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41"/>
  </p:notesMasterIdLst>
  <p:sldIdLst>
    <p:sldId id="297" r:id="rId2"/>
    <p:sldId id="298" r:id="rId3"/>
    <p:sldId id="291" r:id="rId4"/>
    <p:sldId id="296" r:id="rId5"/>
    <p:sldId id="295" r:id="rId6"/>
    <p:sldId id="302" r:id="rId7"/>
    <p:sldId id="303" r:id="rId8"/>
    <p:sldId id="304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99" r:id="rId24"/>
    <p:sldId id="273" r:id="rId25"/>
    <p:sldId id="274" r:id="rId26"/>
    <p:sldId id="300" r:id="rId27"/>
    <p:sldId id="275" r:id="rId28"/>
    <p:sldId id="276" r:id="rId29"/>
    <p:sldId id="277" r:id="rId30"/>
    <p:sldId id="278" r:id="rId31"/>
    <p:sldId id="279" r:id="rId32"/>
    <p:sldId id="301" r:id="rId33"/>
    <p:sldId id="289" r:id="rId34"/>
    <p:sldId id="280" r:id="rId35"/>
    <p:sldId id="284" r:id="rId36"/>
    <p:sldId id="282" r:id="rId37"/>
    <p:sldId id="283" r:id="rId38"/>
    <p:sldId id="286" r:id="rId39"/>
    <p:sldId id="287" r:id="rId40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D1FF"/>
    <a:srgbClr val="0000FF"/>
    <a:srgbClr val="D9FFFB"/>
    <a:srgbClr val="C5FFF9"/>
    <a:srgbClr val="CCFFFF"/>
    <a:srgbClr val="FFFFCC"/>
    <a:srgbClr val="D5D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69" autoAdjust="0"/>
    <p:restoredTop sz="94660"/>
  </p:normalViewPr>
  <p:slideViewPr>
    <p:cSldViewPr>
      <p:cViewPr>
        <p:scale>
          <a:sx n="100" d="100"/>
          <a:sy n="100" d="100"/>
        </p:scale>
        <p:origin x="-534" y="-3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EEC32D1C-BE42-4754-A834-4C3C79C3EE01}" type="datetimeFigureOut">
              <a:rPr lang="cs-CZ" smtClean="0"/>
              <a:t>19.9.2017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C9412A16-5CC0-417A-B1C6-0914334371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0209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12A16-5CC0-417A-B1C6-09143343715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33019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12A16-5CC0-417A-B1C6-091433437159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2117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5DAE2-E46E-4A97-844B-7BB38B9F3CDF}" type="datetime1">
              <a:rPr lang="cs-CZ" smtClean="0"/>
              <a:t>19.9.2017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 b="1">
                <a:solidFill>
                  <a:schemeClr val="tx1"/>
                </a:solidFill>
              </a:defRPr>
            </a:lvl1pPr>
          </a:lstStyle>
          <a:p>
            <a:fld id="{840D8EF6-C515-4487-8203-90FEEC8DEC4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48557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F2815-DFBE-475B-A70B-5A943E563DAB}" type="datetime1">
              <a:rPr lang="cs-CZ" smtClean="0"/>
              <a:t>19.9.2017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9951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E1DE2-7B24-404A-B99C-46ACAD8AA535}" type="datetime1">
              <a:rPr lang="cs-CZ" smtClean="0"/>
              <a:t>19.9.2017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9392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B7E5F-DD15-4942-80E6-2CD88829D152}" type="datetime1">
              <a:rPr lang="cs-CZ" smtClean="0"/>
              <a:t>19.9.2017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 b="1">
                <a:solidFill>
                  <a:schemeClr val="tx1"/>
                </a:solidFill>
              </a:defRPr>
            </a:lvl1pPr>
          </a:lstStyle>
          <a:p>
            <a:fld id="{840D8EF6-C515-4487-8203-90FEEC8DEC4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64220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92557-3708-433F-9E92-EA6471137341}" type="datetime1">
              <a:rPr lang="cs-CZ" smtClean="0"/>
              <a:t>19.9.2017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7296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BAF0-7E26-441F-911B-0A8B3B9738B5}" type="datetime1">
              <a:rPr lang="cs-CZ" smtClean="0"/>
              <a:t>19.9.2017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2415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79FCE-4633-4257-828E-77CE421FABD6}" type="datetime1">
              <a:rPr lang="cs-CZ" smtClean="0"/>
              <a:t>19.9.2017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9743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A77F1-0207-4125-9AED-8E0CFC63A111}" type="datetime1">
              <a:rPr lang="cs-CZ" smtClean="0"/>
              <a:t>19.9.2017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2937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32E0B-202A-452D-9650-CB122D2D7113}" type="datetime1">
              <a:rPr lang="cs-CZ" smtClean="0"/>
              <a:t>19.9.2017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9719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8C782-8E75-44C5-A5EA-1B0147797895}" type="datetime1">
              <a:rPr lang="cs-CZ" smtClean="0"/>
              <a:t>19.9.2017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0002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6EB80-2947-4304-B0F3-546F7821961D}" type="datetime1">
              <a:rPr lang="cs-CZ" smtClean="0"/>
              <a:t>19.9.2017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4169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0056E-C777-4154-9D43-45EA48A6821B}" type="datetime1">
              <a:rPr lang="cs-CZ" smtClean="0"/>
              <a:t>19.9.2017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76256" y="638132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D8EF6-C515-4487-8203-90FEEC8DEC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3676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6" Type="http://schemas.openxmlformats.org/officeDocument/2006/relationships/image" Target="../media/image27.png"/><Relationship Id="rId21" Type="http://schemas.openxmlformats.org/officeDocument/2006/relationships/image" Target="../media/image22.png"/><Relationship Id="rId42" Type="http://schemas.openxmlformats.org/officeDocument/2006/relationships/image" Target="../media/image43.png"/><Relationship Id="rId47" Type="http://schemas.openxmlformats.org/officeDocument/2006/relationships/image" Target="../media/image48.png"/><Relationship Id="rId50" Type="http://schemas.openxmlformats.org/officeDocument/2006/relationships/image" Target="../media/image51.png"/><Relationship Id="rId55" Type="http://schemas.openxmlformats.org/officeDocument/2006/relationships/image" Target="../media/image56.png"/><Relationship Id="rId63" Type="http://schemas.openxmlformats.org/officeDocument/2006/relationships/image" Target="../media/image64.png"/><Relationship Id="rId68" Type="http://schemas.openxmlformats.org/officeDocument/2006/relationships/image" Target="../media/image69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6" Type="http://schemas.openxmlformats.org/officeDocument/2006/relationships/image" Target="../media/image11.png"/><Relationship Id="rId29" Type="http://schemas.openxmlformats.org/officeDocument/2006/relationships/image" Target="../media/image30.png"/><Relationship Id="rId11" Type="http://schemas.openxmlformats.org/officeDocument/2006/relationships/image" Target="../media/image12.png"/><Relationship Id="rId24" Type="http://schemas.openxmlformats.org/officeDocument/2006/relationships/image" Target="../media/image25.png"/><Relationship Id="rId32" Type="http://schemas.openxmlformats.org/officeDocument/2006/relationships/image" Target="../media/image33.png"/><Relationship Id="rId37" Type="http://schemas.openxmlformats.org/officeDocument/2006/relationships/image" Target="../media/image38.png"/><Relationship Id="rId40" Type="http://schemas.openxmlformats.org/officeDocument/2006/relationships/image" Target="../media/image41.png"/><Relationship Id="rId45" Type="http://schemas.openxmlformats.org/officeDocument/2006/relationships/image" Target="../media/image46.png"/><Relationship Id="rId53" Type="http://schemas.openxmlformats.org/officeDocument/2006/relationships/image" Target="../media/image54.png"/><Relationship Id="rId58" Type="http://schemas.openxmlformats.org/officeDocument/2006/relationships/image" Target="../media/image59.png"/><Relationship Id="rId66" Type="http://schemas.openxmlformats.org/officeDocument/2006/relationships/image" Target="../media/image67.png"/><Relationship Id="rId5" Type="http://schemas.openxmlformats.org/officeDocument/2006/relationships/image" Target="../media/image6.png"/><Relationship Id="rId61" Type="http://schemas.openxmlformats.org/officeDocument/2006/relationships/image" Target="../media/image62.png"/><Relationship Id="rId19" Type="http://schemas.openxmlformats.org/officeDocument/2006/relationships/image" Target="../media/image20.png"/><Relationship Id="rId14" Type="http://schemas.openxmlformats.org/officeDocument/2006/relationships/image" Target="../media/image15.png"/><Relationship Id="rId22" Type="http://schemas.openxmlformats.org/officeDocument/2006/relationships/image" Target="../media/image23.png"/><Relationship Id="rId27" Type="http://schemas.openxmlformats.org/officeDocument/2006/relationships/image" Target="../media/image28.png"/><Relationship Id="rId30" Type="http://schemas.openxmlformats.org/officeDocument/2006/relationships/image" Target="../media/image31.png"/><Relationship Id="rId35" Type="http://schemas.openxmlformats.org/officeDocument/2006/relationships/image" Target="../media/image36.png"/><Relationship Id="rId43" Type="http://schemas.openxmlformats.org/officeDocument/2006/relationships/image" Target="../media/image44.png"/><Relationship Id="rId48" Type="http://schemas.openxmlformats.org/officeDocument/2006/relationships/image" Target="../media/image49.png"/><Relationship Id="rId56" Type="http://schemas.openxmlformats.org/officeDocument/2006/relationships/image" Target="../media/image57.png"/><Relationship Id="rId64" Type="http://schemas.openxmlformats.org/officeDocument/2006/relationships/image" Target="../media/image65.png"/><Relationship Id="rId69" Type="http://schemas.openxmlformats.org/officeDocument/2006/relationships/image" Target="../media/image17.png"/><Relationship Id="rId8" Type="http://schemas.openxmlformats.org/officeDocument/2006/relationships/image" Target="../media/image7.png"/><Relationship Id="rId51" Type="http://schemas.openxmlformats.org/officeDocument/2006/relationships/image" Target="../media/image52.png"/><Relationship Id="rId3" Type="http://schemas.openxmlformats.org/officeDocument/2006/relationships/image" Target="../media/image4.png"/><Relationship Id="rId12" Type="http://schemas.openxmlformats.org/officeDocument/2006/relationships/image" Target="../media/image13.png"/><Relationship Id="rId17" Type="http://schemas.openxmlformats.org/officeDocument/2006/relationships/image" Target="../media/image18.png"/><Relationship Id="rId25" Type="http://schemas.openxmlformats.org/officeDocument/2006/relationships/image" Target="../media/image26.png"/><Relationship Id="rId33" Type="http://schemas.openxmlformats.org/officeDocument/2006/relationships/image" Target="../media/image34.png"/><Relationship Id="rId38" Type="http://schemas.openxmlformats.org/officeDocument/2006/relationships/image" Target="../media/image39.png"/><Relationship Id="rId46" Type="http://schemas.openxmlformats.org/officeDocument/2006/relationships/image" Target="../media/image47.png"/><Relationship Id="rId59" Type="http://schemas.openxmlformats.org/officeDocument/2006/relationships/image" Target="../media/image60.png"/><Relationship Id="rId67" Type="http://schemas.openxmlformats.org/officeDocument/2006/relationships/image" Target="../media/image68.png"/><Relationship Id="rId20" Type="http://schemas.openxmlformats.org/officeDocument/2006/relationships/image" Target="../media/image21.png"/><Relationship Id="rId41" Type="http://schemas.openxmlformats.org/officeDocument/2006/relationships/image" Target="../media/image42.png"/><Relationship Id="rId54" Type="http://schemas.openxmlformats.org/officeDocument/2006/relationships/image" Target="../media/image55.png"/><Relationship Id="rId62" Type="http://schemas.openxmlformats.org/officeDocument/2006/relationships/image" Target="../media/image63.png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16.png"/><Relationship Id="rId23" Type="http://schemas.openxmlformats.org/officeDocument/2006/relationships/image" Target="../media/image24.png"/><Relationship Id="rId28" Type="http://schemas.openxmlformats.org/officeDocument/2006/relationships/image" Target="../media/image29.png"/><Relationship Id="rId36" Type="http://schemas.openxmlformats.org/officeDocument/2006/relationships/image" Target="../media/image37.png"/><Relationship Id="rId49" Type="http://schemas.openxmlformats.org/officeDocument/2006/relationships/image" Target="../media/image50.png"/><Relationship Id="rId57" Type="http://schemas.openxmlformats.org/officeDocument/2006/relationships/image" Target="../media/image58.png"/><Relationship Id="rId10" Type="http://schemas.openxmlformats.org/officeDocument/2006/relationships/image" Target="../media/image10.png"/><Relationship Id="rId31" Type="http://schemas.openxmlformats.org/officeDocument/2006/relationships/image" Target="../media/image32.png"/><Relationship Id="rId44" Type="http://schemas.openxmlformats.org/officeDocument/2006/relationships/image" Target="../media/image45.png"/><Relationship Id="rId52" Type="http://schemas.openxmlformats.org/officeDocument/2006/relationships/image" Target="../media/image53.png"/><Relationship Id="rId60" Type="http://schemas.openxmlformats.org/officeDocument/2006/relationships/image" Target="../media/image61.png"/><Relationship Id="rId65" Type="http://schemas.openxmlformats.org/officeDocument/2006/relationships/image" Target="../media/image66.png"/><Relationship Id="rId4" Type="http://schemas.openxmlformats.org/officeDocument/2006/relationships/image" Target="../media/image5.png"/><Relationship Id="rId9" Type="http://schemas.openxmlformats.org/officeDocument/2006/relationships/image" Target="../media/image9.png"/><Relationship Id="rId13" Type="http://schemas.openxmlformats.org/officeDocument/2006/relationships/image" Target="../media/image14.png"/><Relationship Id="rId18" Type="http://schemas.openxmlformats.org/officeDocument/2006/relationships/image" Target="../media/image19.png"/><Relationship Id="rId39" Type="http://schemas.openxmlformats.org/officeDocument/2006/relationships/image" Target="../media/image40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17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1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836712"/>
            <a:ext cx="8231421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A Priority queue trouble</a:t>
            </a:r>
          </a:p>
          <a:p>
            <a:endParaRPr lang="en-US" b="1" smtClean="0"/>
          </a:p>
          <a:p>
            <a:r>
              <a:rPr lang="en-US" smtClean="0"/>
              <a:t>Usual theoretical and conceptual descriptions of Prim's (Dijkstra's, etc.) algorithm say:</a:t>
            </a:r>
          </a:p>
          <a:p>
            <a:r>
              <a:rPr lang="en-US" smtClean="0"/>
              <a:t>"... store nodes in a priority queue".</a:t>
            </a:r>
            <a:r>
              <a:rPr lang="en-US"/>
              <a:t> </a:t>
            </a:r>
            <a:r>
              <a:rPr lang="en-US" smtClean="0"/>
              <a:t> </a:t>
            </a:r>
          </a:p>
          <a:p>
            <a:r>
              <a:rPr lang="en-US" smtClean="0"/>
              <a:t>Technically, this is nearly impossible to do. </a:t>
            </a:r>
          </a:p>
          <a:p>
            <a:r>
              <a:rPr lang="en-US" smtClean="0"/>
              <a:t>The graph and the nodes are defined separately and stored elsewhere in the memory.</a:t>
            </a:r>
          </a:p>
          <a:p>
            <a:r>
              <a:rPr lang="en-US" smtClean="0"/>
              <a:t>The node has no reference to its position in the queue. </a:t>
            </a:r>
          </a:p>
          <a:p>
            <a:r>
              <a:rPr lang="en-US" smtClean="0"/>
              <a:t>The programmer does not know where is the node in the queue.</a:t>
            </a:r>
          </a:p>
          <a:p>
            <a:r>
              <a:rPr lang="en-US" smtClean="0"/>
              <a:t>So, how to move a node inside the queue according to the algorithm demands?</a:t>
            </a:r>
          </a:p>
          <a:p>
            <a:r>
              <a:rPr lang="en-US" smtClean="0"/>
              <a:t>Standard solution: </a:t>
            </a:r>
          </a:p>
          <a:p>
            <a:r>
              <a:rPr lang="en-US" smtClean="0"/>
              <a:t>Do not move a node, enqueue a "copy of a node", possibly more times.</a:t>
            </a:r>
            <a:endParaRPr lang="en-US"/>
          </a:p>
        </p:txBody>
      </p:sp>
      <p:sp>
        <p:nvSpPr>
          <p:cNvPr id="97" name="TextBox 96"/>
          <p:cNvSpPr txBox="1"/>
          <p:nvPr/>
        </p:nvSpPr>
        <p:spPr>
          <a:xfrm>
            <a:off x="395536" y="4077072"/>
            <a:ext cx="792087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When a copy of the node with the smallest value (=highest priority) among all its copies appears at the top of the queue it does its job exactly according to the algorithm prescription.  </a:t>
            </a:r>
          </a:p>
          <a:p>
            <a:r>
              <a:rPr lang="en-US" smtClean="0"/>
              <a:t>From that moment on, all other copies of the node which are still in the queue become useless and must be ignored. The easiest way to ignore a copy is to </a:t>
            </a:r>
          </a:p>
          <a:p>
            <a:r>
              <a:rPr lang="en-US" smtClean="0"/>
              <a:t>check it when it later appears at the top of the queue: If the node is already closed, ignore the copy, pop it and process the next top of the queue. If the node is still open, process it according to the algorithm. </a:t>
            </a:r>
          </a:p>
        </p:txBody>
      </p:sp>
      <p:sp>
        <p:nvSpPr>
          <p:cNvPr id="98" name="Slide Number Placeholder 97"/>
          <p:cNvSpPr>
            <a:spLocks noGrp="1"/>
          </p:cNvSpPr>
          <p:nvPr>
            <p:ph type="sldNum" sz="quarter" idx="12"/>
          </p:nvPr>
        </p:nvSpPr>
        <p:spPr>
          <a:xfrm>
            <a:off x="6660232" y="6381328"/>
            <a:ext cx="2133600" cy="365125"/>
          </a:xfrm>
        </p:spPr>
        <p:txBody>
          <a:bodyPr/>
          <a:lstStyle/>
          <a:p>
            <a:fld id="{840D8EF6-C515-4487-8203-90FEEC8DEC41}" type="slidenum">
              <a:rPr lang="cs-CZ" smtClean="0">
                <a:solidFill>
                  <a:schemeClr val="tx1"/>
                </a:solidFill>
              </a:rPr>
              <a:t>1</a:t>
            </a:fld>
            <a:endParaRPr lang="cs-CZ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11760" y="188640"/>
            <a:ext cx="42939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Notes on Minimum Spanning Tree problem</a:t>
            </a:r>
          </a:p>
        </p:txBody>
      </p:sp>
    </p:spTree>
    <p:extLst>
      <p:ext uri="{BB962C8B-B14F-4D97-AF65-F5344CB8AC3E}">
        <p14:creationId xmlns:p14="http://schemas.microsoft.com/office/powerpoint/2010/main" val="265175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0106620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1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3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39" name="Oval 38"/>
          <p:cNvSpPr/>
          <p:nvPr/>
        </p:nvSpPr>
        <p:spPr>
          <a:xfrm>
            <a:off x="75557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118762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2051720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248376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291581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334786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377991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4211960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464400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507605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550810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594015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6372200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76683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8" name="Oval 57"/>
          <p:cNvSpPr/>
          <p:nvPr/>
        </p:nvSpPr>
        <p:spPr>
          <a:xfrm>
            <a:off x="810039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05" name="Straight Connector 104"/>
          <p:cNvCxnSpPr/>
          <p:nvPr/>
        </p:nvCxnSpPr>
        <p:spPr>
          <a:xfrm>
            <a:off x="6948264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val 54"/>
          <p:cNvSpPr/>
          <p:nvPr/>
        </p:nvSpPr>
        <p:spPr>
          <a:xfrm>
            <a:off x="680424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6" name="Oval 55"/>
          <p:cNvSpPr/>
          <p:nvPr/>
        </p:nvSpPr>
        <p:spPr>
          <a:xfrm>
            <a:off x="723629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7" name="Oval 106"/>
          <p:cNvSpPr/>
          <p:nvPr/>
        </p:nvSpPr>
        <p:spPr>
          <a:xfrm>
            <a:off x="3563888" y="3429000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8" name="Oval 107"/>
          <p:cNvSpPr/>
          <p:nvPr/>
        </p:nvSpPr>
        <p:spPr>
          <a:xfrm>
            <a:off x="5004048" y="3429000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10</a:t>
            </a:fld>
            <a:endParaRPr lang="cs-CZ"/>
          </a:p>
        </p:txBody>
      </p:sp>
      <p:sp>
        <p:nvSpPr>
          <p:cNvPr id="103" name="Oval 102"/>
          <p:cNvSpPr/>
          <p:nvPr/>
        </p:nvSpPr>
        <p:spPr>
          <a:xfrm>
            <a:off x="6732240" y="414908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4" name="Oval 103"/>
          <p:cNvSpPr/>
          <p:nvPr/>
        </p:nvSpPr>
        <p:spPr>
          <a:xfrm>
            <a:off x="7164288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106" name="Table 10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6075994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09" name="Rectangle 108"/>
          <p:cNvSpPr/>
          <p:nvPr/>
        </p:nvSpPr>
        <p:spPr>
          <a:xfrm>
            <a:off x="6660232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7092280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13" name="TextBox 112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14" name="TextBox 113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507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2" name="Straight Connector 101"/>
          <p:cNvCxnSpPr/>
          <p:nvPr/>
        </p:nvCxnSpPr>
        <p:spPr>
          <a:xfrm>
            <a:off x="1763688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85192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010207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1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3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39" name="Oval 38"/>
          <p:cNvSpPr/>
          <p:nvPr/>
        </p:nvSpPr>
        <p:spPr>
          <a:xfrm>
            <a:off x="75557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118762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2411760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284380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327585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370790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413995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20517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464400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507605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550810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594015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6372200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76683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8" name="Oval 57"/>
          <p:cNvSpPr/>
          <p:nvPr/>
        </p:nvSpPr>
        <p:spPr>
          <a:xfrm>
            <a:off x="810039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05" name="Straight Connector 104"/>
          <p:cNvCxnSpPr/>
          <p:nvPr/>
        </p:nvCxnSpPr>
        <p:spPr>
          <a:xfrm>
            <a:off x="6948264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val 54"/>
          <p:cNvSpPr/>
          <p:nvPr/>
        </p:nvSpPr>
        <p:spPr>
          <a:xfrm>
            <a:off x="680424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6" name="Oval 55"/>
          <p:cNvSpPr/>
          <p:nvPr/>
        </p:nvSpPr>
        <p:spPr>
          <a:xfrm>
            <a:off x="723629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6" name="Oval 105"/>
          <p:cNvSpPr/>
          <p:nvPr/>
        </p:nvSpPr>
        <p:spPr>
          <a:xfrm>
            <a:off x="3563888" y="1124744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7" name="Oval 106"/>
          <p:cNvSpPr/>
          <p:nvPr/>
        </p:nvSpPr>
        <p:spPr>
          <a:xfrm>
            <a:off x="3563888" y="2276872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11</a:t>
            </a:fld>
            <a:endParaRPr lang="cs-CZ"/>
          </a:p>
        </p:txBody>
      </p:sp>
      <p:sp>
        <p:nvSpPr>
          <p:cNvPr id="108" name="Oval 107"/>
          <p:cNvSpPr/>
          <p:nvPr/>
        </p:nvSpPr>
        <p:spPr>
          <a:xfrm>
            <a:off x="1979712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9" name="Oval 108"/>
          <p:cNvSpPr/>
          <p:nvPr/>
        </p:nvSpPr>
        <p:spPr>
          <a:xfrm>
            <a:off x="1547664" y="414908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110" name="Table 10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2247890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11" name="Rectangle 110"/>
          <p:cNvSpPr/>
          <p:nvPr/>
        </p:nvSpPr>
        <p:spPr>
          <a:xfrm>
            <a:off x="4139952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1547664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15" name="TextBox 114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16" name="TextBox 115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2293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7" name="Straight Connector 106"/>
          <p:cNvCxnSpPr/>
          <p:nvPr/>
        </p:nvCxnSpPr>
        <p:spPr>
          <a:xfrm>
            <a:off x="2987824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73224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1763688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85192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53203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1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3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39" name="Oval 38"/>
          <p:cNvSpPr/>
          <p:nvPr/>
        </p:nvSpPr>
        <p:spPr>
          <a:xfrm>
            <a:off x="75557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118762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2411760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284380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363589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40679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449999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20517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500404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327585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550810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594015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6372200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76683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8" name="Oval 57"/>
          <p:cNvSpPr/>
          <p:nvPr/>
        </p:nvSpPr>
        <p:spPr>
          <a:xfrm>
            <a:off x="810039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05" name="Straight Connector 104"/>
          <p:cNvCxnSpPr/>
          <p:nvPr/>
        </p:nvCxnSpPr>
        <p:spPr>
          <a:xfrm>
            <a:off x="6948264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val 54"/>
          <p:cNvSpPr/>
          <p:nvPr/>
        </p:nvSpPr>
        <p:spPr>
          <a:xfrm>
            <a:off x="680424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6" name="Oval 55"/>
          <p:cNvSpPr/>
          <p:nvPr/>
        </p:nvSpPr>
        <p:spPr>
          <a:xfrm>
            <a:off x="723629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9" name="Oval 108"/>
          <p:cNvSpPr/>
          <p:nvPr/>
        </p:nvSpPr>
        <p:spPr>
          <a:xfrm>
            <a:off x="6444208" y="2276872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8" name="Oval 107"/>
          <p:cNvSpPr/>
          <p:nvPr/>
        </p:nvSpPr>
        <p:spPr>
          <a:xfrm>
            <a:off x="6444208" y="1124744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12</a:t>
            </a:fld>
            <a:endParaRPr lang="cs-CZ"/>
          </a:p>
        </p:txBody>
      </p:sp>
      <p:sp>
        <p:nvSpPr>
          <p:cNvPr id="110" name="Oval 109"/>
          <p:cNvSpPr/>
          <p:nvPr/>
        </p:nvSpPr>
        <p:spPr>
          <a:xfrm>
            <a:off x="2771800" y="414908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1" name="Oval 110"/>
          <p:cNvSpPr/>
          <p:nvPr/>
        </p:nvSpPr>
        <p:spPr>
          <a:xfrm>
            <a:off x="3203848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112" name="Table 1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681899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13" name="Rectangle 112"/>
          <p:cNvSpPr/>
          <p:nvPr/>
        </p:nvSpPr>
        <p:spPr>
          <a:xfrm>
            <a:off x="4932040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2411760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17" name="TextBox 116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18" name="TextBox 117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526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9" name="Straight Connector 108"/>
          <p:cNvCxnSpPr/>
          <p:nvPr/>
        </p:nvCxnSpPr>
        <p:spPr>
          <a:xfrm flipV="1">
            <a:off x="6516216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241176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2987824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73224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1763688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85192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418209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1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3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39" name="Oval 38"/>
          <p:cNvSpPr/>
          <p:nvPr/>
        </p:nvSpPr>
        <p:spPr>
          <a:xfrm>
            <a:off x="75557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118762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2411760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284380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363589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40679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449999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20517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500404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327585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550810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594015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637220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76683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8" name="Oval 57"/>
          <p:cNvSpPr/>
          <p:nvPr/>
        </p:nvSpPr>
        <p:spPr>
          <a:xfrm>
            <a:off x="810039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05" name="Straight Connector 104"/>
          <p:cNvCxnSpPr/>
          <p:nvPr/>
        </p:nvCxnSpPr>
        <p:spPr>
          <a:xfrm>
            <a:off x="6948264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val 54"/>
          <p:cNvSpPr/>
          <p:nvPr/>
        </p:nvSpPr>
        <p:spPr>
          <a:xfrm>
            <a:off x="680424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6" name="Oval 55"/>
          <p:cNvSpPr/>
          <p:nvPr/>
        </p:nvSpPr>
        <p:spPr>
          <a:xfrm>
            <a:off x="723629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0" name="Oval 109"/>
          <p:cNvSpPr/>
          <p:nvPr/>
        </p:nvSpPr>
        <p:spPr>
          <a:xfrm>
            <a:off x="2123728" y="3429000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1" name="Oval 110"/>
          <p:cNvSpPr/>
          <p:nvPr/>
        </p:nvSpPr>
        <p:spPr>
          <a:xfrm>
            <a:off x="3563888" y="3429000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13</a:t>
            </a:fld>
            <a:endParaRPr lang="cs-CZ"/>
          </a:p>
        </p:txBody>
      </p:sp>
      <p:sp>
        <p:nvSpPr>
          <p:cNvPr id="112" name="Oval 111"/>
          <p:cNvSpPr/>
          <p:nvPr/>
        </p:nvSpPr>
        <p:spPr>
          <a:xfrm>
            <a:off x="6300192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3" name="Oval 112"/>
          <p:cNvSpPr/>
          <p:nvPr/>
        </p:nvSpPr>
        <p:spPr>
          <a:xfrm>
            <a:off x="6732240" y="414908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114" name="Table 1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3363539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15" name="Rectangle 114"/>
          <p:cNvSpPr/>
          <p:nvPr/>
        </p:nvSpPr>
        <p:spPr>
          <a:xfrm>
            <a:off x="6660232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6228184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19" name="TextBox 118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20" name="TextBox 119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226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1" name="Straight Connector 110"/>
          <p:cNvCxnSpPr/>
          <p:nvPr/>
        </p:nvCxnSpPr>
        <p:spPr>
          <a:xfrm flipH="1">
            <a:off x="2987824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673224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6516216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241176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3419872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73224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1763688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85192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8677178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1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3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39" name="Oval 38"/>
          <p:cNvSpPr/>
          <p:nvPr/>
        </p:nvSpPr>
        <p:spPr>
          <a:xfrm>
            <a:off x="75557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118762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2411760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327585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40679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449999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4932040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20517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543609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370790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2843808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594015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637220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76683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8" name="Oval 57"/>
          <p:cNvSpPr/>
          <p:nvPr/>
        </p:nvSpPr>
        <p:spPr>
          <a:xfrm>
            <a:off x="810039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05" name="Straight Connector 104"/>
          <p:cNvCxnSpPr/>
          <p:nvPr/>
        </p:nvCxnSpPr>
        <p:spPr>
          <a:xfrm>
            <a:off x="6948264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val 54"/>
          <p:cNvSpPr/>
          <p:nvPr/>
        </p:nvSpPr>
        <p:spPr>
          <a:xfrm>
            <a:off x="680424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6" name="Oval 55"/>
          <p:cNvSpPr/>
          <p:nvPr/>
        </p:nvSpPr>
        <p:spPr>
          <a:xfrm>
            <a:off x="723629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8" name="Oval 127"/>
          <p:cNvSpPr/>
          <p:nvPr/>
        </p:nvSpPr>
        <p:spPr>
          <a:xfrm>
            <a:off x="6444208" y="2276872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9" name="Oval 128"/>
          <p:cNvSpPr/>
          <p:nvPr/>
        </p:nvSpPr>
        <p:spPr>
          <a:xfrm>
            <a:off x="7884368" y="2276872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14</a:t>
            </a:fld>
            <a:endParaRPr lang="cs-CZ"/>
          </a:p>
        </p:txBody>
      </p:sp>
      <p:sp>
        <p:nvSpPr>
          <p:cNvPr id="112" name="Oval 111"/>
          <p:cNvSpPr/>
          <p:nvPr/>
        </p:nvSpPr>
        <p:spPr>
          <a:xfrm>
            <a:off x="3635896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3" name="Oval 112"/>
          <p:cNvSpPr/>
          <p:nvPr/>
        </p:nvSpPr>
        <p:spPr>
          <a:xfrm>
            <a:off x="2771800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114" name="Table 1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6564291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15" name="Rectangle 114"/>
          <p:cNvSpPr/>
          <p:nvPr/>
        </p:nvSpPr>
        <p:spPr>
          <a:xfrm>
            <a:off x="5364088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4932040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19" name="TextBox 118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20" name="TextBox 119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854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3" name="Straight Connector 112"/>
          <p:cNvCxnSpPr/>
          <p:nvPr/>
        </p:nvCxnSpPr>
        <p:spPr>
          <a:xfrm>
            <a:off x="7812360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73224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H="1">
            <a:off x="2987824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673224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6516216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241176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3419872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73224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1763688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85192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5039398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1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3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39" name="Oval 38"/>
          <p:cNvSpPr/>
          <p:nvPr/>
        </p:nvSpPr>
        <p:spPr>
          <a:xfrm>
            <a:off x="75557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118762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2411760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327585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40679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449999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4932040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20517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543609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370790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2843808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594015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637220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76683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8" name="Oval 57"/>
          <p:cNvSpPr/>
          <p:nvPr/>
        </p:nvSpPr>
        <p:spPr>
          <a:xfrm>
            <a:off x="810039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05" name="Straight Connector 104"/>
          <p:cNvCxnSpPr/>
          <p:nvPr/>
        </p:nvCxnSpPr>
        <p:spPr>
          <a:xfrm>
            <a:off x="6948264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val 54"/>
          <p:cNvSpPr/>
          <p:nvPr/>
        </p:nvSpPr>
        <p:spPr>
          <a:xfrm>
            <a:off x="680424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6" name="Oval 55"/>
          <p:cNvSpPr/>
          <p:nvPr/>
        </p:nvSpPr>
        <p:spPr>
          <a:xfrm>
            <a:off x="723629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5" name="Oval 124"/>
          <p:cNvSpPr/>
          <p:nvPr/>
        </p:nvSpPr>
        <p:spPr>
          <a:xfrm>
            <a:off x="6444208" y="3429000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6" name="Oval 125"/>
          <p:cNvSpPr/>
          <p:nvPr/>
        </p:nvSpPr>
        <p:spPr>
          <a:xfrm>
            <a:off x="7884368" y="3429000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15</a:t>
            </a:fld>
            <a:endParaRPr lang="cs-CZ"/>
          </a:p>
        </p:txBody>
      </p:sp>
      <p:sp>
        <p:nvSpPr>
          <p:cNvPr id="114" name="Oval 113"/>
          <p:cNvSpPr/>
          <p:nvPr/>
        </p:nvSpPr>
        <p:spPr>
          <a:xfrm>
            <a:off x="7596336" y="414908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5" name="Oval 114"/>
          <p:cNvSpPr/>
          <p:nvPr/>
        </p:nvSpPr>
        <p:spPr>
          <a:xfrm>
            <a:off x="8028384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116" name="Table 1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8326738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17" name="Rectangle 116"/>
          <p:cNvSpPr/>
          <p:nvPr/>
        </p:nvSpPr>
        <p:spPr>
          <a:xfrm>
            <a:off x="7956376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7524328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21" name="TextBox 120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22" name="TextBox 121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011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5" name="Straight Connector 114"/>
          <p:cNvCxnSpPr/>
          <p:nvPr/>
        </p:nvCxnSpPr>
        <p:spPr>
          <a:xfrm flipV="1">
            <a:off x="2699792" y="436510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529208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7812360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73224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H="1">
            <a:off x="3131840" y="436510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673224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6516216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241176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3419872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73224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1763688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85192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0525444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1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39" name="Oval 38"/>
          <p:cNvSpPr/>
          <p:nvPr/>
        </p:nvSpPr>
        <p:spPr>
          <a:xfrm>
            <a:off x="75557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118762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255577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327585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40679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449999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4932040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20517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543609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370790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298782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594015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637220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76683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8" name="Oval 57"/>
          <p:cNvSpPr/>
          <p:nvPr/>
        </p:nvSpPr>
        <p:spPr>
          <a:xfrm>
            <a:off x="810039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05" name="Straight Connector 104"/>
          <p:cNvCxnSpPr/>
          <p:nvPr/>
        </p:nvCxnSpPr>
        <p:spPr>
          <a:xfrm>
            <a:off x="6948264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val 54"/>
          <p:cNvSpPr/>
          <p:nvPr/>
        </p:nvSpPr>
        <p:spPr>
          <a:xfrm>
            <a:off x="680424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6" name="Oval 55"/>
          <p:cNvSpPr/>
          <p:nvPr/>
        </p:nvSpPr>
        <p:spPr>
          <a:xfrm>
            <a:off x="723629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3" name="Oval 142"/>
          <p:cNvSpPr/>
          <p:nvPr/>
        </p:nvSpPr>
        <p:spPr>
          <a:xfrm>
            <a:off x="5004048" y="1124744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4" name="Oval 143"/>
          <p:cNvSpPr/>
          <p:nvPr/>
        </p:nvSpPr>
        <p:spPr>
          <a:xfrm>
            <a:off x="6444208" y="1124744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16</a:t>
            </a:fld>
            <a:endParaRPr lang="cs-CZ"/>
          </a:p>
        </p:txBody>
      </p:sp>
      <p:sp>
        <p:nvSpPr>
          <p:cNvPr id="116" name="Oval 115"/>
          <p:cNvSpPr/>
          <p:nvPr/>
        </p:nvSpPr>
        <p:spPr>
          <a:xfrm>
            <a:off x="2483768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7" name="Oval 116"/>
          <p:cNvSpPr/>
          <p:nvPr/>
        </p:nvSpPr>
        <p:spPr>
          <a:xfrm>
            <a:off x="3203848" y="414908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118" name="Table 1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0438954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19" name="Rectangle 118"/>
          <p:cNvSpPr/>
          <p:nvPr/>
        </p:nvSpPr>
        <p:spPr>
          <a:xfrm>
            <a:off x="2411760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20" name="Rectangle 119"/>
          <p:cNvSpPr/>
          <p:nvPr/>
        </p:nvSpPr>
        <p:spPr>
          <a:xfrm>
            <a:off x="1979712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23" name="TextBox 122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24" name="TextBox 123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36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7" name="Straight Connector 116"/>
          <p:cNvCxnSpPr/>
          <p:nvPr/>
        </p:nvCxnSpPr>
        <p:spPr>
          <a:xfrm>
            <a:off x="899592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97160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flipV="1">
            <a:off x="2699792" y="436510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529208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7812360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73224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H="1">
            <a:off x="3131840" y="436510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673224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6516216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241176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3419872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73224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1763688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85192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5107439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39" name="Oval 38"/>
          <p:cNvSpPr/>
          <p:nvPr/>
        </p:nvSpPr>
        <p:spPr>
          <a:xfrm>
            <a:off x="75557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118762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255577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327585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40679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449999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4932040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20517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543609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370790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298782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594015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637220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76683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8" name="Oval 57"/>
          <p:cNvSpPr/>
          <p:nvPr/>
        </p:nvSpPr>
        <p:spPr>
          <a:xfrm>
            <a:off x="810039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05" name="Straight Connector 104"/>
          <p:cNvCxnSpPr/>
          <p:nvPr/>
        </p:nvCxnSpPr>
        <p:spPr>
          <a:xfrm>
            <a:off x="6948264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val 54"/>
          <p:cNvSpPr/>
          <p:nvPr/>
        </p:nvSpPr>
        <p:spPr>
          <a:xfrm>
            <a:off x="680424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6" name="Oval 55"/>
          <p:cNvSpPr/>
          <p:nvPr/>
        </p:nvSpPr>
        <p:spPr>
          <a:xfrm>
            <a:off x="723629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8" name="Oval 117"/>
          <p:cNvSpPr/>
          <p:nvPr/>
        </p:nvSpPr>
        <p:spPr>
          <a:xfrm>
            <a:off x="683568" y="1124744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9" name="Oval 118"/>
          <p:cNvSpPr/>
          <p:nvPr/>
        </p:nvSpPr>
        <p:spPr>
          <a:xfrm>
            <a:off x="2123728" y="1124744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17</a:t>
            </a:fld>
            <a:endParaRPr lang="cs-CZ"/>
          </a:p>
        </p:txBody>
      </p:sp>
      <p:sp>
        <p:nvSpPr>
          <p:cNvPr id="121" name="Oval 120"/>
          <p:cNvSpPr/>
          <p:nvPr/>
        </p:nvSpPr>
        <p:spPr>
          <a:xfrm>
            <a:off x="683568" y="414908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2" name="Oval 121"/>
          <p:cNvSpPr/>
          <p:nvPr/>
        </p:nvSpPr>
        <p:spPr>
          <a:xfrm>
            <a:off x="1115616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123" name="Table 1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1726816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24" name="Rectangle 123"/>
          <p:cNvSpPr/>
          <p:nvPr/>
        </p:nvSpPr>
        <p:spPr>
          <a:xfrm>
            <a:off x="1187624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25" name="Rectangle 124"/>
          <p:cNvSpPr/>
          <p:nvPr/>
        </p:nvSpPr>
        <p:spPr>
          <a:xfrm>
            <a:off x="755576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27" name="TextBox 126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28" name="TextBox 127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2468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0" name="Straight Connector 119"/>
          <p:cNvCxnSpPr/>
          <p:nvPr/>
        </p:nvCxnSpPr>
        <p:spPr>
          <a:xfrm flipV="1">
            <a:off x="6228184" y="436510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2411760" y="2492896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899592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97160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flipV="1">
            <a:off x="2699792" y="436510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529208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7812360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73224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H="1">
            <a:off x="3131840" y="436510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673224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6660232" y="436510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241176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3419872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73224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1763688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85192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6306103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39" name="Oval 38"/>
          <p:cNvSpPr/>
          <p:nvPr/>
        </p:nvSpPr>
        <p:spPr>
          <a:xfrm>
            <a:off x="75557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118762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255577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327585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40679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449999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6084168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20517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52200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370790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298782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572412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651621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76683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8" name="Oval 57"/>
          <p:cNvSpPr/>
          <p:nvPr/>
        </p:nvSpPr>
        <p:spPr>
          <a:xfrm>
            <a:off x="810039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05" name="Straight Connector 104"/>
          <p:cNvCxnSpPr/>
          <p:nvPr/>
        </p:nvCxnSpPr>
        <p:spPr>
          <a:xfrm>
            <a:off x="6948264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val 54"/>
          <p:cNvSpPr/>
          <p:nvPr/>
        </p:nvSpPr>
        <p:spPr>
          <a:xfrm>
            <a:off x="680424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6" name="Oval 55"/>
          <p:cNvSpPr/>
          <p:nvPr/>
        </p:nvSpPr>
        <p:spPr>
          <a:xfrm>
            <a:off x="723629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1" name="Oval 120"/>
          <p:cNvSpPr/>
          <p:nvPr/>
        </p:nvSpPr>
        <p:spPr>
          <a:xfrm>
            <a:off x="2123728" y="2276872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2" name="Oval 121"/>
          <p:cNvSpPr/>
          <p:nvPr/>
        </p:nvSpPr>
        <p:spPr>
          <a:xfrm>
            <a:off x="2123728" y="3429000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18</a:t>
            </a:fld>
            <a:endParaRPr lang="cs-CZ"/>
          </a:p>
        </p:txBody>
      </p:sp>
      <p:sp>
        <p:nvSpPr>
          <p:cNvPr id="119" name="Oval 118"/>
          <p:cNvSpPr/>
          <p:nvPr/>
        </p:nvSpPr>
        <p:spPr>
          <a:xfrm>
            <a:off x="6012160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3" name="Oval 122"/>
          <p:cNvSpPr/>
          <p:nvPr/>
        </p:nvSpPr>
        <p:spPr>
          <a:xfrm>
            <a:off x="6444208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124" name="Table 1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0729530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25" name="Rectangle 124"/>
          <p:cNvSpPr/>
          <p:nvPr/>
        </p:nvSpPr>
        <p:spPr>
          <a:xfrm>
            <a:off x="6228184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26" name="Rectangle 125"/>
          <p:cNvSpPr/>
          <p:nvPr/>
        </p:nvSpPr>
        <p:spPr>
          <a:xfrm>
            <a:off x="3707904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29" name="TextBox 128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30" name="TextBox 129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9552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1" name="Straight Connector 120"/>
          <p:cNvCxnSpPr/>
          <p:nvPr/>
        </p:nvCxnSpPr>
        <p:spPr>
          <a:xfrm flipH="1" flipV="1">
            <a:off x="3419872" y="436510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529208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V="1">
            <a:off x="6228184" y="436510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2411760" y="2492896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899592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97160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flipV="1">
            <a:off x="2699792" y="436510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529208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7812360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73224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H="1">
            <a:off x="3131840" y="436510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673224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6660232" y="436510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241176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3419872" y="436510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73224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1763688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85192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2859899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39" name="Oval 38"/>
          <p:cNvSpPr/>
          <p:nvPr/>
        </p:nvSpPr>
        <p:spPr>
          <a:xfrm>
            <a:off x="75557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118762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255577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327585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4572000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500404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6084168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20517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399593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3563888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298782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572412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651621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76683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8" name="Oval 57"/>
          <p:cNvSpPr/>
          <p:nvPr/>
        </p:nvSpPr>
        <p:spPr>
          <a:xfrm>
            <a:off x="810039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05" name="Straight Connector 104"/>
          <p:cNvCxnSpPr/>
          <p:nvPr/>
        </p:nvCxnSpPr>
        <p:spPr>
          <a:xfrm>
            <a:off x="6948264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val 54"/>
          <p:cNvSpPr/>
          <p:nvPr/>
        </p:nvSpPr>
        <p:spPr>
          <a:xfrm>
            <a:off x="680424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6" name="Oval 55"/>
          <p:cNvSpPr/>
          <p:nvPr/>
        </p:nvSpPr>
        <p:spPr>
          <a:xfrm>
            <a:off x="723629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2" name="Oval 121"/>
          <p:cNvSpPr/>
          <p:nvPr/>
        </p:nvSpPr>
        <p:spPr>
          <a:xfrm>
            <a:off x="5004048" y="2276872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3" name="Oval 122"/>
          <p:cNvSpPr/>
          <p:nvPr/>
        </p:nvSpPr>
        <p:spPr>
          <a:xfrm>
            <a:off x="6444208" y="2276872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19</a:t>
            </a:fld>
            <a:endParaRPr lang="cs-CZ"/>
          </a:p>
        </p:txBody>
      </p:sp>
      <p:sp>
        <p:nvSpPr>
          <p:cNvPr id="125" name="Oval 124"/>
          <p:cNvSpPr/>
          <p:nvPr/>
        </p:nvSpPr>
        <p:spPr>
          <a:xfrm>
            <a:off x="3923928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6" name="Oval 125"/>
          <p:cNvSpPr/>
          <p:nvPr/>
        </p:nvSpPr>
        <p:spPr>
          <a:xfrm>
            <a:off x="3491880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127" name="Table 1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7335200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28" name="Rectangle 127"/>
          <p:cNvSpPr/>
          <p:nvPr/>
        </p:nvSpPr>
        <p:spPr>
          <a:xfrm>
            <a:off x="5004048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29" name="Rectangle 128"/>
          <p:cNvSpPr/>
          <p:nvPr/>
        </p:nvSpPr>
        <p:spPr>
          <a:xfrm>
            <a:off x="4572000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31" name="TextBox 130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32" name="TextBox 131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480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3" name="Straight Connector 62"/>
          <p:cNvCxnSpPr/>
          <p:nvPr/>
        </p:nvCxnSpPr>
        <p:spPr>
          <a:xfrm flipH="1">
            <a:off x="1043608" y="1988840"/>
            <a:ext cx="216024" cy="36004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H="1">
            <a:off x="1259632" y="1988840"/>
            <a:ext cx="360040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H="1" flipV="1">
            <a:off x="3131840" y="1556792"/>
            <a:ext cx="288032" cy="216024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 flipV="1">
            <a:off x="2627784" y="1268760"/>
            <a:ext cx="216024" cy="144016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 flipV="1">
            <a:off x="3131840" y="1556792"/>
            <a:ext cx="72008" cy="432048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2555776" y="908720"/>
            <a:ext cx="504056" cy="36004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2555776" y="1196752"/>
            <a:ext cx="432048" cy="72008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1331640" y="1340768"/>
            <a:ext cx="432048" cy="72008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1547664" y="1988840"/>
            <a:ext cx="648072" cy="36004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1331640" y="980728"/>
            <a:ext cx="360040" cy="288032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 smtClean="0">
                <a:solidFill>
                  <a:schemeClr val="tx1"/>
                </a:solidFill>
              </a:rPr>
              <a:t>30</a:t>
            </a:r>
            <a:endParaRPr lang="cs-CZ" sz="1600" b="1">
              <a:solidFill>
                <a:schemeClr val="tx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1763688" y="1340768"/>
            <a:ext cx="432048" cy="64807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195736" y="1556792"/>
            <a:ext cx="936104" cy="4320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1619672" y="1196752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y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 flipV="1">
            <a:off x="2195736" y="1268760"/>
            <a:ext cx="360040" cy="7200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2267744" y="2060848"/>
            <a:ext cx="360040" cy="288032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2051720" y="1844824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 smtClean="0">
                <a:solidFill>
                  <a:schemeClr val="tx1"/>
                </a:solidFill>
              </a:rPr>
              <a:t>x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195736" y="908720"/>
            <a:ext cx="360040" cy="288032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 smtClean="0">
                <a:solidFill>
                  <a:schemeClr val="tx1"/>
                </a:solidFill>
              </a:rPr>
              <a:t>50</a:t>
            </a:r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131840" y="1196752"/>
            <a:ext cx="360040" cy="288032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 smtClean="0">
                <a:solidFill>
                  <a:schemeClr val="tx1"/>
                </a:solidFill>
              </a:rPr>
              <a:t>INF</a:t>
            </a:r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2987824" y="1412776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w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691680" y="155679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41" name="TextBox 40"/>
          <p:cNvSpPr txBox="1"/>
          <p:nvPr/>
        </p:nvSpPr>
        <p:spPr>
          <a:xfrm>
            <a:off x="2123728" y="13407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42" name="TextBox 41"/>
          <p:cNvSpPr txBox="1"/>
          <p:nvPr/>
        </p:nvSpPr>
        <p:spPr>
          <a:xfrm>
            <a:off x="2627784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16" name="Oval 15"/>
          <p:cNvSpPr/>
          <p:nvPr/>
        </p:nvSpPr>
        <p:spPr>
          <a:xfrm>
            <a:off x="2411760" y="1124744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z</a:t>
            </a:r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60" name="Table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0232306"/>
              </p:ext>
            </p:extLst>
          </p:nvPr>
        </p:nvGraphicFramePr>
        <p:xfrm>
          <a:off x="323528" y="2636912"/>
          <a:ext cx="3672405" cy="720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3855"/>
                <a:gridCol w="333855"/>
                <a:gridCol w="333855"/>
                <a:gridCol w="333855"/>
                <a:gridCol w="333855"/>
                <a:gridCol w="333855"/>
                <a:gridCol w="333855"/>
                <a:gridCol w="333855"/>
                <a:gridCol w="333855"/>
                <a:gridCol w="333855"/>
                <a:gridCol w="333855"/>
              </a:tblGrid>
              <a:tr h="337868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u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y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z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w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2212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10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17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cs-CZ" sz="18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INF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2" name="Rectangle 61"/>
          <p:cNvSpPr/>
          <p:nvPr/>
        </p:nvSpPr>
        <p:spPr>
          <a:xfrm>
            <a:off x="899592" y="1628800"/>
            <a:ext cx="360040" cy="288032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61" name="Oval 60"/>
          <p:cNvSpPr/>
          <p:nvPr/>
        </p:nvSpPr>
        <p:spPr>
          <a:xfrm>
            <a:off x="1115616" y="1844824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u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68" name="Straight Connector 67"/>
          <p:cNvCxnSpPr/>
          <p:nvPr/>
        </p:nvCxnSpPr>
        <p:spPr>
          <a:xfrm flipH="1">
            <a:off x="5868144" y="1988840"/>
            <a:ext cx="216024" cy="36004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H="1">
            <a:off x="6084168" y="1988840"/>
            <a:ext cx="360040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H="1" flipV="1">
            <a:off x="7956376" y="1556792"/>
            <a:ext cx="288032" cy="216024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H="1" flipV="1">
            <a:off x="7452320" y="1268760"/>
            <a:ext cx="216024" cy="144016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H="1" flipV="1">
            <a:off x="7956376" y="1556792"/>
            <a:ext cx="72008" cy="432048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V="1">
            <a:off x="7380312" y="908720"/>
            <a:ext cx="504056" cy="36004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flipV="1">
            <a:off x="7380312" y="1196752"/>
            <a:ext cx="432048" cy="72008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V="1">
            <a:off x="6156176" y="1340768"/>
            <a:ext cx="432048" cy="72008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flipV="1">
            <a:off x="6372200" y="1988840"/>
            <a:ext cx="648072" cy="36004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ctangle 76"/>
          <p:cNvSpPr/>
          <p:nvPr/>
        </p:nvSpPr>
        <p:spPr>
          <a:xfrm>
            <a:off x="6156176" y="980728"/>
            <a:ext cx="360040" cy="288032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 smtClean="0">
                <a:solidFill>
                  <a:schemeClr val="tx1"/>
                </a:solidFill>
              </a:rPr>
              <a:t>18</a:t>
            </a:r>
            <a:endParaRPr lang="cs-CZ" sz="1600" b="1">
              <a:solidFill>
                <a:schemeClr val="tx1"/>
              </a:solidFill>
            </a:endParaRPr>
          </a:p>
        </p:txBody>
      </p:sp>
      <p:cxnSp>
        <p:nvCxnSpPr>
          <p:cNvPr id="78" name="Straight Connector 77"/>
          <p:cNvCxnSpPr/>
          <p:nvPr/>
        </p:nvCxnSpPr>
        <p:spPr>
          <a:xfrm>
            <a:off x="6588224" y="1340768"/>
            <a:ext cx="432048" cy="64807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flipV="1">
            <a:off x="7020272" y="1556792"/>
            <a:ext cx="936104" cy="4320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Oval 79"/>
          <p:cNvSpPr/>
          <p:nvPr/>
        </p:nvSpPr>
        <p:spPr>
          <a:xfrm>
            <a:off x="6444208" y="1196752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y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81" name="Straight Connector 80"/>
          <p:cNvCxnSpPr/>
          <p:nvPr/>
        </p:nvCxnSpPr>
        <p:spPr>
          <a:xfrm flipV="1">
            <a:off x="7020272" y="1268760"/>
            <a:ext cx="360040" cy="7200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ctangle 81"/>
          <p:cNvSpPr/>
          <p:nvPr/>
        </p:nvSpPr>
        <p:spPr>
          <a:xfrm>
            <a:off x="7092280" y="2060848"/>
            <a:ext cx="360040" cy="288032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83" name="Oval 82"/>
          <p:cNvSpPr/>
          <p:nvPr/>
        </p:nvSpPr>
        <p:spPr>
          <a:xfrm>
            <a:off x="6876256" y="1844824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 smtClean="0">
                <a:solidFill>
                  <a:schemeClr val="tx1"/>
                </a:solidFill>
              </a:rPr>
              <a:t>x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7020272" y="908720"/>
            <a:ext cx="360040" cy="288032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7956376" y="1196752"/>
            <a:ext cx="360040" cy="288032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86" name="Oval 85"/>
          <p:cNvSpPr/>
          <p:nvPr/>
        </p:nvSpPr>
        <p:spPr>
          <a:xfrm>
            <a:off x="7812360" y="1412776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w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6516216" y="155679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6948264" y="13407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7452320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0" name="Oval 89"/>
          <p:cNvSpPr/>
          <p:nvPr/>
        </p:nvSpPr>
        <p:spPr>
          <a:xfrm>
            <a:off x="7236296" y="1124744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z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5724128" y="1628800"/>
            <a:ext cx="360040" cy="288032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92" name="Oval 91"/>
          <p:cNvSpPr/>
          <p:nvPr/>
        </p:nvSpPr>
        <p:spPr>
          <a:xfrm>
            <a:off x="5940152" y="1844824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u</a:t>
            </a:r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93" name="Table 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4471180"/>
              </p:ext>
            </p:extLst>
          </p:nvPr>
        </p:nvGraphicFramePr>
        <p:xfrm>
          <a:off x="5508104" y="2636912"/>
          <a:ext cx="3240360" cy="720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4036"/>
                <a:gridCol w="324036"/>
                <a:gridCol w="324036"/>
                <a:gridCol w="324036"/>
                <a:gridCol w="324036"/>
                <a:gridCol w="324036"/>
                <a:gridCol w="324036"/>
                <a:gridCol w="324036"/>
                <a:gridCol w="324036"/>
                <a:gridCol w="324036"/>
              </a:tblGrid>
              <a:tr h="337868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w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z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u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y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2212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15 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...</a:t>
                      </a:r>
                      <a:endParaRPr lang="cs-CZ" sz="18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4" name="Table 9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4858846"/>
              </p:ext>
            </p:extLst>
          </p:nvPr>
        </p:nvGraphicFramePr>
        <p:xfrm>
          <a:off x="3635896" y="3933056"/>
          <a:ext cx="5184570" cy="720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5638"/>
                <a:gridCol w="345638"/>
                <a:gridCol w="345638"/>
                <a:gridCol w="345638"/>
                <a:gridCol w="345638"/>
                <a:gridCol w="345638"/>
                <a:gridCol w="345638"/>
                <a:gridCol w="345638"/>
                <a:gridCol w="345638"/>
                <a:gridCol w="345638"/>
                <a:gridCol w="345638"/>
                <a:gridCol w="345638"/>
                <a:gridCol w="345638"/>
                <a:gridCol w="345638"/>
                <a:gridCol w="345638"/>
              </a:tblGrid>
              <a:tr h="337868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w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z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u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y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y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z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w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2212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17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cs-CZ" sz="1800" b="1" kern="120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INF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5" name="Right Arrow 94"/>
          <p:cNvSpPr/>
          <p:nvPr/>
        </p:nvSpPr>
        <p:spPr>
          <a:xfrm>
            <a:off x="4211960" y="2780928"/>
            <a:ext cx="1152128" cy="484632"/>
          </a:xfrm>
          <a:prstGeom prst="rightArrow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Difficult</a:t>
            </a:r>
            <a:endParaRPr lang="cs-CZ">
              <a:solidFill>
                <a:schemeClr val="tx1"/>
              </a:solidFill>
            </a:endParaRPr>
          </a:p>
        </p:txBody>
      </p:sp>
      <p:sp>
        <p:nvSpPr>
          <p:cNvPr id="96" name="Right Arrow 95"/>
          <p:cNvSpPr/>
          <p:nvPr/>
        </p:nvSpPr>
        <p:spPr>
          <a:xfrm rot="1770634">
            <a:off x="2312369" y="3609316"/>
            <a:ext cx="1152128" cy="484632"/>
          </a:xfrm>
          <a:prstGeom prst="rightArrow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Easy</a:t>
            </a:r>
            <a:endParaRPr lang="cs-CZ">
              <a:solidFill>
                <a:schemeClr val="tx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39552" y="3789040"/>
            <a:ext cx="20162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q.insert(y);</a:t>
            </a:r>
          </a:p>
          <a:p>
            <a:r>
              <a:rPr lang="en-US" b="1" smtClean="0"/>
              <a:t>q.insert(z);</a:t>
            </a:r>
            <a:endParaRPr lang="en-US" b="1"/>
          </a:p>
          <a:p>
            <a:r>
              <a:rPr lang="en-US" b="1" smtClean="0"/>
              <a:t>q.insert(w);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23528" y="5301208"/>
            <a:ext cx="84969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The older copies of nodes will get to the top of the queue later than the new copies (which have higher priority) . The older copy gets to the top when the node had been processed and closed earlier. Thus:</a:t>
            </a:r>
          </a:p>
          <a:p>
            <a:r>
              <a:rPr lang="en-US" smtClean="0"/>
              <a:t>If the node at the top of the queue is closed just pop it and do not process it any more.</a:t>
            </a:r>
            <a:endParaRPr lang="en-US"/>
          </a:p>
        </p:txBody>
      </p:sp>
      <p:sp>
        <p:nvSpPr>
          <p:cNvPr id="66" name="TextBox 65"/>
          <p:cNvSpPr txBox="1"/>
          <p:nvPr/>
        </p:nvSpPr>
        <p:spPr>
          <a:xfrm>
            <a:off x="539552" y="4725144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// push the nodes once more to the queue. </a:t>
            </a:r>
            <a:endParaRPr lang="en-US" b="1"/>
          </a:p>
        </p:txBody>
      </p:sp>
      <p:sp>
        <p:nvSpPr>
          <p:cNvPr id="67" name="Right Arrow 66"/>
          <p:cNvSpPr/>
          <p:nvPr/>
        </p:nvSpPr>
        <p:spPr>
          <a:xfrm>
            <a:off x="4211960" y="1268760"/>
            <a:ext cx="1152128" cy="484632"/>
          </a:xfrm>
          <a:prstGeom prst="rightArrow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Easy</a:t>
            </a:r>
            <a:endParaRPr lang="cs-CZ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1101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4" name="Straight Connector 123"/>
          <p:cNvCxnSpPr/>
          <p:nvPr/>
        </p:nvCxnSpPr>
        <p:spPr>
          <a:xfrm flipH="1" flipV="1">
            <a:off x="3419872" y="4365104"/>
            <a:ext cx="115212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673224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flipH="1" flipV="1">
            <a:off x="3419872" y="436510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529208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V="1">
            <a:off x="6228184" y="436510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2411760" y="2492896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899592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97160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flipV="1">
            <a:off x="2699792" y="436510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529208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7812360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73224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H="1">
            <a:off x="3131840" y="436510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673224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6660232" y="436510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241176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3419872" y="436510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73224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1763688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85192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4162182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39" name="Oval 38"/>
          <p:cNvSpPr/>
          <p:nvPr/>
        </p:nvSpPr>
        <p:spPr>
          <a:xfrm>
            <a:off x="75557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118762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255577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327585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500404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6084168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20517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399593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3563888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298782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572412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651621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76683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8" name="Oval 57"/>
          <p:cNvSpPr/>
          <p:nvPr/>
        </p:nvSpPr>
        <p:spPr>
          <a:xfrm>
            <a:off x="810039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05" name="Straight Connector 104"/>
          <p:cNvCxnSpPr/>
          <p:nvPr/>
        </p:nvCxnSpPr>
        <p:spPr>
          <a:xfrm>
            <a:off x="6948264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val 54"/>
          <p:cNvSpPr/>
          <p:nvPr/>
        </p:nvSpPr>
        <p:spPr>
          <a:xfrm>
            <a:off x="680424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6" name="Oval 55"/>
          <p:cNvSpPr/>
          <p:nvPr/>
        </p:nvSpPr>
        <p:spPr>
          <a:xfrm>
            <a:off x="723629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3" name="Oval 122"/>
          <p:cNvSpPr/>
          <p:nvPr/>
        </p:nvSpPr>
        <p:spPr>
          <a:xfrm>
            <a:off x="442798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5" name="Oval 124"/>
          <p:cNvSpPr/>
          <p:nvPr/>
        </p:nvSpPr>
        <p:spPr>
          <a:xfrm>
            <a:off x="6444208" y="1124744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6" name="Oval 125"/>
          <p:cNvSpPr/>
          <p:nvPr/>
        </p:nvSpPr>
        <p:spPr>
          <a:xfrm>
            <a:off x="7884368" y="1124744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20</a:t>
            </a:fld>
            <a:endParaRPr lang="cs-CZ"/>
          </a:p>
        </p:txBody>
      </p:sp>
      <p:sp>
        <p:nvSpPr>
          <p:cNvPr id="127" name="Oval 126"/>
          <p:cNvSpPr/>
          <p:nvPr/>
        </p:nvSpPr>
        <p:spPr>
          <a:xfrm>
            <a:off x="3203848" y="414908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8" name="Oval 127"/>
          <p:cNvSpPr/>
          <p:nvPr/>
        </p:nvSpPr>
        <p:spPr>
          <a:xfrm>
            <a:off x="4355976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129" name="Table 1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907541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30" name="Rectangle 129"/>
          <p:cNvSpPr/>
          <p:nvPr/>
        </p:nvSpPr>
        <p:spPr>
          <a:xfrm>
            <a:off x="2843808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31" name="Rectangle 130"/>
          <p:cNvSpPr/>
          <p:nvPr/>
        </p:nvSpPr>
        <p:spPr>
          <a:xfrm>
            <a:off x="2411760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35" name="TextBox 134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36" name="TextBox 135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27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6" name="Straight Connector 125"/>
          <p:cNvCxnSpPr/>
          <p:nvPr/>
        </p:nvCxnSpPr>
        <p:spPr>
          <a:xfrm flipV="1">
            <a:off x="5796136" y="4365104"/>
            <a:ext cx="115212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97160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 flipH="1" flipV="1">
            <a:off x="3419872" y="4365104"/>
            <a:ext cx="115212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673224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flipH="1" flipV="1">
            <a:off x="3419872" y="436510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529208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V="1">
            <a:off x="6228184" y="436510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2411760" y="2492896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899592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97160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flipV="1">
            <a:off x="2699792" y="436510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529208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7812360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73224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H="1">
            <a:off x="3131840" y="436510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673224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6660232" y="436510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241176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3419872" y="436510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73224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1763688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85192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496096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39" name="Oval 38"/>
          <p:cNvSpPr/>
          <p:nvPr/>
        </p:nvSpPr>
        <p:spPr>
          <a:xfrm>
            <a:off x="75557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118762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255577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327585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6084168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20517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399593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3563888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298782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5292080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651621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76683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8" name="Oval 57"/>
          <p:cNvSpPr/>
          <p:nvPr/>
        </p:nvSpPr>
        <p:spPr>
          <a:xfrm>
            <a:off x="810039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05" name="Straight Connector 104"/>
          <p:cNvCxnSpPr/>
          <p:nvPr/>
        </p:nvCxnSpPr>
        <p:spPr>
          <a:xfrm>
            <a:off x="6948264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val 54"/>
          <p:cNvSpPr/>
          <p:nvPr/>
        </p:nvSpPr>
        <p:spPr>
          <a:xfrm>
            <a:off x="680424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6" name="Oval 55"/>
          <p:cNvSpPr/>
          <p:nvPr/>
        </p:nvSpPr>
        <p:spPr>
          <a:xfrm>
            <a:off x="723629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3" name="Oval 122"/>
          <p:cNvSpPr/>
          <p:nvPr/>
        </p:nvSpPr>
        <p:spPr>
          <a:xfrm>
            <a:off x="442798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56521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7" name="Oval 126"/>
          <p:cNvSpPr/>
          <p:nvPr/>
        </p:nvSpPr>
        <p:spPr>
          <a:xfrm>
            <a:off x="683568" y="2276872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8" name="Oval 127"/>
          <p:cNvSpPr/>
          <p:nvPr/>
        </p:nvSpPr>
        <p:spPr>
          <a:xfrm>
            <a:off x="2123728" y="2276872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21</a:t>
            </a:fld>
            <a:endParaRPr lang="cs-CZ"/>
          </a:p>
        </p:txBody>
      </p:sp>
      <p:sp>
        <p:nvSpPr>
          <p:cNvPr id="129" name="Oval 128"/>
          <p:cNvSpPr/>
          <p:nvPr/>
        </p:nvSpPr>
        <p:spPr>
          <a:xfrm>
            <a:off x="5580112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0" name="Oval 129"/>
          <p:cNvSpPr/>
          <p:nvPr/>
        </p:nvSpPr>
        <p:spPr>
          <a:xfrm>
            <a:off x="6012160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131" name="Table 1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9036751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32" name="Rectangle 131"/>
          <p:cNvSpPr/>
          <p:nvPr/>
        </p:nvSpPr>
        <p:spPr>
          <a:xfrm>
            <a:off x="3707904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33" name="Rectangle 132"/>
          <p:cNvSpPr/>
          <p:nvPr/>
        </p:nvSpPr>
        <p:spPr>
          <a:xfrm>
            <a:off x="3275856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36" name="TextBox 135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37" name="TextBox 136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38" name="TextBox 137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4095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6" name="Straight Connector 165"/>
          <p:cNvCxnSpPr/>
          <p:nvPr/>
        </p:nvCxnSpPr>
        <p:spPr>
          <a:xfrm flipH="1" flipV="1">
            <a:off x="1763688" y="4365104"/>
            <a:ext cx="1656184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385192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97160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673224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529208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2411760" y="2492896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97160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529208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73224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673224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241176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73224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85192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9" name="Oval 128"/>
          <p:cNvSpPr/>
          <p:nvPr/>
        </p:nvSpPr>
        <p:spPr>
          <a:xfrm>
            <a:off x="3563888" y="1124744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0" name="Oval 129"/>
          <p:cNvSpPr/>
          <p:nvPr/>
        </p:nvSpPr>
        <p:spPr>
          <a:xfrm>
            <a:off x="5004048" y="1124744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22</a:t>
            </a:fld>
            <a:endParaRPr lang="cs-CZ"/>
          </a:p>
        </p:txBody>
      </p:sp>
      <p:graphicFrame>
        <p:nvGraphicFramePr>
          <p:cNvPr id="133" name="Table 1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3632015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2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cxnSp>
        <p:nvCxnSpPr>
          <p:cNvPr id="134" name="Straight Connector 133"/>
          <p:cNvCxnSpPr/>
          <p:nvPr/>
        </p:nvCxnSpPr>
        <p:spPr>
          <a:xfrm flipV="1">
            <a:off x="5796136" y="4365104"/>
            <a:ext cx="115212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 flipH="1" flipV="1">
            <a:off x="3419872" y="4725144"/>
            <a:ext cx="115212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flipH="1" flipV="1">
            <a:off x="3419872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flipV="1">
            <a:off x="6228184" y="436510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/>
          <p:nvPr/>
        </p:nvCxnSpPr>
        <p:spPr>
          <a:xfrm>
            <a:off x="899592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 flipV="1">
            <a:off x="2699792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/>
          <p:nvPr/>
        </p:nvCxnSpPr>
        <p:spPr>
          <a:xfrm>
            <a:off x="7812360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/>
          <p:nvPr/>
        </p:nvCxnSpPr>
        <p:spPr>
          <a:xfrm flipH="1">
            <a:off x="3131840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/>
          <p:nvPr/>
        </p:nvCxnSpPr>
        <p:spPr>
          <a:xfrm flipV="1">
            <a:off x="6660232" y="436510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/>
          <p:nvPr/>
        </p:nvCxnSpPr>
        <p:spPr>
          <a:xfrm>
            <a:off x="3419872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>
            <a:off x="1763688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Oval 144"/>
          <p:cNvSpPr/>
          <p:nvPr/>
        </p:nvSpPr>
        <p:spPr>
          <a:xfrm>
            <a:off x="75557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6" name="Oval 145"/>
          <p:cNvSpPr/>
          <p:nvPr/>
        </p:nvSpPr>
        <p:spPr>
          <a:xfrm>
            <a:off x="118762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7" name="Oval 146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8" name="Oval 147"/>
          <p:cNvSpPr/>
          <p:nvPr/>
        </p:nvSpPr>
        <p:spPr>
          <a:xfrm>
            <a:off x="2555776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9" name="Oval 148"/>
          <p:cNvSpPr/>
          <p:nvPr/>
        </p:nvSpPr>
        <p:spPr>
          <a:xfrm>
            <a:off x="327585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0" name="Oval 149"/>
          <p:cNvSpPr/>
          <p:nvPr/>
        </p:nvSpPr>
        <p:spPr>
          <a:xfrm>
            <a:off x="6084168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1" name="Oval 150"/>
          <p:cNvSpPr/>
          <p:nvPr/>
        </p:nvSpPr>
        <p:spPr>
          <a:xfrm>
            <a:off x="20517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2" name="Oval 151"/>
          <p:cNvSpPr/>
          <p:nvPr/>
        </p:nvSpPr>
        <p:spPr>
          <a:xfrm>
            <a:off x="3995936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3" name="Oval 152"/>
          <p:cNvSpPr/>
          <p:nvPr/>
        </p:nvSpPr>
        <p:spPr>
          <a:xfrm>
            <a:off x="3563888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4" name="Oval 153"/>
          <p:cNvSpPr/>
          <p:nvPr/>
        </p:nvSpPr>
        <p:spPr>
          <a:xfrm>
            <a:off x="298782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5" name="Oval 154"/>
          <p:cNvSpPr/>
          <p:nvPr/>
        </p:nvSpPr>
        <p:spPr>
          <a:xfrm>
            <a:off x="5292080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6" name="Oval 155"/>
          <p:cNvSpPr/>
          <p:nvPr/>
        </p:nvSpPr>
        <p:spPr>
          <a:xfrm>
            <a:off x="651621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7" name="Oval 156"/>
          <p:cNvSpPr/>
          <p:nvPr/>
        </p:nvSpPr>
        <p:spPr>
          <a:xfrm>
            <a:off x="76683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8" name="Oval 157"/>
          <p:cNvSpPr/>
          <p:nvPr/>
        </p:nvSpPr>
        <p:spPr>
          <a:xfrm>
            <a:off x="810039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59" name="Straight Connector 158"/>
          <p:cNvCxnSpPr/>
          <p:nvPr/>
        </p:nvCxnSpPr>
        <p:spPr>
          <a:xfrm>
            <a:off x="6948264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Oval 159"/>
          <p:cNvSpPr/>
          <p:nvPr/>
        </p:nvSpPr>
        <p:spPr>
          <a:xfrm>
            <a:off x="680424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1" name="Oval 160"/>
          <p:cNvSpPr/>
          <p:nvPr/>
        </p:nvSpPr>
        <p:spPr>
          <a:xfrm>
            <a:off x="723629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2" name="Oval 161"/>
          <p:cNvSpPr/>
          <p:nvPr/>
        </p:nvSpPr>
        <p:spPr>
          <a:xfrm>
            <a:off x="442798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3" name="Oval 162"/>
          <p:cNvSpPr/>
          <p:nvPr/>
        </p:nvSpPr>
        <p:spPr>
          <a:xfrm>
            <a:off x="56521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4" name="Oval 163"/>
          <p:cNvSpPr/>
          <p:nvPr/>
        </p:nvSpPr>
        <p:spPr>
          <a:xfrm>
            <a:off x="2483768" y="486916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5" name="Oval 164"/>
          <p:cNvSpPr/>
          <p:nvPr/>
        </p:nvSpPr>
        <p:spPr>
          <a:xfrm>
            <a:off x="1547664" y="414908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167" name="Table 1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670618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68" name="Rectangle 167"/>
          <p:cNvSpPr/>
          <p:nvPr/>
        </p:nvSpPr>
        <p:spPr>
          <a:xfrm>
            <a:off x="1979712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69" name="Rectangle 168"/>
          <p:cNvSpPr/>
          <p:nvPr/>
        </p:nvSpPr>
        <p:spPr>
          <a:xfrm>
            <a:off x="1547664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17" name="TextBox 116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20" name="TextBox 119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903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7" name="Straight Connector 186"/>
          <p:cNvCxnSpPr/>
          <p:nvPr/>
        </p:nvCxnSpPr>
        <p:spPr>
          <a:xfrm flipH="1" flipV="1">
            <a:off x="1763688" y="4365104"/>
            <a:ext cx="4464496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241176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385192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97160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673224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529208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2411760" y="2492896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97160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529208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73224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673224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241176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73224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85192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2" name="Oval 131"/>
          <p:cNvSpPr/>
          <p:nvPr/>
        </p:nvSpPr>
        <p:spPr>
          <a:xfrm>
            <a:off x="2123728" y="2276872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3" name="Oval 132"/>
          <p:cNvSpPr/>
          <p:nvPr/>
        </p:nvSpPr>
        <p:spPr>
          <a:xfrm>
            <a:off x="3563888" y="2276872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23</a:t>
            </a:fld>
            <a:endParaRPr lang="cs-CZ"/>
          </a:p>
        </p:txBody>
      </p:sp>
      <p:cxnSp>
        <p:nvCxnSpPr>
          <p:cNvPr id="153" name="Straight Connector 152"/>
          <p:cNvCxnSpPr/>
          <p:nvPr/>
        </p:nvCxnSpPr>
        <p:spPr>
          <a:xfrm flipH="1" flipV="1">
            <a:off x="1763688" y="4365104"/>
            <a:ext cx="1656184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/>
          <p:cNvCxnSpPr/>
          <p:nvPr/>
        </p:nvCxnSpPr>
        <p:spPr>
          <a:xfrm flipV="1">
            <a:off x="5076056" y="4725144"/>
            <a:ext cx="115212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/>
          <p:cNvCxnSpPr/>
          <p:nvPr/>
        </p:nvCxnSpPr>
        <p:spPr>
          <a:xfrm flipH="1" flipV="1">
            <a:off x="3419872" y="4725144"/>
            <a:ext cx="115212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Connector 155"/>
          <p:cNvCxnSpPr/>
          <p:nvPr/>
        </p:nvCxnSpPr>
        <p:spPr>
          <a:xfrm flipH="1" flipV="1">
            <a:off x="3419872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/>
          <p:cNvCxnSpPr/>
          <p:nvPr/>
        </p:nvCxnSpPr>
        <p:spPr>
          <a:xfrm flipV="1">
            <a:off x="5508104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/>
          <p:nvPr/>
        </p:nvCxnSpPr>
        <p:spPr>
          <a:xfrm>
            <a:off x="899592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/>
          <p:cNvCxnSpPr/>
          <p:nvPr/>
        </p:nvCxnSpPr>
        <p:spPr>
          <a:xfrm flipV="1">
            <a:off x="2699792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/>
          <p:cNvCxnSpPr/>
          <p:nvPr/>
        </p:nvCxnSpPr>
        <p:spPr>
          <a:xfrm>
            <a:off x="7812360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/>
          <p:nvPr/>
        </p:nvCxnSpPr>
        <p:spPr>
          <a:xfrm flipH="1">
            <a:off x="3131840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/>
          <p:cNvCxnSpPr/>
          <p:nvPr/>
        </p:nvCxnSpPr>
        <p:spPr>
          <a:xfrm flipV="1">
            <a:off x="5940152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/>
          <p:cNvCxnSpPr/>
          <p:nvPr/>
        </p:nvCxnSpPr>
        <p:spPr>
          <a:xfrm>
            <a:off x="3419872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/>
          <p:cNvCxnSpPr/>
          <p:nvPr/>
        </p:nvCxnSpPr>
        <p:spPr>
          <a:xfrm>
            <a:off x="1763688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Oval 164"/>
          <p:cNvSpPr/>
          <p:nvPr/>
        </p:nvSpPr>
        <p:spPr>
          <a:xfrm>
            <a:off x="75557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6" name="Oval 165"/>
          <p:cNvSpPr/>
          <p:nvPr/>
        </p:nvSpPr>
        <p:spPr>
          <a:xfrm>
            <a:off x="118762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7" name="Oval 166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8" name="Oval 167"/>
          <p:cNvSpPr/>
          <p:nvPr/>
        </p:nvSpPr>
        <p:spPr>
          <a:xfrm>
            <a:off x="2555776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9" name="Oval 168"/>
          <p:cNvSpPr/>
          <p:nvPr/>
        </p:nvSpPr>
        <p:spPr>
          <a:xfrm>
            <a:off x="327585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0" name="Oval 169"/>
          <p:cNvSpPr/>
          <p:nvPr/>
        </p:nvSpPr>
        <p:spPr>
          <a:xfrm>
            <a:off x="5364088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1" name="Oval 170"/>
          <p:cNvSpPr/>
          <p:nvPr/>
        </p:nvSpPr>
        <p:spPr>
          <a:xfrm>
            <a:off x="20517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2" name="Oval 171"/>
          <p:cNvSpPr/>
          <p:nvPr/>
        </p:nvSpPr>
        <p:spPr>
          <a:xfrm>
            <a:off x="3995936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3" name="Oval 172"/>
          <p:cNvSpPr/>
          <p:nvPr/>
        </p:nvSpPr>
        <p:spPr>
          <a:xfrm>
            <a:off x="3563888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4" name="Oval 173"/>
          <p:cNvSpPr/>
          <p:nvPr/>
        </p:nvSpPr>
        <p:spPr>
          <a:xfrm>
            <a:off x="298782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5" name="Oval 174"/>
          <p:cNvSpPr/>
          <p:nvPr/>
        </p:nvSpPr>
        <p:spPr>
          <a:xfrm>
            <a:off x="716428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6" name="Oval 175"/>
          <p:cNvSpPr/>
          <p:nvPr/>
        </p:nvSpPr>
        <p:spPr>
          <a:xfrm>
            <a:off x="5796136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7" name="Oval 176"/>
          <p:cNvSpPr/>
          <p:nvPr/>
        </p:nvSpPr>
        <p:spPr>
          <a:xfrm>
            <a:off x="76683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8" name="Oval 177"/>
          <p:cNvSpPr/>
          <p:nvPr/>
        </p:nvSpPr>
        <p:spPr>
          <a:xfrm>
            <a:off x="810039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79" name="Straight Connector 178"/>
          <p:cNvCxnSpPr/>
          <p:nvPr/>
        </p:nvCxnSpPr>
        <p:spPr>
          <a:xfrm>
            <a:off x="6228184" y="472514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Oval 179"/>
          <p:cNvSpPr/>
          <p:nvPr/>
        </p:nvSpPr>
        <p:spPr>
          <a:xfrm>
            <a:off x="6084168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1" name="Oval 180"/>
          <p:cNvSpPr/>
          <p:nvPr/>
        </p:nvSpPr>
        <p:spPr>
          <a:xfrm>
            <a:off x="6516216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2" name="Oval 181"/>
          <p:cNvSpPr/>
          <p:nvPr/>
        </p:nvSpPr>
        <p:spPr>
          <a:xfrm>
            <a:off x="442798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3" name="Oval 182"/>
          <p:cNvSpPr/>
          <p:nvPr/>
        </p:nvSpPr>
        <p:spPr>
          <a:xfrm>
            <a:off x="4932040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4" name="Oval 183"/>
          <p:cNvSpPr/>
          <p:nvPr/>
        </p:nvSpPr>
        <p:spPr>
          <a:xfrm>
            <a:off x="1979712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5" name="Oval 184"/>
          <p:cNvSpPr/>
          <p:nvPr/>
        </p:nvSpPr>
        <p:spPr>
          <a:xfrm>
            <a:off x="5292080" y="486916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186" name="Table 18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8382765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2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188" name="Table 18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743154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89" name="Rectangle 188"/>
          <p:cNvSpPr/>
          <p:nvPr/>
        </p:nvSpPr>
        <p:spPr>
          <a:xfrm>
            <a:off x="4139952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90" name="Rectangle 189"/>
          <p:cNvSpPr/>
          <p:nvPr/>
        </p:nvSpPr>
        <p:spPr>
          <a:xfrm>
            <a:off x="3707904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20" name="TextBox 119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21" name="TextBox 120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632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4" name="Straight Connector 213"/>
          <p:cNvCxnSpPr/>
          <p:nvPr/>
        </p:nvCxnSpPr>
        <p:spPr>
          <a:xfrm flipV="1">
            <a:off x="899592" y="4365104"/>
            <a:ext cx="864096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>
            <a:off x="241176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241176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385192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97160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673224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529208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2411760" y="2492896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97160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529208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73224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673224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241176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73224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85192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3" name="Oval 132"/>
          <p:cNvSpPr/>
          <p:nvPr/>
        </p:nvSpPr>
        <p:spPr>
          <a:xfrm>
            <a:off x="2123728" y="1124744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4" name="Oval 133"/>
          <p:cNvSpPr/>
          <p:nvPr/>
        </p:nvSpPr>
        <p:spPr>
          <a:xfrm>
            <a:off x="3563888" y="1124744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5" name="TextBox 134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24</a:t>
            </a:fld>
            <a:endParaRPr lang="cs-CZ"/>
          </a:p>
        </p:txBody>
      </p:sp>
      <p:cxnSp>
        <p:nvCxnSpPr>
          <p:cNvPr id="179" name="Straight Connector 178"/>
          <p:cNvCxnSpPr/>
          <p:nvPr/>
        </p:nvCxnSpPr>
        <p:spPr>
          <a:xfrm flipH="1" flipV="1">
            <a:off x="1763688" y="4365104"/>
            <a:ext cx="4464496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 flipH="1" flipV="1">
            <a:off x="1763688" y="4365104"/>
            <a:ext cx="1656184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/>
          <p:cNvCxnSpPr/>
          <p:nvPr/>
        </p:nvCxnSpPr>
        <p:spPr>
          <a:xfrm flipV="1">
            <a:off x="5076056" y="4725144"/>
            <a:ext cx="115212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/>
          <p:cNvCxnSpPr/>
          <p:nvPr/>
        </p:nvCxnSpPr>
        <p:spPr>
          <a:xfrm flipH="1" flipV="1">
            <a:off x="3419872" y="4725144"/>
            <a:ext cx="115212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/>
          <p:cNvCxnSpPr/>
          <p:nvPr/>
        </p:nvCxnSpPr>
        <p:spPr>
          <a:xfrm flipH="1" flipV="1">
            <a:off x="3419872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/>
          <p:cNvCxnSpPr/>
          <p:nvPr/>
        </p:nvCxnSpPr>
        <p:spPr>
          <a:xfrm flipV="1">
            <a:off x="5508104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/>
          <p:cNvCxnSpPr/>
          <p:nvPr/>
        </p:nvCxnSpPr>
        <p:spPr>
          <a:xfrm>
            <a:off x="899592" y="472514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/>
          <p:cNvCxnSpPr/>
          <p:nvPr/>
        </p:nvCxnSpPr>
        <p:spPr>
          <a:xfrm flipV="1">
            <a:off x="2699792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/>
          <p:cNvCxnSpPr/>
          <p:nvPr/>
        </p:nvCxnSpPr>
        <p:spPr>
          <a:xfrm>
            <a:off x="7812360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/>
          <p:cNvCxnSpPr/>
          <p:nvPr/>
        </p:nvCxnSpPr>
        <p:spPr>
          <a:xfrm flipH="1">
            <a:off x="3131840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/>
          <p:nvPr/>
        </p:nvCxnSpPr>
        <p:spPr>
          <a:xfrm flipV="1">
            <a:off x="5940152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/>
          <p:cNvCxnSpPr/>
          <p:nvPr/>
        </p:nvCxnSpPr>
        <p:spPr>
          <a:xfrm>
            <a:off x="3419872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/>
          <p:cNvCxnSpPr/>
          <p:nvPr/>
        </p:nvCxnSpPr>
        <p:spPr>
          <a:xfrm>
            <a:off x="1763688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Oval 191"/>
          <p:cNvSpPr/>
          <p:nvPr/>
        </p:nvSpPr>
        <p:spPr>
          <a:xfrm>
            <a:off x="75557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3" name="Oval 192"/>
          <p:cNvSpPr/>
          <p:nvPr/>
        </p:nvSpPr>
        <p:spPr>
          <a:xfrm>
            <a:off x="118762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4" name="Oval 193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5" name="Oval 194"/>
          <p:cNvSpPr/>
          <p:nvPr/>
        </p:nvSpPr>
        <p:spPr>
          <a:xfrm>
            <a:off x="2555776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6" name="Oval 195"/>
          <p:cNvSpPr/>
          <p:nvPr/>
        </p:nvSpPr>
        <p:spPr>
          <a:xfrm>
            <a:off x="327585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7" name="Oval 196"/>
          <p:cNvSpPr/>
          <p:nvPr/>
        </p:nvSpPr>
        <p:spPr>
          <a:xfrm>
            <a:off x="5364088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8" name="Oval 197"/>
          <p:cNvSpPr/>
          <p:nvPr/>
        </p:nvSpPr>
        <p:spPr>
          <a:xfrm>
            <a:off x="20517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9" name="Oval 198"/>
          <p:cNvSpPr/>
          <p:nvPr/>
        </p:nvSpPr>
        <p:spPr>
          <a:xfrm>
            <a:off x="3995936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0" name="Oval 199"/>
          <p:cNvSpPr/>
          <p:nvPr/>
        </p:nvSpPr>
        <p:spPr>
          <a:xfrm>
            <a:off x="3563888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1" name="Oval 200"/>
          <p:cNvSpPr/>
          <p:nvPr/>
        </p:nvSpPr>
        <p:spPr>
          <a:xfrm>
            <a:off x="298782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2" name="Oval 201"/>
          <p:cNvSpPr/>
          <p:nvPr/>
        </p:nvSpPr>
        <p:spPr>
          <a:xfrm>
            <a:off x="716428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3" name="Oval 202"/>
          <p:cNvSpPr/>
          <p:nvPr/>
        </p:nvSpPr>
        <p:spPr>
          <a:xfrm>
            <a:off x="5796136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4" name="Oval 203"/>
          <p:cNvSpPr/>
          <p:nvPr/>
        </p:nvSpPr>
        <p:spPr>
          <a:xfrm>
            <a:off x="76683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5" name="Oval 204"/>
          <p:cNvSpPr/>
          <p:nvPr/>
        </p:nvSpPr>
        <p:spPr>
          <a:xfrm>
            <a:off x="810039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206" name="Straight Connector 205"/>
          <p:cNvCxnSpPr/>
          <p:nvPr/>
        </p:nvCxnSpPr>
        <p:spPr>
          <a:xfrm>
            <a:off x="6228184" y="472514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" name="Oval 206"/>
          <p:cNvSpPr/>
          <p:nvPr/>
        </p:nvSpPr>
        <p:spPr>
          <a:xfrm>
            <a:off x="6084168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8" name="Oval 207"/>
          <p:cNvSpPr/>
          <p:nvPr/>
        </p:nvSpPr>
        <p:spPr>
          <a:xfrm>
            <a:off x="6516216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9" name="Oval 208"/>
          <p:cNvSpPr/>
          <p:nvPr/>
        </p:nvSpPr>
        <p:spPr>
          <a:xfrm>
            <a:off x="442798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0" name="Oval 209"/>
          <p:cNvSpPr/>
          <p:nvPr/>
        </p:nvSpPr>
        <p:spPr>
          <a:xfrm>
            <a:off x="4932040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1" name="Oval 210"/>
          <p:cNvSpPr/>
          <p:nvPr/>
        </p:nvSpPr>
        <p:spPr>
          <a:xfrm>
            <a:off x="1547664" y="414908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2" name="Oval 211"/>
          <p:cNvSpPr/>
          <p:nvPr/>
        </p:nvSpPr>
        <p:spPr>
          <a:xfrm>
            <a:off x="683568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213" name="Table 2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2105967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2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215" name="Table 2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8912573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16" name="Rectangle 215"/>
          <p:cNvSpPr/>
          <p:nvPr/>
        </p:nvSpPr>
        <p:spPr>
          <a:xfrm>
            <a:off x="1547664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217" name="Rectangle 216"/>
          <p:cNvSpPr/>
          <p:nvPr/>
        </p:nvSpPr>
        <p:spPr>
          <a:xfrm>
            <a:off x="755576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21" name="TextBox 120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23" name="TextBox 122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2422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0" name="Table 2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9172476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2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13" name="Freeform 212"/>
          <p:cNvSpPr/>
          <p:nvPr/>
        </p:nvSpPr>
        <p:spPr>
          <a:xfrm flipH="1">
            <a:off x="1763688" y="4365104"/>
            <a:ext cx="5040560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>
            <a:off x="529208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>
            <a:off x="241176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241176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385192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97160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673224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529208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2411760" y="2492896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97160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529208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73224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673224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241176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73224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85192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7" name="Oval 136"/>
          <p:cNvSpPr/>
          <p:nvPr/>
        </p:nvSpPr>
        <p:spPr>
          <a:xfrm>
            <a:off x="5004048" y="3429000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9" name="Oval 138"/>
          <p:cNvSpPr/>
          <p:nvPr/>
        </p:nvSpPr>
        <p:spPr>
          <a:xfrm>
            <a:off x="6444208" y="3429000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5" name="TextBox 134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25</a:t>
            </a:fld>
            <a:endParaRPr lang="cs-CZ"/>
          </a:p>
        </p:txBody>
      </p:sp>
      <p:cxnSp>
        <p:nvCxnSpPr>
          <p:cNvPr id="178" name="Straight Connector 177"/>
          <p:cNvCxnSpPr/>
          <p:nvPr/>
        </p:nvCxnSpPr>
        <p:spPr>
          <a:xfrm flipV="1">
            <a:off x="899592" y="4365104"/>
            <a:ext cx="864096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/>
          <p:cNvCxnSpPr/>
          <p:nvPr/>
        </p:nvCxnSpPr>
        <p:spPr>
          <a:xfrm flipH="1" flipV="1">
            <a:off x="1763688" y="4365104"/>
            <a:ext cx="4464496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 flipH="1" flipV="1">
            <a:off x="1763688" y="4365104"/>
            <a:ext cx="1656184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/>
          <p:cNvCxnSpPr/>
          <p:nvPr/>
        </p:nvCxnSpPr>
        <p:spPr>
          <a:xfrm flipV="1">
            <a:off x="5076056" y="4725144"/>
            <a:ext cx="115212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/>
          <p:cNvCxnSpPr/>
          <p:nvPr/>
        </p:nvCxnSpPr>
        <p:spPr>
          <a:xfrm flipH="1" flipV="1">
            <a:off x="3419872" y="4725144"/>
            <a:ext cx="115212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/>
          <p:cNvCxnSpPr/>
          <p:nvPr/>
        </p:nvCxnSpPr>
        <p:spPr>
          <a:xfrm flipH="1" flipV="1">
            <a:off x="3419872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/>
          <p:cNvCxnSpPr/>
          <p:nvPr/>
        </p:nvCxnSpPr>
        <p:spPr>
          <a:xfrm flipV="1">
            <a:off x="5508104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/>
          <p:cNvCxnSpPr/>
          <p:nvPr/>
        </p:nvCxnSpPr>
        <p:spPr>
          <a:xfrm>
            <a:off x="899592" y="472514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/>
          <p:cNvCxnSpPr/>
          <p:nvPr/>
        </p:nvCxnSpPr>
        <p:spPr>
          <a:xfrm flipV="1">
            <a:off x="2699792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/>
          <p:cNvCxnSpPr/>
          <p:nvPr/>
        </p:nvCxnSpPr>
        <p:spPr>
          <a:xfrm>
            <a:off x="7812360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/>
          <p:cNvCxnSpPr/>
          <p:nvPr/>
        </p:nvCxnSpPr>
        <p:spPr>
          <a:xfrm flipH="1">
            <a:off x="3131840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/>
          <p:nvPr/>
        </p:nvCxnSpPr>
        <p:spPr>
          <a:xfrm flipV="1">
            <a:off x="5940152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/>
          <p:cNvCxnSpPr/>
          <p:nvPr/>
        </p:nvCxnSpPr>
        <p:spPr>
          <a:xfrm>
            <a:off x="3419872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/>
          <p:cNvCxnSpPr/>
          <p:nvPr/>
        </p:nvCxnSpPr>
        <p:spPr>
          <a:xfrm>
            <a:off x="1763688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Oval 191"/>
          <p:cNvSpPr/>
          <p:nvPr/>
        </p:nvSpPr>
        <p:spPr>
          <a:xfrm>
            <a:off x="75557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3" name="Oval 192"/>
          <p:cNvSpPr/>
          <p:nvPr/>
        </p:nvSpPr>
        <p:spPr>
          <a:xfrm>
            <a:off x="118762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4" name="Oval 193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5" name="Oval 194"/>
          <p:cNvSpPr/>
          <p:nvPr/>
        </p:nvSpPr>
        <p:spPr>
          <a:xfrm>
            <a:off x="2555776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6" name="Oval 195"/>
          <p:cNvSpPr/>
          <p:nvPr/>
        </p:nvSpPr>
        <p:spPr>
          <a:xfrm>
            <a:off x="327585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7" name="Oval 196"/>
          <p:cNvSpPr/>
          <p:nvPr/>
        </p:nvSpPr>
        <p:spPr>
          <a:xfrm>
            <a:off x="5364088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8" name="Oval 197"/>
          <p:cNvSpPr/>
          <p:nvPr/>
        </p:nvSpPr>
        <p:spPr>
          <a:xfrm>
            <a:off x="20517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9" name="Oval 198"/>
          <p:cNvSpPr/>
          <p:nvPr/>
        </p:nvSpPr>
        <p:spPr>
          <a:xfrm>
            <a:off x="3995936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0" name="Oval 199"/>
          <p:cNvSpPr/>
          <p:nvPr/>
        </p:nvSpPr>
        <p:spPr>
          <a:xfrm>
            <a:off x="3563888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1" name="Oval 200"/>
          <p:cNvSpPr/>
          <p:nvPr/>
        </p:nvSpPr>
        <p:spPr>
          <a:xfrm>
            <a:off x="298782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2" name="Oval 201"/>
          <p:cNvSpPr/>
          <p:nvPr/>
        </p:nvSpPr>
        <p:spPr>
          <a:xfrm>
            <a:off x="716428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3" name="Oval 202"/>
          <p:cNvSpPr/>
          <p:nvPr/>
        </p:nvSpPr>
        <p:spPr>
          <a:xfrm>
            <a:off x="5796136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4" name="Oval 203"/>
          <p:cNvSpPr/>
          <p:nvPr/>
        </p:nvSpPr>
        <p:spPr>
          <a:xfrm>
            <a:off x="76683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5" name="Oval 204"/>
          <p:cNvSpPr/>
          <p:nvPr/>
        </p:nvSpPr>
        <p:spPr>
          <a:xfrm>
            <a:off x="810039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7" name="Oval 206"/>
          <p:cNvSpPr/>
          <p:nvPr/>
        </p:nvSpPr>
        <p:spPr>
          <a:xfrm>
            <a:off x="6084168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8" name="Oval 207"/>
          <p:cNvSpPr/>
          <p:nvPr/>
        </p:nvSpPr>
        <p:spPr>
          <a:xfrm>
            <a:off x="666023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9" name="Oval 208"/>
          <p:cNvSpPr/>
          <p:nvPr/>
        </p:nvSpPr>
        <p:spPr>
          <a:xfrm>
            <a:off x="442798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0" name="Oval 209"/>
          <p:cNvSpPr/>
          <p:nvPr/>
        </p:nvSpPr>
        <p:spPr>
          <a:xfrm>
            <a:off x="4932040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1" name="Oval 210"/>
          <p:cNvSpPr/>
          <p:nvPr/>
        </p:nvSpPr>
        <p:spPr>
          <a:xfrm>
            <a:off x="6588224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2" name="Oval 211"/>
          <p:cNvSpPr/>
          <p:nvPr/>
        </p:nvSpPr>
        <p:spPr>
          <a:xfrm>
            <a:off x="7596336" y="414908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4" name="TextBox 213"/>
          <p:cNvSpPr txBox="1"/>
          <p:nvPr/>
        </p:nvSpPr>
        <p:spPr>
          <a:xfrm>
            <a:off x="6372200" y="5013176"/>
            <a:ext cx="1886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path compression</a:t>
            </a:r>
            <a:endParaRPr lang="cs-CZ" b="1"/>
          </a:p>
        </p:txBody>
      </p:sp>
      <p:cxnSp>
        <p:nvCxnSpPr>
          <p:cNvPr id="215" name="Straight Connector 214"/>
          <p:cNvCxnSpPr/>
          <p:nvPr/>
        </p:nvCxnSpPr>
        <p:spPr>
          <a:xfrm flipH="1">
            <a:off x="6372200" y="4725144"/>
            <a:ext cx="144016" cy="544706"/>
          </a:xfrm>
          <a:prstGeom prst="line">
            <a:avLst/>
          </a:prstGeom>
          <a:ln w="38100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Connector 215"/>
          <p:cNvCxnSpPr/>
          <p:nvPr/>
        </p:nvCxnSpPr>
        <p:spPr>
          <a:xfrm flipH="1" flipV="1">
            <a:off x="7092280" y="4653136"/>
            <a:ext cx="1224136" cy="576064"/>
          </a:xfrm>
          <a:prstGeom prst="line">
            <a:avLst/>
          </a:prstGeom>
          <a:ln w="38100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7" name="Table 2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9674275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18" name="Rectangle 217"/>
          <p:cNvSpPr/>
          <p:nvPr/>
        </p:nvSpPr>
        <p:spPr>
          <a:xfrm>
            <a:off x="7524328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219" name="Rectangle 218"/>
          <p:cNvSpPr/>
          <p:nvPr/>
        </p:nvSpPr>
        <p:spPr>
          <a:xfrm>
            <a:off x="7092280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24" name="TextBox 123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26" name="TextBox 125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6532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3" name="Table 2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6230254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2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79" name="Freeform 278"/>
          <p:cNvSpPr/>
          <p:nvPr/>
        </p:nvSpPr>
        <p:spPr>
          <a:xfrm flipH="1">
            <a:off x="1763688" y="4365104"/>
            <a:ext cx="5616624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>
            <a:off x="529208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>
            <a:off x="241176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241176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385192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97160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673224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529208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2411760" y="2492896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97160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529208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73224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673224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241176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73224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85192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7" name="Oval 136"/>
          <p:cNvSpPr/>
          <p:nvPr/>
        </p:nvSpPr>
        <p:spPr>
          <a:xfrm>
            <a:off x="5004048" y="3429000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9" name="Oval 138"/>
          <p:cNvSpPr/>
          <p:nvPr/>
        </p:nvSpPr>
        <p:spPr>
          <a:xfrm>
            <a:off x="6444208" y="3429000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5" name="TextBox 134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26</a:t>
            </a:fld>
            <a:endParaRPr lang="cs-CZ"/>
          </a:p>
        </p:txBody>
      </p:sp>
      <p:sp>
        <p:nvSpPr>
          <p:cNvPr id="241" name="Freeform 240"/>
          <p:cNvSpPr/>
          <p:nvPr/>
        </p:nvSpPr>
        <p:spPr>
          <a:xfrm flipH="1">
            <a:off x="1763688" y="4365104"/>
            <a:ext cx="5040560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42" name="Straight Connector 241"/>
          <p:cNvCxnSpPr/>
          <p:nvPr/>
        </p:nvCxnSpPr>
        <p:spPr>
          <a:xfrm flipV="1">
            <a:off x="899592" y="4365104"/>
            <a:ext cx="864096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Connector 242"/>
          <p:cNvCxnSpPr/>
          <p:nvPr/>
        </p:nvCxnSpPr>
        <p:spPr>
          <a:xfrm flipH="1" flipV="1">
            <a:off x="1763688" y="4365104"/>
            <a:ext cx="4464496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Straight Connector 243"/>
          <p:cNvCxnSpPr/>
          <p:nvPr/>
        </p:nvCxnSpPr>
        <p:spPr>
          <a:xfrm flipH="1" flipV="1">
            <a:off x="1763688" y="4365104"/>
            <a:ext cx="1656184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Connector 244"/>
          <p:cNvCxnSpPr/>
          <p:nvPr/>
        </p:nvCxnSpPr>
        <p:spPr>
          <a:xfrm flipV="1">
            <a:off x="5076056" y="4725144"/>
            <a:ext cx="115212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Connector 245"/>
          <p:cNvCxnSpPr/>
          <p:nvPr/>
        </p:nvCxnSpPr>
        <p:spPr>
          <a:xfrm flipH="1" flipV="1">
            <a:off x="3419872" y="4725144"/>
            <a:ext cx="115212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Connector 246"/>
          <p:cNvCxnSpPr/>
          <p:nvPr/>
        </p:nvCxnSpPr>
        <p:spPr>
          <a:xfrm flipH="1" flipV="1">
            <a:off x="3419872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Connector 247"/>
          <p:cNvCxnSpPr/>
          <p:nvPr/>
        </p:nvCxnSpPr>
        <p:spPr>
          <a:xfrm flipV="1">
            <a:off x="5508104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Connector 248"/>
          <p:cNvCxnSpPr/>
          <p:nvPr/>
        </p:nvCxnSpPr>
        <p:spPr>
          <a:xfrm>
            <a:off x="899592" y="472514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Straight Connector 249"/>
          <p:cNvCxnSpPr/>
          <p:nvPr/>
        </p:nvCxnSpPr>
        <p:spPr>
          <a:xfrm flipV="1">
            <a:off x="2699792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Straight Connector 250"/>
          <p:cNvCxnSpPr/>
          <p:nvPr/>
        </p:nvCxnSpPr>
        <p:spPr>
          <a:xfrm>
            <a:off x="7380312" y="472514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Connector 251"/>
          <p:cNvCxnSpPr/>
          <p:nvPr/>
        </p:nvCxnSpPr>
        <p:spPr>
          <a:xfrm flipH="1">
            <a:off x="3131840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Straight Connector 252"/>
          <p:cNvCxnSpPr/>
          <p:nvPr/>
        </p:nvCxnSpPr>
        <p:spPr>
          <a:xfrm flipV="1">
            <a:off x="5940152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Connector 253"/>
          <p:cNvCxnSpPr/>
          <p:nvPr/>
        </p:nvCxnSpPr>
        <p:spPr>
          <a:xfrm>
            <a:off x="3419872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Straight Connector 254"/>
          <p:cNvCxnSpPr/>
          <p:nvPr/>
        </p:nvCxnSpPr>
        <p:spPr>
          <a:xfrm>
            <a:off x="1763688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" name="Oval 255"/>
          <p:cNvSpPr/>
          <p:nvPr/>
        </p:nvSpPr>
        <p:spPr>
          <a:xfrm>
            <a:off x="75557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57" name="Oval 256"/>
          <p:cNvSpPr/>
          <p:nvPr/>
        </p:nvSpPr>
        <p:spPr>
          <a:xfrm>
            <a:off x="118762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58" name="Oval 257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59" name="Oval 258"/>
          <p:cNvSpPr/>
          <p:nvPr/>
        </p:nvSpPr>
        <p:spPr>
          <a:xfrm>
            <a:off x="2555776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60" name="Oval 259"/>
          <p:cNvSpPr/>
          <p:nvPr/>
        </p:nvSpPr>
        <p:spPr>
          <a:xfrm>
            <a:off x="327585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61" name="Oval 260"/>
          <p:cNvSpPr/>
          <p:nvPr/>
        </p:nvSpPr>
        <p:spPr>
          <a:xfrm>
            <a:off x="5364088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62" name="Oval 261"/>
          <p:cNvSpPr/>
          <p:nvPr/>
        </p:nvSpPr>
        <p:spPr>
          <a:xfrm>
            <a:off x="20517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63" name="Oval 262"/>
          <p:cNvSpPr/>
          <p:nvPr/>
        </p:nvSpPr>
        <p:spPr>
          <a:xfrm>
            <a:off x="3995936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64" name="Oval 263"/>
          <p:cNvSpPr/>
          <p:nvPr/>
        </p:nvSpPr>
        <p:spPr>
          <a:xfrm>
            <a:off x="3563888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65" name="Oval 264"/>
          <p:cNvSpPr/>
          <p:nvPr/>
        </p:nvSpPr>
        <p:spPr>
          <a:xfrm>
            <a:off x="298782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66" name="Oval 265"/>
          <p:cNvSpPr/>
          <p:nvPr/>
        </p:nvSpPr>
        <p:spPr>
          <a:xfrm>
            <a:off x="802838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67" name="Oval 266"/>
          <p:cNvSpPr/>
          <p:nvPr/>
        </p:nvSpPr>
        <p:spPr>
          <a:xfrm>
            <a:off x="5796136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68" name="Oval 267"/>
          <p:cNvSpPr/>
          <p:nvPr/>
        </p:nvSpPr>
        <p:spPr>
          <a:xfrm>
            <a:off x="723629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69" name="Oval 268"/>
          <p:cNvSpPr/>
          <p:nvPr/>
        </p:nvSpPr>
        <p:spPr>
          <a:xfrm>
            <a:off x="766834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70" name="Oval 269"/>
          <p:cNvSpPr/>
          <p:nvPr/>
        </p:nvSpPr>
        <p:spPr>
          <a:xfrm>
            <a:off x="6084168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71" name="Oval 270"/>
          <p:cNvSpPr/>
          <p:nvPr/>
        </p:nvSpPr>
        <p:spPr>
          <a:xfrm>
            <a:off x="666023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72" name="Oval 271"/>
          <p:cNvSpPr/>
          <p:nvPr/>
        </p:nvSpPr>
        <p:spPr>
          <a:xfrm>
            <a:off x="442798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73" name="Oval 272"/>
          <p:cNvSpPr/>
          <p:nvPr/>
        </p:nvSpPr>
        <p:spPr>
          <a:xfrm>
            <a:off x="4932040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74" name="Oval 273"/>
          <p:cNvSpPr/>
          <p:nvPr/>
        </p:nvSpPr>
        <p:spPr>
          <a:xfrm>
            <a:off x="6588224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75" name="Oval 274"/>
          <p:cNvSpPr/>
          <p:nvPr/>
        </p:nvSpPr>
        <p:spPr>
          <a:xfrm>
            <a:off x="7164288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280" name="Table 27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4984657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81" name="Rectangle 280"/>
          <p:cNvSpPr/>
          <p:nvPr/>
        </p:nvSpPr>
        <p:spPr>
          <a:xfrm>
            <a:off x="7524328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282" name="Rectangle 281"/>
          <p:cNvSpPr/>
          <p:nvPr/>
        </p:nvSpPr>
        <p:spPr>
          <a:xfrm>
            <a:off x="7092280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23" name="TextBox 122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24" name="TextBox 123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48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2" name="Table 29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3510063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2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49" name="Freeform 248"/>
          <p:cNvSpPr/>
          <p:nvPr/>
        </p:nvSpPr>
        <p:spPr>
          <a:xfrm flipH="1">
            <a:off x="1763688" y="4365104"/>
            <a:ext cx="2376264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8" name="Freeform 247"/>
          <p:cNvSpPr/>
          <p:nvPr/>
        </p:nvSpPr>
        <p:spPr>
          <a:xfrm flipH="1">
            <a:off x="1763688" y="4365104"/>
            <a:ext cx="4464496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>
            <a:off x="3923928" y="2492896"/>
            <a:ext cx="1368152" cy="0"/>
          </a:xfrm>
          <a:prstGeom prst="line">
            <a:avLst/>
          </a:prstGeom>
          <a:ln w="1206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>
            <a:off x="529208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>
            <a:off x="241176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241176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385192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97160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673224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529208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2411760" y="2492896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97160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529208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73224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673224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241176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73224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85192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8" name="Oval 137"/>
          <p:cNvSpPr/>
          <p:nvPr/>
        </p:nvSpPr>
        <p:spPr>
          <a:xfrm>
            <a:off x="3563888" y="2276872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9" name="Oval 138"/>
          <p:cNvSpPr/>
          <p:nvPr/>
        </p:nvSpPr>
        <p:spPr>
          <a:xfrm>
            <a:off x="5004048" y="2276872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27</a:t>
            </a:fld>
            <a:endParaRPr lang="cs-CZ"/>
          </a:p>
        </p:txBody>
      </p:sp>
      <p:sp>
        <p:nvSpPr>
          <p:cNvPr id="212" name="Freeform 211"/>
          <p:cNvSpPr/>
          <p:nvPr/>
        </p:nvSpPr>
        <p:spPr>
          <a:xfrm flipH="1">
            <a:off x="1763688" y="4365104"/>
            <a:ext cx="5616624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3" name="Freeform 212"/>
          <p:cNvSpPr/>
          <p:nvPr/>
        </p:nvSpPr>
        <p:spPr>
          <a:xfrm flipH="1">
            <a:off x="1763688" y="4365104"/>
            <a:ext cx="5040560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14" name="Straight Connector 213"/>
          <p:cNvCxnSpPr/>
          <p:nvPr/>
        </p:nvCxnSpPr>
        <p:spPr>
          <a:xfrm flipV="1">
            <a:off x="899592" y="4365104"/>
            <a:ext cx="864096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Connector 215"/>
          <p:cNvCxnSpPr/>
          <p:nvPr/>
        </p:nvCxnSpPr>
        <p:spPr>
          <a:xfrm flipH="1" flipV="1">
            <a:off x="1763688" y="4365104"/>
            <a:ext cx="1656184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Connector 216"/>
          <p:cNvCxnSpPr/>
          <p:nvPr/>
        </p:nvCxnSpPr>
        <p:spPr>
          <a:xfrm flipV="1">
            <a:off x="5076056" y="4725144"/>
            <a:ext cx="115212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Connector 217"/>
          <p:cNvCxnSpPr/>
          <p:nvPr/>
        </p:nvCxnSpPr>
        <p:spPr>
          <a:xfrm flipH="1" flipV="1">
            <a:off x="3419872" y="4725144"/>
            <a:ext cx="115212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Connector 219"/>
          <p:cNvCxnSpPr/>
          <p:nvPr/>
        </p:nvCxnSpPr>
        <p:spPr>
          <a:xfrm flipV="1">
            <a:off x="5508104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Connector 220"/>
          <p:cNvCxnSpPr/>
          <p:nvPr/>
        </p:nvCxnSpPr>
        <p:spPr>
          <a:xfrm>
            <a:off x="899592" y="472514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221"/>
          <p:cNvCxnSpPr/>
          <p:nvPr/>
        </p:nvCxnSpPr>
        <p:spPr>
          <a:xfrm flipV="1">
            <a:off x="2699792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/>
          <p:cNvCxnSpPr/>
          <p:nvPr/>
        </p:nvCxnSpPr>
        <p:spPr>
          <a:xfrm>
            <a:off x="7380312" y="472514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Connector 223"/>
          <p:cNvCxnSpPr/>
          <p:nvPr/>
        </p:nvCxnSpPr>
        <p:spPr>
          <a:xfrm flipH="1">
            <a:off x="3131840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Connector 224"/>
          <p:cNvCxnSpPr/>
          <p:nvPr/>
        </p:nvCxnSpPr>
        <p:spPr>
          <a:xfrm flipV="1">
            <a:off x="5940152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Connector 225"/>
          <p:cNvCxnSpPr/>
          <p:nvPr/>
        </p:nvCxnSpPr>
        <p:spPr>
          <a:xfrm>
            <a:off x="3419872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/>
          <p:nvPr/>
        </p:nvCxnSpPr>
        <p:spPr>
          <a:xfrm>
            <a:off x="1763688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" name="Oval 227"/>
          <p:cNvSpPr/>
          <p:nvPr/>
        </p:nvSpPr>
        <p:spPr>
          <a:xfrm>
            <a:off x="75557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9" name="Oval 228"/>
          <p:cNvSpPr/>
          <p:nvPr/>
        </p:nvSpPr>
        <p:spPr>
          <a:xfrm>
            <a:off x="118762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0" name="Oval 229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1" name="Oval 230"/>
          <p:cNvSpPr/>
          <p:nvPr/>
        </p:nvSpPr>
        <p:spPr>
          <a:xfrm>
            <a:off x="2555776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2" name="Oval 231"/>
          <p:cNvSpPr/>
          <p:nvPr/>
        </p:nvSpPr>
        <p:spPr>
          <a:xfrm>
            <a:off x="327585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3" name="Oval 232"/>
          <p:cNvSpPr/>
          <p:nvPr/>
        </p:nvSpPr>
        <p:spPr>
          <a:xfrm>
            <a:off x="5364088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4" name="Oval 233"/>
          <p:cNvSpPr/>
          <p:nvPr/>
        </p:nvSpPr>
        <p:spPr>
          <a:xfrm>
            <a:off x="20517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5" name="Oval 234"/>
          <p:cNvSpPr/>
          <p:nvPr/>
        </p:nvSpPr>
        <p:spPr>
          <a:xfrm>
            <a:off x="399593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6" name="Oval 235"/>
          <p:cNvSpPr/>
          <p:nvPr/>
        </p:nvSpPr>
        <p:spPr>
          <a:xfrm>
            <a:off x="3563888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7" name="Oval 236"/>
          <p:cNvSpPr/>
          <p:nvPr/>
        </p:nvSpPr>
        <p:spPr>
          <a:xfrm>
            <a:off x="298782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8" name="Oval 237"/>
          <p:cNvSpPr/>
          <p:nvPr/>
        </p:nvSpPr>
        <p:spPr>
          <a:xfrm>
            <a:off x="802838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9" name="Oval 238"/>
          <p:cNvSpPr/>
          <p:nvPr/>
        </p:nvSpPr>
        <p:spPr>
          <a:xfrm>
            <a:off x="5796136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0" name="Oval 239"/>
          <p:cNvSpPr/>
          <p:nvPr/>
        </p:nvSpPr>
        <p:spPr>
          <a:xfrm>
            <a:off x="723629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1" name="Oval 240"/>
          <p:cNvSpPr/>
          <p:nvPr/>
        </p:nvSpPr>
        <p:spPr>
          <a:xfrm>
            <a:off x="766834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2" name="Oval 241"/>
          <p:cNvSpPr/>
          <p:nvPr/>
        </p:nvSpPr>
        <p:spPr>
          <a:xfrm>
            <a:off x="6084168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3" name="Oval 242"/>
          <p:cNvSpPr/>
          <p:nvPr/>
        </p:nvSpPr>
        <p:spPr>
          <a:xfrm>
            <a:off x="666023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4" name="Oval 243"/>
          <p:cNvSpPr/>
          <p:nvPr/>
        </p:nvSpPr>
        <p:spPr>
          <a:xfrm>
            <a:off x="442798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5" name="Oval 244"/>
          <p:cNvSpPr/>
          <p:nvPr/>
        </p:nvSpPr>
        <p:spPr>
          <a:xfrm>
            <a:off x="4932040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6" name="Oval 245"/>
          <p:cNvSpPr/>
          <p:nvPr/>
        </p:nvSpPr>
        <p:spPr>
          <a:xfrm>
            <a:off x="1979712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7" name="Oval 246"/>
          <p:cNvSpPr/>
          <p:nvPr/>
        </p:nvSpPr>
        <p:spPr>
          <a:xfrm>
            <a:off x="3923928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86" name="TextBox 285"/>
          <p:cNvSpPr txBox="1"/>
          <p:nvPr/>
        </p:nvSpPr>
        <p:spPr>
          <a:xfrm>
            <a:off x="3923928" y="3933056"/>
            <a:ext cx="1886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path compression</a:t>
            </a:r>
            <a:endParaRPr lang="cs-CZ" b="1"/>
          </a:p>
        </p:txBody>
      </p:sp>
      <p:cxnSp>
        <p:nvCxnSpPr>
          <p:cNvPr id="287" name="Straight Connector 286"/>
          <p:cNvCxnSpPr/>
          <p:nvPr/>
        </p:nvCxnSpPr>
        <p:spPr>
          <a:xfrm flipH="1">
            <a:off x="3851920" y="4077072"/>
            <a:ext cx="72008" cy="576064"/>
          </a:xfrm>
          <a:prstGeom prst="line">
            <a:avLst/>
          </a:prstGeom>
          <a:ln w="38100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Straight Connector 287"/>
          <p:cNvCxnSpPr/>
          <p:nvPr/>
        </p:nvCxnSpPr>
        <p:spPr>
          <a:xfrm flipV="1">
            <a:off x="4427984" y="4149080"/>
            <a:ext cx="1440160" cy="648072"/>
          </a:xfrm>
          <a:prstGeom prst="line">
            <a:avLst/>
          </a:prstGeom>
          <a:ln w="38100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9" name="Table 28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4901866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90" name="Rectangle 289"/>
          <p:cNvSpPr/>
          <p:nvPr/>
        </p:nvSpPr>
        <p:spPr>
          <a:xfrm>
            <a:off x="4499992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291" name="Rectangle 290"/>
          <p:cNvSpPr/>
          <p:nvPr/>
        </p:nvSpPr>
        <p:spPr>
          <a:xfrm>
            <a:off x="4067944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24" name="TextBox 123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26" name="TextBox 125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726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9" name="Table 2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1042484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2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22" name="Freeform 221"/>
          <p:cNvSpPr/>
          <p:nvPr/>
        </p:nvSpPr>
        <p:spPr>
          <a:xfrm flipH="1">
            <a:off x="1763688" y="4365104"/>
            <a:ext cx="3312368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>
            <a:off x="529208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>
            <a:off x="241176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241176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385192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97160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673224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529208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2411760" y="2492896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97160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529208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73224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673224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241176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73224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85192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8" name="Oval 137"/>
          <p:cNvSpPr/>
          <p:nvPr/>
        </p:nvSpPr>
        <p:spPr>
          <a:xfrm>
            <a:off x="683568" y="1124744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9" name="Oval 138"/>
          <p:cNvSpPr/>
          <p:nvPr/>
        </p:nvSpPr>
        <p:spPr>
          <a:xfrm>
            <a:off x="683568" y="2276872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35" name="Straight Connector 134"/>
          <p:cNvCxnSpPr/>
          <p:nvPr/>
        </p:nvCxnSpPr>
        <p:spPr>
          <a:xfrm flipV="1">
            <a:off x="971600" y="1340768"/>
            <a:ext cx="0" cy="1152128"/>
          </a:xfrm>
          <a:prstGeom prst="line">
            <a:avLst/>
          </a:prstGeom>
          <a:ln w="1206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/>
          <p:nvPr/>
        </p:nvCxnSpPr>
        <p:spPr>
          <a:xfrm>
            <a:off x="3923928" y="2492896"/>
            <a:ext cx="1368152" cy="0"/>
          </a:xfrm>
          <a:prstGeom prst="line">
            <a:avLst/>
          </a:prstGeom>
          <a:ln w="1206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28</a:t>
            </a:fld>
            <a:endParaRPr lang="cs-CZ"/>
          </a:p>
        </p:txBody>
      </p:sp>
      <p:sp>
        <p:nvSpPr>
          <p:cNvPr id="185" name="Freeform 184"/>
          <p:cNvSpPr/>
          <p:nvPr/>
        </p:nvSpPr>
        <p:spPr>
          <a:xfrm flipH="1">
            <a:off x="1763688" y="4365104"/>
            <a:ext cx="2376264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6" name="Freeform 185"/>
          <p:cNvSpPr/>
          <p:nvPr/>
        </p:nvSpPr>
        <p:spPr>
          <a:xfrm flipH="1">
            <a:off x="1763688" y="4365104"/>
            <a:ext cx="4464496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7" name="Freeform 186"/>
          <p:cNvSpPr/>
          <p:nvPr/>
        </p:nvSpPr>
        <p:spPr>
          <a:xfrm flipH="1">
            <a:off x="1763688" y="4365104"/>
            <a:ext cx="5616624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8" name="Freeform 187"/>
          <p:cNvSpPr/>
          <p:nvPr/>
        </p:nvSpPr>
        <p:spPr>
          <a:xfrm flipH="1">
            <a:off x="1763688" y="4365104"/>
            <a:ext cx="5040560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89" name="Straight Connector 188"/>
          <p:cNvCxnSpPr/>
          <p:nvPr/>
        </p:nvCxnSpPr>
        <p:spPr>
          <a:xfrm flipV="1">
            <a:off x="899592" y="4365104"/>
            <a:ext cx="864096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/>
          <p:cNvCxnSpPr/>
          <p:nvPr/>
        </p:nvCxnSpPr>
        <p:spPr>
          <a:xfrm flipH="1" flipV="1">
            <a:off x="1763688" y="4365104"/>
            <a:ext cx="1656184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/>
          <p:cNvCxnSpPr/>
          <p:nvPr/>
        </p:nvCxnSpPr>
        <p:spPr>
          <a:xfrm flipH="1" flipV="1">
            <a:off x="3419872" y="4725144"/>
            <a:ext cx="115212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/>
          <p:cNvCxnSpPr/>
          <p:nvPr/>
        </p:nvCxnSpPr>
        <p:spPr>
          <a:xfrm flipV="1">
            <a:off x="5508104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/>
          <p:nvPr/>
        </p:nvCxnSpPr>
        <p:spPr>
          <a:xfrm>
            <a:off x="899592" y="472514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/>
          <p:cNvCxnSpPr/>
          <p:nvPr/>
        </p:nvCxnSpPr>
        <p:spPr>
          <a:xfrm flipV="1">
            <a:off x="2699792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Connector 195"/>
          <p:cNvCxnSpPr/>
          <p:nvPr/>
        </p:nvCxnSpPr>
        <p:spPr>
          <a:xfrm>
            <a:off x="7380312" y="472514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Connector 196"/>
          <p:cNvCxnSpPr/>
          <p:nvPr/>
        </p:nvCxnSpPr>
        <p:spPr>
          <a:xfrm flipH="1">
            <a:off x="3131840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/>
          <p:cNvCxnSpPr/>
          <p:nvPr/>
        </p:nvCxnSpPr>
        <p:spPr>
          <a:xfrm flipV="1">
            <a:off x="5940152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Connector 198"/>
          <p:cNvCxnSpPr/>
          <p:nvPr/>
        </p:nvCxnSpPr>
        <p:spPr>
          <a:xfrm>
            <a:off x="3419872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/>
          <p:cNvCxnSpPr/>
          <p:nvPr/>
        </p:nvCxnSpPr>
        <p:spPr>
          <a:xfrm>
            <a:off x="1763688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1" name="Oval 200"/>
          <p:cNvSpPr/>
          <p:nvPr/>
        </p:nvSpPr>
        <p:spPr>
          <a:xfrm>
            <a:off x="75557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2" name="Oval 201"/>
          <p:cNvSpPr/>
          <p:nvPr/>
        </p:nvSpPr>
        <p:spPr>
          <a:xfrm>
            <a:off x="118762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3" name="Oval 202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4" name="Oval 203"/>
          <p:cNvSpPr/>
          <p:nvPr/>
        </p:nvSpPr>
        <p:spPr>
          <a:xfrm>
            <a:off x="2555776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5" name="Oval 204"/>
          <p:cNvSpPr/>
          <p:nvPr/>
        </p:nvSpPr>
        <p:spPr>
          <a:xfrm>
            <a:off x="327585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6" name="Oval 205"/>
          <p:cNvSpPr/>
          <p:nvPr/>
        </p:nvSpPr>
        <p:spPr>
          <a:xfrm>
            <a:off x="5364088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7" name="Oval 206"/>
          <p:cNvSpPr/>
          <p:nvPr/>
        </p:nvSpPr>
        <p:spPr>
          <a:xfrm>
            <a:off x="20517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8" name="Oval 207"/>
          <p:cNvSpPr/>
          <p:nvPr/>
        </p:nvSpPr>
        <p:spPr>
          <a:xfrm>
            <a:off x="399593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9" name="Oval 208"/>
          <p:cNvSpPr/>
          <p:nvPr/>
        </p:nvSpPr>
        <p:spPr>
          <a:xfrm>
            <a:off x="3563888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0" name="Oval 209"/>
          <p:cNvSpPr/>
          <p:nvPr/>
        </p:nvSpPr>
        <p:spPr>
          <a:xfrm>
            <a:off x="298782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1" name="Oval 210"/>
          <p:cNvSpPr/>
          <p:nvPr/>
        </p:nvSpPr>
        <p:spPr>
          <a:xfrm>
            <a:off x="802838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2" name="Oval 211"/>
          <p:cNvSpPr/>
          <p:nvPr/>
        </p:nvSpPr>
        <p:spPr>
          <a:xfrm>
            <a:off x="5796136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3" name="Oval 212"/>
          <p:cNvSpPr/>
          <p:nvPr/>
        </p:nvSpPr>
        <p:spPr>
          <a:xfrm>
            <a:off x="723629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4" name="Oval 213"/>
          <p:cNvSpPr/>
          <p:nvPr/>
        </p:nvSpPr>
        <p:spPr>
          <a:xfrm>
            <a:off x="766834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5" name="Oval 214"/>
          <p:cNvSpPr/>
          <p:nvPr/>
        </p:nvSpPr>
        <p:spPr>
          <a:xfrm>
            <a:off x="6084168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6" name="Oval 215"/>
          <p:cNvSpPr/>
          <p:nvPr/>
        </p:nvSpPr>
        <p:spPr>
          <a:xfrm>
            <a:off x="666023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7" name="Oval 216"/>
          <p:cNvSpPr/>
          <p:nvPr/>
        </p:nvSpPr>
        <p:spPr>
          <a:xfrm>
            <a:off x="442798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9" name="Oval 218"/>
          <p:cNvSpPr/>
          <p:nvPr/>
        </p:nvSpPr>
        <p:spPr>
          <a:xfrm>
            <a:off x="4860032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0" name="Oval 219"/>
          <p:cNvSpPr/>
          <p:nvPr/>
        </p:nvSpPr>
        <p:spPr>
          <a:xfrm>
            <a:off x="683568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8" name="Oval 217"/>
          <p:cNvSpPr/>
          <p:nvPr/>
        </p:nvSpPr>
        <p:spPr>
          <a:xfrm>
            <a:off x="493204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4211960" y="3933056"/>
            <a:ext cx="1886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path compression</a:t>
            </a:r>
            <a:endParaRPr lang="cs-CZ" b="1"/>
          </a:p>
        </p:txBody>
      </p:sp>
      <p:cxnSp>
        <p:nvCxnSpPr>
          <p:cNvPr id="224" name="Straight Connector 223"/>
          <p:cNvCxnSpPr/>
          <p:nvPr/>
        </p:nvCxnSpPr>
        <p:spPr>
          <a:xfrm>
            <a:off x="4139952" y="4221088"/>
            <a:ext cx="648072" cy="576064"/>
          </a:xfrm>
          <a:prstGeom prst="line">
            <a:avLst/>
          </a:prstGeom>
          <a:ln w="38100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Connector 224"/>
          <p:cNvCxnSpPr/>
          <p:nvPr/>
        </p:nvCxnSpPr>
        <p:spPr>
          <a:xfrm flipV="1">
            <a:off x="5364088" y="4149080"/>
            <a:ext cx="792088" cy="648072"/>
          </a:xfrm>
          <a:prstGeom prst="line">
            <a:avLst/>
          </a:prstGeom>
          <a:ln w="38100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6" name="Table 2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998116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27" name="Rectangle 226"/>
          <p:cNvSpPr/>
          <p:nvPr/>
        </p:nvSpPr>
        <p:spPr>
          <a:xfrm>
            <a:off x="3275856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228" name="Rectangle 227"/>
          <p:cNvSpPr/>
          <p:nvPr/>
        </p:nvSpPr>
        <p:spPr>
          <a:xfrm>
            <a:off x="755576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26" name="TextBox 125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28" name="TextBox 127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375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" name="Table 2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7905311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2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26" name="Freeform 225"/>
          <p:cNvSpPr/>
          <p:nvPr/>
        </p:nvSpPr>
        <p:spPr>
          <a:xfrm flipH="1">
            <a:off x="1763688" y="4365104"/>
            <a:ext cx="6120680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8" name="Freeform 187"/>
          <p:cNvSpPr/>
          <p:nvPr/>
        </p:nvSpPr>
        <p:spPr>
          <a:xfrm flipH="1">
            <a:off x="1763688" y="4365104"/>
            <a:ext cx="1872208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2" name="Freeform 221"/>
          <p:cNvSpPr/>
          <p:nvPr/>
        </p:nvSpPr>
        <p:spPr>
          <a:xfrm flipH="1">
            <a:off x="1763688" y="4365104"/>
            <a:ext cx="3312368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>
            <a:off x="529208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>
            <a:off x="241176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241176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385192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97160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673224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529208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2411760" y="2492896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97160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529208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73224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673224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241176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73224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85192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8" name="Oval 137"/>
          <p:cNvSpPr/>
          <p:nvPr/>
        </p:nvSpPr>
        <p:spPr>
          <a:xfrm>
            <a:off x="7884368" y="2276872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9" name="Oval 138"/>
          <p:cNvSpPr/>
          <p:nvPr/>
        </p:nvSpPr>
        <p:spPr>
          <a:xfrm>
            <a:off x="7884368" y="3429000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40" name="Straight Connector 139"/>
          <p:cNvCxnSpPr/>
          <p:nvPr/>
        </p:nvCxnSpPr>
        <p:spPr>
          <a:xfrm flipH="1">
            <a:off x="3851920" y="2492896"/>
            <a:ext cx="1440160" cy="0"/>
          </a:xfrm>
          <a:prstGeom prst="line">
            <a:avLst/>
          </a:prstGeom>
          <a:ln w="1206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35" name="Straight Connector 134"/>
          <p:cNvCxnSpPr/>
          <p:nvPr/>
        </p:nvCxnSpPr>
        <p:spPr>
          <a:xfrm flipV="1">
            <a:off x="971600" y="1340768"/>
            <a:ext cx="0" cy="1152128"/>
          </a:xfrm>
          <a:prstGeom prst="line">
            <a:avLst/>
          </a:prstGeom>
          <a:ln w="1206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41" name="Straight Connector 140"/>
          <p:cNvCxnSpPr/>
          <p:nvPr/>
        </p:nvCxnSpPr>
        <p:spPr>
          <a:xfrm flipV="1">
            <a:off x="8172400" y="2492896"/>
            <a:ext cx="0" cy="1152128"/>
          </a:xfrm>
          <a:prstGeom prst="line">
            <a:avLst/>
          </a:prstGeom>
          <a:ln w="1206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2" name="TextBox 141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29</a:t>
            </a:fld>
            <a:endParaRPr lang="cs-CZ"/>
          </a:p>
        </p:txBody>
      </p:sp>
      <p:sp>
        <p:nvSpPr>
          <p:cNvPr id="189" name="Freeform 188"/>
          <p:cNvSpPr/>
          <p:nvPr/>
        </p:nvSpPr>
        <p:spPr>
          <a:xfrm flipH="1">
            <a:off x="1763688" y="4365104"/>
            <a:ext cx="4464496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0" name="Freeform 189"/>
          <p:cNvSpPr/>
          <p:nvPr/>
        </p:nvSpPr>
        <p:spPr>
          <a:xfrm flipH="1">
            <a:off x="1763688" y="4365104"/>
            <a:ext cx="5616624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1" name="Freeform 190"/>
          <p:cNvSpPr/>
          <p:nvPr/>
        </p:nvSpPr>
        <p:spPr>
          <a:xfrm flipH="1">
            <a:off x="1763688" y="4365104"/>
            <a:ext cx="5040560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92" name="Straight Connector 191"/>
          <p:cNvCxnSpPr/>
          <p:nvPr/>
        </p:nvCxnSpPr>
        <p:spPr>
          <a:xfrm flipV="1">
            <a:off x="899592" y="4365104"/>
            <a:ext cx="864096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/>
          <p:cNvCxnSpPr/>
          <p:nvPr/>
        </p:nvCxnSpPr>
        <p:spPr>
          <a:xfrm flipH="1" flipV="1">
            <a:off x="1763688" y="4365104"/>
            <a:ext cx="136815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/>
          <p:nvPr/>
        </p:nvCxnSpPr>
        <p:spPr>
          <a:xfrm flipH="1" flipV="1">
            <a:off x="3635896" y="4725144"/>
            <a:ext cx="115212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/>
          <p:cNvCxnSpPr/>
          <p:nvPr/>
        </p:nvCxnSpPr>
        <p:spPr>
          <a:xfrm flipV="1">
            <a:off x="5508104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Connector 195"/>
          <p:cNvCxnSpPr/>
          <p:nvPr/>
        </p:nvCxnSpPr>
        <p:spPr>
          <a:xfrm>
            <a:off x="899592" y="472514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Connector 196"/>
          <p:cNvCxnSpPr/>
          <p:nvPr/>
        </p:nvCxnSpPr>
        <p:spPr>
          <a:xfrm flipV="1">
            <a:off x="2915816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/>
          <p:cNvCxnSpPr/>
          <p:nvPr/>
        </p:nvCxnSpPr>
        <p:spPr>
          <a:xfrm flipV="1">
            <a:off x="5940152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/>
          <p:cNvCxnSpPr/>
          <p:nvPr/>
        </p:nvCxnSpPr>
        <p:spPr>
          <a:xfrm>
            <a:off x="3635896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Connector 201"/>
          <p:cNvCxnSpPr/>
          <p:nvPr/>
        </p:nvCxnSpPr>
        <p:spPr>
          <a:xfrm>
            <a:off x="1763688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3" name="Oval 202"/>
          <p:cNvSpPr/>
          <p:nvPr/>
        </p:nvSpPr>
        <p:spPr>
          <a:xfrm>
            <a:off x="75557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4" name="Oval 203"/>
          <p:cNvSpPr/>
          <p:nvPr/>
        </p:nvSpPr>
        <p:spPr>
          <a:xfrm>
            <a:off x="118762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5" name="Oval 204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6" name="Oval 205"/>
          <p:cNvSpPr/>
          <p:nvPr/>
        </p:nvSpPr>
        <p:spPr>
          <a:xfrm>
            <a:off x="2771800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7" name="Oval 206"/>
          <p:cNvSpPr/>
          <p:nvPr/>
        </p:nvSpPr>
        <p:spPr>
          <a:xfrm>
            <a:off x="349188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8" name="Oval 207"/>
          <p:cNvSpPr/>
          <p:nvPr/>
        </p:nvSpPr>
        <p:spPr>
          <a:xfrm>
            <a:off x="5364088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9" name="Oval 208"/>
          <p:cNvSpPr/>
          <p:nvPr/>
        </p:nvSpPr>
        <p:spPr>
          <a:xfrm>
            <a:off x="20517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0" name="Oval 209"/>
          <p:cNvSpPr/>
          <p:nvPr/>
        </p:nvSpPr>
        <p:spPr>
          <a:xfrm>
            <a:off x="399593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1" name="Oval 210"/>
          <p:cNvSpPr/>
          <p:nvPr/>
        </p:nvSpPr>
        <p:spPr>
          <a:xfrm>
            <a:off x="3779912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2" name="Oval 211"/>
          <p:cNvSpPr/>
          <p:nvPr/>
        </p:nvSpPr>
        <p:spPr>
          <a:xfrm>
            <a:off x="298782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3" name="Oval 212"/>
          <p:cNvSpPr/>
          <p:nvPr/>
        </p:nvSpPr>
        <p:spPr>
          <a:xfrm>
            <a:off x="802838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4" name="Oval 213"/>
          <p:cNvSpPr/>
          <p:nvPr/>
        </p:nvSpPr>
        <p:spPr>
          <a:xfrm>
            <a:off x="5796136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5" name="Oval 214"/>
          <p:cNvSpPr/>
          <p:nvPr/>
        </p:nvSpPr>
        <p:spPr>
          <a:xfrm>
            <a:off x="723629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6" name="Oval 215"/>
          <p:cNvSpPr/>
          <p:nvPr/>
        </p:nvSpPr>
        <p:spPr>
          <a:xfrm>
            <a:off x="774035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7" name="Oval 216"/>
          <p:cNvSpPr/>
          <p:nvPr/>
        </p:nvSpPr>
        <p:spPr>
          <a:xfrm>
            <a:off x="6084168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8" name="Oval 217"/>
          <p:cNvSpPr/>
          <p:nvPr/>
        </p:nvSpPr>
        <p:spPr>
          <a:xfrm>
            <a:off x="666023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9" name="Oval 218"/>
          <p:cNvSpPr/>
          <p:nvPr/>
        </p:nvSpPr>
        <p:spPr>
          <a:xfrm>
            <a:off x="4644008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0" name="Oval 219"/>
          <p:cNvSpPr/>
          <p:nvPr/>
        </p:nvSpPr>
        <p:spPr>
          <a:xfrm>
            <a:off x="2915816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1" name="Oval 220"/>
          <p:cNvSpPr/>
          <p:nvPr/>
        </p:nvSpPr>
        <p:spPr>
          <a:xfrm>
            <a:off x="7668344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3" name="Oval 222"/>
          <p:cNvSpPr/>
          <p:nvPr/>
        </p:nvSpPr>
        <p:spPr>
          <a:xfrm>
            <a:off x="493204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7" name="TextBox 226"/>
          <p:cNvSpPr txBox="1"/>
          <p:nvPr/>
        </p:nvSpPr>
        <p:spPr>
          <a:xfrm>
            <a:off x="7020272" y="5013176"/>
            <a:ext cx="1886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path compression</a:t>
            </a:r>
            <a:endParaRPr lang="cs-CZ" b="1"/>
          </a:p>
        </p:txBody>
      </p:sp>
      <p:cxnSp>
        <p:nvCxnSpPr>
          <p:cNvPr id="228" name="Straight Connector 227"/>
          <p:cNvCxnSpPr/>
          <p:nvPr/>
        </p:nvCxnSpPr>
        <p:spPr>
          <a:xfrm>
            <a:off x="2123728" y="4221088"/>
            <a:ext cx="720080" cy="360040"/>
          </a:xfrm>
          <a:prstGeom prst="line">
            <a:avLst/>
          </a:prstGeom>
          <a:ln w="38100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/>
          <p:cNvCxnSpPr/>
          <p:nvPr/>
        </p:nvCxnSpPr>
        <p:spPr>
          <a:xfrm flipV="1">
            <a:off x="6948264" y="4869160"/>
            <a:ext cx="720080" cy="360040"/>
          </a:xfrm>
          <a:prstGeom prst="line">
            <a:avLst/>
          </a:prstGeom>
          <a:ln w="38100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Connector 229"/>
          <p:cNvCxnSpPr/>
          <p:nvPr/>
        </p:nvCxnSpPr>
        <p:spPr>
          <a:xfrm>
            <a:off x="8172400" y="4797152"/>
            <a:ext cx="720080" cy="360040"/>
          </a:xfrm>
          <a:prstGeom prst="line">
            <a:avLst/>
          </a:prstGeom>
          <a:ln w="38100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1" name="TextBox 230"/>
          <p:cNvSpPr txBox="1"/>
          <p:nvPr/>
        </p:nvSpPr>
        <p:spPr>
          <a:xfrm>
            <a:off x="2123728" y="3933056"/>
            <a:ext cx="1886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path compression</a:t>
            </a:r>
            <a:endParaRPr lang="cs-CZ" b="1"/>
          </a:p>
        </p:txBody>
      </p:sp>
      <p:cxnSp>
        <p:nvCxnSpPr>
          <p:cNvPr id="232" name="Straight Connector 231"/>
          <p:cNvCxnSpPr/>
          <p:nvPr/>
        </p:nvCxnSpPr>
        <p:spPr>
          <a:xfrm flipV="1">
            <a:off x="3419872" y="4221088"/>
            <a:ext cx="576064" cy="360040"/>
          </a:xfrm>
          <a:prstGeom prst="line">
            <a:avLst/>
          </a:prstGeom>
          <a:ln w="38100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3" name="Table 2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0518453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34" name="Rectangle 233"/>
          <p:cNvSpPr/>
          <p:nvPr/>
        </p:nvSpPr>
        <p:spPr>
          <a:xfrm>
            <a:off x="7956376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235" name="Rectangle 234"/>
          <p:cNvSpPr/>
          <p:nvPr/>
        </p:nvSpPr>
        <p:spPr>
          <a:xfrm>
            <a:off x="5364088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31" name="TextBox 130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32" name="TextBox 131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742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1520" y="908720"/>
            <a:ext cx="8568952" cy="5472608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txBody>
          <a:bodyPr wrap="square" rtlCol="0">
            <a:noAutofit/>
          </a:bodyPr>
          <a:lstStyle/>
          <a:p>
            <a:r>
              <a:rPr lang="en-US" sz="1600" b="1" u="sng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b="1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MST_Prim(Graph 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g,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start,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final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[] dist,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[] pred ) {</a:t>
            </a: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i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allocate structures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</a:p>
          <a:p>
            <a:r>
              <a:rPr lang="en-US" sz="1600" b="1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u="sng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currnode = start, currdist, neigh;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INF = Integer.MAX_VALUE;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[] closed = new boolean[g.N];</a:t>
            </a:r>
          </a:p>
          <a:p>
            <a:endParaRPr lang="en-US" sz="1600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PriorityQueue &lt;Integer&gt; pq</a:t>
            </a: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=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PriorityQueue&lt;Integer&gt;( g.N,</a:t>
            </a: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Comparator&lt;Integer&gt;() {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        @Override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compare(Integer n1, Integer n2) {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      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( dist[n1] &lt; dist[n2] )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-1;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      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( dist[n1] &gt; dist[n2] )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1;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      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0;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} }  );</a:t>
            </a:r>
            <a:endParaRPr lang="en-US" sz="16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i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sz="1600" b="1" i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initialize structures</a:t>
            </a:r>
            <a:endParaRPr lang="en-US" sz="1600" b="1" i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pq.add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( start );</a:t>
            </a:r>
            <a:endParaRPr lang="en-US" sz="16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en-US" sz="1600" b="1" u="sng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i = 0; i &lt; g.N; i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++ ) 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pred[i] = i;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Arrays.fill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( dist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INF );</a:t>
            </a:r>
            <a:endParaRPr lang="en-US" sz="16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Arrays.fill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( closed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false );</a:t>
            </a:r>
            <a:endParaRPr lang="en-US" sz="16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dist[start] = 0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476672"/>
            <a:ext cx="77665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Example of Prim algorithm implementation using standart library priority queue</a:t>
            </a:r>
            <a:endParaRPr lang="cs-CZ" b="1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711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6" name="Table 2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3652266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2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21" name="Freeform 220"/>
          <p:cNvSpPr/>
          <p:nvPr/>
        </p:nvSpPr>
        <p:spPr>
          <a:xfrm flipH="1">
            <a:off x="1763688" y="4365104"/>
            <a:ext cx="2808312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>
            <a:off x="529208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>
            <a:off x="241176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241176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385192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97160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673224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529208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2411760" y="2492896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97160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529208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73224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673224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241176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73224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85192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8" name="Oval 137"/>
          <p:cNvSpPr/>
          <p:nvPr/>
        </p:nvSpPr>
        <p:spPr>
          <a:xfrm>
            <a:off x="7884368" y="2276872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9" name="Oval 138"/>
          <p:cNvSpPr/>
          <p:nvPr/>
        </p:nvSpPr>
        <p:spPr>
          <a:xfrm>
            <a:off x="7884368" y="1124744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40" name="Straight Connector 139"/>
          <p:cNvCxnSpPr/>
          <p:nvPr/>
        </p:nvCxnSpPr>
        <p:spPr>
          <a:xfrm flipH="1">
            <a:off x="3851920" y="2492896"/>
            <a:ext cx="1440160" cy="0"/>
          </a:xfrm>
          <a:prstGeom prst="line">
            <a:avLst/>
          </a:prstGeom>
          <a:ln w="1206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35" name="Straight Connector 134"/>
          <p:cNvCxnSpPr/>
          <p:nvPr/>
        </p:nvCxnSpPr>
        <p:spPr>
          <a:xfrm flipV="1">
            <a:off x="971600" y="1340768"/>
            <a:ext cx="0" cy="1152128"/>
          </a:xfrm>
          <a:prstGeom prst="line">
            <a:avLst/>
          </a:prstGeom>
          <a:ln w="1206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41" name="Straight Connector 140"/>
          <p:cNvCxnSpPr/>
          <p:nvPr/>
        </p:nvCxnSpPr>
        <p:spPr>
          <a:xfrm flipV="1">
            <a:off x="8172400" y="2492896"/>
            <a:ext cx="0" cy="1152128"/>
          </a:xfrm>
          <a:prstGeom prst="line">
            <a:avLst/>
          </a:prstGeom>
          <a:ln w="1206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42" name="Straight Connector 141"/>
          <p:cNvCxnSpPr/>
          <p:nvPr/>
        </p:nvCxnSpPr>
        <p:spPr>
          <a:xfrm flipV="1">
            <a:off x="8172400" y="1268760"/>
            <a:ext cx="0" cy="1152128"/>
          </a:xfrm>
          <a:prstGeom prst="line">
            <a:avLst/>
          </a:prstGeom>
          <a:ln w="1206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30</a:t>
            </a:fld>
            <a:endParaRPr lang="cs-CZ"/>
          </a:p>
        </p:txBody>
      </p:sp>
      <p:sp>
        <p:nvSpPr>
          <p:cNvPr id="182" name="Freeform 181"/>
          <p:cNvSpPr/>
          <p:nvPr/>
        </p:nvSpPr>
        <p:spPr>
          <a:xfrm flipH="1">
            <a:off x="1763688" y="4365104"/>
            <a:ext cx="6120680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3" name="Freeform 182"/>
          <p:cNvSpPr/>
          <p:nvPr/>
        </p:nvSpPr>
        <p:spPr>
          <a:xfrm flipH="1">
            <a:off x="1763688" y="4365104"/>
            <a:ext cx="1872208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4" name="Freeform 183"/>
          <p:cNvSpPr/>
          <p:nvPr/>
        </p:nvSpPr>
        <p:spPr>
          <a:xfrm flipH="1">
            <a:off x="1763688" y="4365104"/>
            <a:ext cx="3312368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5" name="Freeform 184"/>
          <p:cNvSpPr/>
          <p:nvPr/>
        </p:nvSpPr>
        <p:spPr>
          <a:xfrm flipH="1">
            <a:off x="1763688" y="4365104"/>
            <a:ext cx="4464496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6" name="Freeform 185"/>
          <p:cNvSpPr/>
          <p:nvPr/>
        </p:nvSpPr>
        <p:spPr>
          <a:xfrm flipH="1">
            <a:off x="1763688" y="4365104"/>
            <a:ext cx="5616624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7" name="Freeform 186"/>
          <p:cNvSpPr/>
          <p:nvPr/>
        </p:nvSpPr>
        <p:spPr>
          <a:xfrm flipH="1">
            <a:off x="1763688" y="4365104"/>
            <a:ext cx="5040560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88" name="Straight Connector 187"/>
          <p:cNvCxnSpPr/>
          <p:nvPr/>
        </p:nvCxnSpPr>
        <p:spPr>
          <a:xfrm flipV="1">
            <a:off x="899592" y="4365104"/>
            <a:ext cx="864096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/>
          <p:nvPr/>
        </p:nvCxnSpPr>
        <p:spPr>
          <a:xfrm flipH="1" flipV="1">
            <a:off x="1763688" y="4365104"/>
            <a:ext cx="136815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/>
          <p:cNvCxnSpPr/>
          <p:nvPr/>
        </p:nvCxnSpPr>
        <p:spPr>
          <a:xfrm flipV="1">
            <a:off x="5508104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/>
          <p:cNvCxnSpPr/>
          <p:nvPr/>
        </p:nvCxnSpPr>
        <p:spPr>
          <a:xfrm>
            <a:off x="899592" y="472514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/>
          <p:cNvCxnSpPr/>
          <p:nvPr/>
        </p:nvCxnSpPr>
        <p:spPr>
          <a:xfrm flipV="1">
            <a:off x="2915816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/>
          <p:nvPr/>
        </p:nvCxnSpPr>
        <p:spPr>
          <a:xfrm flipV="1">
            <a:off x="5940152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/>
          <p:cNvCxnSpPr/>
          <p:nvPr/>
        </p:nvCxnSpPr>
        <p:spPr>
          <a:xfrm>
            <a:off x="3635896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Connector 195"/>
          <p:cNvCxnSpPr/>
          <p:nvPr/>
        </p:nvCxnSpPr>
        <p:spPr>
          <a:xfrm>
            <a:off x="1763688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7" name="Oval 196"/>
          <p:cNvSpPr/>
          <p:nvPr/>
        </p:nvSpPr>
        <p:spPr>
          <a:xfrm>
            <a:off x="75557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8" name="Oval 197"/>
          <p:cNvSpPr/>
          <p:nvPr/>
        </p:nvSpPr>
        <p:spPr>
          <a:xfrm>
            <a:off x="118762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9" name="Oval 198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0" name="Oval 199"/>
          <p:cNvSpPr/>
          <p:nvPr/>
        </p:nvSpPr>
        <p:spPr>
          <a:xfrm>
            <a:off x="2771800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1" name="Oval 200"/>
          <p:cNvSpPr/>
          <p:nvPr/>
        </p:nvSpPr>
        <p:spPr>
          <a:xfrm>
            <a:off x="349188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2" name="Oval 201"/>
          <p:cNvSpPr/>
          <p:nvPr/>
        </p:nvSpPr>
        <p:spPr>
          <a:xfrm>
            <a:off x="5364088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3" name="Oval 202"/>
          <p:cNvSpPr/>
          <p:nvPr/>
        </p:nvSpPr>
        <p:spPr>
          <a:xfrm>
            <a:off x="20517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4" name="Oval 203"/>
          <p:cNvSpPr/>
          <p:nvPr/>
        </p:nvSpPr>
        <p:spPr>
          <a:xfrm>
            <a:off x="399593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5" name="Oval 204"/>
          <p:cNvSpPr/>
          <p:nvPr/>
        </p:nvSpPr>
        <p:spPr>
          <a:xfrm>
            <a:off x="3779912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6" name="Oval 205"/>
          <p:cNvSpPr/>
          <p:nvPr/>
        </p:nvSpPr>
        <p:spPr>
          <a:xfrm>
            <a:off x="298782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7" name="Oval 206"/>
          <p:cNvSpPr/>
          <p:nvPr/>
        </p:nvSpPr>
        <p:spPr>
          <a:xfrm>
            <a:off x="802838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8" name="Oval 207"/>
          <p:cNvSpPr/>
          <p:nvPr/>
        </p:nvSpPr>
        <p:spPr>
          <a:xfrm>
            <a:off x="5796136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9" name="Oval 208"/>
          <p:cNvSpPr/>
          <p:nvPr/>
        </p:nvSpPr>
        <p:spPr>
          <a:xfrm>
            <a:off x="723629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0" name="Oval 209"/>
          <p:cNvSpPr/>
          <p:nvPr/>
        </p:nvSpPr>
        <p:spPr>
          <a:xfrm>
            <a:off x="774035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1" name="Oval 210"/>
          <p:cNvSpPr/>
          <p:nvPr/>
        </p:nvSpPr>
        <p:spPr>
          <a:xfrm>
            <a:off x="6084168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2" name="Oval 211"/>
          <p:cNvSpPr/>
          <p:nvPr/>
        </p:nvSpPr>
        <p:spPr>
          <a:xfrm>
            <a:off x="666023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3" name="Oval 212"/>
          <p:cNvSpPr/>
          <p:nvPr/>
        </p:nvSpPr>
        <p:spPr>
          <a:xfrm>
            <a:off x="442798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4" name="Oval 213"/>
          <p:cNvSpPr/>
          <p:nvPr/>
        </p:nvSpPr>
        <p:spPr>
          <a:xfrm>
            <a:off x="4355976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5" name="Oval 214"/>
          <p:cNvSpPr/>
          <p:nvPr/>
        </p:nvSpPr>
        <p:spPr>
          <a:xfrm>
            <a:off x="2915816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6" name="Oval 215"/>
          <p:cNvSpPr/>
          <p:nvPr/>
        </p:nvSpPr>
        <p:spPr>
          <a:xfrm>
            <a:off x="493204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217" name="Straight Connector 216"/>
          <p:cNvCxnSpPr/>
          <p:nvPr/>
        </p:nvCxnSpPr>
        <p:spPr>
          <a:xfrm>
            <a:off x="3563888" y="4221088"/>
            <a:ext cx="720080" cy="360040"/>
          </a:xfrm>
          <a:prstGeom prst="line">
            <a:avLst/>
          </a:prstGeom>
          <a:ln w="38100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Connector 219"/>
          <p:cNvCxnSpPr/>
          <p:nvPr/>
        </p:nvCxnSpPr>
        <p:spPr>
          <a:xfrm flipV="1">
            <a:off x="4860032" y="4221088"/>
            <a:ext cx="576064" cy="360040"/>
          </a:xfrm>
          <a:prstGeom prst="line">
            <a:avLst/>
          </a:prstGeom>
          <a:ln w="38100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2" name="TextBox 221"/>
          <p:cNvSpPr txBox="1"/>
          <p:nvPr/>
        </p:nvSpPr>
        <p:spPr>
          <a:xfrm>
            <a:off x="3563888" y="3933056"/>
            <a:ext cx="1886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path compression</a:t>
            </a:r>
            <a:endParaRPr lang="cs-CZ" b="1"/>
          </a:p>
        </p:txBody>
      </p:sp>
      <p:graphicFrame>
        <p:nvGraphicFramePr>
          <p:cNvPr id="223" name="Table 2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2256960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24" name="Rectangle 223"/>
          <p:cNvSpPr/>
          <p:nvPr/>
        </p:nvSpPr>
        <p:spPr>
          <a:xfrm>
            <a:off x="5364088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225" name="Rectangle 224"/>
          <p:cNvSpPr/>
          <p:nvPr/>
        </p:nvSpPr>
        <p:spPr>
          <a:xfrm>
            <a:off x="2843808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28" name="TextBox 127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31" name="TextBox 130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0562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5" name="Table 2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3659196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2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60" name="Freeform 259"/>
          <p:cNvSpPr/>
          <p:nvPr/>
        </p:nvSpPr>
        <p:spPr>
          <a:xfrm flipH="1">
            <a:off x="1763688" y="4365104"/>
            <a:ext cx="3888432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/>
          <p:nvPr/>
        </p:nvCxnSpPr>
        <p:spPr>
          <a:xfrm>
            <a:off x="97160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>
            <a:off x="529208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>
            <a:off x="241176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241176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385192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97160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673224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529208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2411760" y="2492896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97160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529208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73224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673224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241176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73224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85192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40" name="Straight Connector 139"/>
          <p:cNvCxnSpPr/>
          <p:nvPr/>
        </p:nvCxnSpPr>
        <p:spPr>
          <a:xfrm flipH="1">
            <a:off x="3851920" y="2492896"/>
            <a:ext cx="1440160" cy="0"/>
          </a:xfrm>
          <a:prstGeom prst="line">
            <a:avLst/>
          </a:prstGeom>
          <a:ln w="1206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35" name="Straight Connector 134"/>
          <p:cNvCxnSpPr/>
          <p:nvPr/>
        </p:nvCxnSpPr>
        <p:spPr>
          <a:xfrm flipV="1">
            <a:off x="971600" y="1340768"/>
            <a:ext cx="0" cy="1152128"/>
          </a:xfrm>
          <a:prstGeom prst="line">
            <a:avLst/>
          </a:prstGeom>
          <a:ln w="1206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41" name="Straight Connector 140"/>
          <p:cNvCxnSpPr/>
          <p:nvPr/>
        </p:nvCxnSpPr>
        <p:spPr>
          <a:xfrm flipV="1">
            <a:off x="8172400" y="2492896"/>
            <a:ext cx="0" cy="1152128"/>
          </a:xfrm>
          <a:prstGeom prst="line">
            <a:avLst/>
          </a:prstGeom>
          <a:ln w="1206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42" name="Straight Connector 141"/>
          <p:cNvCxnSpPr/>
          <p:nvPr/>
        </p:nvCxnSpPr>
        <p:spPr>
          <a:xfrm flipV="1">
            <a:off x="8172400" y="1268760"/>
            <a:ext cx="0" cy="1152128"/>
          </a:xfrm>
          <a:prstGeom prst="line">
            <a:avLst/>
          </a:prstGeom>
          <a:ln w="1206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4" name="Oval 143"/>
          <p:cNvSpPr/>
          <p:nvPr/>
        </p:nvSpPr>
        <p:spPr>
          <a:xfrm>
            <a:off x="683568" y="3429000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5" name="Oval 144"/>
          <p:cNvSpPr/>
          <p:nvPr/>
        </p:nvSpPr>
        <p:spPr>
          <a:xfrm>
            <a:off x="2123728" y="3429000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6" name="TextBox 135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31</a:t>
            </a:fld>
            <a:endParaRPr lang="cs-CZ"/>
          </a:p>
        </p:txBody>
      </p:sp>
      <p:sp>
        <p:nvSpPr>
          <p:cNvPr id="223" name="Freeform 222"/>
          <p:cNvSpPr/>
          <p:nvPr/>
        </p:nvSpPr>
        <p:spPr>
          <a:xfrm flipH="1">
            <a:off x="1763688" y="4365104"/>
            <a:ext cx="2808312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4" name="Freeform 223"/>
          <p:cNvSpPr/>
          <p:nvPr/>
        </p:nvSpPr>
        <p:spPr>
          <a:xfrm flipH="1">
            <a:off x="1763688" y="4365104"/>
            <a:ext cx="6120680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5" name="Freeform 224"/>
          <p:cNvSpPr/>
          <p:nvPr/>
        </p:nvSpPr>
        <p:spPr>
          <a:xfrm flipH="1">
            <a:off x="1763688" y="4365104"/>
            <a:ext cx="1872208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6" name="Freeform 225"/>
          <p:cNvSpPr/>
          <p:nvPr/>
        </p:nvSpPr>
        <p:spPr>
          <a:xfrm flipH="1">
            <a:off x="1763688" y="4365104"/>
            <a:ext cx="3312368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7" name="Freeform 226"/>
          <p:cNvSpPr/>
          <p:nvPr/>
        </p:nvSpPr>
        <p:spPr>
          <a:xfrm flipH="1">
            <a:off x="1763688" y="4365104"/>
            <a:ext cx="4464496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8" name="Freeform 227"/>
          <p:cNvSpPr/>
          <p:nvPr/>
        </p:nvSpPr>
        <p:spPr>
          <a:xfrm flipH="1">
            <a:off x="1763688" y="4365104"/>
            <a:ext cx="5616624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9" name="Freeform 228"/>
          <p:cNvSpPr/>
          <p:nvPr/>
        </p:nvSpPr>
        <p:spPr>
          <a:xfrm flipH="1">
            <a:off x="1763688" y="4365104"/>
            <a:ext cx="5040560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30" name="Straight Connector 229"/>
          <p:cNvCxnSpPr/>
          <p:nvPr/>
        </p:nvCxnSpPr>
        <p:spPr>
          <a:xfrm flipV="1">
            <a:off x="899592" y="4365104"/>
            <a:ext cx="864096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Connector 230"/>
          <p:cNvCxnSpPr/>
          <p:nvPr/>
        </p:nvCxnSpPr>
        <p:spPr>
          <a:xfrm flipH="1" flipV="1">
            <a:off x="1763688" y="4365104"/>
            <a:ext cx="136815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/>
          <p:cNvCxnSpPr/>
          <p:nvPr/>
        </p:nvCxnSpPr>
        <p:spPr>
          <a:xfrm flipV="1">
            <a:off x="5508104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Connector 232"/>
          <p:cNvCxnSpPr/>
          <p:nvPr/>
        </p:nvCxnSpPr>
        <p:spPr>
          <a:xfrm>
            <a:off x="899592" y="472514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/>
          <p:cNvCxnSpPr/>
          <p:nvPr/>
        </p:nvCxnSpPr>
        <p:spPr>
          <a:xfrm flipV="1">
            <a:off x="2915816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Connector 235"/>
          <p:cNvCxnSpPr/>
          <p:nvPr/>
        </p:nvCxnSpPr>
        <p:spPr>
          <a:xfrm>
            <a:off x="3635896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Connector 236"/>
          <p:cNvCxnSpPr/>
          <p:nvPr/>
        </p:nvCxnSpPr>
        <p:spPr>
          <a:xfrm>
            <a:off x="1763688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8" name="Oval 237"/>
          <p:cNvSpPr/>
          <p:nvPr/>
        </p:nvSpPr>
        <p:spPr>
          <a:xfrm>
            <a:off x="75557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9" name="Oval 238"/>
          <p:cNvSpPr/>
          <p:nvPr/>
        </p:nvSpPr>
        <p:spPr>
          <a:xfrm>
            <a:off x="118762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0" name="Oval 239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1" name="Oval 240"/>
          <p:cNvSpPr/>
          <p:nvPr/>
        </p:nvSpPr>
        <p:spPr>
          <a:xfrm>
            <a:off x="2771800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2" name="Oval 241"/>
          <p:cNvSpPr/>
          <p:nvPr/>
        </p:nvSpPr>
        <p:spPr>
          <a:xfrm>
            <a:off x="349188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3" name="Oval 242"/>
          <p:cNvSpPr/>
          <p:nvPr/>
        </p:nvSpPr>
        <p:spPr>
          <a:xfrm>
            <a:off x="5364088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4" name="Oval 243"/>
          <p:cNvSpPr/>
          <p:nvPr/>
        </p:nvSpPr>
        <p:spPr>
          <a:xfrm>
            <a:off x="20517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5" name="Oval 244"/>
          <p:cNvSpPr/>
          <p:nvPr/>
        </p:nvSpPr>
        <p:spPr>
          <a:xfrm>
            <a:off x="399593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6" name="Oval 245"/>
          <p:cNvSpPr/>
          <p:nvPr/>
        </p:nvSpPr>
        <p:spPr>
          <a:xfrm>
            <a:off x="3779912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7" name="Oval 246"/>
          <p:cNvSpPr/>
          <p:nvPr/>
        </p:nvSpPr>
        <p:spPr>
          <a:xfrm>
            <a:off x="298782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8" name="Oval 247"/>
          <p:cNvSpPr/>
          <p:nvPr/>
        </p:nvSpPr>
        <p:spPr>
          <a:xfrm>
            <a:off x="802838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9" name="Oval 248"/>
          <p:cNvSpPr/>
          <p:nvPr/>
        </p:nvSpPr>
        <p:spPr>
          <a:xfrm>
            <a:off x="550810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50" name="Oval 249"/>
          <p:cNvSpPr/>
          <p:nvPr/>
        </p:nvSpPr>
        <p:spPr>
          <a:xfrm>
            <a:off x="723629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51" name="Oval 250"/>
          <p:cNvSpPr/>
          <p:nvPr/>
        </p:nvSpPr>
        <p:spPr>
          <a:xfrm>
            <a:off x="774035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52" name="Oval 251"/>
          <p:cNvSpPr/>
          <p:nvPr/>
        </p:nvSpPr>
        <p:spPr>
          <a:xfrm>
            <a:off x="6084168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53" name="Oval 252"/>
          <p:cNvSpPr/>
          <p:nvPr/>
        </p:nvSpPr>
        <p:spPr>
          <a:xfrm>
            <a:off x="666023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54" name="Oval 253"/>
          <p:cNvSpPr/>
          <p:nvPr/>
        </p:nvSpPr>
        <p:spPr>
          <a:xfrm>
            <a:off x="442798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55" name="Oval 254"/>
          <p:cNvSpPr/>
          <p:nvPr/>
        </p:nvSpPr>
        <p:spPr>
          <a:xfrm>
            <a:off x="5436096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56" name="Oval 255"/>
          <p:cNvSpPr/>
          <p:nvPr/>
        </p:nvSpPr>
        <p:spPr>
          <a:xfrm>
            <a:off x="7956376" y="414908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57" name="Oval 256"/>
          <p:cNvSpPr/>
          <p:nvPr/>
        </p:nvSpPr>
        <p:spPr>
          <a:xfrm>
            <a:off x="493204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258" name="Straight Connector 257"/>
          <p:cNvCxnSpPr/>
          <p:nvPr/>
        </p:nvCxnSpPr>
        <p:spPr>
          <a:xfrm>
            <a:off x="4644008" y="4221088"/>
            <a:ext cx="720080" cy="360040"/>
          </a:xfrm>
          <a:prstGeom prst="line">
            <a:avLst/>
          </a:prstGeom>
          <a:ln w="38100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Straight Connector 258"/>
          <p:cNvCxnSpPr/>
          <p:nvPr/>
        </p:nvCxnSpPr>
        <p:spPr>
          <a:xfrm flipV="1">
            <a:off x="5940152" y="4221088"/>
            <a:ext cx="576064" cy="360040"/>
          </a:xfrm>
          <a:prstGeom prst="line">
            <a:avLst/>
          </a:prstGeom>
          <a:ln w="38100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1" name="TextBox 260"/>
          <p:cNvSpPr txBox="1"/>
          <p:nvPr/>
        </p:nvSpPr>
        <p:spPr>
          <a:xfrm>
            <a:off x="4644008" y="4005064"/>
            <a:ext cx="1886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path compression</a:t>
            </a:r>
            <a:endParaRPr lang="cs-CZ" b="1"/>
          </a:p>
        </p:txBody>
      </p:sp>
      <p:graphicFrame>
        <p:nvGraphicFramePr>
          <p:cNvPr id="262" name="Table 2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2266143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63" name="Rectangle 262"/>
          <p:cNvSpPr/>
          <p:nvPr/>
        </p:nvSpPr>
        <p:spPr>
          <a:xfrm>
            <a:off x="6228184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264" name="Rectangle 263"/>
          <p:cNvSpPr/>
          <p:nvPr/>
        </p:nvSpPr>
        <p:spPr>
          <a:xfrm>
            <a:off x="5796136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28" name="TextBox 127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31" name="TextBox 130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468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7" name="Table 2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525682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2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52" name="Freeform 251"/>
          <p:cNvSpPr/>
          <p:nvPr/>
        </p:nvSpPr>
        <p:spPr>
          <a:xfrm flipH="1">
            <a:off x="1763688" y="4365104"/>
            <a:ext cx="6624736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/>
          <p:nvPr/>
        </p:nvCxnSpPr>
        <p:spPr>
          <a:xfrm>
            <a:off x="97160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>
            <a:off x="529208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>
            <a:off x="241176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241176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385192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97160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673224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529208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2411760" y="2492896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97160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529208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73224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673224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241176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73224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85192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40" name="Straight Connector 139"/>
          <p:cNvCxnSpPr/>
          <p:nvPr/>
        </p:nvCxnSpPr>
        <p:spPr>
          <a:xfrm flipH="1">
            <a:off x="3851920" y="2492896"/>
            <a:ext cx="1440160" cy="0"/>
          </a:xfrm>
          <a:prstGeom prst="line">
            <a:avLst/>
          </a:prstGeom>
          <a:ln w="1206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35" name="Straight Connector 134"/>
          <p:cNvCxnSpPr/>
          <p:nvPr/>
        </p:nvCxnSpPr>
        <p:spPr>
          <a:xfrm flipV="1">
            <a:off x="971600" y="1340768"/>
            <a:ext cx="0" cy="1152128"/>
          </a:xfrm>
          <a:prstGeom prst="line">
            <a:avLst/>
          </a:prstGeom>
          <a:ln w="1206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41" name="Straight Connector 140"/>
          <p:cNvCxnSpPr/>
          <p:nvPr/>
        </p:nvCxnSpPr>
        <p:spPr>
          <a:xfrm flipV="1">
            <a:off x="8172400" y="2492896"/>
            <a:ext cx="0" cy="1152128"/>
          </a:xfrm>
          <a:prstGeom prst="line">
            <a:avLst/>
          </a:prstGeom>
          <a:ln w="1206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42" name="Straight Connector 141"/>
          <p:cNvCxnSpPr/>
          <p:nvPr/>
        </p:nvCxnSpPr>
        <p:spPr>
          <a:xfrm flipV="1">
            <a:off x="8172400" y="1268760"/>
            <a:ext cx="0" cy="1152128"/>
          </a:xfrm>
          <a:prstGeom prst="line">
            <a:avLst/>
          </a:prstGeom>
          <a:ln w="1206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4" name="Oval 143"/>
          <p:cNvSpPr/>
          <p:nvPr/>
        </p:nvSpPr>
        <p:spPr>
          <a:xfrm>
            <a:off x="683568" y="3429000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5" name="Oval 144"/>
          <p:cNvSpPr/>
          <p:nvPr/>
        </p:nvSpPr>
        <p:spPr>
          <a:xfrm>
            <a:off x="2123728" y="3429000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6" name="TextBox 135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32</a:t>
            </a:fld>
            <a:endParaRPr lang="cs-CZ"/>
          </a:p>
        </p:txBody>
      </p:sp>
      <p:sp>
        <p:nvSpPr>
          <p:cNvPr id="176" name="Freeform 175"/>
          <p:cNvSpPr/>
          <p:nvPr/>
        </p:nvSpPr>
        <p:spPr>
          <a:xfrm flipH="1">
            <a:off x="1763688" y="4365104"/>
            <a:ext cx="3888432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7" name="Freeform 176"/>
          <p:cNvSpPr/>
          <p:nvPr/>
        </p:nvSpPr>
        <p:spPr>
          <a:xfrm flipH="1">
            <a:off x="1763688" y="4365104"/>
            <a:ext cx="2808312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8" name="Freeform 177"/>
          <p:cNvSpPr/>
          <p:nvPr/>
        </p:nvSpPr>
        <p:spPr>
          <a:xfrm flipH="1">
            <a:off x="1763688" y="4365104"/>
            <a:ext cx="6120680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9" name="Freeform 178"/>
          <p:cNvSpPr/>
          <p:nvPr/>
        </p:nvSpPr>
        <p:spPr>
          <a:xfrm flipH="1">
            <a:off x="1763688" y="4365104"/>
            <a:ext cx="1872208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9" name="Freeform 188"/>
          <p:cNvSpPr/>
          <p:nvPr/>
        </p:nvSpPr>
        <p:spPr>
          <a:xfrm flipH="1">
            <a:off x="1763688" y="4365104"/>
            <a:ext cx="3312368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2" name="Freeform 191"/>
          <p:cNvSpPr/>
          <p:nvPr/>
        </p:nvSpPr>
        <p:spPr>
          <a:xfrm flipH="1">
            <a:off x="1763688" y="4365104"/>
            <a:ext cx="4464496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4" name="Freeform 203"/>
          <p:cNvSpPr/>
          <p:nvPr/>
        </p:nvSpPr>
        <p:spPr>
          <a:xfrm flipH="1">
            <a:off x="1763688" y="4365104"/>
            <a:ext cx="5616624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5" name="Freeform 214"/>
          <p:cNvSpPr/>
          <p:nvPr/>
        </p:nvSpPr>
        <p:spPr>
          <a:xfrm flipH="1">
            <a:off x="1763688" y="4365104"/>
            <a:ext cx="5040560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23" name="Straight Connector 222"/>
          <p:cNvCxnSpPr/>
          <p:nvPr/>
        </p:nvCxnSpPr>
        <p:spPr>
          <a:xfrm flipV="1">
            <a:off x="899592" y="4365104"/>
            <a:ext cx="864096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Connector 223"/>
          <p:cNvCxnSpPr/>
          <p:nvPr/>
        </p:nvCxnSpPr>
        <p:spPr>
          <a:xfrm flipH="1" flipV="1">
            <a:off x="1763688" y="4365104"/>
            <a:ext cx="136815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Connector 224"/>
          <p:cNvCxnSpPr/>
          <p:nvPr/>
        </p:nvCxnSpPr>
        <p:spPr>
          <a:xfrm flipV="1">
            <a:off x="5508104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Connector 225"/>
          <p:cNvCxnSpPr/>
          <p:nvPr/>
        </p:nvCxnSpPr>
        <p:spPr>
          <a:xfrm>
            <a:off x="899592" y="472514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/>
          <p:nvPr/>
        </p:nvCxnSpPr>
        <p:spPr>
          <a:xfrm flipV="1">
            <a:off x="2915816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Connector 227"/>
          <p:cNvCxnSpPr/>
          <p:nvPr/>
        </p:nvCxnSpPr>
        <p:spPr>
          <a:xfrm>
            <a:off x="3635896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/>
          <p:cNvCxnSpPr/>
          <p:nvPr/>
        </p:nvCxnSpPr>
        <p:spPr>
          <a:xfrm>
            <a:off x="1763688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Oval 229"/>
          <p:cNvSpPr/>
          <p:nvPr/>
        </p:nvSpPr>
        <p:spPr>
          <a:xfrm>
            <a:off x="75557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1" name="Oval 230"/>
          <p:cNvSpPr/>
          <p:nvPr/>
        </p:nvSpPr>
        <p:spPr>
          <a:xfrm>
            <a:off x="118762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2" name="Oval 231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3" name="Oval 232"/>
          <p:cNvSpPr/>
          <p:nvPr/>
        </p:nvSpPr>
        <p:spPr>
          <a:xfrm>
            <a:off x="2771800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4" name="Oval 233"/>
          <p:cNvSpPr/>
          <p:nvPr/>
        </p:nvSpPr>
        <p:spPr>
          <a:xfrm>
            <a:off x="349188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5" name="Oval 234"/>
          <p:cNvSpPr/>
          <p:nvPr/>
        </p:nvSpPr>
        <p:spPr>
          <a:xfrm>
            <a:off x="5364088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6" name="Oval 235"/>
          <p:cNvSpPr/>
          <p:nvPr/>
        </p:nvSpPr>
        <p:spPr>
          <a:xfrm>
            <a:off x="20517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7" name="Oval 236"/>
          <p:cNvSpPr/>
          <p:nvPr/>
        </p:nvSpPr>
        <p:spPr>
          <a:xfrm>
            <a:off x="399593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8" name="Oval 237"/>
          <p:cNvSpPr/>
          <p:nvPr/>
        </p:nvSpPr>
        <p:spPr>
          <a:xfrm>
            <a:off x="3779912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9" name="Oval 238"/>
          <p:cNvSpPr/>
          <p:nvPr/>
        </p:nvSpPr>
        <p:spPr>
          <a:xfrm>
            <a:off x="298782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0" name="Oval 239"/>
          <p:cNvSpPr/>
          <p:nvPr/>
        </p:nvSpPr>
        <p:spPr>
          <a:xfrm>
            <a:off x="8244408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1" name="Oval 240"/>
          <p:cNvSpPr/>
          <p:nvPr/>
        </p:nvSpPr>
        <p:spPr>
          <a:xfrm>
            <a:off x="550810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2" name="Oval 241"/>
          <p:cNvSpPr/>
          <p:nvPr/>
        </p:nvSpPr>
        <p:spPr>
          <a:xfrm>
            <a:off x="723629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3" name="Oval 242"/>
          <p:cNvSpPr/>
          <p:nvPr/>
        </p:nvSpPr>
        <p:spPr>
          <a:xfrm>
            <a:off x="774035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4" name="Oval 243"/>
          <p:cNvSpPr/>
          <p:nvPr/>
        </p:nvSpPr>
        <p:spPr>
          <a:xfrm>
            <a:off x="6084168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5" name="Oval 244"/>
          <p:cNvSpPr/>
          <p:nvPr/>
        </p:nvSpPr>
        <p:spPr>
          <a:xfrm>
            <a:off x="666023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6" name="Oval 245"/>
          <p:cNvSpPr/>
          <p:nvPr/>
        </p:nvSpPr>
        <p:spPr>
          <a:xfrm>
            <a:off x="442798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7" name="Oval 246"/>
          <p:cNvSpPr/>
          <p:nvPr/>
        </p:nvSpPr>
        <p:spPr>
          <a:xfrm>
            <a:off x="5436096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8" name="Oval 247"/>
          <p:cNvSpPr/>
          <p:nvPr/>
        </p:nvSpPr>
        <p:spPr>
          <a:xfrm>
            <a:off x="8172400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9" name="Oval 248"/>
          <p:cNvSpPr/>
          <p:nvPr/>
        </p:nvSpPr>
        <p:spPr>
          <a:xfrm>
            <a:off x="493204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253" name="Table 2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882466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55" name="Rectangle 254"/>
          <p:cNvSpPr/>
          <p:nvPr/>
        </p:nvSpPr>
        <p:spPr>
          <a:xfrm>
            <a:off x="5796136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256" name="Rectangle 255"/>
          <p:cNvSpPr/>
          <p:nvPr/>
        </p:nvSpPr>
        <p:spPr>
          <a:xfrm>
            <a:off x="5364088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23" name="TextBox 122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24" name="TextBox 123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91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67544" y="1124744"/>
                <a:ext cx="792088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mtClean="0"/>
                  <a:t>When both union by rank and path compression are used, the running time spent on Union-Find operations in a graph with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𝑁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mtClean="0"/>
                  <a:t>nodes and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𝑀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mtClean="0"/>
                  <a:t>edges </a:t>
                </a:r>
              </a:p>
              <a:p>
                <a:r>
                  <a:rPr lang="en-US" smtClean="0"/>
                  <a:t> is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𝛰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(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𝑀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⋅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(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𝑁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))</m:t>
                    </m:r>
                  </m:oMath>
                </a14:m>
                <a:r>
                  <a:rPr lang="en-US" smtClean="0"/>
                  <a:t>, where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𝛼</m:t>
                    </m:r>
                    <m:d>
                      <m:dPr>
                        <m:ctrlPr>
                          <a:rPr lang="en-US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𝑁</m:t>
                        </m:r>
                      </m:e>
                    </m:d>
                  </m:oMath>
                </a14:m>
                <a:r>
                  <a:rPr lang="en-US" smtClean="0"/>
                  <a:t> is the inverse function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𝑓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(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𝑥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)=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𝐴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(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𝑥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,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𝑥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smtClean="0"/>
                  <a:t>,</a:t>
                </a:r>
              </a:p>
              <a:p>
                <a:r>
                  <a:rPr lang="en-US" smtClean="0"/>
                  <a:t>where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𝐴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(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𝑥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,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𝑦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smtClean="0"/>
                  <a:t>, is the Ackermann function, known to grow quite fast.</a:t>
                </a:r>
              </a:p>
              <a:p>
                <a:r>
                  <a:rPr lang="en-US" smtClean="0"/>
                  <a:t>In fact, for </a:t>
                </a:r>
                <a:r>
                  <a:rPr lang="en-US" i="1" smtClean="0"/>
                  <a:t>any</a:t>
                </a:r>
                <a:r>
                  <a:rPr lang="en-US" smtClean="0"/>
                  <a:t> graph representable in </a:t>
                </a:r>
                <a:r>
                  <a:rPr lang="en-US" i="1" smtClean="0"/>
                  <a:t>any </a:t>
                </a:r>
                <a:r>
                  <a:rPr lang="en-US" smtClean="0"/>
                  <a:t>conceivable machine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𝛼</m:t>
                    </m:r>
                    <m:d>
                      <m:dPr>
                        <m:ctrlPr>
                          <a:rPr lang="en-US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𝑁</m:t>
                        </m:r>
                      </m:e>
                    </m:d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4</m:t>
                    </m:r>
                  </m:oMath>
                </a14:m>
                <a:r>
                  <a:rPr lang="en-US" smtClean="0"/>
                  <a:t>. 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1124744"/>
                <a:ext cx="7920880" cy="1477328"/>
              </a:xfrm>
              <a:prstGeom prst="rect">
                <a:avLst/>
              </a:prstGeom>
              <a:blipFill rotWithShape="1">
                <a:blip r:embed="rId2"/>
                <a:stretch>
                  <a:fillRect l="-693" t="-2066" b="-578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467544" y="476672"/>
            <a:ext cx="4580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running time improvement</a:t>
            </a:r>
            <a:endParaRPr lang="cs-CZ" b="1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95536" y="2852936"/>
                <a:ext cx="8136904" cy="36933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mtClean="0"/>
                  <a:t>Thanks to the inverse Ackermann function, all Union-Find operations run in amortized constant time in all practical situations.</a:t>
                </a:r>
              </a:p>
              <a:p>
                <a:r>
                  <a:rPr lang="en-US" smtClean="0"/>
                  <a:t>It means that the speed bottleneck is the initial edge sorting.</a:t>
                </a:r>
              </a:p>
              <a:p>
                <a:r>
                  <a:rPr lang="en-US" smtClean="0"/>
                  <a:t>Sorting can be done in linear time when: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mtClean="0"/>
                  <a:t>edge values are strings (does not happen too often), apply </a:t>
                </a:r>
                <a:r>
                  <a:rPr lang="en-US" b="1" smtClean="0"/>
                  <a:t>Radix sort</a:t>
                </a:r>
                <a:r>
                  <a:rPr lang="en-US" smtClean="0"/>
                  <a:t>,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mtClean="0"/>
                  <a:t>edge values are integers in some (relatively) moderate range (e.g 0..10 000, etc.), apply </a:t>
                </a:r>
                <a:r>
                  <a:rPr lang="en-US" b="1" smtClean="0"/>
                  <a:t> Counting sort</a:t>
                </a:r>
                <a:r>
                  <a:rPr lang="en-US" smtClean="0"/>
                  <a:t>,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mtClean="0"/>
                  <a:t>edge values are floats (more or less) uniformly distributed over some interval, apply </a:t>
                </a:r>
                <a:r>
                  <a:rPr lang="en-US" b="1" smtClean="0"/>
                  <a:t>Bucket sort</a:t>
                </a:r>
                <a:r>
                  <a:rPr lang="en-US" smtClean="0"/>
                  <a:t>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/>
              </a:p>
              <a:p>
                <a:r>
                  <a:rPr lang="en-US" smtClean="0"/>
                  <a:t>Conclusion </a:t>
                </a:r>
              </a:p>
              <a:p>
                <a:r>
                  <a:rPr lang="en-US" smtClean="0"/>
                  <a:t>In many practical situations, a careful implementation of Kruskal algorithm runs in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b="0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Θ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(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𝑀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US" smtClean="0"/>
                  <a:t> time.  </a:t>
                </a:r>
                <a:endParaRPr lang="en-US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2852936"/>
                <a:ext cx="8136904" cy="3693319"/>
              </a:xfrm>
              <a:prstGeom prst="rect">
                <a:avLst/>
              </a:prstGeom>
              <a:blipFill rotWithShape="1">
                <a:blip r:embed="rId3"/>
                <a:stretch>
                  <a:fillRect l="-674" t="-825" b="-165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4292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TextBox 245"/>
          <p:cNvSpPr txBox="1"/>
          <p:nvPr/>
        </p:nvSpPr>
        <p:spPr>
          <a:xfrm>
            <a:off x="2987824" y="260648"/>
            <a:ext cx="5472608" cy="10801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cs-CZ">
              <a:solidFill>
                <a:schemeClr val="tx1"/>
              </a:solidFill>
            </a:endParaRPr>
          </a:p>
        </p:txBody>
      </p:sp>
      <p:sp>
        <p:nvSpPr>
          <p:cNvPr id="239" name="Rectangle 238"/>
          <p:cNvSpPr/>
          <p:nvPr/>
        </p:nvSpPr>
        <p:spPr>
          <a:xfrm>
            <a:off x="251520" y="1772816"/>
            <a:ext cx="432048" cy="38164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38" name="Rectangle 237"/>
          <p:cNvSpPr/>
          <p:nvPr/>
        </p:nvSpPr>
        <p:spPr>
          <a:xfrm>
            <a:off x="7164288" y="1772816"/>
            <a:ext cx="1728192" cy="35283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0000FF"/>
              </a:solidFill>
            </a:endParaRPr>
          </a:p>
        </p:txBody>
      </p:sp>
      <p:sp>
        <p:nvSpPr>
          <p:cNvPr id="234" name="Rectangle 233"/>
          <p:cNvSpPr/>
          <p:nvPr/>
        </p:nvSpPr>
        <p:spPr>
          <a:xfrm>
            <a:off x="251520" y="1484784"/>
            <a:ext cx="8784976" cy="2880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0000FF"/>
              </a:solidFill>
            </a:endParaRPr>
          </a:p>
        </p:txBody>
      </p:sp>
      <p:cxnSp>
        <p:nvCxnSpPr>
          <p:cNvPr id="164" name="Straight Connector 163"/>
          <p:cNvCxnSpPr/>
          <p:nvPr/>
        </p:nvCxnSpPr>
        <p:spPr>
          <a:xfrm>
            <a:off x="3491880" y="4797152"/>
            <a:ext cx="360040" cy="4320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Rectangle 118"/>
          <p:cNvSpPr/>
          <p:nvPr/>
        </p:nvSpPr>
        <p:spPr>
          <a:xfrm>
            <a:off x="1835696" y="4149080"/>
            <a:ext cx="1656184" cy="7920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0000FF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355976" y="332656"/>
                <a:ext cx="2376264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𝑛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+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1</m:t>
                    </m:r>
                  </m:oMath>
                </a14:m>
                <a:r>
                  <a:rPr lang="en-US" b="0" smtClean="0">
                    <a:solidFill>
                      <a:srgbClr val="0000FF"/>
                    </a:solidFill>
                  </a:rPr>
                  <a:t>                                       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𝐴</m:t>
                      </m:r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(</m:t>
                      </m:r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𝑚</m:t>
                      </m:r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1</m:t>
                      </m:r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, </m:t>
                      </m:r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1</m:t>
                      </m:r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b="0" smtClean="0">
                  <a:solidFill>
                    <a:srgbClr val="0000FF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𝐴</m:t>
                      </m:r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(</m:t>
                      </m:r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𝑚</m:t>
                      </m:r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1</m:t>
                      </m:r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, </m:t>
                      </m:r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𝐴</m:t>
                      </m:r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(</m:t>
                      </m:r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𝑚</m:t>
                      </m:r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,</m:t>
                      </m:r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𝑛</m:t>
                      </m:r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1</m:t>
                      </m:r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))</m:t>
                      </m:r>
                    </m:oMath>
                  </m:oMathPara>
                </a14:m>
                <a:endParaRPr lang="en-US" b="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5976" y="332656"/>
                <a:ext cx="2376264" cy="923330"/>
              </a:xfrm>
              <a:prstGeom prst="rect">
                <a:avLst/>
              </a:prstGeom>
              <a:blipFill rotWithShape="1">
                <a:blip r:embed="rId2"/>
                <a:stretch>
                  <a:fillRect r="-257" b="-463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059832" y="332656"/>
                <a:ext cx="230425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0" smtClean="0">
                    <a:solidFill>
                      <a:srgbClr val="0000FF"/>
                    </a:solidFill>
                  </a:rPr>
                  <a:t>                                      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𝐴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𝑚</m:t>
                          </m:r>
                          <m: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, </m:t>
                          </m:r>
                          <m: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 </m:t>
                      </m:r>
                    </m:oMath>
                  </m:oMathPara>
                </a14:m>
                <a:endParaRPr lang="en-US" b="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9832" y="332656"/>
                <a:ext cx="2304256" cy="64633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660232" y="332656"/>
                <a:ext cx="1872208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0" smtClean="0">
                    <a:solidFill>
                      <a:srgbClr val="0000FF"/>
                    </a:solidFill>
                  </a:rPr>
                  <a:t>if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𝑚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=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0</m:t>
                    </m:r>
                  </m:oMath>
                </a14:m>
                <a:r>
                  <a:rPr lang="en-US" b="0" smtClean="0">
                    <a:solidFill>
                      <a:srgbClr val="0000FF"/>
                    </a:solidFill>
                  </a:rPr>
                  <a:t>,                              </a:t>
                </a:r>
              </a:p>
              <a:p>
                <a:r>
                  <a:rPr lang="en-US" b="0" smtClean="0">
                    <a:solidFill>
                      <a:srgbClr val="0000FF"/>
                    </a:solidFill>
                  </a:rPr>
                  <a:t>if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𝑚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&gt;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0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, 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𝑛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=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0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,</m:t>
                    </m:r>
                  </m:oMath>
                </a14:m>
                <a:endParaRPr lang="en-US" b="0" i="1" smtClean="0">
                  <a:solidFill>
                    <a:srgbClr val="0000FF"/>
                  </a:solidFill>
                  <a:latin typeface="Cambria Math"/>
                </a:endParaRPr>
              </a:p>
              <a:p>
                <a:r>
                  <a:rPr lang="en-US" b="0" smtClean="0">
                    <a:solidFill>
                      <a:srgbClr val="0000FF"/>
                    </a:solidFill>
                  </a:rPr>
                  <a:t>if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𝑚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&gt;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0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, 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𝑛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&gt;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0</m:t>
                    </m:r>
                  </m:oMath>
                </a14:m>
                <a:r>
                  <a:rPr lang="en-US" b="0" i="1" smtClean="0">
                    <a:solidFill>
                      <a:srgbClr val="0000FF"/>
                    </a:solidFill>
                    <a:latin typeface="Cambria Math"/>
                  </a:rPr>
                  <a:t>.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0232" y="332656"/>
                <a:ext cx="1872208" cy="923330"/>
              </a:xfrm>
              <a:prstGeom prst="rect">
                <a:avLst/>
              </a:prstGeom>
              <a:blipFill rotWithShape="1">
                <a:blip r:embed="rId4"/>
                <a:stretch>
                  <a:fillRect l="-2932" t="-3311" r="-44625" b="-993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Left Brace 9"/>
          <p:cNvSpPr/>
          <p:nvPr/>
        </p:nvSpPr>
        <p:spPr>
          <a:xfrm>
            <a:off x="4211960" y="404664"/>
            <a:ext cx="144016" cy="792088"/>
          </a:xfrm>
          <a:prstGeom prst="leftBrace">
            <a:avLst>
              <a:gd name="adj1" fmla="val 34248"/>
              <a:gd name="adj2" fmla="val 50000"/>
            </a:avLst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0000FF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164288" y="3140968"/>
                <a:ext cx="1800200" cy="65274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14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2</m:t>
                          </m:r>
                        </m:e>
                        <m:sup>
                          <m:sSup>
                            <m:sSupPr>
                              <m:ctrlPr>
                                <a:rPr lang="cs-CZ" sz="140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sSup>
                                <m:sSupPr>
                                  <m:ctrlPr>
                                    <a:rPr lang="cs-CZ" sz="1400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1400" b="0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sSup>
                                    <m:sSupPr>
                                      <m:ctrlPr>
                                        <a:rPr lang="cs-CZ" sz="1400" i="1" smtClean="0">
                                          <a:solidFill>
                                            <a:srgbClr val="0000FF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400" b="0" i="1" smtClean="0">
                                          <a:solidFill>
                                            <a:srgbClr val="0000FF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  <m:sup>
                                      <m:sSup>
                                        <m:sSupPr>
                                          <m:ctrlPr>
                                            <a:rPr lang="cs-CZ" sz="1400" i="1" smtClean="0">
                                              <a:solidFill>
                                                <a:srgbClr val="0000FF"/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1400" b="0" i="1" smtClean="0">
                                              <a:solidFill>
                                                <a:srgbClr val="0000FF"/>
                                              </a:solidFill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e>
                                        <m:sup>
                                          <m:sSup>
                                            <m:sSupPr>
                                              <m:ctrlPr>
                                                <a:rPr lang="cs-CZ" sz="1400" i="1" smtClean="0">
                                                  <a:solidFill>
                                                    <a:srgbClr val="0000FF"/>
                                                  </a:solidFill>
                                                  <a:latin typeface="Cambria Math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US" sz="1400" b="0" i="1" smtClean="0">
                                                  <a:solidFill>
                                                    <a:srgbClr val="0000FF"/>
                                                  </a:solidFill>
                                                  <a:latin typeface="Cambria Math"/>
                                                </a:rPr>
                                                <m:t>2</m:t>
                                              </m:r>
                                            </m:e>
                                            <m:sup>
                                              <m:sSup>
                                                <m:sSupPr>
                                                  <m:ctrlPr>
                                                    <a:rPr lang="cs-CZ" sz="1400" i="1" smtClean="0">
                                                      <a:solidFill>
                                                        <a:srgbClr val="0000FF"/>
                                                      </a:solidFill>
                                                      <a:latin typeface="Cambria Math"/>
                                                    </a:rPr>
                                                  </m:ctrlPr>
                                                </m:sSupPr>
                                                <m:e>
                                                  <m:r>
                                                    <a:rPr lang="en-US" sz="1400" b="0" i="1" smtClean="0">
                                                      <a:solidFill>
                                                        <a:srgbClr val="0000FF"/>
                                                      </a:solidFill>
                                                      <a:latin typeface="Cambria Math"/>
                                                    </a:rPr>
                                                    <m:t>2</m:t>
                                                  </m:r>
                                                </m:e>
                                                <m:sup>
                                                  <m:sSup>
                                                    <m:sSupPr>
                                                      <m:ctrlPr>
                                                        <a:rPr lang="cs-CZ" sz="1400" i="1" smtClean="0">
                                                          <a:solidFill>
                                                            <a:srgbClr val="0000FF"/>
                                                          </a:solidFill>
                                                          <a:latin typeface="Cambria Math"/>
                                                        </a:rPr>
                                                      </m:ctrlPr>
                                                    </m:sSupPr>
                                                    <m:e>
                                                      <m:r>
                                                        <a:rPr lang="en-US" sz="1400" b="0" i="1" smtClean="0">
                                                          <a:solidFill>
                                                            <a:srgbClr val="0000FF"/>
                                                          </a:solidFill>
                                                          <a:latin typeface="Cambria Math"/>
                                                        </a:rPr>
                                                        <m:t>.</m:t>
                                                      </m:r>
                                                    </m:e>
                                                    <m:sup>
                                                      <m:sSup>
                                                        <m:sSupPr>
                                                          <m:ctrlPr>
                                                            <a:rPr lang="cs-CZ" sz="1400" i="1" smtClean="0">
                                                              <a:solidFill>
                                                                <a:srgbClr val="0000FF"/>
                                                              </a:solidFill>
                                                              <a:latin typeface="Cambria Math"/>
                                                            </a:rPr>
                                                          </m:ctrlPr>
                                                        </m:sSupPr>
                                                        <m:e>
                                                          <m:r>
                                                            <a:rPr lang="en-US" sz="1400" b="0" i="1" smtClean="0">
                                                              <a:solidFill>
                                                                <a:srgbClr val="0000FF"/>
                                                              </a:solidFill>
                                                              <a:latin typeface="Cambria Math"/>
                                                            </a:rPr>
                                                            <m:t>.</m:t>
                                                          </m:r>
                                                        </m:e>
                                                        <m:sup>
                                                          <m:sSup>
                                                            <m:sSupPr>
                                                              <m:ctrlPr>
                                                                <a:rPr lang="cs-CZ" sz="1400" i="1" smtClean="0">
                                                                  <a:solidFill>
                                                                    <a:srgbClr val="0000FF"/>
                                                                  </a:solidFill>
                                                                  <a:latin typeface="Cambria Math"/>
                                                                </a:rPr>
                                                              </m:ctrlPr>
                                                            </m:sSupPr>
                                                            <m:e>
                                                              <m:r>
                                                                <a:rPr lang="en-US" sz="1400" b="0" i="1" smtClean="0">
                                                                  <a:solidFill>
                                                                    <a:srgbClr val="0000FF"/>
                                                                  </a:solidFill>
                                                                  <a:latin typeface="Cambria Math"/>
                                                                </a:rPr>
                                                                <m:t>.</m:t>
                                                              </m:r>
                                                            </m:e>
                                                            <m:sup>
                                                              <m:r>
                                                                <a:rPr lang="en-US" sz="1400" b="0" i="1" smtClean="0">
                                                                  <a:solidFill>
                                                                    <a:srgbClr val="0000FF"/>
                                                                  </a:solidFill>
                                                                  <a:latin typeface="Cambria Math"/>
                                                                </a:rPr>
                                                                <m:t>2</m:t>
                                                              </m:r>
                                                            </m:sup>
                                                          </m:sSup>
                                                        </m:sup>
                                                      </m:sSup>
                                                    </m:sup>
                                                  </m:sSup>
                                                </m:sup>
                                              </m:sSup>
                                            </m:sup>
                                          </m:sSup>
                                        </m:sup>
                                      </m:sSup>
                                    </m:sup>
                                  </m:sSup>
                                </m:sup>
                              </m:sSup>
                            </m:sup>
                          </m:sSup>
                        </m:sup>
                      </m:sSup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cs-CZ" sz="140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4288" y="3140968"/>
                <a:ext cx="1800200" cy="65274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683568" y="2636912"/>
            <a:ext cx="100811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>
              <a:defRPr i="1">
                <a:latin typeface="Cambria Math"/>
              </a:defRPr>
            </a:lvl1pPr>
          </a:lstStyle>
          <a:p>
            <a:pPr algn="ctr"/>
            <a:r>
              <a:rPr lang="en-US" sz="1400" i="0" smtClean="0">
                <a:solidFill>
                  <a:srgbClr val="0000FF"/>
                </a:solidFill>
              </a:rPr>
              <a:t>5</a:t>
            </a:r>
          </a:p>
          <a:p>
            <a:pPr algn="ctr"/>
            <a:endParaRPr lang="cs-CZ" sz="1400">
              <a:solidFill>
                <a:srgbClr val="0000FF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1691680" y="2636912"/>
                <a:ext cx="936104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13</m:t>
                      </m:r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n-US" sz="1400" b="0" i="1" smtClean="0">
                  <a:solidFill>
                    <a:srgbClr val="0000FF"/>
                  </a:solidFill>
                  <a:latin typeface="Cambria Math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4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40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sz="14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4</m:t>
                          </m:r>
                        </m:sup>
                      </m:sSup>
                      <m:r>
                        <a:rPr lang="en-US" sz="1400">
                          <a:solidFill>
                            <a:srgbClr val="0000FF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1400">
                          <a:solidFill>
                            <a:srgbClr val="0000FF"/>
                          </a:solidFill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cs-CZ" sz="140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1680" y="2636912"/>
                <a:ext cx="936104" cy="5232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2627784" y="2636912"/>
                <a:ext cx="936104" cy="74103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sz="1400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ar-AE" sz="14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ar-AE" sz="140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ar-AE" sz="14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5</m:t>
                          </m:r>
                        </m:sup>
                      </m:sSup>
                      <m:r>
                        <a:rPr lang="ar-AE" sz="1400">
                          <a:solidFill>
                            <a:srgbClr val="0000FF"/>
                          </a:solidFill>
                          <a:latin typeface="Cambria Math"/>
                        </a:rPr>
                        <m:t>−</m:t>
                      </m:r>
                      <m:r>
                        <a:rPr lang="ar-AE" sz="1400">
                          <a:solidFill>
                            <a:srgbClr val="0000FF"/>
                          </a:solidFill>
                          <a:latin typeface="Cambria Math"/>
                        </a:rPr>
                        <m:t>3</m:t>
                      </m:r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r>
                        <a:rPr lang="ar-AE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29</m:t>
                      </m:r>
                    </m:oMath>
                  </m:oMathPara>
                </a14:m>
                <a:endParaRPr lang="ar-AE"/>
              </a:p>
              <a:p>
                <a:pPr algn="ctr"/>
                <a:endParaRPr lang="cs-CZ" sz="140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7784" y="2636912"/>
                <a:ext cx="936104" cy="74103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3563888" y="2636912"/>
                <a:ext cx="936104" cy="73795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sz="1400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ar-AE" sz="14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ar-AE" sz="140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ar-AE" sz="14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6</m:t>
                          </m:r>
                        </m:sup>
                      </m:sSup>
                      <m:r>
                        <a:rPr lang="ar-AE" sz="1400">
                          <a:solidFill>
                            <a:srgbClr val="0000FF"/>
                          </a:solidFill>
                          <a:latin typeface="Cambria Math"/>
                        </a:rPr>
                        <m:t>−</m:t>
                      </m:r>
                      <m:r>
                        <a:rPr lang="ar-AE" sz="1400">
                          <a:solidFill>
                            <a:srgbClr val="0000FF"/>
                          </a:solidFill>
                          <a:latin typeface="Cambria Math"/>
                        </a:rPr>
                        <m:t>3</m:t>
                      </m:r>
                      <m:r>
                        <a:rPr lang="ar-AE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r>
                        <a:rPr lang="ar-AE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61</m:t>
                      </m:r>
                    </m:oMath>
                  </m:oMathPara>
                </a14:m>
                <a:endParaRPr lang="ar-AE"/>
              </a:p>
              <a:p>
                <a:pPr algn="ctr"/>
                <a:endParaRPr lang="cs-CZ" sz="140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3888" y="2636912"/>
                <a:ext cx="936104" cy="73795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716016" y="2636912"/>
                <a:ext cx="936104" cy="73680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sz="1400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ar-AE" sz="14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ar-AE" sz="140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ar-AE" sz="14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7</m:t>
                          </m:r>
                        </m:sup>
                      </m:sSup>
                      <m:r>
                        <a:rPr lang="ar-AE" sz="1400">
                          <a:solidFill>
                            <a:srgbClr val="0000FF"/>
                          </a:solidFill>
                          <a:latin typeface="Cambria Math"/>
                        </a:rPr>
                        <m:t>−</m:t>
                      </m:r>
                      <m:r>
                        <a:rPr lang="ar-AE" sz="1400">
                          <a:solidFill>
                            <a:srgbClr val="0000FF"/>
                          </a:solidFill>
                          <a:latin typeface="Cambria Math"/>
                        </a:rPr>
                        <m:t>3</m:t>
                      </m:r>
                      <m:r>
                        <a:rPr lang="ar-AE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r>
                        <a:rPr lang="ar-AE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125</m:t>
                      </m:r>
                    </m:oMath>
                  </m:oMathPara>
                </a14:m>
                <a:endParaRPr lang="ar-AE"/>
              </a:p>
              <a:p>
                <a:pPr algn="ctr"/>
                <a:endParaRPr lang="cs-CZ" sz="140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6016" y="2636912"/>
                <a:ext cx="936104" cy="73680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683568" y="2348880"/>
                <a:ext cx="1008112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cs-CZ" sz="140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2348880"/>
                <a:ext cx="1008112" cy="30777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1691680" y="2348880"/>
                <a:ext cx="936104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5</m:t>
                      </m:r>
                    </m:oMath>
                  </m:oMathPara>
                </a14:m>
                <a:endParaRPr lang="cs-CZ" sz="140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1680" y="2348880"/>
                <a:ext cx="936104" cy="30777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2627784" y="2348880"/>
                <a:ext cx="936104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7</m:t>
                      </m:r>
                    </m:oMath>
                  </m:oMathPara>
                </a14:m>
                <a:endParaRPr lang="cs-CZ" sz="140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7784" y="2348880"/>
                <a:ext cx="936104" cy="307777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4716016" y="2348880"/>
                <a:ext cx="936104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11</m:t>
                      </m:r>
                    </m:oMath>
                  </m:oMathPara>
                </a14:m>
                <a:endParaRPr lang="cs-CZ" sz="140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6016" y="2348880"/>
                <a:ext cx="936104" cy="30777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3563888" y="2348880"/>
                <a:ext cx="936104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9</m:t>
                      </m:r>
                    </m:oMath>
                  </m:oMathPara>
                </a14:m>
                <a:endParaRPr lang="cs-CZ" sz="140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3888" y="2348880"/>
                <a:ext cx="936104" cy="307777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5796136" y="2636912"/>
                <a:ext cx="1080120" cy="73795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sz="1400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ar-AE" sz="14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ar-AE" sz="140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ar-AE" sz="14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8</m:t>
                          </m:r>
                        </m:sup>
                      </m:sSup>
                      <m:r>
                        <a:rPr lang="ar-AE" sz="1400">
                          <a:solidFill>
                            <a:srgbClr val="0000FF"/>
                          </a:solidFill>
                          <a:latin typeface="Cambria Math"/>
                        </a:rPr>
                        <m:t>−</m:t>
                      </m:r>
                      <m:r>
                        <a:rPr lang="ar-AE" sz="1400">
                          <a:solidFill>
                            <a:srgbClr val="0000FF"/>
                          </a:solidFill>
                          <a:latin typeface="Cambria Math"/>
                        </a:rPr>
                        <m:t>3</m:t>
                      </m:r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r>
                        <a:rPr lang="ar-AE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253</m:t>
                      </m:r>
                    </m:oMath>
                  </m:oMathPara>
                </a14:m>
                <a:endParaRPr lang="ar-AE"/>
              </a:p>
              <a:p>
                <a:pPr algn="ctr"/>
                <a:endParaRPr lang="cs-CZ" sz="140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6136" y="2636912"/>
                <a:ext cx="1080120" cy="737959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5796136" y="2348880"/>
                <a:ext cx="1080120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13</m:t>
                      </m:r>
                    </m:oMath>
                  </m:oMathPara>
                </a14:m>
                <a:endParaRPr lang="cs-CZ" sz="140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6136" y="2348880"/>
                <a:ext cx="1080120" cy="307777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683568" y="3212976"/>
                <a:ext cx="936104" cy="64807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rtlCol="0">
                <a:noAutofit/>
              </a:bodyPr>
              <a:lstStyle>
                <a:defPPr>
                  <a:defRPr lang="cs-CZ"/>
                </a:defPPr>
                <a:lvl1pPr>
                  <a:defRPr b="0" i="1">
                    <a:latin typeface="Cambria Math"/>
                  </a:defRPr>
                </a:lvl1pPr>
              </a:lstStyle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1400" smtClean="0">
                          <a:solidFill>
                            <a:srgbClr val="0000FF"/>
                          </a:solidFill>
                          <a:latin typeface="Cambria Math"/>
                        </a:rPr>
                        <m:t>13</m:t>
                      </m:r>
                      <m:r>
                        <a:rPr lang="en-US" sz="1400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4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40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2</m:t>
                          </m:r>
                        </m:e>
                        <m:sup>
                          <m:sSup>
                            <m:sSupPr>
                              <m:ctrlPr>
                                <a:rPr lang="en-US" sz="1400" i="1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140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140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sup>
                      </m:sSup>
                      <m:r>
                        <a:rPr lang="en-US" sz="1400">
                          <a:solidFill>
                            <a:srgbClr val="0000FF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1400">
                          <a:solidFill>
                            <a:srgbClr val="0000FF"/>
                          </a:solidFill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cs-CZ" sz="140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3212976"/>
                <a:ext cx="936104" cy="64807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1691680" y="3212976"/>
                <a:ext cx="936104" cy="64807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rtlCol="0">
                <a:no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65533</m:t>
                      </m:r>
                      <m:r>
                        <a:rPr lang="en-US" sz="140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4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40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2</m:t>
                          </m:r>
                        </m:e>
                        <m:sup>
                          <m:sSup>
                            <m:sSupPr>
                              <m:ctrlPr>
                                <a:rPr lang="en-US" sz="140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sSup>
                                <m:sSupPr>
                                  <m:ctrlPr>
                                    <a:rPr lang="en-US" sz="1400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1400" b="0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US" sz="1400" b="0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sup>
                          </m:sSup>
                        </m:sup>
                      </m:sSup>
                      <m:r>
                        <a:rPr lang="en-US" sz="1400">
                          <a:solidFill>
                            <a:srgbClr val="0000FF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1400">
                          <a:solidFill>
                            <a:srgbClr val="0000FF"/>
                          </a:solidFill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cs-CZ" sz="140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1680" y="3212976"/>
                <a:ext cx="936104" cy="648072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2627784" y="3140968"/>
                <a:ext cx="936104" cy="64807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rtlCol="0">
                <a:no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(#)</m:t>
                      </m:r>
                      <m:r>
                        <a:rPr lang="en-US" sz="140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4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40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2</m:t>
                          </m:r>
                        </m:e>
                        <m:sup>
                          <m:sSup>
                            <m:sSupPr>
                              <m:ctrlPr>
                                <a:rPr lang="en-US" sz="140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sSup>
                                <m:sSupPr>
                                  <m:ctrlPr>
                                    <a:rPr lang="en-US" sz="1400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1400" b="0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sSup>
                                    <m:sSupPr>
                                      <m:ctrlPr>
                                        <a:rPr lang="en-US" sz="1400" i="1" smtClean="0">
                                          <a:solidFill>
                                            <a:srgbClr val="0000FF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400" b="0" i="1" smtClean="0">
                                          <a:solidFill>
                                            <a:srgbClr val="0000FF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  <m:sup>
                                      <m:r>
                                        <a:rPr lang="en-US" sz="1400" b="0" i="1" smtClean="0">
                                          <a:solidFill>
                                            <a:srgbClr val="0000FF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sup>
                              </m:sSup>
                            </m:sup>
                          </m:sSup>
                        </m:sup>
                      </m:sSup>
                      <m:r>
                        <a:rPr lang="en-US" sz="1400">
                          <a:solidFill>
                            <a:srgbClr val="0000FF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1400">
                          <a:solidFill>
                            <a:srgbClr val="0000FF"/>
                          </a:solidFill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cs-CZ" sz="140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7784" y="3140968"/>
                <a:ext cx="936104" cy="648072"/>
              </a:xfrm>
              <a:prstGeom prst="rect">
                <a:avLst/>
              </a:prstGeom>
              <a:blipFill rotWithShape="1">
                <a:blip r:embed="rId20"/>
                <a:stretch>
                  <a:fillRect l="-3247" r="-129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3592438" y="3140968"/>
                <a:ext cx="1008112" cy="64807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rtlCol="0">
                <a:no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(##)</m:t>
                      </m:r>
                      <m:r>
                        <a:rPr lang="en-US" sz="140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4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40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2</m:t>
                          </m:r>
                        </m:e>
                        <m:sup>
                          <m:sSup>
                            <m:sSupPr>
                              <m:ctrlPr>
                                <a:rPr lang="en-US" sz="140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sSup>
                                <m:sSupPr>
                                  <m:ctrlPr>
                                    <a:rPr lang="en-US" sz="1400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1400" b="0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sSup>
                                    <m:sSupPr>
                                      <m:ctrlPr>
                                        <a:rPr lang="en-US" sz="1400" i="1" smtClean="0">
                                          <a:solidFill>
                                            <a:srgbClr val="0000FF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400" b="0" i="1" smtClean="0">
                                          <a:solidFill>
                                            <a:srgbClr val="0000FF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  <m:sup>
                                      <m:sSup>
                                        <m:sSupPr>
                                          <m:ctrlPr>
                                            <a:rPr lang="en-US" sz="1400" i="1" smtClean="0">
                                              <a:solidFill>
                                                <a:srgbClr val="0000FF"/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1400" b="0" i="1" smtClean="0">
                                              <a:solidFill>
                                                <a:srgbClr val="0000FF"/>
                                              </a:solidFill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e>
                                        <m:sup>
                                          <m:r>
                                            <a:rPr lang="en-US" sz="1400" b="0" i="1" smtClean="0">
                                              <a:solidFill>
                                                <a:srgbClr val="0000FF"/>
                                              </a:solidFill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sup>
                                  </m:sSup>
                                </m:sup>
                              </m:sSup>
                            </m:sup>
                          </m:sSup>
                        </m:sup>
                      </m:sSup>
                      <m:r>
                        <a:rPr lang="en-US" sz="1400">
                          <a:solidFill>
                            <a:srgbClr val="0000FF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1400">
                          <a:solidFill>
                            <a:srgbClr val="0000FF"/>
                          </a:solidFill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cs-CZ" sz="140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2438" y="3140968"/>
                <a:ext cx="1008112" cy="648072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4600550" y="3140968"/>
                <a:ext cx="1152128" cy="64807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rtlCol="0">
                <a:no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(###)</m:t>
                      </m:r>
                      <m:r>
                        <a:rPr lang="en-US" sz="140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4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40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2</m:t>
                          </m:r>
                        </m:e>
                        <m:sup>
                          <m:sSup>
                            <m:sSupPr>
                              <m:ctrlPr>
                                <a:rPr lang="en-US" sz="140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sSup>
                                <m:sSupPr>
                                  <m:ctrlPr>
                                    <a:rPr lang="en-US" sz="1400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1400" b="0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sSup>
                                    <m:sSupPr>
                                      <m:ctrlPr>
                                        <a:rPr lang="en-US" sz="1400" i="1" smtClean="0">
                                          <a:solidFill>
                                            <a:srgbClr val="0000FF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400" b="0" i="1" smtClean="0">
                                          <a:solidFill>
                                            <a:srgbClr val="0000FF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  <m:sup>
                                      <m:sSup>
                                        <m:sSupPr>
                                          <m:ctrlPr>
                                            <a:rPr lang="en-US" sz="1400" i="1" smtClean="0">
                                              <a:solidFill>
                                                <a:srgbClr val="0000FF"/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1400" b="0" i="1" smtClean="0">
                                              <a:solidFill>
                                                <a:srgbClr val="0000FF"/>
                                              </a:solidFill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e>
                                        <m:sup>
                                          <m:sSup>
                                            <m:sSupPr>
                                              <m:ctrlPr>
                                                <a:rPr lang="en-US" sz="1400" i="1" smtClean="0">
                                                  <a:solidFill>
                                                    <a:srgbClr val="0000FF"/>
                                                  </a:solidFill>
                                                  <a:latin typeface="Cambria Math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US" sz="1400" b="0" i="1" smtClean="0">
                                                  <a:solidFill>
                                                    <a:srgbClr val="0000FF"/>
                                                  </a:solidFill>
                                                  <a:latin typeface="Cambria Math"/>
                                                </a:rPr>
                                                <m:t>2</m:t>
                                              </m:r>
                                            </m:e>
                                            <m:sup>
                                              <m:r>
                                                <a:rPr lang="en-US" sz="1400" b="0" i="1" smtClean="0">
                                                  <a:solidFill>
                                                    <a:srgbClr val="0000FF"/>
                                                  </a:solidFill>
                                                  <a:latin typeface="Cambria Math"/>
                                                </a:rPr>
                                                <m:t>2</m:t>
                                              </m:r>
                                            </m:sup>
                                          </m:sSup>
                                        </m:sup>
                                      </m:sSup>
                                    </m:sup>
                                  </m:sSup>
                                </m:sup>
                              </m:sSup>
                            </m:sup>
                          </m:sSup>
                        </m:sup>
                      </m:sSup>
                      <m:r>
                        <a:rPr lang="en-US" sz="1400">
                          <a:solidFill>
                            <a:srgbClr val="0000FF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1400">
                          <a:solidFill>
                            <a:srgbClr val="0000FF"/>
                          </a:solidFill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cs-CZ" sz="140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0550" y="3140968"/>
                <a:ext cx="1152128" cy="648072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683568" y="2060848"/>
                <a:ext cx="1008112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cs-CZ" sz="140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2060848"/>
                <a:ext cx="1008112" cy="307777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1691680" y="2060848"/>
                <a:ext cx="936104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cs-CZ" sz="140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1680" y="2060848"/>
                <a:ext cx="936104" cy="307777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2627784" y="2060848"/>
                <a:ext cx="936104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cs-CZ" sz="140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7784" y="2060848"/>
                <a:ext cx="936104" cy="307777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4716016" y="2060848"/>
                <a:ext cx="936104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cs-CZ" sz="140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6016" y="2060848"/>
                <a:ext cx="936104" cy="307777"/>
              </a:xfrm>
              <a:prstGeom prst="rect">
                <a:avLst/>
              </a:prstGeom>
              <a:blipFill rotWithShape="1">
                <a:blip r:embed="rId26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3563888" y="2060848"/>
                <a:ext cx="936104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5</m:t>
                      </m:r>
                    </m:oMath>
                  </m:oMathPara>
                </a14:m>
                <a:endParaRPr lang="cs-CZ" sz="140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3888" y="2060848"/>
                <a:ext cx="936104" cy="30777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5796136" y="2060848"/>
                <a:ext cx="1080120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7</m:t>
                      </m:r>
                    </m:oMath>
                  </m:oMathPara>
                </a14:m>
                <a:endParaRPr lang="cs-CZ" sz="140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6136" y="2060848"/>
                <a:ext cx="1080120" cy="307777"/>
              </a:xfrm>
              <a:prstGeom prst="rect">
                <a:avLst/>
              </a:prstGeom>
              <a:blipFill rotWithShape="1">
                <a:blip r:embed="rId27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683568" y="1772816"/>
                <a:ext cx="1008112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cs-CZ" sz="140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1772816"/>
                <a:ext cx="1008112" cy="307777"/>
              </a:xfrm>
              <a:prstGeom prst="rect">
                <a:avLst/>
              </a:prstGeom>
              <a:blipFill rotWithShape="1">
                <a:blip r:embed="rId28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1691680" y="1772816"/>
                <a:ext cx="936104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cs-CZ" sz="140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1680" y="1772816"/>
                <a:ext cx="936104" cy="307777"/>
              </a:xfrm>
              <a:prstGeom prst="rect">
                <a:avLst/>
              </a:prstGeom>
              <a:blipFill rotWithShape="1">
                <a:blip r:embed="rId29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2627784" y="1772816"/>
                <a:ext cx="936104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cs-CZ" sz="140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7784" y="1772816"/>
                <a:ext cx="936104" cy="307777"/>
              </a:xfrm>
              <a:prstGeom prst="rect">
                <a:avLst/>
              </a:prstGeom>
              <a:blipFill rotWithShape="1">
                <a:blip r:embed="rId30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4716016" y="1772816"/>
                <a:ext cx="936104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5</m:t>
                      </m:r>
                    </m:oMath>
                  </m:oMathPara>
                </a14:m>
                <a:endParaRPr lang="cs-CZ" sz="140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6016" y="1772816"/>
                <a:ext cx="936104" cy="307777"/>
              </a:xfrm>
              <a:prstGeom prst="rect">
                <a:avLst/>
              </a:prstGeom>
              <a:blipFill rotWithShape="1">
                <a:blip r:embed="rId31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3563888" y="1772816"/>
                <a:ext cx="936104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cs-CZ" sz="140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3888" y="1772816"/>
                <a:ext cx="936104" cy="307777"/>
              </a:xfrm>
              <a:prstGeom prst="rect">
                <a:avLst/>
              </a:prstGeom>
              <a:blipFill rotWithShape="1">
                <a:blip r:embed="rId3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5796136" y="1772816"/>
                <a:ext cx="1080120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cs-CZ" sz="140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6136" y="1772816"/>
                <a:ext cx="1080120" cy="307777"/>
              </a:xfrm>
              <a:prstGeom prst="rect">
                <a:avLst/>
              </a:prstGeom>
              <a:blipFill rotWithShape="1">
                <a:blip r:embed="rId3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7524328" y="2348880"/>
                <a:ext cx="1080120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2</m:t>
                      </m:r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𝑛</m:t>
                      </m:r>
                      <m:r>
                        <a:rPr lang="en-US" sz="1400">
                          <a:solidFill>
                            <a:srgbClr val="0000FF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1400">
                          <a:solidFill>
                            <a:srgbClr val="0000FF"/>
                          </a:solidFill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cs-CZ" sz="140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4328" y="2348880"/>
                <a:ext cx="1080120" cy="307777"/>
              </a:xfrm>
              <a:prstGeom prst="rect">
                <a:avLst/>
              </a:prstGeom>
              <a:blipFill rotWithShape="1">
                <a:blip r:embed="rId35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7524328" y="2060848"/>
                <a:ext cx="1080120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𝑛</m:t>
                      </m:r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cs-CZ" sz="140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4328" y="2060848"/>
                <a:ext cx="1080120" cy="307777"/>
              </a:xfrm>
              <a:prstGeom prst="rect">
                <a:avLst/>
              </a:prstGeom>
              <a:blipFill rotWithShape="1">
                <a:blip r:embed="rId36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7524328" y="1772816"/>
                <a:ext cx="1080120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𝑛</m:t>
                      </m:r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cs-CZ" sz="140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4328" y="1772816"/>
                <a:ext cx="1080120" cy="307777"/>
              </a:xfrm>
              <a:prstGeom prst="rect">
                <a:avLst/>
              </a:prstGeom>
              <a:blipFill rotWithShape="1">
                <a:blip r:embed="rId37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8316416" y="3212976"/>
                <a:ext cx="648072" cy="3600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𝑛</m:t>
                      </m:r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cs-CZ" sz="160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6416" y="3212976"/>
                <a:ext cx="648072" cy="360040"/>
              </a:xfrm>
              <a:prstGeom prst="rect">
                <a:avLst/>
              </a:prstGeom>
              <a:blipFill rotWithShape="1">
                <a:blip r:embed="rId38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8172400" y="3140968"/>
                <a:ext cx="288032" cy="51334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} </m:t>
                      </m:r>
                    </m:oMath>
                  </m:oMathPara>
                </a14:m>
                <a:endParaRPr lang="cs-CZ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2400" y="3140968"/>
                <a:ext cx="288032" cy="513348"/>
              </a:xfrm>
              <a:prstGeom prst="rect">
                <a:avLst/>
              </a:prstGeom>
              <a:blipFill rotWithShape="1">
                <a:blip r:embed="rId39"/>
                <a:stretch>
                  <a:fillRect l="-10638" r="-851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1691680" y="1484784"/>
                <a:ext cx="936104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cs-CZ" sz="140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1680" y="1484784"/>
                <a:ext cx="936104" cy="307777"/>
              </a:xfrm>
              <a:prstGeom prst="rect">
                <a:avLst/>
              </a:prstGeom>
              <a:blipFill rotWithShape="1">
                <a:blip r:embed="rId40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2627784" y="1484784"/>
                <a:ext cx="936104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cs-CZ" sz="140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7784" y="1484784"/>
                <a:ext cx="936104" cy="307777"/>
              </a:xfrm>
              <a:prstGeom prst="rect">
                <a:avLst/>
              </a:prstGeom>
              <a:blipFill rotWithShape="1">
                <a:blip r:embed="rId41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3563888" y="1484784"/>
                <a:ext cx="936104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cs-CZ" sz="140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3888" y="1484784"/>
                <a:ext cx="936104" cy="307777"/>
              </a:xfrm>
              <a:prstGeom prst="rect">
                <a:avLst/>
              </a:prstGeom>
              <a:blipFill rotWithShape="1">
                <a:blip r:embed="rId4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5796136" y="1484784"/>
                <a:ext cx="1080120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5</m:t>
                      </m:r>
                    </m:oMath>
                  </m:oMathPara>
                </a14:m>
                <a:endParaRPr lang="cs-CZ" sz="140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6136" y="1484784"/>
                <a:ext cx="1080120" cy="307777"/>
              </a:xfrm>
              <a:prstGeom prst="rect">
                <a:avLst/>
              </a:prstGeom>
              <a:blipFill rotWithShape="1">
                <a:blip r:embed="rId4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4716016" y="1484784"/>
                <a:ext cx="936104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cs-CZ" sz="140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6016" y="1484784"/>
                <a:ext cx="936104" cy="307777"/>
              </a:xfrm>
              <a:prstGeom prst="rect">
                <a:avLst/>
              </a:prstGeom>
              <a:blipFill rotWithShape="1">
                <a:blip r:embed="rId4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7524328" y="1484784"/>
                <a:ext cx="1080120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cs-CZ" sz="140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4328" y="1484784"/>
                <a:ext cx="1080120" cy="307777"/>
              </a:xfrm>
              <a:prstGeom prst="rect">
                <a:avLst/>
              </a:prstGeom>
              <a:blipFill rotWithShape="1">
                <a:blip r:embed="rId45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683568" y="1484784"/>
                <a:ext cx="1008112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cs-CZ" sz="140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1484784"/>
                <a:ext cx="1008112" cy="307777"/>
              </a:xfrm>
              <a:prstGeom prst="rect">
                <a:avLst/>
              </a:prstGeom>
              <a:blipFill rotWithShape="1">
                <a:blip r:embed="rId46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683568" y="3861048"/>
                <a:ext cx="1008112" cy="64807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rtlCol="0">
                <a:no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65533</m:t>
                      </m:r>
                      <m:r>
                        <a:rPr lang="en-US" sz="140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4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40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2</m:t>
                          </m:r>
                        </m:e>
                        <m:sup>
                          <m:sSup>
                            <m:sSupPr>
                              <m:ctrlPr>
                                <a:rPr lang="en-US" sz="140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sSup>
                                <m:sSupPr>
                                  <m:ctrlPr>
                                    <a:rPr lang="en-US" sz="1400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1400" b="0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US" sz="1400" b="0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sup>
                          </m:sSup>
                        </m:sup>
                      </m:sSup>
                      <m:r>
                        <a:rPr lang="en-US" sz="1400">
                          <a:solidFill>
                            <a:srgbClr val="0000FF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1400">
                          <a:solidFill>
                            <a:srgbClr val="0000FF"/>
                          </a:solidFill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cs-CZ" sz="140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3861048"/>
                <a:ext cx="1008112" cy="648072"/>
              </a:xfrm>
              <a:prstGeom prst="rect">
                <a:avLst/>
              </a:prstGeom>
              <a:blipFill rotWithShape="1">
                <a:blip r:embed="rId47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1907704" y="4221088"/>
                <a:ext cx="1512168" cy="65274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14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2</m:t>
                          </m:r>
                        </m:e>
                        <m:sup>
                          <m:sSup>
                            <m:sSupPr>
                              <m:ctrlPr>
                                <a:rPr lang="cs-CZ" sz="140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sSup>
                                <m:sSupPr>
                                  <m:ctrlPr>
                                    <a:rPr lang="cs-CZ" sz="1400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1400" b="0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sSup>
                                    <m:sSupPr>
                                      <m:ctrlPr>
                                        <a:rPr lang="cs-CZ" sz="1400" i="1" smtClean="0">
                                          <a:solidFill>
                                            <a:srgbClr val="0000FF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400" b="0" i="1" smtClean="0">
                                          <a:solidFill>
                                            <a:srgbClr val="0000FF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  <m:sup>
                                      <m:sSup>
                                        <m:sSupPr>
                                          <m:ctrlPr>
                                            <a:rPr lang="cs-CZ" sz="1400" i="1" smtClean="0">
                                              <a:solidFill>
                                                <a:srgbClr val="0000FF"/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1400" b="0" i="1" smtClean="0">
                                              <a:solidFill>
                                                <a:srgbClr val="0000FF"/>
                                              </a:solidFill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e>
                                        <m:sup>
                                          <m:sSup>
                                            <m:sSupPr>
                                              <m:ctrlPr>
                                                <a:rPr lang="cs-CZ" sz="1400" i="1" smtClean="0">
                                                  <a:solidFill>
                                                    <a:srgbClr val="0000FF"/>
                                                  </a:solidFill>
                                                  <a:latin typeface="Cambria Math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US" sz="1400" b="0" i="1" smtClean="0">
                                                  <a:solidFill>
                                                    <a:srgbClr val="0000FF"/>
                                                  </a:solidFill>
                                                  <a:latin typeface="Cambria Math"/>
                                                </a:rPr>
                                                <m:t>2</m:t>
                                              </m:r>
                                            </m:e>
                                            <m:sup>
                                              <m:sSup>
                                                <m:sSupPr>
                                                  <m:ctrlPr>
                                                    <a:rPr lang="cs-CZ" sz="1400" i="1" smtClean="0">
                                                      <a:solidFill>
                                                        <a:srgbClr val="0000FF"/>
                                                      </a:solidFill>
                                                      <a:latin typeface="Cambria Math"/>
                                                    </a:rPr>
                                                  </m:ctrlPr>
                                                </m:sSupPr>
                                                <m:e>
                                                  <m:r>
                                                    <a:rPr lang="en-US" sz="1400" b="0" i="1" smtClean="0">
                                                      <a:solidFill>
                                                        <a:srgbClr val="0000FF"/>
                                                      </a:solidFill>
                                                      <a:latin typeface="Cambria Math"/>
                                                    </a:rPr>
                                                    <m:t>2</m:t>
                                                  </m:r>
                                                </m:e>
                                                <m:sup>
                                                  <m:sSup>
                                                    <m:sSupPr>
                                                      <m:ctrlPr>
                                                        <a:rPr lang="cs-CZ" sz="1400" i="1" smtClean="0">
                                                          <a:solidFill>
                                                            <a:srgbClr val="0000FF"/>
                                                          </a:solidFill>
                                                          <a:latin typeface="Cambria Math"/>
                                                        </a:rPr>
                                                      </m:ctrlPr>
                                                    </m:sSupPr>
                                                    <m:e>
                                                      <m:r>
                                                        <a:rPr lang="en-US" sz="1400" b="0" i="1" smtClean="0">
                                                          <a:solidFill>
                                                            <a:srgbClr val="0000FF"/>
                                                          </a:solidFill>
                                                          <a:latin typeface="Cambria Math"/>
                                                        </a:rPr>
                                                        <m:t>.</m:t>
                                                      </m:r>
                                                    </m:e>
                                                    <m:sup>
                                                      <m:sSup>
                                                        <m:sSupPr>
                                                          <m:ctrlPr>
                                                            <a:rPr lang="cs-CZ" sz="1400" i="1" smtClean="0">
                                                              <a:solidFill>
                                                                <a:srgbClr val="0000FF"/>
                                                              </a:solidFill>
                                                              <a:latin typeface="Cambria Math"/>
                                                            </a:rPr>
                                                          </m:ctrlPr>
                                                        </m:sSupPr>
                                                        <m:e>
                                                          <m:r>
                                                            <a:rPr lang="en-US" sz="1400" b="0" i="1" smtClean="0">
                                                              <a:solidFill>
                                                                <a:srgbClr val="0000FF"/>
                                                              </a:solidFill>
                                                              <a:latin typeface="Cambria Math"/>
                                                            </a:rPr>
                                                            <m:t>.</m:t>
                                                          </m:r>
                                                        </m:e>
                                                        <m:sup>
                                                          <m:sSup>
                                                            <m:sSupPr>
                                                              <m:ctrlPr>
                                                                <a:rPr lang="cs-CZ" sz="1400" i="1" smtClean="0">
                                                                  <a:solidFill>
                                                                    <a:srgbClr val="0000FF"/>
                                                                  </a:solidFill>
                                                                  <a:latin typeface="Cambria Math"/>
                                                                </a:rPr>
                                                              </m:ctrlPr>
                                                            </m:sSupPr>
                                                            <m:e>
                                                              <m:r>
                                                                <a:rPr lang="en-US" sz="1400" b="0" i="1" smtClean="0">
                                                                  <a:solidFill>
                                                                    <a:srgbClr val="0000FF"/>
                                                                  </a:solidFill>
                                                                  <a:latin typeface="Cambria Math"/>
                                                                </a:rPr>
                                                                <m:t>.</m:t>
                                                              </m:r>
                                                            </m:e>
                                                            <m:sup>
                                                              <m:r>
                                                                <a:rPr lang="en-US" sz="1400" b="0" i="1" smtClean="0">
                                                                  <a:solidFill>
                                                                    <a:srgbClr val="0000FF"/>
                                                                  </a:solidFill>
                                                                  <a:latin typeface="Cambria Math"/>
                                                                </a:rPr>
                                                                <m:t>2</m:t>
                                                              </m:r>
                                                            </m:sup>
                                                          </m:sSup>
                                                        </m:sup>
                                                      </m:sSup>
                                                    </m:sup>
                                                  </m:sSup>
                                                </m:sup>
                                              </m:sSup>
                                            </m:sup>
                                          </m:sSup>
                                        </m:sup>
                                      </m:sSup>
                                    </m:sup>
                                  </m:sSup>
                                </m:sup>
                              </m:sSup>
                            </m:sup>
                          </m:sSup>
                        </m:sup>
                      </m:sSup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cs-CZ" sz="140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7704" y="4221088"/>
                <a:ext cx="1512168" cy="652743"/>
              </a:xfrm>
              <a:prstGeom prst="rect">
                <a:avLst/>
              </a:prstGeom>
              <a:blipFill rotWithShape="1">
                <a:blip r:embed="rId48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2699792" y="4293096"/>
                <a:ext cx="720080" cy="3600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65536</m:t>
                      </m:r>
                    </m:oMath>
                  </m:oMathPara>
                </a14:m>
                <a:endParaRPr lang="cs-CZ" sz="160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9792" y="4293096"/>
                <a:ext cx="720080" cy="360040"/>
              </a:xfrm>
              <a:prstGeom prst="rect">
                <a:avLst/>
              </a:prstGeom>
              <a:blipFill rotWithShape="1">
                <a:blip r:embed="rId49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2555776" y="4221088"/>
                <a:ext cx="288032" cy="51334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} </m:t>
                      </m:r>
                    </m:oMath>
                  </m:oMathPara>
                </a14:m>
                <a:endParaRPr lang="cs-CZ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776" y="4221088"/>
                <a:ext cx="288032" cy="513348"/>
              </a:xfrm>
              <a:prstGeom prst="rect">
                <a:avLst/>
              </a:prstGeom>
              <a:blipFill rotWithShape="1">
                <a:blip r:embed="rId50"/>
                <a:stretch>
                  <a:fillRect l="-8333" r="-833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/>
              <p:cNvSpPr txBox="1"/>
              <p:nvPr/>
            </p:nvSpPr>
            <p:spPr>
              <a:xfrm>
                <a:off x="3851920" y="4437112"/>
                <a:ext cx="1872208" cy="75180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14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2</m:t>
                          </m:r>
                        </m:e>
                        <m:sup>
                          <m:sSup>
                            <m:sSupPr>
                              <m:ctrlPr>
                                <a:rPr lang="cs-CZ" sz="140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sSup>
                                <m:sSupPr>
                                  <m:ctrlPr>
                                    <a:rPr lang="cs-CZ" sz="1400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1400" b="0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sSup>
                                    <m:sSupPr>
                                      <m:ctrlPr>
                                        <a:rPr lang="cs-CZ" sz="1400" i="1" smtClean="0">
                                          <a:solidFill>
                                            <a:srgbClr val="0000FF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400" b="0" i="1" smtClean="0">
                                          <a:solidFill>
                                            <a:srgbClr val="0000FF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  <m:sup>
                                      <m:sSup>
                                        <m:sSupPr>
                                          <m:ctrlPr>
                                            <a:rPr lang="cs-CZ" sz="1400" i="1" smtClean="0">
                                              <a:solidFill>
                                                <a:srgbClr val="0000FF"/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1400" b="0" i="1" smtClean="0">
                                              <a:solidFill>
                                                <a:srgbClr val="0000FF"/>
                                              </a:solidFill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e>
                                        <m:sup>
                                          <m:sSup>
                                            <m:sSupPr>
                                              <m:ctrlPr>
                                                <a:rPr lang="cs-CZ" sz="1400" i="1" smtClean="0">
                                                  <a:solidFill>
                                                    <a:srgbClr val="0000FF"/>
                                                  </a:solidFill>
                                                  <a:latin typeface="Cambria Math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US" sz="1400" b="0" i="1" smtClean="0">
                                                  <a:solidFill>
                                                    <a:srgbClr val="0000FF"/>
                                                  </a:solidFill>
                                                  <a:latin typeface="Cambria Math"/>
                                                </a:rPr>
                                                <m:t>2</m:t>
                                              </m:r>
                                            </m:e>
                                            <m:sup>
                                              <m:sSup>
                                                <m:sSupPr>
                                                  <m:ctrlPr>
                                                    <a:rPr lang="cs-CZ" sz="1400" i="1" smtClean="0">
                                                      <a:solidFill>
                                                        <a:srgbClr val="0000FF"/>
                                                      </a:solidFill>
                                                      <a:latin typeface="Cambria Math"/>
                                                    </a:rPr>
                                                  </m:ctrlPr>
                                                </m:sSupPr>
                                                <m:e>
                                                  <m:sSup>
                                                    <m:sSupPr>
                                                      <m:ctrlPr>
                                                        <a:rPr lang="en-US" sz="1400" b="0" i="1" smtClean="0">
                                                          <a:solidFill>
                                                            <a:srgbClr val="0000FF"/>
                                                          </a:solidFill>
                                                          <a:latin typeface="Cambria Math"/>
                                                        </a:rPr>
                                                      </m:ctrlPr>
                                                    </m:sSupPr>
                                                    <m:e>
                                                      <m:r>
                                                        <a:rPr lang="en-US" sz="1400" b="0" i="1" smtClean="0">
                                                          <a:solidFill>
                                                            <a:srgbClr val="0000FF"/>
                                                          </a:solidFill>
                                                          <a:latin typeface="Cambria Math"/>
                                                        </a:rPr>
                                                        <m:t>2</m:t>
                                                      </m:r>
                                                    </m:e>
                                                    <m:sup>
                                                      <m:sSup>
                                                        <m:sSupPr>
                                                          <m:ctrlPr>
                                                            <a:rPr lang="en-US" sz="1400" b="0" i="1" smtClean="0">
                                                              <a:solidFill>
                                                                <a:srgbClr val="0000FF"/>
                                                              </a:solidFill>
                                                              <a:latin typeface="Cambria Math"/>
                                                            </a:rPr>
                                                          </m:ctrlPr>
                                                        </m:sSupPr>
                                                        <m:e>
                                                          <m:r>
                                                            <a:rPr lang="en-US" sz="1400" b="0" i="1" smtClean="0">
                                                              <a:solidFill>
                                                                <a:srgbClr val="0000FF"/>
                                                              </a:solidFill>
                                                              <a:latin typeface="Cambria Math"/>
                                                            </a:rPr>
                                                            <m:t>2</m:t>
                                                          </m:r>
                                                        </m:e>
                                                        <m:sup>
                                                          <m:r>
                                                            <a:rPr lang="en-US" sz="1400" b="0" i="1" smtClean="0">
                                                              <a:solidFill>
                                                                <a:srgbClr val="0000FF"/>
                                                              </a:solidFill>
                                                              <a:latin typeface="Cambria Math"/>
                                                            </a:rPr>
                                                            <m:t>2</m:t>
                                                          </m:r>
                                                        </m:sup>
                                                      </m:sSup>
                                                    </m:sup>
                                                  </m:sSup>
                                                </m:e>
                                                <m:sup>
                                                  <m:sSup>
                                                    <m:sSupPr>
                                                      <m:ctrlPr>
                                                        <a:rPr lang="cs-CZ" sz="1400" i="1" smtClean="0">
                                                          <a:solidFill>
                                                            <a:srgbClr val="0000FF"/>
                                                          </a:solidFill>
                                                          <a:latin typeface="Cambria Math"/>
                                                        </a:rPr>
                                                      </m:ctrlPr>
                                                    </m:sSupPr>
                                                    <m:e>
                                                      <m:r>
                                                        <a:rPr lang="en-US" sz="1400" b="0" i="1" smtClean="0">
                                                          <a:solidFill>
                                                            <a:srgbClr val="0000FF"/>
                                                          </a:solidFill>
                                                          <a:latin typeface="Cambria Math"/>
                                                        </a:rPr>
                                                        <m:t>.</m:t>
                                                      </m:r>
                                                    </m:e>
                                                    <m:sup>
                                                      <m:sSup>
                                                        <m:sSupPr>
                                                          <m:ctrlPr>
                                                            <a:rPr lang="cs-CZ" sz="1400" i="1" smtClean="0">
                                                              <a:solidFill>
                                                                <a:srgbClr val="0000FF"/>
                                                              </a:solidFill>
                                                              <a:latin typeface="Cambria Math"/>
                                                            </a:rPr>
                                                          </m:ctrlPr>
                                                        </m:sSupPr>
                                                        <m:e>
                                                          <m:r>
                                                            <a:rPr lang="en-US" sz="1400" b="0" i="1" smtClean="0">
                                                              <a:solidFill>
                                                                <a:srgbClr val="0000FF"/>
                                                              </a:solidFill>
                                                              <a:latin typeface="Cambria Math"/>
                                                            </a:rPr>
                                                            <m:t>.</m:t>
                                                          </m:r>
                                                        </m:e>
                                                        <m:sup>
                                                          <m:sSup>
                                                            <m:sSupPr>
                                                              <m:ctrlPr>
                                                                <a:rPr lang="cs-CZ" sz="1400" i="1" smtClean="0">
                                                                  <a:solidFill>
                                                                    <a:srgbClr val="0000FF"/>
                                                                  </a:solidFill>
                                                                  <a:latin typeface="Cambria Math"/>
                                                                </a:rPr>
                                                              </m:ctrlPr>
                                                            </m:sSupPr>
                                                            <m:e>
                                                              <m:r>
                                                                <a:rPr lang="en-US" sz="1400" b="0" i="1" smtClean="0">
                                                                  <a:solidFill>
                                                                    <a:srgbClr val="0000FF"/>
                                                                  </a:solidFill>
                                                                  <a:latin typeface="Cambria Math"/>
                                                                </a:rPr>
                                                                <m:t>.</m:t>
                                                              </m:r>
                                                            </m:e>
                                                            <m:sup>
                                                              <m:r>
                                                                <a:rPr lang="en-US" sz="1400" b="0" i="1" smtClean="0">
                                                                  <a:solidFill>
                                                                    <a:srgbClr val="0000FF"/>
                                                                  </a:solidFill>
                                                                  <a:latin typeface="Cambria Math"/>
                                                                </a:rPr>
                                                                <m:t>2</m:t>
                                                              </m:r>
                                                            </m:sup>
                                                          </m:sSup>
                                                        </m:sup>
                                                      </m:sSup>
                                                    </m:sup>
                                                  </m:sSup>
                                                </m:sup>
                                              </m:sSup>
                                            </m:sup>
                                          </m:sSup>
                                        </m:sup>
                                      </m:sSup>
                                    </m:sup>
                                  </m:sSup>
                                </m:sup>
                              </m:sSup>
                            </m:sup>
                          </m:sSup>
                        </m:sup>
                      </m:sSup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cs-CZ" sz="140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1920" y="4437112"/>
                <a:ext cx="1872208" cy="751809"/>
              </a:xfrm>
              <a:prstGeom prst="rect">
                <a:avLst/>
              </a:prstGeom>
              <a:blipFill rotWithShape="1">
                <a:blip r:embed="rId51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Box 79"/>
              <p:cNvSpPr txBox="1"/>
              <p:nvPr/>
            </p:nvSpPr>
            <p:spPr>
              <a:xfrm>
                <a:off x="5752678" y="3140968"/>
                <a:ext cx="1152128" cy="64807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rtlCol="0">
                <a:no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(####)</m:t>
                      </m:r>
                      <m:r>
                        <a:rPr lang="en-US" sz="140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4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40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2</m:t>
                          </m:r>
                        </m:e>
                        <m:sup>
                          <m:sSup>
                            <m:sSupPr>
                              <m:ctrlPr>
                                <a:rPr lang="en-US" sz="140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sSup>
                                <m:sSupPr>
                                  <m:ctrlPr>
                                    <a:rPr lang="en-US" sz="1400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1400" b="0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sSup>
                                    <m:sSupPr>
                                      <m:ctrlPr>
                                        <a:rPr lang="en-US" sz="1400" i="1" smtClean="0">
                                          <a:solidFill>
                                            <a:srgbClr val="0000FF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400" b="0" i="1" smtClean="0">
                                          <a:solidFill>
                                            <a:srgbClr val="0000FF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  <m:sup>
                                      <m:sSup>
                                        <m:sSupPr>
                                          <m:ctrlPr>
                                            <a:rPr lang="en-US" sz="1400" i="1" smtClean="0">
                                              <a:solidFill>
                                                <a:srgbClr val="0000FF"/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1400" b="0" i="1" smtClean="0">
                                              <a:solidFill>
                                                <a:srgbClr val="0000FF"/>
                                              </a:solidFill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e>
                                        <m:sup>
                                          <m:sSup>
                                            <m:sSupPr>
                                              <m:ctrlPr>
                                                <a:rPr lang="en-US" sz="1400" i="1" smtClean="0">
                                                  <a:solidFill>
                                                    <a:srgbClr val="0000FF"/>
                                                  </a:solidFill>
                                                  <a:latin typeface="Cambria Math"/>
                                                </a:rPr>
                                              </m:ctrlPr>
                                            </m:sSupPr>
                                            <m:e>
                                              <m:sSup>
                                                <m:sSupPr>
                                                  <m:ctrlPr>
                                                    <a:rPr lang="en-US" sz="1400" b="0" i="1" smtClean="0">
                                                      <a:solidFill>
                                                        <a:srgbClr val="0000FF"/>
                                                      </a:solidFill>
                                                      <a:latin typeface="Cambria Math"/>
                                                    </a:rPr>
                                                  </m:ctrlPr>
                                                </m:sSupPr>
                                                <m:e>
                                                  <m:r>
                                                    <a:rPr lang="en-US" sz="1400" b="0" i="1" smtClean="0">
                                                      <a:solidFill>
                                                        <a:srgbClr val="0000FF"/>
                                                      </a:solidFill>
                                                      <a:latin typeface="Cambria Math"/>
                                                    </a:rPr>
                                                    <m:t>2</m:t>
                                                  </m:r>
                                                </m:e>
                                                <m:sup>
                                                  <m:r>
                                                    <a:rPr lang="en-US" sz="1400" b="0" i="1" smtClean="0">
                                                      <a:solidFill>
                                                        <a:srgbClr val="0000FF"/>
                                                      </a:solidFill>
                                                      <a:latin typeface="Cambria Math"/>
                                                    </a:rPr>
                                                    <m:t>2</m:t>
                                                  </m:r>
                                                </m:sup>
                                              </m:sSup>
                                            </m:e>
                                            <m:sup>
                                              <m:r>
                                                <a:rPr lang="en-US" sz="1400" b="0" i="1" smtClean="0">
                                                  <a:solidFill>
                                                    <a:srgbClr val="0000FF"/>
                                                  </a:solidFill>
                                                  <a:latin typeface="Cambria Math"/>
                                                </a:rPr>
                                                <m:t>2</m:t>
                                              </m:r>
                                            </m:sup>
                                          </m:sSup>
                                        </m:sup>
                                      </m:sSup>
                                    </m:sup>
                                  </m:sSup>
                                </m:sup>
                              </m:sSup>
                            </m:sup>
                          </m:sSup>
                        </m:sup>
                      </m:sSup>
                      <m:r>
                        <a:rPr lang="en-US" sz="1400">
                          <a:solidFill>
                            <a:srgbClr val="0000FF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1400">
                          <a:solidFill>
                            <a:srgbClr val="0000FF"/>
                          </a:solidFill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cs-CZ" sz="140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2678" y="3140968"/>
                <a:ext cx="1152128" cy="648072"/>
              </a:xfrm>
              <a:prstGeom prst="rect">
                <a:avLst/>
              </a:prstGeom>
              <a:blipFill rotWithShape="1">
                <a:blip r:embed="rId5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7" name="Straight Connector 86"/>
          <p:cNvCxnSpPr/>
          <p:nvPr/>
        </p:nvCxnSpPr>
        <p:spPr>
          <a:xfrm flipV="1">
            <a:off x="1691680" y="1484784"/>
            <a:ext cx="0" cy="37444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V="1">
            <a:off x="2627784" y="1484784"/>
            <a:ext cx="0" cy="23042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3563888" y="1484784"/>
            <a:ext cx="0" cy="230425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V="1">
            <a:off x="4572000" y="1484784"/>
            <a:ext cx="0" cy="237626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flipV="1">
            <a:off x="5724128" y="1484784"/>
            <a:ext cx="0" cy="252028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4" name="Group 133"/>
          <p:cNvGrpSpPr/>
          <p:nvPr/>
        </p:nvGrpSpPr>
        <p:grpSpPr>
          <a:xfrm>
            <a:off x="5148064" y="4077072"/>
            <a:ext cx="1756742" cy="700368"/>
            <a:chOff x="6444208" y="4797152"/>
            <a:chExt cx="1756742" cy="70036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9" name="TextBox 128"/>
                <p:cNvSpPr txBox="1"/>
                <p:nvPr/>
              </p:nvSpPr>
              <p:spPr>
                <a:xfrm>
                  <a:off x="6444208" y="4844777"/>
                  <a:ext cx="1656184" cy="652743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cs-CZ" sz="1400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400" b="0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sSup>
                              <m:sSupPr>
                                <m:ctrlPr>
                                  <a:rPr lang="cs-CZ" sz="1400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1400" b="0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e>
                              <m:sup>
                                <m:sSup>
                                  <m:sSupPr>
                                    <m:ctrlPr>
                                      <a:rPr lang="cs-CZ" sz="1400" i="1" smtClean="0">
                                        <a:solidFill>
                                          <a:srgbClr val="0000FF"/>
                                        </a:solidFill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400" b="0" i="1" smtClean="0">
                                        <a:solidFill>
                                          <a:srgbClr val="0000FF"/>
                                        </a:solidFill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sSup>
                                      <m:sSupPr>
                                        <m:ctrlPr>
                                          <a:rPr lang="cs-CZ" sz="1400" i="1" smtClean="0">
                                            <a:solidFill>
                                              <a:srgbClr val="0000FF"/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1400" b="0" i="1" smtClean="0">
                                            <a:solidFill>
                                              <a:srgbClr val="0000FF"/>
                                            </a:solidFill>
                                            <a:latin typeface="Cambria Math"/>
                                          </a:rPr>
                                          <m:t>2</m:t>
                                        </m:r>
                                      </m:e>
                                      <m:sup>
                                        <m:sSup>
                                          <m:sSupPr>
                                            <m:ctrlPr>
                                              <a:rPr lang="cs-CZ" sz="1400" i="1" smtClean="0">
                                                <a:solidFill>
                                                  <a:srgbClr val="0000FF"/>
                                                </a:solidFill>
                                                <a:latin typeface="Cambria Math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sz="1400" b="0" i="1" smtClean="0">
                                                <a:solidFill>
                                                  <a:srgbClr val="0000FF"/>
                                                </a:solidFill>
                                                <a:latin typeface="Cambria Math"/>
                                              </a:rPr>
                                              <m:t>2</m:t>
                                            </m:r>
                                          </m:e>
                                          <m:sup>
                                            <m:sSup>
                                              <m:sSupPr>
                                                <m:ctrlPr>
                                                  <a:rPr lang="cs-CZ" sz="1400" i="1" smtClean="0">
                                                    <a:solidFill>
                                                      <a:srgbClr val="0000FF"/>
                                                    </a:solidFill>
                                                    <a:latin typeface="Cambria Math"/>
                                                  </a:rPr>
                                                </m:ctrlPr>
                                              </m:sSupPr>
                                              <m:e>
                                                <m:r>
                                                  <a:rPr lang="en-US" sz="1400" b="0" i="1" smtClean="0">
                                                    <a:solidFill>
                                                      <a:srgbClr val="0000FF"/>
                                                    </a:solidFill>
                                                    <a:latin typeface="Cambria Math"/>
                                                  </a:rPr>
                                                  <m:t>2</m:t>
                                                </m:r>
                                              </m:e>
                                              <m:sup>
                                                <m:sSup>
                                                  <m:sSupPr>
                                                    <m:ctrlPr>
                                                      <a:rPr lang="cs-CZ" sz="1400" i="1" smtClean="0">
                                                        <a:solidFill>
                                                          <a:srgbClr val="0000FF"/>
                                                        </a:solidFill>
                                                        <a:latin typeface="Cambria Math"/>
                                                      </a:rPr>
                                                    </m:ctrlPr>
                                                  </m:sSupPr>
                                                  <m:e>
                                                    <m:r>
                                                      <a:rPr lang="en-US" sz="1400" b="0" i="1" smtClean="0">
                                                        <a:solidFill>
                                                          <a:srgbClr val="0000FF"/>
                                                        </a:solidFill>
                                                        <a:latin typeface="Cambria Math"/>
                                                      </a:rPr>
                                                      <m:t>2</m:t>
                                                    </m:r>
                                                  </m:e>
                                                  <m:sup>
                                                    <m:sSup>
                                                      <m:sSupPr>
                                                        <m:ctrlPr>
                                                          <a:rPr lang="cs-CZ" sz="1400" i="1" smtClean="0">
                                                            <a:solidFill>
                                                              <a:srgbClr val="0000FF"/>
                                                            </a:solidFill>
                                                            <a:latin typeface="Cambria Math"/>
                                                          </a:rPr>
                                                        </m:ctrlPr>
                                                      </m:sSupPr>
                                                      <m:e>
                                                        <m:r>
                                                          <a:rPr lang="en-US" sz="1400" b="0" i="1" smtClean="0">
                                                            <a:solidFill>
                                                              <a:srgbClr val="0000FF"/>
                                                            </a:solidFill>
                                                            <a:latin typeface="Cambria Math"/>
                                                          </a:rPr>
                                                          <m:t>.</m:t>
                                                        </m:r>
                                                      </m:e>
                                                      <m:sup>
                                                        <m:sSup>
                                                          <m:sSupPr>
                                                            <m:ctrlPr>
                                                              <a:rPr lang="cs-CZ" sz="1400" i="1" smtClean="0">
                                                                <a:solidFill>
                                                                  <a:srgbClr val="0000FF"/>
                                                                </a:solidFill>
                                                                <a:latin typeface="Cambria Math"/>
                                                              </a:rPr>
                                                            </m:ctrlPr>
                                                          </m:sSupPr>
                                                          <m:e>
                                                            <m:r>
                                                              <a:rPr lang="en-US" sz="1400" b="0" i="1" smtClean="0">
                                                                <a:solidFill>
                                                                  <a:srgbClr val="0000FF"/>
                                                                </a:solidFill>
                                                                <a:latin typeface="Cambria Math"/>
                                                              </a:rPr>
                                                              <m:t>.</m:t>
                                                            </m:r>
                                                          </m:e>
                                                          <m:sup>
                                                            <m:sSup>
                                                              <m:sSupPr>
                                                                <m:ctrlPr>
                                                                  <a:rPr lang="cs-CZ" sz="1400" i="1" smtClean="0">
                                                                    <a:solidFill>
                                                                      <a:srgbClr val="0000FF"/>
                                                                    </a:solidFill>
                                                                    <a:latin typeface="Cambria Math"/>
                                                                  </a:rPr>
                                                                </m:ctrlPr>
                                                              </m:sSupPr>
                                                              <m:e>
                                                                <m:r>
                                                                  <a:rPr lang="en-US" sz="1400" b="0" i="1" smtClean="0">
                                                                    <a:solidFill>
                                                                      <a:srgbClr val="0000FF"/>
                                                                    </a:solidFill>
                                                                    <a:latin typeface="Cambria Math"/>
                                                                  </a:rPr>
                                                                  <m:t>.</m:t>
                                                                </m:r>
                                                              </m:e>
                                                              <m:sup>
                                                                <m:r>
                                                                  <a:rPr lang="en-US" sz="1400" b="0" i="1" smtClean="0">
                                                                    <a:solidFill>
                                                                      <a:srgbClr val="0000FF"/>
                                                                    </a:solidFill>
                                                                    <a:latin typeface="Cambria Math"/>
                                                                  </a:rPr>
                                                                  <m:t>2</m:t>
                                                                </m:r>
                                                              </m:sup>
                                                            </m:sSup>
                                                          </m:sup>
                                                        </m:sSup>
                                                      </m:sup>
                                                    </m:sSup>
                                                  </m:sup>
                                                </m:sSup>
                                              </m:sup>
                                            </m:sSup>
                                          </m:sup>
                                        </m:sSup>
                                      </m:sup>
                                    </m:sSup>
                                  </m:sup>
                                </m:sSup>
                              </m:sup>
                            </m:sSup>
                          </m:sup>
                        </m:sSup>
                      </m:oMath>
                    </m:oMathPara>
                  </a14:m>
                  <a:endParaRPr lang="cs-CZ" sz="140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129" name="TextBox 1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44208" y="4844777"/>
                  <a:ext cx="1656184" cy="652743"/>
                </a:xfrm>
                <a:prstGeom prst="rect">
                  <a:avLst/>
                </a:prstGeom>
                <a:blipFill rotWithShape="1">
                  <a:blip r:embed="rId53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0" name="TextBox 129"/>
                <p:cNvSpPr txBox="1"/>
                <p:nvPr/>
              </p:nvSpPr>
              <p:spPr>
                <a:xfrm>
                  <a:off x="7236296" y="5013176"/>
                  <a:ext cx="964654" cy="36004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no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0" i="0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1600" b="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65536</m:t>
                        </m:r>
                      </m:oMath>
                    </m:oMathPara>
                  </a14:m>
                  <a:endParaRPr lang="cs-CZ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130" name="TextBox 1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36296" y="5013176"/>
                  <a:ext cx="964654" cy="360040"/>
                </a:xfrm>
                <a:prstGeom prst="rect">
                  <a:avLst/>
                </a:prstGeom>
                <a:blipFill rotWithShape="1">
                  <a:blip r:embed="rId54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1" name="TextBox 130"/>
                <p:cNvSpPr txBox="1"/>
                <p:nvPr/>
              </p:nvSpPr>
              <p:spPr>
                <a:xfrm>
                  <a:off x="7164288" y="4797152"/>
                  <a:ext cx="288032" cy="513348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no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600" b="0" i="0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} </m:t>
                        </m:r>
                      </m:oMath>
                    </m:oMathPara>
                  </a14:m>
                  <a:endParaRPr lang="cs-CZ" sz="240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131" name="TextBox 13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64288" y="4797152"/>
                  <a:ext cx="288032" cy="513348"/>
                </a:xfrm>
                <a:prstGeom prst="rect">
                  <a:avLst/>
                </a:prstGeom>
                <a:blipFill rotWithShape="1">
                  <a:blip r:embed="rId55"/>
                  <a:stretch>
                    <a:fillRect b="-13095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5" name="TextBox 134"/>
              <p:cNvSpPr txBox="1"/>
              <p:nvPr/>
            </p:nvSpPr>
            <p:spPr>
              <a:xfrm>
                <a:off x="4860032" y="4293096"/>
                <a:ext cx="288032" cy="64807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0" smtClean="0">
                          <a:solidFill>
                            <a:srgbClr val="0000FF"/>
                          </a:solidFill>
                          <a:latin typeface="Cambria Math"/>
                        </a:rPr>
                        <m:t>} </m:t>
                      </m:r>
                    </m:oMath>
                  </m:oMathPara>
                </a14:m>
                <a:endParaRPr lang="cs-CZ" sz="280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35" name="TextBox 1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0032" y="4293096"/>
                <a:ext cx="288032" cy="648072"/>
              </a:xfrm>
              <a:prstGeom prst="rect">
                <a:avLst/>
              </a:prstGeom>
              <a:blipFill rotWithShape="1">
                <a:blip r:embed="rId56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6" name="Straight Connector 135"/>
          <p:cNvCxnSpPr/>
          <p:nvPr/>
        </p:nvCxnSpPr>
        <p:spPr>
          <a:xfrm>
            <a:off x="2627784" y="3789040"/>
            <a:ext cx="864096" cy="36004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/>
          <p:nvPr/>
        </p:nvCxnSpPr>
        <p:spPr>
          <a:xfrm>
            <a:off x="1691680" y="4437112"/>
            <a:ext cx="144016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/>
          <p:nvPr/>
        </p:nvCxnSpPr>
        <p:spPr>
          <a:xfrm>
            <a:off x="3563888" y="3789040"/>
            <a:ext cx="3312368" cy="36004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Rectangle 144"/>
          <p:cNvSpPr/>
          <p:nvPr/>
        </p:nvSpPr>
        <p:spPr>
          <a:xfrm>
            <a:off x="3851920" y="4149080"/>
            <a:ext cx="3024336" cy="10801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0000FF"/>
              </a:solidFill>
            </a:endParaRPr>
          </a:p>
        </p:txBody>
      </p:sp>
      <p:cxnSp>
        <p:nvCxnSpPr>
          <p:cNvPr id="152" name="Straight Connector 151"/>
          <p:cNvCxnSpPr/>
          <p:nvPr/>
        </p:nvCxnSpPr>
        <p:spPr>
          <a:xfrm>
            <a:off x="1691680" y="3789040"/>
            <a:ext cx="144016" cy="36004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/>
          <p:nvPr/>
        </p:nvCxnSpPr>
        <p:spPr>
          <a:xfrm>
            <a:off x="2627784" y="3789040"/>
            <a:ext cx="1224136" cy="36004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/>
          <p:nvPr/>
        </p:nvCxnSpPr>
        <p:spPr>
          <a:xfrm>
            <a:off x="6876256" y="4437112"/>
            <a:ext cx="208823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/>
          <p:cNvCxnSpPr/>
          <p:nvPr/>
        </p:nvCxnSpPr>
        <p:spPr>
          <a:xfrm>
            <a:off x="6876256" y="5085184"/>
            <a:ext cx="201622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/>
          <p:cNvCxnSpPr/>
          <p:nvPr/>
        </p:nvCxnSpPr>
        <p:spPr>
          <a:xfrm flipV="1">
            <a:off x="2627784" y="4941168"/>
            <a:ext cx="0" cy="28803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7" name="TextBox 186"/>
              <p:cNvSpPr txBox="1"/>
              <p:nvPr/>
            </p:nvSpPr>
            <p:spPr>
              <a:xfrm>
                <a:off x="251520" y="1484784"/>
                <a:ext cx="432048" cy="2880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rtlCol="0" anchor="ctr" anchorCtr="1">
                <a:no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𝑚</m:t>
                      </m:r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\</m:t>
                      </m:r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cs-CZ" sz="140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7" name="TextBox 18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484784"/>
                <a:ext cx="432048" cy="288033"/>
              </a:xfrm>
              <a:prstGeom prst="rect">
                <a:avLst/>
              </a:prstGeom>
              <a:blipFill rotWithShape="1">
                <a:blip r:embed="rId57"/>
                <a:stretch>
                  <a:fillRect l="-4225" b="-1276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8" name="TextBox 187"/>
              <p:cNvSpPr txBox="1"/>
              <p:nvPr/>
            </p:nvSpPr>
            <p:spPr>
              <a:xfrm>
                <a:off x="251520" y="1772816"/>
                <a:ext cx="432048" cy="2880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rtlCol="0" anchor="ctr" anchorCtr="1">
                <a:no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cs-CZ" sz="140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8" name="TextBox 1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772816"/>
                <a:ext cx="432048" cy="288033"/>
              </a:xfrm>
              <a:prstGeom prst="rect">
                <a:avLst/>
              </a:prstGeom>
              <a:blipFill rotWithShape="1">
                <a:blip r:embed="rId58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9" name="TextBox 188"/>
              <p:cNvSpPr txBox="1"/>
              <p:nvPr/>
            </p:nvSpPr>
            <p:spPr>
              <a:xfrm>
                <a:off x="251520" y="2060848"/>
                <a:ext cx="432048" cy="2880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rtlCol="0" anchor="ctr" anchorCtr="1">
                <a:no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cs-CZ" sz="140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9" name="TextBox 18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2060848"/>
                <a:ext cx="432048" cy="288033"/>
              </a:xfrm>
              <a:prstGeom prst="rect">
                <a:avLst/>
              </a:prstGeom>
              <a:blipFill rotWithShape="1">
                <a:blip r:embed="rId59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0" name="TextBox 189"/>
              <p:cNvSpPr txBox="1"/>
              <p:nvPr/>
            </p:nvSpPr>
            <p:spPr>
              <a:xfrm>
                <a:off x="251520" y="2348880"/>
                <a:ext cx="432048" cy="2880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rtlCol="0" anchor="ctr" anchorCtr="1">
                <a:no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cs-CZ" sz="140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0" name="TextBox 18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2348880"/>
                <a:ext cx="432048" cy="288033"/>
              </a:xfrm>
              <a:prstGeom prst="rect">
                <a:avLst/>
              </a:prstGeom>
              <a:blipFill rotWithShape="1">
                <a:blip r:embed="rId60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1" name="TextBox 190"/>
              <p:cNvSpPr txBox="1"/>
              <p:nvPr/>
            </p:nvSpPr>
            <p:spPr>
              <a:xfrm>
                <a:off x="251520" y="2636912"/>
                <a:ext cx="432048" cy="50405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rtlCol="0" anchor="ctr" anchorCtr="1">
                <a:no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cs-CZ" sz="140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1" name="TextBox 19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2636912"/>
                <a:ext cx="432048" cy="504057"/>
              </a:xfrm>
              <a:prstGeom prst="rect">
                <a:avLst/>
              </a:prstGeom>
              <a:blipFill rotWithShape="1">
                <a:blip r:embed="rId61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2" name="TextBox 191"/>
              <p:cNvSpPr txBox="1"/>
              <p:nvPr/>
            </p:nvSpPr>
            <p:spPr>
              <a:xfrm>
                <a:off x="251520" y="3140968"/>
                <a:ext cx="432048" cy="64807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rtlCol="0" anchor="ctr" anchorCtr="1">
                <a:no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cs-CZ" sz="140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2" name="TextBox 19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3140968"/>
                <a:ext cx="432048" cy="648072"/>
              </a:xfrm>
              <a:prstGeom prst="rect">
                <a:avLst/>
              </a:prstGeom>
              <a:blipFill rotWithShape="1">
                <a:blip r:embed="rId6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3" name="TextBox 192"/>
              <p:cNvSpPr txBox="1"/>
              <p:nvPr/>
            </p:nvSpPr>
            <p:spPr>
              <a:xfrm>
                <a:off x="251520" y="3789040"/>
                <a:ext cx="432048" cy="64807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rtlCol="0" anchor="ctr" anchorCtr="1">
                <a:no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5</m:t>
                      </m:r>
                    </m:oMath>
                  </m:oMathPara>
                </a14:m>
                <a:endParaRPr lang="cs-CZ" sz="140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3" name="TextBox 19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3789040"/>
                <a:ext cx="432048" cy="648072"/>
              </a:xfrm>
              <a:prstGeom prst="rect">
                <a:avLst/>
              </a:prstGeom>
              <a:blipFill rotWithShape="1">
                <a:blip r:embed="rId6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4" name="TextBox 193"/>
              <p:cNvSpPr txBox="1"/>
              <p:nvPr/>
            </p:nvSpPr>
            <p:spPr>
              <a:xfrm>
                <a:off x="251520" y="4437112"/>
                <a:ext cx="432048" cy="64807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rtlCol="0" anchor="ctr" anchorCtr="1">
                <a:no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cs-CZ" sz="140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4" name="TextBox 19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4437112"/>
                <a:ext cx="432048" cy="648072"/>
              </a:xfrm>
              <a:prstGeom prst="rect">
                <a:avLst/>
              </a:prstGeom>
              <a:blipFill rotWithShape="1">
                <a:blip r:embed="rId6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5" name="TextBox 194"/>
              <p:cNvSpPr txBox="1"/>
              <p:nvPr/>
            </p:nvSpPr>
            <p:spPr>
              <a:xfrm>
                <a:off x="251520" y="5085184"/>
                <a:ext cx="432048" cy="64807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rtlCol="0" anchor="ctr" anchorCtr="1">
                <a:no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7</m:t>
                      </m:r>
                    </m:oMath>
                  </m:oMathPara>
                </a14:m>
                <a:endParaRPr lang="cs-CZ" sz="140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5" name="TextBox 19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5085184"/>
                <a:ext cx="432048" cy="648072"/>
              </a:xfrm>
              <a:prstGeom prst="rect">
                <a:avLst/>
              </a:prstGeom>
              <a:blipFill rotWithShape="1">
                <a:blip r:embed="rId65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3" name="Straight Connector 82"/>
          <p:cNvCxnSpPr/>
          <p:nvPr/>
        </p:nvCxnSpPr>
        <p:spPr>
          <a:xfrm flipV="1">
            <a:off x="683568" y="1484784"/>
            <a:ext cx="0" cy="388843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251520" y="1484784"/>
            <a:ext cx="871296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/>
          <p:cNvCxnSpPr/>
          <p:nvPr/>
        </p:nvCxnSpPr>
        <p:spPr>
          <a:xfrm flipV="1">
            <a:off x="251520" y="1484784"/>
            <a:ext cx="0" cy="453650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251520" y="1772816"/>
            <a:ext cx="871296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251520" y="2060848"/>
            <a:ext cx="871296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251520" y="2348880"/>
            <a:ext cx="871296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251520" y="2636912"/>
            <a:ext cx="871296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251520" y="3140968"/>
            <a:ext cx="871296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251520" y="3789040"/>
            <a:ext cx="871296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251520" y="4437112"/>
            <a:ext cx="144016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/>
          <p:cNvCxnSpPr/>
          <p:nvPr/>
        </p:nvCxnSpPr>
        <p:spPr>
          <a:xfrm>
            <a:off x="251520" y="5085184"/>
            <a:ext cx="345638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0" name="TextBox 239"/>
              <p:cNvSpPr txBox="1"/>
              <p:nvPr/>
            </p:nvSpPr>
            <p:spPr>
              <a:xfrm>
                <a:off x="755576" y="4437112"/>
                <a:ext cx="936104" cy="51828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𝐴</m:t>
                      </m:r>
                      <m:d>
                        <m:dPr>
                          <m:ctrlPr>
                            <a:rPr lang="en-US" sz="14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6</m:t>
                          </m:r>
                          <m:r>
                            <a:rPr lang="en-US" sz="14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sz="14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0</m:t>
                          </m:r>
                        </m:e>
                      </m:d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𝐴</m:t>
                      </m:r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(</m:t>
                      </m:r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5</m:t>
                      </m:r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,</m:t>
                      </m:r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1</m:t>
                      </m:r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cs-CZ" sz="140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240" name="TextBox 2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4437112"/>
                <a:ext cx="936104" cy="518283"/>
              </a:xfrm>
              <a:prstGeom prst="rect">
                <a:avLst/>
              </a:prstGeom>
              <a:blipFill rotWithShape="1">
                <a:blip r:embed="rId66"/>
                <a:stretch>
                  <a:fillRect b="-588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1" name="TextBox 240"/>
          <p:cNvSpPr txBox="1"/>
          <p:nvPr/>
        </p:nvSpPr>
        <p:spPr>
          <a:xfrm>
            <a:off x="1115616" y="5445224"/>
            <a:ext cx="7488832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>
                <a:solidFill>
                  <a:schemeClr val="tx1"/>
                </a:solidFill>
              </a:rPr>
              <a:t>1</a:t>
            </a:r>
            <a:r>
              <a:rPr lang="en-US" smtClean="0">
                <a:solidFill>
                  <a:schemeClr val="tx1"/>
                </a:solidFill>
              </a:rPr>
              <a:t>. 0-th </a:t>
            </a:r>
            <a:r>
              <a:rPr lang="en-US">
                <a:solidFill>
                  <a:schemeClr val="tx1"/>
                </a:solidFill>
              </a:rPr>
              <a:t>value in each line = 1st value in the previous line.</a:t>
            </a:r>
          </a:p>
          <a:p>
            <a:pPr algn="l"/>
            <a:r>
              <a:rPr lang="en-US">
                <a:solidFill>
                  <a:schemeClr val="tx1"/>
                </a:solidFill>
              </a:rPr>
              <a:t>2. Value X in the j-th column (j &gt; 0) on the current line is equal to the value </a:t>
            </a:r>
          </a:p>
          <a:p>
            <a:pPr algn="l"/>
            <a:r>
              <a:rPr lang="en-US">
                <a:solidFill>
                  <a:schemeClr val="tx1"/>
                </a:solidFill>
              </a:rPr>
              <a:t>     </a:t>
            </a:r>
            <a:r>
              <a:rPr lang="en-US" smtClean="0">
                <a:solidFill>
                  <a:schemeClr val="tx1"/>
                </a:solidFill>
              </a:rPr>
              <a:t>on </a:t>
            </a:r>
            <a:r>
              <a:rPr lang="en-US">
                <a:solidFill>
                  <a:schemeClr val="tx1"/>
                </a:solidFill>
              </a:rPr>
              <a:t>the previous line which column  index is equal to the value </a:t>
            </a:r>
          </a:p>
          <a:p>
            <a:pPr algn="l"/>
            <a:r>
              <a:rPr lang="en-US">
                <a:solidFill>
                  <a:schemeClr val="tx1"/>
                </a:solidFill>
              </a:rPr>
              <a:t>     written </a:t>
            </a:r>
            <a:r>
              <a:rPr lang="en-US" smtClean="0">
                <a:solidFill>
                  <a:schemeClr val="tx1"/>
                </a:solidFill>
              </a:rPr>
              <a:t>to </a:t>
            </a:r>
            <a:r>
              <a:rPr lang="en-US">
                <a:solidFill>
                  <a:schemeClr val="tx1"/>
                </a:solidFill>
              </a:rPr>
              <a:t>left of the value X on the current </a:t>
            </a:r>
            <a:r>
              <a:rPr lang="en-US" smtClean="0">
                <a:solidFill>
                  <a:schemeClr val="tx1"/>
                </a:solidFill>
              </a:rPr>
              <a:t>line ( = in the (j─1)-th column).</a:t>
            </a:r>
            <a:endParaRPr lang="cs-CZ">
              <a:solidFill>
                <a:schemeClr val="tx1"/>
              </a:solidFill>
            </a:endParaRPr>
          </a:p>
        </p:txBody>
      </p:sp>
      <p:sp>
        <p:nvSpPr>
          <p:cNvPr id="242" name="TextBox 241"/>
          <p:cNvSpPr txBox="1"/>
          <p:nvPr/>
        </p:nvSpPr>
        <p:spPr>
          <a:xfrm>
            <a:off x="395536" y="692696"/>
            <a:ext cx="2088232" cy="3600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cs-CZ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smtClean="0">
                <a:solidFill>
                  <a:schemeClr val="tx1"/>
                </a:solidFill>
              </a:rPr>
              <a:t>Ackermann function</a:t>
            </a:r>
            <a:endParaRPr lang="cs-CZ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4" name="TextBox 243"/>
              <p:cNvSpPr txBox="1"/>
              <p:nvPr/>
            </p:nvSpPr>
            <p:spPr>
              <a:xfrm>
                <a:off x="7524328" y="3861048"/>
                <a:ext cx="1080120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𝑡𝑜𝑜</m:t>
                      </m:r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𝑏𝑖𝑔</m:t>
                      </m:r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𝑡𝑜</m:t>
                      </m:r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n-US" sz="1400" b="0" i="1" smtClean="0">
                  <a:solidFill>
                    <a:srgbClr val="0000FF"/>
                  </a:solidFill>
                  <a:latin typeface="Cambria Math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srgbClr val="0000FF"/>
                        </a:solidFill>
                        <a:latin typeface="Cambria Math"/>
                      </a:rPr>
                      <m:t>𝑓𝑖𝑡</m:t>
                    </m:r>
                    <m:r>
                      <a:rPr lang="en-US" sz="1400" b="0" i="1" smtClean="0">
                        <a:solidFill>
                          <a:srgbClr val="0000FF"/>
                        </a:solidFill>
                        <a:latin typeface="Cambria Math"/>
                      </a:rPr>
                      <m:t> </m:t>
                    </m:r>
                    <m:r>
                      <a:rPr lang="en-US" sz="1400" b="0" i="1" smtClean="0">
                        <a:solidFill>
                          <a:srgbClr val="0000FF"/>
                        </a:solidFill>
                        <a:latin typeface="Cambria Math"/>
                      </a:rPr>
                      <m:t>h</m:t>
                    </m:r>
                    <m:r>
                      <a:rPr lang="en-US" sz="1400" b="0" i="1" smtClean="0">
                        <a:solidFill>
                          <a:srgbClr val="0000FF"/>
                        </a:solidFill>
                        <a:latin typeface="Cambria Math"/>
                      </a:rPr>
                      <m:t>𝑒𝑟𝑒</m:t>
                    </m:r>
                  </m:oMath>
                </a14:m>
                <a:r>
                  <a:rPr lang="en-US" sz="1400" smtClean="0">
                    <a:solidFill>
                      <a:srgbClr val="0000FF"/>
                    </a:solidFill>
                  </a:rPr>
                  <a:t> ...</a:t>
                </a:r>
                <a:endParaRPr lang="cs-CZ" sz="140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244" name="TextBox 2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4328" y="3861048"/>
                <a:ext cx="1080120" cy="523220"/>
              </a:xfrm>
              <a:prstGeom prst="rect">
                <a:avLst/>
              </a:prstGeom>
              <a:blipFill rotWithShape="1">
                <a:blip r:embed="rId67"/>
                <a:stretch>
                  <a:fillRect b="-930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5" name="TextBox 244"/>
              <p:cNvSpPr txBox="1"/>
              <p:nvPr/>
            </p:nvSpPr>
            <p:spPr>
              <a:xfrm>
                <a:off x="7524328" y="4509120"/>
                <a:ext cx="1080120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𝑡𝑜𝑜</m:t>
                      </m:r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𝑏𝑖𝑔</m:t>
                      </m:r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𝑡𝑜</m:t>
                      </m:r>
                      <m:r>
                        <a:rPr lang="en-US" sz="14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n-US" sz="1400" b="0" i="1" smtClean="0">
                  <a:solidFill>
                    <a:srgbClr val="0000FF"/>
                  </a:solidFill>
                  <a:latin typeface="Cambria Math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srgbClr val="0000FF"/>
                        </a:solidFill>
                        <a:latin typeface="Cambria Math"/>
                      </a:rPr>
                      <m:t>𝑓𝑖𝑡</m:t>
                    </m:r>
                    <m:r>
                      <a:rPr lang="en-US" sz="1400" b="0" i="1" smtClean="0">
                        <a:solidFill>
                          <a:srgbClr val="0000FF"/>
                        </a:solidFill>
                        <a:latin typeface="Cambria Math"/>
                      </a:rPr>
                      <m:t> </m:t>
                    </m:r>
                    <m:r>
                      <a:rPr lang="en-US" sz="1400" b="0" i="1" smtClean="0">
                        <a:solidFill>
                          <a:srgbClr val="0000FF"/>
                        </a:solidFill>
                        <a:latin typeface="Cambria Math"/>
                      </a:rPr>
                      <m:t>h</m:t>
                    </m:r>
                    <m:r>
                      <a:rPr lang="en-US" sz="1400" b="0" i="1" smtClean="0">
                        <a:solidFill>
                          <a:srgbClr val="0000FF"/>
                        </a:solidFill>
                        <a:latin typeface="Cambria Math"/>
                      </a:rPr>
                      <m:t>𝑒𝑟𝑒</m:t>
                    </m:r>
                  </m:oMath>
                </a14:m>
                <a:r>
                  <a:rPr lang="en-US" sz="1400" smtClean="0">
                    <a:solidFill>
                      <a:srgbClr val="0000FF"/>
                    </a:solidFill>
                  </a:rPr>
                  <a:t> ...</a:t>
                </a:r>
                <a:endParaRPr lang="cs-CZ" sz="140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245" name="TextBox 2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4328" y="4509120"/>
                <a:ext cx="1080120" cy="523220"/>
              </a:xfrm>
              <a:prstGeom prst="rect">
                <a:avLst/>
              </a:prstGeom>
              <a:blipFill rotWithShape="1">
                <a:blip r:embed="rId68"/>
                <a:stretch>
                  <a:fillRect b="-930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34</a:t>
            </a:fld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TextBox 106"/>
              <p:cNvSpPr txBox="1"/>
              <p:nvPr/>
            </p:nvSpPr>
            <p:spPr>
              <a:xfrm>
                <a:off x="7524328" y="2708920"/>
                <a:ext cx="1224136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>
                  <a:defRPr i="1">
                    <a:latin typeface="Cambria Math"/>
                  </a:defRPr>
                </a:lvl1pPr>
              </a:lstStyle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AE" sz="14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ar-AE" sz="140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sz="14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𝑛</m:t>
                          </m:r>
                          <m:r>
                            <a:rPr lang="en-US" sz="14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14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ar-AE" sz="1400">
                          <a:solidFill>
                            <a:srgbClr val="0000FF"/>
                          </a:solidFill>
                          <a:latin typeface="Cambria Math"/>
                        </a:rPr>
                        <m:t>−</m:t>
                      </m:r>
                      <m:r>
                        <a:rPr lang="ar-AE" sz="1400">
                          <a:solidFill>
                            <a:srgbClr val="0000FF"/>
                          </a:solidFill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ar-AE"/>
              </a:p>
            </p:txBody>
          </p:sp>
        </mc:Choice>
        <mc:Fallback xmlns="">
          <p:sp>
            <p:nvSpPr>
              <p:cNvPr id="107" name="TextBox 10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4328" y="2708920"/>
                <a:ext cx="1224136" cy="307777"/>
              </a:xfrm>
              <a:prstGeom prst="rect">
                <a:avLst/>
              </a:prstGeom>
              <a:blipFill rotWithShape="1">
                <a:blip r:embed="rId69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5831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860032" y="1412776"/>
            <a:ext cx="1296144" cy="720080"/>
          </a:xfrm>
          <a:prstGeom prst="rect">
            <a:avLst/>
          </a:prstGeom>
          <a:pattFill prst="dashHorz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39552" y="548680"/>
                <a:ext cx="6696744" cy="5086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𝐴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4</m:t>
                          </m:r>
                          <m: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, </m:t>
                          </m:r>
                          <m: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2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#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2</m:t>
                          </m:r>
                        </m:e>
                        <m:sup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sSup>
                                <m:sSupPr>
                                  <m:ctrlPr>
                                    <a:rPr lang="en-US" b="0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sSup>
                                    <m:sSupPr>
                                      <m:ctrlPr>
                                        <a:rPr lang="en-US" b="0" i="1" smtClean="0">
                                          <a:solidFill>
                                            <a:srgbClr val="0000FF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0" i="1" smtClean="0">
                                          <a:solidFill>
                                            <a:srgbClr val="0000FF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solidFill>
                                            <a:srgbClr val="0000FF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sup>
                              </m:sSup>
                            </m:sup>
                          </m:sSup>
                        </m:sup>
                      </m:sSup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3</m:t>
                      </m:r>
                      <m:sSup>
                        <m:sSupPr>
                          <m:ctrlPr>
                            <a:rPr lang="cs-CZ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=</m:t>
                          </m:r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sSup>
                                <m:sSupPr>
                                  <m:ctrlPr>
                                    <a:rPr lang="en-US" b="0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sSup>
                                    <m:sSupPr>
                                      <m:ctrlPr>
                                        <a:rPr lang="en-US" b="0" i="1" smtClean="0">
                                          <a:solidFill>
                                            <a:srgbClr val="0000FF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0" i="1" smtClean="0">
                                          <a:solidFill>
                                            <a:srgbClr val="0000FF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solidFill>
                                            <a:srgbClr val="0000FF"/>
                                          </a:solidFill>
                                          <a:latin typeface="Cambria Math"/>
                                        </a:rPr>
                                        <m:t>4</m:t>
                                      </m:r>
                                    </m:sup>
                                  </m:sSup>
                                </m:sup>
                              </m:sSup>
                            </m:sup>
                          </m:sSup>
                          <m: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3</m:t>
                          </m:r>
                          <m: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2</m:t>
                          </m:r>
                        </m:e>
                        <m:sup>
                          <m:sSup>
                            <m:sSupPr>
                              <m:ctrlPr>
                                <a:rPr lang="cs-CZ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16</m:t>
                              </m:r>
                            </m:sup>
                          </m:sSup>
                        </m:sup>
                      </m:sSup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3</m:t>
                      </m:r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65536</m:t>
                          </m:r>
                        </m:sup>
                      </m:sSup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3</m:t>
                      </m:r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548680"/>
                <a:ext cx="6696744" cy="50860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4211960" y="980728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= (next 3 slides with  19729 decimal digits) =</a:t>
            </a:r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83568" y="3933056"/>
                <a:ext cx="3744416" cy="3808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𝐴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4</m:t>
                          </m:r>
                          <m: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3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##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 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(#)</m:t>
                          </m:r>
                        </m:sup>
                      </m:sSup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3</m:t>
                      </m:r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 ?</m:t>
                      </m:r>
                    </m:oMath>
                  </m:oMathPara>
                </a14:m>
                <a:endParaRPr lang="cs-CZ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3933056"/>
                <a:ext cx="3744416" cy="3808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83568" y="4437112"/>
                <a:ext cx="3672408" cy="4211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𝐴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4</m:t>
                          </m:r>
                          <m: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4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###</m:t>
                          </m:r>
                        </m:e>
                      </m:d>
                      <m:sSup>
                        <m:sSupPr>
                          <m:ctrlP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2</m:t>
                          </m:r>
                        </m:e>
                        <m:sup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(#)</m:t>
                              </m:r>
                            </m:sup>
                          </m:sSup>
                        </m:sup>
                      </m:sSup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3</m:t>
                      </m:r>
                      <m:r>
                        <a:rPr lang="en-US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 ??</m:t>
                      </m:r>
                    </m:oMath>
                  </m:oMathPara>
                </a14:m>
                <a:endParaRPr lang="cs-CZ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4437112"/>
                <a:ext cx="3672408" cy="42114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1115616" y="5229200"/>
            <a:ext cx="66247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Informal discussions concerning big integers:</a:t>
            </a:r>
          </a:p>
          <a:p>
            <a:r>
              <a:rPr lang="en-US" smtClean="0"/>
              <a:t> </a:t>
            </a:r>
          </a:p>
          <a:p>
            <a:r>
              <a:rPr lang="en-US" smtClean="0"/>
              <a:t>http://waitbutwhy.com/2014/11/1000000-grahams-number.html</a:t>
            </a:r>
          </a:p>
          <a:p>
            <a:r>
              <a:rPr lang="en-US" smtClean="0"/>
              <a:t>http://www.scottaaronson.com/writings/bignumbers.html</a:t>
            </a: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860032" y="2204864"/>
            <a:ext cx="1296144" cy="720080"/>
          </a:xfrm>
          <a:prstGeom prst="rect">
            <a:avLst/>
          </a:prstGeom>
          <a:pattFill prst="dashHorz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Rectangle 13"/>
          <p:cNvSpPr/>
          <p:nvPr/>
        </p:nvSpPr>
        <p:spPr>
          <a:xfrm>
            <a:off x="4860032" y="2996952"/>
            <a:ext cx="1296144" cy="720080"/>
          </a:xfrm>
          <a:prstGeom prst="rect">
            <a:avLst/>
          </a:prstGeom>
          <a:pattFill prst="dashHorz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8977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548680"/>
            <a:ext cx="8640960" cy="5878532"/>
          </a:xfrm>
          <a:prstGeom prst="rect">
            <a:avLst/>
          </a:prstGeom>
          <a:noFill/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2003529930406846464979072351560255750447825475569751419265016973710894059556311453089506130880933348101038234342907263181822949382118812668869506364761547029165041871916351587966347219442930927982084309104855990570159318959639524863372367203002916969592156108764948889254090805911457037675208500206671563702366126359747144807111774815880914135742720967190151836282560618091458852699826141425030123391108273603843767876449043205960379124490905707560314035076162562476031863793126484703743782954975613770981604614413308692118102485959152380195331030292162800160568670105651646750568038741529463842244845292537361442533614373729088303794601274724958414864915930647252015155693922628180691650796381064132275307267143998158508811292628901134237782705567421080070065283963322155077831214288551675554073345107213112427399562982719769150054883905223804357045848197956393157853510018992000024141963706813559840464039472194016069517690156119726982337890017641517190051133466306898140219383481435426387306539552969691388024158161859561100640362119796101859534802787167200122604642492385111393400464351623867567078745259464670903886547743483217897012764455529409092021959585751622973333576159552394885297579954028471943529913543763705986928913757153740001986394332464890052543106629669165243419174691389632476560289415199775477703138064781342309596190960654591300890188887588084733625956065444888501447335706058817090162108499714529568344061979690565469813631162053579369791403236328496233046421066136200220175787851857409162050489711781820400187282939943446186224328009837323764931814789848119452713007440220765680910376203999203492023906626264491909167985461515778839060397720759279378852241294301017458086862263369284725851403039615558564330385450688652213114813638408384778263790459607186876728509763471271988890680478243230394718650525660978150729861141430305816927924971409161059417185352275887504477592218301158780701975535722241400019548102005661773589781499532325208589753463547007786690406429016763808161740550405117670093673202804549339027992491867306539931640720492238474815280619166900933805732120816350707634351669869625020969023162859350071874190579161241536897514808261904847946571736601005892476655445840838334790544144817684255327207315586349347605137419779525190365032198020108764738368682531025183377533908861426184800374008082238104076468878471647552945326947661700424461063311238021134588694532200116564076327023074292426051582811070387018345324567635625951430032037432740780879056283663406965030844225855967039271869461158513793386475699748568670079823960604393478850861649260304945061743412365828352144806726676841807083754862211408236579802961200027441324438432402331257403545019352428776430880232850855886089962774458164680857875115807014743763867976955049991643998284357290415378143438847303484261903388841494031366139854257635577105335580206622185577060082551288893332226436281984838613239570676191409638533832374343758830859233722284644287996245605476932428998432652677378373173288063210753211238680604674708428051166488709084770291208161104912555598322366244868556651402684641209694982590565519216188104341226838996283071654868525536914850299539675503954938371853405900096187489473992880432496373165753803673586710175783994818471798498246948060532081996066183434012476096639519778021441199752546704080608499344178256285092726523709898651539462193004607364507926212975917698293892367015170992091531567814439791248475706237804600009918293321306880570046591458387208088016887445835557926258465124763087148566313528934166117490617526671492672176128330845273936469244582892571388877839056300482483799839692029222215486145902373478222682521639957440801727144146179559226175083889020074169926238300282286249284182671243405751424188569994272331606998712986882771820617214453142574944015066139463169197629181506579745526236191224848063890033669074365989226349564114665503062965960199720636202603521917776740668777463549375318899587866282125469797102065747232721372918144666659421872003474508942830911535189271114287108376159222380276605327823351661555149369375778466670145717971901227117812780450240026384758788339396817962950690798817121690686929538248529830023476068454114178139110648560236549754227497231007615131870024053910510913817843721791422528587432098524957878034683703337818421444017138688124249984418618129271198533315382567321870421530631197748535214670955334626336610864667332292409879849256691109516143618601548909740241913509623043612196128165950518666022030715613684732364660868905014263913906515063908199378852318365059897299125404479443425166774299659811849233151555272883274028352688442408752811283289980625912673699546247341543333500147231430612750390307397135252069338173843322950701049061867539433130784798015655130384758155685236218010419650255596181934986315913233036096461905990236112681196023441843363334594927631946101716652913823717182394299216272538461776065694542297877071383198817036964588689811863210976900355735884624464835706291453052757101278872027965364479724025405448132748391794128826423835171949197209797145936887537198729130831738033911016128547415377377715951728084111627597186384924222802373441925469991983672192131287035585307966942713416391033882754318613643490100943197409047331014476299861725424423355612237435715825933382804986243892498222780715951762757847109475119033482241412025182688713728193104253478196128440176479531505057110722974314569915223451643121848657575786528197564843508958384722923534559464521215831657751471298708225909292655638836651120681943836904116252668710044560243704200663709001941185557160472044643696932850060046928140507119069261393993902735534545567470314903886022024639948260501762431969305640666366626090207048887438898907498152865444381862917382901051820869936382661868303915273264581286782806601337500096593364625146091723180312930347877421234679118454791311109897794648216922505629399956793483801699157439700537542134485874586856047286751065423341893839099110586465595113646061055156838541217459801807133163612573079611168343863767667307354583494789788316330129240800836356825939157113130978030516441716682518346573675934198084958947940983292500086389778563494693212473426103062713745077286156922596628573857905533240641849018451328284632709269753830867308409142247659474439973348130810986399417379789657010687026734161967196591599588537834822988270125605842365589539690306474965584147981310997157542043256395776070485100881578291408250777738559790129129407309462785944505859412273194812753225152324801503466519048228961406646890305102510916237770448486230229488966711380555607956620732449</a:t>
            </a:r>
            <a:endParaRPr lang="cs-CZ" sz="700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1690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548680"/>
            <a:ext cx="8640960" cy="5878532"/>
          </a:xfrm>
          <a:prstGeom prst="rect">
            <a:avLst/>
          </a:prstGeom>
          <a:noFill/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8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3733740278367673002030116152270089218435156521213792157482068593569207902145022771330999877294595969528170445821819560809658117027980626698912050615607423256868422713062950098644218534708104071289176469065508361299166947780238225027896678434891994096573617045867862425540069425166939792926247145249454088584227261537552600719043363291963757775021760051958006938476357895868784895368721228985578068265181927036320994801558744555751753127364714212955364940843855866152080121150790750685533444892586932838596530132720469706945715469593536585717888948623332924652027358531885333709484554033365653569881725825289180566354883637437933484118455801683318276768346462919956055134700391478768086403226296166415606675081537106467231084619642475374905537448053182260027102164009805844975260230356400380834720531499411729657367850664214008426964971032419191821212132069397691439233683747092282677387081322366800869247034915868409911530983154120635661231875043054675369832308279664574176208065931772656858416818379661061449634325441117069417002226578173583512598210807691019610522292638797450490192543119006205619065774524161919131875339840493439768233102984658933183730158095925228292068208622303325852801192664963144413164427730032377922747123306964171499455322610354751456312906688543454268697884477429817774937101176146516241836166802548152963353084908499430067636548061029400946937506098455885580439704859144495844450799784970455835506854087451633164641180831230797043898491905065875864258107384224205911919416741824904527002882639830579500573417114870311871428341844991534567029152801044851451760553069714417613685823841027876593246626899784183196203122624211773914772080048835783335692045339359532545648970285585897355057512351295365405028420810227852487766035742463666731486802794860524457826736262308529782650571146248465959142102781227889414481639949738818846227682448516220518170767221698632657016543169197426512300417573299044735376725368457927543654128265535818580468400693677186050200705472475484008055304249518544952672472613473181747421800785746934654471360369758841180294080396167469462885406791721386012254195038197045384172680063988206563287928395827085109199588394482977756471520261328710895261634177071516428994879535648545535531487549781340099648544986358248476905900331169613037661279234643231297066284113074270462020320133683503854253603136367635752126047074253112092334028374829494531047274189692872755720276152722682833767413934256526532830684699975970977500055608899326850250492128840682741398816315404564903507758716800740556857240217586854390532281337707074158307562696283169556874240605277264858530506113563848519659189686495963355682169754376214307786659347304501648224329648912707098980766766256715172690620588155496663825738292741820822789606844882229833948166709840390242835143068137672534601260072692629694686727507943461904399966189796119287505194423564026443032717373415912814960561683539881885694840453423114246135599252723300648816274667235237512343118934421188850850793581638489944875447563316892138696755743027379537852625423290248810471819390372206668947022042588368958409399984535609488699468338525796751618821594109816249187418133647269651239806775619479125579574464714278686240537505761042042671493660849802382746805759825913310069199419046519065311719089260779491192179464073551296338645230356733455880333131970803654571847915504326548995597058628882868666066180218822486021449999731221641381706534801755104384066244128228036166489042573776409563264828252584076690456084394903252905263375323165090876813366142423983095308065496618793819491200339194894940651323988166420800883955549422370967348400726427057011650890751961553701862647974563811878561754571134004738107627630149533097351741806554791126609380343113785325328835333520249343659791293412848549709468263290758301930726653377825593143311109638480539408592839889077962104798479196868765399874770959127887274758744398067798249682782722009264499445593804146087706419418104407582698056880389496546165879839046605876453418102899071942930217745199761044950431968415034555140448209289333786573630528306199900777487269229986082790531716918765788609089418170579934048902184415597910926768627965975839524839267348836347456516870161662406424242412289611180106156823425393921800524834547237792199112285959141918774917938233400100781283265067102817813960291209147201009478787525512633728842223538694900679276645116347581011938753196572421214760382847747745717045786104173857479113019085838778901523343430130052827970385803598151829296003056826120919509437373254541710563838870475289505639610298436413609356416325894081379815116933386197973398216707610046079800960160248230969430438069566201232136501405495862506152825880330229083858124784693157203232336018994694376477267218793768264318283826035645206994686302160488745284243635935586223335062359450028905585816112753417837504559361261308526408280512138731774902002495527387345859564051608305830537707325339715526204447054295735383611136775231699727402929416742044232481138750756313190782721888640533746942138421699288629404796353051505607881263662064972312575790195988730411956262273437289005165611110941117452779654827904712505819990774980638215593768855464988229389854082913251290764783863224947810167534916934892881042030156102833861438273781609463413353835783407653143214171506558775478202524547806573013422774706167442419689526131642741046954746214837562882997718041867850845469656191509086958742511844358373065909514609804512474094113738999278224929833677960110153870961297497055663016373072027507347599229437923938244274211861582361613178863925530951171884212985083072382597291441422515794038830113590833316518582349672212596218125070581137594955250227472746743698871319266707692991990844671612287388584575846227265733307537355728239516169641751986750126817454293237382941438248143771398619067166575729458078048205595118816871880752129718326364421553367877512747669407901170575098195750845635652173895441798750745238544552001335720333323798950743939053129182122552598337909094636302021853538488548250628977156169638607123827717256213134605494017704135817319317633701363322528191275471914434509207118488383668181742633429496118700915030491653394647637177664391207983474946273978221715020906701903024697621512785219561420708064616313732365178539762920920255002889620129701413796400380557349492690735351459612086747965477336929587736286356601437679640384307968641385634478013282612845891848985280480488441808216394239740143629034816654581144543664600324906187630395023564020445307482102413668951966442213392007574791286838051751506346625693919377402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9856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548680"/>
            <a:ext cx="8640960" cy="5878532"/>
          </a:xfrm>
          <a:prstGeom prst="rect">
            <a:avLst/>
          </a:prstGeom>
          <a:noFill/>
          <a:ln w="1905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>
              <a:defRPr sz="800" b="1">
                <a:latin typeface="Courier New" panose="02070309020205020404" pitchFamily="49" charset="0"/>
                <a:cs typeface="Courier New" panose="02070309020205020404" pitchFamily="49" charset="0"/>
              </a:defRPr>
            </a:lvl1pPr>
          </a:lstStyle>
          <a:p>
            <a:r>
              <a:rPr lang="en-GB"/>
              <a:t>83512075666260829890491877287833852178522792045771846965855278790447562192663992008409302075673925363735628390829817577902153202106409617373283598494066652141198183810884515459772895164572131897797907491941013148368544639616904607030107596818933741217575988165127000761262789169510406315857637534787420070222051070891257612361658026806815858499852631465878086616800733264676830206391697203064894405628195406190685242003053463156621891327309069687353181641094514288036605995220248248886711554429104721929134248346438705368508648749099178812670565665387191049721820042371492740164460943459845392536706132210616533085662021188968234005752675486101476993688738209584552211571923479686888160853631615862880150395949418529489227074410828207169303387818084936204018255222271010985653444817207470756019245915599431072949578197878590578940052540122867517142511184356437184053563024181225473266093302710397968091064939272722683035410467632591355279683837705019855234621222858410557119921731717969804339317707750755627056047831779844447637560254637033369247114220815519973691371975163241302748712199863404548248524570118553342675264715978310731245663429805221455494156252724028915333354349341217862037007260315279870771872491234494477147909520734761385425485311552773301030342476835865496093722324007154518129732692081058424090557725645803681462234493189708138897143299831347617799679712453782310703739151473878692119187566700319321281896803322696594459286210607438827416919465162267632540665070881071030394178860564893769816734159025925194611823642945652669372203155504700213598846292758012527715422016629954863130324912311029627923723899766416803497141226527931907636326136814145516376656559839788489381733082668779901962886932296597379951931621187215455287394170243669885593888793316744533363119541518404088283815193421234122820030950313341050704760159987985472529190665222479319715440331794836837373220821885773341623856441380700541913530245943913502554531886454796252260251762928374330465102361057583514550739443339610216229675461415781127197001738611494279501411253280621254775810512972088465263158094806633687670147310733540717710876615935856814098212967730759197382973441445256688770855324570888958320993823432102718224114763732791357568615421252849657903335093152776925505845644010552192644505312073756287744998163646332835816140330175813967359427327690448920361880386754955751806890058532927201493923500525845146706982628548257883267398735220457228239290207144822219885587102896991935873074277815159757620764023951243860202032596596250212578349957710085626386118233813318509014686577064010676278617583772772895892746039403930337271873850536912957126715066896688493880885142943609962012966759079225082275313812849851526902931700263136328942095797577959327635531162066753488651317323872438748063513314512644889967589828812925480076425186586490241111127301357197181381602583178506932244007998656635371544088454866393181708395735780799059730839094881804060935959190907473960904410150516321749681412100765719177483767355751000733616922386537429079457803200042337452807566153042929014495780629634138383551783599764708851349004856973697965238695845994595592090709058956891451141412684505462117945026611750166928260250950770778211950432617383223562437601776799362796099368975191394965033358507155418436456852616674243688920371037495328425927131610537834980740739158633817967658425258036737206469351248652238481341663808061505704829059890696451936440018597120425723007316410009916987524260377362177763430621616744884930810929901009517974541564251204822086714586849255132444266777127863728211331536224301091824391243380214046242223349153559516890816288487989988273630445372432174280215755777967021666317047969728172483392841015642274507271779269399929740308072770395013581545142494049026536105825409373114653104943382484379718606937214444600826798002471229489405761853892203425608302697052876621377373594394224114707074072902725461307358541745691419446487624357682397065703184168467540733466346293673983620004041400714054277632480132742202685393698869787607009590048684650626771363070979821006557285101306601010780633743344773073478653881742681230743766066643312775356466578603715192922768440458273283243808212841218776132042460464900801054731426749260826922155637405486241717031027919996942645620955619816454547662045022411449404749349832206807191352767986747813458203859570413466177937228534940031631599544093684089572533438702986717829770373332806801764639502090023941931499115009105276821119510999063166150311585582835582607179410052528583611369961303442790173811787412061288182062023263849861515656451230047792967563618345768105043341769543067538041113928553792529241347339481050532025708728186307291158911335942014761872664291564036371927602306283840650425441742335464549987055318726887926424102147363698625463747159744354943443899730051742525110877357886390946812096673428152585919924857640488055071329814299359911463239919113959926752576359007446572810191805841807342227734721397723218231771716916400108826112549093361186780575722391018186168549108500885272274374212086524852372456248697662245384819298671129452945515497030585919307198497105414181636968976131126744027009648667545934567059936995464500558921628047976365686133316563907395703272034389175415267500915011198856872708848195531676931681272892143031376818016445477367518353497857924276463354162433601125960252109501612264110346083465648235597934274056868849224458745493776752120324703803035491157544831295275891939893680876327685438769557694881422844311998595700727521393176837831770339130423060958999137314684569010422095161967070506420256733873446115655276175992727151877660010238944760539789516945708802728736225121076224091810066700883474737605156285533943565843756271241244457651663064085939507947550920463932245202535463634444791755661725962187199279186575490857852950012840229035061514937310107009446151011613712423761426722541732055959202782129325725947146417224977321316381845326555279604270541871496236585252458648933254145062642337885651464670604298564781968461593663288954299780722542264790400616019751975007460545150060291806638271497016110987951336633771378434416194053121445291855180136575558667615019373029691932076120009255065081583275508499340768797252369987023567931026804136745718956641431852679054717169962990363015545645090044802789055701968328313630718997699153166679208958768572290600915472919636381673596673959975710326015571920237348580521128117458610065152598883843114511894880552129145775699146577530041384717124577965048175856395072895337539755822087777506072339445587895905719156733</a:t>
            </a:r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8034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716016" y="2564904"/>
            <a:ext cx="4248472" cy="3888432"/>
          </a:xfrm>
          <a:prstGeom prst="rect">
            <a:avLst/>
          </a:prstGeom>
          <a:solidFill>
            <a:schemeClr val="bg1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smtClean="0">
                <a:solidFill>
                  <a:schemeClr val="tx1"/>
                </a:solidFill>
              </a:rPr>
              <a:t>Init:</a:t>
            </a:r>
            <a:r>
              <a:rPr lang="en-US" smtClean="0">
                <a:solidFill>
                  <a:schemeClr val="tx1"/>
                </a:solidFill>
              </a:rPr>
              <a:t>     A[0] = 1;  A[k] = 0, k = 1..6</a:t>
            </a:r>
          </a:p>
          <a:p>
            <a:endParaRPr lang="en-US">
              <a:solidFill>
                <a:schemeClr val="tx1"/>
              </a:solidFill>
            </a:endParaRPr>
          </a:p>
          <a:p>
            <a:endParaRPr lang="en-US" b="1" smtClean="0">
              <a:solidFill>
                <a:schemeClr val="tx1"/>
              </a:solidFill>
            </a:endParaRPr>
          </a:p>
          <a:p>
            <a:r>
              <a:rPr lang="en-US" b="1" smtClean="0">
                <a:solidFill>
                  <a:schemeClr val="tx1"/>
                </a:solidFill>
              </a:rPr>
              <a:t>In each step: </a:t>
            </a:r>
          </a:p>
          <a:p>
            <a:r>
              <a:rPr lang="en-US" smtClean="0">
                <a:solidFill>
                  <a:schemeClr val="tx1"/>
                </a:solidFill>
              </a:rPr>
              <a:t>-- choose index k</a:t>
            </a:r>
          </a:p>
          <a:p>
            <a:r>
              <a:rPr lang="en-US" smtClean="0">
                <a:solidFill>
                  <a:schemeClr val="tx1"/>
                </a:solidFill>
              </a:rPr>
              <a:t>-- if (A[k] &gt; 0)</a:t>
            </a:r>
          </a:p>
          <a:p>
            <a:r>
              <a:rPr lang="en-US" smtClean="0">
                <a:solidFill>
                  <a:schemeClr val="tx1"/>
                </a:solidFill>
              </a:rPr>
              <a:t>       A[k] ─= 1;</a:t>
            </a:r>
          </a:p>
          <a:p>
            <a:r>
              <a:rPr lang="en-US">
                <a:solidFill>
                  <a:schemeClr val="tx1"/>
                </a:solidFill>
              </a:rPr>
              <a:t> </a:t>
            </a:r>
            <a:r>
              <a:rPr lang="en-US" smtClean="0">
                <a:solidFill>
                  <a:schemeClr val="tx1"/>
                </a:solidFill>
              </a:rPr>
              <a:t>       choose one of the following:</a:t>
            </a:r>
          </a:p>
          <a:p>
            <a:r>
              <a:rPr lang="en-US">
                <a:solidFill>
                  <a:schemeClr val="tx1"/>
                </a:solidFill>
              </a:rPr>
              <a:t> </a:t>
            </a:r>
            <a:r>
              <a:rPr lang="en-US" smtClean="0">
                <a:solidFill>
                  <a:schemeClr val="tx1"/>
                </a:solidFill>
              </a:rPr>
              <a:t>        either   A[k+1] += 2;                  (if k &lt; 6)    </a:t>
            </a:r>
          </a:p>
          <a:p>
            <a:r>
              <a:rPr lang="en-US">
                <a:solidFill>
                  <a:schemeClr val="tx1"/>
                </a:solidFill>
              </a:rPr>
              <a:t> </a:t>
            </a:r>
            <a:r>
              <a:rPr lang="en-US" smtClean="0">
                <a:solidFill>
                  <a:schemeClr val="tx1"/>
                </a:solidFill>
              </a:rPr>
              <a:t>        or          swap (A[k+1], A[k+2])  (if k &lt; 5)</a:t>
            </a:r>
          </a:p>
          <a:p>
            <a:endParaRPr lang="en-US">
              <a:solidFill>
                <a:schemeClr val="tx1"/>
              </a:solidFill>
            </a:endParaRPr>
          </a:p>
          <a:p>
            <a:r>
              <a:rPr lang="en-US" b="1" smtClean="0">
                <a:solidFill>
                  <a:schemeClr val="tx1"/>
                </a:solidFill>
              </a:rPr>
              <a:t>The objective: </a:t>
            </a:r>
            <a:r>
              <a:rPr lang="en-US" smtClean="0">
                <a:solidFill>
                  <a:schemeClr val="tx1"/>
                </a:solidFill>
              </a:rPr>
              <a:t> </a:t>
            </a:r>
          </a:p>
          <a:p>
            <a:r>
              <a:rPr lang="en-US" smtClean="0">
                <a:solidFill>
                  <a:schemeClr val="tx1"/>
                </a:solidFill>
              </a:rPr>
              <a:t>Maximize sum(A[k], k=0..6).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9205891"/>
              </p:ext>
            </p:extLst>
          </p:nvPr>
        </p:nvGraphicFramePr>
        <p:xfrm>
          <a:off x="1187624" y="1124744"/>
          <a:ext cx="2968329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1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1043608" y="764704"/>
            <a:ext cx="3240360" cy="1224136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07704" y="836712"/>
            <a:ext cx="12400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Initial array</a:t>
            </a:r>
            <a:endParaRPr lang="cs-CZ"/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9817254"/>
              </p:ext>
            </p:extLst>
          </p:nvPr>
        </p:nvGraphicFramePr>
        <p:xfrm>
          <a:off x="5076056" y="1124744"/>
          <a:ext cx="2968329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?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?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?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?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?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?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?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7" name="Rectangle 16"/>
          <p:cNvSpPr/>
          <p:nvPr/>
        </p:nvSpPr>
        <p:spPr>
          <a:xfrm>
            <a:off x="4932040" y="764704"/>
            <a:ext cx="3240360" cy="1224136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940152" y="836712"/>
            <a:ext cx="1158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Final array</a:t>
            </a:r>
            <a:endParaRPr lang="cs-CZ"/>
          </a:p>
        </p:txBody>
      </p:sp>
      <p:sp>
        <p:nvSpPr>
          <p:cNvPr id="19" name="TextBox 18"/>
          <p:cNvSpPr txBox="1"/>
          <p:nvPr/>
        </p:nvSpPr>
        <p:spPr>
          <a:xfrm>
            <a:off x="1691680" y="188640"/>
            <a:ext cx="5269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A game with some relation to the Ackermann function</a:t>
            </a:r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39</a:t>
            </a:fld>
            <a:endParaRPr lang="cs-CZ"/>
          </a:p>
        </p:txBody>
      </p:sp>
      <p:sp>
        <p:nvSpPr>
          <p:cNvPr id="14" name="Rectangle 13"/>
          <p:cNvSpPr/>
          <p:nvPr/>
        </p:nvSpPr>
        <p:spPr>
          <a:xfrm>
            <a:off x="179512" y="2564904"/>
            <a:ext cx="4392488" cy="3888432"/>
          </a:xfrm>
          <a:prstGeom prst="rect">
            <a:avLst/>
          </a:prstGeom>
          <a:solidFill>
            <a:schemeClr val="bg1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>
                <a:solidFill>
                  <a:schemeClr val="tx1"/>
                </a:solidFill>
              </a:rPr>
              <a:t>Init</a:t>
            </a:r>
            <a:r>
              <a:rPr lang="en-US" b="1" smtClean="0">
                <a:solidFill>
                  <a:schemeClr val="tx1"/>
                </a:solidFill>
              </a:rPr>
              <a:t>:   </a:t>
            </a:r>
            <a:r>
              <a:rPr lang="en-US" smtClean="0">
                <a:solidFill>
                  <a:schemeClr val="tx1"/>
                </a:solidFill>
              </a:rPr>
              <a:t> Array with 7 fields, leftmost field contains 1 token, other fields are empty.</a:t>
            </a:r>
            <a:endParaRPr lang="en-US">
              <a:solidFill>
                <a:schemeClr val="tx1"/>
              </a:solidFill>
            </a:endParaRPr>
          </a:p>
          <a:p>
            <a:endParaRPr lang="en-US" smtClean="0">
              <a:solidFill>
                <a:schemeClr val="tx1"/>
              </a:solidFill>
            </a:endParaRPr>
          </a:p>
          <a:p>
            <a:r>
              <a:rPr lang="en-US" b="1" smtClean="0">
                <a:solidFill>
                  <a:schemeClr val="tx1"/>
                </a:solidFill>
              </a:rPr>
              <a:t>In each step:</a:t>
            </a:r>
          </a:p>
          <a:p>
            <a:r>
              <a:rPr lang="en-US" smtClean="0">
                <a:solidFill>
                  <a:schemeClr val="tx1"/>
                </a:solidFill>
              </a:rPr>
              <a:t>-- Remove a token from any field F</a:t>
            </a:r>
          </a:p>
          <a:p>
            <a:r>
              <a:rPr lang="en-US" smtClean="0">
                <a:solidFill>
                  <a:schemeClr val="tx1"/>
                </a:solidFill>
              </a:rPr>
              <a:t>-- Choose one of the following:  </a:t>
            </a:r>
          </a:p>
          <a:p>
            <a:r>
              <a:rPr lang="en-US" smtClean="0">
                <a:solidFill>
                  <a:schemeClr val="tx1"/>
                </a:solidFill>
              </a:rPr>
              <a:t>       -   If there is a field to the right of F</a:t>
            </a:r>
          </a:p>
          <a:p>
            <a:r>
              <a:rPr lang="en-US">
                <a:solidFill>
                  <a:schemeClr val="tx1"/>
                </a:solidFill>
              </a:rPr>
              <a:t> </a:t>
            </a:r>
            <a:r>
              <a:rPr lang="en-US" smtClean="0">
                <a:solidFill>
                  <a:schemeClr val="tx1"/>
                </a:solidFill>
              </a:rPr>
              <a:t>                 add two tokens to that field</a:t>
            </a:r>
          </a:p>
          <a:p>
            <a:r>
              <a:rPr lang="en-US">
                <a:solidFill>
                  <a:schemeClr val="tx1"/>
                </a:solidFill>
              </a:rPr>
              <a:t> </a:t>
            </a:r>
            <a:r>
              <a:rPr lang="en-US" smtClean="0">
                <a:solidFill>
                  <a:schemeClr val="tx1"/>
                </a:solidFill>
              </a:rPr>
              <a:t>      -   If there are two fields </a:t>
            </a:r>
            <a:r>
              <a:rPr lang="en-US">
                <a:solidFill>
                  <a:schemeClr val="tx1"/>
                </a:solidFill>
              </a:rPr>
              <a:t>to the right of </a:t>
            </a:r>
            <a:r>
              <a:rPr lang="en-US" smtClean="0">
                <a:solidFill>
                  <a:schemeClr val="tx1"/>
                </a:solidFill>
              </a:rPr>
              <a:t>F</a:t>
            </a:r>
          </a:p>
          <a:p>
            <a:r>
              <a:rPr lang="en-US">
                <a:solidFill>
                  <a:schemeClr val="tx1"/>
                </a:solidFill>
              </a:rPr>
              <a:t> </a:t>
            </a:r>
            <a:r>
              <a:rPr lang="en-US" smtClean="0">
                <a:solidFill>
                  <a:schemeClr val="tx1"/>
                </a:solidFill>
              </a:rPr>
              <a:t>                 swap the contents of those fields</a:t>
            </a:r>
          </a:p>
          <a:p>
            <a:r>
              <a:rPr lang="en-US" smtClean="0">
                <a:solidFill>
                  <a:schemeClr val="tx1"/>
                </a:solidFill>
              </a:rPr>
              <a:t>    </a:t>
            </a:r>
          </a:p>
          <a:p>
            <a:r>
              <a:rPr lang="en-US" b="1">
                <a:solidFill>
                  <a:schemeClr val="tx1"/>
                </a:solidFill>
              </a:rPr>
              <a:t> </a:t>
            </a:r>
            <a:r>
              <a:rPr lang="en-US" b="1" smtClean="0">
                <a:solidFill>
                  <a:schemeClr val="tx1"/>
                </a:solidFill>
              </a:rPr>
              <a:t>The </a:t>
            </a:r>
            <a:r>
              <a:rPr lang="en-US" b="1">
                <a:solidFill>
                  <a:schemeClr val="tx1"/>
                </a:solidFill>
              </a:rPr>
              <a:t>objective: </a:t>
            </a:r>
            <a:endParaRPr lang="en-US" b="1" smtClean="0">
              <a:solidFill>
                <a:schemeClr val="tx1"/>
              </a:solidFill>
            </a:endParaRPr>
          </a:p>
          <a:p>
            <a:r>
              <a:rPr lang="en-US" smtClean="0">
                <a:solidFill>
                  <a:schemeClr val="tx1"/>
                </a:solidFill>
              </a:rPr>
              <a:t>Maximize the number of tokens in the array.</a:t>
            </a:r>
            <a:endParaRPr lang="cs-CZ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16016" y="2132856"/>
            <a:ext cx="1496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In a computer</a:t>
            </a:r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179512" y="2132856"/>
            <a:ext cx="12125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On a table:</a:t>
            </a:r>
            <a:endParaRPr lang="cs-CZ"/>
          </a:p>
        </p:txBody>
      </p:sp>
      <p:sp>
        <p:nvSpPr>
          <p:cNvPr id="5" name="Right Arrow 4"/>
          <p:cNvSpPr/>
          <p:nvPr/>
        </p:nvSpPr>
        <p:spPr>
          <a:xfrm>
            <a:off x="4427984" y="1412776"/>
            <a:ext cx="360040" cy="288032"/>
          </a:xfrm>
          <a:prstGeom prst="rightArrow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5711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1520" y="908720"/>
            <a:ext cx="8568952" cy="3888432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en-US" sz="1600" b="1" u="sng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i = 0; i &lt; g.N; i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++ ) 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i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take the closest </a:t>
            </a:r>
            <a:r>
              <a:rPr lang="en-US" sz="1600" b="1" i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 and skip the closed ones </a:t>
            </a:r>
            <a:endParaRPr lang="en-US" sz="1600" b="1" i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( closed[currnode = pq.poll()] ==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  <a:endParaRPr lang="en-US" sz="16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i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and expand </a:t>
            </a:r>
            <a:r>
              <a:rPr lang="en-US" sz="1600" b="1" i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closest node</a:t>
            </a:r>
            <a:endParaRPr lang="en-US" sz="1600" b="1" i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j = 0; j &lt; g.dg[currnode]; j++ ){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  neigh = g.edge[currnode][j];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( !closed[neigh] &amp;&amp; </a:t>
            </a:r>
            <a:endParaRPr lang="en-US" sz="1600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( 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dist[neigh] &gt; g.w[currnode][j]) ) {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dist[neigh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] = g.w[currnode][j];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pred[neigh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] = currnode;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pq.add(neigh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  }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 closed[currnode] = true;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476672"/>
            <a:ext cx="77665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Example of Prim algorithm implementation using standart library priority queue</a:t>
            </a:r>
            <a:endParaRPr lang="cs-CZ" b="1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4</a:t>
            </a:fld>
            <a:endParaRPr lang="cs-CZ"/>
          </a:p>
        </p:txBody>
      </p:sp>
      <p:sp>
        <p:nvSpPr>
          <p:cNvPr id="6" name="TextBox 5"/>
          <p:cNvSpPr txBox="1"/>
          <p:nvPr/>
        </p:nvSpPr>
        <p:spPr>
          <a:xfrm>
            <a:off x="251520" y="5445224"/>
            <a:ext cx="8568952" cy="1008112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b="1" u="sng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( !closed[neigh] &amp;&amp; </a:t>
            </a:r>
            <a:endParaRPr lang="en-US" sz="1600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( 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dist[neigh] &gt;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g.w[currnode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][j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] + 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dist[currnode]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dist[neigh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] = g.w[currnode][j] + dist[currnode]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1560" y="2348880"/>
            <a:ext cx="7776864" cy="792088"/>
          </a:xfrm>
          <a:prstGeom prst="rect">
            <a:avLst/>
          </a:prstGeom>
          <a:noFill/>
          <a:ln w="28575">
            <a:solidFill>
              <a:srgbClr val="4FD1FF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1600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3568" y="5517232"/>
            <a:ext cx="7776864" cy="864096"/>
          </a:xfrm>
          <a:prstGeom prst="rect">
            <a:avLst/>
          </a:prstGeom>
          <a:noFill/>
          <a:ln w="28575">
            <a:solidFill>
              <a:srgbClr val="4FD1FF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1600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1520" y="5013176"/>
            <a:ext cx="498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A very small change produces Dijkstra's algorithm:</a:t>
            </a:r>
            <a:endParaRPr lang="cs-CZ" b="1" smtClean="0"/>
          </a:p>
        </p:txBody>
      </p:sp>
      <p:sp>
        <p:nvSpPr>
          <p:cNvPr id="12" name="TextBox 11"/>
          <p:cNvSpPr txBox="1"/>
          <p:nvPr/>
        </p:nvSpPr>
        <p:spPr>
          <a:xfrm>
            <a:off x="5292080" y="5805264"/>
            <a:ext cx="2016224" cy="504056"/>
          </a:xfrm>
          <a:prstGeom prst="rect">
            <a:avLst/>
          </a:prstGeom>
          <a:noFill/>
          <a:ln w="28575">
            <a:solidFill>
              <a:srgbClr val="4FD1FF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1600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125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95536" y="3789040"/>
            <a:ext cx="8064896" cy="2664296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txBody>
          <a:bodyPr wrap="square" rtlCol="0">
            <a:noAutofit/>
          </a:bodyPr>
          <a:lstStyle/>
          <a:p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Dijkstra( Graph G, function weight, Node startnode )</a:t>
            </a: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u="sng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each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u </a:t>
            </a:r>
            <a:r>
              <a:rPr lang="en-US" sz="1600" b="1" u="sng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G.V:  u.dist = INFINITY; u.parent = NIL</a:t>
            </a: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startnode.dist = 0; PriorityQueue Q = G.V</a:t>
            </a:r>
          </a:p>
          <a:p>
            <a:endParaRPr lang="en-US" sz="1600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!Q.isEmpty() </a:t>
            </a: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u = Extract-Min(Q)</a:t>
            </a: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each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v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G.Adj[u]           </a:t>
            </a:r>
            <a:endParaRPr lang="en-US" sz="1600" b="1" i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(v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Q)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v.dist &gt; weight(u,v) + u.dist  </a:t>
            </a: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v.parent = u</a:t>
            </a: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v.dist = weight(u,v) + u.dist  </a:t>
            </a:r>
            <a:endParaRPr lang="en-US" sz="1600" b="1" i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980728"/>
            <a:ext cx="8064896" cy="2664296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txBody>
          <a:bodyPr wrap="square" rtlCol="0">
            <a:noAutofit/>
          </a:bodyPr>
          <a:lstStyle/>
          <a:p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MST_Prim( Graph G, function weight, Node startnode )</a:t>
            </a: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u="sng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u="sng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each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u </a:t>
            </a:r>
            <a:r>
              <a:rPr lang="en-US" sz="1600" b="1" u="sng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G.V:  u.dist = INFINITY; u.parent = NIL</a:t>
            </a: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startnode.dist = 0; PriorityQueue Q = G.V</a:t>
            </a:r>
          </a:p>
          <a:p>
            <a:endParaRPr lang="en-US" sz="1600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!Q.isEmpty() </a:t>
            </a: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u = Extract-Min(Q)</a:t>
            </a: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each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v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G.Adj[u]           </a:t>
            </a:r>
            <a:endParaRPr lang="en-US" sz="1600" b="1" i="1" smtClean="0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 if (v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Q)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v.dist &gt; weight(u,v)</a:t>
            </a: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v.parent = u</a:t>
            </a: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v.dist = weight(u,v)           </a:t>
            </a:r>
            <a:endParaRPr lang="en-US" sz="1600" b="1" i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24128" y="5805264"/>
            <a:ext cx="1008112" cy="144016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Rectangle 10"/>
          <p:cNvSpPr/>
          <p:nvPr/>
        </p:nvSpPr>
        <p:spPr>
          <a:xfrm>
            <a:off x="3995936" y="6237312"/>
            <a:ext cx="1008112" cy="144016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Box 6"/>
          <p:cNvSpPr txBox="1"/>
          <p:nvPr/>
        </p:nvSpPr>
        <p:spPr>
          <a:xfrm>
            <a:off x="395536" y="476672"/>
            <a:ext cx="3942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Prim and Dijkstra Algorithms compared</a:t>
            </a:r>
            <a:endParaRPr lang="cs-CZ" b="1" smtClean="0"/>
          </a:p>
        </p:txBody>
      </p:sp>
      <p:sp>
        <p:nvSpPr>
          <p:cNvPr id="9" name="Rectangle 8"/>
          <p:cNvSpPr/>
          <p:nvPr/>
        </p:nvSpPr>
        <p:spPr>
          <a:xfrm>
            <a:off x="3203848" y="793279"/>
            <a:ext cx="1008112" cy="144016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6134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1720" y="332656"/>
            <a:ext cx="5243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Disjoint-set data structure</a:t>
            </a:r>
            <a:r>
              <a:rPr lang="en-US" b="1" smtClean="0"/>
              <a:t> alias Union-Find  structure</a:t>
            </a:r>
            <a:endParaRPr lang="cs-CZ" b="1" smtClean="0"/>
          </a:p>
        </p:txBody>
      </p:sp>
      <p:sp>
        <p:nvSpPr>
          <p:cNvPr id="5" name="TextBox 4"/>
          <p:cNvSpPr txBox="1"/>
          <p:nvPr/>
        </p:nvSpPr>
        <p:spPr>
          <a:xfrm>
            <a:off x="611560" y="2492896"/>
            <a:ext cx="7992888" cy="2862322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b="1" u="sng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[] 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boss;</a:t>
            </a:r>
            <a:endParaRPr lang="en-US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[] rank;</a:t>
            </a:r>
          </a:p>
          <a:p>
            <a:endParaRPr lang="en-US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UF_init( </a:t>
            </a:r>
            <a:r>
              <a:rPr lang="en-US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n ) {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boss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[n];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rank = </a:t>
            </a:r>
            <a:r>
              <a:rPr lang="en-US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[n];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en-US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i = 0; i &lt; n; i++ ) {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boss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[i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] = i; 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i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b="1" i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everybody's their own </a:t>
            </a:r>
            <a:r>
              <a:rPr lang="en-US" b="1" i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boss</a:t>
            </a:r>
            <a:endParaRPr lang="en-US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rank[i] = 0;   </a:t>
            </a:r>
            <a:r>
              <a:rPr lang="en-US" b="1" i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necessary?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} 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7544" y="5445224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Easy experiment, try it at home:</a:t>
            </a:r>
          </a:p>
          <a:p>
            <a:r>
              <a:rPr lang="en-US" smtClean="0"/>
              <a:t>When the end nodes of the inspected edges are chosen uniformly randomly</a:t>
            </a:r>
          </a:p>
          <a:p>
            <a:r>
              <a:rPr lang="en-US" smtClean="0"/>
              <a:t>then the average depth of a queried node in the Union-Find forest is less than </a:t>
            </a:r>
            <a:r>
              <a:rPr lang="en-US" smtClean="0">
                <a:solidFill>
                  <a:srgbClr val="0000FF"/>
                </a:solidFill>
              </a:rPr>
              <a:t>2</a:t>
            </a:r>
            <a:r>
              <a:rPr lang="en-US" smtClean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6</a:t>
            </a:fld>
            <a:endParaRPr lang="cs-CZ"/>
          </a:p>
        </p:txBody>
      </p:sp>
      <p:sp>
        <p:nvSpPr>
          <p:cNvPr id="7" name="TextBox 6"/>
          <p:cNvSpPr txBox="1"/>
          <p:nvPr/>
        </p:nvSpPr>
        <p:spPr>
          <a:xfrm>
            <a:off x="611560" y="764704"/>
            <a:ext cx="79208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Only 3 operations are needed:</a:t>
            </a:r>
          </a:p>
          <a:p>
            <a:r>
              <a:rPr lang="en-US" b="1" smtClean="0"/>
              <a:t>Initialize()</a:t>
            </a:r>
          </a:p>
          <a:p>
            <a:r>
              <a:rPr lang="en-US" b="1" smtClean="0"/>
              <a:t>Union( </a:t>
            </a:r>
            <a:r>
              <a:rPr lang="en-US" b="1" smtClean="0"/>
              <a:t>representativeA</a:t>
            </a:r>
            <a:r>
              <a:rPr lang="en-US" b="1" smtClean="0"/>
              <a:t>, </a:t>
            </a:r>
            <a:r>
              <a:rPr lang="en-US" b="1" smtClean="0"/>
              <a:t>representativeB </a:t>
            </a:r>
            <a:r>
              <a:rPr lang="en-US" b="1" smtClean="0"/>
              <a:t>) </a:t>
            </a:r>
            <a:r>
              <a:rPr lang="en-US" smtClean="0"/>
              <a:t>  // merges the two sets represented  </a:t>
            </a:r>
          </a:p>
          <a:p>
            <a:r>
              <a:rPr lang="en-US"/>
              <a:t> </a:t>
            </a:r>
            <a:r>
              <a:rPr lang="en-US" smtClean="0"/>
              <a:t>                                                                        </a:t>
            </a:r>
            <a:r>
              <a:rPr lang="en-US" smtClean="0"/>
              <a:t>     // </a:t>
            </a:r>
            <a:r>
              <a:rPr lang="en-US" smtClean="0"/>
              <a:t>by the given </a:t>
            </a:r>
            <a:r>
              <a:rPr lang="en-US"/>
              <a:t>two </a:t>
            </a:r>
            <a:r>
              <a:rPr lang="en-US" smtClean="0"/>
              <a:t>representatives   </a:t>
            </a:r>
            <a:endParaRPr lang="en-US" smtClean="0"/>
          </a:p>
          <a:p>
            <a:r>
              <a:rPr lang="en-US" b="1" smtClean="0"/>
              <a:t>Find( nodeX ) </a:t>
            </a:r>
            <a:r>
              <a:rPr lang="en-US" smtClean="0"/>
              <a:t>                  // returns a </a:t>
            </a:r>
            <a:r>
              <a:rPr lang="en-US" smtClean="0"/>
              <a:t>representative </a:t>
            </a:r>
            <a:r>
              <a:rPr lang="en-US" smtClean="0"/>
              <a:t>of the set to which X belongs</a:t>
            </a:r>
          </a:p>
        </p:txBody>
      </p:sp>
    </p:spTree>
    <p:extLst>
      <p:ext uri="{BB962C8B-B14F-4D97-AF65-F5344CB8AC3E}">
        <p14:creationId xmlns:p14="http://schemas.microsoft.com/office/powerpoint/2010/main" val="186850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6" name="Straight Arrow Connector 95"/>
          <p:cNvCxnSpPr/>
          <p:nvPr/>
        </p:nvCxnSpPr>
        <p:spPr>
          <a:xfrm flipH="1" flipV="1">
            <a:off x="6588224" y="908720"/>
            <a:ext cx="1152128" cy="36004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ight Arrow 77"/>
          <p:cNvSpPr/>
          <p:nvPr/>
        </p:nvSpPr>
        <p:spPr>
          <a:xfrm>
            <a:off x="3707904" y="1844824"/>
            <a:ext cx="1800200" cy="792088"/>
          </a:xfrm>
          <a:prstGeom prst="rightArrow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r>
              <a:rPr lang="en-US" sz="2000" b="1">
                <a:solidFill>
                  <a:schemeClr val="tx1"/>
                </a:solidFill>
              </a:rPr>
              <a:t>Union(b, </a:t>
            </a:r>
            <a:r>
              <a:rPr lang="en-US" sz="2000" b="1" smtClean="0">
                <a:solidFill>
                  <a:schemeClr val="tx1"/>
                </a:solidFill>
              </a:rPr>
              <a:t>f)</a:t>
            </a:r>
            <a:endParaRPr lang="cs-CZ" sz="2000" b="1">
              <a:solidFill>
                <a:schemeClr val="tx1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2699792" y="1124744"/>
            <a:ext cx="288032" cy="288032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1835696" y="1052736"/>
            <a:ext cx="144016" cy="36004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1043608" y="1052736"/>
            <a:ext cx="504056" cy="36004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 flipV="1">
            <a:off x="3203848" y="1124744"/>
            <a:ext cx="360040" cy="288032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203848" y="260648"/>
            <a:ext cx="2895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Union with rank comparison</a:t>
            </a:r>
            <a:endParaRPr lang="cs-CZ" b="1" smtClean="0"/>
          </a:p>
        </p:txBody>
      </p:sp>
      <p:sp>
        <p:nvSpPr>
          <p:cNvPr id="18" name="Oval 17"/>
          <p:cNvSpPr/>
          <p:nvPr/>
        </p:nvSpPr>
        <p:spPr>
          <a:xfrm>
            <a:off x="1547664" y="836712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2000" b="1" smtClean="0">
                <a:solidFill>
                  <a:schemeClr val="tx1"/>
                </a:solidFill>
              </a:rPr>
              <a:t>b</a:t>
            </a:r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899592" y="1268760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2000" b="1" smtClean="0">
                <a:solidFill>
                  <a:schemeClr val="tx1"/>
                </a:solidFill>
              </a:rPr>
              <a:t>c</a:t>
            </a:r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3419872" y="1268760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2000" b="1" smtClean="0">
                <a:solidFill>
                  <a:schemeClr val="tx1"/>
                </a:solidFill>
              </a:rPr>
              <a:t>e</a:t>
            </a:r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1835696" y="1268760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2000" b="1" smtClean="0">
                <a:solidFill>
                  <a:schemeClr val="tx1"/>
                </a:solidFill>
              </a:rPr>
              <a:t>a</a:t>
            </a:r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2915816" y="836712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2000" b="1" smtClean="0">
                <a:solidFill>
                  <a:schemeClr val="tx1"/>
                </a:solidFill>
              </a:rPr>
              <a:t>f</a:t>
            </a:r>
            <a:endParaRPr lang="en-GB" sz="2000" b="1" dirty="0">
              <a:solidFill>
                <a:schemeClr val="tx1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H="1" flipV="1">
            <a:off x="1187624" y="1556792"/>
            <a:ext cx="288032" cy="288032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 flipV="1">
            <a:off x="2123728" y="1556792"/>
            <a:ext cx="72008" cy="360040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539552" y="1484784"/>
            <a:ext cx="360040" cy="216024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V="1">
            <a:off x="899592" y="1556792"/>
            <a:ext cx="144016" cy="288032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 flipV="1">
            <a:off x="2843808" y="1556792"/>
            <a:ext cx="144016" cy="360040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2" name="Table 7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8460101"/>
              </p:ext>
            </p:extLst>
          </p:nvPr>
        </p:nvGraphicFramePr>
        <p:xfrm>
          <a:off x="899592" y="2636912"/>
          <a:ext cx="3456388" cy="11022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5876"/>
                <a:gridCol w="265876"/>
                <a:gridCol w="265876"/>
                <a:gridCol w="265876"/>
                <a:gridCol w="265876"/>
                <a:gridCol w="265876"/>
                <a:gridCol w="265876"/>
                <a:gridCol w="265876"/>
                <a:gridCol w="265876"/>
                <a:gridCol w="265876"/>
                <a:gridCol w="265876"/>
                <a:gridCol w="265876"/>
                <a:gridCol w="265876"/>
              </a:tblGrid>
              <a:tr h="337868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b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d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e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2212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b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b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endParaRPr lang="cs-CZ" sz="18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2212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cs-CZ" sz="18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7" name="TextBox 56"/>
          <p:cNvSpPr txBox="1"/>
          <p:nvPr/>
        </p:nvSpPr>
        <p:spPr>
          <a:xfrm>
            <a:off x="611560" y="4149080"/>
            <a:ext cx="8064896" cy="2308324"/>
          </a:xfrm>
          <a:prstGeom prst="rect">
            <a:avLst/>
          </a:prstGeom>
          <a:solidFill>
            <a:schemeClr val="bg1"/>
          </a:solidFill>
          <a:ln w="2857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b="1" u="sng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UF_union( </a:t>
            </a:r>
            <a:r>
              <a:rPr lang="en-US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rootA, </a:t>
            </a:r>
            <a:r>
              <a:rPr lang="en-US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rootB ) {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( rank[rootB] &gt; rank[rootA] )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boss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[rootA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] = rootB;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boss[rootB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] = rootA;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( rank[rootB] == rank[ rootA ] )   </a:t>
            </a:r>
            <a:r>
              <a:rPr lang="en-US" b="1" i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change rank? 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 rank[rootA]++; 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} }</a:t>
            </a:r>
          </a:p>
        </p:txBody>
      </p:sp>
      <p:sp>
        <p:nvSpPr>
          <p:cNvPr id="59" name="Oval 58"/>
          <p:cNvSpPr/>
          <p:nvPr/>
        </p:nvSpPr>
        <p:spPr>
          <a:xfrm>
            <a:off x="2555776" y="1268760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2000" b="1" smtClean="0">
                <a:solidFill>
                  <a:schemeClr val="tx1"/>
                </a:solidFill>
              </a:rPr>
              <a:t>d</a:t>
            </a:r>
            <a:endParaRPr lang="en-GB" sz="2000" b="1" dirty="0">
              <a:solidFill>
                <a:schemeClr val="tx1"/>
              </a:solidFill>
            </a:endParaRPr>
          </a:p>
        </p:txBody>
      </p:sp>
      <p:cxnSp>
        <p:nvCxnSpPr>
          <p:cNvPr id="61" name="Straight Arrow Connector 60"/>
          <p:cNvCxnSpPr/>
          <p:nvPr/>
        </p:nvCxnSpPr>
        <p:spPr>
          <a:xfrm flipV="1">
            <a:off x="2555776" y="1628800"/>
            <a:ext cx="144016" cy="288032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H="1" flipV="1">
            <a:off x="3707904" y="1556792"/>
            <a:ext cx="144016" cy="288032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V="1">
            <a:off x="3419872" y="1556792"/>
            <a:ext cx="72008" cy="288032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flipH="1" flipV="1">
            <a:off x="6444208" y="980728"/>
            <a:ext cx="144016" cy="288032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V="1">
            <a:off x="5724128" y="908720"/>
            <a:ext cx="504056" cy="36004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Oval 73"/>
          <p:cNvSpPr/>
          <p:nvPr/>
        </p:nvSpPr>
        <p:spPr>
          <a:xfrm>
            <a:off x="6228184" y="692696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2000" b="1" smtClean="0">
                <a:solidFill>
                  <a:schemeClr val="tx1"/>
                </a:solidFill>
              </a:rPr>
              <a:t>b</a:t>
            </a:r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75" name="Oval 74"/>
          <p:cNvSpPr/>
          <p:nvPr/>
        </p:nvSpPr>
        <p:spPr>
          <a:xfrm>
            <a:off x="5580112" y="1124744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2000" b="1" smtClean="0">
                <a:solidFill>
                  <a:schemeClr val="tx1"/>
                </a:solidFill>
              </a:rPr>
              <a:t>c</a:t>
            </a:r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76" name="Oval 75"/>
          <p:cNvSpPr/>
          <p:nvPr/>
        </p:nvSpPr>
        <p:spPr>
          <a:xfrm>
            <a:off x="6444208" y="1124744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2000" b="1" smtClean="0">
                <a:solidFill>
                  <a:schemeClr val="tx1"/>
                </a:solidFill>
              </a:rPr>
              <a:t>a</a:t>
            </a:r>
            <a:endParaRPr lang="en-GB" sz="2000" b="1" dirty="0">
              <a:solidFill>
                <a:schemeClr val="tx1"/>
              </a:solidFill>
            </a:endParaRPr>
          </a:p>
        </p:txBody>
      </p:sp>
      <p:cxnSp>
        <p:nvCxnSpPr>
          <p:cNvPr id="77" name="Straight Arrow Connector 76"/>
          <p:cNvCxnSpPr/>
          <p:nvPr/>
        </p:nvCxnSpPr>
        <p:spPr>
          <a:xfrm flipH="1" flipV="1">
            <a:off x="5868144" y="1412776"/>
            <a:ext cx="288032" cy="288032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 flipH="1" flipV="1">
            <a:off x="6732240" y="1412776"/>
            <a:ext cx="72008" cy="360040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 flipV="1">
            <a:off x="5220072" y="1340768"/>
            <a:ext cx="360040" cy="216024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 flipV="1">
            <a:off x="5580112" y="1412776"/>
            <a:ext cx="144016" cy="288032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 flipV="1">
            <a:off x="7380312" y="1412776"/>
            <a:ext cx="288032" cy="288032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 flipH="1" flipV="1">
            <a:off x="7884368" y="1412776"/>
            <a:ext cx="360040" cy="288032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Oval 88"/>
          <p:cNvSpPr/>
          <p:nvPr/>
        </p:nvSpPr>
        <p:spPr>
          <a:xfrm>
            <a:off x="8100392" y="1556792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2000" b="1" smtClean="0">
                <a:solidFill>
                  <a:schemeClr val="tx1"/>
                </a:solidFill>
              </a:rPr>
              <a:t>e</a:t>
            </a:r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90" name="Oval 89"/>
          <p:cNvSpPr/>
          <p:nvPr/>
        </p:nvSpPr>
        <p:spPr>
          <a:xfrm>
            <a:off x="7596336" y="1124744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2000" b="1" smtClean="0">
                <a:solidFill>
                  <a:schemeClr val="tx1"/>
                </a:solidFill>
              </a:rPr>
              <a:t>f</a:t>
            </a:r>
            <a:endParaRPr lang="en-GB" sz="2000" b="1" dirty="0">
              <a:solidFill>
                <a:schemeClr val="tx1"/>
              </a:solidFill>
            </a:endParaRPr>
          </a:p>
        </p:txBody>
      </p:sp>
      <p:cxnSp>
        <p:nvCxnSpPr>
          <p:cNvPr id="91" name="Straight Arrow Connector 90"/>
          <p:cNvCxnSpPr/>
          <p:nvPr/>
        </p:nvCxnSpPr>
        <p:spPr>
          <a:xfrm flipH="1" flipV="1">
            <a:off x="7524328" y="1916832"/>
            <a:ext cx="144016" cy="360040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Oval 91"/>
          <p:cNvSpPr/>
          <p:nvPr/>
        </p:nvSpPr>
        <p:spPr>
          <a:xfrm>
            <a:off x="7236296" y="1556792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2000" b="1" smtClean="0">
                <a:solidFill>
                  <a:schemeClr val="tx1"/>
                </a:solidFill>
              </a:rPr>
              <a:t>d</a:t>
            </a:r>
            <a:endParaRPr lang="en-GB" sz="2000" b="1" dirty="0">
              <a:solidFill>
                <a:schemeClr val="tx1"/>
              </a:solidFill>
            </a:endParaRPr>
          </a:p>
        </p:txBody>
      </p:sp>
      <p:cxnSp>
        <p:nvCxnSpPr>
          <p:cNvPr id="93" name="Straight Arrow Connector 92"/>
          <p:cNvCxnSpPr/>
          <p:nvPr/>
        </p:nvCxnSpPr>
        <p:spPr>
          <a:xfrm flipV="1">
            <a:off x="7236296" y="1916832"/>
            <a:ext cx="144016" cy="288032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 flipH="1" flipV="1">
            <a:off x="8388424" y="1844824"/>
            <a:ext cx="144016" cy="288032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 flipV="1">
            <a:off x="8100392" y="1844824"/>
            <a:ext cx="72008" cy="288032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8" name="Table 9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5376716"/>
              </p:ext>
            </p:extLst>
          </p:nvPr>
        </p:nvGraphicFramePr>
        <p:xfrm>
          <a:off x="5220068" y="2636913"/>
          <a:ext cx="3456388" cy="10685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5876"/>
                <a:gridCol w="265876"/>
                <a:gridCol w="265876"/>
                <a:gridCol w="265876"/>
                <a:gridCol w="265876"/>
                <a:gridCol w="265876"/>
                <a:gridCol w="265876"/>
                <a:gridCol w="265876"/>
                <a:gridCol w="265876"/>
                <a:gridCol w="265876"/>
                <a:gridCol w="265876"/>
                <a:gridCol w="265876"/>
                <a:gridCol w="265876"/>
              </a:tblGrid>
              <a:tr h="327512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b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d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e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496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b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b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endParaRPr lang="cs-CZ" sz="18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496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?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cs-CZ" sz="18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9" name="Freeform 98"/>
          <p:cNvSpPr/>
          <p:nvPr/>
        </p:nvSpPr>
        <p:spPr>
          <a:xfrm>
            <a:off x="1835696" y="3573016"/>
            <a:ext cx="4320480" cy="432361"/>
          </a:xfrm>
          <a:custGeom>
            <a:avLst/>
            <a:gdLst>
              <a:gd name="connsiteX0" fmla="*/ 0 w 5381625"/>
              <a:gd name="connsiteY0" fmla="*/ 0 h 428678"/>
              <a:gd name="connsiteX1" fmla="*/ 923925 w 5381625"/>
              <a:gd name="connsiteY1" fmla="*/ 352425 h 428678"/>
              <a:gd name="connsiteX2" fmla="*/ 4314825 w 5381625"/>
              <a:gd name="connsiteY2" fmla="*/ 428625 h 428678"/>
              <a:gd name="connsiteX3" fmla="*/ 5381625 w 5381625"/>
              <a:gd name="connsiteY3" fmla="*/ 361950 h 428678"/>
              <a:gd name="connsiteX0" fmla="*/ 0 w 5680197"/>
              <a:gd name="connsiteY0" fmla="*/ 0 h 430159"/>
              <a:gd name="connsiteX1" fmla="*/ 923925 w 5680197"/>
              <a:gd name="connsiteY1" fmla="*/ 352425 h 430159"/>
              <a:gd name="connsiteX2" fmla="*/ 4314825 w 5680197"/>
              <a:gd name="connsiteY2" fmla="*/ 428625 h 430159"/>
              <a:gd name="connsiteX3" fmla="*/ 5680197 w 5680197"/>
              <a:gd name="connsiteY3" fmla="*/ 314325 h 430159"/>
              <a:gd name="connsiteX0" fmla="*/ 0 w 5680197"/>
              <a:gd name="connsiteY0" fmla="*/ 0 h 432361"/>
              <a:gd name="connsiteX1" fmla="*/ 923925 w 5680197"/>
              <a:gd name="connsiteY1" fmla="*/ 352425 h 432361"/>
              <a:gd name="connsiteX2" fmla="*/ 4314825 w 5680197"/>
              <a:gd name="connsiteY2" fmla="*/ 428625 h 432361"/>
              <a:gd name="connsiteX3" fmla="*/ 5374298 w 5680197"/>
              <a:gd name="connsiteY3" fmla="*/ 409575 h 432361"/>
              <a:gd name="connsiteX4" fmla="*/ 5680197 w 5680197"/>
              <a:gd name="connsiteY4" fmla="*/ 314325 h 432361"/>
              <a:gd name="connsiteX0" fmla="*/ 0 w 5599812"/>
              <a:gd name="connsiteY0" fmla="*/ 0 h 432361"/>
              <a:gd name="connsiteX1" fmla="*/ 923925 w 5599812"/>
              <a:gd name="connsiteY1" fmla="*/ 352425 h 432361"/>
              <a:gd name="connsiteX2" fmla="*/ 4314825 w 5599812"/>
              <a:gd name="connsiteY2" fmla="*/ 428625 h 432361"/>
              <a:gd name="connsiteX3" fmla="*/ 5374298 w 5599812"/>
              <a:gd name="connsiteY3" fmla="*/ 409575 h 432361"/>
              <a:gd name="connsiteX4" fmla="*/ 5599812 w 5599812"/>
              <a:gd name="connsiteY4" fmla="*/ 190500 h 432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99812" h="432361">
                <a:moveTo>
                  <a:pt x="0" y="0"/>
                </a:moveTo>
                <a:cubicBezTo>
                  <a:pt x="102393" y="140493"/>
                  <a:pt x="204787" y="280987"/>
                  <a:pt x="923925" y="352425"/>
                </a:cubicBezTo>
                <a:cubicBezTo>
                  <a:pt x="1643063" y="423863"/>
                  <a:pt x="3573096" y="419100"/>
                  <a:pt x="4314825" y="428625"/>
                </a:cubicBezTo>
                <a:cubicBezTo>
                  <a:pt x="5056554" y="438150"/>
                  <a:pt x="5146736" y="428625"/>
                  <a:pt x="5374298" y="409575"/>
                </a:cubicBezTo>
                <a:cubicBezTo>
                  <a:pt x="5601860" y="390525"/>
                  <a:pt x="5510551" y="203200"/>
                  <a:pt x="5599812" y="190500"/>
                </a:cubicBezTo>
              </a:path>
            </a:pathLst>
          </a:custGeom>
          <a:noFill/>
          <a:ln w="38100">
            <a:solidFill>
              <a:srgbClr val="0000FF"/>
            </a:solidFill>
            <a:headEnd type="oval"/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0" name="Freeform 99"/>
          <p:cNvSpPr/>
          <p:nvPr/>
        </p:nvSpPr>
        <p:spPr>
          <a:xfrm>
            <a:off x="3923928" y="3573016"/>
            <a:ext cx="2160240" cy="284117"/>
          </a:xfrm>
          <a:custGeom>
            <a:avLst/>
            <a:gdLst>
              <a:gd name="connsiteX0" fmla="*/ 0 w 5381625"/>
              <a:gd name="connsiteY0" fmla="*/ 0 h 428678"/>
              <a:gd name="connsiteX1" fmla="*/ 923925 w 5381625"/>
              <a:gd name="connsiteY1" fmla="*/ 352425 h 428678"/>
              <a:gd name="connsiteX2" fmla="*/ 4314825 w 5381625"/>
              <a:gd name="connsiteY2" fmla="*/ 428625 h 428678"/>
              <a:gd name="connsiteX3" fmla="*/ 5381625 w 5381625"/>
              <a:gd name="connsiteY3" fmla="*/ 361950 h 428678"/>
              <a:gd name="connsiteX0" fmla="*/ 0 w 6070527"/>
              <a:gd name="connsiteY0" fmla="*/ 0 h 435174"/>
              <a:gd name="connsiteX1" fmla="*/ 923925 w 6070527"/>
              <a:gd name="connsiteY1" fmla="*/ 352425 h 435174"/>
              <a:gd name="connsiteX2" fmla="*/ 4314825 w 6070527"/>
              <a:gd name="connsiteY2" fmla="*/ 428625 h 435174"/>
              <a:gd name="connsiteX3" fmla="*/ 6070527 w 6070527"/>
              <a:gd name="connsiteY3" fmla="*/ 234366 h 435174"/>
              <a:gd name="connsiteX0" fmla="*/ 0 w 6070527"/>
              <a:gd name="connsiteY0" fmla="*/ 0 h 422851"/>
              <a:gd name="connsiteX1" fmla="*/ 923925 w 6070527"/>
              <a:gd name="connsiteY1" fmla="*/ 352425 h 422851"/>
              <a:gd name="connsiteX2" fmla="*/ 4797058 w 6070527"/>
              <a:gd name="connsiteY2" fmla="*/ 414449 h 422851"/>
              <a:gd name="connsiteX3" fmla="*/ 6070527 w 6070527"/>
              <a:gd name="connsiteY3" fmla="*/ 234366 h 422851"/>
              <a:gd name="connsiteX0" fmla="*/ 0 w 6070527"/>
              <a:gd name="connsiteY0" fmla="*/ 0 h 422851"/>
              <a:gd name="connsiteX1" fmla="*/ 923925 w 6070527"/>
              <a:gd name="connsiteY1" fmla="*/ 352425 h 422851"/>
              <a:gd name="connsiteX2" fmla="*/ 4797058 w 6070527"/>
              <a:gd name="connsiteY2" fmla="*/ 414449 h 422851"/>
              <a:gd name="connsiteX3" fmla="*/ 6070527 w 6070527"/>
              <a:gd name="connsiteY3" fmla="*/ 234366 h 422851"/>
              <a:gd name="connsiteX0" fmla="*/ 0 w 6070527"/>
              <a:gd name="connsiteY0" fmla="*/ 0 h 422887"/>
              <a:gd name="connsiteX1" fmla="*/ 923925 w 6070527"/>
              <a:gd name="connsiteY1" fmla="*/ 352425 h 422887"/>
              <a:gd name="connsiteX2" fmla="*/ 4797058 w 6070527"/>
              <a:gd name="connsiteY2" fmla="*/ 414449 h 422887"/>
              <a:gd name="connsiteX3" fmla="*/ 6070527 w 6070527"/>
              <a:gd name="connsiteY3" fmla="*/ 234366 h 422887"/>
              <a:gd name="connsiteX0" fmla="*/ 0 w 6070527"/>
              <a:gd name="connsiteY0" fmla="*/ 0 h 422851"/>
              <a:gd name="connsiteX1" fmla="*/ 923925 w 6070527"/>
              <a:gd name="connsiteY1" fmla="*/ 352425 h 422851"/>
              <a:gd name="connsiteX2" fmla="*/ 4797058 w 6070527"/>
              <a:gd name="connsiteY2" fmla="*/ 414449 h 422851"/>
              <a:gd name="connsiteX3" fmla="*/ 6070527 w 6070527"/>
              <a:gd name="connsiteY3" fmla="*/ 234366 h 422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70527" h="422851">
                <a:moveTo>
                  <a:pt x="0" y="0"/>
                </a:moveTo>
                <a:cubicBezTo>
                  <a:pt x="102393" y="140493"/>
                  <a:pt x="124415" y="283350"/>
                  <a:pt x="923925" y="352425"/>
                </a:cubicBezTo>
                <a:cubicBezTo>
                  <a:pt x="1723435" y="421500"/>
                  <a:pt x="4191890" y="434125"/>
                  <a:pt x="4797058" y="414449"/>
                </a:cubicBezTo>
                <a:cubicBezTo>
                  <a:pt x="5402226" y="394773"/>
                  <a:pt x="5908602" y="268497"/>
                  <a:pt x="6070527" y="234366"/>
                </a:cubicBezTo>
              </a:path>
            </a:pathLst>
          </a:custGeom>
          <a:noFill/>
          <a:ln w="38100">
            <a:solidFill>
              <a:srgbClr val="0000FF"/>
            </a:solidFill>
            <a:headEnd type="oval"/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1" name="TextBox 100"/>
          <p:cNvSpPr txBox="1"/>
          <p:nvPr/>
        </p:nvSpPr>
        <p:spPr>
          <a:xfrm>
            <a:off x="251520" y="3356992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02" name="TextBox 101"/>
          <p:cNvSpPr txBox="1"/>
          <p:nvPr/>
        </p:nvSpPr>
        <p:spPr>
          <a:xfrm>
            <a:off x="4572000" y="3356992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03" name="Rectangle 102"/>
          <p:cNvSpPr/>
          <p:nvPr/>
        </p:nvSpPr>
        <p:spPr>
          <a:xfrm>
            <a:off x="1115616" y="5517232"/>
            <a:ext cx="4896544" cy="576064"/>
          </a:xfrm>
          <a:prstGeom prst="rect">
            <a:avLst/>
          </a:prstGeom>
          <a:noFill/>
          <a:ln>
            <a:solidFill>
              <a:srgbClr val="4FD1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7</a:t>
            </a:fld>
            <a:endParaRPr lang="cs-CZ"/>
          </a:p>
        </p:txBody>
      </p:sp>
      <p:sp>
        <p:nvSpPr>
          <p:cNvPr id="50" name="TextBox 49"/>
          <p:cNvSpPr txBox="1"/>
          <p:nvPr/>
        </p:nvSpPr>
        <p:spPr>
          <a:xfrm>
            <a:off x="251520" y="2996952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51" name="TextBox 50"/>
          <p:cNvSpPr txBox="1"/>
          <p:nvPr/>
        </p:nvSpPr>
        <p:spPr>
          <a:xfrm>
            <a:off x="4572000" y="2996952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52" name="TextBox 51"/>
          <p:cNvSpPr txBox="1"/>
          <p:nvPr/>
        </p:nvSpPr>
        <p:spPr>
          <a:xfrm>
            <a:off x="4572000" y="2636912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251520" y="2636912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71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ight Arrow 77"/>
          <p:cNvSpPr/>
          <p:nvPr/>
        </p:nvSpPr>
        <p:spPr>
          <a:xfrm>
            <a:off x="3491880" y="1628800"/>
            <a:ext cx="1296144" cy="792088"/>
          </a:xfrm>
          <a:prstGeom prst="rightArrow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2000" b="1">
              <a:solidFill>
                <a:schemeClr val="tx1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1619672" y="1844824"/>
            <a:ext cx="360040" cy="36004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1475656" y="1196752"/>
            <a:ext cx="504056" cy="144016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2195736" y="980728"/>
            <a:ext cx="504056" cy="144016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 flipV="1">
            <a:off x="1619672" y="1412776"/>
            <a:ext cx="432048" cy="288032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203848" y="260648"/>
            <a:ext cx="2831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Find with path compression</a:t>
            </a:r>
            <a:endParaRPr lang="cs-CZ" b="1" smtClean="0"/>
          </a:p>
        </p:txBody>
      </p:sp>
      <p:sp>
        <p:nvSpPr>
          <p:cNvPr id="17" name="TextBox 16"/>
          <p:cNvSpPr txBox="1"/>
          <p:nvPr/>
        </p:nvSpPr>
        <p:spPr>
          <a:xfrm>
            <a:off x="3563888" y="1772816"/>
            <a:ext cx="10887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smtClean="0"/>
              <a:t>Find(b)</a:t>
            </a:r>
            <a:endParaRPr lang="cs-CZ" sz="2400" b="1" smtClean="0"/>
          </a:p>
        </p:txBody>
      </p:sp>
      <p:sp>
        <p:nvSpPr>
          <p:cNvPr id="18" name="Oval 17"/>
          <p:cNvSpPr/>
          <p:nvPr/>
        </p:nvSpPr>
        <p:spPr>
          <a:xfrm>
            <a:off x="2699792" y="764704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2000" b="1" smtClean="0">
                <a:solidFill>
                  <a:schemeClr val="tx1"/>
                </a:solidFill>
              </a:rPr>
              <a:t>d</a:t>
            </a:r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051720" y="9807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2000" b="1" smtClean="0">
                <a:solidFill>
                  <a:schemeClr val="tx1"/>
                </a:solidFill>
              </a:rPr>
              <a:t>a</a:t>
            </a:r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1331640" y="1196752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2000" b="1" smtClean="0">
                <a:solidFill>
                  <a:schemeClr val="tx1"/>
                </a:solidFill>
              </a:rPr>
              <a:t>e</a:t>
            </a:r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1979712" y="1556792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2000" b="1" smtClean="0">
                <a:solidFill>
                  <a:schemeClr val="tx1"/>
                </a:solidFill>
              </a:rPr>
              <a:t>c</a:t>
            </a:r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1475656" y="206084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2000" b="1" smtClean="0">
                <a:solidFill>
                  <a:schemeClr val="tx1"/>
                </a:solidFill>
              </a:rPr>
              <a:t>b</a:t>
            </a:r>
            <a:endParaRPr lang="en-GB" sz="2000" b="1" dirty="0">
              <a:solidFill>
                <a:schemeClr val="tx1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H="1" flipV="1">
            <a:off x="2339752" y="1196752"/>
            <a:ext cx="432048" cy="360040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1043608" y="2276872"/>
            <a:ext cx="360040" cy="216024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 flipV="1">
            <a:off x="1835696" y="2276872"/>
            <a:ext cx="432048" cy="216024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971600" y="1412776"/>
            <a:ext cx="360040" cy="216024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V="1">
            <a:off x="1259632" y="1556792"/>
            <a:ext cx="144016" cy="288032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1403648" y="198884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43" name="Straight Arrow Connector 42"/>
          <p:cNvCxnSpPr/>
          <p:nvPr/>
        </p:nvCxnSpPr>
        <p:spPr>
          <a:xfrm flipH="1" flipV="1">
            <a:off x="6804248" y="1052736"/>
            <a:ext cx="216024" cy="36004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5580112" y="908720"/>
            <a:ext cx="720080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V="1">
            <a:off x="6084168" y="980728"/>
            <a:ext cx="360040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V="1">
            <a:off x="6588224" y="1052736"/>
            <a:ext cx="0" cy="288032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/>
          <p:cNvSpPr/>
          <p:nvPr/>
        </p:nvSpPr>
        <p:spPr>
          <a:xfrm>
            <a:off x="6444208" y="764704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2000" b="1" smtClean="0">
                <a:solidFill>
                  <a:schemeClr val="tx1"/>
                </a:solidFill>
              </a:rPr>
              <a:t>d</a:t>
            </a:r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940152" y="1268760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2000" b="1" smtClean="0">
                <a:solidFill>
                  <a:schemeClr val="tx1"/>
                </a:solidFill>
              </a:rPr>
              <a:t>a</a:t>
            </a:r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5436096" y="1268760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2000" b="1" smtClean="0">
                <a:solidFill>
                  <a:schemeClr val="tx1"/>
                </a:solidFill>
              </a:rPr>
              <a:t>e</a:t>
            </a:r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6444208" y="1268760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2000" b="1" smtClean="0">
                <a:solidFill>
                  <a:schemeClr val="tx1"/>
                </a:solidFill>
              </a:rPr>
              <a:t>c</a:t>
            </a:r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6876256" y="1268760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2000" b="1" smtClean="0">
                <a:solidFill>
                  <a:schemeClr val="tx1"/>
                </a:solidFill>
              </a:rPr>
              <a:t>b</a:t>
            </a:r>
            <a:endParaRPr lang="en-GB" sz="2000" b="1" dirty="0">
              <a:solidFill>
                <a:schemeClr val="tx1"/>
              </a:solidFill>
            </a:endParaRPr>
          </a:p>
        </p:txBody>
      </p:sp>
      <p:cxnSp>
        <p:nvCxnSpPr>
          <p:cNvPr id="52" name="Straight Arrow Connector 51"/>
          <p:cNvCxnSpPr/>
          <p:nvPr/>
        </p:nvCxnSpPr>
        <p:spPr>
          <a:xfrm flipH="1" flipV="1">
            <a:off x="6228184" y="1556792"/>
            <a:ext cx="288032" cy="360040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V="1">
            <a:off x="6732240" y="1556792"/>
            <a:ext cx="216024" cy="288032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H="1" flipV="1">
            <a:off x="7236296" y="1484784"/>
            <a:ext cx="432048" cy="144016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V="1">
            <a:off x="5076056" y="1484784"/>
            <a:ext cx="360040" cy="216024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V="1">
            <a:off x="5364088" y="1556792"/>
            <a:ext cx="144016" cy="288032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 flipV="1">
            <a:off x="3059832" y="980728"/>
            <a:ext cx="576064" cy="360040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 flipV="1">
            <a:off x="3131840" y="836712"/>
            <a:ext cx="648072" cy="216024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flipH="1" flipV="1">
            <a:off x="6876256" y="980728"/>
            <a:ext cx="576064" cy="360040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flipH="1" flipV="1">
            <a:off x="6948264" y="836712"/>
            <a:ext cx="648072" cy="216024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2" name="Table 7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0197340"/>
              </p:ext>
            </p:extLst>
          </p:nvPr>
        </p:nvGraphicFramePr>
        <p:xfrm>
          <a:off x="755567" y="2636912"/>
          <a:ext cx="3240369" cy="720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4579"/>
                <a:gridCol w="294579"/>
                <a:gridCol w="294579"/>
                <a:gridCol w="294579"/>
                <a:gridCol w="294579"/>
                <a:gridCol w="294579"/>
                <a:gridCol w="294579"/>
                <a:gridCol w="294579"/>
                <a:gridCol w="294579"/>
                <a:gridCol w="294579"/>
                <a:gridCol w="294579"/>
              </a:tblGrid>
              <a:tr h="337868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b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d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e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2212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d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c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e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endParaRPr lang="cs-CZ" sz="18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9" name="TextBox 78"/>
          <p:cNvSpPr txBox="1"/>
          <p:nvPr/>
        </p:nvSpPr>
        <p:spPr>
          <a:xfrm>
            <a:off x="323528" y="5661248"/>
            <a:ext cx="8352928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find( </a:t>
            </a:r>
            <a:r>
              <a:rPr lang="en-US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a )  </a:t>
            </a:r>
            <a:r>
              <a:rPr lang="en-US" b="1" i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for C experts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  <a:r>
              <a:rPr lang="en-US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boss[a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] == a ? a 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: (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boss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[a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find(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boss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[a])) );}</a:t>
            </a:r>
            <a:endParaRPr lang="en-US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395536" y="3790781"/>
            <a:ext cx="8208912" cy="1754326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UF_find( </a:t>
            </a:r>
            <a:r>
              <a:rPr lang="en-US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a ) {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parent = 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boss[a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( parent != a )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boss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[a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] = UF_find( parent ); </a:t>
            </a:r>
            <a:r>
              <a:rPr lang="en-US" b="1" i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path compression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boss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[a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graphicFrame>
        <p:nvGraphicFramePr>
          <p:cNvPr id="81" name="Table 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4163166"/>
              </p:ext>
            </p:extLst>
          </p:nvPr>
        </p:nvGraphicFramePr>
        <p:xfrm>
          <a:off x="5148064" y="2636912"/>
          <a:ext cx="3240369" cy="720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4579"/>
                <a:gridCol w="294579"/>
                <a:gridCol w="294579"/>
                <a:gridCol w="294579"/>
                <a:gridCol w="294579"/>
                <a:gridCol w="294579"/>
                <a:gridCol w="294579"/>
                <a:gridCol w="294579"/>
                <a:gridCol w="294579"/>
                <a:gridCol w="294579"/>
                <a:gridCol w="294579"/>
              </a:tblGrid>
              <a:tr h="337868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b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d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e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2212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d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d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endParaRPr lang="cs-CZ" sz="18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8</a:t>
            </a:fld>
            <a:endParaRPr lang="cs-CZ"/>
          </a:p>
        </p:txBody>
      </p:sp>
      <p:sp>
        <p:nvSpPr>
          <p:cNvPr id="61" name="TextBox 60"/>
          <p:cNvSpPr txBox="1"/>
          <p:nvPr/>
        </p:nvSpPr>
        <p:spPr>
          <a:xfrm>
            <a:off x="4499992" y="2996952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62" name="TextBox 61"/>
          <p:cNvSpPr txBox="1"/>
          <p:nvPr/>
        </p:nvSpPr>
        <p:spPr>
          <a:xfrm>
            <a:off x="107504" y="2996952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63" name="TextBox 62"/>
          <p:cNvSpPr txBox="1"/>
          <p:nvPr/>
        </p:nvSpPr>
        <p:spPr>
          <a:xfrm>
            <a:off x="107504" y="2636912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499992" y="2636912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931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8805179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1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3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39" name="Oval 38"/>
          <p:cNvSpPr/>
          <p:nvPr/>
        </p:nvSpPr>
        <p:spPr>
          <a:xfrm>
            <a:off x="75557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118762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2051720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248376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291581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334786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377991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4211960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464400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507605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550810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594015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6372200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5" name="Oval 54"/>
          <p:cNvSpPr/>
          <p:nvPr/>
        </p:nvSpPr>
        <p:spPr>
          <a:xfrm>
            <a:off x="680424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6" name="Oval 55"/>
          <p:cNvSpPr/>
          <p:nvPr/>
        </p:nvSpPr>
        <p:spPr>
          <a:xfrm>
            <a:off x="723629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76683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8" name="Oval 57"/>
          <p:cNvSpPr/>
          <p:nvPr/>
        </p:nvSpPr>
        <p:spPr>
          <a:xfrm>
            <a:off x="810039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sp>
        <p:nvSpPr>
          <p:cNvPr id="100" name="TextBox 99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9</a:t>
            </a:fld>
            <a:endParaRPr lang="cs-CZ"/>
          </a:p>
        </p:txBody>
      </p:sp>
      <p:graphicFrame>
        <p:nvGraphicFramePr>
          <p:cNvPr id="102" name="Table 10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3723390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04" name="TextBox 103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05" name="TextBox 104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06" name="TextBox 105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52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2011</TotalTime>
  <Words>5482</Words>
  <Application>Microsoft Office PowerPoint</Application>
  <PresentationFormat>On-screen Show (4:3)</PresentationFormat>
  <Paragraphs>3485</Paragraphs>
  <Slides>39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berezovs</dc:creator>
  <cp:lastModifiedBy>berezovs</cp:lastModifiedBy>
  <cp:revision>398</cp:revision>
  <cp:lastPrinted>2016-10-13T12:17:09Z</cp:lastPrinted>
  <dcterms:created xsi:type="dcterms:W3CDTF">2016-10-03T12:02:44Z</dcterms:created>
  <dcterms:modified xsi:type="dcterms:W3CDTF">2017-09-19T20:34:22Z</dcterms:modified>
</cp:coreProperties>
</file>