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compatMode="1" strictFirstAndLastChars="0" saveSubsetFonts="1" autoCompressPictures="0">
  <p:sldMasterIdLst>
    <p:sldMasterId id="2147483806" r:id="rId1"/>
  </p:sldMasterIdLst>
  <p:sldIdLst>
    <p:sldId id="266" r:id="rId2"/>
    <p:sldId id="268" r:id="rId3"/>
    <p:sldId id="267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80" r:id="rId14"/>
    <p:sldId id="278" r:id="rId15"/>
    <p:sldId id="281" r:id="rId16"/>
    <p:sldId id="279" r:id="rId17"/>
    <p:sldId id="282" r:id="rId18"/>
    <p:sldId id="283" r:id="rId19"/>
    <p:sldId id="284" r:id="rId20"/>
    <p:sldId id="285" r:id="rId21"/>
    <p:sldId id="286" r:id="rId22"/>
  </p:sldIdLst>
  <p:sldSz cx="10158413" cy="7621588"/>
  <p:notesSz cx="6858000" cy="9144000"/>
  <p:defaultTextStyle>
    <a:defPPr>
      <a:defRPr lang="en-GB"/>
    </a:defPPr>
    <a:lvl1pPr algn="l" defTabSz="44608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1pPr>
    <a:lvl2pPr marL="739775" indent="-282575" algn="l" defTabSz="44608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2pPr>
    <a:lvl3pPr marL="1139825" indent="-225425" algn="l" defTabSz="44608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3pPr>
    <a:lvl4pPr marL="1597025" indent="-225425" algn="l" defTabSz="44608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4pPr>
    <a:lvl5pPr marL="2054225" indent="-225425" algn="l" defTabSz="44608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36" d="100"/>
          <a:sy n="36" d="100"/>
        </p:scale>
        <p:origin x="-1456" y="-112"/>
      </p:cViewPr>
      <p:guideLst>
        <p:guide orient="horz" pos="2400"/>
        <p:guide pos="31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881" y="2367633"/>
            <a:ext cx="8634651" cy="1633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762" y="4318900"/>
            <a:ext cx="7110889" cy="1947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7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C984A1-EBD8-0B48-8F9F-4D0C33675F7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86D41-E9FC-D542-8550-70893ACB4E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4849" y="305218"/>
            <a:ext cx="2285643" cy="65030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921" y="305218"/>
            <a:ext cx="6687622" cy="65030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A006D-09DE-C247-8421-A379F3B70DB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343839-A711-B84C-9DC0-0BEEDAF364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445" y="4897577"/>
            <a:ext cx="8634651" cy="1513732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445" y="3230355"/>
            <a:ext cx="8634651" cy="166722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79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4E7A-C99C-484E-BE4D-B8CA1214FB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921" y="1778371"/>
            <a:ext cx="4486632" cy="50298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3860" y="1778371"/>
            <a:ext cx="4486632" cy="50298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86364C-9EBA-1D47-9826-CC5436300B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20" y="1706036"/>
            <a:ext cx="4488397" cy="71099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95" indent="0">
              <a:buNone/>
              <a:defRPr sz="2200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800" b="1"/>
            </a:lvl4pPr>
            <a:lvl5pPr marL="2031980" indent="0">
              <a:buNone/>
              <a:defRPr sz="1800" b="1"/>
            </a:lvl5pPr>
            <a:lvl6pPr marL="2539975" indent="0">
              <a:buNone/>
              <a:defRPr sz="1800" b="1"/>
            </a:lvl6pPr>
            <a:lvl7pPr marL="3047970" indent="0">
              <a:buNone/>
              <a:defRPr sz="1800" b="1"/>
            </a:lvl7pPr>
            <a:lvl8pPr marL="3555964" indent="0">
              <a:buNone/>
              <a:defRPr sz="1800" b="1"/>
            </a:lvl8pPr>
            <a:lvl9pPr marL="406395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920" y="2417031"/>
            <a:ext cx="4488397" cy="439123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33" y="1706036"/>
            <a:ext cx="4490160" cy="71099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95" indent="0">
              <a:buNone/>
              <a:defRPr sz="2200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800" b="1"/>
            </a:lvl4pPr>
            <a:lvl5pPr marL="2031980" indent="0">
              <a:buNone/>
              <a:defRPr sz="1800" b="1"/>
            </a:lvl5pPr>
            <a:lvl6pPr marL="2539975" indent="0">
              <a:buNone/>
              <a:defRPr sz="1800" b="1"/>
            </a:lvl6pPr>
            <a:lvl7pPr marL="3047970" indent="0">
              <a:buNone/>
              <a:defRPr sz="1800" b="1"/>
            </a:lvl7pPr>
            <a:lvl8pPr marL="3555964" indent="0">
              <a:buNone/>
              <a:defRPr sz="1800" b="1"/>
            </a:lvl8pPr>
            <a:lvl9pPr marL="406395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333" y="2417031"/>
            <a:ext cx="4490160" cy="4391235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2A750-5E66-6743-A458-DE7060F019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979AB-3B9E-E34A-A18C-7B225506DE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921EC-4F96-744D-94A3-F7ED0D24BC9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21" y="303452"/>
            <a:ext cx="3342048" cy="129143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657" y="303453"/>
            <a:ext cx="5678835" cy="650481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921" y="1594889"/>
            <a:ext cx="3342048" cy="5213378"/>
          </a:xfrm>
        </p:spPr>
        <p:txBody>
          <a:bodyPr/>
          <a:lstStyle>
            <a:lvl1pPr marL="0" indent="0">
              <a:buNone/>
              <a:defRPr sz="1600"/>
            </a:lvl1pPr>
            <a:lvl2pPr marL="507995" indent="0">
              <a:buNone/>
              <a:defRPr sz="1300"/>
            </a:lvl2pPr>
            <a:lvl3pPr marL="1015990" indent="0">
              <a:buNone/>
              <a:defRPr sz="1100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BB861-9788-1247-83BE-4C066CD8D0C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120" y="5335112"/>
            <a:ext cx="6095048" cy="6298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120" y="681003"/>
            <a:ext cx="6095048" cy="4572953"/>
          </a:xfrm>
        </p:spPr>
        <p:txBody>
          <a:bodyPr/>
          <a:lstStyle>
            <a:lvl1pPr marL="0" indent="0">
              <a:buNone/>
              <a:defRPr sz="3600"/>
            </a:lvl1pPr>
            <a:lvl2pPr marL="507995" indent="0">
              <a:buNone/>
              <a:defRPr sz="3100"/>
            </a:lvl2pPr>
            <a:lvl3pPr marL="1015990" indent="0">
              <a:buNone/>
              <a:defRPr sz="2700"/>
            </a:lvl3pPr>
            <a:lvl4pPr marL="1523985" indent="0">
              <a:buNone/>
              <a:defRPr sz="2200"/>
            </a:lvl4pPr>
            <a:lvl5pPr marL="2031980" indent="0">
              <a:buNone/>
              <a:defRPr sz="2200"/>
            </a:lvl5pPr>
            <a:lvl6pPr marL="2539975" indent="0">
              <a:buNone/>
              <a:defRPr sz="2200"/>
            </a:lvl6pPr>
            <a:lvl7pPr marL="3047970" indent="0">
              <a:buNone/>
              <a:defRPr sz="2200"/>
            </a:lvl7pPr>
            <a:lvl8pPr marL="3555964" indent="0">
              <a:buNone/>
              <a:defRPr sz="2200"/>
            </a:lvl8pPr>
            <a:lvl9pPr marL="4063959" indent="0">
              <a:buNone/>
              <a:defRPr sz="22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120" y="5964952"/>
            <a:ext cx="6095048" cy="894477"/>
          </a:xfrm>
        </p:spPr>
        <p:txBody>
          <a:bodyPr/>
          <a:lstStyle>
            <a:lvl1pPr marL="0" indent="0">
              <a:buNone/>
              <a:defRPr sz="1600"/>
            </a:lvl1pPr>
            <a:lvl2pPr marL="507995" indent="0">
              <a:buNone/>
              <a:defRPr sz="1300"/>
            </a:lvl2pPr>
            <a:lvl3pPr marL="1015990" indent="0">
              <a:buNone/>
              <a:defRPr sz="1100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78E99-BB3D-4847-93EE-A493E672BBF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7921" y="305217"/>
            <a:ext cx="9142572" cy="1270265"/>
          </a:xfrm>
          <a:prstGeom prst="rect">
            <a:avLst/>
          </a:prstGeom>
        </p:spPr>
        <p:txBody>
          <a:bodyPr vert="horz" lIns="101599" tIns="50799" rIns="101599" bIns="507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21" y="1778371"/>
            <a:ext cx="9142572" cy="5029896"/>
          </a:xfrm>
          <a:prstGeom prst="rect">
            <a:avLst/>
          </a:prstGeom>
        </p:spPr>
        <p:txBody>
          <a:bodyPr vert="horz" lIns="101599" tIns="50799" rIns="101599" bIns="507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921" y="7064084"/>
            <a:ext cx="2370296" cy="405779"/>
          </a:xfrm>
          <a:prstGeom prst="rect">
            <a:avLst/>
          </a:prstGeom>
        </p:spPr>
        <p:txBody>
          <a:bodyPr vert="horz" lIns="101599" tIns="50799" rIns="101599" bIns="50799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0791" y="7064084"/>
            <a:ext cx="3216831" cy="405779"/>
          </a:xfrm>
          <a:prstGeom prst="rect">
            <a:avLst/>
          </a:prstGeom>
        </p:spPr>
        <p:txBody>
          <a:bodyPr vert="horz" lIns="101599" tIns="50799" rIns="101599" bIns="50799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0196" y="7064084"/>
            <a:ext cx="2370296" cy="405779"/>
          </a:xfrm>
          <a:prstGeom prst="rect">
            <a:avLst/>
          </a:prstGeom>
        </p:spPr>
        <p:txBody>
          <a:bodyPr vert="horz" lIns="101599" tIns="50799" rIns="101599" bIns="50799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8A409D3-BE77-E24A-A3AB-0E60D1CBA72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ctr" defTabSz="50799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996" indent="-380996" algn="l" defTabSz="50799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5492" indent="-317497" algn="l" defTabSz="507995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9987" indent="-253997" algn="l" defTabSz="50799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7982" indent="-253997" algn="l" defTabSz="507995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977" indent="-253997" algn="l" defTabSz="507995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972" indent="-253997" algn="l" defTabSz="50799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67" indent="-253997" algn="l" defTabSz="50799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962" indent="-253997" algn="l" defTabSz="50799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957" indent="-253997" algn="l" defTabSz="50799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5079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21" y="1778371"/>
            <a:ext cx="9361520" cy="5029896"/>
          </a:xfrm>
        </p:spPr>
        <p:txBody>
          <a:bodyPr>
            <a:normAutofit/>
          </a:bodyPr>
          <a:lstStyle/>
          <a:p>
            <a:r>
              <a:rPr lang="cs-CZ" dirty="0" smtClean="0"/>
              <a:t>RedHat</a:t>
            </a:r>
          </a:p>
          <a:p>
            <a:pPr lvl="1"/>
            <a:r>
              <a:rPr lang="cs-CZ" dirty="0" smtClean="0"/>
              <a:t>OS lead</a:t>
            </a:r>
          </a:p>
          <a:p>
            <a:pPr lvl="1"/>
            <a:endParaRPr lang="cs-CZ" b="1" dirty="0" smtClean="0"/>
          </a:p>
          <a:p>
            <a:r>
              <a:rPr lang="cs-CZ" b="1" dirty="0" smtClean="0"/>
              <a:t>Class at OI</a:t>
            </a:r>
            <a:endParaRPr lang="cs-CZ" dirty="0" smtClean="0"/>
          </a:p>
          <a:p>
            <a:pPr lvl="1"/>
            <a:r>
              <a:rPr lang="cs-CZ" dirty="0" smtClean="0"/>
              <a:t>Interest in more than just class</a:t>
            </a:r>
          </a:p>
          <a:p>
            <a:pPr lvl="2"/>
            <a:r>
              <a:rPr lang="cs-CZ" dirty="0" smtClean="0"/>
              <a:t>Theses, Interns at CTU</a:t>
            </a:r>
          </a:p>
          <a:p>
            <a:pPr lvl="2"/>
            <a:r>
              <a:rPr lang="cs-CZ" dirty="0" smtClean="0"/>
              <a:t>Research, PhD support (as part-time employee)</a:t>
            </a:r>
          </a:p>
          <a:p>
            <a:pPr lvl="1"/>
            <a:r>
              <a:rPr lang="cs-CZ" dirty="0" smtClean="0"/>
              <a:t>They need to build trust</a:t>
            </a:r>
          </a:p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endParaRPr lang="cs-CZ" dirty="0"/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21" y="267190"/>
            <a:ext cx="5041900" cy="1612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841" y="219468"/>
            <a:ext cx="3784600" cy="214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606" y="159544"/>
            <a:ext cx="9093200" cy="730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06" y="1658144"/>
            <a:ext cx="9677400" cy="4305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06" y="1689894"/>
            <a:ext cx="8331200" cy="424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06" y="1689894"/>
            <a:ext cx="8331200" cy="4241800"/>
          </a:xfrm>
          <a:prstGeom prst="rect">
            <a:avLst/>
          </a:prstGeom>
        </p:spPr>
      </p:pic>
      <p:sp>
        <p:nvSpPr>
          <p:cNvPr id="5" name="Frame 4"/>
          <p:cNvSpPr/>
          <p:nvPr/>
        </p:nvSpPr>
        <p:spPr>
          <a:xfrm>
            <a:off x="1543674" y="2102129"/>
            <a:ext cx="1072908" cy="602172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913606" y="2956119"/>
            <a:ext cx="1702976" cy="1280983"/>
          </a:xfrm>
          <a:prstGeom prst="frame">
            <a:avLst>
              <a:gd name="adj1" fmla="val 566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913606" y="5145837"/>
            <a:ext cx="1702976" cy="602173"/>
          </a:xfrm>
          <a:prstGeom prst="frame">
            <a:avLst>
              <a:gd name="adj1" fmla="val 566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56" y="140494"/>
            <a:ext cx="9791700" cy="734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56" y="140494"/>
            <a:ext cx="9791700" cy="7340600"/>
          </a:xfrm>
          <a:prstGeom prst="rect">
            <a:avLst/>
          </a:prstGeom>
        </p:spPr>
      </p:pic>
      <p:sp>
        <p:nvSpPr>
          <p:cNvPr id="4" name="Frame 3"/>
          <p:cNvSpPr/>
          <p:nvPr/>
        </p:nvSpPr>
        <p:spPr>
          <a:xfrm>
            <a:off x="333360" y="985373"/>
            <a:ext cx="1702976" cy="1280983"/>
          </a:xfrm>
          <a:prstGeom prst="frame">
            <a:avLst>
              <a:gd name="adj1" fmla="val 566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Frame 4"/>
          <p:cNvSpPr/>
          <p:nvPr/>
        </p:nvSpPr>
        <p:spPr>
          <a:xfrm>
            <a:off x="333360" y="3596611"/>
            <a:ext cx="1702976" cy="958004"/>
          </a:xfrm>
          <a:prstGeom prst="frame">
            <a:avLst>
              <a:gd name="adj1" fmla="val 566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51" y="492687"/>
            <a:ext cx="9118600" cy="2451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356" y="3472080"/>
            <a:ext cx="8013700" cy="2451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75843" y="6372080"/>
            <a:ext cx="7146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Arial"/>
                <a:cs typeface="Arial"/>
              </a:rPr>
              <a:t>Nedostatečné pro studenty ČVUT: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/>
                <a:cs typeface="Arial"/>
              </a:rPr>
              <a:t> Prezentace, kontrétní praktické aplikace, soft skills</a:t>
            </a:r>
            <a:endParaRPr lang="cs-CZ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21" y="151931"/>
            <a:ext cx="9142572" cy="1270265"/>
          </a:xfrm>
        </p:spPr>
        <p:txBody>
          <a:bodyPr/>
          <a:lstStyle/>
          <a:p>
            <a:r>
              <a:rPr lang="cs-CZ" dirty="0" smtClean="0"/>
              <a:t>Názor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012" y="1104675"/>
            <a:ext cx="9689015" cy="6010777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Dle</a:t>
            </a:r>
            <a:r>
              <a:rPr lang="en-US" sz="2000" dirty="0" smtClean="0"/>
              <a:t> </a:t>
            </a:r>
            <a:r>
              <a:rPr lang="en-US" sz="2000" dirty="0" err="1" smtClean="0"/>
              <a:t>vašeho</a:t>
            </a:r>
            <a:r>
              <a:rPr lang="en-US" sz="2000" dirty="0" smtClean="0"/>
              <a:t> </a:t>
            </a:r>
            <a:r>
              <a:rPr lang="en-US" sz="2000" dirty="0" err="1" smtClean="0"/>
              <a:t>názoru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co by se </a:t>
            </a:r>
            <a:r>
              <a:rPr lang="en-US" sz="2000" b="1" dirty="0" err="1" smtClean="0"/>
              <a:t>měl</a:t>
            </a:r>
            <a:r>
              <a:rPr lang="en-US" sz="2000" b="1" dirty="0" smtClean="0"/>
              <a:t> </a:t>
            </a:r>
            <a:r>
              <a:rPr lang="en-US" sz="2000" dirty="0" err="1" smtClean="0"/>
              <a:t>náš</a:t>
            </a:r>
            <a:r>
              <a:rPr lang="en-US" sz="2000" dirty="0" smtClean="0"/>
              <a:t> minor </a:t>
            </a:r>
            <a:r>
              <a:rPr lang="en-US" sz="2000" dirty="0" err="1" smtClean="0"/>
              <a:t>zaměřit</a:t>
            </a:r>
            <a:r>
              <a:rPr lang="en-US" sz="2000" dirty="0" smtClean="0"/>
              <a:t>?</a:t>
            </a:r>
          </a:p>
          <a:p>
            <a:endParaRPr lang="en-US" sz="800" dirty="0" smtClean="0"/>
          </a:p>
          <a:p>
            <a:r>
              <a:rPr lang="en-US" sz="2000" dirty="0" smtClean="0"/>
              <a:t>K enterprise </a:t>
            </a:r>
            <a:r>
              <a:rPr lang="en-US" sz="2000" dirty="0" err="1" smtClean="0"/>
              <a:t>systémům</a:t>
            </a:r>
            <a:r>
              <a:rPr lang="en-US" sz="2000" dirty="0" smtClean="0"/>
              <a:t> </a:t>
            </a:r>
            <a:r>
              <a:rPr lang="en-US" sz="2000" dirty="0" err="1" smtClean="0"/>
              <a:t>podle</a:t>
            </a:r>
            <a:r>
              <a:rPr lang="en-US" sz="2000" dirty="0" smtClean="0"/>
              <a:t> </a:t>
            </a:r>
            <a:r>
              <a:rPr lang="en-US" sz="2000" dirty="0" err="1" smtClean="0"/>
              <a:t>mě</a:t>
            </a:r>
            <a:r>
              <a:rPr lang="en-US" sz="2000" dirty="0" smtClean="0"/>
              <a:t> </a:t>
            </a:r>
            <a:r>
              <a:rPr lang="en-US" sz="2000" dirty="0" err="1" smtClean="0"/>
              <a:t>hodně</a:t>
            </a:r>
            <a:r>
              <a:rPr lang="en-US" sz="2000" dirty="0" smtClean="0"/>
              <a:t> </a:t>
            </a:r>
            <a:r>
              <a:rPr lang="en-US" sz="2000" dirty="0" err="1" smtClean="0"/>
              <a:t>patří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b="1" dirty="0" err="1" smtClean="0"/>
              <a:t>systémová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administrace</a:t>
            </a:r>
            <a:r>
              <a:rPr lang="en-US" sz="2000" dirty="0" smtClean="0"/>
              <a:t>. </a:t>
            </a:r>
            <a:r>
              <a:rPr lang="en-US" sz="2000" dirty="0" err="1" smtClean="0"/>
              <a:t>Všechny</a:t>
            </a:r>
            <a:r>
              <a:rPr lang="en-US" sz="2000" dirty="0" smtClean="0"/>
              <a:t> </a:t>
            </a:r>
            <a:r>
              <a:rPr lang="en-US" sz="2000" dirty="0" err="1" smtClean="0"/>
              <a:t>ty</a:t>
            </a:r>
            <a:r>
              <a:rPr lang="en-US" sz="2000" dirty="0" smtClean="0"/>
              <a:t> </a:t>
            </a:r>
            <a:r>
              <a:rPr lang="en-US" sz="2000" dirty="0" err="1" smtClean="0"/>
              <a:t>aplikace</a:t>
            </a:r>
            <a:r>
              <a:rPr lang="en-US" sz="2000" dirty="0" smtClean="0"/>
              <a:t> </a:t>
            </a:r>
            <a:r>
              <a:rPr lang="en-US" sz="2000" dirty="0" err="1" smtClean="0"/>
              <a:t>nakonec</a:t>
            </a:r>
            <a:r>
              <a:rPr lang="en-US" sz="2000" dirty="0" smtClean="0"/>
              <a:t> </a:t>
            </a:r>
            <a:r>
              <a:rPr lang="en-US" sz="2000" dirty="0" err="1" smtClean="0"/>
              <a:t>někde</a:t>
            </a:r>
            <a:r>
              <a:rPr lang="en-US" sz="2000" dirty="0" smtClean="0"/>
              <a:t> </a:t>
            </a:r>
            <a:r>
              <a:rPr lang="en-US" sz="2000" dirty="0" err="1" smtClean="0"/>
              <a:t>musí</a:t>
            </a:r>
            <a:r>
              <a:rPr lang="en-US" sz="2000" dirty="0" smtClean="0"/>
              <a:t> </a:t>
            </a:r>
            <a:r>
              <a:rPr lang="en-US" sz="2000" dirty="0" err="1" smtClean="0"/>
              <a:t>běžet</a:t>
            </a:r>
            <a:r>
              <a:rPr lang="en-US" sz="2000" dirty="0" smtClean="0"/>
              <a:t> a </a:t>
            </a:r>
            <a:r>
              <a:rPr lang="en-US" sz="2000" b="1" dirty="0" err="1" smtClean="0"/>
              <a:t>interagovat</a:t>
            </a:r>
            <a:r>
              <a:rPr lang="en-US" sz="2000" b="1" dirty="0" smtClean="0"/>
              <a:t> se </a:t>
            </a:r>
            <a:r>
              <a:rPr lang="en-US" sz="2000" b="1" dirty="0" err="1" smtClean="0"/>
              <a:t>systémem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kde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běží</a:t>
            </a:r>
            <a:r>
              <a:rPr lang="en-US" sz="2000" dirty="0" smtClean="0"/>
              <a:t>. </a:t>
            </a:r>
            <a:r>
              <a:rPr lang="en-US" sz="2000" dirty="0" err="1" smtClean="0"/>
              <a:t>Obsahem</a:t>
            </a:r>
            <a:r>
              <a:rPr lang="en-US" sz="2000" dirty="0" smtClean="0"/>
              <a:t> by </a:t>
            </a:r>
            <a:r>
              <a:rPr lang="en-US" sz="2000" dirty="0" err="1" smtClean="0"/>
              <a:t>například</a:t>
            </a:r>
            <a:r>
              <a:rPr lang="en-US" sz="2000" dirty="0" smtClean="0"/>
              <a:t> </a:t>
            </a:r>
            <a:r>
              <a:rPr lang="en-US" sz="2000" dirty="0" err="1" smtClean="0"/>
              <a:t>mohla</a:t>
            </a:r>
            <a:r>
              <a:rPr lang="en-US" sz="2000" dirty="0" smtClean="0"/>
              <a:t> </a:t>
            </a:r>
            <a:r>
              <a:rPr lang="en-US" sz="2000" dirty="0" err="1" smtClean="0"/>
              <a:t>být</a:t>
            </a:r>
            <a:r>
              <a:rPr lang="en-US" sz="2000" dirty="0" smtClean="0"/>
              <a:t> </a:t>
            </a:r>
            <a:r>
              <a:rPr lang="en-US" sz="2000" dirty="0" err="1" smtClean="0"/>
              <a:t>konfigurace</a:t>
            </a:r>
            <a:r>
              <a:rPr lang="en-US" sz="2000" dirty="0" smtClean="0"/>
              <a:t> </a:t>
            </a:r>
            <a:r>
              <a:rPr lang="en-US" sz="2000" dirty="0" err="1" smtClean="0"/>
              <a:t>firewallu</a:t>
            </a:r>
            <a:r>
              <a:rPr lang="en-US" sz="2000" dirty="0" smtClean="0"/>
              <a:t> (</a:t>
            </a:r>
            <a:r>
              <a:rPr lang="en-US" sz="2000" dirty="0" err="1" smtClean="0"/>
              <a:t>iptables</a:t>
            </a:r>
            <a:r>
              <a:rPr lang="en-US" sz="2000" dirty="0" smtClean="0"/>
              <a:t>), </a:t>
            </a:r>
            <a:r>
              <a:rPr lang="en-US" sz="2000" b="1" dirty="0" smtClean="0"/>
              <a:t>co je to socket</a:t>
            </a:r>
            <a:r>
              <a:rPr lang="en-US" sz="2000" dirty="0" smtClean="0"/>
              <a:t>, </a:t>
            </a:r>
            <a:r>
              <a:rPr lang="en-US" sz="2000" dirty="0" err="1" smtClean="0"/>
              <a:t>elementární</a:t>
            </a:r>
            <a:r>
              <a:rPr lang="en-US" sz="2000" dirty="0" smtClean="0"/>
              <a:t> utility (</a:t>
            </a:r>
            <a:r>
              <a:rPr lang="en-US" sz="2000" dirty="0" err="1" smtClean="0"/>
              <a:t>třeba</a:t>
            </a:r>
            <a:r>
              <a:rPr lang="en-US" sz="2000" dirty="0" smtClean="0"/>
              <a:t> less, </a:t>
            </a:r>
            <a:r>
              <a:rPr lang="en-US" sz="2000" dirty="0" err="1" smtClean="0"/>
              <a:t>některý</a:t>
            </a:r>
            <a:r>
              <a:rPr lang="en-US" sz="2000" dirty="0" smtClean="0"/>
              <a:t> </a:t>
            </a:r>
            <a:r>
              <a:rPr lang="en-US" sz="2000" dirty="0" err="1" smtClean="0"/>
              <a:t>z</a:t>
            </a:r>
            <a:r>
              <a:rPr lang="en-US" sz="2000" dirty="0" smtClean="0"/>
              <a:t> </a:t>
            </a:r>
            <a:r>
              <a:rPr lang="en-US" sz="2000" dirty="0" err="1" smtClean="0"/>
              <a:t>editorů</a:t>
            </a:r>
            <a:r>
              <a:rPr lang="en-US" sz="2000" dirty="0" smtClean="0"/>
              <a:t> vim/</a:t>
            </a:r>
            <a:r>
              <a:rPr lang="en-US" sz="2000" dirty="0" err="1" smtClean="0"/>
              <a:t>emacs/nano</a:t>
            </a:r>
            <a:r>
              <a:rPr lang="en-US" sz="2000" dirty="0" smtClean="0"/>
              <a:t>), </a:t>
            </a:r>
            <a:r>
              <a:rPr lang="en-US" sz="2000" dirty="0" err="1" smtClean="0"/>
              <a:t>zjistit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b="1" dirty="0" err="1" smtClean="0"/>
              <a:t>informace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systému</a:t>
            </a:r>
            <a:r>
              <a:rPr lang="en-US" sz="2000" b="1" dirty="0" smtClean="0"/>
              <a:t> </a:t>
            </a:r>
            <a:r>
              <a:rPr lang="en-US" sz="2000" dirty="0" smtClean="0"/>
              <a:t>(</a:t>
            </a:r>
            <a:r>
              <a:rPr lang="en-US" sz="2000" b="1" dirty="0" err="1" smtClean="0"/>
              <a:t>kolik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mám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paměti</a:t>
            </a:r>
            <a:r>
              <a:rPr lang="en-US" sz="2000" dirty="0" smtClean="0"/>
              <a:t>? </a:t>
            </a:r>
            <a:r>
              <a:rPr lang="en-US" sz="2000" dirty="0" err="1" smtClean="0"/>
              <a:t>Vím</a:t>
            </a:r>
            <a:r>
              <a:rPr lang="en-US" sz="2000" dirty="0" smtClean="0"/>
              <a:t>, </a:t>
            </a:r>
            <a:r>
              <a:rPr lang="en-US" sz="2000" dirty="0" err="1" smtClean="0"/>
              <a:t>že</a:t>
            </a:r>
            <a:r>
              <a:rPr lang="en-US" sz="2000" dirty="0" smtClean="0"/>
              <a:t> </a:t>
            </a:r>
            <a:r>
              <a:rPr lang="en-US" sz="2000" dirty="0" err="1" smtClean="0"/>
              <a:t>musím</a:t>
            </a:r>
            <a:r>
              <a:rPr lang="en-US" sz="2000" dirty="0" smtClean="0"/>
              <a:t> </a:t>
            </a:r>
            <a:r>
              <a:rPr lang="en-US" sz="2000" dirty="0" err="1" smtClean="0"/>
              <a:t>sečíst</a:t>
            </a:r>
            <a:r>
              <a:rPr lang="en-US" sz="2000" dirty="0" smtClean="0"/>
              <a:t> </a:t>
            </a:r>
            <a:r>
              <a:rPr lang="en-US" sz="2000" dirty="0" err="1" smtClean="0"/>
              <a:t>free+cached</a:t>
            </a:r>
            <a:r>
              <a:rPr lang="en-US" sz="2000" dirty="0" smtClean="0"/>
              <a:t> </a:t>
            </a:r>
            <a:r>
              <a:rPr lang="en-US" sz="2000" dirty="0" err="1" smtClean="0"/>
              <a:t>abych</a:t>
            </a:r>
            <a:r>
              <a:rPr lang="en-US" sz="2000" dirty="0" smtClean="0"/>
              <a:t> </a:t>
            </a:r>
            <a:r>
              <a:rPr lang="en-US" sz="2000" dirty="0" err="1" smtClean="0"/>
              <a:t>dostal</a:t>
            </a:r>
            <a:r>
              <a:rPr lang="en-US" sz="2000" dirty="0" smtClean="0"/>
              <a:t> </a:t>
            </a:r>
            <a:r>
              <a:rPr lang="en-US" sz="2000" dirty="0" err="1" smtClean="0"/>
              <a:t>skutečné</a:t>
            </a:r>
            <a:r>
              <a:rPr lang="en-US" sz="2000" dirty="0" smtClean="0"/>
              <a:t> </a:t>
            </a:r>
            <a:r>
              <a:rPr lang="en-US" sz="2000" dirty="0" err="1" smtClean="0"/>
              <a:t>množství</a:t>
            </a:r>
            <a:r>
              <a:rPr lang="en-US" sz="2000" dirty="0" smtClean="0"/>
              <a:t> </a:t>
            </a:r>
            <a:r>
              <a:rPr lang="en-US" sz="2000" dirty="0" err="1" smtClean="0"/>
              <a:t>paměti</a:t>
            </a:r>
            <a:r>
              <a:rPr lang="en-US" sz="2000" dirty="0" smtClean="0"/>
              <a:t>?), </a:t>
            </a:r>
            <a:r>
              <a:rPr lang="en-US" sz="2000" dirty="0" err="1" smtClean="0"/>
              <a:t>jak</a:t>
            </a:r>
            <a:r>
              <a:rPr lang="en-US" sz="2000" dirty="0" smtClean="0"/>
              <a:t> </a:t>
            </a:r>
            <a:r>
              <a:rPr lang="en-US" sz="2000" dirty="0" err="1" smtClean="0"/>
              <a:t>nastavit</a:t>
            </a:r>
            <a:r>
              <a:rPr lang="en-US" sz="2000" dirty="0" smtClean="0"/>
              <a:t> </a:t>
            </a:r>
            <a:r>
              <a:rPr lang="en-US" sz="2000" b="1" dirty="0" err="1" smtClean="0"/>
              <a:t>reverzní</a:t>
            </a:r>
            <a:r>
              <a:rPr lang="en-US" sz="2000" b="1" dirty="0" smtClean="0"/>
              <a:t> proxy </a:t>
            </a:r>
            <a:r>
              <a:rPr lang="en-US" sz="2000" dirty="0" smtClean="0"/>
              <a:t>(</a:t>
            </a:r>
            <a:r>
              <a:rPr lang="en-US" sz="2000" dirty="0" err="1" smtClean="0"/>
              <a:t>protože</a:t>
            </a:r>
            <a:r>
              <a:rPr lang="en-US" sz="2000" dirty="0" smtClean="0"/>
              <a:t> </a:t>
            </a:r>
            <a:r>
              <a:rPr lang="en-US" sz="2000" dirty="0" err="1" smtClean="0"/>
              <a:t>třeba</a:t>
            </a:r>
            <a:r>
              <a:rPr lang="en-US" sz="2000" dirty="0" smtClean="0"/>
              <a:t> </a:t>
            </a:r>
            <a:r>
              <a:rPr lang="en-US" sz="2000" dirty="0" err="1" smtClean="0"/>
              <a:t>JBoss</a:t>
            </a:r>
            <a:r>
              <a:rPr lang="en-US" sz="2000" dirty="0" smtClean="0"/>
              <a:t> AS </a:t>
            </a:r>
            <a:r>
              <a:rPr lang="en-US" sz="2000" dirty="0" err="1" smtClean="0"/>
              <a:t>vlastně</a:t>
            </a:r>
            <a:r>
              <a:rPr lang="en-US" sz="2000" dirty="0" smtClean="0"/>
              <a:t> </a:t>
            </a:r>
            <a:r>
              <a:rPr lang="en-US" sz="2000" dirty="0" err="1" smtClean="0"/>
              <a:t>nepočítá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tím</a:t>
            </a:r>
            <a:r>
              <a:rPr lang="en-US" sz="2000" dirty="0" smtClean="0"/>
              <a:t>, </a:t>
            </a:r>
            <a:r>
              <a:rPr lang="en-US" sz="2000" dirty="0" err="1" smtClean="0"/>
              <a:t>že</a:t>
            </a:r>
            <a:r>
              <a:rPr lang="en-US" sz="2000" dirty="0" smtClean="0"/>
              <a:t> </a:t>
            </a:r>
            <a:r>
              <a:rPr lang="en-US" sz="2000" dirty="0" err="1" smtClean="0"/>
              <a:t>bude</a:t>
            </a:r>
            <a:r>
              <a:rPr lang="en-US" sz="2000" dirty="0" smtClean="0"/>
              <a:t> </a:t>
            </a:r>
            <a:r>
              <a:rPr lang="en-US" sz="2000" dirty="0" err="1" smtClean="0"/>
              <a:t>běžet</a:t>
            </a:r>
            <a:r>
              <a:rPr lang="en-US" sz="2000" dirty="0" smtClean="0"/>
              <a:t> </a:t>
            </a:r>
            <a:r>
              <a:rPr lang="en-US" sz="2000" dirty="0" err="1" smtClean="0"/>
              <a:t>rovnou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80ce), </a:t>
            </a:r>
            <a:r>
              <a:rPr lang="en-US" sz="2000" dirty="0" err="1" smtClean="0"/>
              <a:t>atp</a:t>
            </a:r>
            <a:r>
              <a:rPr lang="en-US" sz="2000" dirty="0" smtClean="0"/>
              <a:t>. soft skills, </a:t>
            </a:r>
            <a:r>
              <a:rPr lang="en-US" sz="2000" dirty="0" err="1" smtClean="0"/>
              <a:t>vyjadřování</a:t>
            </a:r>
            <a:r>
              <a:rPr lang="en-US" sz="2000" dirty="0" smtClean="0"/>
              <a:t>, </a:t>
            </a:r>
            <a:r>
              <a:rPr lang="en-US" sz="2000" dirty="0" err="1" smtClean="0"/>
              <a:t>sebeprezentace</a:t>
            </a:r>
            <a:r>
              <a:rPr lang="en-US" sz="2000" dirty="0" smtClean="0"/>
              <a:t>, </a:t>
            </a:r>
            <a:r>
              <a:rPr lang="en-US" sz="2000" dirty="0" err="1" smtClean="0"/>
              <a:t>přemýšlení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hranici</a:t>
            </a:r>
            <a:r>
              <a:rPr lang="en-US" sz="2000" dirty="0" smtClean="0"/>
              <a:t> </a:t>
            </a:r>
            <a:r>
              <a:rPr lang="en-US" sz="2000" dirty="0" err="1" smtClean="0"/>
              <a:t>kódu</a:t>
            </a:r>
            <a:r>
              <a:rPr lang="en-US" sz="2000" dirty="0" smtClean="0"/>
              <a:t> (</a:t>
            </a:r>
            <a:r>
              <a:rPr lang="en-US" sz="2000" dirty="0" err="1" smtClean="0"/>
              <a:t>ekonomika</a:t>
            </a:r>
            <a:r>
              <a:rPr lang="en-US" sz="2000" dirty="0" smtClean="0"/>
              <a:t>, </a:t>
            </a:r>
            <a:r>
              <a:rPr lang="en-US" sz="2000" dirty="0" err="1" smtClean="0"/>
              <a:t>vztah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klientem</a:t>
            </a:r>
            <a:r>
              <a:rPr lang="en-US" sz="2000" dirty="0" smtClean="0"/>
              <a:t>, </a:t>
            </a:r>
            <a:r>
              <a:rPr lang="en-US" sz="2000" dirty="0" err="1" smtClean="0"/>
              <a:t>byznys</a:t>
            </a:r>
            <a:r>
              <a:rPr lang="en-US" sz="2000" dirty="0" smtClean="0"/>
              <a:t> </a:t>
            </a:r>
            <a:r>
              <a:rPr lang="en-US" sz="2000" dirty="0" err="1" smtClean="0"/>
              <a:t>pohled</a:t>
            </a:r>
            <a:r>
              <a:rPr lang="en-US" sz="2000" dirty="0" smtClean="0"/>
              <a:t>, ...)</a:t>
            </a:r>
          </a:p>
          <a:p>
            <a:endParaRPr lang="en-US" sz="800" dirty="0" smtClean="0"/>
          </a:p>
          <a:p>
            <a:r>
              <a:rPr lang="en-US" sz="2000" dirty="0" err="1" smtClean="0"/>
              <a:t>Dle</a:t>
            </a:r>
            <a:r>
              <a:rPr lang="en-US" sz="2000" dirty="0" smtClean="0"/>
              <a:t> </a:t>
            </a:r>
            <a:r>
              <a:rPr lang="en-US" sz="2000" dirty="0" err="1" smtClean="0"/>
              <a:t>vašeho</a:t>
            </a:r>
            <a:r>
              <a:rPr lang="en-US" sz="2000" dirty="0" smtClean="0"/>
              <a:t> </a:t>
            </a:r>
            <a:r>
              <a:rPr lang="en-US" sz="2000" dirty="0" err="1" smtClean="0"/>
              <a:t>názoru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co by se </a:t>
            </a:r>
            <a:r>
              <a:rPr lang="en-US" sz="2000" b="1" dirty="0" err="1" smtClean="0"/>
              <a:t>neměl</a:t>
            </a:r>
            <a:r>
              <a:rPr lang="en-US" sz="2000" b="1" dirty="0" smtClean="0"/>
              <a:t> </a:t>
            </a:r>
            <a:r>
              <a:rPr lang="en-US" sz="2000" dirty="0" err="1" smtClean="0"/>
              <a:t>náš</a:t>
            </a:r>
            <a:r>
              <a:rPr lang="en-US" sz="2000" dirty="0" smtClean="0"/>
              <a:t> minor </a:t>
            </a:r>
            <a:r>
              <a:rPr lang="en-US" sz="2000" dirty="0" err="1" smtClean="0"/>
              <a:t>zaměřit</a:t>
            </a:r>
            <a:r>
              <a:rPr lang="en-US" sz="2000" dirty="0" smtClean="0"/>
              <a:t>?</a:t>
            </a:r>
          </a:p>
          <a:p>
            <a:endParaRPr lang="en-US" sz="800" dirty="0" smtClean="0"/>
          </a:p>
          <a:p>
            <a:r>
              <a:rPr lang="en-US" sz="2000" dirty="0" err="1" smtClean="0"/>
              <a:t>Myslím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, </a:t>
            </a:r>
            <a:r>
              <a:rPr lang="en-US" sz="2000" dirty="0" err="1" smtClean="0"/>
              <a:t>že</a:t>
            </a:r>
            <a:r>
              <a:rPr lang="en-US" sz="2000" dirty="0" smtClean="0"/>
              <a:t> </a:t>
            </a:r>
            <a:r>
              <a:rPr lang="en-US" sz="2000" dirty="0" err="1" smtClean="0"/>
              <a:t>není</a:t>
            </a:r>
            <a:r>
              <a:rPr lang="en-US" sz="2000" dirty="0" smtClean="0"/>
              <a:t> </a:t>
            </a:r>
            <a:r>
              <a:rPr lang="en-US" sz="2000" dirty="0" err="1" smtClean="0"/>
              <a:t>cílem</a:t>
            </a:r>
            <a:r>
              <a:rPr lang="en-US" sz="2000" dirty="0" smtClean="0"/>
              <a:t> </a:t>
            </a:r>
            <a:r>
              <a:rPr lang="en-US" sz="2000" dirty="0" err="1" smtClean="0"/>
              <a:t>vychovat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škole</a:t>
            </a:r>
            <a:r>
              <a:rPr lang="en-US" sz="2000" dirty="0" smtClean="0"/>
              <a:t> </a:t>
            </a:r>
            <a:r>
              <a:rPr lang="en-US" sz="2000" dirty="0" err="1" smtClean="0"/>
              <a:t>technologické</a:t>
            </a:r>
            <a:r>
              <a:rPr lang="en-US" sz="2000" dirty="0" smtClean="0"/>
              <a:t> </a:t>
            </a:r>
            <a:r>
              <a:rPr lang="en-US" sz="2000" dirty="0" err="1" smtClean="0"/>
              <a:t>robokopy</a:t>
            </a:r>
            <a:r>
              <a:rPr lang="en-US" sz="2000" dirty="0" smtClean="0"/>
              <a:t>. </a:t>
            </a:r>
            <a:r>
              <a:rPr lang="en-US" sz="2000" dirty="0" err="1" smtClean="0"/>
              <a:t>Absolventi</a:t>
            </a:r>
            <a:r>
              <a:rPr lang="en-US" sz="2000" dirty="0" smtClean="0"/>
              <a:t>, se </a:t>
            </a:r>
            <a:r>
              <a:rPr lang="en-US" sz="2000" dirty="0" err="1" smtClean="0"/>
              <a:t>stejně</a:t>
            </a:r>
            <a:r>
              <a:rPr lang="en-US" sz="2000" dirty="0" smtClean="0"/>
              <a:t> </a:t>
            </a:r>
            <a:r>
              <a:rPr lang="en-US" sz="2000" dirty="0" err="1" smtClean="0"/>
              <a:t>typicky</a:t>
            </a:r>
            <a:r>
              <a:rPr lang="en-US" sz="2000" dirty="0" smtClean="0"/>
              <a:t> </a:t>
            </a:r>
            <a:r>
              <a:rPr lang="en-US" sz="2000" dirty="0" err="1" smtClean="0"/>
              <a:t>v</a:t>
            </a:r>
            <a:r>
              <a:rPr lang="en-US" sz="2000" dirty="0" smtClean="0"/>
              <a:t> </a:t>
            </a:r>
            <a:r>
              <a:rPr lang="en-US" sz="2000" dirty="0" err="1" smtClean="0"/>
              <a:t>budoucím</a:t>
            </a:r>
            <a:r>
              <a:rPr lang="en-US" sz="2000" dirty="0" smtClean="0"/>
              <a:t> </a:t>
            </a:r>
            <a:r>
              <a:rPr lang="en-US" sz="2000" dirty="0" err="1" smtClean="0"/>
              <a:t>zaměstnání</a:t>
            </a:r>
            <a:r>
              <a:rPr lang="en-US" sz="2000" dirty="0" smtClean="0"/>
              <a:t> </a:t>
            </a:r>
            <a:r>
              <a:rPr lang="en-US" sz="2000" dirty="0" err="1" smtClean="0"/>
              <a:t>musí</a:t>
            </a:r>
            <a:r>
              <a:rPr lang="en-US" sz="2000" dirty="0" smtClean="0"/>
              <a:t> </a:t>
            </a:r>
            <a:r>
              <a:rPr lang="en-US" sz="2000" dirty="0" err="1" smtClean="0"/>
              <a:t>seznámit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interními</a:t>
            </a:r>
            <a:r>
              <a:rPr lang="en-US" sz="2000" dirty="0" smtClean="0"/>
              <a:t> </a:t>
            </a:r>
            <a:r>
              <a:rPr lang="en-US" sz="2000" dirty="0" err="1" smtClean="0"/>
              <a:t>frameworky</a:t>
            </a:r>
            <a:r>
              <a:rPr lang="en-US" sz="2000" dirty="0" smtClean="0"/>
              <a:t> a </a:t>
            </a:r>
            <a:r>
              <a:rPr lang="en-US" sz="2000" dirty="0" err="1" smtClean="0"/>
              <a:t>postupy</a:t>
            </a:r>
            <a:r>
              <a:rPr lang="en-US" sz="2000" dirty="0" smtClean="0"/>
              <a:t>, </a:t>
            </a:r>
            <a:r>
              <a:rPr lang="en-US" sz="2000" dirty="0" err="1" smtClean="0"/>
              <a:t>čili</a:t>
            </a:r>
            <a:r>
              <a:rPr lang="en-US" sz="2000" dirty="0" smtClean="0"/>
              <a:t> </a:t>
            </a:r>
            <a:r>
              <a:rPr lang="en-US" sz="2000" dirty="0" err="1" smtClean="0"/>
              <a:t>přidaná</a:t>
            </a:r>
            <a:r>
              <a:rPr lang="en-US" sz="2000" dirty="0" smtClean="0"/>
              <a:t> </a:t>
            </a:r>
            <a:r>
              <a:rPr lang="en-US" sz="2000" dirty="0" err="1" smtClean="0"/>
              <a:t>hodnota</a:t>
            </a:r>
            <a:r>
              <a:rPr lang="en-US" sz="2000" dirty="0" smtClean="0"/>
              <a:t> </a:t>
            </a:r>
            <a:r>
              <a:rPr lang="en-US" sz="2000" dirty="0" err="1" smtClean="0"/>
              <a:t>z</a:t>
            </a:r>
            <a:r>
              <a:rPr lang="en-US" sz="2000" dirty="0" smtClean="0"/>
              <a:t> </a:t>
            </a:r>
            <a:r>
              <a:rPr lang="en-US" sz="2000" dirty="0" err="1" smtClean="0"/>
              <a:t>dodatečného</a:t>
            </a:r>
            <a:r>
              <a:rPr lang="en-US" sz="2000" dirty="0" smtClean="0"/>
              <a:t> </a:t>
            </a:r>
            <a:r>
              <a:rPr lang="en-US" sz="2000" dirty="0" err="1" smtClean="0"/>
              <a:t>technického</a:t>
            </a:r>
            <a:r>
              <a:rPr lang="en-US" sz="2000" dirty="0" smtClean="0"/>
              <a:t> </a:t>
            </a:r>
            <a:r>
              <a:rPr lang="en-US" sz="2000" dirty="0" err="1" smtClean="0"/>
              <a:t>rozvoje</a:t>
            </a:r>
            <a:r>
              <a:rPr lang="en-US" sz="2000" dirty="0" smtClean="0"/>
              <a:t> </a:t>
            </a:r>
            <a:r>
              <a:rPr lang="en-US" sz="2000" dirty="0" err="1" smtClean="0"/>
              <a:t>kandidáta</a:t>
            </a:r>
            <a:r>
              <a:rPr lang="en-US" sz="2000" dirty="0" smtClean="0"/>
              <a:t> </a:t>
            </a:r>
            <a:r>
              <a:rPr lang="en-US" sz="2000" dirty="0" err="1" smtClean="0"/>
              <a:t>postupně</a:t>
            </a:r>
            <a:r>
              <a:rPr lang="en-US" sz="2000" dirty="0" smtClean="0"/>
              <a:t> </a:t>
            </a:r>
            <a:r>
              <a:rPr lang="en-US" sz="2000" dirty="0" err="1" smtClean="0"/>
              <a:t>klesá</a:t>
            </a:r>
            <a:r>
              <a:rPr lang="en-US" sz="2000" dirty="0" smtClean="0"/>
              <a:t>. </a:t>
            </a:r>
            <a:r>
              <a:rPr lang="en-US" sz="2000" dirty="0" err="1" smtClean="0"/>
              <a:t>Daleko</a:t>
            </a:r>
            <a:r>
              <a:rPr lang="en-US" sz="2000" dirty="0" smtClean="0"/>
              <a:t> </a:t>
            </a:r>
            <a:r>
              <a:rPr lang="en-US" sz="2000" dirty="0" err="1" smtClean="0"/>
              <a:t>lépe</a:t>
            </a:r>
            <a:r>
              <a:rPr lang="en-US" sz="2000" dirty="0" smtClean="0"/>
              <a:t> se </a:t>
            </a:r>
            <a:r>
              <a:rPr lang="en-US" sz="2000" dirty="0" err="1" smtClean="0"/>
              <a:t>nám</a:t>
            </a:r>
            <a:r>
              <a:rPr lang="en-US" sz="2000" dirty="0" smtClean="0"/>
              <a:t> </a:t>
            </a:r>
            <a:r>
              <a:rPr lang="en-US" sz="2000" dirty="0" err="1" smtClean="0"/>
              <a:t>jeví</a:t>
            </a:r>
            <a:r>
              <a:rPr lang="en-US" sz="2000" dirty="0" smtClean="0"/>
              <a:t> </a:t>
            </a:r>
            <a:r>
              <a:rPr lang="en-US" sz="2000" dirty="0" err="1" smtClean="0"/>
              <a:t>kandidáti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2000" dirty="0" smtClean="0"/>
              <a:t> T-shape </a:t>
            </a:r>
            <a:r>
              <a:rPr lang="en-US" sz="2000" dirty="0" err="1" smtClean="0"/>
              <a:t>přehledem</a:t>
            </a:r>
            <a:r>
              <a:rPr lang="en-US" sz="2000" dirty="0" smtClean="0"/>
              <a:t>, </a:t>
            </a:r>
            <a:r>
              <a:rPr lang="en-US" sz="2000" dirty="0" err="1" smtClean="0"/>
              <a:t>tedy</a:t>
            </a:r>
            <a:r>
              <a:rPr lang="en-US" sz="2000" dirty="0" smtClean="0"/>
              <a:t> </a:t>
            </a:r>
            <a:r>
              <a:rPr lang="en-US" sz="2000" dirty="0" err="1" smtClean="0"/>
              <a:t>mělký</a:t>
            </a:r>
            <a:r>
              <a:rPr lang="en-US" sz="2000" dirty="0" smtClean="0"/>
              <a:t> </a:t>
            </a:r>
            <a:r>
              <a:rPr lang="en-US" sz="2000" dirty="0" err="1" smtClean="0"/>
              <a:t>přehled</a:t>
            </a:r>
            <a:r>
              <a:rPr lang="en-US" sz="2000" dirty="0" smtClean="0"/>
              <a:t> </a:t>
            </a:r>
            <a:r>
              <a:rPr lang="en-US" sz="2000" dirty="0" err="1" smtClean="0"/>
              <a:t>o</a:t>
            </a:r>
            <a:r>
              <a:rPr lang="en-US" sz="2000" dirty="0" smtClean="0"/>
              <a:t> </a:t>
            </a:r>
            <a:r>
              <a:rPr lang="en-US" sz="2000" dirty="0" err="1" smtClean="0"/>
              <a:t>vícero</a:t>
            </a:r>
            <a:r>
              <a:rPr lang="en-US" sz="2000" dirty="0" smtClean="0"/>
              <a:t> </a:t>
            </a:r>
            <a:r>
              <a:rPr lang="en-US" sz="2000" dirty="0" err="1" smtClean="0"/>
              <a:t>záležitostech</a:t>
            </a:r>
            <a:r>
              <a:rPr lang="en-US" sz="2000" dirty="0" smtClean="0"/>
              <a:t> a </a:t>
            </a:r>
            <a:r>
              <a:rPr lang="en-US" sz="2000" dirty="0" err="1" smtClean="0"/>
              <a:t>hlubší</a:t>
            </a:r>
            <a:r>
              <a:rPr lang="en-US" sz="2000" dirty="0" smtClean="0"/>
              <a:t> </a:t>
            </a:r>
            <a:r>
              <a:rPr lang="en-US" sz="2000" dirty="0" err="1" smtClean="0"/>
              <a:t>znalost</a:t>
            </a:r>
            <a:r>
              <a:rPr lang="en-US" sz="2000" dirty="0" smtClean="0"/>
              <a:t> </a:t>
            </a:r>
            <a:r>
              <a:rPr lang="en-US" sz="2000" dirty="0" err="1" smtClean="0"/>
              <a:t>pár</a:t>
            </a:r>
            <a:r>
              <a:rPr lang="en-US" sz="2000" dirty="0" smtClean="0"/>
              <a:t> </a:t>
            </a:r>
            <a:r>
              <a:rPr lang="en-US" sz="2000" dirty="0" err="1" smtClean="0"/>
              <a:t>dovedností</a:t>
            </a:r>
            <a:r>
              <a:rPr lang="en-US" sz="2000" dirty="0" smtClean="0"/>
              <a:t>, </a:t>
            </a:r>
            <a:r>
              <a:rPr lang="en-US" sz="2000" dirty="0" err="1" smtClean="0"/>
              <a:t>kterým</a:t>
            </a:r>
            <a:r>
              <a:rPr lang="en-US" sz="2000" dirty="0" smtClean="0"/>
              <a:t> se </a:t>
            </a:r>
            <a:r>
              <a:rPr lang="en-US" sz="2000" dirty="0" err="1" smtClean="0"/>
              <a:t>člověk</a:t>
            </a:r>
            <a:r>
              <a:rPr lang="en-US" sz="2000" dirty="0" smtClean="0"/>
              <a:t> </a:t>
            </a:r>
            <a:r>
              <a:rPr lang="en-US" sz="2000" dirty="0" err="1" smtClean="0"/>
              <a:t>chce</a:t>
            </a:r>
            <a:r>
              <a:rPr lang="en-US" sz="2000" dirty="0" smtClean="0"/>
              <a:t> </a:t>
            </a:r>
            <a:r>
              <a:rPr lang="en-US" sz="2000" dirty="0" err="1" smtClean="0"/>
              <a:t>opravdu</a:t>
            </a:r>
            <a:r>
              <a:rPr lang="en-US" sz="2000" dirty="0" smtClean="0"/>
              <a:t> </a:t>
            </a:r>
            <a:r>
              <a:rPr lang="en-US" sz="2000" dirty="0" err="1" smtClean="0"/>
              <a:t>věnovat</a:t>
            </a:r>
            <a:r>
              <a:rPr lang="en-US" sz="2000" dirty="0" smtClean="0"/>
              <a:t>. </a:t>
            </a:r>
            <a:r>
              <a:rPr lang="en-US" sz="2000" dirty="0" err="1" smtClean="0"/>
              <a:t>Optimální</a:t>
            </a:r>
            <a:r>
              <a:rPr lang="en-US" sz="2000" dirty="0" smtClean="0"/>
              <a:t> je </a:t>
            </a:r>
            <a:r>
              <a:rPr lang="en-US" sz="2000" dirty="0" err="1" smtClean="0"/>
              <a:t>pak</a:t>
            </a:r>
            <a:r>
              <a:rPr lang="en-US" sz="2000" dirty="0" smtClean="0"/>
              <a:t> mix </a:t>
            </a:r>
            <a:r>
              <a:rPr lang="en-US" sz="2000" dirty="0" err="1" smtClean="0"/>
              <a:t>technologie</a:t>
            </a:r>
            <a:r>
              <a:rPr lang="en-US" sz="2000" dirty="0" smtClean="0"/>
              <a:t>, soft skills </a:t>
            </a:r>
            <a:r>
              <a:rPr lang="en-US" sz="2000" dirty="0" err="1" smtClean="0"/>
              <a:t>obecně</a:t>
            </a:r>
            <a:r>
              <a:rPr lang="en-US" sz="2000" dirty="0" smtClean="0"/>
              <a:t> (</a:t>
            </a:r>
            <a:r>
              <a:rPr lang="en-US" sz="2000" dirty="0" err="1" smtClean="0"/>
              <a:t>viz</a:t>
            </a:r>
            <a:r>
              <a:rPr lang="en-US" sz="2000" dirty="0" smtClean="0"/>
              <a:t> </a:t>
            </a:r>
            <a:r>
              <a:rPr lang="en-US" sz="2000" dirty="0" err="1" smtClean="0"/>
              <a:t>předchozí</a:t>
            </a:r>
            <a:r>
              <a:rPr lang="en-US" sz="2000" dirty="0" smtClean="0"/>
              <a:t> </a:t>
            </a:r>
            <a:r>
              <a:rPr lang="en-US" sz="2000" dirty="0" err="1" smtClean="0"/>
              <a:t>bod</a:t>
            </a:r>
            <a:r>
              <a:rPr lang="en-US" sz="2000" dirty="0" smtClean="0"/>
              <a:t>) a </a:t>
            </a:r>
            <a:r>
              <a:rPr lang="en-US" sz="2000" dirty="0" err="1" smtClean="0"/>
              <a:t>spojení</a:t>
            </a:r>
            <a:r>
              <a:rPr lang="en-US" sz="2000" dirty="0" smtClean="0"/>
              <a:t> </a:t>
            </a:r>
            <a:r>
              <a:rPr lang="en-US" sz="2000" dirty="0" err="1" smtClean="0"/>
              <a:t>technologického</a:t>
            </a:r>
            <a:r>
              <a:rPr lang="en-US" sz="2000" dirty="0" smtClean="0"/>
              <a:t> </a:t>
            </a:r>
            <a:r>
              <a:rPr lang="en-US" sz="2000" dirty="0" err="1" smtClean="0"/>
              <a:t>světa</a:t>
            </a:r>
            <a:r>
              <a:rPr lang="en-US" sz="2000" dirty="0" smtClean="0"/>
              <a:t> se </a:t>
            </a:r>
            <a:r>
              <a:rPr lang="en-US" sz="2000" dirty="0" err="1" smtClean="0"/>
              <a:t>světem</a:t>
            </a:r>
            <a:r>
              <a:rPr lang="en-US" sz="2000" dirty="0" smtClean="0"/>
              <a:t> </a:t>
            </a:r>
            <a:r>
              <a:rPr lang="en-US" sz="2000" dirty="0" err="1" smtClean="0"/>
              <a:t>reálným</a:t>
            </a:r>
            <a:r>
              <a:rPr lang="en-US" sz="2000" dirty="0" smtClean="0"/>
              <a:t> (</a:t>
            </a:r>
            <a:r>
              <a:rPr lang="en-US" sz="2000" dirty="0" err="1" smtClean="0"/>
              <a:t>tzn</a:t>
            </a:r>
            <a:r>
              <a:rPr lang="en-US" sz="2000" dirty="0" smtClean="0"/>
              <a:t>. </a:t>
            </a:r>
            <a:r>
              <a:rPr lang="en-US" sz="2000" dirty="0" err="1" smtClean="0"/>
              <a:t>chápat</a:t>
            </a:r>
            <a:r>
              <a:rPr lang="en-US" sz="2000" dirty="0" smtClean="0"/>
              <a:t> </a:t>
            </a:r>
            <a:r>
              <a:rPr lang="en-US" sz="2000" b="1" dirty="0" err="1" smtClean="0"/>
              <a:t>požadavky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klienta</a:t>
            </a:r>
            <a:r>
              <a:rPr lang="en-US" sz="2000" b="1" dirty="0" smtClean="0"/>
              <a:t> a ne </a:t>
            </a:r>
            <a:r>
              <a:rPr lang="en-US" sz="2000" b="1" dirty="0" err="1" smtClean="0"/>
              <a:t>stavět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sklepě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vymazlenou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jadernou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elektrárnu</a:t>
            </a:r>
            <a:r>
              <a:rPr lang="en-US" sz="2000" dirty="0" smtClean="0"/>
              <a:t>, </a:t>
            </a:r>
            <a:r>
              <a:rPr lang="en-US" sz="2000" dirty="0" err="1" smtClean="0"/>
              <a:t>která</a:t>
            </a:r>
            <a:r>
              <a:rPr lang="en-US" sz="2000" dirty="0" smtClean="0"/>
              <a:t> </a:t>
            </a:r>
            <a:r>
              <a:rPr lang="en-US" sz="2000" dirty="0" err="1" smtClean="0"/>
              <a:t>klientovi</a:t>
            </a:r>
            <a:r>
              <a:rPr lang="en-US" sz="2000" dirty="0" smtClean="0"/>
              <a:t> </a:t>
            </a:r>
            <a:r>
              <a:rPr lang="en-US" sz="2000" dirty="0" err="1" smtClean="0"/>
              <a:t>k</a:t>
            </a:r>
            <a:r>
              <a:rPr lang="en-US" sz="2000" dirty="0" smtClean="0"/>
              <a:t> </a:t>
            </a:r>
            <a:r>
              <a:rPr lang="en-US" sz="2000" dirty="0" err="1" smtClean="0"/>
              <a:t>ničemu</a:t>
            </a:r>
            <a:r>
              <a:rPr lang="en-US" sz="2000" dirty="0" smtClean="0"/>
              <a:t> </a:t>
            </a:r>
            <a:r>
              <a:rPr lang="en-US" sz="2000" dirty="0" err="1" smtClean="0"/>
              <a:t>nebude</a:t>
            </a:r>
            <a:r>
              <a:rPr lang="en-US" sz="2000" dirty="0" smtClean="0"/>
              <a:t>). </a:t>
            </a:r>
            <a:r>
              <a:rPr lang="en-US" sz="2000" dirty="0" err="1" smtClean="0"/>
              <a:t>Jinými</a:t>
            </a:r>
            <a:r>
              <a:rPr lang="en-US" sz="2000" dirty="0" smtClean="0"/>
              <a:t> </a:t>
            </a:r>
            <a:r>
              <a:rPr lang="en-US" sz="2000" dirty="0" err="1" smtClean="0"/>
              <a:t>slovy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programovat</a:t>
            </a:r>
            <a:r>
              <a:rPr lang="en-US" sz="2000" b="1" dirty="0" smtClean="0"/>
              <a:t> se </a:t>
            </a:r>
            <a:r>
              <a:rPr lang="en-US" sz="2000" b="1" dirty="0" err="1" smtClean="0"/>
              <a:t>člověk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naučí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pár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měsíců</a:t>
            </a:r>
            <a:r>
              <a:rPr lang="en-US" sz="2000" b="1" dirty="0" smtClean="0"/>
              <a:t>, ale </a:t>
            </a:r>
            <a:r>
              <a:rPr lang="en-US" sz="2000" b="1" dirty="0" err="1" smtClean="0"/>
              <a:t>blbec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zůstane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blbcem</a:t>
            </a:r>
            <a:r>
              <a:rPr lang="en-US" sz="2000" b="1" dirty="0" smtClean="0"/>
              <a:t> </a:t>
            </a:r>
            <a:r>
              <a:rPr lang="en-US" sz="2000" dirty="0" smtClean="0"/>
              <a:t>:)</a:t>
            </a:r>
          </a:p>
          <a:p>
            <a:endParaRPr lang="en-US" sz="1400" dirty="0" smtClean="0"/>
          </a:p>
          <a:p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21" y="151931"/>
            <a:ext cx="9142572" cy="1270265"/>
          </a:xfrm>
        </p:spPr>
        <p:txBody>
          <a:bodyPr/>
          <a:lstStyle/>
          <a:p>
            <a:r>
              <a:rPr lang="cs-CZ" dirty="0" smtClean="0"/>
              <a:t>Názor</a:t>
            </a:r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12" y="1631340"/>
            <a:ext cx="9944844" cy="13317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908" y="3264694"/>
            <a:ext cx="9601200" cy="109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Minor Enterprise systémy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Reálný projekt na 2 roky</a:t>
            </a:r>
          </a:p>
          <a:p>
            <a:r>
              <a:rPr lang="cs-CZ" dirty="0" smtClean="0"/>
              <a:t>Projekt řešen v průběhu studia</a:t>
            </a:r>
          </a:p>
          <a:p>
            <a:r>
              <a:rPr lang="cs-CZ" dirty="0" smtClean="0"/>
              <a:t>Kapacita cca 10-20 studentů</a:t>
            </a:r>
          </a:p>
          <a:p>
            <a:r>
              <a:rPr lang="cs-CZ" dirty="0" smtClean="0"/>
              <a:t>Spolupráce na firemních projektech</a:t>
            </a:r>
          </a:p>
          <a:p>
            <a:r>
              <a:rPr lang="cs-CZ" dirty="0" smtClean="0"/>
              <a:t>Oponent/zadavatel z firmy</a:t>
            </a:r>
          </a:p>
          <a:p>
            <a:r>
              <a:rPr lang="cs-CZ" dirty="0" smtClean="0"/>
              <a:t>4 speciální předměty</a:t>
            </a:r>
          </a:p>
          <a:p>
            <a:pPr lvl="1"/>
            <a:r>
              <a:rPr lang="cs-CZ" dirty="0" smtClean="0"/>
              <a:t>AOS, JEE (Red Hat)</a:t>
            </a:r>
          </a:p>
          <a:p>
            <a:pPr lvl="1"/>
            <a:r>
              <a:rPr lang="cs-CZ" dirty="0" smtClean="0"/>
              <a:t>(nové) DesignPatterns, Git</a:t>
            </a:r>
            <a:r>
              <a:rPr lang="cs-CZ" dirty="0" smtClean="0"/>
              <a:t>+Test+Nginx+Debug+Bash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Minor	: Enterprise systems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Osloveno 11 senioru:</a:t>
            </a:r>
          </a:p>
          <a:p>
            <a:pPr lvl="1"/>
            <a:r>
              <a:rPr lang="cs-CZ" dirty="0" smtClean="0"/>
              <a:t>RedHat</a:t>
            </a:r>
          </a:p>
          <a:p>
            <a:pPr lvl="1"/>
            <a:r>
              <a:rPr lang="cs-CZ" dirty="0" smtClean="0"/>
              <a:t>Aquasoft</a:t>
            </a:r>
          </a:p>
          <a:p>
            <a:pPr lvl="1"/>
            <a:r>
              <a:rPr lang="cs-CZ" dirty="0" smtClean="0"/>
              <a:t>EtNetera</a:t>
            </a:r>
          </a:p>
          <a:p>
            <a:pPr lvl="1"/>
            <a:r>
              <a:rPr lang="cs-CZ" dirty="0" smtClean="0"/>
              <a:t>Amazon</a:t>
            </a:r>
          </a:p>
          <a:p>
            <a:pPr lvl="1"/>
            <a:r>
              <a:rPr lang="cs-CZ" dirty="0" smtClean="0"/>
              <a:t>..</a:t>
            </a:r>
          </a:p>
          <a:p>
            <a:pPr lvl="1">
              <a:buNone/>
            </a:pPr>
            <a:r>
              <a:rPr lang="cs-CZ" dirty="0" smtClean="0"/>
              <a:t>1 = výborně/vůbec</a:t>
            </a:r>
          </a:p>
          <a:p>
            <a:pPr lvl="1">
              <a:buNone/>
            </a:pPr>
            <a:r>
              <a:rPr lang="cs-CZ" dirty="0" smtClean="0"/>
              <a:t>5 </a:t>
            </a:r>
            <a:r>
              <a:rPr lang="cs-CZ" dirty="0" smtClean="0"/>
              <a:t>= nedostatečně/hodně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Minor Bezpečnost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Populární v US, CA</a:t>
            </a:r>
          </a:p>
          <a:p>
            <a:pPr lvl="1"/>
            <a:r>
              <a:rPr lang="cs-CZ" dirty="0" smtClean="0"/>
              <a:t>Mobilní aplikace</a:t>
            </a:r>
          </a:p>
          <a:p>
            <a:pPr lvl="1"/>
            <a:r>
              <a:rPr lang="cs-CZ" dirty="0" smtClean="0"/>
              <a:t>P2P</a:t>
            </a:r>
          </a:p>
          <a:p>
            <a:pPr lvl="1"/>
            <a:r>
              <a:rPr lang="cs-CZ" dirty="0" smtClean="0"/>
              <a:t>BitCoin</a:t>
            </a:r>
          </a:p>
          <a:p>
            <a:pPr lvl="1"/>
            <a:r>
              <a:rPr lang="cs-CZ" dirty="0" smtClean="0"/>
              <a:t>Role-based access control</a:t>
            </a:r>
          </a:p>
          <a:p>
            <a:pPr lvl="1"/>
            <a:r>
              <a:rPr lang="cs-CZ" dirty="0" smtClean="0"/>
              <a:t>Network security</a:t>
            </a:r>
          </a:p>
          <a:p>
            <a:pPr lvl="1"/>
            <a:r>
              <a:rPr lang="cs-CZ" dirty="0" smtClean="0"/>
              <a:t>System sec.</a:t>
            </a:r>
          </a:p>
          <a:p>
            <a:pPr lvl="1"/>
            <a:r>
              <a:rPr lang="cs-CZ" dirty="0" smtClean="0"/>
              <a:t>General sec.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??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Minor	: Enterprise systems</a:t>
            </a:r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21" y="1575482"/>
            <a:ext cx="6527800" cy="2832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921" y="4407582"/>
            <a:ext cx="7124700" cy="284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Minor	: Enterprise systems</a:t>
            </a:r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256" y="2432844"/>
            <a:ext cx="6565900" cy="275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21" y="305217"/>
            <a:ext cx="4164398" cy="6700812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67475" y="1778371"/>
            <a:ext cx="4483018" cy="502989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Co by měl umět</a:t>
            </a:r>
          </a:p>
          <a:p>
            <a:pPr lvl="1"/>
            <a:r>
              <a:rPr lang="cs-CZ" dirty="0" smtClean="0"/>
              <a:t>OOP</a:t>
            </a:r>
          </a:p>
          <a:p>
            <a:pPr lvl="1"/>
            <a:r>
              <a:rPr lang="cs-CZ" dirty="0" smtClean="0"/>
              <a:t>Datové struktury</a:t>
            </a:r>
          </a:p>
          <a:p>
            <a:pPr lvl="1"/>
            <a:r>
              <a:rPr lang="cs-CZ" dirty="0" smtClean="0"/>
              <a:t>Alhorotmy</a:t>
            </a:r>
          </a:p>
          <a:p>
            <a:pPr lvl="1"/>
            <a:r>
              <a:rPr lang="cs-CZ" dirty="0" smtClean="0"/>
              <a:t>SW architektury</a:t>
            </a:r>
          </a:p>
          <a:p>
            <a:pPr lvl="1"/>
            <a:r>
              <a:rPr lang="cs-CZ" dirty="0" smtClean="0"/>
              <a:t>Java EE</a:t>
            </a:r>
          </a:p>
          <a:p>
            <a:pPr lvl="1"/>
            <a:r>
              <a:rPr lang="cs-CZ" dirty="0" smtClean="0"/>
              <a:t>Design patterns</a:t>
            </a:r>
          </a:p>
          <a:p>
            <a:pPr lvl="1"/>
            <a:r>
              <a:rPr lang="cs-CZ" dirty="0" smtClean="0"/>
              <a:t>Testovat!!!</a:t>
            </a:r>
          </a:p>
          <a:p>
            <a:pPr lvl="1"/>
            <a:r>
              <a:rPr lang="cs-CZ" dirty="0" smtClean="0"/>
              <a:t>DB</a:t>
            </a:r>
          </a:p>
          <a:p>
            <a:pPr lvl="1"/>
            <a:r>
              <a:rPr lang="cs-CZ" dirty="0" smtClean="0"/>
              <a:t>Práce v týmu</a:t>
            </a:r>
          </a:p>
          <a:p>
            <a:pPr lvl="1"/>
            <a:r>
              <a:rPr lang="cs-CZ" dirty="0" smtClean="0"/>
              <a:t>Velký projekt (RedHat)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21" y="305217"/>
            <a:ext cx="4164398" cy="6700812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67475" y="1778371"/>
            <a:ext cx="4483018" cy="502989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Co by </a:t>
            </a:r>
            <a:r>
              <a:rPr lang="cs-CZ" b="1" dirty="0" smtClean="0"/>
              <a:t>NE</a:t>
            </a:r>
            <a:r>
              <a:rPr lang="cs-CZ" dirty="0" smtClean="0"/>
              <a:t>měl umět</a:t>
            </a:r>
          </a:p>
          <a:p>
            <a:pPr lvl="1"/>
            <a:r>
              <a:rPr lang="cs-CZ" dirty="0" smtClean="0"/>
              <a:t>UML</a:t>
            </a:r>
          </a:p>
          <a:p>
            <a:pPr lvl="1"/>
            <a:r>
              <a:rPr lang="cs-CZ" dirty="0" smtClean="0"/>
              <a:t>Optimalizace</a:t>
            </a:r>
          </a:p>
          <a:p>
            <a:pPr lvl="1"/>
            <a:r>
              <a:rPr lang="cs-CZ" dirty="0" smtClean="0"/>
              <a:t>Analýza</a:t>
            </a:r>
          </a:p>
          <a:p>
            <a:pPr lvl="1"/>
            <a:r>
              <a:rPr lang="cs-CZ" dirty="0" smtClean="0"/>
              <a:t>Relační algebra</a:t>
            </a:r>
          </a:p>
          <a:p>
            <a:pPr lvl="1"/>
            <a:r>
              <a:rPr lang="cs-CZ" dirty="0" smtClean="0"/>
              <a:t>Nízká vrstva HTTP</a:t>
            </a:r>
          </a:p>
          <a:p>
            <a:pPr lvl="1"/>
            <a:r>
              <a:rPr lang="cs-CZ" dirty="0" smtClean="0"/>
              <a:t>P2P</a:t>
            </a:r>
          </a:p>
          <a:p>
            <a:pPr lvl="1"/>
            <a:r>
              <a:rPr lang="cs-CZ" dirty="0" smtClean="0"/>
              <a:t>ACL</a:t>
            </a:r>
          </a:p>
          <a:p>
            <a:pPr lvl="1"/>
            <a:r>
              <a:rPr lang="cs-CZ" dirty="0" smtClean="0"/>
              <a:t>AOP</a:t>
            </a:r>
          </a:p>
          <a:p>
            <a:pPr lvl="1"/>
            <a:r>
              <a:rPr lang="cs-CZ" dirty="0" smtClean="0"/>
              <a:t>MP</a:t>
            </a:r>
          </a:p>
          <a:p>
            <a:pPr lvl="1"/>
            <a:r>
              <a:rPr lang="cs-CZ" dirty="0" smtClean="0"/>
              <a:t>Šifrovací alg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006" y="1016794"/>
            <a:ext cx="7518400" cy="558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006" y="1016794"/>
            <a:ext cx="7518400" cy="5588000"/>
          </a:xfrm>
          <a:prstGeom prst="rect">
            <a:avLst/>
          </a:prstGeom>
        </p:spPr>
      </p:pic>
      <p:sp>
        <p:nvSpPr>
          <p:cNvPr id="3" name="Frame 2"/>
          <p:cNvSpPr/>
          <p:nvPr/>
        </p:nvSpPr>
        <p:spPr>
          <a:xfrm>
            <a:off x="1543674" y="1456163"/>
            <a:ext cx="1072908" cy="602172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" name="Frame 3"/>
          <p:cNvSpPr/>
          <p:nvPr/>
        </p:nvSpPr>
        <p:spPr>
          <a:xfrm>
            <a:off x="1543674" y="3711573"/>
            <a:ext cx="1072908" cy="602172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Frame 4"/>
          <p:cNvSpPr/>
          <p:nvPr/>
        </p:nvSpPr>
        <p:spPr>
          <a:xfrm>
            <a:off x="1320006" y="4197906"/>
            <a:ext cx="1296576" cy="827498"/>
          </a:xfrm>
          <a:prstGeom prst="frame">
            <a:avLst>
              <a:gd name="adj1" fmla="val 685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006" y="1016794"/>
            <a:ext cx="7518400" cy="5588000"/>
          </a:xfrm>
          <a:prstGeom prst="rect">
            <a:avLst/>
          </a:prstGeom>
        </p:spPr>
      </p:pic>
      <p:sp>
        <p:nvSpPr>
          <p:cNvPr id="3" name="Frame 2"/>
          <p:cNvSpPr/>
          <p:nvPr/>
        </p:nvSpPr>
        <p:spPr>
          <a:xfrm>
            <a:off x="1543674" y="2726199"/>
            <a:ext cx="1302816" cy="853990"/>
          </a:xfrm>
          <a:prstGeom prst="frame">
            <a:avLst>
              <a:gd name="adj1" fmla="val 8738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1597542" y="5266272"/>
            <a:ext cx="1072908" cy="602172"/>
          </a:xfrm>
          <a:prstGeom prst="fram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</TotalTime>
  <Words>495</Words>
  <Application>Microsoft Macintosh PowerPoint</Application>
  <PresentationFormat>Custom</PresentationFormat>
  <Paragraphs>78</Paragraphs>
  <Slides>21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Minor : Enterprise systems</vt:lpstr>
      <vt:lpstr>Minor : Enterprise systems</vt:lpstr>
      <vt:lpstr>Minor : Enterprise systems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Názor</vt:lpstr>
      <vt:lpstr>Názor</vt:lpstr>
      <vt:lpstr>Minor Enterprise systémy</vt:lpstr>
      <vt:lpstr>Minor Bezpečnost</vt:lpstr>
      <vt:lpstr>Diskuze</vt:lpstr>
    </vt:vector>
  </TitlesOfParts>
  <Company>Baylor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Aktivity kolem OI  a mimo ni </dc:title>
  <dc:creator>Tomas Cerny</dc:creator>
  <cp:lastModifiedBy>Tomas Cerny</cp:lastModifiedBy>
  <cp:revision>4</cp:revision>
  <dcterms:created xsi:type="dcterms:W3CDTF">2013-11-24T13:37:20Z</dcterms:created>
  <dcterms:modified xsi:type="dcterms:W3CDTF">2013-11-25T15:49:35Z</dcterms:modified>
</cp:coreProperties>
</file>