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7"/>
  </p:notesMasterIdLst>
  <p:handoutMasterIdLst>
    <p:handoutMasterId r:id="rId8"/>
  </p:handoutMasterIdLst>
  <p:sldIdLst>
    <p:sldId id="346" r:id="rId2"/>
    <p:sldId id="360" r:id="rId3"/>
    <p:sldId id="351" r:id="rId4"/>
    <p:sldId id="359" r:id="rId5"/>
    <p:sldId id="265" r:id="rId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1"/>
    <a:srgbClr val="FF0000"/>
    <a:srgbClr val="5F5F5F"/>
    <a:srgbClr val="4D4D4D"/>
    <a:srgbClr val="333333"/>
    <a:srgbClr val="ADF1B0"/>
    <a:srgbClr val="FFCC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2472" autoAdjust="0"/>
    <p:restoredTop sz="94640" autoAdjust="0"/>
  </p:normalViewPr>
  <p:slideViewPr>
    <p:cSldViewPr>
      <p:cViewPr varScale="1">
        <p:scale>
          <a:sx n="98" d="100"/>
          <a:sy n="98" d="100"/>
        </p:scale>
        <p:origin x="-9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numRef>
              <c:f>List1!$A$6:$A$7</c:f>
              <c:numCache>
                <c:formatCode>0%</c:formatCode>
                <c:ptCount val="2"/>
                <c:pt idx="0">
                  <c:v>0.93</c:v>
                </c:pt>
                <c:pt idx="1">
                  <c:v>7.0000000000000034E-2</c:v>
                </c:pt>
              </c:numCache>
            </c:numRef>
          </c:cat>
          <c:val>
            <c:numRef>
              <c:f>List1!$B$6:$B$7</c:f>
              <c:numCache>
                <c:formatCode>General</c:formatCode>
                <c:ptCount val="2"/>
                <c:pt idx="0">
                  <c:v>42</c:v>
                </c:pt>
                <c:pt idx="1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84DBBB-7B01-4912-8001-0C80465D7377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E39B1B-0C74-44C2-B2E5-54915E49D7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923731-30A0-41DB-9D79-7B4AAFC9A782}" type="datetime1">
              <a:rPr lang="cs-CZ"/>
              <a:pPr>
                <a:defRPr/>
              </a:pPr>
              <a:t>25.5.2010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A798A28-9D4D-4734-B463-9787FFD42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F5D31A-EA52-4AF4-84BD-EFF32B273A03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A7EFA25-E7E7-46BF-8B0E-E0240BEFE529}" type="datetime1">
              <a:rPr lang="cs-CZ"/>
              <a:pPr>
                <a:defRPr/>
              </a:pPr>
              <a:t>25.5.2010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024036-2B15-4C64-913E-843583C2426C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007930D-25EF-4D9F-A8F7-A1D0D17F3C6F}" type="datetime1">
              <a:rPr lang="cs-CZ"/>
              <a:pPr>
                <a:defRPr/>
              </a:pPr>
              <a:t>25.5.2010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 l="14407" t="12500" r="16103" b="73958"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524000"/>
          </a:xfrm>
        </p:spPr>
        <p:txBody>
          <a:bodyPr>
            <a:normAutofit/>
          </a:bodyPr>
          <a:lstStyle>
            <a:lvl1pPr marL="0" indent="233363"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rgbClr val="6677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5F16-67B3-4013-BF4F-A436B2674154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92F86-C6E6-4E76-BE1E-86450F5B65B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FD36-3050-41AB-966F-D6A0E366892D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78E-AC1E-4BBD-AB02-9900A0386D6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01288-0F23-4073-9F1A-88497A733F75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96DE-D466-4993-9A96-8D7DD0BFA83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>
            <a:lvl1pPr algn="l">
              <a:def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6B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800100" indent="-228600" algn="l" rtl="0" fontAlgn="base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-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5715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en-US" sz="1800" b="0" dirty="0" smtClean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lang="en-US" sz="1800" b="0" dirty="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ichal\Documents\!atg\ATGLogoGrid1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46440" y="20782"/>
            <a:ext cx="762000" cy="762000"/>
          </a:xfrm>
          <a:prstGeom prst="rect">
            <a:avLst/>
          </a:prstGeom>
          <a:noFill/>
        </p:spPr>
      </p:pic>
      <p:pic>
        <p:nvPicPr>
          <p:cNvPr id="5" name="Picture 5" descr="C:\Users\michal\Documents\!atg\ATGLogoGrid1k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47364" y="24245"/>
            <a:ext cx="762000" cy="762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buFontTx/>
              <a:buBlip>
                <a:blip r:embed="rId3"/>
              </a:buBlip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1"/>
              </a:buClr>
              <a:buFont typeface="Arial" pitchFamily="34" charset="0"/>
              <a:buChar char="»"/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Symbol" pitchFamily="18" charset="2"/>
              <a:buChar char="-"/>
              <a:defRPr 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46B0-D230-46F3-8F7D-22482BA004DE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9" name="Zástupný symbol pro číslo snímku 14"/>
          <p:cNvSpPr>
            <a:spLocks noGrp="1"/>
          </p:cNvSpPr>
          <p:nvPr>
            <p:ph type="sldNum" sz="quarter" idx="11"/>
          </p:nvPr>
        </p:nvSpPr>
        <p:spPr>
          <a:xfrm>
            <a:off x="67056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1BF6-427D-49A5-8BB1-EB49E7733F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" name="Zástupný symbol pro zápatí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F6283-90B0-4DCD-9D3F-6EA1373D3575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C962-84BC-4B98-983E-584D8811C56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5D99-A821-4FDB-BC44-CBF1358E084C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2051-7312-44D1-A741-34039A3FCE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5639-C802-442B-9AD8-B8E80175845B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D59D7-C314-492B-9B3F-6E08CE54A5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8E49-4B32-4CFE-A6F2-8B1C6126A2F9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8371-56D7-4B99-85F4-5409F57DC0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26E8-6800-484E-A025-5C5BB598F081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B375-5624-4B9C-A32A-A0FBE31317C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434B-C0AA-4E22-968A-B7A2D06192CA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5D93-FFEC-4D85-99EC-0AD9CF33BB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744F-631D-44C6-8E5C-EF1AD7F5C904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57D6-54FC-48DB-B895-F52EDB697F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FC39E-E39E-4DA8-9FFA-3A6028DA8AC1}" type="datetime1">
              <a:rPr lang="cs-CZ"/>
              <a:pPr>
                <a:defRPr/>
              </a:pPr>
              <a:t>25.5.2010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4F1D6A-E2ED-400C-88DC-8F3FF711BD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Picture 8" descr="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D549-406E-4122-97D4-5DE04CE0C0C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6084888"/>
            <a:ext cx="63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00" y="6084888"/>
            <a:ext cx="600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7767" t="6779" r="6796" b="5086"/>
          <a:stretch>
            <a:fillRect/>
          </a:stretch>
        </p:blipFill>
        <p:spPr bwMode="auto">
          <a:xfrm>
            <a:off x="2768600" y="6084888"/>
            <a:ext cx="7096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2800" y="6084888"/>
            <a:ext cx="682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 l="6956" r="6087"/>
          <a:stretch>
            <a:fillRect/>
          </a:stretch>
        </p:blipFill>
        <p:spPr bwMode="auto">
          <a:xfrm>
            <a:off x="6578600" y="6084888"/>
            <a:ext cx="55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9400" y="6084888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72388" y="6089650"/>
            <a:ext cx="727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6084888"/>
            <a:ext cx="698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600" y="6084888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9000" y="6084888"/>
            <a:ext cx="628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3200" y="6084888"/>
            <a:ext cx="609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12000" y="6084888"/>
            <a:ext cx="6096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54400" y="6084888"/>
            <a:ext cx="6096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31200" y="6089650"/>
            <a:ext cx="5794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10800000">
            <a:off x="-381000" y="3810000"/>
            <a:ext cx="10363200" cy="830997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cs-CZ" sz="4800" dirty="0">
              <a:solidFill>
                <a:schemeClr val="bg1"/>
              </a:solidFill>
              <a:latin typeface="OCR A Extended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-552450" y="2485657"/>
            <a:ext cx="10363200" cy="830997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cs-CZ" sz="4800" dirty="0">
              <a:solidFill>
                <a:schemeClr val="bg1"/>
              </a:solidFill>
              <a:latin typeface="OCR A Extended" pitchFamily="50" charset="0"/>
            </a:endParaRPr>
          </a:p>
        </p:txBody>
      </p:sp>
      <p:sp>
        <p:nvSpPr>
          <p:cNvPr id="5143" name="TextBox 18"/>
          <p:cNvSpPr txBox="1">
            <a:spLocks noChangeArrowheads="1"/>
          </p:cNvSpPr>
          <p:nvPr/>
        </p:nvSpPr>
        <p:spPr bwMode="auto">
          <a:xfrm>
            <a:off x="-609600" y="2838450"/>
            <a:ext cx="1028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solidFill>
                  <a:srgbClr val="92D050"/>
                </a:solidFill>
                <a:latin typeface="OCR A Extended" pitchFamily="50" charset="0"/>
              </a:rPr>
              <a:t>o</a:t>
            </a:r>
            <a:r>
              <a:rPr lang="cs-CZ" sz="5400">
                <a:solidFill>
                  <a:srgbClr val="92D050"/>
                </a:solidFill>
                <a:latin typeface="OCR A Extended" pitchFamily="50" charset="0"/>
              </a:rPr>
              <a:t>tevrena informatika</a:t>
            </a:r>
          </a:p>
        </p:txBody>
      </p:sp>
      <p:sp>
        <p:nvSpPr>
          <p:cNvPr id="5145" name="Rectangle 2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1.stránka</a:t>
            </a: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7C15417-9AC7-4994-A696-962594E90C6B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048000"/>
            <a:ext cx="929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ctr">
              <a:buNone/>
            </a:pPr>
            <a:r>
              <a:rPr sz="2200" b="1">
                <a:solidFill>
                  <a:srgbClr val="0076B1"/>
                </a:solidFill>
              </a:rPr>
              <a:t>C</a:t>
            </a:r>
            <a:r>
              <a:rPr lang="cs-CZ" sz="2200" b="1" dirty="0">
                <a:solidFill>
                  <a:srgbClr val="0076B1"/>
                </a:solidFill>
              </a:rPr>
              <a:t>TU in </a:t>
            </a:r>
            <a:r>
              <a:rPr lang="cs-CZ" sz="2200" b="1" dirty="0" err="1">
                <a:solidFill>
                  <a:srgbClr val="0076B1"/>
                </a:solidFill>
              </a:rPr>
              <a:t>Prague</a:t>
            </a:r>
            <a:r>
              <a:rPr lang="cs-CZ" sz="2200" b="1" dirty="0">
                <a:solidFill>
                  <a:srgbClr val="0076B1"/>
                </a:solidFill>
              </a:rPr>
              <a:t>, FEE</a:t>
            </a:r>
          </a:p>
          <a:p>
            <a:pPr marL="342900" lvl="1" indent="-342900" algn="ctr">
              <a:buNone/>
            </a:pPr>
            <a:r>
              <a:rPr lang="cs-CZ" sz="2200" b="1" dirty="0">
                <a:solidFill>
                  <a:srgbClr val="0076B1"/>
                </a:solidFill>
              </a:rPr>
              <a:t>study program Open </a:t>
            </a:r>
            <a:r>
              <a:rPr lang="cs-CZ" sz="2200" b="1" dirty="0" err="1">
                <a:solidFill>
                  <a:srgbClr val="0076B1"/>
                </a:solidFill>
              </a:rPr>
              <a:t>I</a:t>
            </a:r>
            <a:r>
              <a:rPr lang="cs-CZ" sz="2200" b="1" dirty="0" err="1" smtClean="0">
                <a:solidFill>
                  <a:srgbClr val="0076B1"/>
                </a:solidFill>
              </a:rPr>
              <a:t>nformatics</a:t>
            </a:r>
            <a:endParaRPr lang="cs-CZ" sz="2200" b="1" dirty="0" smtClean="0">
              <a:solidFill>
                <a:srgbClr val="0076B1"/>
              </a:solidFill>
            </a:endParaRPr>
          </a:p>
          <a:p>
            <a:pPr marL="342900" lvl="1" indent="-342900" algn="ctr">
              <a:buNone/>
            </a:pPr>
            <a:endParaRPr lang="cs-CZ" b="1" dirty="0">
              <a:solidFill>
                <a:srgbClr val="0076B1"/>
              </a:solidFill>
              <a:latin typeface="+mj-lt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sz="1800" b="1" i="1" dirty="0" smtClean="0">
                <a:solidFill>
                  <a:srgbClr val="0076B1"/>
                </a:solidFill>
                <a:latin typeface="+mj-lt"/>
              </a:rPr>
              <a:t>a </a:t>
            </a:r>
            <a:r>
              <a:rPr lang="en-US" sz="1800" b="1" i="1" dirty="0" smtClean="0">
                <a:solidFill>
                  <a:srgbClr val="0076B1"/>
                </a:solidFill>
                <a:latin typeface="+mj-lt"/>
              </a:rPr>
              <a:t>high level of flexibility</a:t>
            </a:r>
            <a:r>
              <a:rPr lang="cs-CZ" sz="1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allowing the student to configure his/her own course of studies</a:t>
            </a:r>
            <a:endParaRPr lang="cs-CZ" sz="1800" dirty="0">
              <a:solidFill>
                <a:srgbClr val="333333"/>
              </a:solidFill>
              <a:latin typeface="+mj-lt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availability of</a:t>
            </a:r>
            <a:r>
              <a:rPr lang="cs-CZ" sz="1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b="1" i="1" dirty="0" smtClean="0">
                <a:solidFill>
                  <a:srgbClr val="0076B1"/>
                </a:solidFill>
                <a:latin typeface="+mj-lt"/>
              </a:rPr>
              <a:t>minor specializations</a:t>
            </a:r>
            <a:endParaRPr lang="cs-CZ" sz="1800" b="1" i="1" dirty="0" smtClean="0">
              <a:solidFill>
                <a:srgbClr val="0076B1"/>
              </a:solidFill>
              <a:latin typeface="+mj-lt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a wide range of offered</a:t>
            </a:r>
            <a:r>
              <a:rPr lang="cs-CZ" sz="1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b="1" i="1" dirty="0" smtClean="0">
                <a:solidFill>
                  <a:srgbClr val="0076B1"/>
                </a:solidFill>
                <a:latin typeface="+mj-lt"/>
              </a:rPr>
              <a:t>courses</a:t>
            </a:r>
            <a:r>
              <a:rPr lang="en-US" sz="1800" b="1" dirty="0" smtClean="0">
                <a:solidFill>
                  <a:srgbClr val="333333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taught not only by top experts from FEE CTU but also from collaborating companies (e.g. Google)</a:t>
            </a:r>
            <a:endParaRPr lang="cs-CZ" sz="1800" dirty="0" smtClean="0">
              <a:solidFill>
                <a:srgbClr val="333333"/>
              </a:solidFill>
              <a:latin typeface="+mj-lt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orientation towards standards recognized by international tests in the field of informatics, namely</a:t>
            </a:r>
            <a:r>
              <a:rPr lang="cs-CZ" sz="18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cs-CZ" sz="1800" b="1" i="1" dirty="0" smtClean="0">
                <a:solidFill>
                  <a:srgbClr val="0076B1"/>
                </a:solidFill>
                <a:latin typeface="+mj-lt"/>
              </a:rPr>
              <a:t>GRE </a:t>
            </a:r>
            <a:r>
              <a:rPr lang="cs-CZ" sz="1800" b="1" i="1" dirty="0" err="1" smtClean="0">
                <a:solidFill>
                  <a:srgbClr val="0076B1"/>
                </a:solidFill>
                <a:latin typeface="+mj-lt"/>
              </a:rPr>
              <a:t>Computer</a:t>
            </a:r>
            <a:r>
              <a:rPr lang="cs-CZ" sz="1800" b="1" i="1" dirty="0" smtClean="0">
                <a:solidFill>
                  <a:srgbClr val="0076B1"/>
                </a:solidFill>
                <a:latin typeface="+mj-lt"/>
              </a:rPr>
              <a:t> Science</a:t>
            </a:r>
          </a:p>
          <a:p>
            <a:pPr marL="342900" lvl="1" indent="-342900">
              <a:buBlip>
                <a:blip r:embed="rId2"/>
              </a:buBlip>
            </a:pP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collaboration with </a:t>
            </a:r>
            <a:r>
              <a:rPr lang="en-US" sz="1800" b="1" i="1" dirty="0" smtClean="0">
                <a:solidFill>
                  <a:srgbClr val="0076B1"/>
                </a:solidFill>
                <a:latin typeface="+mj-lt"/>
              </a:rPr>
              <a:t>foreign universities</a:t>
            </a:r>
            <a:endParaRPr lang="cs-CZ" sz="1800" b="1" i="1" dirty="0">
              <a:solidFill>
                <a:srgbClr val="0076B1"/>
              </a:solidFill>
              <a:latin typeface="+mj-lt"/>
            </a:endParaRPr>
          </a:p>
          <a:p>
            <a:pPr marL="342900" lvl="1" indent="-342900">
              <a:buBlip>
                <a:blip r:embed="rId2"/>
              </a:buBlip>
            </a:pP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graduates of the bachelor program are able to continue with their successive </a:t>
            </a:r>
            <a:r>
              <a:rPr lang="en-US" sz="1800" dirty="0">
                <a:solidFill>
                  <a:srgbClr val="333333"/>
                </a:solidFill>
              </a:rPr>
              <a:t>magisterial </a:t>
            </a:r>
            <a:r>
              <a:rPr lang="en-US" sz="1800" dirty="0" smtClean="0">
                <a:solidFill>
                  <a:srgbClr val="333333"/>
                </a:solidFill>
                <a:latin typeface="+mj-lt"/>
              </a:rPr>
              <a:t>studies </a:t>
            </a:r>
            <a:r>
              <a:rPr lang="en-US" sz="1800" b="1" i="1" dirty="0" smtClean="0">
                <a:solidFill>
                  <a:srgbClr val="0076B1"/>
                </a:solidFill>
                <a:latin typeface="+mj-lt"/>
              </a:rPr>
              <a:t>anywhere in the world</a:t>
            </a:r>
            <a:endParaRPr lang="cs-CZ" sz="1800" b="1" i="1" dirty="0">
              <a:solidFill>
                <a:srgbClr val="0076B1"/>
              </a:solidFill>
              <a:latin typeface="+mj-lt"/>
            </a:endParaRP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701BF6-427D-49A5-8BB1-EB49E7733F47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type="body" idx="4294967295"/>
          </p:nvPr>
        </p:nvSpPr>
        <p:spPr>
          <a:xfrm>
            <a:off x="381000" y="1066800"/>
            <a:ext cx="8305800" cy="5562600"/>
          </a:xfrm>
          <a:noFill/>
        </p:spPr>
        <p:txBody>
          <a:bodyPr/>
          <a:lstStyle/>
          <a:p>
            <a:pPr marL="342900" lvl="1" indent="-342900" algn="ctr" eaLnBrk="1" hangingPunct="1">
              <a:lnSpc>
                <a:spcPct val="80000"/>
              </a:lnSpc>
              <a:buFont typeface="Arial" charset="0"/>
              <a:buNone/>
            </a:pPr>
            <a:endParaRPr lang="cs-CZ" sz="2200" b="1" dirty="0" smtClean="0">
              <a:solidFill>
                <a:srgbClr val="0076B1"/>
              </a:solidFill>
              <a:latin typeface="Corbel" pitchFamily="34" charset="0"/>
            </a:endParaRPr>
          </a:p>
          <a:p>
            <a:pPr marL="342900" lvl="1" indent="-3429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200" b="1" dirty="0" err="1" smtClean="0">
                <a:solidFill>
                  <a:srgbClr val="0076B1"/>
                </a:solidFill>
                <a:latin typeface="+mj-lt"/>
              </a:rPr>
              <a:t>Bachelor</a:t>
            </a:r>
            <a:r>
              <a:rPr lang="cs-CZ" sz="2200" b="1" dirty="0" smtClean="0">
                <a:solidFill>
                  <a:srgbClr val="0076B1"/>
                </a:solidFill>
                <a:latin typeface="+mj-lt"/>
              </a:rPr>
              <a:t> program </a:t>
            </a:r>
            <a:r>
              <a:rPr lang="cs-CZ" sz="2200" b="1" dirty="0" err="1" smtClean="0">
                <a:solidFill>
                  <a:srgbClr val="0076B1"/>
                </a:solidFill>
                <a:latin typeface="+mj-lt"/>
              </a:rPr>
              <a:t>specializations</a:t>
            </a:r>
            <a:r>
              <a:rPr lang="cs-CZ" sz="2200" b="1" dirty="0" smtClean="0">
                <a:solidFill>
                  <a:srgbClr val="0076B1"/>
                </a:solidFill>
                <a:latin typeface="+mj-lt"/>
              </a:rPr>
              <a:t>:</a:t>
            </a:r>
            <a:br>
              <a:rPr lang="cs-CZ" sz="2200" b="1" dirty="0" smtClean="0">
                <a:solidFill>
                  <a:srgbClr val="0076B1"/>
                </a:solidFill>
                <a:latin typeface="+mj-lt"/>
              </a:rPr>
            </a:br>
            <a:endParaRPr lang="cs-CZ" sz="2200" b="1" dirty="0" smtClean="0">
              <a:solidFill>
                <a:srgbClr val="333333"/>
              </a:solidFill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dirty="0" err="1" smtClean="0">
                <a:latin typeface="+mj-lt"/>
              </a:rPr>
              <a:t>Computer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Systems</a:t>
            </a:r>
            <a:endParaRPr lang="cs-CZ" sz="2000" dirty="0" smtClean="0"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dirty="0" smtClean="0">
                <a:latin typeface="+mj-lt"/>
              </a:rPr>
              <a:t>Software </a:t>
            </a:r>
            <a:r>
              <a:rPr lang="cs-CZ" sz="2000" dirty="0" err="1" smtClean="0">
                <a:latin typeface="+mj-lt"/>
              </a:rPr>
              <a:t>Systems</a:t>
            </a:r>
            <a:endParaRPr lang="cs-CZ" sz="1200" dirty="0" smtClean="0"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dirty="0" err="1" smtClean="0">
                <a:latin typeface="+mj-lt"/>
              </a:rPr>
              <a:t>Computer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and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Information</a:t>
            </a:r>
            <a:r>
              <a:rPr lang="cs-CZ" sz="2000" dirty="0" smtClean="0">
                <a:latin typeface="+mj-lt"/>
              </a:rPr>
              <a:t> Science</a:t>
            </a:r>
          </a:p>
          <a:p>
            <a:pPr marL="342900" lvl="1" indent="-342900" eaLnBrk="1" hangingPunct="1">
              <a:lnSpc>
                <a:spcPct val="105000"/>
              </a:lnSpc>
              <a:buClr>
                <a:schemeClr val="tx1"/>
              </a:buClr>
              <a:buFont typeface="Arial" charset="0"/>
              <a:buNone/>
            </a:pPr>
            <a:r>
              <a:rPr lang="cs-CZ" sz="2000" dirty="0" smtClean="0">
                <a:solidFill>
                  <a:srgbClr val="333333"/>
                </a:solidFill>
                <a:latin typeface="+mj-lt"/>
              </a:rPr>
              <a:t>	</a:t>
            </a:r>
          </a:p>
          <a:p>
            <a:pPr algn="ctr">
              <a:buNone/>
            </a:pPr>
            <a:r>
              <a:rPr lang="cs-CZ" sz="2200" b="1" dirty="0" smtClean="0">
                <a:solidFill>
                  <a:srgbClr val="0076B1"/>
                </a:solidFill>
                <a:latin typeface="+mj-lt"/>
              </a:rPr>
              <a:t>Master program </a:t>
            </a:r>
            <a:r>
              <a:rPr lang="cs-CZ" sz="2200" b="1" dirty="0" err="1" smtClean="0">
                <a:solidFill>
                  <a:srgbClr val="0076B1"/>
                </a:solidFill>
                <a:latin typeface="+mj-lt"/>
              </a:rPr>
              <a:t>specializations</a:t>
            </a:r>
            <a:r>
              <a:rPr lang="cs-CZ" sz="2200" b="1" dirty="0" smtClean="0">
                <a:solidFill>
                  <a:srgbClr val="0076B1"/>
                </a:solidFill>
                <a:latin typeface="+mj-lt"/>
              </a:rPr>
              <a:t>:</a:t>
            </a:r>
            <a:endParaRPr lang="cs-CZ" sz="2200" b="1" dirty="0" smtClean="0">
              <a:latin typeface="+mj-lt"/>
            </a:endParaRPr>
          </a:p>
          <a:p>
            <a:pPr marL="342900" lvl="1" indent="-342900" algn="ctr" eaLnBrk="1" hangingPunct="1">
              <a:lnSpc>
                <a:spcPct val="105000"/>
              </a:lnSpc>
              <a:buClr>
                <a:schemeClr val="tx1"/>
              </a:buClr>
              <a:buNone/>
            </a:pPr>
            <a:endParaRPr lang="cs-CZ" sz="2200" b="1" dirty="0" smtClean="0">
              <a:solidFill>
                <a:srgbClr val="0076B1"/>
              </a:solidFill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Blip>
                <a:blip r:embed="rId2"/>
              </a:buBlip>
            </a:pPr>
            <a:r>
              <a:rPr lang="cs-CZ" sz="2000" dirty="0" err="1" smtClean="0">
                <a:latin typeface="+mj-lt"/>
              </a:rPr>
              <a:t>Computer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Engineering</a:t>
            </a:r>
            <a:endParaRPr lang="cs-CZ" sz="2000" dirty="0" smtClean="0"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Blip>
                <a:blip r:embed="rId2"/>
              </a:buBlip>
            </a:pPr>
            <a:r>
              <a:rPr lang="cs-CZ" sz="2000" dirty="0" smtClean="0">
                <a:latin typeface="+mj-lt"/>
              </a:rPr>
              <a:t>Software </a:t>
            </a:r>
            <a:r>
              <a:rPr lang="cs-CZ" sz="2000" dirty="0" err="1" smtClean="0">
                <a:latin typeface="+mj-lt"/>
              </a:rPr>
              <a:t>Engineering</a:t>
            </a:r>
            <a:endParaRPr lang="cs-CZ" sz="2000" dirty="0" smtClean="0"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Blip>
                <a:blip r:embed="rId2"/>
              </a:buBlip>
            </a:pPr>
            <a:r>
              <a:rPr lang="cs-CZ" sz="2000" dirty="0" err="1" smtClean="0">
                <a:latin typeface="+mj-lt"/>
              </a:rPr>
              <a:t>Artificial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Intelligence</a:t>
            </a:r>
            <a:endParaRPr lang="cs-CZ" sz="2000" dirty="0" smtClean="0"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Blip>
                <a:blip r:embed="rId2"/>
              </a:buBlip>
            </a:pPr>
            <a:r>
              <a:rPr lang="cs-CZ" sz="2000" dirty="0" err="1" smtClean="0">
                <a:latin typeface="+mj-lt"/>
              </a:rPr>
              <a:t>Computer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Graphics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and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Interaction</a:t>
            </a:r>
            <a:endParaRPr lang="cs-CZ" sz="2000" dirty="0" smtClean="0"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Blip>
                <a:blip r:embed="rId2"/>
              </a:buBlip>
            </a:pPr>
            <a:r>
              <a:rPr lang="cs-CZ" sz="2000" dirty="0" err="1" smtClean="0">
                <a:latin typeface="+mj-lt"/>
              </a:rPr>
              <a:t>Computer</a:t>
            </a:r>
            <a:r>
              <a:rPr lang="cs-CZ" sz="2000" dirty="0" smtClean="0">
                <a:latin typeface="+mj-lt"/>
              </a:rPr>
              <a:t> Vision </a:t>
            </a:r>
            <a:r>
              <a:rPr lang="cs-CZ" sz="2000" dirty="0" err="1" smtClean="0">
                <a:latin typeface="+mj-lt"/>
              </a:rPr>
              <a:t>and</a:t>
            </a:r>
            <a:r>
              <a:rPr lang="cs-CZ" sz="2000" dirty="0" smtClean="0">
                <a:latin typeface="+mj-lt"/>
              </a:rPr>
              <a:t> Image </a:t>
            </a:r>
            <a:r>
              <a:rPr lang="cs-CZ" sz="2000" dirty="0" err="1" smtClean="0">
                <a:latin typeface="+mj-lt"/>
              </a:rPr>
              <a:t>Processing</a:t>
            </a:r>
            <a:endParaRPr lang="cs-CZ" sz="2000" dirty="0" smtClean="0">
              <a:latin typeface="+mj-lt"/>
            </a:endParaRP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cs-CZ" sz="2400" b="1" dirty="0" smtClean="0">
              <a:solidFill>
                <a:srgbClr val="0070C0"/>
              </a:solidFill>
              <a:latin typeface="Corbel" pitchFamily="34" charset="0"/>
            </a:endParaRPr>
          </a:p>
          <a:p>
            <a:pPr marL="342900" lvl="1" indent="-342900" algn="ctr" eaLnBrk="1" hangingPunct="1">
              <a:lnSpc>
                <a:spcPct val="105000"/>
              </a:lnSpc>
              <a:buClr>
                <a:schemeClr val="tx1"/>
              </a:buClr>
              <a:buNone/>
            </a:pPr>
            <a:endParaRPr lang="en-US" sz="2200" dirty="0" smtClean="0">
              <a:solidFill>
                <a:srgbClr val="333333"/>
              </a:solidFill>
              <a:latin typeface="Corbe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D558601-DF5E-4634-ACA8-96DBC5DA4EAC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</a:pPr>
            <a:r>
              <a:rPr lang="cs-CZ" sz="2400" b="1" dirty="0" smtClean="0">
                <a:solidFill>
                  <a:srgbClr val="0076B1"/>
                </a:solidFill>
                <a:latin typeface="+mj-lt"/>
              </a:rPr>
              <a:t>OI </a:t>
            </a:r>
            <a:r>
              <a:rPr lang="en-US" sz="2400" b="1" dirty="0" smtClean="0">
                <a:solidFill>
                  <a:srgbClr val="0076B1"/>
                </a:solidFill>
                <a:latin typeface="+mj-lt"/>
              </a:rPr>
              <a:t>is interconnected with research done at</a:t>
            </a:r>
            <a:r>
              <a:rPr lang="cs-CZ" sz="2400" b="1" dirty="0" smtClean="0">
                <a:solidFill>
                  <a:srgbClr val="0076B1"/>
                </a:solidFill>
                <a:latin typeface="+mj-lt"/>
              </a:rPr>
              <a:t> FEE</a:t>
            </a:r>
            <a:r>
              <a:rPr lang="en-US" sz="2400" b="1" dirty="0" smtClean="0">
                <a:solidFill>
                  <a:srgbClr val="333333"/>
                </a:solidFill>
                <a:latin typeface="+mj-lt"/>
              </a:rPr>
              <a:t/>
            </a:r>
            <a:br>
              <a:rPr lang="en-US" sz="2400" b="1" dirty="0" smtClean="0">
                <a:solidFill>
                  <a:srgbClr val="333333"/>
                </a:solidFill>
                <a:latin typeface="+mj-lt"/>
              </a:rPr>
            </a:br>
            <a:r>
              <a:rPr lang="en-US" sz="2000" dirty="0" smtClean="0">
                <a:latin typeface="+mj-lt"/>
              </a:rPr>
              <a:t>for example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/>
            </a:r>
            <a:br>
              <a:rPr lang="cs-CZ" sz="2000" b="1" dirty="0">
                <a:solidFill>
                  <a:srgbClr val="FF0000"/>
                </a:solidFill>
                <a:latin typeface="+mj-lt"/>
              </a:rPr>
            </a:br>
            <a:endParaRPr lang="cs-CZ" sz="2800" b="1" dirty="0"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cs-CZ" sz="2000" b="1" dirty="0" err="1">
                <a:latin typeface="+mj-lt"/>
              </a:rPr>
              <a:t>AgentC</a:t>
            </a:r>
            <a:r>
              <a:rPr lang="cs-CZ" sz="2000" dirty="0">
                <a:latin typeface="+mj-lt"/>
              </a:rPr>
              <a:t> - </a:t>
            </a:r>
            <a:r>
              <a:rPr lang="en-US" sz="2000" dirty="0">
                <a:latin typeface="+mj-lt"/>
              </a:rPr>
              <a:t>Adversarial Modeling </a:t>
            </a:r>
            <a:endParaRPr lang="cs-CZ" sz="2000" dirty="0"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 dirty="0">
                <a:latin typeface="+mj-lt"/>
              </a:rPr>
              <a:t>      </a:t>
            </a:r>
            <a:r>
              <a:rPr lang="en-US" sz="2000" dirty="0">
                <a:latin typeface="+mj-lt"/>
              </a:rPr>
              <a:t>and Reasoning in the Maritime Domain</a:t>
            </a:r>
            <a:endParaRPr lang="cs-CZ" sz="2000" dirty="0">
              <a:solidFill>
                <a:srgbClr val="FF0000"/>
              </a:solidFill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endParaRPr lang="cs-CZ" sz="2000" dirty="0">
              <a:solidFill>
                <a:srgbClr val="FF0000"/>
              </a:solidFill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endParaRPr lang="cs-CZ" sz="2000" dirty="0">
              <a:solidFill>
                <a:srgbClr val="FF0000"/>
              </a:solidFill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dirty="0"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 dirty="0">
                <a:latin typeface="+mj-lt"/>
              </a:rPr>
              <a:t>	</a:t>
            </a:r>
            <a:endParaRPr lang="cs-CZ" sz="2000" dirty="0">
              <a:solidFill>
                <a:srgbClr val="FF0000"/>
              </a:solidFill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dirty="0"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Blip>
                <a:blip r:embed="rId2"/>
              </a:buBlip>
            </a:pPr>
            <a:r>
              <a:rPr lang="en-US" sz="2000" dirty="0" smtClean="0">
                <a:latin typeface="+mj-lt"/>
              </a:rPr>
              <a:t>Simulation of air traffic over the area of the U.S.</a:t>
            </a:r>
            <a:r>
              <a:rPr lang="cs-CZ" sz="2000" dirty="0" smtClean="0">
                <a:latin typeface="+mj-lt"/>
              </a:rPr>
              <a:t> </a:t>
            </a:r>
            <a:endParaRPr lang="cs-CZ" sz="2000" dirty="0">
              <a:latin typeface="+mj-lt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</a:pPr>
            <a:r>
              <a:rPr lang="cs-CZ" sz="2000" dirty="0"/>
              <a:t>                             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B49FE7D-C7EF-4BB0-9D1F-18ACBBE41471}" type="slidenum">
              <a:rPr lang="cs-CZ"/>
              <a:pPr>
                <a:defRPr/>
              </a:pPr>
              <a:t>4</a:t>
            </a:fld>
            <a:endParaRPr lang="cs-CZ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590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910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/>
          </p:cNvSpPr>
          <p:nvPr/>
        </p:nvSpPr>
        <p:spPr bwMode="auto">
          <a:xfrm>
            <a:off x="228600" y="11430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None/>
            </a:pPr>
            <a:endParaRPr lang="cs-CZ" sz="2000" b="1" dirty="0">
              <a:solidFill>
                <a:srgbClr val="E46C0A"/>
              </a:solidFill>
              <a:latin typeface="Arial" charset="0"/>
            </a:endParaRPr>
          </a:p>
          <a:p>
            <a:pPr marL="342900" lvl="1" indent="-342900">
              <a:buBlip>
                <a:blip r:embed="rId3"/>
              </a:buBlip>
            </a:pPr>
            <a:endParaRPr lang="en-US" sz="2000" b="1" i="1" dirty="0" smtClean="0">
              <a:solidFill>
                <a:srgbClr val="0076B1"/>
              </a:solidFill>
            </a:endParaRPr>
          </a:p>
          <a:p>
            <a:pPr marL="342900" lvl="1" indent="-342900">
              <a:buBlip>
                <a:blip r:embed="rId3"/>
              </a:buBlip>
            </a:pPr>
            <a:r>
              <a:rPr lang="en-US" sz="2200" b="1" dirty="0" smtClean="0">
                <a:solidFill>
                  <a:srgbClr val="0076B1"/>
                </a:solidFill>
              </a:rPr>
              <a:t>running </a:t>
            </a:r>
            <a:r>
              <a:rPr lang="en-US" sz="2200" b="1" dirty="0" smtClean="0">
                <a:solidFill>
                  <a:srgbClr val="0076B1"/>
                </a:solidFill>
              </a:rPr>
              <a:t>since 2009/2010</a:t>
            </a:r>
            <a:endParaRPr lang="en-US" sz="2200" dirty="0" smtClean="0">
              <a:solidFill>
                <a:srgbClr val="333333"/>
              </a:solidFill>
            </a:endParaRPr>
          </a:p>
          <a:p>
            <a:pPr marL="342900" lvl="1" indent="-342900">
              <a:buBlip>
                <a:blip r:embed="rId3"/>
              </a:buBlip>
            </a:pPr>
            <a:r>
              <a:rPr lang="en-US" sz="2200" dirty="0" smtClean="0">
                <a:solidFill>
                  <a:srgbClr val="333333"/>
                </a:solidFill>
              </a:rPr>
              <a:t>a selective program – numbers of enrolled vs. accepted students: </a:t>
            </a:r>
            <a:r>
              <a:rPr lang="en-US" sz="2200" b="1" dirty="0" smtClean="0">
                <a:solidFill>
                  <a:schemeClr val="accent1"/>
                </a:solidFill>
              </a:rPr>
              <a:t>1051/335</a:t>
            </a:r>
          </a:p>
          <a:p>
            <a:pPr marL="342900" lvl="1" indent="-342900">
              <a:buBlip>
                <a:blip r:embed="rId3"/>
              </a:buBlip>
            </a:pPr>
            <a:r>
              <a:rPr lang="en-US" sz="2200" dirty="0" smtClean="0">
                <a:solidFill>
                  <a:srgbClr val="333333"/>
                </a:solidFill>
                <a:latin typeface="+mj-lt"/>
              </a:rPr>
              <a:t>t</a:t>
            </a:r>
            <a:r>
              <a:rPr lang="en-US" sz="2200" dirty="0" smtClean="0">
                <a:solidFill>
                  <a:srgbClr val="333333"/>
                </a:solidFill>
                <a:latin typeface="+mj-lt"/>
              </a:rPr>
              <a:t>he </a:t>
            </a:r>
            <a:r>
              <a:rPr lang="en-US" sz="2200" dirty="0" smtClean="0">
                <a:solidFill>
                  <a:srgbClr val="333333"/>
                </a:solidFill>
                <a:latin typeface="+mj-lt"/>
              </a:rPr>
              <a:t>survey among bachelor students of Open Informatics shows that</a:t>
            </a: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2200" b="1" dirty="0">
              <a:solidFill>
                <a:srgbClr val="FFCCCC"/>
              </a:solidFill>
              <a:latin typeface="+mj-lt"/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cs-CZ" sz="2200" b="1" dirty="0">
              <a:solidFill>
                <a:srgbClr val="FFCCCC"/>
              </a:solidFill>
              <a:latin typeface="+mj-lt"/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200" b="1" dirty="0" smtClean="0">
              <a:solidFill>
                <a:srgbClr val="0076B1"/>
              </a:solidFill>
              <a:latin typeface="+mj-lt"/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cs-CZ" sz="2200" b="1" dirty="0" smtClean="0">
                <a:solidFill>
                  <a:srgbClr val="0076B1"/>
                </a:solidFill>
                <a:latin typeface="+mj-lt"/>
              </a:rPr>
              <a:t>93 </a:t>
            </a:r>
            <a:r>
              <a:rPr lang="en-US" sz="2200" b="1" dirty="0">
                <a:solidFill>
                  <a:srgbClr val="0076B1"/>
                </a:solidFill>
                <a:latin typeface="+mj-lt"/>
              </a:rPr>
              <a:t>%</a:t>
            </a:r>
            <a:r>
              <a:rPr lang="cs-CZ" sz="2200" b="1" dirty="0">
                <a:solidFill>
                  <a:srgbClr val="0076B1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0076B1"/>
                </a:solidFill>
                <a:latin typeface="+mj-lt"/>
              </a:rPr>
              <a:t>of </a:t>
            </a:r>
            <a:r>
              <a:rPr lang="en-US" sz="2200" b="1" dirty="0" smtClean="0">
                <a:solidFill>
                  <a:srgbClr val="0076B1"/>
                </a:solidFill>
                <a:latin typeface="+mj-lt"/>
              </a:rPr>
              <a:t>them are satisfied with their choice</a:t>
            </a:r>
            <a:br>
              <a:rPr lang="en-US" sz="2200" b="1" dirty="0" smtClean="0">
                <a:solidFill>
                  <a:srgbClr val="0076B1"/>
                </a:solidFill>
                <a:latin typeface="+mj-lt"/>
              </a:rPr>
            </a:br>
            <a:r>
              <a:rPr lang="en-US" sz="2200" b="1" dirty="0" smtClean="0">
                <a:solidFill>
                  <a:srgbClr val="0076B1"/>
                </a:solidFill>
                <a:latin typeface="+mj-lt"/>
              </a:rPr>
              <a:t>of the study program</a:t>
            </a:r>
            <a:endParaRPr lang="cs-CZ" sz="2200" b="1" dirty="0">
              <a:solidFill>
                <a:srgbClr val="0076B1"/>
              </a:solidFill>
              <a:latin typeface="+mj-lt"/>
            </a:endParaRPr>
          </a:p>
          <a:p>
            <a:pPr marL="342900" lvl="1" indent="-342900" algn="ctr">
              <a:spcBef>
                <a:spcPct val="20000"/>
              </a:spcBef>
              <a:buClr>
                <a:schemeClr val="tx1"/>
              </a:buClr>
              <a:buFont typeface="Corbel" pitchFamily="34" charset="0"/>
              <a:buNone/>
            </a:pPr>
            <a:endParaRPr lang="cs-CZ" sz="2000" dirty="0"/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Font typeface="Arial" charset="0"/>
              <a:buChar char="»"/>
            </a:pPr>
            <a:endParaRPr lang="cs-CZ" sz="2000" dirty="0"/>
          </a:p>
          <a:p>
            <a:pPr marL="1143000" lvl="2" indent="-228600">
              <a:spcBef>
                <a:spcPct val="20000"/>
              </a:spcBef>
              <a:buFont typeface="Symbol" pitchFamily="18" charset="2"/>
              <a:buChar char="-"/>
            </a:pPr>
            <a:endParaRPr lang="en-US" sz="2000" dirty="0">
              <a:solidFill>
                <a:srgbClr val="7F7F7F"/>
              </a:solidFill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3048000" y="2743200"/>
          <a:ext cx="24193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C96C7C5-0411-4898-8576-6A6E84074BC9}" type="slidenum">
              <a:rPr lang="cs-CZ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4699</TotalTime>
  <Words>154</Words>
  <Application>Microsoft Office PowerPoint</Application>
  <PresentationFormat>Předvádění na obrazovce (4:3)</PresentationFormat>
  <Paragraphs>53</Paragraphs>
  <Slides>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Theme1</vt:lpstr>
      <vt:lpstr>1.stránka</vt:lpstr>
      <vt:lpstr>Snímek 2</vt:lpstr>
      <vt:lpstr>Snímek 3</vt:lpstr>
      <vt:lpstr>Snímek 4</vt:lpstr>
      <vt:lpstr>Snímek 5</vt:lpstr>
    </vt:vector>
  </TitlesOfParts>
  <Company>FEL CVUT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koncepce výuky informatiky na FEL</dc:title>
  <dc:creator>Dušan Pavlíček</dc:creator>
  <cp:lastModifiedBy>sinova</cp:lastModifiedBy>
  <cp:revision>214</cp:revision>
  <dcterms:created xsi:type="dcterms:W3CDTF">2008-04-03T18:09:52Z</dcterms:created>
  <dcterms:modified xsi:type="dcterms:W3CDTF">2010-05-25T13:57:30Z</dcterms:modified>
</cp:coreProperties>
</file>