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7"/>
  </p:notesMasterIdLst>
  <p:handoutMasterIdLst>
    <p:handoutMasterId r:id="rId28"/>
  </p:handoutMasterIdLst>
  <p:sldIdLst>
    <p:sldId id="256" r:id="rId2"/>
    <p:sldId id="381" r:id="rId3"/>
    <p:sldId id="382" r:id="rId4"/>
    <p:sldId id="383" r:id="rId5"/>
    <p:sldId id="384" r:id="rId6"/>
    <p:sldId id="385" r:id="rId7"/>
    <p:sldId id="386" r:id="rId8"/>
    <p:sldId id="387" r:id="rId9"/>
    <p:sldId id="402" r:id="rId10"/>
    <p:sldId id="388" r:id="rId11"/>
    <p:sldId id="403" r:id="rId12"/>
    <p:sldId id="390" r:id="rId13"/>
    <p:sldId id="404" r:id="rId14"/>
    <p:sldId id="393" r:id="rId15"/>
    <p:sldId id="394" r:id="rId16"/>
    <p:sldId id="395" r:id="rId17"/>
    <p:sldId id="396" r:id="rId18"/>
    <p:sldId id="399" r:id="rId19"/>
    <p:sldId id="405" r:id="rId20"/>
    <p:sldId id="406" r:id="rId21"/>
    <p:sldId id="407" r:id="rId22"/>
    <p:sldId id="397" r:id="rId23"/>
    <p:sldId id="398" r:id="rId24"/>
    <p:sldId id="408" r:id="rId25"/>
    <p:sldId id="400" r:id="rId26"/>
  </p:sldIdLst>
  <p:sldSz cx="9144000" cy="6858000" type="screen4x3"/>
  <p:notesSz cx="9874250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00"/>
    <a:srgbClr val="808080"/>
    <a:srgbClr val="008000"/>
    <a:srgbClr val="00FFCC"/>
    <a:srgbClr val="006600"/>
    <a:srgbClr val="FF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8519" autoAdjust="0"/>
    <p:restoredTop sz="98513" autoAdjust="0"/>
  </p:normalViewPr>
  <p:slideViewPr>
    <p:cSldViewPr snapToGrid="0">
      <p:cViewPr varScale="1">
        <p:scale>
          <a:sx n="55" d="100"/>
          <a:sy n="55" d="100"/>
        </p:scale>
        <p:origin x="-787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94"/>
    </p:cViewPr>
  </p:sorterViewPr>
  <p:notesViewPr>
    <p:cSldViewPr snapToGrid="0">
      <p:cViewPr varScale="1">
        <p:scale>
          <a:sx n="116" d="100"/>
          <a:sy n="116" d="100"/>
        </p:scale>
        <p:origin x="-204" y="-96"/>
      </p:cViewPr>
      <p:guideLst>
        <p:guide orient="horz" pos="2142"/>
        <p:guide pos="311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5.wmf"/><Relationship Id="rId1" Type="http://schemas.openxmlformats.org/officeDocument/2006/relationships/image" Target="../media/image27.wmf"/><Relationship Id="rId4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6363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467F0D-0C0F-49A7-80E4-56444750F2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4350" y="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7388"/>
            <a:ext cx="7899400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4350" y="6456363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B27880-0792-42CF-A3E5-F6C09A3A28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9AE9A8-62E3-47F0-B04F-F0FDB6087087}" type="slidenum">
              <a:rPr lang="en-US"/>
              <a:pPr/>
              <a:t>1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3E5E0-7147-4058-8E6D-A14CFAC62CA7}" type="slidenum">
              <a:rPr lang="en-US"/>
              <a:pPr/>
              <a:t>10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27880-0792-42CF-A3E5-F6C09A3A282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27880-0792-42CF-A3E5-F6C09A3A282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27880-0792-42CF-A3E5-F6C09A3A282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27880-0792-42CF-A3E5-F6C09A3A282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27880-0792-42CF-A3E5-F6C09A3A282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27880-0792-42CF-A3E5-F6C09A3A282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27880-0792-42CF-A3E5-F6C09A3A282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27880-0792-42CF-A3E5-F6C09A3A282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27880-0792-42CF-A3E5-F6C09A3A282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DFFEEC-BC82-4F7D-B298-A4032C28FC1A}" type="slidenum">
              <a:rPr lang="en-US"/>
              <a:pPr/>
              <a:t>2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27880-0792-42CF-A3E5-F6C09A3A282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27880-0792-42CF-A3E5-F6C09A3A282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27880-0792-42CF-A3E5-F6C09A3A282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27880-0792-42CF-A3E5-F6C09A3A282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27880-0792-42CF-A3E5-F6C09A3A282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27880-0792-42CF-A3E5-F6C09A3A282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F22D0D-B1B3-445B-AF39-2FE46181470F}" type="slidenum">
              <a:rPr lang="en-US"/>
              <a:pPr/>
              <a:t>3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26A72-2986-4603-81ED-707EEA5E2524}" type="slidenum">
              <a:rPr lang="en-US"/>
              <a:pPr/>
              <a:t>4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27880-0792-42CF-A3E5-F6C09A3A282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27880-0792-42CF-A3E5-F6C09A3A282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27880-0792-42CF-A3E5-F6C09A3A282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27880-0792-42CF-A3E5-F6C09A3A282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27880-0792-42CF-A3E5-F6C09A3A282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71F5512-C343-406F-BD5D-F0493B915562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4371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2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637D6-9B87-43DF-953F-9C1140568DF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92F06-BD2C-4183-B719-A25B0C4A878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31AE01B-BAB9-4694-AF8E-972175E92A3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710595A-0ACE-4039-9FB1-A89A3FF4364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9C4F9-68BF-4303-93B1-39F69A5C795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82F0C-8E8B-47F3-87D9-373E46E373E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FE022-7EFD-4ED0-97F4-9146D5BC482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2DA03-9D53-474D-B92F-583B95E04C6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DBF31-AF03-4A2E-98AA-D36FFFBADAF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50140-54AF-4E16-B02A-4DF243B29F1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52748-F7E9-4E6A-8BAA-853813652F6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C829F-3DE4-404A-802B-EA54AA62BE3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42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GB" altLang="en-US"/>
          </a:p>
        </p:txBody>
      </p:sp>
      <p:sp>
        <p:nvSpPr>
          <p:cNvPr id="242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GB" altLang="en-US"/>
          </a:p>
        </p:txBody>
      </p:sp>
      <p:sp>
        <p:nvSpPr>
          <p:cNvPr id="242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8EB13B79-BC89-4C27-889A-1B9C40CB043D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4269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69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svm.dcs.rhbnc.ac.uk/pagesnew/GPat.s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25475" y="2852738"/>
            <a:ext cx="8229600" cy="1139825"/>
          </a:xfrm>
        </p:spPr>
        <p:txBody>
          <a:bodyPr/>
          <a:lstStyle/>
          <a:p>
            <a:r>
              <a:rPr lang="en-US" sz="5000"/>
              <a:t>Support Vector Machines</a:t>
            </a:r>
          </a:p>
        </p:txBody>
      </p:sp>
    </p:spTree>
  </p:cSld>
  <p:clrMapOvr>
    <a:masterClrMapping/>
  </p:clrMapOvr>
  <p:transition advTm="1771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Important Observations (1):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507413" cy="4530725"/>
          </a:xfrm>
        </p:spPr>
        <p:txBody>
          <a:bodyPr/>
          <a:lstStyle/>
          <a:p>
            <a:r>
              <a:rPr lang="en-US" sz="2000">
                <a:latin typeface="Garamond" pitchFamily="18" charset="0"/>
              </a:rPr>
              <a:t>The solution of the dual problem depends on the </a:t>
            </a:r>
            <a:r>
              <a:rPr lang="en-US" sz="2000" i="1">
                <a:latin typeface="Garamond" pitchFamily="18" charset="0"/>
              </a:rPr>
              <a:t>inner-product</a:t>
            </a:r>
            <a:r>
              <a:rPr lang="en-US" sz="2000">
                <a:latin typeface="Garamond" pitchFamily="18" charset="0"/>
              </a:rPr>
              <a:t> between data points, i.e., </a:t>
            </a:r>
            <a:r>
              <a:rPr lang="en-US" sz="2000" b="1">
                <a:latin typeface="Garamond" pitchFamily="18" charset="0"/>
              </a:rPr>
              <a:t>            </a:t>
            </a:r>
            <a:r>
              <a:rPr lang="en-US" sz="2000">
                <a:latin typeface="Garamond" pitchFamily="18" charset="0"/>
              </a:rPr>
              <a:t>rather than data points themselves. </a:t>
            </a:r>
          </a:p>
          <a:p>
            <a:endParaRPr lang="en-US" sz="2000">
              <a:latin typeface="Garamond" pitchFamily="18" charset="0"/>
            </a:endParaRPr>
          </a:p>
          <a:p>
            <a:r>
              <a:rPr lang="en-US" sz="2000">
                <a:latin typeface="Garamond" pitchFamily="18" charset="0"/>
              </a:rPr>
              <a:t>The dominant contribution of support vectors:</a:t>
            </a:r>
          </a:p>
          <a:p>
            <a:pPr lvl="1"/>
            <a:r>
              <a:rPr lang="en-US" sz="1800">
                <a:latin typeface="Garamond" pitchFamily="18" charset="0"/>
              </a:rPr>
              <a:t>The Kuhn-Tucker condition</a:t>
            </a:r>
          </a:p>
          <a:p>
            <a:pPr lvl="1"/>
            <a:endParaRPr lang="en-US" sz="1800">
              <a:latin typeface="Garamond" pitchFamily="18" charset="0"/>
            </a:endParaRPr>
          </a:p>
          <a:p>
            <a:pPr lvl="1"/>
            <a:endParaRPr lang="en-US" sz="1800">
              <a:latin typeface="Garamond" pitchFamily="18" charset="0"/>
            </a:endParaRPr>
          </a:p>
          <a:p>
            <a:pPr lvl="1"/>
            <a:endParaRPr lang="en-US" sz="1800">
              <a:latin typeface="Garamond" pitchFamily="18" charset="0"/>
            </a:endParaRPr>
          </a:p>
          <a:p>
            <a:pPr lvl="1"/>
            <a:endParaRPr lang="en-US" sz="1800">
              <a:latin typeface="Garamond" pitchFamily="18" charset="0"/>
            </a:endParaRPr>
          </a:p>
          <a:p>
            <a:pPr lvl="1"/>
            <a:r>
              <a:rPr lang="en-US" sz="1800">
                <a:latin typeface="Garamond" pitchFamily="18" charset="0"/>
              </a:rPr>
              <a:t>Only support vectors have non-zero </a:t>
            </a:r>
            <a:r>
              <a:rPr lang="en-US" sz="1800" i="1">
                <a:latin typeface="Garamond" pitchFamily="18" charset="0"/>
              </a:rPr>
              <a:t>h</a:t>
            </a:r>
            <a:r>
              <a:rPr lang="en-US" sz="1800">
                <a:latin typeface="Garamond" pitchFamily="18" charset="0"/>
              </a:rPr>
              <a:t> values</a:t>
            </a:r>
          </a:p>
          <a:p>
            <a:pPr lvl="1">
              <a:buFont typeface="Wingdings" pitchFamily="2" charset="2"/>
              <a:buNone/>
            </a:pPr>
            <a:endParaRPr lang="en-US" sz="1800">
              <a:latin typeface="Garamond" pitchFamily="18" charset="0"/>
            </a:endParaRPr>
          </a:p>
          <a:p>
            <a:endParaRPr lang="en-US" sz="1800"/>
          </a:p>
        </p:txBody>
      </p:sp>
      <p:graphicFrame>
        <p:nvGraphicFramePr>
          <p:cNvPr id="215046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2085975" y="1955800"/>
          <a:ext cx="600075" cy="379413"/>
        </p:xfrm>
        <a:graphic>
          <a:graphicData uri="http://schemas.openxmlformats.org/presentationml/2006/ole">
            <p:oleObj spid="_x0000_s215046" name="Equation" r:id="rId4" imgW="380880" imgH="241200" progId="Equation.3">
              <p:embed/>
            </p:oleObj>
          </a:graphicData>
        </a:graphic>
      </p:graphicFrame>
      <p:graphicFrame>
        <p:nvGraphicFramePr>
          <p:cNvPr id="215048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1190625" y="3543300"/>
          <a:ext cx="6053138" cy="798513"/>
        </p:xfrm>
        <a:graphic>
          <a:graphicData uri="http://schemas.openxmlformats.org/presentationml/2006/ole">
            <p:oleObj spid="_x0000_s215048" name="Equation" r:id="rId5" imgW="3657600" imgH="482400" progId="Equation.3">
              <p:embed/>
            </p:oleObj>
          </a:graphicData>
        </a:graphic>
      </p:graphicFrame>
      <p:graphicFrame>
        <p:nvGraphicFramePr>
          <p:cNvPr id="215050" name="Object 10"/>
          <p:cNvGraphicFramePr>
            <a:graphicFrameLocks noChangeAspect="1"/>
          </p:cNvGraphicFramePr>
          <p:nvPr/>
        </p:nvGraphicFramePr>
        <p:xfrm>
          <a:off x="1319213" y="5175250"/>
          <a:ext cx="2857500" cy="441325"/>
        </p:xfrm>
        <a:graphic>
          <a:graphicData uri="http://schemas.openxmlformats.org/presentationml/2006/ole">
            <p:oleObj spid="_x0000_s215050" name="Equation" r:id="rId6" imgW="15620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Important Observations (2):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53425" cy="4530725"/>
          </a:xfrm>
        </p:spPr>
        <p:txBody>
          <a:bodyPr/>
          <a:lstStyle/>
          <a:p>
            <a:r>
              <a:rPr lang="en-GB" sz="2000">
                <a:latin typeface="Garamond" pitchFamily="18" charset="0"/>
              </a:rPr>
              <a:t>The form of the final solution:</a:t>
            </a:r>
          </a:p>
          <a:p>
            <a:endParaRPr lang="en-GB" sz="2000">
              <a:latin typeface="Garamond" pitchFamily="18" charset="0"/>
            </a:endParaRPr>
          </a:p>
          <a:p>
            <a:endParaRPr lang="en-GB" sz="2000">
              <a:latin typeface="Garamond" pitchFamily="18" charset="0"/>
            </a:endParaRPr>
          </a:p>
          <a:p>
            <a:endParaRPr lang="en-GB" sz="2000">
              <a:latin typeface="Garamond" pitchFamily="18" charset="0"/>
            </a:endParaRPr>
          </a:p>
          <a:p>
            <a:endParaRPr lang="en-GB" sz="2000">
              <a:latin typeface="Garamond" pitchFamily="18" charset="0"/>
            </a:endParaRPr>
          </a:p>
          <a:p>
            <a:endParaRPr lang="en-GB" sz="2000">
              <a:latin typeface="Garamond" pitchFamily="18" charset="0"/>
            </a:endParaRPr>
          </a:p>
          <a:p>
            <a:r>
              <a:rPr lang="en-GB" sz="2000">
                <a:latin typeface="Garamond" pitchFamily="18" charset="0"/>
              </a:rPr>
              <a:t>Two features:</a:t>
            </a:r>
          </a:p>
          <a:p>
            <a:pPr lvl="1"/>
            <a:r>
              <a:rPr lang="en-GB" sz="1800">
                <a:latin typeface="Garamond" pitchFamily="18" charset="0"/>
              </a:rPr>
              <a:t>Only depending on support vectors</a:t>
            </a:r>
          </a:p>
          <a:p>
            <a:pPr lvl="1"/>
            <a:r>
              <a:rPr lang="en-GB" sz="1800">
                <a:latin typeface="Garamond" pitchFamily="18" charset="0"/>
              </a:rPr>
              <a:t>Depending on the inner-product of data vectors</a:t>
            </a:r>
          </a:p>
          <a:p>
            <a:endParaRPr lang="en-GB" sz="2000">
              <a:latin typeface="Garamond" pitchFamily="18" charset="0"/>
            </a:endParaRPr>
          </a:p>
          <a:p>
            <a:r>
              <a:rPr lang="en-GB" sz="2000">
                <a:latin typeface="Garamond" pitchFamily="18" charset="0"/>
              </a:rPr>
              <a:t>Fixing b:</a:t>
            </a:r>
          </a:p>
        </p:txBody>
      </p:sp>
      <p:graphicFrame>
        <p:nvGraphicFramePr>
          <p:cNvPr id="25600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763838" y="2216150"/>
          <a:ext cx="2208212" cy="1452563"/>
        </p:xfrm>
        <a:graphic>
          <a:graphicData uri="http://schemas.openxmlformats.org/presentationml/2006/ole">
            <p:oleObj spid="_x0000_s256004" name="Equation" r:id="rId4" imgW="1447560" imgH="952200" progId="Equation.3">
              <p:embed/>
            </p:oleObj>
          </a:graphicData>
        </a:graphic>
      </p:graphicFrame>
      <p:graphicFrame>
        <p:nvGraphicFramePr>
          <p:cNvPr id="25600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725738" y="5264150"/>
          <a:ext cx="2917825" cy="749300"/>
        </p:xfrm>
        <a:graphic>
          <a:graphicData uri="http://schemas.openxmlformats.org/presentationml/2006/ole">
            <p:oleObj spid="_x0000_s256006" name="Equation" r:id="rId5" imgW="18795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 Margin Classification  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7938"/>
            <a:ext cx="8229600" cy="4852987"/>
          </a:xfrm>
        </p:spPr>
        <p:txBody>
          <a:bodyPr/>
          <a:lstStyle/>
          <a:p>
            <a:r>
              <a:rPr lang="en-US" sz="2400" dirty="0">
                <a:latin typeface="Garamond" pitchFamily="18" charset="0"/>
              </a:rPr>
              <a:t>What if data points are not linearly separable?</a:t>
            </a:r>
            <a:endParaRPr lang="en-US" sz="2400" i="1" dirty="0">
              <a:latin typeface="Garamond" pitchFamily="18" charset="0"/>
            </a:endParaRPr>
          </a:p>
          <a:p>
            <a:r>
              <a:rPr lang="en-US" sz="2400" i="1" dirty="0">
                <a:latin typeface="Garamond" pitchFamily="18" charset="0"/>
              </a:rPr>
              <a:t>Slack variables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l-GR" sz="2400" i="1" dirty="0">
                <a:latin typeface="Garamond" pitchFamily="18" charset="0"/>
                <a:cs typeface="Times New Roman" pitchFamily="18" charset="0"/>
              </a:rPr>
              <a:t>ξ</a:t>
            </a:r>
            <a:r>
              <a:rPr lang="en-US" sz="2400" i="1" baseline="-25000" dirty="0" err="1">
                <a:latin typeface="Garamond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Garamond" pitchFamily="18" charset="0"/>
              </a:rPr>
              <a:t>can be added to allow misclassification of difficult or noisy examples.</a:t>
            </a:r>
          </a:p>
        </p:txBody>
      </p:sp>
      <p:sp>
        <p:nvSpPr>
          <p:cNvPr id="218116" name="Line 4"/>
          <p:cNvSpPr>
            <a:spLocks noChangeShapeType="1"/>
          </p:cNvSpPr>
          <p:nvPr/>
        </p:nvSpPr>
        <p:spPr bwMode="auto">
          <a:xfrm flipV="1">
            <a:off x="2530475" y="27876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117" name="Line 5"/>
          <p:cNvSpPr>
            <a:spLocks noChangeShapeType="1"/>
          </p:cNvSpPr>
          <p:nvPr/>
        </p:nvSpPr>
        <p:spPr bwMode="auto">
          <a:xfrm flipV="1">
            <a:off x="2395538" y="571341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118" name="AutoShape 6"/>
          <p:cNvSpPr>
            <a:spLocks noChangeArrowheads="1"/>
          </p:cNvSpPr>
          <p:nvPr/>
        </p:nvSpPr>
        <p:spPr bwMode="auto">
          <a:xfrm>
            <a:off x="3570288" y="35433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19" name="AutoShape 7"/>
          <p:cNvSpPr>
            <a:spLocks noChangeArrowheads="1"/>
          </p:cNvSpPr>
          <p:nvPr/>
        </p:nvSpPr>
        <p:spPr bwMode="auto">
          <a:xfrm>
            <a:off x="2995613" y="3900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20" name="AutoShape 8"/>
          <p:cNvSpPr>
            <a:spLocks noChangeArrowheads="1"/>
          </p:cNvSpPr>
          <p:nvPr/>
        </p:nvSpPr>
        <p:spPr bwMode="auto">
          <a:xfrm>
            <a:off x="3148013" y="4446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21" name="AutoShape 9"/>
          <p:cNvSpPr>
            <a:spLocks noChangeArrowheads="1"/>
          </p:cNvSpPr>
          <p:nvPr/>
        </p:nvSpPr>
        <p:spPr bwMode="auto">
          <a:xfrm>
            <a:off x="2767013" y="49037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22" name="AutoShape 10"/>
          <p:cNvSpPr>
            <a:spLocks noChangeArrowheads="1"/>
          </p:cNvSpPr>
          <p:nvPr/>
        </p:nvSpPr>
        <p:spPr bwMode="auto">
          <a:xfrm>
            <a:off x="3300413" y="3303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23" name="AutoShape 11"/>
          <p:cNvSpPr>
            <a:spLocks noChangeArrowheads="1"/>
          </p:cNvSpPr>
          <p:nvPr/>
        </p:nvSpPr>
        <p:spPr bwMode="auto">
          <a:xfrm>
            <a:off x="2767013" y="42179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24" name="AutoShape 12"/>
          <p:cNvSpPr>
            <a:spLocks noChangeArrowheads="1"/>
          </p:cNvSpPr>
          <p:nvPr/>
        </p:nvSpPr>
        <p:spPr bwMode="auto">
          <a:xfrm>
            <a:off x="2919413" y="4370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25" name="AutoShape 13"/>
          <p:cNvSpPr>
            <a:spLocks noChangeArrowheads="1"/>
          </p:cNvSpPr>
          <p:nvPr/>
        </p:nvSpPr>
        <p:spPr bwMode="auto">
          <a:xfrm>
            <a:off x="3681413" y="3989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26" name="AutoShape 14"/>
          <p:cNvSpPr>
            <a:spLocks noChangeArrowheads="1"/>
          </p:cNvSpPr>
          <p:nvPr/>
        </p:nvSpPr>
        <p:spPr bwMode="auto">
          <a:xfrm>
            <a:off x="4583113" y="39766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27" name="AutoShape 15"/>
          <p:cNvSpPr>
            <a:spLocks noChangeArrowheads="1"/>
          </p:cNvSpPr>
          <p:nvPr/>
        </p:nvSpPr>
        <p:spPr bwMode="auto">
          <a:xfrm>
            <a:off x="4214813" y="4903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28" name="AutoShape 16"/>
          <p:cNvSpPr>
            <a:spLocks noChangeArrowheads="1"/>
          </p:cNvSpPr>
          <p:nvPr/>
        </p:nvSpPr>
        <p:spPr bwMode="auto">
          <a:xfrm>
            <a:off x="5205413" y="4903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29" name="AutoShape 17"/>
          <p:cNvSpPr>
            <a:spLocks noChangeArrowheads="1"/>
          </p:cNvSpPr>
          <p:nvPr/>
        </p:nvSpPr>
        <p:spPr bwMode="auto">
          <a:xfrm>
            <a:off x="3897313" y="5424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30" name="AutoShape 18"/>
          <p:cNvSpPr>
            <a:spLocks noChangeArrowheads="1"/>
          </p:cNvSpPr>
          <p:nvPr/>
        </p:nvSpPr>
        <p:spPr bwMode="auto">
          <a:xfrm>
            <a:off x="4519613" y="4294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31" name="AutoShape 19"/>
          <p:cNvSpPr>
            <a:spLocks noChangeArrowheads="1"/>
          </p:cNvSpPr>
          <p:nvPr/>
        </p:nvSpPr>
        <p:spPr bwMode="auto">
          <a:xfrm>
            <a:off x="3951288" y="47879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32" name="AutoShape 20"/>
          <p:cNvSpPr>
            <a:spLocks noChangeArrowheads="1"/>
          </p:cNvSpPr>
          <p:nvPr/>
        </p:nvSpPr>
        <p:spPr bwMode="auto">
          <a:xfrm>
            <a:off x="4595813" y="51323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33" name="AutoShape 21"/>
          <p:cNvSpPr>
            <a:spLocks noChangeArrowheads="1"/>
          </p:cNvSpPr>
          <p:nvPr/>
        </p:nvSpPr>
        <p:spPr bwMode="auto">
          <a:xfrm>
            <a:off x="5281613" y="42179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34" name="AutoShape 22"/>
          <p:cNvSpPr>
            <a:spLocks noChangeArrowheads="1"/>
          </p:cNvSpPr>
          <p:nvPr/>
        </p:nvSpPr>
        <p:spPr bwMode="auto">
          <a:xfrm>
            <a:off x="3767138" y="2705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35" name="AutoShape 23"/>
          <p:cNvSpPr>
            <a:spLocks noChangeArrowheads="1"/>
          </p:cNvSpPr>
          <p:nvPr/>
        </p:nvSpPr>
        <p:spPr bwMode="auto">
          <a:xfrm>
            <a:off x="4376738" y="27813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36" name="AutoShape 24"/>
          <p:cNvSpPr>
            <a:spLocks noChangeArrowheads="1"/>
          </p:cNvSpPr>
          <p:nvPr/>
        </p:nvSpPr>
        <p:spPr bwMode="auto">
          <a:xfrm>
            <a:off x="5443538" y="35433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37" name="AutoShape 25"/>
          <p:cNvSpPr>
            <a:spLocks noChangeArrowheads="1"/>
          </p:cNvSpPr>
          <p:nvPr/>
        </p:nvSpPr>
        <p:spPr bwMode="auto">
          <a:xfrm>
            <a:off x="3255963" y="39878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38" name="AutoShape 26"/>
          <p:cNvSpPr>
            <a:spLocks noChangeArrowheads="1"/>
          </p:cNvSpPr>
          <p:nvPr/>
        </p:nvSpPr>
        <p:spPr bwMode="auto">
          <a:xfrm>
            <a:off x="2976563" y="46942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39" name="AutoShape 27"/>
          <p:cNvSpPr>
            <a:spLocks noChangeArrowheads="1"/>
          </p:cNvSpPr>
          <p:nvPr/>
        </p:nvSpPr>
        <p:spPr bwMode="auto">
          <a:xfrm>
            <a:off x="4519613" y="46180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40" name="Line 28"/>
          <p:cNvSpPr>
            <a:spLocks noChangeShapeType="1"/>
          </p:cNvSpPr>
          <p:nvPr/>
        </p:nvSpPr>
        <p:spPr bwMode="auto">
          <a:xfrm flipV="1">
            <a:off x="2995613" y="2705100"/>
            <a:ext cx="2143125" cy="28844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141" name="Line 29"/>
          <p:cNvSpPr>
            <a:spLocks noChangeShapeType="1"/>
          </p:cNvSpPr>
          <p:nvPr/>
        </p:nvSpPr>
        <p:spPr bwMode="auto">
          <a:xfrm flipH="1" flipV="1">
            <a:off x="4330700" y="3810000"/>
            <a:ext cx="254000" cy="184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142" name="Oval 30"/>
          <p:cNvSpPr>
            <a:spLocks noChangeArrowheads="1"/>
          </p:cNvSpPr>
          <p:nvPr/>
        </p:nvSpPr>
        <p:spPr bwMode="auto">
          <a:xfrm>
            <a:off x="3606800" y="3924300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43" name="Oval 31"/>
          <p:cNvSpPr>
            <a:spLocks noChangeArrowheads="1"/>
          </p:cNvSpPr>
          <p:nvPr/>
        </p:nvSpPr>
        <p:spPr bwMode="auto">
          <a:xfrm>
            <a:off x="3879850" y="4719638"/>
            <a:ext cx="228600" cy="219075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44" name="Oval 32"/>
          <p:cNvSpPr>
            <a:spLocks noChangeArrowheads="1"/>
          </p:cNvSpPr>
          <p:nvPr/>
        </p:nvSpPr>
        <p:spPr bwMode="auto">
          <a:xfrm>
            <a:off x="4513263" y="3906838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45" name="Line 33"/>
          <p:cNvSpPr>
            <a:spLocks noChangeShapeType="1"/>
          </p:cNvSpPr>
          <p:nvPr/>
        </p:nvSpPr>
        <p:spPr bwMode="auto">
          <a:xfrm flipH="1" flipV="1">
            <a:off x="3706813" y="4624388"/>
            <a:ext cx="244475" cy="174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146" name="Line 34"/>
          <p:cNvSpPr>
            <a:spLocks noChangeShapeType="1"/>
          </p:cNvSpPr>
          <p:nvPr/>
        </p:nvSpPr>
        <p:spPr bwMode="auto">
          <a:xfrm flipH="1" flipV="1">
            <a:off x="3759200" y="4062413"/>
            <a:ext cx="23495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147" name="Line 35"/>
          <p:cNvSpPr>
            <a:spLocks noChangeShapeType="1"/>
          </p:cNvSpPr>
          <p:nvPr/>
        </p:nvSpPr>
        <p:spPr bwMode="auto">
          <a:xfrm flipV="1">
            <a:off x="3433763" y="2886075"/>
            <a:ext cx="2009775" cy="26939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148" name="Line 36"/>
          <p:cNvSpPr>
            <a:spLocks noChangeShapeType="1"/>
          </p:cNvSpPr>
          <p:nvPr/>
        </p:nvSpPr>
        <p:spPr bwMode="auto">
          <a:xfrm flipV="1">
            <a:off x="2786063" y="2524125"/>
            <a:ext cx="2066925" cy="27701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149" name="Line 37"/>
          <p:cNvSpPr>
            <a:spLocks noChangeShapeType="1"/>
          </p:cNvSpPr>
          <p:nvPr/>
        </p:nvSpPr>
        <p:spPr bwMode="auto">
          <a:xfrm flipH="1" flipV="1">
            <a:off x="3701667" y="4054207"/>
            <a:ext cx="819533" cy="58129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150" name="Line 38"/>
          <p:cNvSpPr>
            <a:spLocks noChangeShapeType="1"/>
          </p:cNvSpPr>
          <p:nvPr/>
        </p:nvSpPr>
        <p:spPr bwMode="auto">
          <a:xfrm>
            <a:off x="3336924" y="4064000"/>
            <a:ext cx="805417" cy="58511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151" name="Text Box 39"/>
          <p:cNvSpPr txBox="1">
            <a:spLocks noChangeArrowheads="1"/>
          </p:cNvSpPr>
          <p:nvPr/>
        </p:nvSpPr>
        <p:spPr bwMode="auto">
          <a:xfrm>
            <a:off x="4143375" y="4448175"/>
            <a:ext cx="7048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i="1">
                <a:latin typeface="Times New Roman" pitchFamily="18" charset="0"/>
                <a:cs typeface="Times New Roman" pitchFamily="18" charset="0"/>
              </a:rPr>
              <a:t>ξ</a:t>
            </a:r>
            <a:r>
              <a:rPr lang="en-US" sz="2000" i="1" baseline="-25000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218152" name="Text Box 40"/>
          <p:cNvSpPr txBox="1">
            <a:spLocks noChangeArrowheads="1"/>
          </p:cNvSpPr>
          <p:nvPr/>
        </p:nvSpPr>
        <p:spPr bwMode="auto">
          <a:xfrm>
            <a:off x="3257550" y="4067175"/>
            <a:ext cx="7048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i="1">
                <a:latin typeface="Times New Roman" pitchFamily="18" charset="0"/>
                <a:cs typeface="Times New Roman" pitchFamily="18" charset="0"/>
              </a:rPr>
              <a:t>ξ</a:t>
            </a:r>
            <a:r>
              <a:rPr lang="en-US" sz="2000" i="1" baseline="-25000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40" grpId="0" animBg="1"/>
      <p:bldP spid="218141" grpId="0" animBg="1"/>
      <p:bldP spid="218142" grpId="0" animBg="1"/>
      <p:bldP spid="218143" grpId="0" animBg="1"/>
      <p:bldP spid="218144" grpId="0" animBg="1"/>
      <p:bldP spid="218145" grpId="0" animBg="1"/>
      <p:bldP spid="218146" grpId="0" animBg="1"/>
      <p:bldP spid="218147" grpId="0" animBg="1"/>
      <p:bldP spid="218148" grpId="0" animBg="1"/>
      <p:bldP spid="218149" grpId="0" animBg="1"/>
      <p:bldP spid="218150" grpId="0" animBg="1"/>
      <p:bldP spid="218151" grpId="0"/>
      <p:bldP spid="2181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formulation of soft margin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16925" cy="4530725"/>
          </a:xfrm>
        </p:spPr>
        <p:txBody>
          <a:bodyPr/>
          <a:lstStyle/>
          <a:p>
            <a:r>
              <a:rPr lang="en-GB" sz="2000">
                <a:latin typeface="Garamond" pitchFamily="18" charset="0"/>
              </a:rPr>
              <a:t>The original problem:</a:t>
            </a:r>
          </a:p>
          <a:p>
            <a:endParaRPr lang="en-GB" sz="2000">
              <a:latin typeface="Garamond" pitchFamily="18" charset="0"/>
            </a:endParaRPr>
          </a:p>
          <a:p>
            <a:endParaRPr lang="en-GB" sz="2000">
              <a:latin typeface="Garamond" pitchFamily="18" charset="0"/>
            </a:endParaRPr>
          </a:p>
          <a:p>
            <a:endParaRPr lang="en-GB" sz="2000">
              <a:latin typeface="Garamond" pitchFamily="18" charset="0"/>
            </a:endParaRPr>
          </a:p>
          <a:p>
            <a:endParaRPr lang="en-GB" sz="2000">
              <a:latin typeface="Garamond" pitchFamily="18" charset="0"/>
            </a:endParaRPr>
          </a:p>
          <a:p>
            <a:endParaRPr lang="en-GB" sz="2000">
              <a:latin typeface="Garamond" pitchFamily="18" charset="0"/>
            </a:endParaRPr>
          </a:p>
          <a:p>
            <a:r>
              <a:rPr lang="en-GB" sz="2000">
                <a:latin typeface="Garamond" pitchFamily="18" charset="0"/>
              </a:rPr>
              <a:t>The dual problem:</a:t>
            </a:r>
          </a:p>
        </p:txBody>
      </p:sp>
      <p:graphicFrame>
        <p:nvGraphicFramePr>
          <p:cNvPr id="26010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070100" y="2127250"/>
          <a:ext cx="3965575" cy="1579563"/>
        </p:xfrm>
        <a:graphic>
          <a:graphicData uri="http://schemas.openxmlformats.org/presentationml/2006/ole">
            <p:oleObj spid="_x0000_s260100" name="Equation" r:id="rId4" imgW="2806560" imgH="1117440" progId="Equation.3">
              <p:embed/>
            </p:oleObj>
          </a:graphicData>
        </a:graphic>
      </p:graphicFrame>
      <p:graphicFrame>
        <p:nvGraphicFramePr>
          <p:cNvPr id="26010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698750" y="4343400"/>
          <a:ext cx="3352800" cy="1622425"/>
        </p:xfrm>
        <a:graphic>
          <a:graphicData uri="http://schemas.openxmlformats.org/presentationml/2006/ole">
            <p:oleObj spid="_x0000_s260102" name="Equation" r:id="rId5" imgW="236196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SVMs:  Overview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Garamond" pitchFamily="18" charset="0"/>
              </a:rPr>
              <a:t>The classifier is a </a:t>
            </a:r>
            <a:r>
              <a:rPr lang="en-US" sz="2400" i="1">
                <a:latin typeface="Garamond" pitchFamily="18" charset="0"/>
              </a:rPr>
              <a:t>separating hyperplane.</a:t>
            </a:r>
          </a:p>
          <a:p>
            <a:endParaRPr lang="en-US" sz="2400">
              <a:latin typeface="Garamond" pitchFamily="18" charset="0"/>
            </a:endParaRPr>
          </a:p>
          <a:p>
            <a:r>
              <a:rPr lang="en-US" sz="2400">
                <a:latin typeface="Garamond" pitchFamily="18" charset="0"/>
              </a:rPr>
              <a:t>Most “important” training points are support vectors; they define the hyperplane.</a:t>
            </a:r>
          </a:p>
          <a:p>
            <a:endParaRPr lang="en-US" sz="2400">
              <a:latin typeface="Garamond" pitchFamily="18" charset="0"/>
            </a:endParaRPr>
          </a:p>
          <a:p>
            <a:r>
              <a:rPr lang="en-US" sz="2400">
                <a:latin typeface="Garamond" pitchFamily="18" charset="0"/>
              </a:rPr>
              <a:t>Quadratic optimization algorithms can identify which training points </a:t>
            </a:r>
            <a:r>
              <a:rPr lang="en-US" sz="2400" b="1">
                <a:latin typeface="Garamond" pitchFamily="18" charset="0"/>
              </a:rPr>
              <a:t>x</a:t>
            </a:r>
            <a:r>
              <a:rPr lang="en-US" sz="2400" b="1" baseline="-25000">
                <a:latin typeface="Garamond" pitchFamily="18" charset="0"/>
              </a:rPr>
              <a:t>i </a:t>
            </a:r>
            <a:r>
              <a:rPr lang="en-US" sz="2400">
                <a:latin typeface="Garamond" pitchFamily="18" charset="0"/>
              </a:rPr>
              <a:t>are support vectors with non-zero Lagrangian multipliers </a:t>
            </a:r>
            <a:r>
              <a:rPr lang="en-GB" sz="2400" i="1">
                <a:latin typeface="Garamond" pitchFamily="18" charset="0"/>
                <a:cs typeface="Times New Roman" pitchFamily="18" charset="0"/>
              </a:rPr>
              <a:t>h</a:t>
            </a:r>
            <a:r>
              <a:rPr lang="en-US" sz="2400" i="1" baseline="-25000">
                <a:latin typeface="Garamond" pitchFamily="18" charset="0"/>
                <a:cs typeface="Times New Roman" pitchFamily="18" charset="0"/>
              </a:rPr>
              <a:t>i</a:t>
            </a:r>
            <a:r>
              <a:rPr lang="en-US" sz="2400" b="1" i="1">
                <a:latin typeface="Garamond" pitchFamily="18" charset="0"/>
                <a:cs typeface="Times New Roman" pitchFamily="18" charset="0"/>
              </a:rPr>
              <a:t>.</a:t>
            </a:r>
            <a:r>
              <a:rPr lang="en-US" sz="2400" i="1">
                <a:latin typeface="Garamond" pitchFamily="18" charset="0"/>
                <a:cs typeface="Times New Roman" pitchFamily="18" charset="0"/>
              </a:rPr>
              <a:t> </a:t>
            </a:r>
          </a:p>
          <a:p>
            <a:endParaRPr lang="en-US" sz="2400" i="1">
              <a:latin typeface="Garamond" pitchFamily="18" charset="0"/>
              <a:cs typeface="Times New Roman" pitchFamily="18" charset="0"/>
            </a:endParaRPr>
          </a:p>
          <a:p>
            <a:r>
              <a:rPr lang="en-US" sz="2400">
                <a:latin typeface="Garamond" pitchFamily="18" charset="0"/>
                <a:cs typeface="Times New Roman" pitchFamily="18" charset="0"/>
              </a:rPr>
              <a:t>Both in the dual formulation of the problem and in the solution training points appear only inside inner-products.</a:t>
            </a:r>
            <a:endParaRPr lang="en-US" sz="2400" b="1" baseline="-250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really need linear classifiers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9038"/>
            <a:ext cx="8229600" cy="4941887"/>
          </a:xfrm>
        </p:spPr>
        <p:txBody>
          <a:bodyPr/>
          <a:lstStyle/>
          <a:p>
            <a:r>
              <a:rPr lang="en-US" sz="2400">
                <a:latin typeface="Garamond" pitchFamily="18" charset="0"/>
              </a:rPr>
              <a:t>Datasets that are linearly separable with some noise, linear SVM work well:</a:t>
            </a:r>
          </a:p>
          <a:p>
            <a:endParaRPr lang="en-US" sz="2400">
              <a:latin typeface="Garamond" pitchFamily="18" charset="0"/>
            </a:endParaRPr>
          </a:p>
          <a:p>
            <a:endParaRPr lang="en-US" sz="2400">
              <a:latin typeface="Garamond" pitchFamily="18" charset="0"/>
            </a:endParaRPr>
          </a:p>
          <a:p>
            <a:r>
              <a:rPr lang="en-US" sz="2400">
                <a:latin typeface="Garamond" pitchFamily="18" charset="0"/>
              </a:rPr>
              <a:t>But if the dataset is non-linearly separable? </a:t>
            </a:r>
          </a:p>
          <a:p>
            <a:endParaRPr lang="en-US" sz="2400">
              <a:latin typeface="Garamond" pitchFamily="18" charset="0"/>
            </a:endParaRPr>
          </a:p>
          <a:p>
            <a:r>
              <a:rPr lang="en-US" sz="2400">
                <a:latin typeface="Garamond" pitchFamily="18" charset="0"/>
              </a:rPr>
              <a:t>How about… mapping data to a higher-dimensional space:</a:t>
            </a:r>
          </a:p>
        </p:txBody>
      </p:sp>
      <p:sp>
        <p:nvSpPr>
          <p:cNvPr id="222246" name="Line 38"/>
          <p:cNvSpPr>
            <a:spLocks noChangeShapeType="1"/>
          </p:cNvSpPr>
          <p:nvPr/>
        </p:nvSpPr>
        <p:spPr bwMode="auto">
          <a:xfrm>
            <a:off x="1781175" y="6191250"/>
            <a:ext cx="396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47" name="AutoShape 39"/>
          <p:cNvSpPr>
            <a:spLocks noChangeArrowheads="1"/>
          </p:cNvSpPr>
          <p:nvPr/>
        </p:nvSpPr>
        <p:spPr bwMode="auto">
          <a:xfrm>
            <a:off x="2281238" y="5170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48" name="Line 40"/>
          <p:cNvSpPr>
            <a:spLocks noChangeShapeType="1"/>
          </p:cNvSpPr>
          <p:nvPr/>
        </p:nvSpPr>
        <p:spPr bwMode="auto">
          <a:xfrm>
            <a:off x="3590925" y="6134100"/>
            <a:ext cx="0" cy="1143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49" name="Text Box 41"/>
          <p:cNvSpPr txBox="1">
            <a:spLocks noChangeArrowheads="1"/>
          </p:cNvSpPr>
          <p:nvPr/>
        </p:nvSpPr>
        <p:spPr bwMode="auto">
          <a:xfrm>
            <a:off x="3448050" y="6162675"/>
            <a:ext cx="3429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0</a:t>
            </a:r>
          </a:p>
        </p:txBody>
      </p:sp>
      <p:sp>
        <p:nvSpPr>
          <p:cNvPr id="222250" name="AutoShape 42"/>
          <p:cNvSpPr>
            <a:spLocks noChangeArrowheads="1"/>
          </p:cNvSpPr>
          <p:nvPr/>
        </p:nvSpPr>
        <p:spPr bwMode="auto">
          <a:xfrm>
            <a:off x="2605088" y="56467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51" name="AutoShape 43"/>
          <p:cNvSpPr>
            <a:spLocks noChangeArrowheads="1"/>
          </p:cNvSpPr>
          <p:nvPr/>
        </p:nvSpPr>
        <p:spPr bwMode="auto">
          <a:xfrm>
            <a:off x="3062288" y="59610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52" name="AutoShape 44"/>
          <p:cNvSpPr>
            <a:spLocks noChangeArrowheads="1"/>
          </p:cNvSpPr>
          <p:nvPr/>
        </p:nvSpPr>
        <p:spPr bwMode="auto">
          <a:xfrm>
            <a:off x="3290888" y="60563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53" name="AutoShape 45"/>
          <p:cNvSpPr>
            <a:spLocks noChangeArrowheads="1"/>
          </p:cNvSpPr>
          <p:nvPr/>
        </p:nvSpPr>
        <p:spPr bwMode="auto">
          <a:xfrm>
            <a:off x="4129088" y="5970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54" name="AutoShape 46"/>
          <p:cNvSpPr>
            <a:spLocks noChangeArrowheads="1"/>
          </p:cNvSpPr>
          <p:nvPr/>
        </p:nvSpPr>
        <p:spPr bwMode="auto">
          <a:xfrm>
            <a:off x="4357688" y="578961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55" name="AutoShape 47"/>
          <p:cNvSpPr>
            <a:spLocks noChangeArrowheads="1"/>
          </p:cNvSpPr>
          <p:nvPr/>
        </p:nvSpPr>
        <p:spPr bwMode="auto">
          <a:xfrm>
            <a:off x="3938588" y="60372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56" name="AutoShape 48"/>
          <p:cNvSpPr>
            <a:spLocks noChangeArrowheads="1"/>
          </p:cNvSpPr>
          <p:nvPr/>
        </p:nvSpPr>
        <p:spPr bwMode="auto">
          <a:xfrm>
            <a:off x="4738688" y="54657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57" name="AutoShape 49"/>
          <p:cNvSpPr>
            <a:spLocks noChangeArrowheads="1"/>
          </p:cNvSpPr>
          <p:nvPr/>
        </p:nvSpPr>
        <p:spPr bwMode="auto">
          <a:xfrm>
            <a:off x="5024438" y="51609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58" name="AutoShape 50"/>
          <p:cNvSpPr>
            <a:spLocks noChangeArrowheads="1"/>
          </p:cNvSpPr>
          <p:nvPr/>
        </p:nvSpPr>
        <p:spPr bwMode="auto">
          <a:xfrm>
            <a:off x="5443538" y="4637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59" name="Line 51"/>
          <p:cNvSpPr>
            <a:spLocks noChangeShapeType="1"/>
          </p:cNvSpPr>
          <p:nvPr/>
        </p:nvSpPr>
        <p:spPr bwMode="auto">
          <a:xfrm flipV="1">
            <a:off x="3605213" y="4768850"/>
            <a:ext cx="0" cy="14859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60" name="Text Box 52"/>
          <p:cNvSpPr txBox="1">
            <a:spLocks noChangeArrowheads="1"/>
          </p:cNvSpPr>
          <p:nvPr/>
        </p:nvSpPr>
        <p:spPr bwMode="auto">
          <a:xfrm>
            <a:off x="3590925" y="4562475"/>
            <a:ext cx="457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x</a:t>
            </a:r>
            <a:r>
              <a:rPr lang="en-US" i="1" baseline="30000">
                <a:latin typeface="Times New Roman" pitchFamily="18" charset="0"/>
              </a:rPr>
              <a:t>2</a:t>
            </a:r>
          </a:p>
        </p:txBody>
      </p:sp>
      <p:sp>
        <p:nvSpPr>
          <p:cNvPr id="222261" name="Text Box 53"/>
          <p:cNvSpPr txBox="1">
            <a:spLocks noChangeArrowheads="1"/>
          </p:cNvSpPr>
          <p:nvPr/>
        </p:nvSpPr>
        <p:spPr bwMode="auto">
          <a:xfrm>
            <a:off x="5676900" y="6096000"/>
            <a:ext cx="457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x</a:t>
            </a:r>
            <a:endParaRPr lang="en-US" i="1" baseline="30000">
              <a:latin typeface="Times New Roman" pitchFamily="18" charset="0"/>
            </a:endParaRPr>
          </a:p>
        </p:txBody>
      </p:sp>
      <p:grpSp>
        <p:nvGrpSpPr>
          <p:cNvPr id="222271" name="Group 63"/>
          <p:cNvGrpSpPr>
            <a:grpSpLocks/>
          </p:cNvGrpSpPr>
          <p:nvPr/>
        </p:nvGrpSpPr>
        <p:grpSpPr bwMode="auto">
          <a:xfrm>
            <a:off x="2165350" y="3455988"/>
            <a:ext cx="4286250" cy="423862"/>
            <a:chOff x="1056" y="2322"/>
            <a:chExt cx="2700" cy="267"/>
          </a:xfrm>
        </p:grpSpPr>
        <p:sp>
          <p:nvSpPr>
            <p:cNvPr id="222228" name="Line 20"/>
            <p:cNvSpPr>
              <a:spLocks noChangeShapeType="1"/>
            </p:cNvSpPr>
            <p:nvPr/>
          </p:nvSpPr>
          <p:spPr bwMode="auto">
            <a:xfrm>
              <a:off x="1056" y="2358"/>
              <a:ext cx="2496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2229" name="AutoShape 21"/>
            <p:cNvSpPr>
              <a:spLocks noChangeArrowheads="1"/>
            </p:cNvSpPr>
            <p:nvPr/>
          </p:nvSpPr>
          <p:spPr bwMode="auto">
            <a:xfrm>
              <a:off x="1335" y="23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30" name="Line 22"/>
            <p:cNvSpPr>
              <a:spLocks noChangeShapeType="1"/>
            </p:cNvSpPr>
            <p:nvPr/>
          </p:nvSpPr>
          <p:spPr bwMode="auto">
            <a:xfrm>
              <a:off x="2196" y="2322"/>
              <a:ext cx="0" cy="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2231" name="Text Box 23"/>
            <p:cNvSpPr txBox="1">
              <a:spLocks noChangeArrowheads="1"/>
            </p:cNvSpPr>
            <p:nvPr/>
          </p:nvSpPr>
          <p:spPr bwMode="auto">
            <a:xfrm>
              <a:off x="2106" y="2358"/>
              <a:ext cx="21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22232" name="AutoShape 24"/>
            <p:cNvSpPr>
              <a:spLocks noChangeArrowheads="1"/>
            </p:cNvSpPr>
            <p:nvPr/>
          </p:nvSpPr>
          <p:spPr bwMode="auto">
            <a:xfrm>
              <a:off x="1563" y="2327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33" name="AutoShape 25"/>
            <p:cNvSpPr>
              <a:spLocks noChangeArrowheads="1"/>
            </p:cNvSpPr>
            <p:nvPr/>
          </p:nvSpPr>
          <p:spPr bwMode="auto">
            <a:xfrm>
              <a:off x="1863" y="23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34" name="AutoShape 26"/>
            <p:cNvSpPr>
              <a:spLocks noChangeArrowheads="1"/>
            </p:cNvSpPr>
            <p:nvPr/>
          </p:nvSpPr>
          <p:spPr bwMode="auto">
            <a:xfrm>
              <a:off x="1995" y="23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35" name="AutoShape 27"/>
            <p:cNvSpPr>
              <a:spLocks noChangeArrowheads="1"/>
            </p:cNvSpPr>
            <p:nvPr/>
          </p:nvSpPr>
          <p:spPr bwMode="auto">
            <a:xfrm>
              <a:off x="2535" y="23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36" name="AutoShape 28"/>
            <p:cNvSpPr>
              <a:spLocks noChangeArrowheads="1"/>
            </p:cNvSpPr>
            <p:nvPr/>
          </p:nvSpPr>
          <p:spPr bwMode="auto">
            <a:xfrm>
              <a:off x="2679" y="23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37" name="AutoShape 29"/>
            <p:cNvSpPr>
              <a:spLocks noChangeArrowheads="1"/>
            </p:cNvSpPr>
            <p:nvPr/>
          </p:nvSpPr>
          <p:spPr bwMode="auto">
            <a:xfrm>
              <a:off x="2451" y="23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43" name="AutoShape 35"/>
            <p:cNvSpPr>
              <a:spLocks noChangeArrowheads="1"/>
            </p:cNvSpPr>
            <p:nvPr/>
          </p:nvSpPr>
          <p:spPr bwMode="auto">
            <a:xfrm>
              <a:off x="2919" y="23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44" name="AutoShape 36"/>
            <p:cNvSpPr>
              <a:spLocks noChangeArrowheads="1"/>
            </p:cNvSpPr>
            <p:nvPr/>
          </p:nvSpPr>
          <p:spPr bwMode="auto">
            <a:xfrm>
              <a:off x="3063" y="23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45" name="AutoShape 37"/>
            <p:cNvSpPr>
              <a:spLocks noChangeArrowheads="1"/>
            </p:cNvSpPr>
            <p:nvPr/>
          </p:nvSpPr>
          <p:spPr bwMode="auto">
            <a:xfrm>
              <a:off x="3375" y="2327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62" name="Text Box 54"/>
            <p:cNvSpPr txBox="1">
              <a:spLocks noChangeArrowheads="1"/>
            </p:cNvSpPr>
            <p:nvPr/>
          </p:nvSpPr>
          <p:spPr bwMode="auto">
            <a:xfrm>
              <a:off x="3468" y="2322"/>
              <a:ext cx="28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x</a:t>
              </a:r>
              <a:endParaRPr lang="en-US" i="1" baseline="30000">
                <a:latin typeface="Times New Roman" pitchFamily="18" charset="0"/>
              </a:endParaRPr>
            </a:p>
          </p:txBody>
        </p:sp>
      </p:grpSp>
      <p:grpSp>
        <p:nvGrpSpPr>
          <p:cNvPr id="222270" name="Group 62"/>
          <p:cNvGrpSpPr>
            <a:grpSpLocks/>
          </p:cNvGrpSpPr>
          <p:nvPr/>
        </p:nvGrpSpPr>
        <p:grpSpPr bwMode="auto">
          <a:xfrm>
            <a:off x="2152650" y="2078038"/>
            <a:ext cx="4324350" cy="642937"/>
            <a:chOff x="1056" y="1284"/>
            <a:chExt cx="2724" cy="405"/>
          </a:xfrm>
        </p:grpSpPr>
        <p:sp>
          <p:nvSpPr>
            <p:cNvPr id="222212" name="Line 4"/>
            <p:cNvSpPr>
              <a:spLocks noChangeShapeType="1"/>
            </p:cNvSpPr>
            <p:nvPr/>
          </p:nvSpPr>
          <p:spPr bwMode="auto">
            <a:xfrm>
              <a:off x="1056" y="1458"/>
              <a:ext cx="2496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2213" name="AutoShape 5"/>
            <p:cNvSpPr>
              <a:spLocks noChangeArrowheads="1"/>
            </p:cNvSpPr>
            <p:nvPr/>
          </p:nvSpPr>
          <p:spPr bwMode="auto">
            <a:xfrm>
              <a:off x="1335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4" name="Line 6"/>
            <p:cNvSpPr>
              <a:spLocks noChangeShapeType="1"/>
            </p:cNvSpPr>
            <p:nvPr/>
          </p:nvSpPr>
          <p:spPr bwMode="auto">
            <a:xfrm>
              <a:off x="2196" y="1422"/>
              <a:ext cx="0" cy="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2215" name="Text Box 7"/>
            <p:cNvSpPr txBox="1">
              <a:spLocks noChangeArrowheads="1"/>
            </p:cNvSpPr>
            <p:nvPr/>
          </p:nvSpPr>
          <p:spPr bwMode="auto">
            <a:xfrm>
              <a:off x="2106" y="1458"/>
              <a:ext cx="21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22216" name="AutoShape 8"/>
            <p:cNvSpPr>
              <a:spLocks noChangeArrowheads="1"/>
            </p:cNvSpPr>
            <p:nvPr/>
          </p:nvSpPr>
          <p:spPr bwMode="auto">
            <a:xfrm>
              <a:off x="1563" y="1427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7" name="AutoShape 9"/>
            <p:cNvSpPr>
              <a:spLocks noChangeArrowheads="1"/>
            </p:cNvSpPr>
            <p:nvPr/>
          </p:nvSpPr>
          <p:spPr bwMode="auto">
            <a:xfrm>
              <a:off x="1863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8" name="AutoShape 10"/>
            <p:cNvSpPr>
              <a:spLocks noChangeArrowheads="1"/>
            </p:cNvSpPr>
            <p:nvPr/>
          </p:nvSpPr>
          <p:spPr bwMode="auto">
            <a:xfrm>
              <a:off x="1995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9" name="AutoShape 11"/>
            <p:cNvSpPr>
              <a:spLocks noChangeArrowheads="1"/>
            </p:cNvSpPr>
            <p:nvPr/>
          </p:nvSpPr>
          <p:spPr bwMode="auto">
            <a:xfrm>
              <a:off x="2535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20" name="AutoShape 12"/>
            <p:cNvSpPr>
              <a:spLocks noChangeArrowheads="1"/>
            </p:cNvSpPr>
            <p:nvPr/>
          </p:nvSpPr>
          <p:spPr bwMode="auto">
            <a:xfrm>
              <a:off x="2679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21" name="AutoShape 13"/>
            <p:cNvSpPr>
              <a:spLocks noChangeArrowheads="1"/>
            </p:cNvSpPr>
            <p:nvPr/>
          </p:nvSpPr>
          <p:spPr bwMode="auto">
            <a:xfrm>
              <a:off x="2451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22" name="Line 14"/>
            <p:cNvSpPr>
              <a:spLocks noChangeShapeType="1"/>
            </p:cNvSpPr>
            <p:nvPr/>
          </p:nvSpPr>
          <p:spPr bwMode="auto">
            <a:xfrm>
              <a:off x="2268" y="1302"/>
              <a:ext cx="0" cy="34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2223" name="Oval 15"/>
            <p:cNvSpPr>
              <a:spLocks noChangeArrowheads="1"/>
            </p:cNvSpPr>
            <p:nvPr/>
          </p:nvSpPr>
          <p:spPr bwMode="auto">
            <a:xfrm>
              <a:off x="2405" y="1393"/>
              <a:ext cx="144" cy="138"/>
            </a:xfrm>
            <a:prstGeom prst="ellipse">
              <a:avLst/>
            </a:prstGeom>
            <a:noFill/>
            <a:ln w="19050" algn="ctr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24" name="Oval 16"/>
            <p:cNvSpPr>
              <a:spLocks noChangeArrowheads="1"/>
            </p:cNvSpPr>
            <p:nvPr/>
          </p:nvSpPr>
          <p:spPr bwMode="auto">
            <a:xfrm>
              <a:off x="1955" y="1387"/>
              <a:ext cx="144" cy="138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26" name="Line 18"/>
            <p:cNvSpPr>
              <a:spLocks noChangeShapeType="1"/>
            </p:cNvSpPr>
            <p:nvPr/>
          </p:nvSpPr>
          <p:spPr bwMode="auto">
            <a:xfrm flipH="1" flipV="1">
              <a:off x="2475" y="1284"/>
              <a:ext cx="6" cy="377"/>
            </a:xfrm>
            <a:prstGeom prst="line">
              <a:avLst/>
            </a:prstGeom>
            <a:noFill/>
            <a:ln w="9525" cap="rnd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2227" name="Line 19"/>
            <p:cNvSpPr>
              <a:spLocks noChangeShapeType="1"/>
            </p:cNvSpPr>
            <p:nvPr/>
          </p:nvSpPr>
          <p:spPr bwMode="auto">
            <a:xfrm flipH="1" flipV="1">
              <a:off x="2025" y="1284"/>
              <a:ext cx="6" cy="377"/>
            </a:xfrm>
            <a:prstGeom prst="line">
              <a:avLst/>
            </a:prstGeom>
            <a:noFill/>
            <a:ln w="9525" cap="rnd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2263" name="Text Box 55"/>
            <p:cNvSpPr txBox="1">
              <a:spLocks noChangeArrowheads="1"/>
            </p:cNvSpPr>
            <p:nvPr/>
          </p:nvSpPr>
          <p:spPr bwMode="auto">
            <a:xfrm>
              <a:off x="3492" y="1410"/>
              <a:ext cx="28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x</a:t>
              </a:r>
              <a:endParaRPr lang="en-US" i="1" baseline="30000">
                <a:latin typeface="Times New Roman" pitchFamily="18" charset="0"/>
              </a:endParaRPr>
            </a:p>
          </p:txBody>
        </p:sp>
      </p:grpSp>
      <p:sp>
        <p:nvSpPr>
          <p:cNvPr id="222264" name="Line 56"/>
          <p:cNvSpPr>
            <a:spLocks noChangeShapeType="1"/>
          </p:cNvSpPr>
          <p:nvPr/>
        </p:nvSpPr>
        <p:spPr bwMode="auto">
          <a:xfrm flipV="1">
            <a:off x="2965450" y="5035550"/>
            <a:ext cx="3181350" cy="1295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65" name="Line 57"/>
          <p:cNvSpPr>
            <a:spLocks noChangeShapeType="1"/>
          </p:cNvSpPr>
          <p:nvPr/>
        </p:nvSpPr>
        <p:spPr bwMode="auto">
          <a:xfrm flipV="1">
            <a:off x="3038475" y="4957763"/>
            <a:ext cx="3114675" cy="1284287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66" name="Line 58"/>
          <p:cNvSpPr>
            <a:spLocks noChangeShapeType="1"/>
          </p:cNvSpPr>
          <p:nvPr/>
        </p:nvSpPr>
        <p:spPr bwMode="auto">
          <a:xfrm flipV="1">
            <a:off x="3062288" y="5143500"/>
            <a:ext cx="3057525" cy="12461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67" name="Oval 59"/>
          <p:cNvSpPr>
            <a:spLocks noChangeArrowheads="1"/>
          </p:cNvSpPr>
          <p:nvPr/>
        </p:nvSpPr>
        <p:spPr bwMode="auto">
          <a:xfrm>
            <a:off x="4675188" y="5402263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68" name="Oval 60"/>
          <p:cNvSpPr>
            <a:spLocks noChangeArrowheads="1"/>
          </p:cNvSpPr>
          <p:nvPr/>
        </p:nvSpPr>
        <p:spPr bwMode="auto">
          <a:xfrm>
            <a:off x="4284663" y="5716588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69" name="Oval 61"/>
          <p:cNvSpPr>
            <a:spLocks noChangeArrowheads="1"/>
          </p:cNvSpPr>
          <p:nvPr/>
        </p:nvSpPr>
        <p:spPr bwMode="auto">
          <a:xfrm>
            <a:off x="3217863" y="5992813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Non-linear SVMs:  Feature spaces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9525"/>
            <a:ext cx="8229600" cy="4851400"/>
          </a:xfrm>
        </p:spPr>
        <p:txBody>
          <a:bodyPr/>
          <a:lstStyle/>
          <a:p>
            <a:r>
              <a:rPr lang="en-US" sz="2400">
                <a:latin typeface="Garamond" pitchFamily="18" charset="0"/>
              </a:rPr>
              <a:t>General idea:   the original space can always be mapped to some higher-dimensional feature space where the training set becomes separable:</a:t>
            </a:r>
          </a:p>
        </p:txBody>
      </p:sp>
      <p:sp>
        <p:nvSpPr>
          <p:cNvPr id="223274" name="Line 42"/>
          <p:cNvSpPr>
            <a:spLocks noChangeShapeType="1"/>
          </p:cNvSpPr>
          <p:nvPr/>
        </p:nvSpPr>
        <p:spPr bwMode="auto">
          <a:xfrm flipV="1">
            <a:off x="2068513" y="25590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75" name="Line 43"/>
          <p:cNvSpPr>
            <a:spLocks noChangeShapeType="1"/>
          </p:cNvSpPr>
          <p:nvPr/>
        </p:nvSpPr>
        <p:spPr bwMode="auto">
          <a:xfrm flipV="1">
            <a:off x="447675" y="4170363"/>
            <a:ext cx="3319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76" name="AutoShape 44"/>
          <p:cNvSpPr>
            <a:spLocks noChangeArrowheads="1"/>
          </p:cNvSpPr>
          <p:nvPr/>
        </p:nvSpPr>
        <p:spPr bwMode="auto">
          <a:xfrm>
            <a:off x="2098675" y="33909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77" name="AutoShape 45"/>
          <p:cNvSpPr>
            <a:spLocks noChangeArrowheads="1"/>
          </p:cNvSpPr>
          <p:nvPr/>
        </p:nvSpPr>
        <p:spPr bwMode="auto">
          <a:xfrm>
            <a:off x="1524000" y="3748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78" name="AutoShape 46"/>
          <p:cNvSpPr>
            <a:spLocks noChangeArrowheads="1"/>
          </p:cNvSpPr>
          <p:nvPr/>
        </p:nvSpPr>
        <p:spPr bwMode="auto">
          <a:xfrm>
            <a:off x="1676400" y="4294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79" name="AutoShape 47"/>
          <p:cNvSpPr>
            <a:spLocks noChangeArrowheads="1"/>
          </p:cNvSpPr>
          <p:nvPr/>
        </p:nvSpPr>
        <p:spPr bwMode="auto">
          <a:xfrm>
            <a:off x="2209800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80" name="AutoShape 48"/>
          <p:cNvSpPr>
            <a:spLocks noChangeArrowheads="1"/>
          </p:cNvSpPr>
          <p:nvPr/>
        </p:nvSpPr>
        <p:spPr bwMode="auto">
          <a:xfrm>
            <a:off x="1790700" y="34369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81" name="AutoShape 49"/>
          <p:cNvSpPr>
            <a:spLocks noChangeArrowheads="1"/>
          </p:cNvSpPr>
          <p:nvPr/>
        </p:nvSpPr>
        <p:spPr bwMode="auto">
          <a:xfrm>
            <a:off x="1295400" y="4065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82" name="AutoShape 50"/>
          <p:cNvSpPr>
            <a:spLocks noChangeArrowheads="1"/>
          </p:cNvSpPr>
          <p:nvPr/>
        </p:nvSpPr>
        <p:spPr bwMode="auto">
          <a:xfrm>
            <a:off x="1714500" y="48085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83" name="AutoShape 51"/>
          <p:cNvSpPr>
            <a:spLocks noChangeArrowheads="1"/>
          </p:cNvSpPr>
          <p:nvPr/>
        </p:nvSpPr>
        <p:spPr bwMode="auto">
          <a:xfrm>
            <a:off x="2209800" y="38369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84" name="AutoShape 52"/>
          <p:cNvSpPr>
            <a:spLocks noChangeArrowheads="1"/>
          </p:cNvSpPr>
          <p:nvPr/>
        </p:nvSpPr>
        <p:spPr bwMode="auto">
          <a:xfrm>
            <a:off x="3111500" y="3824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85" name="AutoShape 53"/>
          <p:cNvSpPr>
            <a:spLocks noChangeArrowheads="1"/>
          </p:cNvSpPr>
          <p:nvPr/>
        </p:nvSpPr>
        <p:spPr bwMode="auto">
          <a:xfrm>
            <a:off x="2971800" y="50371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86" name="AutoShape 54"/>
          <p:cNvSpPr>
            <a:spLocks noChangeArrowheads="1"/>
          </p:cNvSpPr>
          <p:nvPr/>
        </p:nvSpPr>
        <p:spPr bwMode="auto">
          <a:xfrm>
            <a:off x="723900" y="3951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87" name="AutoShape 55"/>
          <p:cNvSpPr>
            <a:spLocks noChangeArrowheads="1"/>
          </p:cNvSpPr>
          <p:nvPr/>
        </p:nvSpPr>
        <p:spPr bwMode="auto">
          <a:xfrm>
            <a:off x="2235200" y="5405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88" name="AutoShape 56"/>
          <p:cNvSpPr>
            <a:spLocks noChangeArrowheads="1"/>
          </p:cNvSpPr>
          <p:nvPr/>
        </p:nvSpPr>
        <p:spPr bwMode="auto">
          <a:xfrm>
            <a:off x="3200400" y="4560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89" name="AutoShape 57"/>
          <p:cNvSpPr>
            <a:spLocks noChangeArrowheads="1"/>
          </p:cNvSpPr>
          <p:nvPr/>
        </p:nvSpPr>
        <p:spPr bwMode="auto">
          <a:xfrm>
            <a:off x="1263650" y="5100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90" name="AutoShape 58"/>
          <p:cNvSpPr>
            <a:spLocks noChangeArrowheads="1"/>
          </p:cNvSpPr>
          <p:nvPr/>
        </p:nvSpPr>
        <p:spPr bwMode="auto">
          <a:xfrm>
            <a:off x="952500" y="46180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91" name="AutoShape 59"/>
          <p:cNvSpPr>
            <a:spLocks noChangeArrowheads="1"/>
          </p:cNvSpPr>
          <p:nvPr/>
        </p:nvSpPr>
        <p:spPr bwMode="auto">
          <a:xfrm>
            <a:off x="1009650" y="30940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93" name="AutoShape 61"/>
          <p:cNvSpPr>
            <a:spLocks noChangeArrowheads="1"/>
          </p:cNvSpPr>
          <p:nvPr/>
        </p:nvSpPr>
        <p:spPr bwMode="auto">
          <a:xfrm>
            <a:off x="2505075" y="4229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94" name="AutoShape 62"/>
          <p:cNvSpPr>
            <a:spLocks noChangeArrowheads="1"/>
          </p:cNvSpPr>
          <p:nvPr/>
        </p:nvSpPr>
        <p:spPr bwMode="auto">
          <a:xfrm>
            <a:off x="2124075" y="43624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95" name="AutoShape 63"/>
          <p:cNvSpPr>
            <a:spLocks noChangeArrowheads="1"/>
          </p:cNvSpPr>
          <p:nvPr/>
        </p:nvSpPr>
        <p:spPr bwMode="auto">
          <a:xfrm>
            <a:off x="2409825" y="31242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98" name="Oval 66"/>
          <p:cNvSpPr>
            <a:spLocks noChangeArrowheads="1"/>
          </p:cNvSpPr>
          <p:nvPr/>
        </p:nvSpPr>
        <p:spPr bwMode="auto">
          <a:xfrm>
            <a:off x="1114425" y="3209925"/>
            <a:ext cx="1885950" cy="1905000"/>
          </a:xfrm>
          <a:prstGeom prst="ellipse">
            <a:avLst/>
          </a:prstGeom>
          <a:noFill/>
          <a:ln w="15875" algn="ctr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99" name="AutoShape 67"/>
          <p:cNvSpPr>
            <a:spLocks noChangeArrowheads="1"/>
          </p:cNvSpPr>
          <p:nvPr/>
        </p:nvSpPr>
        <p:spPr bwMode="auto">
          <a:xfrm>
            <a:off x="1162050" y="3246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00" name="AutoShape 68"/>
          <p:cNvSpPr>
            <a:spLocks noChangeArrowheads="1"/>
          </p:cNvSpPr>
          <p:nvPr/>
        </p:nvSpPr>
        <p:spPr bwMode="auto">
          <a:xfrm>
            <a:off x="3086100" y="32273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01" name="Line 69"/>
          <p:cNvSpPr>
            <a:spLocks noChangeShapeType="1"/>
          </p:cNvSpPr>
          <p:nvPr/>
        </p:nvSpPr>
        <p:spPr bwMode="auto">
          <a:xfrm flipH="1" flipV="1">
            <a:off x="6107113" y="2311400"/>
            <a:ext cx="0" cy="2070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302" name="Line 70"/>
          <p:cNvSpPr>
            <a:spLocks noChangeShapeType="1"/>
          </p:cNvSpPr>
          <p:nvPr/>
        </p:nvSpPr>
        <p:spPr bwMode="auto">
          <a:xfrm>
            <a:off x="6076950" y="4398963"/>
            <a:ext cx="2347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303" name="AutoShape 71"/>
          <p:cNvSpPr>
            <a:spLocks noChangeArrowheads="1"/>
          </p:cNvSpPr>
          <p:nvPr/>
        </p:nvSpPr>
        <p:spPr bwMode="auto">
          <a:xfrm>
            <a:off x="6375400" y="37623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04" name="AutoShape 72"/>
          <p:cNvSpPr>
            <a:spLocks noChangeArrowheads="1"/>
          </p:cNvSpPr>
          <p:nvPr/>
        </p:nvSpPr>
        <p:spPr bwMode="auto">
          <a:xfrm>
            <a:off x="5800725" y="41195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05" name="AutoShape 73"/>
          <p:cNvSpPr>
            <a:spLocks noChangeArrowheads="1"/>
          </p:cNvSpPr>
          <p:nvPr/>
        </p:nvSpPr>
        <p:spPr bwMode="auto">
          <a:xfrm>
            <a:off x="6181725" y="4675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06" name="AutoShape 74"/>
          <p:cNvSpPr>
            <a:spLocks noChangeArrowheads="1"/>
          </p:cNvSpPr>
          <p:nvPr/>
        </p:nvSpPr>
        <p:spPr bwMode="auto">
          <a:xfrm>
            <a:off x="7000875" y="4675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07" name="AutoShape 75"/>
          <p:cNvSpPr>
            <a:spLocks noChangeArrowheads="1"/>
          </p:cNvSpPr>
          <p:nvPr/>
        </p:nvSpPr>
        <p:spPr bwMode="auto">
          <a:xfrm>
            <a:off x="6067425" y="38084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08" name="AutoShape 76"/>
          <p:cNvSpPr>
            <a:spLocks noChangeArrowheads="1"/>
          </p:cNvSpPr>
          <p:nvPr/>
        </p:nvSpPr>
        <p:spPr bwMode="auto">
          <a:xfrm>
            <a:off x="6276975" y="40846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09" name="AutoShape 77"/>
          <p:cNvSpPr>
            <a:spLocks noChangeArrowheads="1"/>
          </p:cNvSpPr>
          <p:nvPr/>
        </p:nvSpPr>
        <p:spPr bwMode="auto">
          <a:xfrm>
            <a:off x="6505575" y="47132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10" name="AutoShape 78"/>
          <p:cNvSpPr>
            <a:spLocks noChangeArrowheads="1"/>
          </p:cNvSpPr>
          <p:nvPr/>
        </p:nvSpPr>
        <p:spPr bwMode="auto">
          <a:xfrm>
            <a:off x="6486525" y="42084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11" name="AutoShape 79"/>
          <p:cNvSpPr>
            <a:spLocks noChangeArrowheads="1"/>
          </p:cNvSpPr>
          <p:nvPr/>
        </p:nvSpPr>
        <p:spPr bwMode="auto">
          <a:xfrm>
            <a:off x="8093075" y="38433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12" name="AutoShape 80"/>
          <p:cNvSpPr>
            <a:spLocks noChangeArrowheads="1"/>
          </p:cNvSpPr>
          <p:nvPr/>
        </p:nvSpPr>
        <p:spPr bwMode="auto">
          <a:xfrm>
            <a:off x="7953375" y="5056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13" name="AutoShape 81"/>
          <p:cNvSpPr>
            <a:spLocks noChangeArrowheads="1"/>
          </p:cNvSpPr>
          <p:nvPr/>
        </p:nvSpPr>
        <p:spPr bwMode="auto">
          <a:xfrm>
            <a:off x="7477125" y="2808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14" name="AutoShape 82"/>
          <p:cNvSpPr>
            <a:spLocks noChangeArrowheads="1"/>
          </p:cNvSpPr>
          <p:nvPr/>
        </p:nvSpPr>
        <p:spPr bwMode="auto">
          <a:xfrm>
            <a:off x="7483475" y="4071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15" name="AutoShape 83"/>
          <p:cNvSpPr>
            <a:spLocks noChangeArrowheads="1"/>
          </p:cNvSpPr>
          <p:nvPr/>
        </p:nvSpPr>
        <p:spPr bwMode="auto">
          <a:xfrm>
            <a:off x="8181975" y="4579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16" name="AutoShape 84"/>
          <p:cNvSpPr>
            <a:spLocks noChangeArrowheads="1"/>
          </p:cNvSpPr>
          <p:nvPr/>
        </p:nvSpPr>
        <p:spPr bwMode="auto">
          <a:xfrm>
            <a:off x="7007225" y="3519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17" name="AutoShape 85"/>
          <p:cNvSpPr>
            <a:spLocks noChangeArrowheads="1"/>
          </p:cNvSpPr>
          <p:nvPr/>
        </p:nvSpPr>
        <p:spPr bwMode="auto">
          <a:xfrm>
            <a:off x="7610475" y="47513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18" name="AutoShape 86"/>
          <p:cNvSpPr>
            <a:spLocks noChangeArrowheads="1"/>
          </p:cNvSpPr>
          <p:nvPr/>
        </p:nvSpPr>
        <p:spPr bwMode="auto">
          <a:xfrm>
            <a:off x="7400925" y="30178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19" name="AutoShape 87"/>
          <p:cNvSpPr>
            <a:spLocks noChangeArrowheads="1"/>
          </p:cNvSpPr>
          <p:nvPr/>
        </p:nvSpPr>
        <p:spPr bwMode="auto">
          <a:xfrm>
            <a:off x="6010275" y="45243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20" name="AutoShape 88"/>
          <p:cNvSpPr>
            <a:spLocks noChangeArrowheads="1"/>
          </p:cNvSpPr>
          <p:nvPr/>
        </p:nvSpPr>
        <p:spPr bwMode="auto">
          <a:xfrm>
            <a:off x="5629275" y="465772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21" name="AutoShape 89"/>
          <p:cNvSpPr>
            <a:spLocks noChangeArrowheads="1"/>
          </p:cNvSpPr>
          <p:nvPr/>
        </p:nvSpPr>
        <p:spPr bwMode="auto">
          <a:xfrm>
            <a:off x="7391400" y="31432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23" name="AutoShape 91"/>
          <p:cNvSpPr>
            <a:spLocks noChangeArrowheads="1"/>
          </p:cNvSpPr>
          <p:nvPr/>
        </p:nvSpPr>
        <p:spPr bwMode="auto">
          <a:xfrm>
            <a:off x="6943725" y="2674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24" name="AutoShape 92"/>
          <p:cNvSpPr>
            <a:spLocks noChangeArrowheads="1"/>
          </p:cNvSpPr>
          <p:nvPr/>
        </p:nvSpPr>
        <p:spPr bwMode="auto">
          <a:xfrm>
            <a:off x="8067675" y="3246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25" name="Line 93"/>
          <p:cNvSpPr>
            <a:spLocks noChangeShapeType="1"/>
          </p:cNvSpPr>
          <p:nvPr/>
        </p:nvSpPr>
        <p:spPr bwMode="auto">
          <a:xfrm flipH="1">
            <a:off x="4859338" y="4400550"/>
            <a:ext cx="1238250" cy="996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326" name="Line 94"/>
          <p:cNvSpPr>
            <a:spLocks noChangeShapeType="1"/>
          </p:cNvSpPr>
          <p:nvPr/>
        </p:nvSpPr>
        <p:spPr bwMode="auto">
          <a:xfrm>
            <a:off x="6096000" y="3048000"/>
            <a:ext cx="1447800" cy="133350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327" name="Line 95"/>
          <p:cNvSpPr>
            <a:spLocks noChangeShapeType="1"/>
          </p:cNvSpPr>
          <p:nvPr/>
        </p:nvSpPr>
        <p:spPr bwMode="auto">
          <a:xfrm flipV="1">
            <a:off x="6324600" y="4419600"/>
            <a:ext cx="1219200" cy="121920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328" name="Line 96"/>
          <p:cNvSpPr>
            <a:spLocks noChangeShapeType="1"/>
          </p:cNvSpPr>
          <p:nvPr/>
        </p:nvSpPr>
        <p:spPr bwMode="auto">
          <a:xfrm flipV="1">
            <a:off x="4629150" y="3086100"/>
            <a:ext cx="1466850" cy="83820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329" name="Line 97"/>
          <p:cNvSpPr>
            <a:spLocks noChangeShapeType="1"/>
          </p:cNvSpPr>
          <p:nvPr/>
        </p:nvSpPr>
        <p:spPr bwMode="auto">
          <a:xfrm>
            <a:off x="4610100" y="3924300"/>
            <a:ext cx="1714500" cy="169545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330" name="AutoShape 98"/>
          <p:cNvSpPr>
            <a:spLocks noChangeArrowheads="1"/>
          </p:cNvSpPr>
          <p:nvPr/>
        </p:nvSpPr>
        <p:spPr bwMode="auto">
          <a:xfrm>
            <a:off x="3616325" y="2498725"/>
            <a:ext cx="1638300" cy="457200"/>
          </a:xfrm>
          <a:prstGeom prst="curvedDownArrow">
            <a:avLst>
              <a:gd name="adj1" fmla="val 71667"/>
              <a:gd name="adj2" fmla="val 143333"/>
              <a:gd name="adj3" fmla="val 33333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31" name="Text Box 99"/>
          <p:cNvSpPr txBox="1">
            <a:spLocks noChangeArrowheads="1"/>
          </p:cNvSpPr>
          <p:nvPr/>
        </p:nvSpPr>
        <p:spPr bwMode="auto">
          <a:xfrm>
            <a:off x="3590925" y="2886075"/>
            <a:ext cx="15049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“Kernel Trick”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Garamond" pitchFamily="18" charset="0"/>
              </a:rPr>
              <a:t>The SVM only relies on the inner-product between vectors </a:t>
            </a:r>
            <a:r>
              <a:rPr lang="en-US" sz="2400" b="1">
                <a:latin typeface="Garamond" pitchFamily="18" charset="0"/>
              </a:rPr>
              <a:t>x</a:t>
            </a:r>
            <a:r>
              <a:rPr lang="en-US" sz="2400" b="1" baseline="-25000">
                <a:latin typeface="Garamond" pitchFamily="18" charset="0"/>
              </a:rPr>
              <a:t>i</a:t>
            </a:r>
            <a:r>
              <a:rPr lang="en-US" sz="2400" b="1" baseline="30000">
                <a:latin typeface="Garamond" pitchFamily="18" charset="0"/>
              </a:rPr>
              <a:t>.</a:t>
            </a:r>
            <a:r>
              <a:rPr lang="en-US" sz="2400" b="1">
                <a:latin typeface="Garamond" pitchFamily="18" charset="0"/>
              </a:rPr>
              <a:t>x</a:t>
            </a:r>
            <a:r>
              <a:rPr lang="en-US" sz="2400" b="1" baseline="-25000">
                <a:latin typeface="Garamond" pitchFamily="18" charset="0"/>
              </a:rPr>
              <a:t>j</a:t>
            </a:r>
          </a:p>
          <a:p>
            <a:endParaRPr lang="en-US" sz="2400">
              <a:latin typeface="Garamond" pitchFamily="18" charset="0"/>
            </a:endParaRPr>
          </a:p>
          <a:p>
            <a:r>
              <a:rPr lang="en-US" sz="2400">
                <a:latin typeface="Garamond" pitchFamily="18" charset="0"/>
              </a:rPr>
              <a:t>If every datapoint is mapped into high-dimensional space via some transformation </a:t>
            </a:r>
            <a:r>
              <a:rPr lang="el-GR" sz="2400">
                <a:latin typeface="Garamond" pitchFamily="18" charset="0"/>
                <a:cs typeface="Times New Roman" pitchFamily="18" charset="0"/>
              </a:rPr>
              <a:t>Φ</a:t>
            </a:r>
            <a:r>
              <a:rPr lang="en-US" sz="2400">
                <a:latin typeface="Garamond" pitchFamily="18" charset="0"/>
                <a:cs typeface="Times New Roman" pitchFamily="18" charset="0"/>
              </a:rPr>
              <a:t>:  </a:t>
            </a:r>
            <a:r>
              <a:rPr lang="en-US" sz="2400" b="1">
                <a:latin typeface="Garamond" pitchFamily="18" charset="0"/>
                <a:cs typeface="Times New Roman" pitchFamily="18" charset="0"/>
              </a:rPr>
              <a:t>x</a:t>
            </a:r>
            <a:r>
              <a:rPr lang="en-US" sz="2400" b="1" baseline="-2500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>
                <a:latin typeface="Garamond" pitchFamily="18" charset="0"/>
                <a:cs typeface="Times New Roman" pitchFamily="18" charset="0"/>
              </a:rPr>
              <a:t>→</a:t>
            </a:r>
            <a:r>
              <a:rPr lang="en-US" sz="2400">
                <a:latin typeface="Garamond" pitchFamily="18" charset="0"/>
                <a:cs typeface="Times New Roman" pitchFamily="18" charset="0"/>
              </a:rPr>
              <a:t> </a:t>
            </a:r>
            <a:r>
              <a:rPr lang="el-GR" sz="2400">
                <a:latin typeface="Garamond" pitchFamily="18" charset="0"/>
                <a:cs typeface="Times New Roman" pitchFamily="18" charset="0"/>
              </a:rPr>
              <a:t>φ</a:t>
            </a:r>
            <a:r>
              <a:rPr lang="en-US" sz="2400">
                <a:latin typeface="Garamond" pitchFamily="18" charset="0"/>
                <a:cs typeface="Times New Roman" pitchFamily="18" charset="0"/>
              </a:rPr>
              <a:t>(</a:t>
            </a:r>
            <a:r>
              <a:rPr lang="en-US" sz="2400" b="1">
                <a:latin typeface="Garamond" pitchFamily="18" charset="0"/>
                <a:cs typeface="Times New Roman" pitchFamily="18" charset="0"/>
              </a:rPr>
              <a:t>x</a:t>
            </a:r>
            <a:r>
              <a:rPr lang="en-US" sz="2400">
                <a:latin typeface="Garamond" pitchFamily="18" charset="0"/>
                <a:cs typeface="Times New Roman" pitchFamily="18" charset="0"/>
              </a:rPr>
              <a:t>), the inner-product becomes:</a:t>
            </a:r>
          </a:p>
          <a:p>
            <a:pPr algn="ctr">
              <a:buFont typeface="Wingdings" pitchFamily="2" charset="2"/>
              <a:buNone/>
            </a:pPr>
            <a:endParaRPr lang="en-US" sz="2400" i="1">
              <a:latin typeface="Garamond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sz="2400" i="1">
                <a:latin typeface="Garamond" pitchFamily="18" charset="0"/>
              </a:rPr>
              <a:t>K</a:t>
            </a:r>
            <a:r>
              <a:rPr lang="en-US" sz="2400">
                <a:latin typeface="Garamond" pitchFamily="18" charset="0"/>
              </a:rPr>
              <a:t>(</a:t>
            </a:r>
            <a:r>
              <a:rPr lang="en-US" sz="2400" b="1">
                <a:latin typeface="Garamond" pitchFamily="18" charset="0"/>
              </a:rPr>
              <a:t>x</a:t>
            </a:r>
            <a:r>
              <a:rPr lang="en-US" sz="2400" b="1" baseline="-25000">
                <a:latin typeface="Garamond" pitchFamily="18" charset="0"/>
              </a:rPr>
              <a:t>i</a:t>
            </a:r>
            <a:r>
              <a:rPr lang="en-US" sz="2400">
                <a:latin typeface="Garamond" pitchFamily="18" charset="0"/>
              </a:rPr>
              <a:t>,</a:t>
            </a:r>
            <a:r>
              <a:rPr lang="en-US" sz="2400" b="1">
                <a:latin typeface="Garamond" pitchFamily="18" charset="0"/>
              </a:rPr>
              <a:t>x</a:t>
            </a:r>
            <a:r>
              <a:rPr lang="en-US" sz="2400" b="1" baseline="-25000">
                <a:latin typeface="Garamond" pitchFamily="18" charset="0"/>
              </a:rPr>
              <a:t>j</a:t>
            </a:r>
            <a:r>
              <a:rPr lang="en-US" sz="2400">
                <a:latin typeface="Garamond" pitchFamily="18" charset="0"/>
              </a:rPr>
              <a:t>)= </a:t>
            </a:r>
            <a:r>
              <a:rPr lang="el-GR" sz="2400">
                <a:latin typeface="Garamond" pitchFamily="18" charset="0"/>
                <a:cs typeface="Times New Roman" pitchFamily="18" charset="0"/>
              </a:rPr>
              <a:t>φ</a:t>
            </a:r>
            <a:r>
              <a:rPr lang="en-US" sz="2400">
                <a:latin typeface="Garamond" pitchFamily="18" charset="0"/>
              </a:rPr>
              <a:t>(</a:t>
            </a:r>
            <a:r>
              <a:rPr lang="en-US" sz="2400" b="1">
                <a:latin typeface="Garamond" pitchFamily="18" charset="0"/>
              </a:rPr>
              <a:t>x</a:t>
            </a:r>
            <a:r>
              <a:rPr lang="en-US" sz="2400" b="1" baseline="-25000">
                <a:latin typeface="Garamond" pitchFamily="18" charset="0"/>
              </a:rPr>
              <a:t>i</a:t>
            </a:r>
            <a:r>
              <a:rPr lang="en-US" sz="2400">
                <a:latin typeface="Garamond" pitchFamily="18" charset="0"/>
              </a:rPr>
              <a:t>)</a:t>
            </a:r>
            <a:r>
              <a:rPr lang="en-US" sz="2400" b="1" baseline="-25000">
                <a:latin typeface="Garamond" pitchFamily="18" charset="0"/>
              </a:rPr>
              <a:t> </a:t>
            </a:r>
            <a:r>
              <a:rPr lang="en-US" sz="2400" b="1" baseline="30000">
                <a:latin typeface="Garamond" pitchFamily="18" charset="0"/>
              </a:rPr>
              <a:t>.</a:t>
            </a:r>
            <a:r>
              <a:rPr lang="el-GR" sz="2400">
                <a:latin typeface="Garamond" pitchFamily="18" charset="0"/>
                <a:cs typeface="Times New Roman" pitchFamily="18" charset="0"/>
              </a:rPr>
              <a:t>φ</a:t>
            </a:r>
            <a:r>
              <a:rPr lang="en-US" sz="2400">
                <a:latin typeface="Garamond" pitchFamily="18" charset="0"/>
              </a:rPr>
              <a:t>(</a:t>
            </a:r>
            <a:r>
              <a:rPr lang="en-US" sz="2400" b="1">
                <a:latin typeface="Garamond" pitchFamily="18" charset="0"/>
              </a:rPr>
              <a:t>x</a:t>
            </a:r>
            <a:r>
              <a:rPr lang="en-US" sz="2400" b="1" i="1" baseline="-25000">
                <a:latin typeface="Garamond" pitchFamily="18" charset="0"/>
              </a:rPr>
              <a:t>j</a:t>
            </a:r>
            <a:r>
              <a:rPr lang="en-US" sz="2400">
                <a:latin typeface="Garamond" pitchFamily="18" charset="0"/>
              </a:rPr>
              <a:t>)</a:t>
            </a:r>
          </a:p>
          <a:p>
            <a:endParaRPr lang="en-US" sz="2400">
              <a:latin typeface="Garamond" pitchFamily="18" charset="0"/>
            </a:endParaRPr>
          </a:p>
          <a:p>
            <a:r>
              <a:rPr lang="en-US" sz="2400">
                <a:latin typeface="Garamond" pitchFamily="18" charset="0"/>
              </a:rPr>
              <a:t> </a:t>
            </a:r>
            <a:r>
              <a:rPr lang="en-US" sz="2400" i="1">
                <a:latin typeface="Garamond" pitchFamily="18" charset="0"/>
              </a:rPr>
              <a:t>K</a:t>
            </a:r>
            <a:r>
              <a:rPr lang="en-US" sz="2400">
                <a:latin typeface="Garamond" pitchFamily="18" charset="0"/>
              </a:rPr>
              <a:t>(</a:t>
            </a:r>
            <a:r>
              <a:rPr lang="en-US" sz="2400" b="1">
                <a:latin typeface="Garamond" pitchFamily="18" charset="0"/>
              </a:rPr>
              <a:t>x</a:t>
            </a:r>
            <a:r>
              <a:rPr lang="en-US" sz="2400" b="1" baseline="-25000">
                <a:latin typeface="Garamond" pitchFamily="18" charset="0"/>
              </a:rPr>
              <a:t>i</a:t>
            </a:r>
            <a:r>
              <a:rPr lang="en-US" sz="2400">
                <a:latin typeface="Garamond" pitchFamily="18" charset="0"/>
              </a:rPr>
              <a:t>,</a:t>
            </a:r>
            <a:r>
              <a:rPr lang="en-US" sz="2400" b="1">
                <a:latin typeface="Garamond" pitchFamily="18" charset="0"/>
              </a:rPr>
              <a:t>x</a:t>
            </a:r>
            <a:r>
              <a:rPr lang="en-US" sz="2400" b="1" i="1" baseline="-25000">
                <a:latin typeface="Garamond" pitchFamily="18" charset="0"/>
              </a:rPr>
              <a:t>j</a:t>
            </a:r>
            <a:r>
              <a:rPr lang="en-US" sz="2400">
                <a:latin typeface="Garamond" pitchFamily="18" charset="0"/>
              </a:rPr>
              <a:t> ) is called the kernel function.</a:t>
            </a:r>
          </a:p>
          <a:p>
            <a:r>
              <a:rPr lang="en-US" sz="2400">
                <a:latin typeface="Garamond" pitchFamily="18" charset="0"/>
              </a:rPr>
              <a:t>For SVM, we only need specify the kernel </a:t>
            </a:r>
            <a:r>
              <a:rPr lang="en-US" sz="2400" i="1">
                <a:latin typeface="Garamond" pitchFamily="18" charset="0"/>
              </a:rPr>
              <a:t>K</a:t>
            </a:r>
            <a:r>
              <a:rPr lang="en-US" sz="2400">
                <a:latin typeface="Garamond" pitchFamily="18" charset="0"/>
              </a:rPr>
              <a:t>(</a:t>
            </a:r>
            <a:r>
              <a:rPr lang="en-US" sz="2400" b="1">
                <a:latin typeface="Garamond" pitchFamily="18" charset="0"/>
              </a:rPr>
              <a:t>x</a:t>
            </a:r>
            <a:r>
              <a:rPr lang="en-US" sz="2400" b="1" baseline="-25000">
                <a:latin typeface="Garamond" pitchFamily="18" charset="0"/>
              </a:rPr>
              <a:t>i</a:t>
            </a:r>
            <a:r>
              <a:rPr lang="en-US" sz="2400">
                <a:latin typeface="Garamond" pitchFamily="18" charset="0"/>
              </a:rPr>
              <a:t>,</a:t>
            </a:r>
            <a:r>
              <a:rPr lang="en-US" sz="2400" b="1">
                <a:latin typeface="Garamond" pitchFamily="18" charset="0"/>
              </a:rPr>
              <a:t>x</a:t>
            </a:r>
            <a:r>
              <a:rPr lang="en-US" sz="2400" b="1" i="1" baseline="-25000">
                <a:latin typeface="Garamond" pitchFamily="18" charset="0"/>
              </a:rPr>
              <a:t>j</a:t>
            </a:r>
            <a:r>
              <a:rPr lang="en-US" sz="2400">
                <a:latin typeface="Garamond" pitchFamily="18" charset="0"/>
              </a:rPr>
              <a:t> ), without need to know the corresponding non-linear mapping, </a:t>
            </a:r>
            <a:r>
              <a:rPr lang="el-GR" sz="2400">
                <a:latin typeface="Garamond" pitchFamily="18" charset="0"/>
                <a:cs typeface="Times New Roman" pitchFamily="18" charset="0"/>
              </a:rPr>
              <a:t>φ</a:t>
            </a:r>
            <a:r>
              <a:rPr lang="en-US" sz="2400">
                <a:latin typeface="Garamond" pitchFamily="18" charset="0"/>
                <a:cs typeface="Times New Roman" pitchFamily="18" charset="0"/>
              </a:rPr>
              <a:t>(</a:t>
            </a:r>
            <a:r>
              <a:rPr lang="en-US" sz="2400" b="1">
                <a:latin typeface="Garamond" pitchFamily="18" charset="0"/>
                <a:cs typeface="Times New Roman" pitchFamily="18" charset="0"/>
              </a:rPr>
              <a:t>x</a:t>
            </a:r>
            <a:r>
              <a:rPr lang="en-US" sz="2400">
                <a:latin typeface="Garamond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Non-linear SVMs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07363" cy="4530725"/>
          </a:xfrm>
        </p:spPr>
        <p:txBody>
          <a:bodyPr/>
          <a:lstStyle/>
          <a:p>
            <a:r>
              <a:rPr lang="en-US" sz="2000">
                <a:latin typeface="Garamond" pitchFamily="18" charset="0"/>
              </a:rPr>
              <a:t>The dual problem:</a:t>
            </a:r>
          </a:p>
          <a:p>
            <a:endParaRPr lang="en-US" sz="2000">
              <a:latin typeface="Garamond" pitchFamily="18" charset="0"/>
            </a:endParaRPr>
          </a:p>
          <a:p>
            <a:endParaRPr lang="en-US" sz="2000">
              <a:latin typeface="Garamond" pitchFamily="18" charset="0"/>
            </a:endParaRPr>
          </a:p>
          <a:p>
            <a:endParaRPr lang="en-US" sz="2000">
              <a:latin typeface="Garamond" pitchFamily="18" charset="0"/>
            </a:endParaRPr>
          </a:p>
          <a:p>
            <a:endParaRPr lang="en-US" sz="2000">
              <a:latin typeface="Garamond" pitchFamily="18" charset="0"/>
            </a:endParaRPr>
          </a:p>
          <a:p>
            <a:endParaRPr lang="en-US" sz="2000">
              <a:latin typeface="Garamond" pitchFamily="18" charset="0"/>
            </a:endParaRPr>
          </a:p>
          <a:p>
            <a:r>
              <a:rPr lang="en-US" sz="2000">
                <a:latin typeface="Garamond" pitchFamily="18" charset="0"/>
              </a:rPr>
              <a:t>Optimization techniques for finding </a:t>
            </a:r>
            <a:r>
              <a:rPr lang="en-GB" sz="2000" i="1">
                <a:latin typeface="Garamond" pitchFamily="18" charset="0"/>
                <a:cs typeface="Times New Roman" pitchFamily="18" charset="0"/>
              </a:rPr>
              <a:t>h</a:t>
            </a:r>
            <a:r>
              <a:rPr lang="en-US" sz="2000" i="1" baseline="-25000">
                <a:latin typeface="Garamond" pitchFamily="18" charset="0"/>
                <a:cs typeface="Times New Roman" pitchFamily="18" charset="0"/>
              </a:rPr>
              <a:t>i</a:t>
            </a:r>
            <a:r>
              <a:rPr lang="en-US" sz="2000" i="1">
                <a:latin typeface="Garamond" pitchFamily="18" charset="0"/>
                <a:cs typeface="Times New Roman" pitchFamily="18" charset="0"/>
              </a:rPr>
              <a:t>’</a:t>
            </a:r>
            <a:r>
              <a:rPr lang="en-US" sz="2000">
                <a:latin typeface="Garamond" pitchFamily="18" charset="0"/>
                <a:cs typeface="Times New Roman" pitchFamily="18" charset="0"/>
              </a:rPr>
              <a:t>s remain the same!</a:t>
            </a:r>
          </a:p>
          <a:p>
            <a:r>
              <a:rPr lang="en-US" sz="2000">
                <a:latin typeface="Garamond" pitchFamily="18" charset="0"/>
                <a:cs typeface="Times New Roman" pitchFamily="18" charset="0"/>
              </a:rPr>
              <a:t>The solution is:</a:t>
            </a:r>
            <a:endParaRPr lang="en-US" sz="2000">
              <a:latin typeface="Garamond" pitchFamily="18" charset="0"/>
            </a:endParaRPr>
          </a:p>
        </p:txBody>
      </p:sp>
      <p:graphicFrame>
        <p:nvGraphicFramePr>
          <p:cNvPr id="228359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2298700" y="2019300"/>
          <a:ext cx="3429000" cy="1658938"/>
        </p:xfrm>
        <a:graphic>
          <a:graphicData uri="http://schemas.openxmlformats.org/presentationml/2006/ole">
            <p:oleObj spid="_x0000_s228359" name="Equation" r:id="rId4" imgW="2361960" imgH="1143000" progId="Equation.3">
              <p:embed/>
            </p:oleObj>
          </a:graphicData>
        </a:graphic>
      </p:graphicFrame>
      <p:graphicFrame>
        <p:nvGraphicFramePr>
          <p:cNvPr id="228361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2735263" y="4462463"/>
          <a:ext cx="2400300" cy="1384300"/>
        </p:xfrm>
        <a:graphic>
          <a:graphicData uri="http://schemas.openxmlformats.org/presentationml/2006/ole">
            <p:oleObj spid="_x0000_s228361" name="Equation" r:id="rId5" imgW="1650960" imgH="952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Examples of Kernel Trick (1)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08900" cy="4530725"/>
          </a:xfrm>
        </p:spPr>
        <p:txBody>
          <a:bodyPr/>
          <a:lstStyle/>
          <a:p>
            <a:r>
              <a:rPr lang="en-GB" sz="2000">
                <a:latin typeface="Garamond" pitchFamily="18" charset="0"/>
              </a:rPr>
              <a:t>For the example in the previous figure: </a:t>
            </a:r>
          </a:p>
          <a:p>
            <a:pPr lvl="1"/>
            <a:r>
              <a:rPr lang="en-GB" sz="1800">
                <a:latin typeface="Garamond" pitchFamily="18" charset="0"/>
              </a:rPr>
              <a:t>The non-linear mapping</a:t>
            </a:r>
          </a:p>
          <a:p>
            <a:pPr lvl="1"/>
            <a:endParaRPr lang="en-GB" sz="1800">
              <a:latin typeface="Garamond" pitchFamily="18" charset="0"/>
            </a:endParaRPr>
          </a:p>
          <a:p>
            <a:pPr lvl="1"/>
            <a:endParaRPr lang="en-GB" sz="1800">
              <a:latin typeface="Garamond" pitchFamily="18" charset="0"/>
            </a:endParaRPr>
          </a:p>
          <a:p>
            <a:pPr lvl="1"/>
            <a:endParaRPr lang="en-GB" sz="1800">
              <a:latin typeface="Garamond" pitchFamily="18" charset="0"/>
            </a:endParaRPr>
          </a:p>
          <a:p>
            <a:pPr lvl="1"/>
            <a:r>
              <a:rPr lang="en-GB" sz="1800">
                <a:latin typeface="Garamond" pitchFamily="18" charset="0"/>
              </a:rPr>
              <a:t>The kernel</a:t>
            </a:r>
          </a:p>
          <a:p>
            <a:pPr lvl="1"/>
            <a:endParaRPr lang="en-GB" sz="1800">
              <a:latin typeface="Garamond" pitchFamily="18" charset="0"/>
            </a:endParaRPr>
          </a:p>
          <a:p>
            <a:pPr lvl="1"/>
            <a:endParaRPr lang="en-GB" sz="1800">
              <a:latin typeface="Garamond" pitchFamily="18" charset="0"/>
            </a:endParaRPr>
          </a:p>
          <a:p>
            <a:pPr lvl="1"/>
            <a:endParaRPr lang="en-GB" sz="1800">
              <a:latin typeface="Garamond" pitchFamily="18" charset="0"/>
            </a:endParaRPr>
          </a:p>
          <a:p>
            <a:pPr lvl="1"/>
            <a:endParaRPr lang="en-GB" sz="1800">
              <a:latin typeface="Garamond" pitchFamily="18" charset="0"/>
            </a:endParaRPr>
          </a:p>
          <a:p>
            <a:pPr lvl="1"/>
            <a:endParaRPr lang="en-GB" sz="1800">
              <a:latin typeface="Garamond" pitchFamily="18" charset="0"/>
            </a:endParaRPr>
          </a:p>
          <a:p>
            <a:pPr lvl="1"/>
            <a:endParaRPr lang="en-GB" sz="1800">
              <a:latin typeface="Garamond" pitchFamily="18" charset="0"/>
            </a:endParaRPr>
          </a:p>
          <a:p>
            <a:r>
              <a:rPr lang="en-GB" sz="2000">
                <a:latin typeface="Garamond" pitchFamily="18" charset="0"/>
              </a:rPr>
              <a:t>Where is the benefit?</a:t>
            </a:r>
          </a:p>
          <a:p>
            <a:pPr lvl="1"/>
            <a:endParaRPr lang="en-GB" sz="1800">
              <a:latin typeface="Garamond" pitchFamily="18" charset="0"/>
            </a:endParaRPr>
          </a:p>
          <a:p>
            <a:pPr lvl="1"/>
            <a:endParaRPr lang="en-GB" sz="1800">
              <a:latin typeface="Garamond" pitchFamily="18" charset="0"/>
            </a:endParaRPr>
          </a:p>
        </p:txBody>
      </p:sp>
      <p:graphicFrame>
        <p:nvGraphicFramePr>
          <p:cNvPr id="26317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287588" y="2492375"/>
          <a:ext cx="2238375" cy="442913"/>
        </p:xfrm>
        <a:graphic>
          <a:graphicData uri="http://schemas.openxmlformats.org/presentationml/2006/ole">
            <p:oleObj spid="_x0000_s263172" name="Equation" r:id="rId4" imgW="1155600" imgH="228600" progId="Equation.3">
              <p:embed/>
            </p:oleObj>
          </a:graphicData>
        </a:graphic>
      </p:graphicFrame>
      <p:graphicFrame>
        <p:nvGraphicFramePr>
          <p:cNvPr id="263174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343150" y="3713163"/>
          <a:ext cx="3384550" cy="1258887"/>
        </p:xfrm>
        <a:graphic>
          <a:graphicData uri="http://schemas.openxmlformats.org/presentationml/2006/ole">
            <p:oleObj spid="_x0000_s263174" name="Equation" r:id="rId5" imgW="2082600" imgH="774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Perceptron Revisited: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4950"/>
            <a:ext cx="8229600" cy="5029200"/>
          </a:xfrm>
        </p:spPr>
        <p:txBody>
          <a:bodyPr/>
          <a:lstStyle/>
          <a:p>
            <a:r>
              <a:rPr lang="en-US" sz="3900">
                <a:latin typeface="Garamond" pitchFamily="18" charset="0"/>
              </a:rPr>
              <a:t>Linear Classifier:</a:t>
            </a:r>
            <a:r>
              <a:rPr lang="en-US" sz="3900"/>
              <a:t> </a:t>
            </a:r>
          </a:p>
        </p:txBody>
      </p:sp>
      <p:sp>
        <p:nvSpPr>
          <p:cNvPr id="165892" name="Line 4"/>
          <p:cNvSpPr>
            <a:spLocks noChangeShapeType="1"/>
          </p:cNvSpPr>
          <p:nvPr/>
        </p:nvSpPr>
        <p:spPr bwMode="auto">
          <a:xfrm flipV="1">
            <a:off x="896938" y="30543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893" name="Line 5"/>
          <p:cNvSpPr>
            <a:spLocks noChangeShapeType="1"/>
          </p:cNvSpPr>
          <p:nvPr/>
        </p:nvSpPr>
        <p:spPr bwMode="auto">
          <a:xfrm flipV="1">
            <a:off x="762000" y="5980113"/>
            <a:ext cx="4081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894" name="AutoShape 6"/>
          <p:cNvSpPr>
            <a:spLocks noChangeArrowheads="1"/>
          </p:cNvSpPr>
          <p:nvPr/>
        </p:nvSpPr>
        <p:spPr bwMode="auto">
          <a:xfrm>
            <a:off x="1936750" y="38100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AutoShape 7"/>
          <p:cNvSpPr>
            <a:spLocks noChangeArrowheads="1"/>
          </p:cNvSpPr>
          <p:nvPr/>
        </p:nvSpPr>
        <p:spPr bwMode="auto">
          <a:xfrm>
            <a:off x="1362075" y="4167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6" name="AutoShape 8"/>
          <p:cNvSpPr>
            <a:spLocks noChangeArrowheads="1"/>
          </p:cNvSpPr>
          <p:nvPr/>
        </p:nvSpPr>
        <p:spPr bwMode="auto">
          <a:xfrm>
            <a:off x="1514475" y="47132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7" name="AutoShape 9"/>
          <p:cNvSpPr>
            <a:spLocks noChangeArrowheads="1"/>
          </p:cNvSpPr>
          <p:nvPr/>
        </p:nvSpPr>
        <p:spPr bwMode="auto">
          <a:xfrm>
            <a:off x="1133475" y="5170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8" name="AutoShape 10"/>
          <p:cNvSpPr>
            <a:spLocks noChangeArrowheads="1"/>
          </p:cNvSpPr>
          <p:nvPr/>
        </p:nvSpPr>
        <p:spPr bwMode="auto">
          <a:xfrm>
            <a:off x="1666875" y="35702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9" name="AutoShape 11"/>
          <p:cNvSpPr>
            <a:spLocks noChangeArrowheads="1"/>
          </p:cNvSpPr>
          <p:nvPr/>
        </p:nvSpPr>
        <p:spPr bwMode="auto">
          <a:xfrm>
            <a:off x="1133475" y="44846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00" name="AutoShape 12"/>
          <p:cNvSpPr>
            <a:spLocks noChangeArrowheads="1"/>
          </p:cNvSpPr>
          <p:nvPr/>
        </p:nvSpPr>
        <p:spPr bwMode="auto">
          <a:xfrm>
            <a:off x="1285875" y="4637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01" name="AutoShape 13"/>
          <p:cNvSpPr>
            <a:spLocks noChangeArrowheads="1"/>
          </p:cNvSpPr>
          <p:nvPr/>
        </p:nvSpPr>
        <p:spPr bwMode="auto">
          <a:xfrm>
            <a:off x="2047875" y="4256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02" name="AutoShape 14"/>
          <p:cNvSpPr>
            <a:spLocks noChangeArrowheads="1"/>
          </p:cNvSpPr>
          <p:nvPr/>
        </p:nvSpPr>
        <p:spPr bwMode="auto">
          <a:xfrm>
            <a:off x="2949575" y="42433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03" name="AutoShape 15"/>
          <p:cNvSpPr>
            <a:spLocks noChangeArrowheads="1"/>
          </p:cNvSpPr>
          <p:nvPr/>
        </p:nvSpPr>
        <p:spPr bwMode="auto">
          <a:xfrm>
            <a:off x="2581275" y="5170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04" name="AutoShape 16"/>
          <p:cNvSpPr>
            <a:spLocks noChangeArrowheads="1"/>
          </p:cNvSpPr>
          <p:nvPr/>
        </p:nvSpPr>
        <p:spPr bwMode="auto">
          <a:xfrm>
            <a:off x="3571875" y="5170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05" name="AutoShape 17"/>
          <p:cNvSpPr>
            <a:spLocks noChangeArrowheads="1"/>
          </p:cNvSpPr>
          <p:nvPr/>
        </p:nvSpPr>
        <p:spPr bwMode="auto">
          <a:xfrm>
            <a:off x="2263775" y="5691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06" name="AutoShape 18"/>
          <p:cNvSpPr>
            <a:spLocks noChangeArrowheads="1"/>
          </p:cNvSpPr>
          <p:nvPr/>
        </p:nvSpPr>
        <p:spPr bwMode="auto">
          <a:xfrm>
            <a:off x="2886075" y="4560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07" name="AutoShape 19"/>
          <p:cNvSpPr>
            <a:spLocks noChangeArrowheads="1"/>
          </p:cNvSpPr>
          <p:nvPr/>
        </p:nvSpPr>
        <p:spPr bwMode="auto">
          <a:xfrm>
            <a:off x="2263775" y="50053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08" name="AutoShape 20"/>
          <p:cNvSpPr>
            <a:spLocks noChangeArrowheads="1"/>
          </p:cNvSpPr>
          <p:nvPr/>
        </p:nvSpPr>
        <p:spPr bwMode="auto">
          <a:xfrm>
            <a:off x="2962275" y="53990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09" name="AutoShape 21"/>
          <p:cNvSpPr>
            <a:spLocks noChangeArrowheads="1"/>
          </p:cNvSpPr>
          <p:nvPr/>
        </p:nvSpPr>
        <p:spPr bwMode="auto">
          <a:xfrm>
            <a:off x="3648075" y="44846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10" name="Line 22"/>
          <p:cNvSpPr>
            <a:spLocks noChangeShapeType="1"/>
          </p:cNvSpPr>
          <p:nvPr/>
        </p:nvSpPr>
        <p:spPr bwMode="auto">
          <a:xfrm flipV="1">
            <a:off x="1209675" y="3036888"/>
            <a:ext cx="2438400" cy="2667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11" name="AutoShape 23"/>
          <p:cNvSpPr>
            <a:spLocks noChangeArrowheads="1"/>
          </p:cNvSpPr>
          <p:nvPr/>
        </p:nvSpPr>
        <p:spPr bwMode="auto">
          <a:xfrm>
            <a:off x="2133600" y="29718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12" name="AutoShape 24"/>
          <p:cNvSpPr>
            <a:spLocks noChangeArrowheads="1"/>
          </p:cNvSpPr>
          <p:nvPr/>
        </p:nvSpPr>
        <p:spPr bwMode="auto">
          <a:xfrm>
            <a:off x="2743200" y="30480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13" name="AutoShape 25"/>
          <p:cNvSpPr>
            <a:spLocks noChangeArrowheads="1"/>
          </p:cNvSpPr>
          <p:nvPr/>
        </p:nvSpPr>
        <p:spPr bwMode="auto">
          <a:xfrm>
            <a:off x="3810000" y="38100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14" name="Text Box 26"/>
          <p:cNvSpPr txBox="1">
            <a:spLocks noChangeArrowheads="1"/>
          </p:cNvSpPr>
          <p:nvPr/>
        </p:nvSpPr>
        <p:spPr bwMode="auto">
          <a:xfrm>
            <a:off x="3735388" y="2592388"/>
            <a:ext cx="2667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w</a:t>
            </a:r>
            <a:r>
              <a:rPr lang="en-US" sz="2400" b="1" baseline="30000">
                <a:latin typeface="Times New Roman" pitchFamily="18" charset="0"/>
              </a:rPr>
              <a:t>.</a:t>
            </a:r>
            <a:r>
              <a:rPr lang="en-US" sz="2400" b="1">
                <a:latin typeface="Times New Roman" pitchFamily="18" charset="0"/>
              </a:rPr>
              <a:t>x </a:t>
            </a:r>
            <a:r>
              <a:rPr lang="en-US" sz="2400">
                <a:latin typeface="Times New Roman" pitchFamily="18" charset="0"/>
              </a:rPr>
              <a:t>+ </a:t>
            </a:r>
            <a:r>
              <a:rPr lang="en-US" sz="2400" i="1">
                <a:latin typeface="Times New Roman" pitchFamily="18" charset="0"/>
              </a:rPr>
              <a:t>b</a:t>
            </a:r>
            <a:r>
              <a:rPr lang="en-US" sz="2400" b="1">
                <a:latin typeface="Times New Roman" pitchFamily="18" charset="0"/>
              </a:rPr>
              <a:t> = 0</a:t>
            </a:r>
          </a:p>
        </p:txBody>
      </p:sp>
      <p:sp>
        <p:nvSpPr>
          <p:cNvPr id="165915" name="Text Box 27"/>
          <p:cNvSpPr txBox="1">
            <a:spLocks noChangeArrowheads="1"/>
          </p:cNvSpPr>
          <p:nvPr/>
        </p:nvSpPr>
        <p:spPr bwMode="auto">
          <a:xfrm>
            <a:off x="4017963" y="3887788"/>
            <a:ext cx="2667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w</a:t>
            </a:r>
            <a:r>
              <a:rPr lang="en-US" sz="2400" b="1" baseline="30000">
                <a:latin typeface="Times New Roman" pitchFamily="18" charset="0"/>
              </a:rPr>
              <a:t>.</a:t>
            </a:r>
            <a:r>
              <a:rPr lang="en-US" sz="2400" b="1">
                <a:latin typeface="Times New Roman" pitchFamily="18" charset="0"/>
              </a:rPr>
              <a:t>x </a:t>
            </a:r>
            <a:r>
              <a:rPr lang="en-US" sz="2400">
                <a:latin typeface="Times New Roman" pitchFamily="18" charset="0"/>
              </a:rPr>
              <a:t>+ </a:t>
            </a:r>
            <a:r>
              <a:rPr lang="en-US" sz="2400" i="1">
                <a:latin typeface="Times New Roman" pitchFamily="18" charset="0"/>
              </a:rPr>
              <a:t>b</a:t>
            </a:r>
            <a:r>
              <a:rPr lang="en-US" sz="2400" b="1">
                <a:latin typeface="Times New Roman" pitchFamily="18" charset="0"/>
              </a:rPr>
              <a:t> &lt; 0</a:t>
            </a:r>
          </a:p>
        </p:txBody>
      </p:sp>
      <p:sp>
        <p:nvSpPr>
          <p:cNvPr id="165916" name="Text Box 28"/>
          <p:cNvSpPr txBox="1">
            <a:spLocks noChangeArrowheads="1"/>
          </p:cNvSpPr>
          <p:nvPr/>
        </p:nvSpPr>
        <p:spPr bwMode="auto">
          <a:xfrm>
            <a:off x="971550" y="2471738"/>
            <a:ext cx="2667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w</a:t>
            </a:r>
            <a:r>
              <a:rPr lang="en-US" sz="2400" b="1" baseline="30000">
                <a:latin typeface="Times New Roman" pitchFamily="18" charset="0"/>
              </a:rPr>
              <a:t>.</a:t>
            </a:r>
            <a:r>
              <a:rPr lang="en-US" sz="2400" b="1">
                <a:latin typeface="Times New Roman" pitchFamily="18" charset="0"/>
              </a:rPr>
              <a:t>x </a:t>
            </a:r>
            <a:r>
              <a:rPr lang="en-US" sz="2400">
                <a:latin typeface="Times New Roman" pitchFamily="18" charset="0"/>
              </a:rPr>
              <a:t>+ </a:t>
            </a:r>
            <a:r>
              <a:rPr lang="en-US" sz="2400" i="1">
                <a:latin typeface="Times New Roman" pitchFamily="18" charset="0"/>
              </a:rPr>
              <a:t>b</a:t>
            </a:r>
            <a:r>
              <a:rPr lang="en-US" sz="2400" b="1">
                <a:latin typeface="Times New Roman" pitchFamily="18" charset="0"/>
              </a:rPr>
              <a:t> &gt; 0</a:t>
            </a:r>
          </a:p>
        </p:txBody>
      </p:sp>
      <p:sp>
        <p:nvSpPr>
          <p:cNvPr id="165917" name="Text Box 29"/>
          <p:cNvSpPr txBox="1">
            <a:spLocks noChangeArrowheads="1"/>
          </p:cNvSpPr>
          <p:nvPr/>
        </p:nvSpPr>
        <p:spPr bwMode="auto">
          <a:xfrm>
            <a:off x="4679950" y="1598613"/>
            <a:ext cx="29337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y(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 i="1">
                <a:latin typeface="Times New Roman" pitchFamily="18" charset="0"/>
              </a:rPr>
              <a:t>) = </a:t>
            </a:r>
            <a:r>
              <a:rPr lang="en-US" sz="2400">
                <a:latin typeface="Times New Roman" pitchFamily="18" charset="0"/>
              </a:rPr>
              <a:t>sign(</a:t>
            </a:r>
            <a:r>
              <a:rPr lang="en-US" sz="2400" b="1">
                <a:latin typeface="Times New Roman" pitchFamily="18" charset="0"/>
              </a:rPr>
              <a:t>w</a:t>
            </a:r>
            <a:r>
              <a:rPr lang="en-US" sz="2400" b="1" baseline="30000">
                <a:latin typeface="Times New Roman" pitchFamily="18" charset="0"/>
              </a:rPr>
              <a:t>.</a:t>
            </a:r>
            <a:r>
              <a:rPr lang="en-US" sz="2400" b="1">
                <a:latin typeface="Times New Roman" pitchFamily="18" charset="0"/>
              </a:rPr>
              <a:t>x </a:t>
            </a:r>
            <a:r>
              <a:rPr lang="en-US" sz="2400">
                <a:latin typeface="Times New Roman" pitchFamily="18" charset="0"/>
              </a:rPr>
              <a:t>+ </a:t>
            </a:r>
            <a:r>
              <a:rPr lang="en-US" sz="2400" i="1">
                <a:latin typeface="Times New Roman" pitchFamily="18" charset="0"/>
              </a:rPr>
              <a:t>b</a:t>
            </a:r>
            <a:r>
              <a:rPr lang="en-US" sz="2400">
                <a:latin typeface="Times New Roman" pitchFamily="18" charset="0"/>
              </a:rPr>
              <a:t>)</a:t>
            </a:r>
            <a:endParaRPr lang="en-US" sz="2400" b="1">
              <a:latin typeface="Times New Roman" pitchFamily="18" charset="0"/>
            </a:endParaRPr>
          </a:p>
        </p:txBody>
      </p:sp>
    </p:spTree>
  </p:cSld>
  <p:clrMapOvr>
    <a:masterClrMapping/>
  </p:clrMapOvr>
  <p:transition advTm="349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10" grpId="0" animBg="1"/>
      <p:bldP spid="165914" grpId="0"/>
      <p:bldP spid="165915" grpId="0"/>
      <p:bldP spid="165916" grpId="0"/>
      <p:bldP spid="1659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Examples of Kernel Trick (2)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43863" cy="4530725"/>
          </a:xfrm>
        </p:spPr>
        <p:txBody>
          <a:bodyPr/>
          <a:lstStyle/>
          <a:p>
            <a:r>
              <a:rPr lang="en-GB" sz="2400">
                <a:latin typeface="Garamond" pitchFamily="18" charset="0"/>
              </a:rPr>
              <a:t>Polynomial kernel of degree 2 in 2 variables</a:t>
            </a:r>
          </a:p>
          <a:p>
            <a:pPr lvl="1"/>
            <a:r>
              <a:rPr lang="en-GB" sz="2000">
                <a:latin typeface="Garamond" pitchFamily="18" charset="0"/>
              </a:rPr>
              <a:t>The non-linear mapping:</a:t>
            </a:r>
          </a:p>
          <a:p>
            <a:pPr>
              <a:buFont typeface="Wingdings" pitchFamily="2" charset="2"/>
              <a:buNone/>
            </a:pPr>
            <a:endParaRPr lang="en-GB" sz="2000">
              <a:latin typeface="Garamond" pitchFamily="18" charset="0"/>
            </a:endParaRPr>
          </a:p>
          <a:p>
            <a:endParaRPr lang="en-GB" sz="2000">
              <a:latin typeface="Garamond" pitchFamily="18" charset="0"/>
            </a:endParaRPr>
          </a:p>
          <a:p>
            <a:pPr lvl="1"/>
            <a:endParaRPr lang="en-GB" sz="1800">
              <a:latin typeface="Garamond" pitchFamily="18" charset="0"/>
            </a:endParaRPr>
          </a:p>
          <a:p>
            <a:pPr lvl="1"/>
            <a:r>
              <a:rPr lang="en-GB" sz="2000">
                <a:latin typeface="Garamond" pitchFamily="18" charset="0"/>
              </a:rPr>
              <a:t>The kernel</a:t>
            </a:r>
          </a:p>
          <a:p>
            <a:pPr lvl="1"/>
            <a:endParaRPr lang="en-GB" sz="1800">
              <a:latin typeface="Garamond" pitchFamily="18" charset="0"/>
            </a:endParaRPr>
          </a:p>
          <a:p>
            <a:pPr lvl="1"/>
            <a:endParaRPr lang="en-GB" sz="1800">
              <a:latin typeface="Garamond" pitchFamily="18" charset="0"/>
            </a:endParaRPr>
          </a:p>
          <a:p>
            <a:pPr lvl="1"/>
            <a:endParaRPr lang="en-GB" sz="1800">
              <a:latin typeface="Garamond" pitchFamily="18" charset="0"/>
            </a:endParaRPr>
          </a:p>
          <a:p>
            <a:pPr lvl="1"/>
            <a:endParaRPr lang="en-GB" sz="1800">
              <a:latin typeface="Garamond" pitchFamily="18" charset="0"/>
            </a:endParaRPr>
          </a:p>
          <a:p>
            <a:pPr>
              <a:buFont typeface="Wingdings" pitchFamily="2" charset="2"/>
              <a:buNone/>
            </a:pPr>
            <a:endParaRPr lang="en-GB" sz="2000">
              <a:latin typeface="Garamond" pitchFamily="18" charset="0"/>
            </a:endParaRPr>
          </a:p>
          <a:p>
            <a:endParaRPr lang="en-GB" sz="2000">
              <a:latin typeface="Garamond" pitchFamily="18" charset="0"/>
            </a:endParaRPr>
          </a:p>
        </p:txBody>
      </p:sp>
      <p:graphicFrame>
        <p:nvGraphicFramePr>
          <p:cNvPr id="27034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336800" y="2620963"/>
          <a:ext cx="3644900" cy="782637"/>
        </p:xfrm>
        <a:graphic>
          <a:graphicData uri="http://schemas.openxmlformats.org/presentationml/2006/ole">
            <p:oleObj spid="_x0000_s270340" name="Equation" r:id="rId4" imgW="2247840" imgH="482400" progId="Equation.3">
              <p:embed/>
            </p:oleObj>
          </a:graphicData>
        </a:graphic>
      </p:graphicFrame>
      <p:graphicFrame>
        <p:nvGraphicFramePr>
          <p:cNvPr id="27034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311400" y="4035425"/>
          <a:ext cx="3711575" cy="1590675"/>
        </p:xfrm>
        <a:graphic>
          <a:graphicData uri="http://schemas.openxmlformats.org/presentationml/2006/ole">
            <p:oleObj spid="_x0000_s270342" name="Equation" r:id="rId5" imgW="2311200" imgH="990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Examples of kernel trick (3)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0550" cy="4530725"/>
          </a:xfrm>
        </p:spPr>
        <p:txBody>
          <a:bodyPr/>
          <a:lstStyle/>
          <a:p>
            <a:r>
              <a:rPr lang="en-GB" sz="2000">
                <a:latin typeface="Garamond" pitchFamily="18" charset="0"/>
              </a:rPr>
              <a:t>Gaussian kernel: </a:t>
            </a:r>
          </a:p>
          <a:p>
            <a:endParaRPr lang="en-GB" sz="2000">
              <a:latin typeface="Garamond" pitchFamily="18" charset="0"/>
            </a:endParaRPr>
          </a:p>
          <a:p>
            <a:endParaRPr lang="en-GB" sz="2000">
              <a:latin typeface="Garamond" pitchFamily="18" charset="0"/>
            </a:endParaRPr>
          </a:p>
          <a:p>
            <a:pPr lvl="1"/>
            <a:r>
              <a:rPr lang="en-GB" sz="1800">
                <a:latin typeface="Garamond" pitchFamily="18" charset="0"/>
              </a:rPr>
              <a:t>The mapping is of infinite dimension:</a:t>
            </a:r>
          </a:p>
          <a:p>
            <a:pPr lvl="1"/>
            <a:endParaRPr lang="en-GB" sz="1800">
              <a:latin typeface="Garamond" pitchFamily="18" charset="0"/>
            </a:endParaRPr>
          </a:p>
          <a:p>
            <a:pPr lvl="1"/>
            <a:endParaRPr lang="en-GB" sz="1800">
              <a:latin typeface="Garamond" pitchFamily="18" charset="0"/>
            </a:endParaRPr>
          </a:p>
          <a:p>
            <a:pPr lvl="1"/>
            <a:endParaRPr lang="en-GB" sz="1800">
              <a:latin typeface="Garamond" pitchFamily="18" charset="0"/>
            </a:endParaRPr>
          </a:p>
          <a:p>
            <a:pPr lvl="1">
              <a:buFont typeface="Wingdings" pitchFamily="2" charset="2"/>
              <a:buNone/>
            </a:pPr>
            <a:endParaRPr lang="en-GB" sz="1800">
              <a:latin typeface="Garamond" pitchFamily="18" charset="0"/>
            </a:endParaRPr>
          </a:p>
          <a:p>
            <a:pPr lvl="1"/>
            <a:endParaRPr lang="en-GB" sz="1800">
              <a:latin typeface="Garamond" pitchFamily="18" charset="0"/>
            </a:endParaRPr>
          </a:p>
          <a:p>
            <a:pPr lvl="1"/>
            <a:endParaRPr lang="en-GB" sz="1800">
              <a:latin typeface="Garamond" pitchFamily="18" charset="0"/>
            </a:endParaRPr>
          </a:p>
          <a:p>
            <a:r>
              <a:rPr lang="en-GB" sz="2000">
                <a:latin typeface="Garamond" pitchFamily="18" charset="0"/>
              </a:rPr>
              <a:t>The moral:  very high-dimensional and complicated non-linear mapping can be achieved by using a simple kernel!</a:t>
            </a:r>
          </a:p>
        </p:txBody>
      </p:sp>
      <p:graphicFrame>
        <p:nvGraphicFramePr>
          <p:cNvPr id="27341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859088" y="1673225"/>
          <a:ext cx="2760662" cy="561975"/>
        </p:xfrm>
        <a:graphic>
          <a:graphicData uri="http://schemas.openxmlformats.org/presentationml/2006/ole">
            <p:oleObj spid="_x0000_s273412" name="Equation" r:id="rId4" imgW="1434960" imgH="291960" progId="Equation.3">
              <p:embed/>
            </p:oleObj>
          </a:graphicData>
        </a:graphic>
      </p:graphicFrame>
      <p:graphicFrame>
        <p:nvGraphicFramePr>
          <p:cNvPr id="273414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027238" y="3392488"/>
          <a:ext cx="3171825" cy="1227137"/>
        </p:xfrm>
        <a:graphic>
          <a:graphicData uri="http://schemas.openxmlformats.org/presentationml/2006/ole">
            <p:oleObj spid="_x0000_s273414" name="Equation" r:id="rId5" imgW="2133360" imgH="825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Functions are Kernels?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Garamond" pitchFamily="18" charset="0"/>
              </a:rPr>
              <a:t>For some functions </a:t>
            </a:r>
            <a:r>
              <a:rPr lang="en-US" sz="2400" i="1">
                <a:latin typeface="Garamond" pitchFamily="18" charset="0"/>
              </a:rPr>
              <a:t>K</a:t>
            </a:r>
            <a:r>
              <a:rPr lang="en-US" sz="2400">
                <a:latin typeface="Garamond" pitchFamily="18" charset="0"/>
              </a:rPr>
              <a:t>(</a:t>
            </a:r>
            <a:r>
              <a:rPr lang="en-US" sz="2400" b="1">
                <a:latin typeface="Garamond" pitchFamily="18" charset="0"/>
              </a:rPr>
              <a:t>x</a:t>
            </a:r>
            <a:r>
              <a:rPr lang="en-US" sz="2400" b="1" baseline="-25000">
                <a:latin typeface="Garamond" pitchFamily="18" charset="0"/>
              </a:rPr>
              <a:t>i</a:t>
            </a:r>
            <a:r>
              <a:rPr lang="en-US" sz="2400">
                <a:latin typeface="Garamond" pitchFamily="18" charset="0"/>
              </a:rPr>
              <a:t>,</a:t>
            </a:r>
            <a:r>
              <a:rPr lang="en-US" sz="2400" b="1">
                <a:latin typeface="Garamond" pitchFamily="18" charset="0"/>
              </a:rPr>
              <a:t>x</a:t>
            </a:r>
            <a:r>
              <a:rPr lang="en-US" sz="2400" b="1" baseline="-25000">
                <a:latin typeface="Garamond" pitchFamily="18" charset="0"/>
              </a:rPr>
              <a:t>j</a:t>
            </a:r>
            <a:r>
              <a:rPr lang="en-US" sz="2400">
                <a:latin typeface="Garamond" pitchFamily="18" charset="0"/>
              </a:rPr>
              <a:t>) checking that </a:t>
            </a:r>
            <a:r>
              <a:rPr lang="en-US" sz="2400" i="1">
                <a:latin typeface="Garamond" pitchFamily="18" charset="0"/>
              </a:rPr>
              <a:t>K</a:t>
            </a:r>
            <a:r>
              <a:rPr lang="en-US" sz="2400">
                <a:latin typeface="Garamond" pitchFamily="18" charset="0"/>
              </a:rPr>
              <a:t>(</a:t>
            </a:r>
            <a:r>
              <a:rPr lang="en-US" sz="2400" b="1">
                <a:latin typeface="Garamond" pitchFamily="18" charset="0"/>
              </a:rPr>
              <a:t>x</a:t>
            </a:r>
            <a:r>
              <a:rPr lang="en-US" sz="2400" b="1" baseline="-25000">
                <a:latin typeface="Garamond" pitchFamily="18" charset="0"/>
              </a:rPr>
              <a:t>i</a:t>
            </a:r>
            <a:r>
              <a:rPr lang="en-US" sz="2400">
                <a:latin typeface="Garamond" pitchFamily="18" charset="0"/>
              </a:rPr>
              <a:t>,</a:t>
            </a:r>
            <a:r>
              <a:rPr lang="en-US" sz="2400" b="1">
                <a:latin typeface="Garamond" pitchFamily="18" charset="0"/>
              </a:rPr>
              <a:t>x</a:t>
            </a:r>
            <a:r>
              <a:rPr lang="en-US" sz="2400" b="1" baseline="-25000">
                <a:latin typeface="Garamond" pitchFamily="18" charset="0"/>
              </a:rPr>
              <a:t>j</a:t>
            </a:r>
            <a:r>
              <a:rPr lang="en-US" sz="2400">
                <a:latin typeface="Garamond" pitchFamily="18" charset="0"/>
              </a:rPr>
              <a:t>)= </a:t>
            </a:r>
            <a:r>
              <a:rPr lang="el-GR" sz="2400">
                <a:latin typeface="Garamond" pitchFamily="18" charset="0"/>
                <a:cs typeface="Times New Roman" pitchFamily="18" charset="0"/>
              </a:rPr>
              <a:t>φ</a:t>
            </a:r>
            <a:r>
              <a:rPr lang="en-US" sz="2400">
                <a:latin typeface="Garamond" pitchFamily="18" charset="0"/>
              </a:rPr>
              <a:t>(</a:t>
            </a:r>
            <a:r>
              <a:rPr lang="en-US" sz="2400" b="1">
                <a:latin typeface="Garamond" pitchFamily="18" charset="0"/>
              </a:rPr>
              <a:t>x</a:t>
            </a:r>
            <a:r>
              <a:rPr lang="en-US" sz="2400" b="1" baseline="-25000">
                <a:latin typeface="Garamond" pitchFamily="18" charset="0"/>
              </a:rPr>
              <a:t>i</a:t>
            </a:r>
            <a:r>
              <a:rPr lang="en-US" sz="2400">
                <a:latin typeface="Garamond" pitchFamily="18" charset="0"/>
              </a:rPr>
              <a:t>)</a:t>
            </a:r>
            <a:r>
              <a:rPr lang="en-US" sz="2400" b="1" baseline="-25000">
                <a:latin typeface="Garamond" pitchFamily="18" charset="0"/>
              </a:rPr>
              <a:t> </a:t>
            </a:r>
            <a:r>
              <a:rPr lang="en-US" sz="2400" b="1" baseline="30000">
                <a:latin typeface="Garamond" pitchFamily="18" charset="0"/>
              </a:rPr>
              <a:t>.</a:t>
            </a:r>
            <a:r>
              <a:rPr lang="el-GR" sz="2400">
                <a:latin typeface="Garamond" pitchFamily="18" charset="0"/>
                <a:cs typeface="Times New Roman" pitchFamily="18" charset="0"/>
              </a:rPr>
              <a:t>φ</a:t>
            </a:r>
            <a:r>
              <a:rPr lang="en-US" sz="2400">
                <a:latin typeface="Garamond" pitchFamily="18" charset="0"/>
              </a:rPr>
              <a:t>(</a:t>
            </a:r>
            <a:r>
              <a:rPr lang="en-US" sz="2400" b="1">
                <a:latin typeface="Garamond" pitchFamily="18" charset="0"/>
              </a:rPr>
              <a:t>x</a:t>
            </a:r>
            <a:r>
              <a:rPr lang="en-US" sz="2400" b="1" baseline="-25000">
                <a:latin typeface="Garamond" pitchFamily="18" charset="0"/>
              </a:rPr>
              <a:t>j</a:t>
            </a:r>
            <a:r>
              <a:rPr lang="en-US" sz="2400">
                <a:latin typeface="Garamond" pitchFamily="18" charset="0"/>
              </a:rPr>
              <a:t>) can be cumbersome. </a:t>
            </a:r>
          </a:p>
          <a:p>
            <a:r>
              <a:rPr lang="en-US" sz="2400">
                <a:latin typeface="Garamond" pitchFamily="18" charset="0"/>
              </a:rPr>
              <a:t>Mercer’s theorem:  </a:t>
            </a:r>
          </a:p>
          <a:p>
            <a:pPr algn="ctr">
              <a:buFont typeface="Wingdings" pitchFamily="2" charset="2"/>
              <a:buNone/>
            </a:pPr>
            <a:r>
              <a:rPr lang="en-US" sz="2400" b="1" i="1">
                <a:latin typeface="Garamond" pitchFamily="18" charset="0"/>
              </a:rPr>
              <a:t>Every semi-positive definite symmetric function is a kernel</a:t>
            </a:r>
            <a:endParaRPr lang="en-US" sz="2400">
              <a:latin typeface="Garamond" pitchFamily="18" charset="0"/>
            </a:endParaRPr>
          </a:p>
          <a:p>
            <a:pPr algn="ctr">
              <a:buFont typeface="Wingdings" pitchFamily="2" charset="2"/>
              <a:buNone/>
            </a:pPr>
            <a:endParaRPr lang="en-US" sz="2400" b="1" i="1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Kernel Functions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53425" cy="4530725"/>
          </a:xfrm>
        </p:spPr>
        <p:txBody>
          <a:bodyPr/>
          <a:lstStyle/>
          <a:p>
            <a:r>
              <a:rPr lang="en-US" sz="2000">
                <a:latin typeface="Garamond" pitchFamily="18" charset="0"/>
              </a:rPr>
              <a:t>Linear kernel:</a:t>
            </a:r>
          </a:p>
          <a:p>
            <a:endParaRPr lang="en-US" sz="2000">
              <a:latin typeface="Garamond" pitchFamily="18" charset="0"/>
            </a:endParaRPr>
          </a:p>
          <a:p>
            <a:endParaRPr lang="en-US" sz="2000">
              <a:latin typeface="Garamond" pitchFamily="18" charset="0"/>
            </a:endParaRPr>
          </a:p>
          <a:p>
            <a:r>
              <a:rPr lang="en-US" sz="2000">
                <a:latin typeface="Garamond" pitchFamily="18" charset="0"/>
              </a:rPr>
              <a:t>Polynomial kernel of power </a:t>
            </a:r>
            <a:r>
              <a:rPr lang="en-US" sz="2000" i="1">
                <a:latin typeface="Garamond" pitchFamily="18" charset="0"/>
              </a:rPr>
              <a:t>p</a:t>
            </a:r>
            <a:r>
              <a:rPr lang="en-US" sz="2000">
                <a:latin typeface="Garamond" pitchFamily="18" charset="0"/>
              </a:rPr>
              <a:t>:</a:t>
            </a:r>
            <a:endParaRPr lang="en-US" sz="2000" i="1" baseline="30000">
              <a:latin typeface="Garamond" pitchFamily="18" charset="0"/>
            </a:endParaRPr>
          </a:p>
          <a:p>
            <a:endParaRPr lang="en-US" sz="2000">
              <a:latin typeface="Garamond" pitchFamily="18" charset="0"/>
            </a:endParaRPr>
          </a:p>
          <a:p>
            <a:endParaRPr lang="en-US" sz="2000">
              <a:latin typeface="Garamond" pitchFamily="18" charset="0"/>
            </a:endParaRPr>
          </a:p>
          <a:p>
            <a:r>
              <a:rPr lang="en-US" sz="2000">
                <a:latin typeface="Garamond" pitchFamily="18" charset="0"/>
              </a:rPr>
              <a:t>Gaussian kernel:</a:t>
            </a:r>
          </a:p>
          <a:p>
            <a:pPr lvl="1"/>
            <a:endParaRPr lang="en-US" sz="1800">
              <a:latin typeface="Garamond" pitchFamily="18" charset="0"/>
            </a:endParaRPr>
          </a:p>
          <a:p>
            <a:pPr lvl="1"/>
            <a:r>
              <a:rPr lang="en-US" sz="1800">
                <a:latin typeface="Garamond" pitchFamily="18" charset="0"/>
              </a:rPr>
              <a:t>In the form, equivalent to RBFNN, but has the advantage of that the center of basis functions, i.e., support vectors, are optimized in a supervised.</a:t>
            </a:r>
          </a:p>
          <a:p>
            <a:endParaRPr lang="en-US" sz="2000">
              <a:latin typeface="Garamond" pitchFamily="18" charset="0"/>
            </a:endParaRPr>
          </a:p>
          <a:p>
            <a:r>
              <a:rPr lang="en-US" sz="2000">
                <a:latin typeface="Garamond" pitchFamily="18" charset="0"/>
              </a:rPr>
              <a:t>Two-layer perceptron:</a:t>
            </a:r>
            <a:endParaRPr lang="en-US" sz="2000" i="1" baseline="30000">
              <a:latin typeface="Garamond" pitchFamily="18" charset="0"/>
            </a:endParaRPr>
          </a:p>
        </p:txBody>
      </p:sp>
      <p:graphicFrame>
        <p:nvGraphicFramePr>
          <p:cNvPr id="227333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2578100" y="1568450"/>
          <a:ext cx="2370138" cy="523875"/>
        </p:xfrm>
        <a:graphic>
          <a:graphicData uri="http://schemas.openxmlformats.org/presentationml/2006/ole">
            <p:oleObj spid="_x0000_s227333" name="Equation" r:id="rId4" imgW="1091880" imgH="241200" progId="Equation.3">
              <p:embed/>
            </p:oleObj>
          </a:graphicData>
        </a:graphic>
      </p:graphicFrame>
      <p:graphicFrame>
        <p:nvGraphicFramePr>
          <p:cNvPr id="227332" name="Object 4"/>
          <p:cNvGraphicFramePr>
            <a:graphicFrameLocks noChangeAspect="1"/>
          </p:cNvGraphicFramePr>
          <p:nvPr/>
        </p:nvGraphicFramePr>
        <p:xfrm>
          <a:off x="2736850" y="3724275"/>
          <a:ext cx="2940050" cy="596900"/>
        </p:xfrm>
        <a:graphic>
          <a:graphicData uri="http://schemas.openxmlformats.org/presentationml/2006/ole">
            <p:oleObj spid="_x0000_s227332" name="Equation" r:id="rId5" imgW="1434960" imgH="291960" progId="Equation.3">
              <p:embed/>
            </p:oleObj>
          </a:graphicData>
        </a:graphic>
      </p:graphicFrame>
      <p:graphicFrame>
        <p:nvGraphicFramePr>
          <p:cNvPr id="227335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4046538" y="2636838"/>
          <a:ext cx="3103562" cy="539750"/>
        </p:xfrm>
        <a:graphic>
          <a:graphicData uri="http://schemas.openxmlformats.org/presentationml/2006/ole">
            <p:oleObj spid="_x0000_s227335" name="Equation" r:id="rId6" imgW="1460160" imgH="253800" progId="Equation.3">
              <p:embed/>
            </p:oleObj>
          </a:graphicData>
        </a:graphic>
      </p:graphicFrame>
      <p:graphicFrame>
        <p:nvGraphicFramePr>
          <p:cNvPr id="227337" name="Object 9"/>
          <p:cNvGraphicFramePr>
            <a:graphicFrameLocks noChangeAspect="1"/>
          </p:cNvGraphicFramePr>
          <p:nvPr/>
        </p:nvGraphicFramePr>
        <p:xfrm>
          <a:off x="3260725" y="5562600"/>
          <a:ext cx="3535363" cy="473075"/>
        </p:xfrm>
        <a:graphic>
          <a:graphicData uri="http://schemas.openxmlformats.org/presentationml/2006/ole">
            <p:oleObj spid="_x0000_s227337" name="Equation" r:id="rId7" imgW="18032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SVM Overviews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>
                <a:latin typeface="Garamond" pitchFamily="18" charset="0"/>
              </a:rPr>
              <a:t>Main features:</a:t>
            </a:r>
          </a:p>
          <a:p>
            <a:pPr lvl="1"/>
            <a:r>
              <a:rPr lang="en-GB" sz="2400" dirty="0">
                <a:latin typeface="Garamond" pitchFamily="18" charset="0"/>
              </a:rPr>
              <a:t>By using the kernel trick, data is mapped into a high-dimensional feature space, without introducing much computational effort;</a:t>
            </a:r>
          </a:p>
          <a:p>
            <a:pPr lvl="1"/>
            <a:r>
              <a:rPr lang="en-GB" sz="2400" dirty="0">
                <a:latin typeface="Garamond" pitchFamily="18" charset="0"/>
              </a:rPr>
              <a:t>Maximizing the margin achieves better generation performance;</a:t>
            </a:r>
          </a:p>
          <a:p>
            <a:pPr lvl="1"/>
            <a:r>
              <a:rPr lang="en-GB" sz="2400" dirty="0">
                <a:latin typeface="Garamond" pitchFamily="18" charset="0"/>
              </a:rPr>
              <a:t>Soft-margin accommodates noisy data;</a:t>
            </a:r>
          </a:p>
          <a:p>
            <a:pPr lvl="1"/>
            <a:r>
              <a:rPr lang="en-GB" sz="2400" dirty="0">
                <a:latin typeface="Garamond" pitchFamily="18" charset="0"/>
              </a:rPr>
              <a:t>Not too many parameters need to be tuned.</a:t>
            </a:r>
            <a:r>
              <a:rPr lang="en-GB" sz="2000" dirty="0">
                <a:latin typeface="Garamond" pitchFamily="18" charset="0"/>
              </a:rPr>
              <a:t>     </a:t>
            </a:r>
          </a:p>
          <a:p>
            <a:r>
              <a:rPr lang="en-GB" sz="2400" dirty="0">
                <a:latin typeface="Garamond" pitchFamily="18" charset="0"/>
                <a:hlinkClick r:id="rId3"/>
              </a:rPr>
              <a:t>Demos(</a:t>
            </a:r>
            <a:r>
              <a:rPr lang="en-GB" sz="2400" dirty="0">
                <a:hlinkClick r:id="rId3"/>
              </a:rPr>
              <a:t>http://svm.dcs.rhbnc.ac.uk/pagesnew/GPat.shtml</a:t>
            </a:r>
            <a:r>
              <a:rPr lang="en-GB" sz="24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SVM so far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Garamond" pitchFamily="18" charset="0"/>
              </a:rPr>
              <a:t>SVMs were originally proposed by Boser, Guyon and Vapnik in 1992 and gained increasing popularity in late 1990s.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Garamond" pitchFamily="18" charset="0"/>
              </a:rPr>
              <a:t>SVMs are currently among the best performers for many benchmark datasets.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Garamond" pitchFamily="18" charset="0"/>
              </a:rPr>
              <a:t>SVM techniques have been extended to a number of tasks such as regression [Vapnik </a:t>
            </a:r>
            <a:r>
              <a:rPr lang="en-US" sz="2000" i="1">
                <a:latin typeface="Garamond" pitchFamily="18" charset="0"/>
              </a:rPr>
              <a:t>et al.</a:t>
            </a:r>
            <a:r>
              <a:rPr lang="en-US" sz="2000">
                <a:latin typeface="Garamond" pitchFamily="18" charset="0"/>
              </a:rPr>
              <a:t> ’97].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Garamond" pitchFamily="18" charset="0"/>
              </a:rPr>
              <a:t>Most popular optimization algorithms for SVMs are SMO [Platt ’99] and SVM</a:t>
            </a:r>
            <a:r>
              <a:rPr lang="en-US" sz="2000" baseline="30000">
                <a:latin typeface="Garamond" pitchFamily="18" charset="0"/>
              </a:rPr>
              <a:t>light</a:t>
            </a:r>
            <a:r>
              <a:rPr lang="en-US" sz="2000" baseline="-25000">
                <a:latin typeface="Garamond" pitchFamily="18" charset="0"/>
              </a:rPr>
              <a:t> </a:t>
            </a:r>
            <a:r>
              <a:rPr lang="en-US" sz="2000">
                <a:latin typeface="Garamond" pitchFamily="18" charset="0"/>
              </a:rPr>
              <a:t>[Joachims’ 99], both use </a:t>
            </a:r>
            <a:r>
              <a:rPr lang="en-US" sz="2000" i="1">
                <a:latin typeface="Garamond" pitchFamily="18" charset="0"/>
              </a:rPr>
              <a:t>decomposition </a:t>
            </a:r>
            <a:r>
              <a:rPr lang="en-US" sz="2000">
                <a:latin typeface="Garamond" pitchFamily="18" charset="0"/>
              </a:rPr>
              <a:t>to handle large size datasets.</a:t>
            </a:r>
          </a:p>
          <a:p>
            <a:pPr>
              <a:lnSpc>
                <a:spcPct val="90000"/>
              </a:lnSpc>
            </a:pPr>
            <a:r>
              <a:rPr lang="en-US" sz="1900">
                <a:latin typeface="Garamond" pitchFamily="18" charset="0"/>
                <a:cs typeface="Times New Roman" pitchFamily="18" charset="0"/>
              </a:rPr>
              <a:t>It seems the kernel trick is the most attracting site of SVMs. This idea has now been applied to many other learning models where the inner-product is concerned, and they are called ‘kernel’ methods.</a:t>
            </a:r>
          </a:p>
          <a:p>
            <a:pPr>
              <a:lnSpc>
                <a:spcPct val="90000"/>
              </a:lnSpc>
            </a:pPr>
            <a:r>
              <a:rPr lang="en-US" sz="1900">
                <a:latin typeface="Garamond" pitchFamily="18" charset="0"/>
                <a:cs typeface="Times New Roman" pitchFamily="18" charset="0"/>
              </a:rPr>
              <a:t>Tuning SVMs remains to be the main research focus:  how to an optimal kernel? Kernel should match the smooth structure of data. </a:t>
            </a:r>
          </a:p>
          <a:p>
            <a:pPr>
              <a:lnSpc>
                <a:spcPct val="90000"/>
              </a:lnSpc>
            </a:pPr>
            <a:endParaRPr lang="en-US" sz="2000" i="1" baseline="-25000"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Which one is the best?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4950"/>
            <a:ext cx="82296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GB" sz="3900"/>
          </a:p>
        </p:txBody>
      </p:sp>
      <p:sp>
        <p:nvSpPr>
          <p:cNvPr id="205828" name="Line 4"/>
          <p:cNvSpPr>
            <a:spLocks noChangeShapeType="1"/>
          </p:cNvSpPr>
          <p:nvPr/>
        </p:nvSpPr>
        <p:spPr bwMode="auto">
          <a:xfrm flipV="1">
            <a:off x="2606675" y="28257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29" name="Line 5"/>
          <p:cNvSpPr>
            <a:spLocks noChangeShapeType="1"/>
          </p:cNvSpPr>
          <p:nvPr/>
        </p:nvSpPr>
        <p:spPr bwMode="auto">
          <a:xfrm flipV="1">
            <a:off x="2471738" y="575151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30" name="AutoShape 6"/>
          <p:cNvSpPr>
            <a:spLocks noChangeArrowheads="1"/>
          </p:cNvSpPr>
          <p:nvPr/>
        </p:nvSpPr>
        <p:spPr bwMode="auto">
          <a:xfrm>
            <a:off x="3646488" y="35814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1" name="AutoShape 7"/>
          <p:cNvSpPr>
            <a:spLocks noChangeArrowheads="1"/>
          </p:cNvSpPr>
          <p:nvPr/>
        </p:nvSpPr>
        <p:spPr bwMode="auto">
          <a:xfrm>
            <a:off x="3071813" y="3938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2" name="AutoShape 8"/>
          <p:cNvSpPr>
            <a:spLocks noChangeArrowheads="1"/>
          </p:cNvSpPr>
          <p:nvPr/>
        </p:nvSpPr>
        <p:spPr bwMode="auto">
          <a:xfrm>
            <a:off x="3224213" y="44846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3" name="AutoShape 9"/>
          <p:cNvSpPr>
            <a:spLocks noChangeArrowheads="1"/>
          </p:cNvSpPr>
          <p:nvPr/>
        </p:nvSpPr>
        <p:spPr bwMode="auto">
          <a:xfrm>
            <a:off x="2843213" y="49418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4" name="AutoShape 10"/>
          <p:cNvSpPr>
            <a:spLocks noChangeArrowheads="1"/>
          </p:cNvSpPr>
          <p:nvPr/>
        </p:nvSpPr>
        <p:spPr bwMode="auto">
          <a:xfrm>
            <a:off x="3376613" y="33416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5" name="AutoShape 11"/>
          <p:cNvSpPr>
            <a:spLocks noChangeArrowheads="1"/>
          </p:cNvSpPr>
          <p:nvPr/>
        </p:nvSpPr>
        <p:spPr bwMode="auto">
          <a:xfrm>
            <a:off x="2843213" y="4256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6" name="AutoShape 12"/>
          <p:cNvSpPr>
            <a:spLocks noChangeArrowheads="1"/>
          </p:cNvSpPr>
          <p:nvPr/>
        </p:nvSpPr>
        <p:spPr bwMode="auto">
          <a:xfrm>
            <a:off x="2995613" y="4408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7" name="AutoShape 13"/>
          <p:cNvSpPr>
            <a:spLocks noChangeArrowheads="1"/>
          </p:cNvSpPr>
          <p:nvPr/>
        </p:nvSpPr>
        <p:spPr bwMode="auto">
          <a:xfrm>
            <a:off x="3757613" y="4027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8" name="AutoShape 14"/>
          <p:cNvSpPr>
            <a:spLocks noChangeArrowheads="1"/>
          </p:cNvSpPr>
          <p:nvPr/>
        </p:nvSpPr>
        <p:spPr bwMode="auto">
          <a:xfrm>
            <a:off x="4659313" y="4014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9" name="AutoShape 15"/>
          <p:cNvSpPr>
            <a:spLocks noChangeArrowheads="1"/>
          </p:cNvSpPr>
          <p:nvPr/>
        </p:nvSpPr>
        <p:spPr bwMode="auto">
          <a:xfrm>
            <a:off x="4291013" y="4941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40" name="AutoShape 16"/>
          <p:cNvSpPr>
            <a:spLocks noChangeArrowheads="1"/>
          </p:cNvSpPr>
          <p:nvPr/>
        </p:nvSpPr>
        <p:spPr bwMode="auto">
          <a:xfrm>
            <a:off x="5281613" y="4941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41" name="AutoShape 17"/>
          <p:cNvSpPr>
            <a:spLocks noChangeArrowheads="1"/>
          </p:cNvSpPr>
          <p:nvPr/>
        </p:nvSpPr>
        <p:spPr bwMode="auto">
          <a:xfrm>
            <a:off x="397351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42" name="AutoShape 18"/>
          <p:cNvSpPr>
            <a:spLocks noChangeArrowheads="1"/>
          </p:cNvSpPr>
          <p:nvPr/>
        </p:nvSpPr>
        <p:spPr bwMode="auto">
          <a:xfrm>
            <a:off x="4595813" y="4332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43" name="AutoShape 19"/>
          <p:cNvSpPr>
            <a:spLocks noChangeArrowheads="1"/>
          </p:cNvSpPr>
          <p:nvPr/>
        </p:nvSpPr>
        <p:spPr bwMode="auto">
          <a:xfrm>
            <a:off x="3973513" y="4776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44" name="AutoShape 20"/>
          <p:cNvSpPr>
            <a:spLocks noChangeArrowheads="1"/>
          </p:cNvSpPr>
          <p:nvPr/>
        </p:nvSpPr>
        <p:spPr bwMode="auto">
          <a:xfrm>
            <a:off x="4672013" y="5170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45" name="AutoShape 21"/>
          <p:cNvSpPr>
            <a:spLocks noChangeArrowheads="1"/>
          </p:cNvSpPr>
          <p:nvPr/>
        </p:nvSpPr>
        <p:spPr bwMode="auto">
          <a:xfrm>
            <a:off x="5357813" y="42560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46" name="Line 22"/>
          <p:cNvSpPr>
            <a:spLocks noChangeShapeType="1"/>
          </p:cNvSpPr>
          <p:nvPr/>
        </p:nvSpPr>
        <p:spPr bwMode="auto">
          <a:xfrm flipV="1">
            <a:off x="2919413" y="3048000"/>
            <a:ext cx="2676525" cy="24272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47" name="AutoShape 23"/>
          <p:cNvSpPr>
            <a:spLocks noChangeArrowheads="1"/>
          </p:cNvSpPr>
          <p:nvPr/>
        </p:nvSpPr>
        <p:spPr bwMode="auto">
          <a:xfrm>
            <a:off x="3843338" y="27432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48" name="AutoShape 24"/>
          <p:cNvSpPr>
            <a:spLocks noChangeArrowheads="1"/>
          </p:cNvSpPr>
          <p:nvPr/>
        </p:nvSpPr>
        <p:spPr bwMode="auto">
          <a:xfrm>
            <a:off x="4452938" y="28194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49" name="AutoShape 25"/>
          <p:cNvSpPr>
            <a:spLocks noChangeArrowheads="1"/>
          </p:cNvSpPr>
          <p:nvPr/>
        </p:nvSpPr>
        <p:spPr bwMode="auto">
          <a:xfrm>
            <a:off x="5519738" y="35814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51" name="Line 27"/>
          <p:cNvSpPr>
            <a:spLocks noChangeShapeType="1"/>
          </p:cNvSpPr>
          <p:nvPr/>
        </p:nvSpPr>
        <p:spPr bwMode="auto">
          <a:xfrm flipV="1">
            <a:off x="3071813" y="2743200"/>
            <a:ext cx="2143125" cy="28844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52" name="Line 28"/>
          <p:cNvSpPr>
            <a:spLocks noChangeShapeType="1"/>
          </p:cNvSpPr>
          <p:nvPr/>
        </p:nvSpPr>
        <p:spPr bwMode="auto">
          <a:xfrm flipV="1">
            <a:off x="2700338" y="3048000"/>
            <a:ext cx="2971800" cy="2286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53" name="Line 29"/>
          <p:cNvSpPr>
            <a:spLocks noChangeShapeType="1"/>
          </p:cNvSpPr>
          <p:nvPr/>
        </p:nvSpPr>
        <p:spPr bwMode="auto">
          <a:xfrm flipV="1">
            <a:off x="3233738" y="2819400"/>
            <a:ext cx="1828800" cy="2895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54" name="Line 30"/>
          <p:cNvSpPr>
            <a:spLocks noChangeShapeType="1"/>
          </p:cNvSpPr>
          <p:nvPr/>
        </p:nvSpPr>
        <p:spPr bwMode="auto">
          <a:xfrm flipV="1">
            <a:off x="3005138" y="2743200"/>
            <a:ext cx="1828800" cy="2895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55" name="Line 31"/>
          <p:cNvSpPr>
            <a:spLocks noChangeShapeType="1"/>
          </p:cNvSpPr>
          <p:nvPr/>
        </p:nvSpPr>
        <p:spPr bwMode="auto">
          <a:xfrm flipV="1">
            <a:off x="2852738" y="2895600"/>
            <a:ext cx="2667000" cy="2590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49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46" grpId="0" animBg="1"/>
      <p:bldP spid="205851" grpId="0" animBg="1"/>
      <p:bldP spid="205852" grpId="0" animBg="1"/>
      <p:bldP spid="205853" grpId="0" animBg="1"/>
      <p:bldP spid="205854" grpId="0" animBg="1"/>
      <p:bldP spid="2058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Notion of Margin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5900"/>
            <a:ext cx="8648700" cy="5029200"/>
          </a:xfrm>
        </p:spPr>
        <p:txBody>
          <a:bodyPr/>
          <a:lstStyle/>
          <a:p>
            <a:r>
              <a:rPr lang="en-US" sz="2000"/>
              <a:t>Distance from a data point to the boundary:</a:t>
            </a:r>
          </a:p>
          <a:p>
            <a:r>
              <a:rPr lang="en-US" sz="2000"/>
              <a:t>Data points closest to the boundary are called support vectors  </a:t>
            </a:r>
          </a:p>
          <a:p>
            <a:r>
              <a:rPr lang="en-US" sz="2000" b="1" i="1"/>
              <a:t>Margin</a:t>
            </a:r>
            <a:r>
              <a:rPr lang="en-US" sz="2000"/>
              <a:t> </a:t>
            </a:r>
            <a:r>
              <a:rPr lang="en-GB" sz="2000" i="1">
                <a:cs typeface="Times New Roman" pitchFamily="18" charset="0"/>
              </a:rPr>
              <a:t>d</a:t>
            </a:r>
            <a:r>
              <a:rPr lang="en-US" sz="2000">
                <a:cs typeface="Times New Roman" pitchFamily="18" charset="0"/>
              </a:rPr>
              <a:t> </a:t>
            </a:r>
            <a:r>
              <a:rPr lang="en-US" sz="2000"/>
              <a:t>is the distance between two classes.</a:t>
            </a:r>
          </a:p>
        </p:txBody>
      </p:sp>
      <p:sp>
        <p:nvSpPr>
          <p:cNvPr id="207876" name="Line 4"/>
          <p:cNvSpPr>
            <a:spLocks noChangeShapeType="1"/>
          </p:cNvSpPr>
          <p:nvPr/>
        </p:nvSpPr>
        <p:spPr bwMode="auto">
          <a:xfrm flipV="1">
            <a:off x="2663825" y="334010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77" name="Line 5"/>
          <p:cNvSpPr>
            <a:spLocks noChangeShapeType="1"/>
          </p:cNvSpPr>
          <p:nvPr/>
        </p:nvSpPr>
        <p:spPr bwMode="auto">
          <a:xfrm flipV="1">
            <a:off x="2528888" y="626586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78" name="AutoShape 6"/>
          <p:cNvSpPr>
            <a:spLocks noChangeArrowheads="1"/>
          </p:cNvSpPr>
          <p:nvPr/>
        </p:nvSpPr>
        <p:spPr bwMode="auto">
          <a:xfrm>
            <a:off x="3703638" y="40957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79" name="AutoShape 7"/>
          <p:cNvSpPr>
            <a:spLocks noChangeArrowheads="1"/>
          </p:cNvSpPr>
          <p:nvPr/>
        </p:nvSpPr>
        <p:spPr bwMode="auto">
          <a:xfrm>
            <a:off x="3128963" y="44529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80" name="AutoShape 8"/>
          <p:cNvSpPr>
            <a:spLocks noChangeArrowheads="1"/>
          </p:cNvSpPr>
          <p:nvPr/>
        </p:nvSpPr>
        <p:spPr bwMode="auto">
          <a:xfrm>
            <a:off x="3281363" y="49990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81" name="AutoShape 9"/>
          <p:cNvSpPr>
            <a:spLocks noChangeArrowheads="1"/>
          </p:cNvSpPr>
          <p:nvPr/>
        </p:nvSpPr>
        <p:spPr bwMode="auto">
          <a:xfrm>
            <a:off x="29003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82" name="AutoShape 10"/>
          <p:cNvSpPr>
            <a:spLocks noChangeArrowheads="1"/>
          </p:cNvSpPr>
          <p:nvPr/>
        </p:nvSpPr>
        <p:spPr bwMode="auto">
          <a:xfrm>
            <a:off x="3433763" y="38560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83" name="AutoShape 11"/>
          <p:cNvSpPr>
            <a:spLocks noChangeArrowheads="1"/>
          </p:cNvSpPr>
          <p:nvPr/>
        </p:nvSpPr>
        <p:spPr bwMode="auto">
          <a:xfrm>
            <a:off x="2900363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84" name="AutoShape 12"/>
          <p:cNvSpPr>
            <a:spLocks noChangeArrowheads="1"/>
          </p:cNvSpPr>
          <p:nvPr/>
        </p:nvSpPr>
        <p:spPr bwMode="auto">
          <a:xfrm>
            <a:off x="3052763" y="49228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85" name="AutoShape 13"/>
          <p:cNvSpPr>
            <a:spLocks noChangeArrowheads="1"/>
          </p:cNvSpPr>
          <p:nvPr/>
        </p:nvSpPr>
        <p:spPr bwMode="auto">
          <a:xfrm>
            <a:off x="3814763" y="45418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86" name="AutoShape 14"/>
          <p:cNvSpPr>
            <a:spLocks noChangeArrowheads="1"/>
          </p:cNvSpPr>
          <p:nvPr/>
        </p:nvSpPr>
        <p:spPr bwMode="auto">
          <a:xfrm>
            <a:off x="4716463" y="45291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87" name="AutoShape 15"/>
          <p:cNvSpPr>
            <a:spLocks noChangeArrowheads="1"/>
          </p:cNvSpPr>
          <p:nvPr/>
        </p:nvSpPr>
        <p:spPr bwMode="auto">
          <a:xfrm>
            <a:off x="43481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88" name="AutoShape 16"/>
          <p:cNvSpPr>
            <a:spLocks noChangeArrowheads="1"/>
          </p:cNvSpPr>
          <p:nvPr/>
        </p:nvSpPr>
        <p:spPr bwMode="auto">
          <a:xfrm>
            <a:off x="53387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89" name="AutoShape 17"/>
          <p:cNvSpPr>
            <a:spLocks noChangeArrowheads="1"/>
          </p:cNvSpPr>
          <p:nvPr/>
        </p:nvSpPr>
        <p:spPr bwMode="auto">
          <a:xfrm>
            <a:off x="4030663" y="5976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90" name="AutoShape 18"/>
          <p:cNvSpPr>
            <a:spLocks noChangeArrowheads="1"/>
          </p:cNvSpPr>
          <p:nvPr/>
        </p:nvSpPr>
        <p:spPr bwMode="auto">
          <a:xfrm>
            <a:off x="4652963" y="4846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91" name="AutoShape 19"/>
          <p:cNvSpPr>
            <a:spLocks noChangeArrowheads="1"/>
          </p:cNvSpPr>
          <p:nvPr/>
        </p:nvSpPr>
        <p:spPr bwMode="auto">
          <a:xfrm>
            <a:off x="4084638" y="53403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92" name="AutoShape 20"/>
          <p:cNvSpPr>
            <a:spLocks noChangeArrowheads="1"/>
          </p:cNvSpPr>
          <p:nvPr/>
        </p:nvSpPr>
        <p:spPr bwMode="auto">
          <a:xfrm>
            <a:off x="4729163" y="56848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93" name="AutoShape 21"/>
          <p:cNvSpPr>
            <a:spLocks noChangeArrowheads="1"/>
          </p:cNvSpPr>
          <p:nvPr/>
        </p:nvSpPr>
        <p:spPr bwMode="auto">
          <a:xfrm>
            <a:off x="5414963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95" name="AutoShape 23"/>
          <p:cNvSpPr>
            <a:spLocks noChangeArrowheads="1"/>
          </p:cNvSpPr>
          <p:nvPr/>
        </p:nvSpPr>
        <p:spPr bwMode="auto">
          <a:xfrm>
            <a:off x="3900488" y="32575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96" name="AutoShape 24"/>
          <p:cNvSpPr>
            <a:spLocks noChangeArrowheads="1"/>
          </p:cNvSpPr>
          <p:nvPr/>
        </p:nvSpPr>
        <p:spPr bwMode="auto">
          <a:xfrm>
            <a:off x="4510088" y="33337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97" name="AutoShape 25"/>
          <p:cNvSpPr>
            <a:spLocks noChangeArrowheads="1"/>
          </p:cNvSpPr>
          <p:nvPr/>
        </p:nvSpPr>
        <p:spPr bwMode="auto">
          <a:xfrm>
            <a:off x="5576888" y="40957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98" name="Line 26"/>
          <p:cNvSpPr>
            <a:spLocks noChangeShapeType="1"/>
          </p:cNvSpPr>
          <p:nvPr/>
        </p:nvSpPr>
        <p:spPr bwMode="auto">
          <a:xfrm flipV="1">
            <a:off x="3128963" y="3257550"/>
            <a:ext cx="2143125" cy="28844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905" name="Line 33"/>
          <p:cNvSpPr>
            <a:spLocks noChangeShapeType="1"/>
          </p:cNvSpPr>
          <p:nvPr/>
        </p:nvSpPr>
        <p:spPr bwMode="auto">
          <a:xfrm>
            <a:off x="3981450" y="3340100"/>
            <a:ext cx="762000" cy="615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906" name="Line 34"/>
          <p:cNvSpPr>
            <a:spLocks noChangeShapeType="1"/>
          </p:cNvSpPr>
          <p:nvPr/>
        </p:nvSpPr>
        <p:spPr bwMode="auto">
          <a:xfrm flipH="1" flipV="1">
            <a:off x="4464050" y="4362450"/>
            <a:ext cx="254000" cy="184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07908" name="Object 36"/>
          <p:cNvGraphicFramePr>
            <a:graphicFrameLocks noChangeAspect="1"/>
          </p:cNvGraphicFramePr>
          <p:nvPr/>
        </p:nvGraphicFramePr>
        <p:xfrm>
          <a:off x="5849938" y="1192213"/>
          <a:ext cx="1360487" cy="690562"/>
        </p:xfrm>
        <a:graphic>
          <a:graphicData uri="http://schemas.openxmlformats.org/presentationml/2006/ole">
            <p:oleObj spid="_x0000_s207908" name="Equation" r:id="rId4" imgW="876240" imgH="444240" progId="Equation.3">
              <p:embed/>
            </p:oleObj>
          </a:graphicData>
        </a:graphic>
      </p:graphicFrame>
      <p:sp>
        <p:nvSpPr>
          <p:cNvPr id="207909" name="Text Box 37"/>
          <p:cNvSpPr txBox="1">
            <a:spLocks noChangeArrowheads="1"/>
          </p:cNvSpPr>
          <p:nvPr/>
        </p:nvSpPr>
        <p:spPr bwMode="auto">
          <a:xfrm>
            <a:off x="4086225" y="3476625"/>
            <a:ext cx="4953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r</a:t>
            </a:r>
          </a:p>
        </p:txBody>
      </p:sp>
      <p:sp>
        <p:nvSpPr>
          <p:cNvPr id="207910" name="Oval 38"/>
          <p:cNvSpPr>
            <a:spLocks noChangeArrowheads="1"/>
          </p:cNvSpPr>
          <p:nvPr/>
        </p:nvSpPr>
        <p:spPr bwMode="auto">
          <a:xfrm>
            <a:off x="3740150" y="4476750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11" name="Oval 39"/>
          <p:cNvSpPr>
            <a:spLocks noChangeArrowheads="1"/>
          </p:cNvSpPr>
          <p:nvPr/>
        </p:nvSpPr>
        <p:spPr bwMode="auto">
          <a:xfrm>
            <a:off x="4013200" y="5272088"/>
            <a:ext cx="228600" cy="219075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12" name="Oval 40"/>
          <p:cNvSpPr>
            <a:spLocks noChangeArrowheads="1"/>
          </p:cNvSpPr>
          <p:nvPr/>
        </p:nvSpPr>
        <p:spPr bwMode="auto">
          <a:xfrm>
            <a:off x="4646613" y="4459288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13" name="Line 41"/>
          <p:cNvSpPr>
            <a:spLocks noChangeShapeType="1"/>
          </p:cNvSpPr>
          <p:nvPr/>
        </p:nvSpPr>
        <p:spPr bwMode="auto">
          <a:xfrm flipH="1" flipV="1">
            <a:off x="3840163" y="5176838"/>
            <a:ext cx="244475" cy="174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914" name="Line 42"/>
          <p:cNvSpPr>
            <a:spLocks noChangeShapeType="1"/>
          </p:cNvSpPr>
          <p:nvPr/>
        </p:nvSpPr>
        <p:spPr bwMode="auto">
          <a:xfrm flipH="1" flipV="1">
            <a:off x="3892550" y="4614863"/>
            <a:ext cx="23495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915" name="Line 43"/>
          <p:cNvSpPr>
            <a:spLocks noChangeShapeType="1"/>
          </p:cNvSpPr>
          <p:nvPr/>
        </p:nvSpPr>
        <p:spPr bwMode="auto">
          <a:xfrm flipV="1">
            <a:off x="3567113" y="3438525"/>
            <a:ext cx="2009775" cy="26939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916" name="Line 44"/>
          <p:cNvSpPr>
            <a:spLocks noChangeShapeType="1"/>
          </p:cNvSpPr>
          <p:nvPr/>
        </p:nvSpPr>
        <p:spPr bwMode="auto">
          <a:xfrm flipV="1">
            <a:off x="2919413" y="3076575"/>
            <a:ext cx="2066925" cy="27701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919" name="Group 47"/>
          <p:cNvGrpSpPr>
            <a:grpSpLocks/>
          </p:cNvGrpSpPr>
          <p:nvPr/>
        </p:nvGrpSpPr>
        <p:grpSpPr bwMode="auto">
          <a:xfrm>
            <a:off x="4933950" y="2819400"/>
            <a:ext cx="1219200" cy="742950"/>
            <a:chOff x="3108" y="1776"/>
            <a:chExt cx="768" cy="468"/>
          </a:xfrm>
        </p:grpSpPr>
        <p:sp>
          <p:nvSpPr>
            <p:cNvPr id="207917" name="Line 45"/>
            <p:cNvSpPr>
              <a:spLocks noChangeShapeType="1"/>
            </p:cNvSpPr>
            <p:nvPr/>
          </p:nvSpPr>
          <p:spPr bwMode="auto">
            <a:xfrm>
              <a:off x="3108" y="1980"/>
              <a:ext cx="348" cy="264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918" name="Text Box 46"/>
            <p:cNvSpPr txBox="1">
              <a:spLocks noChangeArrowheads="1"/>
            </p:cNvSpPr>
            <p:nvPr/>
          </p:nvSpPr>
          <p:spPr bwMode="auto">
            <a:xfrm>
              <a:off x="3156" y="1776"/>
              <a:ext cx="72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i="1">
                  <a:latin typeface="Times New Roman" pitchFamily="18" charset="0"/>
                </a:rPr>
                <a:t>d</a:t>
              </a:r>
              <a:endParaRPr lang="en-US" sz="2400" i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Tm="349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10" grpId="0" animBg="1"/>
      <p:bldP spid="207911" grpId="0" animBg="1"/>
      <p:bldP spid="207912" grpId="0" animBg="1"/>
      <p:bldP spid="207915" grpId="0" animBg="1"/>
      <p:bldP spid="2079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Maximum Margin Classification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9225"/>
            <a:ext cx="8229600" cy="5029200"/>
          </a:xfrm>
        </p:spPr>
        <p:txBody>
          <a:bodyPr/>
          <a:lstStyle/>
          <a:p>
            <a:r>
              <a:rPr lang="en-US" sz="2000" dirty="0">
                <a:latin typeface="Garamond" pitchFamily="18" charset="0"/>
              </a:rPr>
              <a:t>Intuitively, the classifier of the maximum margin is the best solution</a:t>
            </a:r>
          </a:p>
          <a:p>
            <a:r>
              <a:rPr lang="en-US" sz="2000" dirty="0" err="1">
                <a:latin typeface="Garamond" pitchFamily="18" charset="0"/>
              </a:rPr>
              <a:t>Vapnik</a:t>
            </a:r>
            <a:r>
              <a:rPr lang="en-US" sz="2000" dirty="0">
                <a:latin typeface="Garamond" pitchFamily="18" charset="0"/>
              </a:rPr>
              <a:t> formally justifies this from the view of Structure Risk Minimization </a:t>
            </a:r>
          </a:p>
          <a:p>
            <a:r>
              <a:rPr lang="en-US" sz="2000" dirty="0">
                <a:latin typeface="Garamond" pitchFamily="18" charset="0"/>
              </a:rPr>
              <a:t>Also, it seems that only support vectors </a:t>
            </a:r>
            <a:r>
              <a:rPr lang="en-US" sz="2000" dirty="0" smtClean="0">
                <a:latin typeface="Garamond" pitchFamily="18" charset="0"/>
              </a:rPr>
              <a:t>matter (is SVM a statistical classifier?)</a:t>
            </a:r>
            <a:endParaRPr lang="en-US" sz="2000" dirty="0"/>
          </a:p>
        </p:txBody>
      </p:sp>
      <p:sp>
        <p:nvSpPr>
          <p:cNvPr id="209950" name="Line 30"/>
          <p:cNvSpPr>
            <a:spLocks noChangeShapeType="1"/>
          </p:cNvSpPr>
          <p:nvPr/>
        </p:nvSpPr>
        <p:spPr bwMode="auto">
          <a:xfrm flipV="1">
            <a:off x="2663825" y="334010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51" name="Line 31"/>
          <p:cNvSpPr>
            <a:spLocks noChangeShapeType="1"/>
          </p:cNvSpPr>
          <p:nvPr/>
        </p:nvSpPr>
        <p:spPr bwMode="auto">
          <a:xfrm flipV="1">
            <a:off x="2528888" y="626586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52" name="AutoShape 32"/>
          <p:cNvSpPr>
            <a:spLocks noChangeArrowheads="1"/>
          </p:cNvSpPr>
          <p:nvPr/>
        </p:nvSpPr>
        <p:spPr bwMode="auto">
          <a:xfrm>
            <a:off x="3703638" y="40957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53" name="AutoShape 33"/>
          <p:cNvSpPr>
            <a:spLocks noChangeArrowheads="1"/>
          </p:cNvSpPr>
          <p:nvPr/>
        </p:nvSpPr>
        <p:spPr bwMode="auto">
          <a:xfrm>
            <a:off x="3128963" y="44529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54" name="AutoShape 34"/>
          <p:cNvSpPr>
            <a:spLocks noChangeArrowheads="1"/>
          </p:cNvSpPr>
          <p:nvPr/>
        </p:nvSpPr>
        <p:spPr bwMode="auto">
          <a:xfrm>
            <a:off x="3281363" y="49990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55" name="AutoShape 35"/>
          <p:cNvSpPr>
            <a:spLocks noChangeArrowheads="1"/>
          </p:cNvSpPr>
          <p:nvPr/>
        </p:nvSpPr>
        <p:spPr bwMode="auto">
          <a:xfrm>
            <a:off x="29003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56" name="AutoShape 36"/>
          <p:cNvSpPr>
            <a:spLocks noChangeArrowheads="1"/>
          </p:cNvSpPr>
          <p:nvPr/>
        </p:nvSpPr>
        <p:spPr bwMode="auto">
          <a:xfrm>
            <a:off x="3433763" y="38560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57" name="AutoShape 37"/>
          <p:cNvSpPr>
            <a:spLocks noChangeArrowheads="1"/>
          </p:cNvSpPr>
          <p:nvPr/>
        </p:nvSpPr>
        <p:spPr bwMode="auto">
          <a:xfrm>
            <a:off x="2900363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58" name="AutoShape 38"/>
          <p:cNvSpPr>
            <a:spLocks noChangeArrowheads="1"/>
          </p:cNvSpPr>
          <p:nvPr/>
        </p:nvSpPr>
        <p:spPr bwMode="auto">
          <a:xfrm>
            <a:off x="3052763" y="49228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59" name="AutoShape 39"/>
          <p:cNvSpPr>
            <a:spLocks noChangeArrowheads="1"/>
          </p:cNvSpPr>
          <p:nvPr/>
        </p:nvSpPr>
        <p:spPr bwMode="auto">
          <a:xfrm>
            <a:off x="3814763" y="45418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60" name="AutoShape 40"/>
          <p:cNvSpPr>
            <a:spLocks noChangeArrowheads="1"/>
          </p:cNvSpPr>
          <p:nvPr/>
        </p:nvSpPr>
        <p:spPr bwMode="auto">
          <a:xfrm>
            <a:off x="4716463" y="45291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61" name="AutoShape 41"/>
          <p:cNvSpPr>
            <a:spLocks noChangeArrowheads="1"/>
          </p:cNvSpPr>
          <p:nvPr/>
        </p:nvSpPr>
        <p:spPr bwMode="auto">
          <a:xfrm>
            <a:off x="43481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62" name="AutoShape 42"/>
          <p:cNvSpPr>
            <a:spLocks noChangeArrowheads="1"/>
          </p:cNvSpPr>
          <p:nvPr/>
        </p:nvSpPr>
        <p:spPr bwMode="auto">
          <a:xfrm>
            <a:off x="53387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63" name="AutoShape 43"/>
          <p:cNvSpPr>
            <a:spLocks noChangeArrowheads="1"/>
          </p:cNvSpPr>
          <p:nvPr/>
        </p:nvSpPr>
        <p:spPr bwMode="auto">
          <a:xfrm>
            <a:off x="4030663" y="5976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64" name="AutoShape 44"/>
          <p:cNvSpPr>
            <a:spLocks noChangeArrowheads="1"/>
          </p:cNvSpPr>
          <p:nvPr/>
        </p:nvSpPr>
        <p:spPr bwMode="auto">
          <a:xfrm>
            <a:off x="4652963" y="4846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65" name="AutoShape 45"/>
          <p:cNvSpPr>
            <a:spLocks noChangeArrowheads="1"/>
          </p:cNvSpPr>
          <p:nvPr/>
        </p:nvSpPr>
        <p:spPr bwMode="auto">
          <a:xfrm>
            <a:off x="4084638" y="53403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66" name="AutoShape 46"/>
          <p:cNvSpPr>
            <a:spLocks noChangeArrowheads="1"/>
          </p:cNvSpPr>
          <p:nvPr/>
        </p:nvSpPr>
        <p:spPr bwMode="auto">
          <a:xfrm>
            <a:off x="4729163" y="56848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67" name="AutoShape 47"/>
          <p:cNvSpPr>
            <a:spLocks noChangeArrowheads="1"/>
          </p:cNvSpPr>
          <p:nvPr/>
        </p:nvSpPr>
        <p:spPr bwMode="auto">
          <a:xfrm>
            <a:off x="5414963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68" name="AutoShape 48"/>
          <p:cNvSpPr>
            <a:spLocks noChangeArrowheads="1"/>
          </p:cNvSpPr>
          <p:nvPr/>
        </p:nvSpPr>
        <p:spPr bwMode="auto">
          <a:xfrm>
            <a:off x="3900488" y="32575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69" name="AutoShape 49"/>
          <p:cNvSpPr>
            <a:spLocks noChangeArrowheads="1"/>
          </p:cNvSpPr>
          <p:nvPr/>
        </p:nvSpPr>
        <p:spPr bwMode="auto">
          <a:xfrm>
            <a:off x="4510088" y="33337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70" name="AutoShape 50"/>
          <p:cNvSpPr>
            <a:spLocks noChangeArrowheads="1"/>
          </p:cNvSpPr>
          <p:nvPr/>
        </p:nvSpPr>
        <p:spPr bwMode="auto">
          <a:xfrm>
            <a:off x="5576888" y="40957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71" name="Line 51"/>
          <p:cNvSpPr>
            <a:spLocks noChangeShapeType="1"/>
          </p:cNvSpPr>
          <p:nvPr/>
        </p:nvSpPr>
        <p:spPr bwMode="auto">
          <a:xfrm flipV="1">
            <a:off x="3128963" y="3257550"/>
            <a:ext cx="2143125" cy="28844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73" name="Line 53"/>
          <p:cNvSpPr>
            <a:spLocks noChangeShapeType="1"/>
          </p:cNvSpPr>
          <p:nvPr/>
        </p:nvSpPr>
        <p:spPr bwMode="auto">
          <a:xfrm flipH="1" flipV="1">
            <a:off x="4464050" y="4362450"/>
            <a:ext cx="254000" cy="184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75" name="Oval 55"/>
          <p:cNvSpPr>
            <a:spLocks noChangeArrowheads="1"/>
          </p:cNvSpPr>
          <p:nvPr/>
        </p:nvSpPr>
        <p:spPr bwMode="auto">
          <a:xfrm>
            <a:off x="3740150" y="4476750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76" name="Oval 56"/>
          <p:cNvSpPr>
            <a:spLocks noChangeArrowheads="1"/>
          </p:cNvSpPr>
          <p:nvPr/>
        </p:nvSpPr>
        <p:spPr bwMode="auto">
          <a:xfrm>
            <a:off x="4013200" y="5272088"/>
            <a:ext cx="228600" cy="219075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77" name="Oval 57"/>
          <p:cNvSpPr>
            <a:spLocks noChangeArrowheads="1"/>
          </p:cNvSpPr>
          <p:nvPr/>
        </p:nvSpPr>
        <p:spPr bwMode="auto">
          <a:xfrm>
            <a:off x="4646613" y="4459288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78" name="Line 58"/>
          <p:cNvSpPr>
            <a:spLocks noChangeShapeType="1"/>
          </p:cNvSpPr>
          <p:nvPr/>
        </p:nvSpPr>
        <p:spPr bwMode="auto">
          <a:xfrm flipH="1" flipV="1">
            <a:off x="3840163" y="5176838"/>
            <a:ext cx="244475" cy="174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79" name="Line 59"/>
          <p:cNvSpPr>
            <a:spLocks noChangeShapeType="1"/>
          </p:cNvSpPr>
          <p:nvPr/>
        </p:nvSpPr>
        <p:spPr bwMode="auto">
          <a:xfrm flipH="1" flipV="1">
            <a:off x="3892550" y="4614863"/>
            <a:ext cx="23495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80" name="Line 60"/>
          <p:cNvSpPr>
            <a:spLocks noChangeShapeType="1"/>
          </p:cNvSpPr>
          <p:nvPr/>
        </p:nvSpPr>
        <p:spPr bwMode="auto">
          <a:xfrm flipV="1">
            <a:off x="3567113" y="3438525"/>
            <a:ext cx="2009775" cy="26939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81" name="Line 61"/>
          <p:cNvSpPr>
            <a:spLocks noChangeShapeType="1"/>
          </p:cNvSpPr>
          <p:nvPr/>
        </p:nvSpPr>
        <p:spPr bwMode="auto">
          <a:xfrm flipV="1">
            <a:off x="2919413" y="3076575"/>
            <a:ext cx="2066925" cy="27701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75" grpId="0" animBg="1"/>
      <p:bldP spid="209976" grpId="0" animBg="1"/>
      <p:bldP spid="209977" grpId="0" animBg="1"/>
      <p:bldP spid="209980" grpId="0" animBg="1"/>
      <p:bldP spid="2099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Quantifying the Margin: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532813" cy="4530725"/>
          </a:xfrm>
        </p:spPr>
        <p:txBody>
          <a:bodyPr/>
          <a:lstStyle/>
          <a:p>
            <a:r>
              <a:rPr lang="en-US" sz="1800">
                <a:latin typeface="Garamond" pitchFamily="18" charset="0"/>
              </a:rPr>
              <a:t>Canonical hyper-planes:</a:t>
            </a:r>
          </a:p>
          <a:p>
            <a:pPr lvl="1"/>
            <a:r>
              <a:rPr lang="en-US" sz="1600">
                <a:latin typeface="Garamond" pitchFamily="18" charset="0"/>
              </a:rPr>
              <a:t>Redundancy in the choice of </a:t>
            </a:r>
            <a:r>
              <a:rPr lang="en-US" sz="1600" b="1">
                <a:latin typeface="Garamond" pitchFamily="18" charset="0"/>
              </a:rPr>
              <a:t>w</a:t>
            </a:r>
            <a:r>
              <a:rPr lang="en-US" sz="1600">
                <a:latin typeface="Garamond" pitchFamily="18" charset="0"/>
              </a:rPr>
              <a:t> and b:</a:t>
            </a:r>
          </a:p>
          <a:p>
            <a:pPr lvl="1"/>
            <a:endParaRPr lang="en-US" sz="1600">
              <a:latin typeface="Garamond" pitchFamily="18" charset="0"/>
            </a:endParaRPr>
          </a:p>
          <a:p>
            <a:pPr lvl="1"/>
            <a:r>
              <a:rPr lang="en-US" sz="1600">
                <a:latin typeface="Garamond" pitchFamily="18" charset="0"/>
              </a:rPr>
              <a:t>To break this redundancy, assuming the closest data points are on the hyper-planes (canonical hyper-planes):</a:t>
            </a:r>
            <a:endParaRPr lang="en-US" sz="1600"/>
          </a:p>
          <a:p>
            <a:pPr>
              <a:buFont typeface="Wingdings" pitchFamily="2" charset="2"/>
              <a:buNone/>
            </a:pPr>
            <a:endParaRPr lang="en-US" sz="2600"/>
          </a:p>
          <a:p>
            <a:r>
              <a:rPr lang="en-US" sz="1800">
                <a:latin typeface="Garamond" pitchFamily="18" charset="0"/>
              </a:rPr>
              <a:t>The margin is:</a:t>
            </a:r>
          </a:p>
          <a:p>
            <a:endParaRPr lang="en-US" sz="1800">
              <a:latin typeface="Garamond" pitchFamily="18" charset="0"/>
            </a:endParaRPr>
          </a:p>
          <a:p>
            <a:endParaRPr lang="en-US" sz="1800">
              <a:latin typeface="Garamond" pitchFamily="18" charset="0"/>
            </a:endParaRPr>
          </a:p>
          <a:p>
            <a:r>
              <a:rPr lang="en-US" sz="1800">
                <a:latin typeface="Garamond" pitchFamily="18" charset="0"/>
              </a:rPr>
              <a:t>The condition of correct classification</a:t>
            </a:r>
          </a:p>
          <a:p>
            <a:endParaRPr lang="en-US"/>
          </a:p>
        </p:txBody>
      </p:sp>
      <p:graphicFrame>
        <p:nvGraphicFramePr>
          <p:cNvPr id="210951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4541838" y="1739900"/>
          <a:ext cx="2557462" cy="719138"/>
        </p:xfrm>
        <a:graphic>
          <a:graphicData uri="http://schemas.openxmlformats.org/presentationml/2006/ole">
            <p:oleObj spid="_x0000_s210951" name="Equation" r:id="rId4" imgW="1536480" imgH="431640" progId="Equation.3">
              <p:embed/>
            </p:oleObj>
          </a:graphicData>
        </a:graphic>
      </p:graphicFrame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2347913" y="5035550"/>
            <a:ext cx="3241675" cy="854075"/>
          </a:xfrm>
          <a:prstGeom prst="rect">
            <a:avLst/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w</a:t>
            </a:r>
            <a:r>
              <a:rPr lang="en-US" sz="2000" b="1" baseline="30000">
                <a:latin typeface="Times New Roman" pitchFamily="18" charset="0"/>
              </a:rPr>
              <a:t>.</a:t>
            </a:r>
            <a:r>
              <a:rPr lang="en-US" sz="2000" b="1">
                <a:latin typeface="Times New Roman" pitchFamily="18" charset="0"/>
              </a:rPr>
              <a:t>x</a:t>
            </a:r>
            <a:r>
              <a:rPr lang="en-US" sz="2000" b="1" baseline="-25000">
                <a:latin typeface="Times New Roman" pitchFamily="18" charset="0"/>
              </a:rPr>
              <a:t>i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+ </a:t>
            </a:r>
            <a:r>
              <a:rPr lang="en-US" sz="2000" i="1">
                <a:latin typeface="Times New Roman" pitchFamily="18" charset="0"/>
              </a:rPr>
              <a:t>b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    if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= 1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w</a:t>
            </a:r>
            <a:r>
              <a:rPr lang="en-US" sz="2000" b="1" baseline="30000">
                <a:latin typeface="Times New Roman" pitchFamily="18" charset="0"/>
              </a:rPr>
              <a:t>.</a:t>
            </a:r>
            <a:r>
              <a:rPr lang="en-US" sz="2000" b="1">
                <a:latin typeface="Times New Roman" pitchFamily="18" charset="0"/>
              </a:rPr>
              <a:t>x</a:t>
            </a:r>
            <a:r>
              <a:rPr lang="en-US" sz="2000" b="1" baseline="-25000">
                <a:latin typeface="Times New Roman" pitchFamily="18" charset="0"/>
              </a:rPr>
              <a:t>i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+ </a:t>
            </a:r>
            <a:r>
              <a:rPr lang="en-US" sz="2000" i="1">
                <a:latin typeface="Times New Roman" pitchFamily="18" charset="0"/>
              </a:rPr>
              <a:t>b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≤ -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   if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= -1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0949" name="Object 5"/>
          <p:cNvGraphicFramePr>
            <a:graphicFrameLocks noChangeAspect="1"/>
          </p:cNvGraphicFramePr>
          <p:nvPr/>
        </p:nvGraphicFramePr>
        <p:xfrm>
          <a:off x="2501900" y="3654425"/>
          <a:ext cx="787400" cy="690563"/>
        </p:xfrm>
        <a:graphic>
          <a:graphicData uri="http://schemas.openxmlformats.org/presentationml/2006/ole">
            <p:oleObj spid="_x0000_s210949" name="Equation" r:id="rId5" imgW="507960" imgH="444240" progId="Equation.3">
              <p:embed/>
            </p:oleObj>
          </a:graphicData>
        </a:graphic>
      </p:graphicFrame>
      <p:graphicFrame>
        <p:nvGraphicFramePr>
          <p:cNvPr id="210953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3001963" y="2946400"/>
          <a:ext cx="2224087" cy="485775"/>
        </p:xfrm>
        <a:graphic>
          <a:graphicData uri="http://schemas.openxmlformats.org/presentationml/2006/ole">
            <p:oleObj spid="_x0000_s210953" name="Equation" r:id="rId6" imgW="8125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Maximizing Margin: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32763" cy="4530725"/>
          </a:xfrm>
        </p:spPr>
        <p:txBody>
          <a:bodyPr/>
          <a:lstStyle/>
          <a:p>
            <a:r>
              <a:rPr lang="en-US" sz="2400">
                <a:latin typeface="Garamond" pitchFamily="18" charset="0"/>
              </a:rPr>
              <a:t>The </a:t>
            </a:r>
            <a:r>
              <a:rPr lang="en-US" sz="2400" i="1">
                <a:latin typeface="Garamond" pitchFamily="18" charset="0"/>
              </a:rPr>
              <a:t>quadratic optimization problem:</a:t>
            </a:r>
            <a:r>
              <a:rPr lang="en-US" sz="2600" i="1"/>
              <a:t> </a:t>
            </a:r>
          </a:p>
          <a:p>
            <a:endParaRPr lang="en-US" sz="2600" i="1"/>
          </a:p>
          <a:p>
            <a:endParaRPr lang="en-US" sz="2600" i="1"/>
          </a:p>
          <a:p>
            <a:endParaRPr lang="en-US" sz="2600" i="1"/>
          </a:p>
          <a:p>
            <a:endParaRPr lang="en-US" sz="2600"/>
          </a:p>
          <a:p>
            <a:r>
              <a:rPr lang="en-US" sz="2000">
                <a:latin typeface="Garamond" pitchFamily="18" charset="0"/>
              </a:rPr>
              <a:t>A simpler formulation:</a:t>
            </a: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1422400" y="2303463"/>
            <a:ext cx="6659563" cy="1577975"/>
          </a:xfrm>
          <a:prstGeom prst="rect">
            <a:avLst/>
          </a:prstGeom>
          <a:solidFill>
            <a:srgbClr val="FFFF00"/>
          </a:solidFill>
          <a:ln w="254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Find </a:t>
            </a:r>
            <a:r>
              <a:rPr lang="en-US" sz="2400" b="1">
                <a:latin typeface="Times New Roman" pitchFamily="18" charset="0"/>
              </a:rPr>
              <a:t>w</a:t>
            </a:r>
            <a:r>
              <a:rPr lang="en-US" sz="2400">
                <a:latin typeface="Times New Roman" pitchFamily="18" charset="0"/>
              </a:rPr>
              <a:t> and </a:t>
            </a:r>
            <a:r>
              <a:rPr lang="en-US" sz="2400" i="1">
                <a:latin typeface="Times New Roman" pitchFamily="18" charset="0"/>
              </a:rPr>
              <a:t>b</a:t>
            </a:r>
            <a:r>
              <a:rPr lang="en-US" sz="2400">
                <a:latin typeface="Times New Roman" pitchFamily="18" charset="0"/>
              </a:rPr>
              <a:t> such that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            is maximized; and for all {(</a:t>
            </a:r>
            <a:r>
              <a:rPr lang="en-US" sz="2400" b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i</a:t>
            </a:r>
            <a:r>
              <a:rPr lang="en-US" sz="2400" b="1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,</a:t>
            </a:r>
            <a:r>
              <a:rPr lang="en-US" sz="2400" i="1">
                <a:latin typeface="Times New Roman" pitchFamily="18" charset="0"/>
              </a:rPr>
              <a:t>y</a:t>
            </a:r>
            <a:r>
              <a:rPr lang="en-US" sz="2400" i="1" baseline="-25000">
                <a:latin typeface="Times New Roman" pitchFamily="18" charset="0"/>
              </a:rPr>
              <a:t>i</a:t>
            </a:r>
            <a:r>
              <a:rPr lang="en-US" sz="2400">
                <a:latin typeface="Times New Roman" pitchFamily="18" charset="0"/>
              </a:rPr>
              <a:t>)}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w</a:t>
            </a:r>
            <a:r>
              <a:rPr lang="en-US" sz="2400" b="1" baseline="30000">
                <a:latin typeface="Times New Roman" pitchFamily="18" charset="0"/>
              </a:rPr>
              <a:t>.</a:t>
            </a:r>
            <a:r>
              <a:rPr lang="en-US" sz="2400" b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i</a:t>
            </a:r>
            <a:r>
              <a:rPr lang="en-US" sz="2400" b="1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+ </a:t>
            </a:r>
            <a:r>
              <a:rPr lang="en-US" sz="2400" i="1">
                <a:latin typeface="Times New Roman" pitchFamily="18" charset="0"/>
              </a:rPr>
              <a:t>b</a:t>
            </a:r>
            <a:r>
              <a:rPr lang="en-US" sz="2400" b="1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1 if </a:t>
            </a:r>
            <a:r>
              <a:rPr lang="en-US" sz="2400" i="1">
                <a:latin typeface="Times New Roman" pitchFamily="18" charset="0"/>
              </a:rPr>
              <a:t>y</a:t>
            </a:r>
            <a:r>
              <a:rPr lang="en-US" sz="2400" i="1" baseline="-25000">
                <a:latin typeface="Times New Roman" pitchFamily="18" charset="0"/>
              </a:rPr>
              <a:t>i</a:t>
            </a:r>
            <a:r>
              <a:rPr lang="en-US" sz="2400">
                <a:latin typeface="Times New Roman" pitchFamily="18" charset="0"/>
              </a:rPr>
              <a:t>=1;   </a:t>
            </a:r>
            <a:r>
              <a:rPr lang="en-US" sz="2400" b="1">
                <a:latin typeface="Times New Roman" pitchFamily="18" charset="0"/>
              </a:rPr>
              <a:t>w</a:t>
            </a:r>
            <a:r>
              <a:rPr lang="en-US" sz="2400" b="1" baseline="30000">
                <a:latin typeface="Times New Roman" pitchFamily="18" charset="0"/>
              </a:rPr>
              <a:t>.</a:t>
            </a:r>
            <a:r>
              <a:rPr lang="en-US" sz="2400" b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i</a:t>
            </a:r>
            <a:r>
              <a:rPr lang="en-US" sz="2400" b="1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+ </a:t>
            </a:r>
            <a:r>
              <a:rPr lang="en-US" sz="2400" i="1">
                <a:latin typeface="Times New Roman" pitchFamily="18" charset="0"/>
              </a:rPr>
              <a:t>b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≤ -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1   if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= -1</a:t>
            </a:r>
          </a:p>
        </p:txBody>
      </p:sp>
      <p:graphicFrame>
        <p:nvGraphicFramePr>
          <p:cNvPr id="211973" name="Object 5"/>
          <p:cNvGraphicFramePr>
            <a:graphicFrameLocks noChangeAspect="1"/>
          </p:cNvGraphicFramePr>
          <p:nvPr/>
        </p:nvGraphicFramePr>
        <p:xfrm>
          <a:off x="1628775" y="2763838"/>
          <a:ext cx="788988" cy="690562"/>
        </p:xfrm>
        <a:graphic>
          <a:graphicData uri="http://schemas.openxmlformats.org/presentationml/2006/ole">
            <p:oleObj spid="_x0000_s211973" name="Equation" r:id="rId4" imgW="507960" imgH="444240" progId="Equation.3">
              <p:embed/>
            </p:oleObj>
          </a:graphicData>
        </a:graphic>
      </p:graphicFrame>
      <p:graphicFrame>
        <p:nvGraphicFramePr>
          <p:cNvPr id="211976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1905000" y="4672013"/>
          <a:ext cx="4983163" cy="1222375"/>
        </p:xfrm>
        <a:graphic>
          <a:graphicData uri="http://schemas.openxmlformats.org/presentationml/2006/ole">
            <p:oleObj spid="_x0000_s211976" name="Equation" r:id="rId5" imgW="259056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dual problem (1)</a:t>
            </a:r>
            <a:r>
              <a:rPr lang="en-US"/>
              <a:t> 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r>
              <a:rPr lang="en-US" sz="2000">
                <a:latin typeface="Garamond" pitchFamily="18" charset="0"/>
              </a:rPr>
              <a:t>Quadratic optimization problems are a well-known class of mathematical programming problems, and many (rather intricate) algorithms exist for solving them. </a:t>
            </a:r>
          </a:p>
          <a:p>
            <a:r>
              <a:rPr lang="en-US" sz="2000">
                <a:latin typeface="Garamond" pitchFamily="18" charset="0"/>
              </a:rPr>
              <a:t>The solution involves constructing a </a:t>
            </a:r>
            <a:r>
              <a:rPr lang="en-US" sz="2000" i="1">
                <a:latin typeface="Garamond" pitchFamily="18" charset="0"/>
              </a:rPr>
              <a:t>dual problem:</a:t>
            </a:r>
          </a:p>
          <a:p>
            <a:pPr lvl="1"/>
            <a:r>
              <a:rPr lang="en-US" sz="1800">
                <a:latin typeface="Garamond" pitchFamily="18" charset="0"/>
              </a:rPr>
              <a:t>The Lagrangian </a:t>
            </a:r>
            <a:r>
              <a:rPr lang="en-US" sz="1800" i="1">
                <a:latin typeface="Garamond" pitchFamily="18" charset="0"/>
              </a:rPr>
              <a:t>L</a:t>
            </a:r>
            <a:r>
              <a:rPr lang="en-US" sz="1800">
                <a:latin typeface="Garamond" pitchFamily="18" charset="0"/>
              </a:rPr>
              <a:t>:</a:t>
            </a:r>
          </a:p>
          <a:p>
            <a:pPr lvl="1"/>
            <a:endParaRPr lang="en-US" sz="1800">
              <a:latin typeface="Garamond" pitchFamily="18" charset="0"/>
            </a:endParaRPr>
          </a:p>
          <a:p>
            <a:pPr lvl="1"/>
            <a:endParaRPr lang="en-US" sz="1800">
              <a:latin typeface="Garamond" pitchFamily="18" charset="0"/>
            </a:endParaRPr>
          </a:p>
          <a:p>
            <a:pPr lvl="1"/>
            <a:endParaRPr lang="en-US" sz="1800">
              <a:latin typeface="Garamond" pitchFamily="18" charset="0"/>
            </a:endParaRPr>
          </a:p>
          <a:p>
            <a:pPr lvl="1"/>
            <a:endParaRPr lang="en-US" sz="1800">
              <a:latin typeface="Garamond" pitchFamily="18" charset="0"/>
            </a:endParaRPr>
          </a:p>
          <a:p>
            <a:pPr lvl="1"/>
            <a:r>
              <a:rPr lang="en-US" sz="1800">
                <a:latin typeface="Garamond" pitchFamily="18" charset="0"/>
              </a:rPr>
              <a:t>Minimizing </a:t>
            </a:r>
            <a:r>
              <a:rPr lang="en-US" sz="1800" i="1">
                <a:latin typeface="Garamond" pitchFamily="18" charset="0"/>
              </a:rPr>
              <a:t>L</a:t>
            </a:r>
            <a:r>
              <a:rPr lang="en-US" sz="1800">
                <a:latin typeface="Garamond" pitchFamily="18" charset="0"/>
              </a:rPr>
              <a:t> over </a:t>
            </a:r>
            <a:r>
              <a:rPr lang="en-US" sz="1800" b="1">
                <a:latin typeface="Garamond" pitchFamily="18" charset="0"/>
              </a:rPr>
              <a:t>w</a:t>
            </a:r>
            <a:r>
              <a:rPr lang="en-US" sz="1800">
                <a:latin typeface="Garamond" pitchFamily="18" charset="0"/>
              </a:rPr>
              <a:t> and b:</a:t>
            </a:r>
          </a:p>
          <a:p>
            <a:pPr lvl="1"/>
            <a:endParaRPr lang="en-US" sz="1800">
              <a:latin typeface="Garamond" pitchFamily="18" charset="0"/>
            </a:endParaRPr>
          </a:p>
          <a:p>
            <a:pPr lvl="1"/>
            <a:endParaRPr lang="en-US" sz="1800">
              <a:latin typeface="Garamond" pitchFamily="18" charset="0"/>
            </a:endParaRPr>
          </a:p>
        </p:txBody>
      </p:sp>
      <p:graphicFrame>
        <p:nvGraphicFramePr>
          <p:cNvPr id="213000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1803400" y="3498850"/>
          <a:ext cx="6434138" cy="969963"/>
        </p:xfrm>
        <a:graphic>
          <a:graphicData uri="http://schemas.openxmlformats.org/presentationml/2006/ole">
            <p:oleObj spid="_x0000_s213000" name="Equation" r:id="rId4" imgW="4381200" imgH="660240" progId="Equation.3">
              <p:embed/>
            </p:oleObj>
          </a:graphicData>
        </a:graphic>
      </p:graphicFrame>
      <p:graphicFrame>
        <p:nvGraphicFramePr>
          <p:cNvPr id="213002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4121150" y="4806950"/>
          <a:ext cx="2047875" cy="1279525"/>
        </p:xfrm>
        <a:graphic>
          <a:graphicData uri="http://schemas.openxmlformats.org/presentationml/2006/ole">
            <p:oleObj spid="_x0000_s213002" name="Equation" r:id="rId5" imgW="142236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dual problem (2)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78825" cy="4530725"/>
          </a:xfrm>
        </p:spPr>
        <p:txBody>
          <a:bodyPr/>
          <a:lstStyle/>
          <a:p>
            <a:r>
              <a:rPr lang="en-GB" sz="2000">
                <a:latin typeface="Garamond" pitchFamily="18" charset="0"/>
              </a:rPr>
              <a:t>Therefore, the optimal value of </a:t>
            </a:r>
            <a:r>
              <a:rPr lang="en-GB" sz="2000" b="1">
                <a:latin typeface="Garamond" pitchFamily="18" charset="0"/>
              </a:rPr>
              <a:t>w</a:t>
            </a:r>
            <a:r>
              <a:rPr lang="en-GB" sz="2000">
                <a:latin typeface="Garamond" pitchFamily="18" charset="0"/>
              </a:rPr>
              <a:t> is:</a:t>
            </a:r>
          </a:p>
          <a:p>
            <a:endParaRPr lang="en-GB" sz="2000">
              <a:latin typeface="Garamond" pitchFamily="18" charset="0"/>
            </a:endParaRPr>
          </a:p>
          <a:p>
            <a:r>
              <a:rPr lang="en-GB" sz="2000">
                <a:latin typeface="Garamond" pitchFamily="18" charset="0"/>
              </a:rPr>
              <a:t>Using the above result we have:</a:t>
            </a:r>
          </a:p>
          <a:p>
            <a:endParaRPr lang="en-GB" sz="2000">
              <a:latin typeface="Garamond" pitchFamily="18" charset="0"/>
            </a:endParaRPr>
          </a:p>
          <a:p>
            <a:endParaRPr lang="en-GB" sz="2000">
              <a:latin typeface="Garamond" pitchFamily="18" charset="0"/>
            </a:endParaRPr>
          </a:p>
          <a:p>
            <a:endParaRPr lang="en-GB" sz="2000">
              <a:latin typeface="Garamond" pitchFamily="18" charset="0"/>
            </a:endParaRPr>
          </a:p>
          <a:p>
            <a:endParaRPr lang="en-GB" sz="2000">
              <a:latin typeface="Garamond" pitchFamily="18" charset="0"/>
            </a:endParaRPr>
          </a:p>
          <a:p>
            <a:endParaRPr lang="en-GB" sz="2000">
              <a:latin typeface="Garamond" pitchFamily="18" charset="0"/>
            </a:endParaRPr>
          </a:p>
          <a:p>
            <a:r>
              <a:rPr lang="en-GB" sz="2000">
                <a:latin typeface="Garamond" pitchFamily="18" charset="0"/>
              </a:rPr>
              <a:t>The dual optimization problem</a:t>
            </a:r>
          </a:p>
          <a:p>
            <a:endParaRPr lang="en-GB" sz="2000">
              <a:latin typeface="Garamond" pitchFamily="18" charset="0"/>
            </a:endParaRPr>
          </a:p>
          <a:p>
            <a:endParaRPr lang="en-GB" sz="2000">
              <a:latin typeface="Garamond" pitchFamily="18" charset="0"/>
            </a:endParaRPr>
          </a:p>
          <a:p>
            <a:pPr>
              <a:buFont typeface="Wingdings" pitchFamily="2" charset="2"/>
              <a:buNone/>
            </a:pPr>
            <a:endParaRPr lang="en-GB" sz="2000">
              <a:latin typeface="Garamond" pitchFamily="18" charset="0"/>
            </a:endParaRPr>
          </a:p>
        </p:txBody>
      </p:sp>
      <p:graphicFrame>
        <p:nvGraphicFramePr>
          <p:cNvPr id="25088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773613" y="1433513"/>
          <a:ext cx="1860550" cy="890587"/>
        </p:xfrm>
        <a:graphic>
          <a:graphicData uri="http://schemas.openxmlformats.org/presentationml/2006/ole">
            <p:oleObj spid="_x0000_s250884" name="Equation" r:id="rId4" imgW="901440" imgH="431640" progId="Equation.3">
              <p:embed/>
            </p:oleObj>
          </a:graphicData>
        </a:graphic>
      </p:graphicFrame>
      <p:graphicFrame>
        <p:nvGraphicFramePr>
          <p:cNvPr id="25088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763713" y="2732088"/>
          <a:ext cx="2243137" cy="1706562"/>
        </p:xfrm>
        <a:graphic>
          <a:graphicData uri="http://schemas.openxmlformats.org/presentationml/2006/ole">
            <p:oleObj spid="_x0000_s250886" name="Equation" r:id="rId5" imgW="1485720" imgH="1130040" progId="Equation.3">
              <p:embed/>
            </p:oleObj>
          </a:graphicData>
        </a:graphic>
      </p:graphicFrame>
      <p:graphicFrame>
        <p:nvGraphicFramePr>
          <p:cNvPr id="250888" name="Object 8"/>
          <p:cNvGraphicFramePr>
            <a:graphicFrameLocks noChangeAspect="1"/>
          </p:cNvGraphicFramePr>
          <p:nvPr/>
        </p:nvGraphicFramePr>
        <p:xfrm>
          <a:off x="4564063" y="4484688"/>
          <a:ext cx="3781425" cy="1384300"/>
        </p:xfrm>
        <a:graphic>
          <a:graphicData uri="http://schemas.openxmlformats.org/presentationml/2006/ole">
            <p:oleObj spid="_x0000_s250888" name="Equation" r:id="rId6" imgW="236196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2771</TotalTime>
  <Words>1049</Words>
  <Application>Microsoft PowerPoint</Application>
  <PresentationFormat>On-screen Show (4:3)</PresentationFormat>
  <Paragraphs>230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Edge</vt:lpstr>
      <vt:lpstr>Equation</vt:lpstr>
      <vt:lpstr>Support Vector Machines</vt:lpstr>
      <vt:lpstr>Perceptron Revisited:</vt:lpstr>
      <vt:lpstr>Which one is the best?</vt:lpstr>
      <vt:lpstr>Notion of Margin</vt:lpstr>
      <vt:lpstr>Maximum Margin Classification</vt:lpstr>
      <vt:lpstr>Quantifying the Margin:</vt:lpstr>
      <vt:lpstr>Maximizing Margin:</vt:lpstr>
      <vt:lpstr>The dual problem (1) </vt:lpstr>
      <vt:lpstr>The dual problem (2)</vt:lpstr>
      <vt:lpstr>Important Observations (1):</vt:lpstr>
      <vt:lpstr>Important Observations (2):</vt:lpstr>
      <vt:lpstr>Soft Margin Classification  </vt:lpstr>
      <vt:lpstr>The formulation of soft margin</vt:lpstr>
      <vt:lpstr>Linear SVMs:  Overview</vt:lpstr>
      <vt:lpstr>Who really need linear classifiers</vt:lpstr>
      <vt:lpstr>Non-linear SVMs:  Feature spaces</vt:lpstr>
      <vt:lpstr>The “Kernel Trick”</vt:lpstr>
      <vt:lpstr>Non-linear SVMs</vt:lpstr>
      <vt:lpstr>Examples of Kernel Trick (1)</vt:lpstr>
      <vt:lpstr>Examples of Kernel Trick (2)</vt:lpstr>
      <vt:lpstr>Examples of kernel trick (3)</vt:lpstr>
      <vt:lpstr>What Functions are Kernels?</vt:lpstr>
      <vt:lpstr>Examples of Kernel Functions</vt:lpstr>
      <vt:lpstr>SVM Overviews</vt:lpstr>
      <vt:lpstr>SVM so far</vt:lpstr>
    </vt:vector>
  </TitlesOfParts>
  <Company>University of Texas at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Vector Machines</dc:title>
  <dc:creator>Mikhail Bilenko</dc:creator>
  <cp:lastModifiedBy>Jiri Matas</cp:lastModifiedBy>
  <cp:revision>55</cp:revision>
  <dcterms:created xsi:type="dcterms:W3CDTF">2003-11-03T19:56:21Z</dcterms:created>
  <dcterms:modified xsi:type="dcterms:W3CDTF">2008-04-15T08:54:12Z</dcterms:modified>
</cp:coreProperties>
</file>