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tags/tag49.xml" ContentType="application/vnd.openxmlformats-officedocument.presentationml.tags+xml"/>
  <Override PartName="/ppt/notesSlides/notesSlide50.xml" ContentType="application/vnd.openxmlformats-officedocument.presentationml.notesSlide+xml"/>
  <Override PartName="/ppt/tags/tag50.xml" ContentType="application/vnd.openxmlformats-officedocument.presentationml.tags+xml"/>
  <Override PartName="/ppt/notesSlides/notesSlide51.xml" ContentType="application/vnd.openxmlformats-officedocument.presentationml.notesSlide+xml"/>
  <Override PartName="/ppt/tags/tag51.xml" ContentType="application/vnd.openxmlformats-officedocument.presentationml.tags+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752" r:id="rId2"/>
    <p:sldId id="927" r:id="rId3"/>
    <p:sldId id="891" r:id="rId4"/>
    <p:sldId id="926" r:id="rId5"/>
    <p:sldId id="921" r:id="rId6"/>
    <p:sldId id="922" r:id="rId7"/>
    <p:sldId id="923" r:id="rId8"/>
    <p:sldId id="924" r:id="rId9"/>
    <p:sldId id="928" r:id="rId10"/>
    <p:sldId id="932" r:id="rId11"/>
    <p:sldId id="929" r:id="rId12"/>
    <p:sldId id="933" r:id="rId13"/>
    <p:sldId id="930" r:id="rId14"/>
    <p:sldId id="931" r:id="rId15"/>
    <p:sldId id="925" r:id="rId16"/>
    <p:sldId id="934" r:id="rId17"/>
    <p:sldId id="935" r:id="rId18"/>
    <p:sldId id="936" r:id="rId19"/>
    <p:sldId id="937" r:id="rId20"/>
    <p:sldId id="938" r:id="rId21"/>
    <p:sldId id="939" r:id="rId22"/>
    <p:sldId id="940" r:id="rId23"/>
    <p:sldId id="941" r:id="rId24"/>
    <p:sldId id="942" r:id="rId25"/>
    <p:sldId id="943" r:id="rId26"/>
    <p:sldId id="944" r:id="rId27"/>
    <p:sldId id="945" r:id="rId28"/>
    <p:sldId id="946" r:id="rId29"/>
    <p:sldId id="947" r:id="rId30"/>
    <p:sldId id="948" r:id="rId31"/>
    <p:sldId id="949" r:id="rId32"/>
    <p:sldId id="950" r:id="rId33"/>
    <p:sldId id="951" r:id="rId34"/>
    <p:sldId id="953" r:id="rId35"/>
    <p:sldId id="955" r:id="rId36"/>
    <p:sldId id="956" r:id="rId37"/>
    <p:sldId id="957" r:id="rId38"/>
    <p:sldId id="961" r:id="rId39"/>
    <p:sldId id="965" r:id="rId40"/>
    <p:sldId id="966" r:id="rId41"/>
    <p:sldId id="967" r:id="rId42"/>
    <p:sldId id="968" r:id="rId43"/>
    <p:sldId id="962" r:id="rId44"/>
    <p:sldId id="963" r:id="rId45"/>
    <p:sldId id="964" r:id="rId46"/>
    <p:sldId id="969" r:id="rId47"/>
    <p:sldId id="970" r:id="rId48"/>
    <p:sldId id="971" r:id="rId49"/>
    <p:sldId id="958" r:id="rId50"/>
    <p:sldId id="972" r:id="rId51"/>
    <p:sldId id="959" r:id="rId52"/>
    <p:sldId id="978" r:id="rId53"/>
    <p:sldId id="981" r:id="rId5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CB85D5-D9CB-4DE3-ABAC-52450C5841D4}">
          <p14:sldIdLst>
            <p14:sldId id="752"/>
          </p14:sldIdLst>
        </p14:section>
        <p14:section name="Untitled Section" id="{0D91DDCC-5852-4A29-9096-69CB15DD3102}">
          <p14:sldIdLst>
            <p14:sldId id="927"/>
            <p14:sldId id="891"/>
            <p14:sldId id="926"/>
            <p14:sldId id="921"/>
            <p14:sldId id="922"/>
            <p14:sldId id="923"/>
            <p14:sldId id="924"/>
            <p14:sldId id="928"/>
            <p14:sldId id="932"/>
            <p14:sldId id="929"/>
            <p14:sldId id="933"/>
            <p14:sldId id="930"/>
            <p14:sldId id="931"/>
            <p14:sldId id="925"/>
            <p14:sldId id="934"/>
            <p14:sldId id="935"/>
            <p14:sldId id="936"/>
            <p14:sldId id="937"/>
            <p14:sldId id="938"/>
            <p14:sldId id="939"/>
            <p14:sldId id="940"/>
            <p14:sldId id="941"/>
            <p14:sldId id="942"/>
            <p14:sldId id="943"/>
            <p14:sldId id="944"/>
            <p14:sldId id="945"/>
            <p14:sldId id="946"/>
            <p14:sldId id="947"/>
            <p14:sldId id="948"/>
            <p14:sldId id="949"/>
            <p14:sldId id="950"/>
            <p14:sldId id="951"/>
            <p14:sldId id="953"/>
            <p14:sldId id="955"/>
            <p14:sldId id="956"/>
            <p14:sldId id="957"/>
            <p14:sldId id="961"/>
            <p14:sldId id="965"/>
            <p14:sldId id="966"/>
            <p14:sldId id="967"/>
            <p14:sldId id="968"/>
            <p14:sldId id="962"/>
            <p14:sldId id="963"/>
            <p14:sldId id="964"/>
            <p14:sldId id="969"/>
            <p14:sldId id="970"/>
            <p14:sldId id="971"/>
            <p14:sldId id="958"/>
            <p14:sldId id="972"/>
            <p14:sldId id="959"/>
            <p14:sldId id="978"/>
            <p14:sldId id="981"/>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cwkeil@gmail.com" initials="v"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3" autoAdjust="0"/>
    <p:restoredTop sz="87544" autoAdjust="0"/>
  </p:normalViewPr>
  <p:slideViewPr>
    <p:cSldViewPr snapToGrid="0">
      <p:cViewPr>
        <p:scale>
          <a:sx n="69" d="100"/>
          <a:sy n="69" d="100"/>
        </p:scale>
        <p:origin x="-840" y="90"/>
      </p:cViewPr>
      <p:guideLst>
        <p:guide orient="horz" pos="2160"/>
        <p:guide pos="3840"/>
      </p:guideLst>
    </p:cSldViewPr>
  </p:slideViewPr>
  <p:outlineViewPr>
    <p:cViewPr>
      <p:scale>
        <a:sx n="33" d="100"/>
        <a:sy n="33" d="100"/>
      </p:scale>
      <p:origin x="0" y="43722"/>
    </p:cViewPr>
  </p:outlineViewPr>
  <p:notesTextViewPr>
    <p:cViewPr>
      <p:scale>
        <a:sx n="1" d="1"/>
        <a:sy n="1" d="1"/>
      </p:scale>
      <p:origin x="0" y="0"/>
    </p:cViewPr>
  </p:notesTextViewPr>
  <p:sorterViewPr>
    <p:cViewPr>
      <p:scale>
        <a:sx n="100" d="100"/>
        <a:sy n="100" d="100"/>
      </p:scale>
      <p:origin x="0" y="5208"/>
    </p:cViewPr>
  </p:sorter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Blad1!$B$1</c:f>
              <c:strCache>
                <c:ptCount val="1"/>
                <c:pt idx="0">
                  <c:v>Y-waarden</c:v>
                </c:pt>
              </c:strCache>
            </c:strRef>
          </c:tx>
          <c:spPr>
            <a:ln w="28575">
              <a:noFill/>
            </a:ln>
          </c:spPr>
          <c:trendline>
            <c:trendlineType val="linear"/>
            <c:dispRSqr val="0"/>
            <c:dispEq val="0"/>
          </c:trendline>
          <c:xVal>
            <c:numRef>
              <c:f>Blad1!$A$2:$A$12</c:f>
              <c:numCache>
                <c:formatCode>General</c:formatCode>
                <c:ptCount val="11"/>
                <c:pt idx="0">
                  <c:v>5</c:v>
                </c:pt>
                <c:pt idx="1">
                  <c:v>10</c:v>
                </c:pt>
                <c:pt idx="2">
                  <c:v>15</c:v>
                </c:pt>
                <c:pt idx="3">
                  <c:v>20</c:v>
                </c:pt>
                <c:pt idx="4">
                  <c:v>25</c:v>
                </c:pt>
                <c:pt idx="5">
                  <c:v>30</c:v>
                </c:pt>
                <c:pt idx="6">
                  <c:v>35</c:v>
                </c:pt>
                <c:pt idx="7">
                  <c:v>22</c:v>
                </c:pt>
                <c:pt idx="8">
                  <c:v>5</c:v>
                </c:pt>
                <c:pt idx="9">
                  <c:v>12</c:v>
                </c:pt>
                <c:pt idx="10">
                  <c:v>40</c:v>
                </c:pt>
              </c:numCache>
            </c:numRef>
          </c:xVal>
          <c:yVal>
            <c:numRef>
              <c:f>Blad1!$B$2:$B$12</c:f>
              <c:numCache>
                <c:formatCode>General</c:formatCode>
                <c:ptCount val="11"/>
                <c:pt idx="0">
                  <c:v>6</c:v>
                </c:pt>
                <c:pt idx="1">
                  <c:v>12</c:v>
                </c:pt>
                <c:pt idx="2">
                  <c:v>15</c:v>
                </c:pt>
                <c:pt idx="3">
                  <c:v>16</c:v>
                </c:pt>
                <c:pt idx="4">
                  <c:v>21</c:v>
                </c:pt>
                <c:pt idx="5">
                  <c:v>18</c:v>
                </c:pt>
                <c:pt idx="6">
                  <c:v>23</c:v>
                </c:pt>
                <c:pt idx="7">
                  <c:v>13</c:v>
                </c:pt>
                <c:pt idx="8">
                  <c:v>10</c:v>
                </c:pt>
                <c:pt idx="9">
                  <c:v>9</c:v>
                </c:pt>
                <c:pt idx="10">
                  <c:v>28</c:v>
                </c:pt>
              </c:numCache>
            </c:numRef>
          </c:yVal>
          <c:smooth val="0"/>
          <c:extLst xmlns:c16r2="http://schemas.microsoft.com/office/drawing/2015/06/chart">
            <c:ext xmlns:c16="http://schemas.microsoft.com/office/drawing/2014/chart" uri="{C3380CC4-5D6E-409C-BE32-E72D297353CC}">
              <c16:uniqueId val="{00000000-DC70-4CD0-84C9-B93FBD2CA2ED}"/>
            </c:ext>
          </c:extLst>
        </c:ser>
        <c:dLbls>
          <c:showLegendKey val="0"/>
          <c:showVal val="0"/>
          <c:showCatName val="0"/>
          <c:showSerName val="0"/>
          <c:showPercent val="0"/>
          <c:showBubbleSize val="0"/>
        </c:dLbls>
        <c:axId val="46763968"/>
        <c:axId val="46764544"/>
      </c:scatterChart>
      <c:valAx>
        <c:axId val="46763968"/>
        <c:scaling>
          <c:orientation val="minMax"/>
          <c:max val="45"/>
          <c:min val="0"/>
        </c:scaling>
        <c:delete val="0"/>
        <c:axPos val="b"/>
        <c:numFmt formatCode="General" sourceLinked="1"/>
        <c:majorTickMark val="out"/>
        <c:minorTickMark val="none"/>
        <c:tickLblPos val="nextTo"/>
        <c:crossAx val="46764544"/>
        <c:crosses val="autoZero"/>
        <c:crossBetween val="midCat"/>
        <c:majorUnit val="10"/>
      </c:valAx>
      <c:valAx>
        <c:axId val="46764544"/>
        <c:scaling>
          <c:orientation val="minMax"/>
        </c:scaling>
        <c:delete val="0"/>
        <c:axPos val="l"/>
        <c:numFmt formatCode="General" sourceLinked="1"/>
        <c:majorTickMark val="out"/>
        <c:minorTickMark val="none"/>
        <c:tickLblPos val="nextTo"/>
        <c:crossAx val="46763968"/>
        <c:crosses val="autoZero"/>
        <c:crossBetween val="midCat"/>
      </c:valAx>
    </c:plotArea>
    <c:plotVisOnly val="1"/>
    <c:dispBlanksAs val="gap"/>
    <c:showDLblsOverMax val="0"/>
  </c:chart>
  <c:txPr>
    <a:bodyPr/>
    <a:lstStyle/>
    <a:p>
      <a:pPr>
        <a:defRPr sz="1800"/>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62.png"/></Relationships>
</file>

<file path=ppt/drawings/drawing1.xml><?xml version="1.0" encoding="utf-8"?>
<c:userShapes xmlns:c="http://schemas.openxmlformats.org/drawingml/2006/chart">
  <cdr:relSizeAnchor xmlns:cdr="http://schemas.openxmlformats.org/drawingml/2006/chartDrawing">
    <cdr:from>
      <cdr:x>0.06916</cdr:x>
      <cdr:y>0.14389</cdr:y>
    </cdr:from>
    <cdr:to>
      <cdr:x>0.87559</cdr:x>
      <cdr:y>0.7466</cdr:y>
    </cdr:to>
    <cdr:cxnSp macro="">
      <cdr:nvCxnSpPr>
        <cdr:cNvPr id="3" name="Rechte verbindingslijn 2">
          <a:extLst xmlns:a="http://schemas.openxmlformats.org/drawingml/2006/main">
            <a:ext uri="{FF2B5EF4-FFF2-40B4-BE49-F238E27FC236}">
              <a16:creationId xmlns:a16="http://schemas.microsoft.com/office/drawing/2014/main" xmlns="" id="{0773E6C8-685E-4040-9C8F-1A9B6BFDFFF7}"/>
            </a:ext>
          </a:extLst>
        </cdr:cNvPr>
        <cdr:cNvCxnSpPr/>
      </cdr:nvCxnSpPr>
      <cdr:spPr bwMode="auto">
        <a:xfrm xmlns:a="http://schemas.openxmlformats.org/drawingml/2006/main" flipV="1">
          <a:off x="501650" y="634093"/>
          <a:ext cx="5849257" cy="2656114"/>
        </a:xfrm>
        <a:prstGeom xmlns:a="http://schemas.openxmlformats.org/drawingml/2006/main" prst="line">
          <a:avLst/>
        </a:prstGeom>
        <a:noFill xmlns:a="http://schemas.openxmlformats.org/drawingml/2006/main"/>
        <a:ln xmlns:a="http://schemas.openxmlformats.org/drawingml/2006/main" w="57150" algn="ctr">
          <a:solidFill>
            <a:schemeClr val="accent6"/>
          </a:solidFill>
          <a:round/>
          <a:headEnd/>
          <a:tailEnd type="none" w="med" len="med"/>
        </a:ln>
      </cdr:spPr>
    </cdr:cxnSp>
  </cdr:relSizeAnchor>
  <cdr:relSizeAnchor xmlns:cdr="http://schemas.openxmlformats.org/drawingml/2006/chartDrawing">
    <cdr:from>
      <cdr:x>0.07316</cdr:x>
      <cdr:y>0.74973</cdr:y>
    </cdr:from>
    <cdr:to>
      <cdr:x>0.68899</cdr:x>
      <cdr:y>0.75978</cdr:y>
    </cdr:to>
    <cdr:cxnSp macro="">
      <cdr:nvCxnSpPr>
        <cdr:cNvPr id="6" name="Rechte verbindingslijn 5">
          <a:extLst xmlns:a="http://schemas.openxmlformats.org/drawingml/2006/main">
            <a:ext uri="{FF2B5EF4-FFF2-40B4-BE49-F238E27FC236}">
              <a16:creationId xmlns:a16="http://schemas.microsoft.com/office/drawing/2014/main" xmlns="" id="{1C2865A3-5C92-7348-B104-75BCA7054686}"/>
            </a:ext>
          </a:extLst>
        </cdr:cNvPr>
        <cdr:cNvCxnSpPr/>
      </cdr:nvCxnSpPr>
      <cdr:spPr bwMode="auto">
        <a:xfrm xmlns:a="http://schemas.openxmlformats.org/drawingml/2006/main" flipV="1">
          <a:off x="489831" y="3303976"/>
          <a:ext cx="4123199" cy="44298"/>
        </a:xfrm>
        <a:prstGeom xmlns:a="http://schemas.openxmlformats.org/drawingml/2006/main" prst="line">
          <a:avLst/>
        </a:prstGeom>
        <a:noFill xmlns:a="http://schemas.openxmlformats.org/drawingml/2006/main"/>
        <a:ln xmlns:a="http://schemas.openxmlformats.org/drawingml/2006/main" w="57150" algn="ctr">
          <a:solidFill>
            <a:schemeClr val="accent6"/>
          </a:solidFill>
          <a:prstDash val="sysDash"/>
          <a:round/>
          <a:headEnd/>
          <a:tailEnd type="none" w="med" len="med"/>
        </a:ln>
      </cdr:spPr>
    </cdr:cxnSp>
  </cdr:relSizeAnchor>
  <cdr:relSizeAnchor xmlns:cdr="http://schemas.openxmlformats.org/drawingml/2006/chartDrawing">
    <cdr:from>
      <cdr:x>0.25126</cdr:x>
      <cdr:y>0.51935</cdr:y>
    </cdr:from>
    <cdr:to>
      <cdr:x>0.5094</cdr:x>
      <cdr:y>0.91787</cdr:y>
    </cdr:to>
    <cdr:sp macro="" textlink="">
      <cdr:nvSpPr>
        <cdr:cNvPr id="8" name="Boog 7"/>
        <cdr:cNvSpPr/>
      </cdr:nvSpPr>
      <cdr:spPr bwMode="auto">
        <a:xfrm xmlns:a="http://schemas.openxmlformats.org/drawingml/2006/main">
          <a:off x="1822449" y="2288721"/>
          <a:ext cx="1872343" cy="1756229"/>
        </a:xfrm>
        <a:prstGeom xmlns:a="http://schemas.openxmlformats.org/drawingml/2006/main" prst="arc">
          <a:avLst>
            <a:gd name="adj1" fmla="val 15873014"/>
            <a:gd name="adj2" fmla="val 492146"/>
          </a:avLst>
        </a:prstGeom>
        <a:noFill xmlns:a="http://schemas.openxmlformats.org/drawingml/2006/main"/>
        <a:ln xmlns:a="http://schemas.openxmlformats.org/drawingml/2006/main" w="57150" algn="ctr">
          <a:solidFill>
            <a:schemeClr val="accent6"/>
          </a:solidFill>
          <a:round/>
          <a:headEnd/>
          <a:tailEnd type="none" w="med" len="med"/>
        </a:ln>
      </cdr:spPr>
      <cdr:txBody>
        <a:bodyPr xmlns:a="http://schemas.openxmlformats.org/drawingml/2006/main" vertOverflow="clip" anchor="ctr"/>
        <a:lstStyle xmlns:a="http://schemas.openxmlformats.org/drawingml/2006/main"/>
        <a:p xmlns:a="http://schemas.openxmlformats.org/drawingml/2006/main">
          <a:endParaRPr lang="nl-NL"/>
        </a:p>
      </cdr:txBody>
    </cdr:sp>
  </cdr:relSizeAnchor>
  <cdr:relSizeAnchor xmlns:cdr="http://schemas.openxmlformats.org/drawingml/2006/chartDrawing">
    <cdr:from>
      <cdr:x>0.48826</cdr:x>
      <cdr:y>0.53355</cdr:y>
    </cdr:from>
    <cdr:to>
      <cdr:x>0.57399</cdr:x>
      <cdr:y>0.69403</cdr:y>
    </cdr:to>
    <cdr:pic>
      <cdr:nvPicPr>
        <cdr:cNvPr id="2" name="chart">
          <a:extLst xmlns:a="http://schemas.openxmlformats.org/drawingml/2006/main">
            <a:ext uri="{FF2B5EF4-FFF2-40B4-BE49-F238E27FC236}">
              <a16:creationId xmlns:a16="http://schemas.microsoft.com/office/drawing/2014/main" xmlns="" id="{01FEFD42-AA05-E347-A9C2-A3FF01E66AE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541485" y="2351315"/>
          <a:ext cx="621846" cy="70719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9EFC99-99A3-4D81-B726-C9BCC99C4238}" type="datetimeFigureOut">
              <a:rPr lang="de-DE" smtClean="0"/>
              <a:t>23.02.2022</a:t>
            </a:fld>
            <a:endParaRPr lang="de-D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65D395-D506-473B-98A3-5268970627E7}" type="slidenum">
              <a:rPr lang="de-DE" smtClean="0"/>
              <a:t>‹#›</a:t>
            </a:fld>
            <a:endParaRPr lang="de-DE"/>
          </a:p>
        </p:txBody>
      </p:sp>
    </p:spTree>
    <p:extLst>
      <p:ext uri="{BB962C8B-B14F-4D97-AF65-F5344CB8AC3E}">
        <p14:creationId xmlns:p14="http://schemas.microsoft.com/office/powerpoint/2010/main" val="3404664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367501-7DAE-4DE0-B6B9-E94D8A0CFF45}" type="datetimeFigureOut">
              <a:rPr lang="x-none" smtClean="0"/>
              <a:t>2/23/2022</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3A087-7004-4586-9E12-00A4C17D6E25}" type="slidenum">
              <a:rPr lang="x-none" smtClean="0"/>
              <a:t>‹#›</a:t>
            </a:fld>
            <a:endParaRPr lang="x-none"/>
          </a:p>
        </p:txBody>
      </p:sp>
    </p:spTree>
    <p:extLst>
      <p:ext uri="{BB962C8B-B14F-4D97-AF65-F5344CB8AC3E}">
        <p14:creationId xmlns:p14="http://schemas.microsoft.com/office/powerpoint/2010/main" val="419946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03A087-7004-4586-9E12-00A4C17D6E25}" type="slidenum">
              <a:rPr lang="x-none" smtClean="0"/>
              <a:t>1</a:t>
            </a:fld>
            <a:endParaRPr lang="x-none"/>
          </a:p>
        </p:txBody>
      </p:sp>
    </p:spTree>
    <p:extLst>
      <p:ext uri="{BB962C8B-B14F-4D97-AF65-F5344CB8AC3E}">
        <p14:creationId xmlns:p14="http://schemas.microsoft.com/office/powerpoint/2010/main" val="1480759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dirty="0" smtClean="0">
                <a:solidFill>
                  <a:srgbClr val="FF0000"/>
                </a:solidFill>
              </a:rPr>
              <a:t>Neurons</a:t>
            </a:r>
            <a:r>
              <a:rPr lang="nl-NL" b="0" baseline="0" dirty="0" smtClean="0">
                <a:solidFill>
                  <a:srgbClr val="FF0000"/>
                </a:solidFill>
              </a:rPr>
              <a:t> have two primary roles:</a:t>
            </a:r>
          </a:p>
          <a:p>
            <a:pPr marL="228600" indent="-228600">
              <a:buAutoNum type="arabicParenR"/>
            </a:pPr>
            <a:r>
              <a:rPr lang="nl-NL" b="0" baseline="0" dirty="0" smtClean="0">
                <a:solidFill>
                  <a:srgbClr val="FF0000"/>
                </a:solidFill>
              </a:rPr>
              <a:t>Integration -&gt; collects inputs from other neurons through connections on dendrites and soma</a:t>
            </a:r>
          </a:p>
          <a:p>
            <a:pPr marL="228600" indent="-228600">
              <a:buAutoNum type="arabicParenR"/>
            </a:pPr>
            <a:r>
              <a:rPr lang="nl-NL" b="0" baseline="0" dirty="0" smtClean="0">
                <a:solidFill>
                  <a:srgbClr val="FF0000"/>
                </a:solidFill>
              </a:rPr>
              <a:t>Signalling  -&gt; transmits this outcome to other neurons</a:t>
            </a:r>
          </a:p>
          <a:p>
            <a:pPr marL="0" indent="0">
              <a:buNone/>
            </a:pPr>
            <a:r>
              <a:rPr lang="nl-NL" b="0" baseline="0" dirty="0" smtClean="0">
                <a:solidFill>
                  <a:srgbClr val="FF0000"/>
                </a:solidFill>
              </a:rPr>
              <a:t>Both rely on changes in the cell membrane potential and the release of neurotransmitters</a:t>
            </a:r>
          </a:p>
          <a:p>
            <a:pPr marL="0" indent="0">
              <a:buNone/>
            </a:pPr>
            <a:r>
              <a:rPr lang="nl-NL" b="0" baseline="0" dirty="0" smtClean="0">
                <a:solidFill>
                  <a:srgbClr val="FF0000"/>
                </a:solidFill>
              </a:rPr>
              <a:t>While the integrative and signalling processes themselves do not require external sources of energy, the restoration of ionic concentration gradients following these activities do. </a:t>
            </a:r>
            <a:endParaRPr lang="nl-NL" b="0" dirty="0" smtClean="0">
              <a:solidFill>
                <a:srgbClr val="FF0000"/>
              </a:solidFill>
            </a:endParaRPr>
          </a:p>
          <a:p>
            <a:endParaRPr lang="nl-NL" b="1" dirty="0" smtClean="0">
              <a:solidFill>
                <a:srgbClr val="FF0000"/>
              </a:solidFill>
            </a:endParaRPr>
          </a:p>
          <a:p>
            <a:r>
              <a:rPr lang="nl-NL" b="1" dirty="0" smtClean="0">
                <a:solidFill>
                  <a:srgbClr val="FF0000"/>
                </a:solidFill>
              </a:rPr>
              <a:t>Q:</a:t>
            </a:r>
            <a:r>
              <a:rPr lang="nl-NL" b="1" baseline="0" dirty="0" smtClean="0">
                <a:solidFill>
                  <a:srgbClr val="FF0000"/>
                </a:solidFill>
              </a:rPr>
              <a:t> so where does glucose and oxygen come from?</a:t>
            </a:r>
            <a:endParaRPr lang="nl-NL" b="1" dirty="0" smtClean="0">
              <a:solidFill>
                <a:srgbClr val="FF0000"/>
              </a:solidFill>
            </a:endParaRPr>
          </a:p>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10</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11</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12</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e-DE" baseline="0" dirty="0" smtClean="0"/>
              <a:t>Q: </a:t>
            </a:r>
            <a:r>
              <a:rPr lang="de-DE" baseline="0" dirty="0" err="1" smtClean="0"/>
              <a:t>What</a:t>
            </a:r>
            <a:r>
              <a:rPr lang="de-DE" baseline="0" dirty="0" smtClean="0"/>
              <a:t> </a:t>
            </a:r>
            <a:r>
              <a:rPr lang="de-DE" baseline="0" dirty="0" err="1" smtClean="0"/>
              <a:t>is</a:t>
            </a:r>
            <a:r>
              <a:rPr lang="de-DE" baseline="0" dirty="0" smtClean="0"/>
              <a:t> </a:t>
            </a:r>
            <a:r>
              <a:rPr lang="de-DE" baseline="0" dirty="0" err="1" smtClean="0"/>
              <a:t>measured</a:t>
            </a:r>
            <a:r>
              <a:rPr lang="de-DE" baseline="0" dirty="0" smtClean="0"/>
              <a:t> in </a:t>
            </a:r>
            <a:r>
              <a:rPr lang="de-DE" baseline="0" dirty="0" err="1" smtClean="0"/>
              <a:t>fMRI</a:t>
            </a:r>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13</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14</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15</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e-DE" baseline="0" dirty="0" smtClean="0"/>
              <a:t>Q: </a:t>
            </a:r>
            <a:r>
              <a:rPr lang="de-DE" baseline="0" dirty="0" err="1" smtClean="0"/>
              <a:t>Why</a:t>
            </a:r>
            <a:r>
              <a:rPr lang="de-DE" baseline="0" dirty="0" smtClean="0"/>
              <a:t> </a:t>
            </a:r>
            <a:r>
              <a:rPr lang="de-DE" baseline="0" dirty="0" err="1" smtClean="0"/>
              <a:t>would</a:t>
            </a:r>
            <a:r>
              <a:rPr lang="de-DE" baseline="0" dirty="0" smtClean="0"/>
              <a:t> </a:t>
            </a:r>
            <a:r>
              <a:rPr lang="de-DE" baseline="0" dirty="0" err="1" smtClean="0"/>
              <a:t>oxygenation</a:t>
            </a:r>
            <a:r>
              <a:rPr lang="de-DE" baseline="0" dirty="0" smtClean="0"/>
              <a:t> </a:t>
            </a:r>
            <a:r>
              <a:rPr lang="de-DE" baseline="0" dirty="0" err="1" smtClean="0"/>
              <a:t>of</a:t>
            </a:r>
            <a:r>
              <a:rPr lang="de-DE" baseline="0" dirty="0" smtClean="0"/>
              <a:t> </a:t>
            </a:r>
            <a:r>
              <a:rPr lang="de-DE" baseline="0" dirty="0" err="1" smtClean="0"/>
              <a:t>blood</a:t>
            </a:r>
            <a:r>
              <a:rPr lang="de-DE" baseline="0" dirty="0" smtClean="0"/>
              <a:t> </a:t>
            </a:r>
            <a:r>
              <a:rPr lang="de-DE" baseline="0" dirty="0" err="1" smtClean="0"/>
              <a:t>affect</a:t>
            </a:r>
            <a:r>
              <a:rPr lang="de-DE" baseline="0" dirty="0" smtClean="0"/>
              <a:t> </a:t>
            </a:r>
            <a:r>
              <a:rPr lang="de-DE" baseline="0" dirty="0" err="1" smtClean="0"/>
              <a:t>the</a:t>
            </a:r>
            <a:r>
              <a:rPr lang="de-DE" baseline="0" dirty="0" smtClean="0"/>
              <a:t> MRI </a:t>
            </a:r>
            <a:r>
              <a:rPr lang="de-DE" baseline="0" dirty="0" err="1" smtClean="0"/>
              <a:t>signal</a:t>
            </a:r>
            <a:r>
              <a:rPr lang="de-DE" baseline="0" dirty="0" smtClean="0"/>
              <a:t>?</a:t>
            </a:r>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16</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Q: What happens during brain activation?</a:t>
            </a:r>
          </a:p>
          <a:p>
            <a:pPr rtl="0"/>
            <a:endParaRPr lang="de-DE" b="1"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17</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18</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19</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e-DE" baseline="0" dirty="0" smtClean="0"/>
              <a:t>MRI </a:t>
            </a:r>
            <a:r>
              <a:rPr lang="de-DE" baseline="0" dirty="0" err="1" smtClean="0"/>
              <a:t>is</a:t>
            </a:r>
            <a:r>
              <a:rPr lang="de-DE" baseline="0" dirty="0" smtClean="0"/>
              <a:t> a </a:t>
            </a:r>
            <a:r>
              <a:rPr lang="de-DE" baseline="0" dirty="0" err="1" smtClean="0"/>
              <a:t>medical</a:t>
            </a:r>
            <a:r>
              <a:rPr lang="de-DE" baseline="0" dirty="0" smtClean="0"/>
              <a:t> </a:t>
            </a:r>
            <a:r>
              <a:rPr lang="de-DE" baseline="0" dirty="0" err="1" smtClean="0"/>
              <a:t>imaging</a:t>
            </a:r>
            <a:r>
              <a:rPr lang="de-DE" baseline="0" dirty="0" smtClean="0"/>
              <a:t> </a:t>
            </a:r>
            <a:r>
              <a:rPr lang="de-DE" baseline="0" dirty="0" err="1" smtClean="0"/>
              <a:t>modality</a:t>
            </a:r>
            <a:r>
              <a:rPr lang="de-DE" baseline="0" dirty="0" smtClean="0"/>
              <a:t> </a:t>
            </a:r>
            <a:r>
              <a:rPr lang="de-DE" baseline="0" dirty="0" err="1" smtClean="0"/>
              <a:t>that</a:t>
            </a:r>
            <a:r>
              <a:rPr lang="de-DE" baseline="0" dirty="0" smtClean="0"/>
              <a:t> </a:t>
            </a:r>
            <a:r>
              <a:rPr lang="de-DE" baseline="0" dirty="0" err="1" smtClean="0"/>
              <a:t>uses</a:t>
            </a:r>
            <a:r>
              <a:rPr lang="de-DE" baseline="0" dirty="0" smtClean="0"/>
              <a:t> </a:t>
            </a:r>
            <a:r>
              <a:rPr lang="de-DE" baseline="0" dirty="0" err="1" smtClean="0"/>
              <a:t>the</a:t>
            </a:r>
            <a:r>
              <a:rPr lang="de-DE" baseline="0" dirty="0" smtClean="0"/>
              <a:t> </a:t>
            </a:r>
            <a:r>
              <a:rPr lang="de-DE" baseline="0" dirty="0" err="1" smtClean="0"/>
              <a:t>spin</a:t>
            </a:r>
            <a:r>
              <a:rPr lang="de-DE" baseline="0" dirty="0" smtClean="0"/>
              <a:t> </a:t>
            </a:r>
            <a:r>
              <a:rPr lang="de-DE" baseline="0" dirty="0" err="1" smtClean="0"/>
              <a:t>property</a:t>
            </a:r>
            <a:r>
              <a:rPr lang="de-DE" baseline="0" dirty="0" smtClean="0"/>
              <a:t> </a:t>
            </a:r>
            <a:r>
              <a:rPr lang="de-DE" baseline="0" dirty="0" err="1" smtClean="0"/>
              <a:t>of</a:t>
            </a:r>
            <a:r>
              <a:rPr lang="de-DE" baseline="0" dirty="0" smtClean="0"/>
              <a:t> hydrogen </a:t>
            </a:r>
            <a:r>
              <a:rPr lang="de-DE" baseline="0" dirty="0" err="1" smtClean="0"/>
              <a:t>atoms</a:t>
            </a:r>
            <a:r>
              <a:rPr lang="de-DE" baseline="0" dirty="0" smtClean="0"/>
              <a:t>, </a:t>
            </a:r>
            <a:r>
              <a:rPr lang="de-DE" baseline="0" dirty="0" err="1" smtClean="0"/>
              <a:t>though</a:t>
            </a:r>
            <a:r>
              <a:rPr lang="de-DE" baseline="0" dirty="0" smtClean="0"/>
              <a:t> </a:t>
            </a:r>
            <a:r>
              <a:rPr lang="de-DE" baseline="0" dirty="0" err="1" smtClean="0"/>
              <a:t>other</a:t>
            </a:r>
            <a:r>
              <a:rPr lang="de-DE" baseline="0" dirty="0" smtClean="0"/>
              <a:t> </a:t>
            </a:r>
            <a:r>
              <a:rPr lang="de-DE" baseline="0" dirty="0" err="1" smtClean="0"/>
              <a:t>atoms</a:t>
            </a:r>
            <a:r>
              <a:rPr lang="de-DE" baseline="0" dirty="0" smtClean="0"/>
              <a:t> </a:t>
            </a:r>
            <a:r>
              <a:rPr lang="de-DE" baseline="0" dirty="0" err="1" smtClean="0"/>
              <a:t>are</a:t>
            </a:r>
            <a:r>
              <a:rPr lang="de-DE" baseline="0" dirty="0" smtClean="0"/>
              <a:t> </a:t>
            </a:r>
            <a:r>
              <a:rPr lang="de-DE" baseline="0" dirty="0" err="1" smtClean="0"/>
              <a:t>used</a:t>
            </a:r>
            <a:r>
              <a:rPr lang="de-DE" baseline="0" dirty="0" smtClean="0"/>
              <a:t> </a:t>
            </a:r>
            <a:r>
              <a:rPr lang="de-DE" baseline="0" dirty="0" err="1" smtClean="0"/>
              <a:t>experimentally</a:t>
            </a:r>
            <a:r>
              <a:rPr lang="de-DE" baseline="0" dirty="0" smtClean="0"/>
              <a:t>.</a:t>
            </a:r>
          </a:p>
          <a:p>
            <a:pPr rtl="0"/>
            <a:endParaRPr lang="de-DE" baseline="0" dirty="0" smtClean="0"/>
          </a:p>
          <a:p>
            <a:pPr rtl="0"/>
            <a:r>
              <a:rPr lang="de-DE" baseline="0" dirty="0" smtClean="0"/>
              <a:t>Measurement </a:t>
            </a:r>
            <a:r>
              <a:rPr lang="de-DE" baseline="0" dirty="0" err="1" smtClean="0"/>
              <a:t>cannot</a:t>
            </a:r>
            <a:r>
              <a:rPr lang="de-DE" baseline="0" dirty="0" smtClean="0"/>
              <a:t> </a:t>
            </a:r>
            <a:r>
              <a:rPr lang="de-DE" baseline="0" dirty="0" err="1" smtClean="0"/>
              <a:t>be</a:t>
            </a:r>
            <a:r>
              <a:rPr lang="de-DE" baseline="0" dirty="0" smtClean="0"/>
              <a:t> </a:t>
            </a:r>
            <a:r>
              <a:rPr lang="de-DE" baseline="0" dirty="0" err="1" smtClean="0"/>
              <a:t>really</a:t>
            </a:r>
            <a:r>
              <a:rPr lang="de-DE" baseline="0" dirty="0" smtClean="0"/>
              <a:t> </a:t>
            </a:r>
            <a:r>
              <a:rPr lang="de-DE" baseline="0" dirty="0" err="1" smtClean="0"/>
              <a:t>done</a:t>
            </a:r>
            <a:r>
              <a:rPr lang="de-DE" baseline="0" dirty="0" smtClean="0"/>
              <a:t> in normal </a:t>
            </a:r>
            <a:r>
              <a:rPr lang="de-DE" baseline="0" dirty="0" err="1" smtClean="0"/>
              <a:t>Earth‘s</a:t>
            </a:r>
            <a:r>
              <a:rPr lang="de-DE" baseline="0" dirty="0" smtClean="0"/>
              <a:t> </a:t>
            </a:r>
            <a:r>
              <a:rPr lang="de-DE" baseline="0" dirty="0" err="1" smtClean="0"/>
              <a:t>magnetic</a:t>
            </a:r>
            <a:r>
              <a:rPr lang="de-DE" baseline="0" dirty="0" smtClean="0"/>
              <a:t> </a:t>
            </a:r>
            <a:r>
              <a:rPr lang="de-DE" baseline="0" dirty="0" err="1" smtClean="0"/>
              <a:t>field</a:t>
            </a:r>
            <a:r>
              <a:rPr lang="de-DE" baseline="0" dirty="0" smtClean="0"/>
              <a:t>, but a </a:t>
            </a:r>
            <a:r>
              <a:rPr lang="de-DE" baseline="0" dirty="0" err="1" smtClean="0"/>
              <a:t>very</a:t>
            </a:r>
            <a:r>
              <a:rPr lang="de-DE" baseline="0" dirty="0" smtClean="0"/>
              <a:t> strong </a:t>
            </a:r>
            <a:r>
              <a:rPr lang="de-DE" baseline="0" dirty="0" err="1" smtClean="0"/>
              <a:t>magnetic</a:t>
            </a:r>
            <a:r>
              <a:rPr lang="de-DE" baseline="0" dirty="0" smtClean="0"/>
              <a:t> </a:t>
            </a:r>
            <a:r>
              <a:rPr lang="de-DE" baseline="0" dirty="0" err="1" smtClean="0"/>
              <a:t>field</a:t>
            </a:r>
            <a:r>
              <a:rPr lang="de-DE" baseline="0" dirty="0" smtClean="0"/>
              <a:t> </a:t>
            </a:r>
            <a:r>
              <a:rPr lang="de-DE" baseline="0" dirty="0" err="1" smtClean="0"/>
              <a:t>is</a:t>
            </a:r>
            <a:r>
              <a:rPr lang="de-DE" baseline="0" dirty="0" smtClean="0"/>
              <a:t> </a:t>
            </a:r>
            <a:r>
              <a:rPr lang="de-DE" baseline="0" dirty="0" err="1" smtClean="0"/>
              <a:t>needed</a:t>
            </a:r>
            <a:r>
              <a:rPr lang="de-DE" baseline="0" dirty="0" smtClean="0"/>
              <a:t>.</a:t>
            </a:r>
          </a:p>
          <a:p>
            <a:pPr rtl="0"/>
            <a:endParaRPr lang="de-DE" baseline="0" dirty="0" smtClean="0"/>
          </a:p>
          <a:p>
            <a:pPr rtl="0"/>
            <a:r>
              <a:rPr lang="de-DE" baseline="0" dirty="0" err="1" smtClean="0"/>
              <a:t>For</a:t>
            </a:r>
            <a:r>
              <a:rPr lang="de-DE" baseline="0" dirty="0" smtClean="0"/>
              <a:t> human </a:t>
            </a:r>
            <a:r>
              <a:rPr lang="de-DE" baseline="0" dirty="0" err="1" smtClean="0"/>
              <a:t>scanners</a:t>
            </a:r>
            <a:r>
              <a:rPr lang="de-DE" baseline="0" dirty="0" smtClean="0"/>
              <a:t>, 1.5 a 3T </a:t>
            </a:r>
            <a:r>
              <a:rPr lang="de-DE" baseline="0" dirty="0" err="1" smtClean="0"/>
              <a:t>are</a:t>
            </a:r>
            <a:r>
              <a:rPr lang="de-DE" baseline="0" dirty="0" smtClean="0"/>
              <a:t> </a:t>
            </a:r>
            <a:r>
              <a:rPr lang="de-DE" baseline="0" dirty="0" err="1" smtClean="0"/>
              <a:t>typically</a:t>
            </a:r>
            <a:r>
              <a:rPr lang="de-DE" baseline="0" dirty="0" smtClean="0"/>
              <a:t> </a:t>
            </a:r>
            <a:r>
              <a:rPr lang="de-DE" baseline="0" dirty="0" err="1" smtClean="0"/>
              <a:t>used</a:t>
            </a:r>
            <a:r>
              <a:rPr lang="de-DE" baseline="0" dirty="0" smtClean="0"/>
              <a:t> </a:t>
            </a:r>
            <a:r>
              <a:rPr lang="de-DE" baseline="0" dirty="0" err="1" smtClean="0"/>
              <a:t>fields</a:t>
            </a:r>
            <a:r>
              <a:rPr lang="de-DE" baseline="0" dirty="0" smtClean="0"/>
              <a:t>.</a:t>
            </a:r>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2</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20</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e-DE" b="1" baseline="0" dirty="0" smtClean="0"/>
              <a:t>Q:Can </a:t>
            </a:r>
            <a:r>
              <a:rPr lang="de-DE" b="1" baseline="0" dirty="0" err="1" smtClean="0"/>
              <a:t>we</a:t>
            </a:r>
            <a:r>
              <a:rPr lang="de-DE" b="1" baseline="0" dirty="0" smtClean="0"/>
              <a:t> </a:t>
            </a:r>
            <a:r>
              <a:rPr lang="de-DE" b="1" baseline="0" dirty="0" err="1" smtClean="0"/>
              <a:t>use</a:t>
            </a:r>
            <a:r>
              <a:rPr lang="de-DE" b="1" baseline="0" dirty="0" smtClean="0"/>
              <a:t> </a:t>
            </a:r>
            <a:r>
              <a:rPr lang="de-DE" b="1" baseline="0" dirty="0" err="1" smtClean="0"/>
              <a:t>the</a:t>
            </a:r>
            <a:r>
              <a:rPr lang="de-DE" b="1" baseline="0" dirty="0" smtClean="0"/>
              <a:t> </a:t>
            </a:r>
            <a:r>
              <a:rPr lang="de-DE" b="1" baseline="0" dirty="0" err="1" smtClean="0"/>
              <a:t>standard</a:t>
            </a:r>
            <a:r>
              <a:rPr lang="de-DE" b="1" baseline="0" dirty="0" smtClean="0"/>
              <a:t> </a:t>
            </a:r>
            <a:r>
              <a:rPr lang="de-DE" b="1" baseline="0" dirty="0" err="1" smtClean="0"/>
              <a:t>sequence</a:t>
            </a:r>
            <a:r>
              <a:rPr lang="de-DE" b="1" baseline="0" dirty="0" smtClean="0"/>
              <a:t>?</a:t>
            </a:r>
            <a:endParaRPr lang="de-DE" b="1"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21</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22</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2800" dirty="0" smtClean="0">
                <a:solidFill>
                  <a:schemeClr val="tx2"/>
                </a:solidFill>
              </a:rPr>
              <a:t>Three types of design</a:t>
            </a:r>
          </a:p>
          <a:p>
            <a:pPr marL="971550" lvl="1" indent="-514350">
              <a:buAutoNum type="arabicPeriod"/>
            </a:pPr>
            <a:r>
              <a:rPr lang="nl-NL" sz="2400" dirty="0" smtClean="0">
                <a:solidFill>
                  <a:schemeClr val="tx2"/>
                </a:solidFill>
              </a:rPr>
              <a:t>Block design</a:t>
            </a:r>
          </a:p>
          <a:p>
            <a:pPr marL="857250" lvl="2" indent="0">
              <a:buNone/>
            </a:pPr>
            <a:r>
              <a:rPr lang="nl-NL" sz="2000" dirty="0" smtClean="0">
                <a:solidFill>
                  <a:schemeClr val="tx2"/>
                </a:solidFill>
              </a:rPr>
              <a:t>Multiple trials of the same conditions are presented sequentially</a:t>
            </a:r>
          </a:p>
          <a:p>
            <a:pPr marL="971550" lvl="1" indent="-514350">
              <a:buAutoNum type="arabicPeriod"/>
            </a:pPr>
            <a:r>
              <a:rPr lang="nl-NL" sz="2400" dirty="0" smtClean="0">
                <a:solidFill>
                  <a:schemeClr val="tx2"/>
                </a:solidFill>
              </a:rPr>
              <a:t>Event-related design</a:t>
            </a:r>
          </a:p>
          <a:p>
            <a:pPr marL="857250" lvl="2" indent="0">
              <a:buNone/>
            </a:pPr>
            <a:r>
              <a:rPr lang="nl-NL" sz="2000" dirty="0" smtClean="0">
                <a:solidFill>
                  <a:schemeClr val="tx2"/>
                </a:solidFill>
              </a:rPr>
              <a:t>Trials of different conditions are (pseudo)randomized</a:t>
            </a:r>
          </a:p>
          <a:p>
            <a:pPr marL="971550" lvl="1" indent="-514350">
              <a:buAutoNum type="arabicPeriod"/>
            </a:pPr>
            <a:r>
              <a:rPr lang="nl-NL" sz="2400" dirty="0" smtClean="0">
                <a:solidFill>
                  <a:schemeClr val="tx2"/>
                </a:solidFill>
              </a:rPr>
              <a:t>Mixed design</a:t>
            </a:r>
          </a:p>
          <a:p>
            <a:pPr marL="457200" lvl="1" indent="0">
              <a:buNone/>
            </a:pPr>
            <a:endParaRPr lang="nl-NL" sz="2400" dirty="0" smtClean="0">
              <a:solidFill>
                <a:schemeClr val="tx2"/>
              </a:solidFill>
            </a:endParaRPr>
          </a:p>
          <a:p>
            <a:pPr marL="457200" lvl="1" indent="0">
              <a:buNone/>
            </a:pPr>
            <a:r>
              <a:rPr lang="nl-NL" sz="2400" dirty="0" smtClean="0">
                <a:solidFill>
                  <a:schemeClr val="tx2"/>
                </a:solidFill>
              </a:rPr>
              <a:t>Dependent on research question!</a:t>
            </a:r>
          </a:p>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23</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24</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25</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26</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Important:</a:t>
            </a:r>
            <a:r>
              <a:rPr lang="nl-NL" baseline="0" dirty="0" smtClean="0"/>
              <a:t> </a:t>
            </a:r>
          </a:p>
          <a:p>
            <a:r>
              <a:rPr lang="nl-NL" baseline="0" dirty="0" smtClean="0"/>
              <a:t>1) because the BOLD signal is very small compared to the total signal intensity of the MR signal. At most, in a very strong task, such as visual stimulation or fingertapping, we see a 5% increase in the BOLD signal. (not necessarily an issue -&gt; if you have sensitive measurements this is fine)</a:t>
            </a:r>
          </a:p>
          <a:p>
            <a:r>
              <a:rPr lang="nl-NL" dirty="0" smtClean="0"/>
              <a:t>2) The task-related</a:t>
            </a:r>
            <a:r>
              <a:rPr lang="nl-NL" baseline="0" dirty="0" smtClean="0"/>
              <a:t> change in BOLD signal is very small compared with other sources of spatial and temporal variability across and within images. </a:t>
            </a:r>
          </a:p>
          <a:p>
            <a:r>
              <a:rPr lang="nl-NL" baseline="0" dirty="0" smtClean="0"/>
              <a:t> </a:t>
            </a:r>
          </a:p>
          <a:p>
            <a:r>
              <a:rPr lang="nl-NL" baseline="0" dirty="0" smtClean="0"/>
              <a:t>Sources of noise are: </a:t>
            </a:r>
          </a:p>
          <a:p>
            <a:pPr marL="228600" indent="-228600">
              <a:buAutoNum type="arabicParenR"/>
            </a:pPr>
            <a:r>
              <a:rPr lang="nl-NL" baseline="0" dirty="0" smtClean="0"/>
              <a:t>Thermal noise – thermal motion of electrons within the sample or scanner hardware</a:t>
            </a:r>
          </a:p>
          <a:p>
            <a:pPr marL="228600" indent="-228600">
              <a:buAutoNum type="arabicParenR"/>
            </a:pPr>
            <a:r>
              <a:rPr lang="nl-NL" dirty="0" smtClean="0"/>
              <a:t>System noise – fluctuation</a:t>
            </a:r>
            <a:r>
              <a:rPr lang="nl-NL" baseline="0" dirty="0" smtClean="0"/>
              <a:t>s of MR signal due to imperfect functioning of scanner hardware (e.g. scanner drift). </a:t>
            </a:r>
          </a:p>
          <a:p>
            <a:pPr marL="228600" indent="-228600">
              <a:buAutoNum type="arabicParenR"/>
            </a:pPr>
            <a:r>
              <a:rPr lang="nl-NL" baseline="0" dirty="0" smtClean="0"/>
              <a:t>Physiological noise and motion</a:t>
            </a:r>
          </a:p>
          <a:p>
            <a:pPr marL="228600" indent="-228600">
              <a:buAutoNum type="arabicParenR"/>
            </a:pPr>
            <a:r>
              <a:rPr lang="nl-NL" dirty="0" smtClean="0"/>
              <a:t>Non-task</a:t>
            </a:r>
            <a:r>
              <a:rPr lang="nl-NL" baseline="0" dirty="0" smtClean="0"/>
              <a:t>-related neural variability</a:t>
            </a:r>
          </a:p>
          <a:p>
            <a:pPr marL="228600" indent="-228600">
              <a:buAutoNum type="arabicParenR"/>
            </a:pPr>
            <a:r>
              <a:rPr lang="nl-NL" baseline="0" dirty="0" smtClean="0"/>
              <a:t>Behavioral and cognitive variability in task performance</a:t>
            </a:r>
          </a:p>
          <a:p>
            <a:pPr marL="0" indent="0">
              <a:buNone/>
            </a:pPr>
            <a:endParaRPr lang="nl-NL" baseline="0" dirty="0" smtClean="0"/>
          </a:p>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27</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28</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29</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3</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30</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31</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32</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33</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34</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35</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36</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37</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38</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39</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e-DE" b="1" baseline="0" dirty="0" smtClean="0"/>
              <a:t>Q: </a:t>
            </a:r>
            <a:r>
              <a:rPr lang="de-DE" b="1" baseline="0" dirty="0" err="1" smtClean="0"/>
              <a:t>Which</a:t>
            </a:r>
            <a:r>
              <a:rPr lang="de-DE" b="1" baseline="0" dirty="0" smtClean="0"/>
              <a:t> </a:t>
            </a:r>
            <a:r>
              <a:rPr lang="de-DE" b="1" baseline="0" dirty="0" err="1" smtClean="0"/>
              <a:t>of</a:t>
            </a:r>
            <a:r>
              <a:rPr lang="de-DE" b="1" baseline="0" dirty="0" smtClean="0"/>
              <a:t> </a:t>
            </a:r>
            <a:r>
              <a:rPr lang="de-DE" b="1" baseline="0" dirty="0" err="1" smtClean="0"/>
              <a:t>the</a:t>
            </a:r>
            <a:r>
              <a:rPr lang="de-DE" b="1" baseline="0" dirty="0" smtClean="0"/>
              <a:t> </a:t>
            </a:r>
            <a:r>
              <a:rPr lang="de-DE" b="1" baseline="0" dirty="0" err="1" smtClean="0"/>
              <a:t>modalities</a:t>
            </a:r>
            <a:r>
              <a:rPr lang="de-DE" b="1" baseline="0" dirty="0" smtClean="0"/>
              <a:t> </a:t>
            </a:r>
            <a:r>
              <a:rPr lang="de-DE" b="1" baseline="0" dirty="0" err="1" smtClean="0"/>
              <a:t>are</a:t>
            </a:r>
            <a:r>
              <a:rPr lang="de-DE" b="1" baseline="0" dirty="0" smtClean="0"/>
              <a:t> </a:t>
            </a:r>
            <a:r>
              <a:rPr lang="de-DE" b="1" baseline="0" dirty="0" err="1" smtClean="0"/>
              <a:t>able</a:t>
            </a:r>
            <a:r>
              <a:rPr lang="de-DE" b="1" baseline="0" dirty="0" smtClean="0"/>
              <a:t> </a:t>
            </a:r>
            <a:r>
              <a:rPr lang="de-DE" b="1" baseline="0" dirty="0" err="1" smtClean="0"/>
              <a:t>to</a:t>
            </a:r>
            <a:r>
              <a:rPr lang="de-DE" b="1" baseline="0" dirty="0" smtClean="0"/>
              <a:t> </a:t>
            </a:r>
            <a:r>
              <a:rPr lang="de-DE" b="1" baseline="0" dirty="0" err="1" smtClean="0"/>
              <a:t>take</a:t>
            </a:r>
            <a:r>
              <a:rPr lang="de-DE" b="1" baseline="0" dirty="0" smtClean="0"/>
              <a:t> </a:t>
            </a:r>
            <a:r>
              <a:rPr lang="de-DE" b="1" baseline="0" dirty="0" err="1" smtClean="0"/>
              <a:t>images</a:t>
            </a:r>
            <a:r>
              <a:rPr lang="de-DE" b="1" baseline="0" dirty="0" smtClean="0"/>
              <a:t> </a:t>
            </a:r>
            <a:r>
              <a:rPr lang="de-DE" b="1" baseline="0" dirty="0" err="1" smtClean="0"/>
              <a:t>of</a:t>
            </a:r>
            <a:r>
              <a:rPr lang="de-DE" b="1" baseline="0" dirty="0" smtClean="0"/>
              <a:t> </a:t>
            </a:r>
            <a:r>
              <a:rPr lang="de-DE" b="1" baseline="0" dirty="0" err="1" smtClean="0"/>
              <a:t>which</a:t>
            </a:r>
            <a:r>
              <a:rPr lang="de-DE" b="1" baseline="0" dirty="0" smtClean="0"/>
              <a:t> </a:t>
            </a:r>
            <a:r>
              <a:rPr lang="de-DE" b="1" baseline="0" dirty="0" err="1" smtClean="0"/>
              <a:t>structures</a:t>
            </a:r>
            <a:r>
              <a:rPr lang="de-DE" b="1" baseline="0" dirty="0" smtClean="0"/>
              <a:t> </a:t>
            </a:r>
            <a:r>
              <a:rPr lang="de-DE" b="1" baseline="0" dirty="0" err="1" smtClean="0"/>
              <a:t>or</a:t>
            </a:r>
            <a:r>
              <a:rPr lang="de-DE" b="1" baseline="0" dirty="0" smtClean="0"/>
              <a:t> </a:t>
            </a:r>
            <a:r>
              <a:rPr lang="de-DE" b="1" baseline="0" dirty="0" err="1" smtClean="0"/>
              <a:t>processes</a:t>
            </a:r>
            <a:r>
              <a:rPr lang="de-DE" b="1" baseline="0" dirty="0" smtClean="0"/>
              <a:t>?</a:t>
            </a:r>
            <a:endParaRPr lang="de-DE" b="1"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4</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40</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41</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42</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43</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e-DE" b="1" baseline="0" dirty="0" smtClean="0"/>
              <a:t>Q:Which </a:t>
            </a:r>
            <a:r>
              <a:rPr lang="de-DE" b="1" baseline="0" dirty="0" err="1" smtClean="0"/>
              <a:t>of</a:t>
            </a:r>
            <a:r>
              <a:rPr lang="de-DE" b="1" baseline="0" dirty="0" smtClean="0"/>
              <a:t> </a:t>
            </a:r>
            <a:r>
              <a:rPr lang="de-DE" b="1" baseline="0" dirty="0" err="1" smtClean="0"/>
              <a:t>those</a:t>
            </a:r>
            <a:r>
              <a:rPr lang="de-DE" b="1" baseline="0" dirty="0" smtClean="0"/>
              <a:t> time-</a:t>
            </a:r>
            <a:r>
              <a:rPr lang="de-DE" b="1" baseline="0" dirty="0" err="1" smtClean="0"/>
              <a:t>series</a:t>
            </a:r>
            <a:r>
              <a:rPr lang="de-DE" b="1" baseline="0" dirty="0" smtClean="0"/>
              <a:t> </a:t>
            </a:r>
            <a:r>
              <a:rPr lang="de-DE" b="1" baseline="0" dirty="0" err="1" smtClean="0"/>
              <a:t>is</a:t>
            </a:r>
            <a:r>
              <a:rPr lang="de-DE" b="1" baseline="0" dirty="0" smtClean="0"/>
              <a:t> </a:t>
            </a:r>
            <a:r>
              <a:rPr lang="de-DE" b="1" baseline="0" dirty="0" err="1" smtClean="0"/>
              <a:t>more</a:t>
            </a:r>
            <a:r>
              <a:rPr lang="de-DE" b="1" baseline="0" dirty="0" smtClean="0"/>
              <a:t> </a:t>
            </a:r>
            <a:r>
              <a:rPr lang="de-DE" b="1" baseline="0" dirty="0" err="1" smtClean="0"/>
              <a:t>likely</a:t>
            </a:r>
            <a:r>
              <a:rPr lang="de-DE" b="1" baseline="0" dirty="0" smtClean="0"/>
              <a:t> </a:t>
            </a:r>
            <a:r>
              <a:rPr lang="de-DE" b="1" baseline="0" dirty="0" err="1" smtClean="0"/>
              <a:t>to</a:t>
            </a:r>
            <a:r>
              <a:rPr lang="de-DE" b="1" baseline="0" dirty="0" smtClean="0"/>
              <a:t> </a:t>
            </a:r>
            <a:r>
              <a:rPr lang="de-DE" b="1" baseline="0" dirty="0" err="1" smtClean="0"/>
              <a:t>show</a:t>
            </a:r>
            <a:r>
              <a:rPr lang="de-DE" b="1" baseline="0" dirty="0" smtClean="0"/>
              <a:t> </a:t>
            </a:r>
            <a:r>
              <a:rPr lang="de-DE" b="1" baseline="0" dirty="0" err="1" smtClean="0"/>
              <a:t>activation</a:t>
            </a:r>
            <a:r>
              <a:rPr lang="de-DE" b="1" baseline="0" dirty="0" smtClean="0"/>
              <a:t> in </a:t>
            </a:r>
            <a:r>
              <a:rPr lang="de-DE" b="1" baseline="0" dirty="0" err="1" smtClean="0"/>
              <a:t>word</a:t>
            </a:r>
            <a:r>
              <a:rPr lang="de-DE" b="1" baseline="0" dirty="0" smtClean="0"/>
              <a:t> </a:t>
            </a:r>
            <a:r>
              <a:rPr lang="de-DE" b="1" baseline="0" dirty="0" err="1" smtClean="0"/>
              <a:t>generation</a:t>
            </a:r>
            <a:r>
              <a:rPr lang="de-DE" b="1" baseline="0" dirty="0" smtClean="0"/>
              <a:t>?</a:t>
            </a:r>
            <a:endParaRPr lang="de-DE" b="1"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44</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45</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46</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47</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48</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49</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e-DE" b="1" baseline="0" dirty="0" smtClean="0"/>
              <a:t>Q: </a:t>
            </a:r>
            <a:r>
              <a:rPr lang="de-DE" b="1" baseline="0" dirty="0" err="1" smtClean="0"/>
              <a:t>What</a:t>
            </a:r>
            <a:r>
              <a:rPr lang="de-DE" b="1" baseline="0" dirty="0" smtClean="0"/>
              <a:t> </a:t>
            </a:r>
            <a:r>
              <a:rPr lang="de-DE" b="1" baseline="0" dirty="0" err="1" smtClean="0"/>
              <a:t>does</a:t>
            </a:r>
            <a:r>
              <a:rPr lang="de-DE" b="1" baseline="0" dirty="0" smtClean="0"/>
              <a:t> </a:t>
            </a:r>
            <a:r>
              <a:rPr lang="de-DE" b="1" baseline="0" dirty="0" err="1" smtClean="0"/>
              <a:t>functional</a:t>
            </a:r>
            <a:r>
              <a:rPr lang="de-DE" b="1" baseline="0" dirty="0" smtClean="0"/>
              <a:t> MRI </a:t>
            </a:r>
            <a:r>
              <a:rPr lang="de-DE" b="1" baseline="0" dirty="0" err="1" smtClean="0"/>
              <a:t>image</a:t>
            </a:r>
            <a:endParaRPr lang="de-DE" b="1"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5</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50</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51</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52</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53</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e-DE" b="1" baseline="0" dirty="0" smtClean="0"/>
              <a:t>Q: Who </a:t>
            </a:r>
            <a:r>
              <a:rPr lang="de-DE" b="1" baseline="0" dirty="0" err="1" smtClean="0"/>
              <a:t>thinks</a:t>
            </a:r>
            <a:r>
              <a:rPr lang="de-DE" b="1" baseline="0" dirty="0" smtClean="0"/>
              <a:t> </a:t>
            </a:r>
            <a:r>
              <a:rPr lang="de-DE" b="1" baseline="0" dirty="0" err="1" smtClean="0"/>
              <a:t>that</a:t>
            </a:r>
            <a:r>
              <a:rPr lang="de-DE" b="1" baseline="0" dirty="0" smtClean="0"/>
              <a:t> </a:t>
            </a:r>
            <a:r>
              <a:rPr lang="de-DE" b="1" baseline="0" dirty="0" err="1" smtClean="0"/>
              <a:t>there</a:t>
            </a:r>
            <a:r>
              <a:rPr lang="de-DE" b="1" baseline="0" dirty="0" smtClean="0"/>
              <a:t> </a:t>
            </a:r>
            <a:r>
              <a:rPr lang="de-DE" b="1" baseline="0" dirty="0" err="1" smtClean="0"/>
              <a:t>are</a:t>
            </a:r>
            <a:r>
              <a:rPr lang="de-DE" b="1" baseline="0" dirty="0" smtClean="0"/>
              <a:t> individual </a:t>
            </a:r>
            <a:r>
              <a:rPr lang="de-DE" b="1" baseline="0" dirty="0" err="1" smtClean="0"/>
              <a:t>differences</a:t>
            </a:r>
            <a:r>
              <a:rPr lang="de-DE" b="1" baseline="0" dirty="0" smtClean="0"/>
              <a:t> </a:t>
            </a:r>
            <a:r>
              <a:rPr lang="de-DE" b="1" baseline="0" dirty="0" err="1" smtClean="0"/>
              <a:t>between</a:t>
            </a:r>
            <a:r>
              <a:rPr lang="de-DE" b="1" baseline="0" dirty="0" smtClean="0"/>
              <a:t> </a:t>
            </a:r>
            <a:r>
              <a:rPr lang="de-DE" b="1" baseline="0" dirty="0" err="1" smtClean="0"/>
              <a:t>brains</a:t>
            </a:r>
            <a:r>
              <a:rPr lang="de-DE" b="1" baseline="0" dirty="0" smtClean="0"/>
              <a:t> </a:t>
            </a:r>
            <a:r>
              <a:rPr lang="de-DE" b="1" baseline="0" dirty="0" err="1" smtClean="0"/>
              <a:t>of</a:t>
            </a:r>
            <a:r>
              <a:rPr lang="de-DE" b="1" baseline="0" dirty="0" smtClean="0"/>
              <a:t> different </a:t>
            </a:r>
            <a:r>
              <a:rPr lang="de-DE" b="1" baseline="0" dirty="0" err="1" smtClean="0"/>
              <a:t>people</a:t>
            </a:r>
            <a:r>
              <a:rPr lang="de-DE" b="1" baseline="0" dirty="0" smtClean="0"/>
              <a:t> </a:t>
            </a:r>
            <a:r>
              <a:rPr lang="de-DE" b="1" baseline="0" dirty="0" err="1" smtClean="0"/>
              <a:t>when</a:t>
            </a:r>
            <a:r>
              <a:rPr lang="de-DE" b="1" baseline="0" dirty="0" smtClean="0"/>
              <a:t> </a:t>
            </a:r>
            <a:r>
              <a:rPr lang="de-DE" b="1" baseline="0" dirty="0" err="1" smtClean="0"/>
              <a:t>it</a:t>
            </a:r>
            <a:r>
              <a:rPr lang="de-DE" b="1" baseline="0" dirty="0" smtClean="0"/>
              <a:t> </a:t>
            </a:r>
            <a:r>
              <a:rPr lang="de-DE" b="1" baseline="0" dirty="0" err="1" smtClean="0"/>
              <a:t>comes</a:t>
            </a:r>
            <a:r>
              <a:rPr lang="de-DE" b="1" baseline="0" dirty="0" smtClean="0"/>
              <a:t> </a:t>
            </a:r>
            <a:r>
              <a:rPr lang="de-DE" b="1" baseline="0" dirty="0" err="1" smtClean="0"/>
              <a:t>to</a:t>
            </a:r>
            <a:r>
              <a:rPr lang="de-DE" b="1" baseline="0" dirty="0" smtClean="0"/>
              <a:t> </a:t>
            </a:r>
            <a:r>
              <a:rPr lang="de-DE" b="1" baseline="0" dirty="0" err="1" smtClean="0"/>
              <a:t>the</a:t>
            </a:r>
            <a:r>
              <a:rPr lang="de-DE" b="1" baseline="0" dirty="0" smtClean="0"/>
              <a:t> </a:t>
            </a:r>
            <a:r>
              <a:rPr lang="de-DE" b="1" baseline="0" dirty="0" err="1" smtClean="0"/>
              <a:t>following</a:t>
            </a:r>
            <a:r>
              <a:rPr lang="de-DE" b="1" baseline="0" dirty="0" smtClean="0"/>
              <a:t> </a:t>
            </a:r>
            <a:r>
              <a:rPr lang="de-DE" b="1" baseline="0" dirty="0" err="1" smtClean="0"/>
              <a:t>properties</a:t>
            </a:r>
            <a:r>
              <a:rPr lang="de-DE" b="1" baseline="0" dirty="0" smtClean="0"/>
              <a:t>:</a:t>
            </a:r>
            <a:endParaRPr lang="de-DE" b="1"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6</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7</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8</a:t>
            </a:fld>
            <a:endParaRPr lang="x-none"/>
          </a:p>
        </p:txBody>
      </p:sp>
    </p:spTree>
    <p:extLst>
      <p:ext uri="{BB962C8B-B14F-4D97-AF65-F5344CB8AC3E}">
        <p14:creationId xmlns:p14="http://schemas.microsoft.com/office/powerpoint/2010/main" val="3947662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de-DE" baseline="0" dirty="0"/>
          </a:p>
        </p:txBody>
      </p:sp>
      <p:sp>
        <p:nvSpPr>
          <p:cNvPr id="4" name="Slide Number Placeholder 3"/>
          <p:cNvSpPr>
            <a:spLocks noGrp="1"/>
          </p:cNvSpPr>
          <p:nvPr>
            <p:ph type="sldNum" sz="quarter" idx="10"/>
          </p:nvPr>
        </p:nvSpPr>
        <p:spPr/>
        <p:txBody>
          <a:bodyPr/>
          <a:lstStyle/>
          <a:p>
            <a:fld id="{4E03A087-7004-4586-9E12-00A4C17D6E25}" type="slidenum">
              <a:rPr lang="x-none" smtClean="0"/>
              <a:t>9</a:t>
            </a:fld>
            <a:endParaRPr lang="x-none"/>
          </a:p>
        </p:txBody>
      </p:sp>
    </p:spTree>
    <p:extLst>
      <p:ext uri="{BB962C8B-B14F-4D97-AF65-F5344CB8AC3E}">
        <p14:creationId xmlns:p14="http://schemas.microsoft.com/office/powerpoint/2010/main" val="3947662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ZDR NORMAL SLIDE">
    <p:spTree>
      <p:nvGrpSpPr>
        <p:cNvPr id="1" name=""/>
        <p:cNvGrpSpPr/>
        <p:nvPr/>
      </p:nvGrpSpPr>
      <p:grpSpPr>
        <a:xfrm>
          <a:off x="0" y="0"/>
          <a:ext cx="0" cy="0"/>
          <a:chOff x="0" y="0"/>
          <a:chExt cx="0" cy="0"/>
        </a:xfrm>
      </p:grpSpPr>
      <p:sp>
        <p:nvSpPr>
          <p:cNvPr id="8" name="Title 1"/>
          <p:cNvSpPr>
            <a:spLocks noGrp="1"/>
          </p:cNvSpPr>
          <p:nvPr>
            <p:ph type="title"/>
          </p:nvPr>
        </p:nvSpPr>
        <p:spPr>
          <a:xfrm>
            <a:off x="287338" y="0"/>
            <a:ext cx="8790914" cy="751437"/>
          </a:xfrm>
        </p:spPr>
        <p:txBody>
          <a:bodyPr>
            <a:normAutofit/>
          </a:bodyPr>
          <a:lstStyle>
            <a:lvl1pPr marL="0" algn="l" defTabSz="914400" rtl="0" eaLnBrk="1" fontAlgn="base" latinLnBrk="0" hangingPunct="1">
              <a:lnSpc>
                <a:spcPct val="90000"/>
              </a:lnSpc>
              <a:spcBef>
                <a:spcPts val="550"/>
              </a:spcBef>
              <a:spcAft>
                <a:spcPct val="0"/>
              </a:spcAft>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lang="de-DE" sz="3600" b="1" kern="1200" dirty="0">
                <a:solidFill>
                  <a:srgbClr val="003E89"/>
                </a:solidFill>
                <a:latin typeface="Calibri" pitchFamily="34" charset="0"/>
                <a:ea typeface="SimSun" pitchFamily="2" charset="-122"/>
                <a:cs typeface="Calibri" pitchFamily="34" charset="0"/>
              </a:defRPr>
            </a:lvl1pPr>
          </a:lstStyle>
          <a:p>
            <a:r>
              <a:rPr lang="en-US" dirty="0"/>
              <a:t>Click to edit Master title</a:t>
            </a:r>
            <a:endParaRPr lang="de-DE" dirty="0"/>
          </a:p>
        </p:txBody>
      </p:sp>
      <p:sp>
        <p:nvSpPr>
          <p:cNvPr id="14" name="Text Placeholder 13"/>
          <p:cNvSpPr>
            <a:spLocks noGrp="1"/>
          </p:cNvSpPr>
          <p:nvPr>
            <p:ph type="body" sz="quarter" idx="14"/>
          </p:nvPr>
        </p:nvSpPr>
        <p:spPr>
          <a:xfrm>
            <a:off x="288000" y="1094200"/>
            <a:ext cx="6555422" cy="4542423"/>
          </a:xfrm>
        </p:spPr>
        <p:txBody>
          <a:bodyPr>
            <a:normAutofit/>
          </a:bodyPr>
          <a:lstStyle>
            <a:lvl1pPr marL="339725" indent="-339725" algn="l" defTabSz="914400" rtl="0" eaLnBrk="1" fontAlgn="base" latinLnBrk="0" hangingPunct="1">
              <a:lnSpc>
                <a:spcPct val="90000"/>
              </a:lnSpc>
              <a:spcBef>
                <a:spcPts val="400"/>
              </a:spcBef>
              <a:spcAft>
                <a:spcPct val="0"/>
              </a:spcAft>
              <a:buClr>
                <a:srgbClr val="003E89"/>
              </a:buClr>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lang="en-US" sz="3200" kern="1200" dirty="0">
                <a:solidFill>
                  <a:srgbClr val="000000"/>
                </a:solidFill>
                <a:latin typeface="Calibri" pitchFamily="34" charset="0"/>
                <a:ea typeface="Calibri" pitchFamily="34" charset="0"/>
                <a:cs typeface="Calibri" pitchFamily="34" charset="0"/>
              </a:defRPr>
            </a:lvl1pPr>
            <a:lvl2pPr marL="808038" indent="-350838" algn="l" defTabSz="914400" rtl="0" eaLnBrk="1" fontAlgn="base" latinLnBrk="0" hangingPunct="1">
              <a:lnSpc>
                <a:spcPct val="90000"/>
              </a:lnSpc>
              <a:spcBef>
                <a:spcPts val="400"/>
              </a:spcBef>
              <a:spcAft>
                <a:spcPct val="0"/>
              </a:spcAft>
              <a:buClr>
                <a:srgbClr val="003E89"/>
              </a:buClr>
              <a:buFont typeface="Wingdings" pitchFamily="2" charset="2"/>
              <a:buChar char=""/>
              <a:tabLst>
                <a:tab pos="787400" algn="l"/>
                <a:tab pos="808038"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lang="en-US" sz="3200" kern="1200" dirty="0">
                <a:solidFill>
                  <a:srgbClr val="000000"/>
                </a:solidFill>
                <a:latin typeface="Calibri" pitchFamily="34" charset="0"/>
                <a:ea typeface="Calibri" pitchFamily="34" charset="0"/>
                <a:cs typeface="Calibri" pitchFamily="34" charset="0"/>
              </a:defRPr>
            </a:lvl2pPr>
            <a:lvl3pPr marL="1265238" indent="-350838" algn="l" defTabSz="914400" rtl="0" eaLnBrk="1" fontAlgn="base" latinLnBrk="0" hangingPunct="1">
              <a:lnSpc>
                <a:spcPct val="90000"/>
              </a:lnSpc>
              <a:spcBef>
                <a:spcPts val="400"/>
              </a:spcBef>
              <a:spcAft>
                <a:spcPct val="0"/>
              </a:spcAft>
              <a:buClr>
                <a:srgbClr val="003E89"/>
              </a:buClr>
              <a:buFont typeface="Wingdings" panose="05000000000000000000" pitchFamily="2" charset="2"/>
              <a:buChar char="§"/>
              <a:tabLst>
                <a:tab pos="1236663" algn="l"/>
                <a:tab pos="1265238"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lang="en-US" sz="3200" kern="1200" dirty="0">
                <a:solidFill>
                  <a:srgbClr val="000000"/>
                </a:solidFill>
                <a:latin typeface="Calibri" pitchFamily="34" charset="0"/>
                <a:ea typeface="Calibri" pitchFamily="34" charset="0"/>
                <a:cs typeface="Calibri" pitchFamily="34" charset="0"/>
              </a:defRPr>
            </a:lvl3pPr>
            <a:lvl4pPr marL="1722438" indent="-350838" algn="l" defTabSz="914400" rtl="0" eaLnBrk="1" fontAlgn="base" latinLnBrk="0" hangingPunct="1">
              <a:lnSpc>
                <a:spcPct val="90000"/>
              </a:lnSpc>
              <a:spcBef>
                <a:spcPts val="400"/>
              </a:spcBef>
              <a:spcAft>
                <a:spcPct val="0"/>
              </a:spcAft>
              <a:buClr>
                <a:srgbClr val="003E89"/>
              </a:buClr>
              <a:buFont typeface="Wingdings" pitchFamily="2" charset="2"/>
              <a:buChar char=""/>
              <a:tabLst>
                <a:tab pos="787400" algn="l"/>
                <a:tab pos="1236663" algn="l"/>
                <a:tab pos="1685925" algn="l"/>
                <a:tab pos="1722438"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lang="en-US" sz="3200" kern="1200" dirty="0">
                <a:solidFill>
                  <a:srgbClr val="000000"/>
                </a:solidFill>
                <a:latin typeface="Calibri" pitchFamily="34" charset="0"/>
                <a:ea typeface="Calibri" pitchFamily="34" charset="0"/>
                <a:cs typeface="Calibri" pitchFamily="34" charset="0"/>
              </a:defRPr>
            </a:lvl4pPr>
            <a:lvl5pPr marL="2179638" indent="-350838" algn="l" defTabSz="914400" rtl="0" eaLnBrk="1" fontAlgn="base" latinLnBrk="0" hangingPunct="1">
              <a:lnSpc>
                <a:spcPct val="90000"/>
              </a:lnSpc>
              <a:spcBef>
                <a:spcPts val="400"/>
              </a:spcBef>
              <a:spcAft>
                <a:spcPct val="0"/>
              </a:spcAft>
              <a:buClr>
                <a:srgbClr val="003E89"/>
              </a:buClr>
              <a:buFont typeface="Wingdings" panose="05000000000000000000" pitchFamily="2" charset="2"/>
              <a:buChar char="§"/>
              <a:tabLst>
                <a:tab pos="787400" algn="l"/>
                <a:tab pos="1236663" algn="l"/>
                <a:tab pos="1685925" algn="l"/>
                <a:tab pos="2135188" algn="l"/>
                <a:tab pos="217963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lang="de-DE" sz="3200" kern="1200" dirty="0">
                <a:solidFill>
                  <a:srgbClr val="000000"/>
                </a:solidFill>
                <a:latin typeface="Calibri" pitchFamily="34" charset="0"/>
                <a:ea typeface="Calibri" pitchFamily="34" charset="0"/>
                <a:cs typeface="Calibri" pitchFamily="34" charset="0"/>
              </a:defRPr>
            </a:lvl5pPr>
            <a:lvl6pPr marL="2286000" indent="0">
              <a:buNone/>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pic>
        <p:nvPicPr>
          <p:cNvPr id="6" name="Grafik 27">
            <a:extLst>
              <a:ext uri="{FF2B5EF4-FFF2-40B4-BE49-F238E27FC236}">
                <a16:creationId xmlns:a16="http://schemas.microsoft.com/office/drawing/2014/main" xmlns="" id="{8AF54A38-1FF2-41DE-9690-0F803BF9E0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6967" y="6343460"/>
            <a:ext cx="816866" cy="295657"/>
          </a:xfrm>
          <a:prstGeom prst="rect">
            <a:avLst/>
          </a:prstGeom>
        </p:spPr>
      </p:pic>
      <p:pic>
        <p:nvPicPr>
          <p:cNvPr id="7" name="Grafik 28">
            <a:extLst>
              <a:ext uri="{FF2B5EF4-FFF2-40B4-BE49-F238E27FC236}">
                <a16:creationId xmlns:a16="http://schemas.microsoft.com/office/drawing/2014/main" xmlns="" id="{1B29FB91-D68B-4962-B3D3-C04392BD12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9758" y="6396800"/>
            <a:ext cx="1005842" cy="188976"/>
          </a:xfrm>
          <a:prstGeom prst="rect">
            <a:avLst/>
          </a:prstGeom>
        </p:spPr>
      </p:pic>
      <p:sp>
        <p:nvSpPr>
          <p:cNvPr id="9" name="Rechteck 29">
            <a:extLst>
              <a:ext uri="{FF2B5EF4-FFF2-40B4-BE49-F238E27FC236}">
                <a16:creationId xmlns:a16="http://schemas.microsoft.com/office/drawing/2014/main" xmlns="" id="{A1960674-AA03-4969-8CF8-731ED6176232}"/>
              </a:ext>
            </a:extLst>
          </p:cNvPr>
          <p:cNvSpPr/>
          <p:nvPr userDrawn="1"/>
        </p:nvSpPr>
        <p:spPr>
          <a:xfrm>
            <a:off x="0" y="0"/>
            <a:ext cx="288000" cy="288000"/>
          </a:xfrm>
          <a:prstGeom prst="rect">
            <a:avLst/>
          </a:prstGeom>
          <a:solidFill>
            <a:srgbClr val="F0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Slide Number Placeholder 5"/>
          <p:cNvSpPr>
            <a:spLocks noGrp="1"/>
          </p:cNvSpPr>
          <p:nvPr>
            <p:ph type="sldNum" sz="quarter" idx="12"/>
          </p:nvPr>
        </p:nvSpPr>
        <p:spPr>
          <a:xfrm>
            <a:off x="41155" y="6308727"/>
            <a:ext cx="533400" cy="365125"/>
          </a:xfrm>
        </p:spPr>
        <p:txBody>
          <a:bodyPr/>
          <a:lstStyle/>
          <a:p>
            <a:fld id="{EBEB721F-1515-4815-8BAC-2C06E19CB9A5}" type="slidenum">
              <a:rPr lang="en-US" noProof="0" smtClean="0"/>
              <a:t>‹#›</a:t>
            </a:fld>
            <a:endParaRPr lang="en-US" noProof="0" dirty="0"/>
          </a:p>
        </p:txBody>
      </p:sp>
    </p:spTree>
    <p:extLst>
      <p:ext uri="{BB962C8B-B14F-4D97-AF65-F5344CB8AC3E}">
        <p14:creationId xmlns:p14="http://schemas.microsoft.com/office/powerpoint/2010/main" val="1865911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Kapitelseite">
    <p:spTree>
      <p:nvGrpSpPr>
        <p:cNvPr id="1" name=""/>
        <p:cNvGrpSpPr/>
        <p:nvPr/>
      </p:nvGrpSpPr>
      <p:grpSpPr>
        <a:xfrm>
          <a:off x="0" y="0"/>
          <a:ext cx="0" cy="0"/>
          <a:chOff x="0" y="0"/>
          <a:chExt cx="0" cy="0"/>
        </a:xfrm>
      </p:grpSpPr>
      <p:sp>
        <p:nvSpPr>
          <p:cNvPr id="18" name="Rechteck 17"/>
          <p:cNvSpPr/>
          <p:nvPr userDrawn="1"/>
        </p:nvSpPr>
        <p:spPr>
          <a:xfrm>
            <a:off x="8953501" y="5943600"/>
            <a:ext cx="32385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Rechteck 9"/>
          <p:cNvSpPr/>
          <p:nvPr userDrawn="1"/>
        </p:nvSpPr>
        <p:spPr>
          <a:xfrm>
            <a:off x="408000" y="293078"/>
            <a:ext cx="11376000" cy="62688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5" name="Textplatzhalter 14"/>
          <p:cNvSpPr>
            <a:spLocks noGrp="1"/>
          </p:cNvSpPr>
          <p:nvPr>
            <p:ph type="body" sz="quarter" idx="14" hasCustomPrompt="1"/>
          </p:nvPr>
        </p:nvSpPr>
        <p:spPr>
          <a:xfrm>
            <a:off x="964711" y="6187441"/>
            <a:ext cx="9600975" cy="182563"/>
          </a:xfrm>
        </p:spPr>
        <p:txBody>
          <a:bodyPr anchor="ctr" anchorCtr="0">
            <a:noAutofit/>
          </a:bodyPr>
          <a:lstStyle>
            <a:lvl1pPr>
              <a:defRPr sz="1000">
                <a:solidFill>
                  <a:schemeClr val="bg1"/>
                </a:solidFill>
                <a:latin typeface="Calibri" panose="020F0502020204030204" pitchFamily="34" charset="0"/>
                <a:cs typeface="Calibri" panose="020F0502020204030204" pitchFamily="34" charset="0"/>
              </a:defRPr>
            </a:lvl1pPr>
          </a:lstStyle>
          <a:p>
            <a:pPr lvl="0"/>
            <a:r>
              <a:rPr lang="de-DE" dirty="0"/>
              <a:t>Edit Text Master Styles</a:t>
            </a:r>
          </a:p>
        </p:txBody>
      </p:sp>
      <p:sp>
        <p:nvSpPr>
          <p:cNvPr id="2" name="Title 1"/>
          <p:cNvSpPr>
            <a:spLocks noGrp="1"/>
          </p:cNvSpPr>
          <p:nvPr>
            <p:ph type="ctrTitle" hasCustomPrompt="1"/>
          </p:nvPr>
        </p:nvSpPr>
        <p:spPr>
          <a:xfrm>
            <a:off x="964710" y="2906606"/>
            <a:ext cx="10583828" cy="503952"/>
          </a:xfrm>
        </p:spPr>
        <p:txBody>
          <a:bodyPr anchor="b">
            <a:noAutofit/>
          </a:bodyPr>
          <a:lstStyle>
            <a:lvl1pPr algn="l">
              <a:defRPr sz="3000" b="1">
                <a:solidFill>
                  <a:schemeClr val="bg1"/>
                </a:solidFill>
                <a:latin typeface="Calibri" panose="020F0502020204030204" pitchFamily="34" charset="0"/>
                <a:cs typeface="Calibri" panose="020F0502020204030204" pitchFamily="34" charset="0"/>
              </a:defRPr>
            </a:lvl1pPr>
          </a:lstStyle>
          <a:p>
            <a:r>
              <a:rPr lang="en-US" noProof="0" dirty="0"/>
              <a:t>Click to edit title master format</a:t>
            </a:r>
          </a:p>
        </p:txBody>
      </p:sp>
      <p:sp>
        <p:nvSpPr>
          <p:cNvPr id="3" name="Subtitle 2"/>
          <p:cNvSpPr>
            <a:spLocks noGrp="1"/>
          </p:cNvSpPr>
          <p:nvPr>
            <p:ph type="subTitle" idx="1" hasCustomPrompt="1"/>
          </p:nvPr>
        </p:nvSpPr>
        <p:spPr>
          <a:xfrm>
            <a:off x="964710" y="3463147"/>
            <a:ext cx="10600756" cy="332742"/>
          </a:xfrm>
        </p:spPr>
        <p:txBody>
          <a:bodyPr>
            <a:noAutofit/>
          </a:bodyPr>
          <a:lstStyle>
            <a:lvl1pPr marL="0" indent="0" algn="l">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master format</a:t>
            </a:r>
          </a:p>
        </p:txBody>
      </p:sp>
      <p:pic>
        <p:nvPicPr>
          <p:cNvPr id="13" name="Grafik 12">
            <a:extLst>
              <a:ext uri="{FF2B5EF4-FFF2-40B4-BE49-F238E27FC236}">
                <a16:creationId xmlns:a16="http://schemas.microsoft.com/office/drawing/2014/main" xmlns="" id="{C74ABC08-796A-4D1B-8742-0452560552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1605" y="5819413"/>
            <a:ext cx="609868" cy="607549"/>
          </a:xfrm>
          <a:prstGeom prst="rect">
            <a:avLst/>
          </a:prstGeom>
        </p:spPr>
      </p:pic>
      <p:pic>
        <p:nvPicPr>
          <p:cNvPr id="14" name="Grafik 13">
            <a:extLst>
              <a:ext uri="{FF2B5EF4-FFF2-40B4-BE49-F238E27FC236}">
                <a16:creationId xmlns:a16="http://schemas.microsoft.com/office/drawing/2014/main" xmlns="" id="{5557E734-8DBE-47CE-94F7-8E7E9694F9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4950" y="421513"/>
            <a:ext cx="1810516" cy="743714"/>
          </a:xfrm>
          <a:prstGeom prst="rect">
            <a:avLst/>
          </a:prstGeom>
        </p:spPr>
      </p:pic>
      <p:sp>
        <p:nvSpPr>
          <p:cNvPr id="9" name="Subtitle 2">
            <a:extLst>
              <a:ext uri="{FF2B5EF4-FFF2-40B4-BE49-F238E27FC236}">
                <a16:creationId xmlns:a16="http://schemas.microsoft.com/office/drawing/2014/main" xmlns="" id="{67B9F794-0DD7-48A9-BC0F-A1AFAB438D4C}"/>
              </a:ext>
            </a:extLst>
          </p:cNvPr>
          <p:cNvSpPr txBox="1">
            <a:spLocks/>
          </p:cNvSpPr>
          <p:nvPr userDrawn="1"/>
        </p:nvSpPr>
        <p:spPr>
          <a:xfrm>
            <a:off x="2499360" y="4275519"/>
            <a:ext cx="7193280" cy="9009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1600" kern="1200" dirty="0">
                <a:solidFill>
                  <a:schemeClr val="bg1"/>
                </a:solidFill>
                <a:latin typeface="Calibri" pitchFamily="34" charset="0"/>
                <a:ea typeface="DejaVu Sans" pitchFamily="34" charset="0"/>
                <a:cs typeface="DejaVu Sans" pitchFamily="34" charset="0"/>
              </a:rPr>
              <a:t>Institute of Radiopharmaceutical Cancer Research</a:t>
            </a:r>
          </a:p>
        </p:txBody>
      </p:sp>
    </p:spTree>
    <p:extLst>
      <p:ext uri="{BB962C8B-B14F-4D97-AF65-F5344CB8AC3E}">
        <p14:creationId xmlns:p14="http://schemas.microsoft.com/office/powerpoint/2010/main" val="39274871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8ADA47E-5891-480D-A587-431AF87E21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xmlns="" id="{A351F3B6-23B9-47B9-B2D9-15F063833D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
        <p:nvSpPr>
          <p:cNvPr id="4" name="Date Placeholder 3">
            <a:extLst>
              <a:ext uri="{FF2B5EF4-FFF2-40B4-BE49-F238E27FC236}">
                <a16:creationId xmlns:a16="http://schemas.microsoft.com/office/drawing/2014/main" xmlns="" id="{297FCF5C-F9A5-4D93-8901-8F1080214E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FCD94-D4E9-4680-843E-E8882E6FD436}" type="datetimeFigureOut">
              <a:rPr lang="x-none" smtClean="0"/>
              <a:t>2/23/2022</a:t>
            </a:fld>
            <a:endParaRPr lang="x-none"/>
          </a:p>
        </p:txBody>
      </p:sp>
      <p:sp>
        <p:nvSpPr>
          <p:cNvPr id="5" name="Footer Placeholder 4">
            <a:extLst>
              <a:ext uri="{FF2B5EF4-FFF2-40B4-BE49-F238E27FC236}">
                <a16:creationId xmlns:a16="http://schemas.microsoft.com/office/drawing/2014/main" xmlns="" id="{84137CC3-FE2E-478F-981D-BA91EB40B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dirty="0"/>
          </a:p>
        </p:txBody>
      </p:sp>
      <p:sp>
        <p:nvSpPr>
          <p:cNvPr id="6" name="Slide Number Placeholder 5">
            <a:extLst>
              <a:ext uri="{FF2B5EF4-FFF2-40B4-BE49-F238E27FC236}">
                <a16:creationId xmlns:a16="http://schemas.microsoft.com/office/drawing/2014/main" xmlns="" id="{17317452-2580-4F1C-B748-96D5E1E8D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E4757-3E43-41DB-BC28-5D710C65CA97}" type="slidenum">
              <a:rPr lang="x-none" smtClean="0"/>
              <a:t>‹#›</a:t>
            </a:fld>
            <a:endParaRPr lang="x-none"/>
          </a:p>
        </p:txBody>
      </p:sp>
    </p:spTree>
    <p:extLst>
      <p:ext uri="{BB962C8B-B14F-4D97-AF65-F5344CB8AC3E}">
        <p14:creationId xmlns:p14="http://schemas.microsoft.com/office/powerpoint/2010/main" val="1949345129"/>
      </p:ext>
    </p:extLst>
  </p:cSld>
  <p:clrMap bg1="lt1" tx1="dk1" bg2="lt2" tx2="dk2" accent1="accent1" accent2="accent2" accent3="accent3" accent4="accent4" accent5="accent5" accent6="accent6" hlink="hlink" folHlink="folHlink"/>
  <p:sldLayoutIdLst>
    <p:sldLayoutId id="2147483663"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9.xml"/><Relationship Id="rId7"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3.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45.emf"/><Relationship Id="rId4" Type="http://schemas.openxmlformats.org/officeDocument/2006/relationships/image" Target="../media/image44.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notesSlide" Target="../notesSlides/notesSlide28.xml"/><Relationship Id="rId7"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54.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55.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57.jpeg"/><Relationship Id="rId4" Type="http://schemas.openxmlformats.org/officeDocument/2006/relationships/image" Target="../media/image56.jpeg"/></Relationships>
</file>

<file path=ppt/slides/_rels/slide3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34.xml"/><Relationship Id="rId7" Type="http://schemas.openxmlformats.org/officeDocument/2006/relationships/image" Target="../media/image60.png"/><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chart" Target="../charts/char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5.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8.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notesSlide" Target="../notesSlides/notesSlide38.xml"/><Relationship Id="rId7" Type="http://schemas.openxmlformats.org/officeDocument/2006/relationships/image" Target="../media/image69.jpeg"/><Relationship Id="rId2" Type="http://schemas.openxmlformats.org/officeDocument/2006/relationships/slideLayout" Target="../slideLayouts/slideLayout1.xml"/><Relationship Id="rId1" Type="http://schemas.openxmlformats.org/officeDocument/2006/relationships/tags" Target="../tags/tag3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notesSlide" Target="../notesSlides/notesSlide39.xml"/><Relationship Id="rId7" Type="http://schemas.openxmlformats.org/officeDocument/2006/relationships/image" Target="../media/image70.jpeg"/><Relationship Id="rId2" Type="http://schemas.openxmlformats.org/officeDocument/2006/relationships/slideLayout" Target="../slideLayouts/slideLayout1.xml"/><Relationship Id="rId1" Type="http://schemas.openxmlformats.org/officeDocument/2006/relationships/tags" Target="../tags/tag38.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7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40.xml"/><Relationship Id="rId7" Type="http://schemas.openxmlformats.org/officeDocument/2006/relationships/image" Target="../media/image70.jpeg"/><Relationship Id="rId2" Type="http://schemas.openxmlformats.org/officeDocument/2006/relationships/slideLayout" Target="../slideLayouts/slideLayout1.xml"/><Relationship Id="rId1" Type="http://schemas.openxmlformats.org/officeDocument/2006/relationships/tags" Target="../tags/tag39.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7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70.jpeg"/><Relationship Id="rId2" Type="http://schemas.openxmlformats.org/officeDocument/2006/relationships/slideLayout" Target="../slideLayouts/slideLayout1.xml"/><Relationship Id="rId1" Type="http://schemas.openxmlformats.org/officeDocument/2006/relationships/tags" Target="../tags/tag40.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73.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70.jpeg"/><Relationship Id="rId2" Type="http://schemas.openxmlformats.org/officeDocument/2006/relationships/slideLayout" Target="../slideLayouts/slideLayout1.xml"/><Relationship Id="rId1" Type="http://schemas.openxmlformats.org/officeDocument/2006/relationships/tags" Target="../tags/tag41.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74.jpeg"/></Relationships>
</file>

<file path=ppt/slides/_rels/slide43.xml.rels><?xml version="1.0" encoding="UTF-8" standalone="yes"?>
<Relationships xmlns="http://schemas.openxmlformats.org/package/2006/relationships"><Relationship Id="rId8" Type="http://schemas.openxmlformats.org/officeDocument/2006/relationships/image" Target="../media/image79.jpeg"/><Relationship Id="rId13" Type="http://schemas.openxmlformats.org/officeDocument/2006/relationships/image" Target="../media/image770.png"/><Relationship Id="rId3" Type="http://schemas.openxmlformats.org/officeDocument/2006/relationships/notesSlide" Target="../notesSlides/notesSlide43.xml"/><Relationship Id="rId7" Type="http://schemas.openxmlformats.org/officeDocument/2006/relationships/image" Target="../media/image78.jpeg"/><Relationship Id="rId12" Type="http://schemas.openxmlformats.org/officeDocument/2006/relationships/image" Target="../media/image760.png"/><Relationship Id="rId2" Type="http://schemas.openxmlformats.org/officeDocument/2006/relationships/slideLayout" Target="../slideLayouts/slideLayout1.xml"/><Relationship Id="rId1" Type="http://schemas.openxmlformats.org/officeDocument/2006/relationships/tags" Target="../tags/tag42.xml"/><Relationship Id="rId6" Type="http://schemas.openxmlformats.org/officeDocument/2006/relationships/image" Target="../media/image77.jpeg"/><Relationship Id="rId11" Type="http://schemas.openxmlformats.org/officeDocument/2006/relationships/image" Target="../media/image82.jpeg"/><Relationship Id="rId5" Type="http://schemas.openxmlformats.org/officeDocument/2006/relationships/image" Target="../media/image76.jpeg"/><Relationship Id="rId10" Type="http://schemas.openxmlformats.org/officeDocument/2006/relationships/image" Target="../media/image81.jpeg"/><Relationship Id="rId4" Type="http://schemas.openxmlformats.org/officeDocument/2006/relationships/image" Target="../media/image75.jpeg"/><Relationship Id="rId9" Type="http://schemas.openxmlformats.org/officeDocument/2006/relationships/image" Target="../media/image80.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86.jpeg"/><Relationship Id="rId2" Type="http://schemas.openxmlformats.org/officeDocument/2006/relationships/slideLayout" Target="../slideLayouts/slideLayout1.xml"/><Relationship Id="rId1" Type="http://schemas.openxmlformats.org/officeDocument/2006/relationships/tags" Target="../tags/tag43.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image" Target="../media/image8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46.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47.xml"/><Relationship Id="rId4" Type="http://schemas.openxmlformats.org/officeDocument/2006/relationships/image" Target="../media/image91.jp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48.xml"/><Relationship Id="rId4" Type="http://schemas.openxmlformats.org/officeDocument/2006/relationships/image" Target="../media/image9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2.jpg"/><Relationship Id="rId4" Type="http://schemas.openxmlformats.org/officeDocument/2006/relationships/image" Target="../media/image11.tif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49.xml"/><Relationship Id="rId4" Type="http://schemas.openxmlformats.org/officeDocument/2006/relationships/image" Target="../media/image93.jp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50.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6.gif"/><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Functional Magnetic Resonance Imaging (fMRI)</a:t>
            </a:r>
            <a:endParaRPr lang="en-US" noProof="0" dirty="0"/>
          </a:p>
        </p:txBody>
      </p:sp>
      <p:sp>
        <p:nvSpPr>
          <p:cNvPr id="4" name="Subtitle 3"/>
          <p:cNvSpPr>
            <a:spLocks noGrp="1"/>
          </p:cNvSpPr>
          <p:nvPr>
            <p:ph type="subTitle" idx="1"/>
          </p:nvPr>
        </p:nvSpPr>
        <p:spPr/>
        <p:txBody>
          <a:bodyPr/>
          <a:lstStyle/>
          <a:p>
            <a:r>
              <a:rPr lang="en-US" dirty="0"/>
              <a:t>Jan </a:t>
            </a:r>
            <a:r>
              <a:rPr lang="en-US" dirty="0" smtClean="0"/>
              <a:t>Petr</a:t>
            </a:r>
            <a:endParaRPr lang="en-US" dirty="0"/>
          </a:p>
        </p:txBody>
      </p:sp>
    </p:spTree>
    <p:extLst>
      <p:ext uri="{BB962C8B-B14F-4D97-AF65-F5344CB8AC3E}">
        <p14:creationId xmlns:p14="http://schemas.microsoft.com/office/powerpoint/2010/main" val="2447840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Neuronal activation</a:t>
            </a:r>
            <a:endParaRPr lang="en-US" noProof="0" dirty="0"/>
          </a:p>
        </p:txBody>
      </p:sp>
      <p:sp>
        <p:nvSpPr>
          <p:cNvPr id="16" name="Text Placeholder 3"/>
          <p:cNvSpPr>
            <a:spLocks noGrp="1"/>
          </p:cNvSpPr>
          <p:nvPr>
            <p:ph type="body" sz="quarter" idx="14"/>
          </p:nvPr>
        </p:nvSpPr>
        <p:spPr>
          <a:xfrm>
            <a:off x="0" y="1105754"/>
            <a:ext cx="7317989" cy="5752245"/>
          </a:xfrm>
        </p:spPr>
        <p:txBody>
          <a:bodyPr>
            <a:normAutofit/>
          </a:bodyPr>
          <a:lstStyle/>
          <a:p>
            <a:r>
              <a:rPr lang="nl-NL" sz="2800" dirty="0" smtClean="0"/>
              <a:t>Integrative </a:t>
            </a:r>
            <a:r>
              <a:rPr lang="nl-NL" sz="2800" dirty="0"/>
              <a:t>and signalling </a:t>
            </a:r>
            <a:r>
              <a:rPr lang="nl-NL" sz="2800" dirty="0" smtClean="0"/>
              <a:t>activity</a:t>
            </a:r>
          </a:p>
          <a:p>
            <a:pPr lvl="1"/>
            <a:r>
              <a:rPr lang="nl-NL" sz="2800" dirty="0" smtClean="0"/>
              <a:t>Change cell membrane potential</a:t>
            </a:r>
          </a:p>
          <a:p>
            <a:pPr lvl="1"/>
            <a:r>
              <a:rPr lang="nl-NL" sz="2800" dirty="0" smtClean="0"/>
              <a:t>Release of neurotrasmitters</a:t>
            </a:r>
          </a:p>
          <a:p>
            <a:r>
              <a:rPr lang="nl-NL" sz="2800" dirty="0" smtClean="0"/>
              <a:t>Ionic pumps to restore concentration gradients</a:t>
            </a:r>
          </a:p>
          <a:p>
            <a:pPr lvl="1"/>
            <a:r>
              <a:rPr lang="nl-NL" sz="2800" dirty="0" smtClean="0"/>
              <a:t>Requires </a:t>
            </a:r>
            <a:r>
              <a:rPr lang="nl-NL" sz="2800" dirty="0"/>
              <a:t>glucose and oxygen</a:t>
            </a:r>
          </a:p>
          <a:p>
            <a:endParaRPr lang="en-US" sz="2800" dirty="0"/>
          </a:p>
        </p:txBody>
      </p:sp>
      <p:pic>
        <p:nvPicPr>
          <p:cNvPr id="4" name="Picture 2" descr="Image result for dendrites axons and synap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128" y="3869432"/>
            <a:ext cx="4826199" cy="26550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6743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Brain vasculature</a:t>
            </a:r>
            <a:endParaRPr lang="en-US" noProof="0" dirty="0"/>
          </a:p>
        </p:txBody>
      </p:sp>
      <p:sp>
        <p:nvSpPr>
          <p:cNvPr id="16" name="Text Placeholder 3"/>
          <p:cNvSpPr>
            <a:spLocks noGrp="1"/>
          </p:cNvSpPr>
          <p:nvPr>
            <p:ph type="body" sz="quarter" idx="14"/>
          </p:nvPr>
        </p:nvSpPr>
        <p:spPr>
          <a:xfrm>
            <a:off x="0" y="1105754"/>
            <a:ext cx="10834255" cy="5752245"/>
          </a:xfrm>
        </p:spPr>
        <p:txBody>
          <a:bodyPr>
            <a:normAutofit/>
          </a:bodyPr>
          <a:lstStyle/>
          <a:p>
            <a:r>
              <a:rPr lang="en-US" sz="2800" dirty="0" smtClean="0"/>
              <a:t>Blood </a:t>
            </a:r>
            <a:r>
              <a:rPr lang="en-US" sz="2800" dirty="0"/>
              <a:t>supplies brain with </a:t>
            </a:r>
            <a:r>
              <a:rPr lang="en-US" sz="2800" dirty="0" smtClean="0"/>
              <a:t>oxygen and glucose</a:t>
            </a:r>
          </a:p>
          <a:p>
            <a:r>
              <a:rPr lang="en-US" sz="2800" dirty="0" smtClean="0"/>
              <a:t>Internal carotid and vertebral arteries</a:t>
            </a:r>
          </a:p>
          <a:p>
            <a:r>
              <a:rPr lang="en-US" sz="2800" dirty="0" smtClean="0"/>
              <a:t>Further branching to </a:t>
            </a:r>
            <a:r>
              <a:rPr lang="en-US" sz="2800" dirty="0" err="1" smtClean="0"/>
              <a:t>microvessels</a:t>
            </a:r>
            <a:r>
              <a:rPr lang="en-US" sz="2800" dirty="0" smtClean="0"/>
              <a:t> and capillaries</a:t>
            </a:r>
          </a:p>
          <a:p>
            <a:endParaRPr lang="en-US" sz="2800" dirty="0"/>
          </a:p>
          <a:p>
            <a:endParaRPr lang="en-US" sz="2800" dirty="0"/>
          </a:p>
        </p:txBody>
      </p:sp>
      <p:pic>
        <p:nvPicPr>
          <p:cNvPr id="1026" name="Picture 2" descr="Vascular organization of brain. (A) Ventral representation of a human brain and vascular network. The internal carotid and vertebral arteries deliver blood to the circle of Willis, from which three major arteries arise for each cerebral hemisphere: the anterior, middle and posterior cerebral arteries (ACA, MCA and PCA, respectively). These split into smaller vessels down to pial arteries. A: Anterior; P: Posterior; L: Left; R: Right. Brain view adapted from Lu et al., 2015. (B) Scanning electron microscopy image of the microvascular organisation of the human cortex. Oxygenated blood is delivered through pial arteries that send penetrating arterioles into the cortex that further divide into microvessels, known as capilalries. Nutrients and gas exchanges are made in the capillary bed and deoxygenated blood is drained via veins (blue). Adapted from Reina de la Torre et al., 1998. "/>
          <p:cNvPicPr>
            <a:picLocks noChangeAspect="1" noChangeArrowheads="1"/>
          </p:cNvPicPr>
          <p:nvPr/>
        </p:nvPicPr>
        <p:blipFill rotWithShape="1">
          <a:blip r:embed="rId4">
            <a:extLst>
              <a:ext uri="{28A0092B-C50C-407E-A947-70E740481C1C}">
                <a14:useLocalDpi xmlns:a14="http://schemas.microsoft.com/office/drawing/2010/main" val="0"/>
              </a:ext>
            </a:extLst>
          </a:blip>
          <a:srcRect r="37066"/>
          <a:stretch/>
        </p:blipFill>
        <p:spPr bwMode="auto">
          <a:xfrm>
            <a:off x="2586033" y="3254374"/>
            <a:ext cx="5095298" cy="307657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MTEhUSEhMWFhUXGBkbGRgYGBUaGhkYGBcWFxcYGBsaHSggGxolHRcXITEhJSkrLi4uFx8zODMtNygtLi0BCgoKDg0OGxAQGy0lHyUyMi0uLS8tLy0tLS0rLy0tLy0tLS0vLS8tLy0vLS0tLi0tLS0rLS0tLi0vLS0xLy0tLf/AABEIARYAtQMBIgACEQEDEQH/xAAbAAACAgMBAAAAAAAAAAAAAAAABgQFAQIDB//EAEsQAAIBAgMEBwILBAYJBQAAAAECEQADBBIhBTFBUQYTIjJhcYGRoRQjQlJicoKSorHBM1Oy0QcVJJPC0jRDY3Oz0+Hw8RY1VIPD/8QAGgEBAAMBAQEAAAAAAAAAAAAAAAECAwQFBv/EADARAAIBAgUBBgUEAwAAAAAAAAABAgMRBBIhMUFREzJhcYGxBZGhwfAiI9HhNEJy/9oADAMBAAIRAxEAPwD3GiiigCtSY1Nc710L4k7gN5PIVxZNM90iBrE9lfbvPifQCobJSNhfLdxZHzjovpxPpp41nqCe858l7I93a99RMVtAhSyghQJJKszH6qL2v18Krbe1naS1vFKnMomvkiE3R6qKzdReZpGnJq6L34InFQfrdo+0zWfgifMX7opYt7cAuhMxCsQFOZw6sdwuWrokAnQMJE6GKtziXY5CYgAkrpmmcsHhuM+nCo7Rcol0pLcnfBE4Ll+rK/lFHVMO658mGYe3Q+80kPtxXdgt2zYthiq3HR3zxpmDnLbAJmO0T5VaLi8ZaAYhb6c7U5o5i25OYfVcHwqc/gXeHkt3r4jF8IK99Y8Rqvqd49RHjUqap9n7bS4CZBAMMQCCh3xcRu0h1G/z0FTTbI7VvdvK8D4ryPuPvq0ZX2MJRadmrEyiuVu6GEj/AKg8jyNdauVCiiuT3VBALAFjABIEnfA5mgOtFUuO2sbTXhAYqqFE0BMzmMngIkngAaj7M2nfuXlzqq22Bgb9Qsgqw0ObU7zoB4yAxUUs4bpDdcmLIhSSTJ1WbQ0gHtdthBgyhkDUDngekGIYKrWFz5bUmSozP1WZsurBAbjDdvtkTvgBqopYXb97uizLZkWCWB7b2V6xoT9n8a3raPjlZ6AKKKKAK43bgUEnh/2APE7q7VFPafwT+IjT2DX7Q5VDJRpogNx+8fWOSLz/AFPpEUlmIL+YXgv8z4+yK2uPnfN8kaL4n5TDw3AeR4Giuecr6cGiVgorNYqpYibS2cl9MjjUaq3ykbgyHgRVPdxJvW7ecx1rWUcLpmkObig8FJn0Vhxq+xjlbbsveCsR5gEilnDqqps4iSnxZk/OuWsQFJ8ZanKN6eq9hqFsRlgZYiIERyjdFccLgrduerRUB3hRlE84Gk+Nd6KGN3sYyCZgToJ4wJgT6n21i2ShlBpxXcD4jk3uPHnW1QL+KF0FbJZiPl2yAqtEiXPZO8SoDbxIoN9y2nN27ep3EbpjgZ3MOFZbaCbgSzfNUEt6j5P2opcw928LvV3z2iuYC0SiXlWA4knMLiyDEgQRvExf4RUSOrAFt9QAIAaJmPpAe0czW8JXM5waNwt595FpeQhn9p7K+UN510sYJEJZR2joWJLMRyLNJjw3VKorQzKHam2ntO6i3OXJzkhioa7uy9WuYzJHdOoqMOkN7szh4DFQNTvNu05Gsak3CBE/s28gz0UArYbb97ICyK0JmZ4cAEZRlIjRgWBMkADjoY74bbNw2bl5kiGRVWN05VY+UknUx48aYqKAVf8A1BfKi51ICzGU5sxJsLdOpAAAZiD4W247u527dyZ+pEEqg1Ml3kWzoCMhbIJkxnnhqx1ye0piQDBkSNxgiR46mgOtFFFAak1T7WvMmFuMrZHZHIY/JJVmzfZUfhqyxfcbxEe3T9aoemJzW1t8LjW7ZH0bt1Ff8Cv7apN6GtKN5JEXYeLuOyi4IdrSuUGiWkJItrEdp2gknSMsacZN7blgMUVjccaZLQNxp8cug9SKrRg/hOIvnMy2VyW3CmOsZMxKkjUKM5BA36UwWLKooRFCqNAAAAB5Cuc6KmVO7+XQqtiW2dmvX1cXZgIwIW0hmFt8CSO828nTQQKuaKKGcnd3KnH7NunNcS+/WQcimOqiO4UEZp+cSSOBG6qW+Z2XaZDBRLOVuOa3dCqfQz7aZsPtG2zm2CQ4nsuroSBvKhwM6/SWRrSq0/A+qJgLier4aKMUhbfpuZTQ6Kd9E+GvuXj7MNsZvhl9B8os1tgzcx1iNln5qwPCplq9cKgKJPG46lAfEW5zHyOXzqNdxdq3cKql29eAk5VLsJ3Au0JbmN0qKtRVjCTb3I3wIH9oTc8GjIPJBp6mT41W7QufBr4vsx6q7CXJ3IwHxbjku9T5jlV3UW7s2yzZ2tIzc2UMfIZpgeAqog0nrsGNwiXkEkiCGR1IzIw3Oh3Tr4ggkGQSKjdG8VdufCLN2A1u4ACNxbKrl1G8AlleDMFyJIFa4nYwWXw0Wbg1GXS25+bcQaEH5wGYcDUDZm01XE27x7C4lXV0O9b9mEZRzYgAab+qHOrxdmaKKcHbXp4Pcc8PczKG5j2HiK61VYbEXGzC2mUZj2rkjRgGkJ3jqTo2SpA2eDrdY3DybuDyQaepk+Nbo4nuYvY4G3ca0cxVGIIBKyAYAO5tRuBqlx/SRgALKrcJtFs4YRnyt2QBqSuUFgODCmDGXurtu4QuUVmCLvbKCQq+JiBVBd6S3AYWytzsMwZLhytAuHsSuZgCigkAwX8NZIN225ct2la4LZc3XtyWZVAS3ccE9necgGg+WPKsXekriT1IENBBY5l1cQ4y945QQBJIbSdJ4Yzb13OoNm2vV3WBLtIEWsQJ0Ba3mKjKSNQ8cddsT0kugR1OUnrcoJOYZTcRGIIEksmoWYzLMSCQNk6SXcxQ2QzDNqGIGjOAYgnKMoUmDqa6Hb1wEr1QLBmUAsQTDMA+ifstAubfNb7V2+9m4ttbQcm2W7xXtC3dcSMpOUm2FkA6vzgNyubfvI7I1kMQX7rRIGaAA2rEABjAOjKeNAMq7taKX32tiSxt28OhdApcG6UXK6goVOTtai4p0EZPGigLvF90fWT+NaX+lLQ9luAvWJ+01xB72FX+L7v2l9zrVR0lwZuIyLozIShO4XLbK9s/eg+lUqbG1GykrlXsDGJbwNu67ASCzHibjMzOI4tmJ0qZsnbKX2ZQrqQAe0AJU8RB8vaKU8RaR3+KtuLhJZ7bgBLPFyZWSNNOEc9Fqz6HYh71y7eud4IiToJBJM6aT2RXOd9SjHLKp6+V2NZNcMFiluoLizlacpPESQGHgd48CKrts7Ge8H+PuAlSFUHKgneGC6tO6TMcBzjYbpEOryCy5vr2epVHIzL2e8AVRJ0knSOOhI5+zzRvHV+xc47BrdXK06EMCphlYbmU8D/43UoXbbfB8QpeXGIYBiBJY3MMFMCBJmYFOOD6zL8bkzckzQByltT5wPKkzbWJC3MYgYTmsug5uptsxA4xGvlQ1w6blZcWY3bPwC2g0FmZjLuxlnIESeAEbgAAOArptDFdVba4VLBRJCxOUd4gHfAkx4Vw2qjXLLdSQW7LIQ2hKsHGu6DEcqpsdir2IurhTYNtSOsuB7idu2pACSmbQtvAmQCNOIyUMzu35+SLvB7VsXWy27quYmAd45jmPLdWu0dqpaV21cqNVTUzuAJ3LJI7xFbHA5o61s0blUZFHDSDm3aGWg8qidJMqYS4AAo7IAAAGrruAoUjFOaS5IeD6QG4Qt7+zZgCsw2YEAgi4RlG/l6zVds20vwwNb1/tF1wxkkqqWrTdo6kF7hjWNTWtm/dJCRbu20Fq2LFwoC7C2C/Vk/LU+4+Qq42UgW51t0LYDFUt2yQuS1bzPMGACzmT9mrHVKMaSbXK69fqNdvvt5L+v8AKpFVdraKF3yh33AZUcgwAe9GXjzrt19092zH+8dV9mTP+ldCPMZNJoJqvxmGuXLN62xSbiMqwGgZlI1JOu/kKqdpbKxV89plRTaZCi3bhUEi4J/ZrmzZlBmMuWRNSQMoM6ijMOe6lzE7Eu9R1Nq71Z6y8wIuXNQ6X+rE7+y722jd2OO6ueP2FfZXUXAUIcANduiAWuFWZoJbKrAZTodeQoBnzCY41tSm+wcSWZxcUMVVZ626S8XAzGSs2wwkZVkCdN9MWAtsttFc5mVVDNMyQACZgT5wKA6paALFQAWMsY3mAATz0AHpRXWigOGKWUYDfBjzjSoO2mPUm4hAZYZSd2ojXw1/WpKpnJJJgEgAEgaaEmN5mfdXY2Vy5I7MRHhER7KpJXTLJ5WjzXZlu7lIsOWBsWna08y/Wq2cj5rSPPUanccdEdpiwbi3gQGjUAkqVkQwGvHl8nXfo0ps8jEM5O60qaaEFGYqVERlYNqN0rHCu2JwCvq9u1c+ssH2wfyFc9z0niItOMlo7eZW4vpVZXS2GuNygqPxCfYDVDgts3bVy84RZZgzhludjVioJkQO0d4p2weHVBC20T6n69kVWbT2deW98IwxXMRldG3ONIPDXQDeNw13giKVSmrxy79X+WK+xtO7jH6lSLC5ZZlMswmCEMCN49o37qn2ej+HUherzd3vEk6i5J3wO6N0Ut7MxQXFJdZRaVrjCAZUSjAwRplJ15CeVO79+eWSfZfH8qh8E4m9JpQ0TXH88i5tWz8DK3MO0ZzrZYkhubCdRGknfqI5Guu7SxVy9Zu5QHOYW8qwrgxM521AzAzoONc9sYwXr5dYuLnVFWYDKCAR5Fs2vGd/GmTYeCLOcRedHuxlCoQVtDXsiCQDv8pOpkkybO1KClJXdud9eP5uQ7m1cfb7+GVxzGb/AAZ/yFVG2MXjMUvV9WVEyFRLkzqO0zA8CeAp/aeG/wATH6GufbPzV8iW/MD9ai5ywrxTzZFf19hCw+yhaW818TcsizdUFyTlDs7pA0zN1Zk67/CnvYeHWWuC0tvcAuUBgCFY5o+VqAeWX1qJ/V03HZu21woqgk922S4LRHyiSQNIAHnfYayEUKNeZ5k6k+prSmm3cyxFVT8/6Rz7SEkwVLSTuInTXmN3KplRsZ3SPnQv3jB90n0qRW6OVkbaFp3tXEtvkdkYK+/KxUhW9DB9KormxsSTpeKAqwAF66cs9ZpJEt3lOaQRlAGgFM9FSQKmK2BiGaetnLcZlm7dEApfRYgSpUXUGhObJrFZxmwsS0gXpDdbmzXLmvWG8ACsFcoV7egiMh36U1UUBQbU2ZiLl3Nbu5Ey5TD3FOqODoBE5ipzAg6eAqPc2FfDN1d4qp6wj4y5oXa40kQZnOo36ZJGppnooCiw+zHL3Fe5dFpSvVxccNqozy0yyzETu7VFXtFAR8Pozr4yPJh/MNXeo2I7LK/Dut5HcfQ/mak1CJZGxWHzajRhuPAjkfD8qhhtYIIbkfzHMeIq1Fcb9hXEH0PEHmDVJ076otGVtGQaSOkOPum+9s3GtqpACqxXMsAzpBbNr5U8Yi0yAsWTKN5Y5IHiYIPuqqxG37KgtnRo4I6sx8FCz7TA5kVg00deHnlldRzCRbc3CVFoN1sBOawc5IG7ULHCAPGKs8Rtp3s9RlbOcltjvnIXVhG/OxIEeetabLsu2KtgKSc+cgRoJLmJjQd2fLnXSxAx/aZVK3bjRmABgPIBaNZPtHClj0qrhfVbLMVNue51ZYMSuXvEvJDdn5p004QautgbKvreV1U2lUMGNxScwIMKBmBOsHl2aq8PiBaeesQPZY6Mw14HjxU8Oc0yWemWGIGYlGPA6gfaWdPGPSoK4mpNxtBXTLvq7v7xP7tv+ZWri6P9YkncBbaT5DrKzhcXZcBjiLRB4I6x6tvJ8oqZZxWHXu3LY5nOpJ8yTJrRU5M8dySOeGwl4dprlvMR+7YwOQ+M9p8Kl9Xe/eW/7tv+ZWP6ys/vrf31/nWf6ys/vrf31/nW6SSsjJu5H6u8z/tLfYH7tu80/wC03gfxVItpdkZnQjiBbIPtzmPZXDDbRs9o9bb1Ynvrw7I48hUhdoWiQBdQk7gGWT76IMpDs+8ucpbXrCzE3Q8M6NeDBd4Ji3I7REZQFImRrh8Hjsql7kvCgwywGFqyC/dEpnF8kbzmXlpNtdIbJuvZhgUzSew05GVDCoxcauAJUTOldbu3bAUurZwFDdniCnWCCYBOUgwDPaHOpIKZNlYoLbUsSBcsse2Ji2+HZi5Il5W3cAG/Ubt6yNrWcZmutbJKiWSCpb9m6gIIOskawPtVbrtS0WyB+1my5YaSdToI1HZbXd2Troa1u7YsqWBftKYy5WkmGPZEdodh9Rp2G5GgKg7Pxk51cgkwQXBPVgYiBMEdZLWRm8OOszMBh8SHVnc5cxlSQYtlbmUGBq4PVgmfknxmSu2rJA7e+IGVpOaNAI1IkAgbiQDFS8LiUuCUYMBGo8VDD8LKfWgJFFFFAaOoIIOoOhqPYeDkY6jcfnLz8xuPt41KrncthhBE/oeY5GoJTN0YHdW1RcIuXMnJiRJJMN2p18SR6VJogxB6d4wm8LU9hFDR9Jp1PMgAR5nnWcP0Sv5czPbSRJnMSvHwE+vrULpQ0Yy4TuBt+zKhp423s/4RZa0Gy5o1iRoQYI4gxqKzyqTdz1HVdKnTjF2T3dvIV8NjrGEBWwTiL76ZgJXyEcPBZOmp5cMJs7FYe4mKa0bkszOqkF+2GkkAaatMLO6NK79F73we+2HvW1V2MB41neBm+UhGo3a6HU6O1xgASTAGpJ3QN9Wiroyq1nTk0lfNu3yvC2wm43aGCxDDrxcsXYjMwymPpESIH0hpWm2ujIt2Wu27ruFGYhsplRvKlQNwk8akYp22i2S0MlhG7V1h2mMbrY4aGdeYkcC0rhlFsWwIULlA8IgD2UyqW5DrullUW11V72EroPiyt82p7LqTH01jUeazPkKfK8z6If6XZ+1/wnr0tmA1JgUpd0j4hFKtpyjeodx2LFFgDKpzcRJYGBxOn/e6g7Ss7utQnkGBPsGtcLWPBdyqXGMhY6t13Cd7gD5XOrM4kWCIAABuAgVvUEYm6e7YI+u6AfgL/lW9s3iRmFtRxALOT5EhY9hqSCJf2FZcksGMsWjO0BiyuSBu1Kj3jcTXO30bw4AGVoCBBLsYQKFAmZOgG/8AUzGxGOxCq6ojF+ufVkuEC1LlCuVe1rkWBJAYk7ia22ccXmvZzqVY2wy9kP1l0ASDuyi1yka75oCbg9i2bTm4gOY8SxPz+H221rFnYNhXa4FOZiSe03HrJ/4r+3wEV3w/HFtLSqGAIDK5Kq24tByll0BXMDvO6o2Ixe0ALiBZ/bZWyNmPbv8AV5Y7OiizEkTmO8zAF1hdhWLbB1U5gQQZO+IJ8Z4zXbZOBFi0La6wSSd2rEkwJMKJgCdAAOFUeL2jjgrMlsNp2PinBYzfILjMSohLQjLvuawDK32yi5Qm5M9Zdid+XrXyemXLQE2iiigCiiigI1ww6twbsnz3r/iHqKkVyvJKke/kd4Podaxh7kjXQjQjkRv9OPkRUE8Hn/TmzGJb6dtT69pf8Ip/wV7PbR/nKp9oBpS/pAs62X+sp/Cw/Jqvuil3NhLJ5Ll+4Sn+GqR0kzur/qw8JdNPz5FN01tZbuGujQhwpPkyuv5N7TV10mn4Jfj920+Ua+6aq/6QR8QjfNuA/gerrbK5sNeA42nA9UNX5Znf9FN9G/dFZ0Ws3RhbWXq1BBaYZicxLGdV1191WjWLkS14iPmIgH4g1ReiTThLXkR7GYfpU3ad7LZut81GPsUmi2MamtV+b9zzrodhQ+JtyXPZY99h8mPkkfOr0Rdm2QZ6pCeZUE+060idCnC4gkq5C2iJVS29k5a8DT1/WScc4+tbuqPaVqlPunRj2u106EyI3VxwWq5vnEt6E9n8MVDxW07JGUXrYLad9QQPlHfwHvip9q6p7pBHgQfyq/Jx8HWiiudy4ACSQABJJ0AA3knlUkFIuMxTXygTLbzxmKHRRnnWQDMJBk97wIELZuNx5CI6a5bQZmQzJ6kXGMQsyb2gOmUac2i5cABYkAASSTAAGpJPKsLeUxDDXQajUiZjnuPsoCBsTF3Lis1wAQ5QRubJ2WcanQsGgcgKtK1BG4cPdW1AFFcw4kiRIiRxE7prpQBRRRQBRRRQGKi3eyc43fLHhwb04+HkBUusGoZKFzpxZzYbMNcjq3oex/jrn0CvTYZfmOfYwVvzLVLx+FLYW6nBrZZRxDQWjymI5bt0UobA2+MKt1iC+YW8iAgEkFgxk6AAMCSeQ51S/wCpM76cHUw8ox1aegzdPlnDfbHvDD9aucIc9hT862PxKKpel95bmCFxTKsbbA+DEEe41adHmnC2f90n8IFW5MJL9mPg39iB0DecGg5M4/GT+tTek7RhL/jbYfe7P61X9CTCXk+ZfdfYFqo6XbfZnu4RUGVcgZiTOb4u7oIiMpA8yd0ar2iaKm6mJeXrf0udv6P07d5vooPaXP6CnG7dCiT6DiTyHjSp/R+vZvH6Sj2LP+KmcWoJYmTrH0RyH6nefYBEO6imMd68vT2OeElgXYakkRvAAJAA9kn/AKCuj4G03etIfNVP6VnBiEX6o9sa13qy2OZ7kP8Aq21wQL9Ulf4SK54vZoa1dtqzDrEZJZ3cDMpEwzeNWNRsbZL23QMULKwDDepIIkeVSQUO1uj93EZs91QGstbgAlRK3FkA6nNnEiR+zG/h3fYwW0LfWKi9deuGJUFbj3LhU68A+/6M1HudHbrMD1qIsEZUVgArC52Qc2aJYHfEroBpW1/o2zEkXFHaYqcrSMy31BPa7wF1VBEaWxwgKBoOjh6w5bwHaDFRoQCzdWePdUZV3fK3V1udHmAXLdh8oWTm1OS8H3t8ouGP1BvgRva2E6reAuLmuC2s5TqEd2YvJILOHIJiOMHdXA9GGNsKbw6wHS5lMqOoayMozaQWLaeI8aAsdh7MayGBfNOg0iAHuMB6BwvDu8N1W9K13o9dCdi4esORQRoLaG5d60qJA/Z3SBAHaRDEAAM6rAgUBtRRRQBWIrNR3xCgxMnksk+wbqC1zvUbG9wr86F+8YJ9ASfSs53O5Qvi2p+6p/UULh9czEseE7h5AaDjrv131G5K0O7CvKMDgM95bE5ZdkJ5BM2aPGEIHiRXrBrzfZn/ALiI/wDkXv8A9qpNbHfgZNRqW6X+Qy9MbYXB5VEKrWwAOADAAVO6Mf6JZ+oKidOD/ZT9dP4ql9Fx/ZbP1B79an/Yxf8Ajr/r7EDoyMuIxlv/AGgf78n+VR+m2zVNv4QNHUqD9JWYKJ8QWkHzFdsGcm076/vLSt93Iv8Amqf0qScJe8FzfdIb9KWvFovnca0ZLm3sio/o/PYvD6YPtUD9DTPjP2b/AFW/I0o/0fv276+Fs+9x/KnC+mZWXmCPaIpDulMYrV36ex0FbVCOMVf2hCH6RAB8VJ3j+fCsfDp/Z23fxjIvteJHioNXOZk6ozYxAXBYDIoZidAAc0GTp8k1yCX27zJbHJAXb0doH4Kr9q4Wwzv1mIKZ7YzW81oAhS2V+0haQTwMHLuOsiCZa2zYa6LK3VLkAgAzIIY6Eb9EY11G07Ex11uc2WM6znG9d/e1GnjVXhbOGtshXECQR8u12i4uESAAO11jNpG4cJmKlrC5UPwlyoIRBNvVc6BbQGXMVDBde9zYzQF0m2sMZIxFogan4xNASAJ15so+0Odb29q2GjLetnMSFh1MkAEga6mCPaKqzgcLbIVrwBtm2SGdBGX4MqTpxNq0Pt+IqNh8Bggoy4iFCpILoMyWhbtrmlZABsqZEazw0oBjwuKS4ua26uu6VYMJ8x5ipFV2yrVpAwtOGzZWPaB0CLZU6cIs+0NVjQBRRRQEf4KD3iW8zp7BA91dUQAQAAPCt6KE3CiiihBg15tsMTtBf99eP4b9ekmvM9nYlbWOzswVRev5ieAi9+sD1qkt0d2Du4VEugy9PbwGHUE6lxHkoLE+731cbEslMPZQ71toD5hRPvpOGfaGKBgiykb+CTJB+m8buAjlq/1MdW2Z11khGD33fhcV9tN1WPw93g4Ns+0ge+4vsq526s4a+Odp/wCA1C6WbMa9Z7HfQ5ljQmBqAefLxAqJY20MRgr7HS4lpw67oORtQN4Bg+RBG8Gm1xbNGMlxo/noUXQu84xDKig5rZ1ZoGjJyBJOp5U8DC3G/aXT5WxkHt1b2EUk9CB/av8A63/O3XodVp90vj1+76ERNnWhuQT84yW++e1PrWczrv7a8x3h5gb/AE18Kl1ir2OO5pbuBhIII5ioGL2UtxmbO65sshSsEruJkHhpG4jeKlvhlJmIPNSQT5xv9ax1LDdcP2gpHuAPvpqLIrF6OWhb6sM+WCp1XtIUW2yHs7iqLug6aEVt/wCn7czmuDWTquozI+U9ndKLu10361cLMa762qSCnvbBtteN5mctIMSsDK9m4ANJjNYQxPPnXNOjlkNml9865d4iDOWdwC74jx1q8ooCv2bgBaN1pk3LhbwUHco8JLN5u1WFFFAFFFFAYorFL3SPpImH+LWGukSFJ0UHQM3HnAG+OG+obtuWpwlUllitRhmia8px207tyTdusRynKg8Mo09snxqHZYAyhg81MEeo1FZdsuh6K+GytrI9N21tm3h1ljLHuoN58fBRxP6wK82T464JOU3L+pGuXPegxPnQXLXA9xnuDTMCxzFRwVzqP/O4ma3vX7Yus9sZUVwyrGXKAQ8R5zUSnmOuhhuxTS1b5+x6js7ApZQIggD2k8STxJqXQKK3PCbbd2YikvprsoqGxNlsmaEurwZXZVJHjzHgDoRq6zSl0+xMJatzqzlj4qgj83U+lVnsdGEv2sUiB0Dtzfdvm24+8wj+A0+V5lszD3rNv4daMhWysvBrYiSfDMSDygHgZ9C2djUvW1uoeyw9QdxB8QZHpVae1jXHRvUzrbbya4JdFQr+1bCGHu21PIuoPsmtbO1sOxhb1snkHWfzrQ48krXsWFFYms0KhRRRQBRRRQBRRRQBRRRQGKWds7BuNca7ZKHOALlu5OVsogMGAMGNCCCD4Uz1ioaT3L06koO8Rc6N9GhYGe7le5wiSqDkmbX7R1NWu0tl2r65biA8juYeKsNQfKp1FEklYmVWcpZm9Ty/bmx3w7gE5rbdx+fHK0aBo9DEjiBU4i1IMb4I8DPA+H5V63tDBJettbuCVYa8xxBB4EHUHwrzLaGCezda0+8bj85T3WHnB8iCKwqQtqj2cFiu1WWXeX1PSNi49b1lbimdAG5hhowPiDVhXmHR/a5w13N/qngXBy4C4PEceY8hXpqvIka1rCWZHl4vDujPwexsa836ZYzPiWA1FtQoHNu+0eeZR5rXoONxAt22uNuVSx8gJNeSNiW6wNoXL9YZ1AObPP3tw4xymq1XpY6fh1NuTn0HjF7Tt4OwmHgXLgQArw1GrOeAJJ03mfWkq27BSgdshMlQxCzAG6ddABrJ0rDuSSzEkkySdSSeJ8aZ9idEy4D4iVB3WwYYj6ZGq+Q15neKzu5vQ7EqeGi3N6vfxfghVEAgCJO4cT5Ct71sqJdSBzZSB7xXq2DwFu0Mtu2qD6IAnxPM+JqTFX7HxOZ/EtdI/U8pwWPvWQzWrpRUQsflJA3DIdCSYGkca9PwTs1tGcQ5VSw5MQMw9DNV97o5hmuLdNoZlM6FgpYGQzIDlYg6gkHWrgCrwi4nLiq8KrTirPkzRRRVzkCiiigCiiigCiiigCiiigCiiigNYqg6XbK663nQTctyVjey/KT1iR4geNMNYNQ1dWL06jpyUlwePAzqKc+g21MynDMdUE2/G3MZfsEgeTL41R9KNndRiDA7FyXXwM9tfQmfJgOFVeEx/UXUuqe0hnKN5G5ljxBI84PCuaLySPeqwWJo3XOq8/zQdunmOyWBbnW4dfqJDN78o9TSHZGknedT4ch6D9asOle1Vv3iVJyAKiyGAiQWOo5kj7IqJYsvcdLdsAlyADMRPHcZgSfSpm80hhafY0Vm82M/QzYwY/CLg0BhAeLDQv6HQeIJ5U71X4ZLiIqJaQKoAA6w7gIHyK69Ze/dJ/eH/JW8Y5VY8OvVdWbk/Qm0VE629+6T+8P+Sjrb37pP7w/5KsZEuioee5laUCwpiGLaxyyiqZtuXctoIhZmtjMxU9+BIjSCs5iI3aabwAy0Utjad+3hi7jPcV8p7BBjKDOXQFj5gdrTWAeOL2/ezwlsgKWzSlwhoOICpOXQnq7ZB/2g3yAQGqilm5tq9M5IAkFcjHKxuIgDkwCQCW0YAg8oJ1Xb98ojnDsvZVmEN8uy1xV1X5JGVt0GKAaKKXtn7ZvXHthrMKzFGMOCCBiDn5BfiV0k/tRroMzDQBRRRQBRRRQBRRRQGKCaBS503xZTD5Rp1jBPswWb0IUr9qobsrlqcHOaiuRd6V7ZXEkW7Y+LRp6zixgg5eSanXjw0gmiVQNAIrNBrklJt3PpaVONOKjHYK64C+bN1btsDMs6HcZBBkDcYJ1GvnurkfZ56b9xoqL2LtKSs9j1HZG0kxFsXE04EHerDep/71BBqwpB6DYwrea3wuLP2k/mpP3RT9XXCWZXPnMTR7Ko4rbgzRRRVjA53bkAmJgEwNSY5RS1b21iXSVtBYKySjmQXtTABjuu2snuz5NNFALGH25iGBY2MoVXdgQ0wgtk2xGmftMNfm7hrV7gLxe2rsMpYZo10B1APjET4zXW7aVlKsAykQQQCCORB3iutAFFFFAFFFFAFFFFAFFFFAFFFFAYpU/pBHxVo8rv527n8vfTWapuleFNzC3ABLKAwjechDEDxIBHrVZK6Zth5KNWLfU83rphmUPbL90XELTuyh1LT4RNcwaK5EfSSWZWHvprglex1oAzWyDPNGIDDy1zfZpEq5wG1GGFv2GMqEGSfkhmCFfIFlI5a8IqkdjwE+oFXqNOzRy4SMoRcJcPQt+ix/tlnzb/AIb16ZXmfRAOcUpFuciu3eHLJ/jr0Hr7n7n8a1tS7p53xF3qryJlFQ+vufufxrR19z9z+Na0OAmUVCbFlVd7iFVVSxghiQBJgDWao8Jt2+qqt6zF3MQwOkybZVbeXMGIW4dZ/wBUx5wA00Uqt0juoAXtL2hbYKC0hWXM0kgSR7ey2mhhqoAooooAooooAooooAooooAooooArBrNFAeV7cwXU37iRAJLLyysZEeAMr9mooAGWdSx0UbyPADUyeA5GvUdobNtXgFuIGA3bwR5Eaj0rGB2datCLaBecbz5k6n1rF0rs9SPxG0EmtRG2thDZw9sOIuXWkrpCIksFHjmKEnWTx0FUlXfTLF9ZiSo3WwFHn3m/MD7NUlZT3sjvw9+zUpbvX5/0N/9H1j9tc+qg9JZv4l9lOVUfQ/DZMLbPF5f7xlfw5auxXTBWijw8VPPWk/zQ2oooqxgFFFFAFFFFAFFFFAFFFFAFFFFAFFFFAFFFFAFFFFAFFFFAKHSfo7nLX7RCtEupkBo+UCAYaPCDpu30m7PTr7gtKYLGJO4czx1iiisZJXR7GDqzdKV3stD12wgCgAQAAAPAaCulFFbHjhRRRQBRRRQBRRRQBRRRQBRRRQBRRR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MTEhUSEhMWFhUXGBkbGRgYGBUaGhkYGBcWFxcYGBsaHSggGxolHRcXITEhJSkrLi4uFx8zODMtNygtLi0BCgoKDg0OGxAQGy0lHyUyMi0uLS8tLy0tLS0rLy0tLy0tLS0vLS8tLy0vLS0tLi0tLS0rLS0tLi0vLS0xLy0tLf/AABEIARYAtQMBIgACEQEDEQH/xAAbAAACAgMBAAAAAAAAAAAAAAAABgQFAQIDB//EAEsQAAIBAgMEBwILBAYJBQAAAAECEQADBBIhBTFBUQYTIjJhcYGRoRQjQlJicoKSorHBM1Oy0QcVJJPC0jRDY3Oz0+Hw8RY1VIPD/8QAGgEBAAMBAQEAAAAAAAAAAAAAAAECAwQFBv/EADARAAIBAgUBBgUEAwAAAAAAAAABAgMRBBIhMUFREzJhcYGxBZGhwfAiI9HhNEJy/9oADAMBAAIRAxEAPwD3GiiigCtSY1Nc710L4k7gN5PIVxZNM90iBrE9lfbvPifQCobJSNhfLdxZHzjovpxPpp41nqCe858l7I93a99RMVtAhSyghQJJKszH6qL2v18Krbe1naS1vFKnMomvkiE3R6qKzdReZpGnJq6L34InFQfrdo+0zWfgifMX7opYt7cAuhMxCsQFOZw6sdwuWrokAnQMJE6GKtziXY5CYgAkrpmmcsHhuM+nCo7Rcol0pLcnfBE4Ll+rK/lFHVMO658mGYe3Q+80kPtxXdgt2zYthiq3HR3zxpmDnLbAJmO0T5VaLi8ZaAYhb6c7U5o5i25OYfVcHwqc/gXeHkt3r4jF8IK99Y8Rqvqd49RHjUqap9n7bS4CZBAMMQCCh3xcRu0h1G/z0FTTbI7VvdvK8D4ryPuPvq0ZX2MJRadmrEyiuVu6GEj/AKg8jyNdauVCiiuT3VBALAFjABIEnfA5mgOtFUuO2sbTXhAYqqFE0BMzmMngIkngAaj7M2nfuXlzqq22Bgb9Qsgqw0ObU7zoB4yAxUUs4bpDdcmLIhSSTJ1WbQ0gHtdthBgyhkDUDngekGIYKrWFz5bUmSozP1WZsurBAbjDdvtkTvgBqopYXb97uizLZkWCWB7b2V6xoT9n8a3raPjlZ6AKKKKAK43bgUEnh/2APE7q7VFPafwT+IjT2DX7Q5VDJRpogNx+8fWOSLz/AFPpEUlmIL+YXgv8z4+yK2uPnfN8kaL4n5TDw3AeR4Giuecr6cGiVgorNYqpYibS2cl9MjjUaq3ykbgyHgRVPdxJvW7ecx1rWUcLpmkObig8FJn0Vhxq+xjlbbsveCsR5gEilnDqqps4iSnxZk/OuWsQFJ8ZanKN6eq9hqFsRlgZYiIERyjdFccLgrduerRUB3hRlE84Gk+Nd6KGN3sYyCZgToJ4wJgT6n21i2ShlBpxXcD4jk3uPHnW1QL+KF0FbJZiPl2yAqtEiXPZO8SoDbxIoN9y2nN27ep3EbpjgZ3MOFZbaCbgSzfNUEt6j5P2opcw928LvV3z2iuYC0SiXlWA4knMLiyDEgQRvExf4RUSOrAFt9QAIAaJmPpAe0czW8JXM5waNwt595FpeQhn9p7K+UN510sYJEJZR2joWJLMRyLNJjw3VKorQzKHam2ntO6i3OXJzkhioa7uy9WuYzJHdOoqMOkN7szh4DFQNTvNu05Gsak3CBE/s28gz0UArYbb97ICyK0JmZ4cAEZRlIjRgWBMkADjoY74bbNw2bl5kiGRVWN05VY+UknUx48aYqKAVf8A1BfKi51ICzGU5sxJsLdOpAAAZiD4W247u527dyZ+pEEqg1Ml3kWzoCMhbIJkxnnhqx1ye0piQDBkSNxgiR46mgOtFFFAak1T7WvMmFuMrZHZHIY/JJVmzfZUfhqyxfcbxEe3T9aoemJzW1t8LjW7ZH0bt1Ff8Cv7apN6GtKN5JEXYeLuOyi4IdrSuUGiWkJItrEdp2gknSMsacZN7blgMUVjccaZLQNxp8cug9SKrRg/hOIvnMy2VyW3CmOsZMxKkjUKM5BA36UwWLKooRFCqNAAAAB5Cuc6KmVO7+XQqtiW2dmvX1cXZgIwIW0hmFt8CSO828nTQQKuaKKGcnd3KnH7NunNcS+/WQcimOqiO4UEZp+cSSOBG6qW+Z2XaZDBRLOVuOa3dCqfQz7aZsPtG2zm2CQ4nsuroSBvKhwM6/SWRrSq0/A+qJgLier4aKMUhbfpuZTQ6Kd9E+GvuXj7MNsZvhl9B8os1tgzcx1iNln5qwPCplq9cKgKJPG46lAfEW5zHyOXzqNdxdq3cKql29eAk5VLsJ3Au0JbmN0qKtRVjCTb3I3wIH9oTc8GjIPJBp6mT41W7QufBr4vsx6q7CXJ3IwHxbjku9T5jlV3UW7s2yzZ2tIzc2UMfIZpgeAqog0nrsGNwiXkEkiCGR1IzIw3Oh3Tr4ggkGQSKjdG8VdufCLN2A1u4ACNxbKrl1G8AlleDMFyJIFa4nYwWXw0Wbg1GXS25+bcQaEH5wGYcDUDZm01XE27x7C4lXV0O9b9mEZRzYgAab+qHOrxdmaKKcHbXp4Pcc8PczKG5j2HiK61VYbEXGzC2mUZj2rkjRgGkJ3jqTo2SpA2eDrdY3DybuDyQaepk+Nbo4nuYvY4G3ca0cxVGIIBKyAYAO5tRuBqlx/SRgALKrcJtFs4YRnyt2QBqSuUFgODCmDGXurtu4QuUVmCLvbKCQq+JiBVBd6S3AYWytzsMwZLhytAuHsSuZgCigkAwX8NZIN225ct2la4LZc3XtyWZVAS3ccE9necgGg+WPKsXekriT1IENBBY5l1cQ4y945QQBJIbSdJ4Yzb13OoNm2vV3WBLtIEWsQJ0Ba3mKjKSNQ8cddsT0kugR1OUnrcoJOYZTcRGIIEksmoWYzLMSCQNk6SXcxQ2QzDNqGIGjOAYgnKMoUmDqa6Hb1wEr1QLBmUAsQTDMA+ifstAubfNb7V2+9m4ttbQcm2W7xXtC3dcSMpOUm2FkA6vzgNyubfvI7I1kMQX7rRIGaAA2rEABjAOjKeNAMq7taKX32tiSxt28OhdApcG6UXK6goVOTtai4p0EZPGigLvF90fWT+NaX+lLQ9luAvWJ+01xB72FX+L7v2l9zrVR0lwZuIyLozIShO4XLbK9s/eg+lUqbG1GykrlXsDGJbwNu67ASCzHibjMzOI4tmJ0qZsnbKX2ZQrqQAe0AJU8RB8vaKU8RaR3+KtuLhJZ7bgBLPFyZWSNNOEc9Fqz6HYh71y7eud4IiToJBJM6aT2RXOd9SjHLKp6+V2NZNcMFiluoLizlacpPESQGHgd48CKrts7Ge8H+PuAlSFUHKgneGC6tO6TMcBzjYbpEOryCy5vr2epVHIzL2e8AVRJ0knSOOhI5+zzRvHV+xc47BrdXK06EMCphlYbmU8D/43UoXbbfB8QpeXGIYBiBJY3MMFMCBJmYFOOD6zL8bkzckzQByltT5wPKkzbWJC3MYgYTmsug5uptsxA4xGvlQ1w6blZcWY3bPwC2g0FmZjLuxlnIESeAEbgAAOArptDFdVba4VLBRJCxOUd4gHfAkx4Vw2qjXLLdSQW7LIQ2hKsHGu6DEcqpsdir2IurhTYNtSOsuB7idu2pACSmbQtvAmQCNOIyUMzu35+SLvB7VsXWy27quYmAd45jmPLdWu0dqpaV21cqNVTUzuAJ3LJI7xFbHA5o61s0blUZFHDSDm3aGWg8qidJMqYS4AAo7IAAAGrruAoUjFOaS5IeD6QG4Qt7+zZgCsw2YEAgi4RlG/l6zVds20vwwNb1/tF1wxkkqqWrTdo6kF7hjWNTWtm/dJCRbu20Fq2LFwoC7C2C/Vk/LU+4+Qq42UgW51t0LYDFUt2yQuS1bzPMGACzmT9mrHVKMaSbXK69fqNdvvt5L+v8AKpFVdraKF3yh33AZUcgwAe9GXjzrt19092zH+8dV9mTP+ldCPMZNJoJqvxmGuXLN62xSbiMqwGgZlI1JOu/kKqdpbKxV89plRTaZCi3bhUEi4J/ZrmzZlBmMuWRNSQMoM6ijMOe6lzE7Eu9R1Nq71Z6y8wIuXNQ6X+rE7+y722jd2OO6ueP2FfZXUXAUIcANduiAWuFWZoJbKrAZTodeQoBnzCY41tSm+wcSWZxcUMVVZ626S8XAzGSs2wwkZVkCdN9MWAtsttFc5mVVDNMyQACZgT5wKA6paALFQAWMsY3mAATz0AHpRXWigOGKWUYDfBjzjSoO2mPUm4hAZYZSd2ojXw1/WpKpnJJJgEgAEgaaEmN5mfdXY2Vy5I7MRHhER7KpJXTLJ5WjzXZlu7lIsOWBsWna08y/Wq2cj5rSPPUanccdEdpiwbi3gQGjUAkqVkQwGvHl8nXfo0ps8jEM5O60qaaEFGYqVERlYNqN0rHCu2JwCvq9u1c+ssH2wfyFc9z0niItOMlo7eZW4vpVZXS2GuNygqPxCfYDVDgts3bVy84RZZgzhludjVioJkQO0d4p2weHVBC20T6n69kVWbT2deW98IwxXMRldG3ONIPDXQDeNw13giKVSmrxy79X+WK+xtO7jH6lSLC5ZZlMswmCEMCN49o37qn2ej+HUherzd3vEk6i5J3wO6N0Ut7MxQXFJdZRaVrjCAZUSjAwRplJ15CeVO79+eWSfZfH8qh8E4m9JpQ0TXH88i5tWz8DK3MO0ZzrZYkhubCdRGknfqI5Guu7SxVy9Zu5QHOYW8qwrgxM521AzAzoONc9sYwXr5dYuLnVFWYDKCAR5Fs2vGd/GmTYeCLOcRedHuxlCoQVtDXsiCQDv8pOpkkybO1KClJXdud9eP5uQ7m1cfb7+GVxzGb/AAZ/yFVG2MXjMUvV9WVEyFRLkzqO0zA8CeAp/aeG/wATH6GufbPzV8iW/MD9ai5ywrxTzZFf19hCw+yhaW818TcsizdUFyTlDs7pA0zN1Zk67/CnvYeHWWuC0tvcAuUBgCFY5o+VqAeWX1qJ/V03HZu21woqgk922S4LRHyiSQNIAHnfYayEUKNeZ5k6k+prSmm3cyxFVT8/6Rz7SEkwVLSTuInTXmN3KplRsZ3SPnQv3jB90n0qRW6OVkbaFp3tXEtvkdkYK+/KxUhW9DB9KormxsSTpeKAqwAF66cs9ZpJEt3lOaQRlAGgFM9FSQKmK2BiGaetnLcZlm7dEApfRYgSpUXUGhObJrFZxmwsS0gXpDdbmzXLmvWG8ACsFcoV7egiMh36U1UUBQbU2ZiLl3Nbu5Ey5TD3FOqODoBE5ipzAg6eAqPc2FfDN1d4qp6wj4y5oXa40kQZnOo36ZJGppnooCiw+zHL3Fe5dFpSvVxccNqozy0yyzETu7VFXtFAR8Pozr4yPJh/MNXeo2I7LK/Dut5HcfQ/mak1CJZGxWHzajRhuPAjkfD8qhhtYIIbkfzHMeIq1Fcb9hXEH0PEHmDVJ076otGVtGQaSOkOPum+9s3GtqpACqxXMsAzpBbNr5U8Yi0yAsWTKN5Y5IHiYIPuqqxG37KgtnRo4I6sx8FCz7TA5kVg00deHnlldRzCRbc3CVFoN1sBOawc5IG7ULHCAPGKs8Rtp3s9RlbOcltjvnIXVhG/OxIEeetabLsu2KtgKSc+cgRoJLmJjQd2fLnXSxAx/aZVK3bjRmABgPIBaNZPtHClj0qrhfVbLMVNue51ZYMSuXvEvJDdn5p004QautgbKvreV1U2lUMGNxScwIMKBmBOsHl2aq8PiBaeesQPZY6Mw14HjxU8Oc0yWemWGIGYlGPA6gfaWdPGPSoK4mpNxtBXTLvq7v7xP7tv+ZWri6P9YkncBbaT5DrKzhcXZcBjiLRB4I6x6tvJ8oqZZxWHXu3LY5nOpJ8yTJrRU5M8dySOeGwl4dprlvMR+7YwOQ+M9p8Kl9Xe/eW/7tv+ZWP6ys/vrf31/nWf6ys/vrf31/nW6SSsjJu5H6u8z/tLfYH7tu80/wC03gfxVItpdkZnQjiBbIPtzmPZXDDbRs9o9bb1Ynvrw7I48hUhdoWiQBdQk7gGWT76IMpDs+8ucpbXrCzE3Q8M6NeDBd4Ji3I7REZQFImRrh8Hjsql7kvCgwywGFqyC/dEpnF8kbzmXlpNtdIbJuvZhgUzSew05GVDCoxcauAJUTOldbu3bAUurZwFDdniCnWCCYBOUgwDPaHOpIKZNlYoLbUsSBcsse2Ji2+HZi5Il5W3cAG/Ubt6yNrWcZmutbJKiWSCpb9m6gIIOskawPtVbrtS0WyB+1my5YaSdToI1HZbXd2Troa1u7YsqWBftKYy5WkmGPZEdodh9Rp2G5GgKg7Pxk51cgkwQXBPVgYiBMEdZLWRm8OOszMBh8SHVnc5cxlSQYtlbmUGBq4PVgmfknxmSu2rJA7e+IGVpOaNAI1IkAgbiQDFS8LiUuCUYMBGo8VDD8LKfWgJFFFFAaOoIIOoOhqPYeDkY6jcfnLz8xuPt41KrncthhBE/oeY5GoJTN0YHdW1RcIuXMnJiRJJMN2p18SR6VJogxB6d4wm8LU9hFDR9Jp1PMgAR5nnWcP0Sv5czPbSRJnMSvHwE+vrULpQ0Yy4TuBt+zKhp423s/4RZa0Gy5o1iRoQYI4gxqKzyqTdz1HVdKnTjF2T3dvIV8NjrGEBWwTiL76ZgJXyEcPBZOmp5cMJs7FYe4mKa0bkszOqkF+2GkkAaatMLO6NK79F73we+2HvW1V2MB41neBm+UhGo3a6HU6O1xgASTAGpJ3QN9Wiroyq1nTk0lfNu3yvC2wm43aGCxDDrxcsXYjMwymPpESIH0hpWm2ujIt2Wu27ruFGYhsplRvKlQNwk8akYp22i2S0MlhG7V1h2mMbrY4aGdeYkcC0rhlFsWwIULlA8IgD2UyqW5DrullUW11V72EroPiyt82p7LqTH01jUeazPkKfK8z6If6XZ+1/wnr0tmA1JgUpd0j4hFKtpyjeodx2LFFgDKpzcRJYGBxOn/e6g7Ss7utQnkGBPsGtcLWPBdyqXGMhY6t13Cd7gD5XOrM4kWCIAABuAgVvUEYm6e7YI+u6AfgL/lW9s3iRmFtRxALOT5EhY9hqSCJf2FZcksGMsWjO0BiyuSBu1Kj3jcTXO30bw4AGVoCBBLsYQKFAmZOgG/8AUzGxGOxCq6ojF+ufVkuEC1LlCuVe1rkWBJAYk7ia22ccXmvZzqVY2wy9kP1l0ASDuyi1yka75oCbg9i2bTm4gOY8SxPz+H221rFnYNhXa4FOZiSe03HrJ/4r+3wEV3w/HFtLSqGAIDK5Kq24tByll0BXMDvO6o2Ixe0ALiBZ/bZWyNmPbv8AV5Y7OiizEkTmO8zAF1hdhWLbB1U5gQQZO+IJ8Z4zXbZOBFi0La6wSSd2rEkwJMKJgCdAAOFUeL2jjgrMlsNp2PinBYzfILjMSohLQjLvuawDK32yi5Qm5M9Zdid+XrXyemXLQE2iiigCiiigI1ww6twbsnz3r/iHqKkVyvJKke/kd4Podaxh7kjXQjQjkRv9OPkRUE8Hn/TmzGJb6dtT69pf8Ip/wV7PbR/nKp9oBpS/pAs62X+sp/Cw/Jqvuil3NhLJ5Ll+4Sn+GqR0kzur/qw8JdNPz5FN01tZbuGujQhwpPkyuv5N7TV10mn4Jfj920+Ua+6aq/6QR8QjfNuA/gerrbK5sNeA42nA9UNX5Znf9FN9G/dFZ0Ws3RhbWXq1BBaYZicxLGdV1191WjWLkS14iPmIgH4g1ReiTThLXkR7GYfpU3ad7LZut81GPsUmi2MamtV+b9zzrodhQ+JtyXPZY99h8mPkkfOr0Rdm2QZ6pCeZUE+060idCnC4gkq5C2iJVS29k5a8DT1/WScc4+tbuqPaVqlPunRj2u106EyI3VxwWq5vnEt6E9n8MVDxW07JGUXrYLad9QQPlHfwHvip9q6p7pBHgQfyq/Jx8HWiiudy4ACSQABJJ0AA3knlUkFIuMxTXygTLbzxmKHRRnnWQDMJBk97wIELZuNx5CI6a5bQZmQzJ6kXGMQsyb2gOmUac2i5cABYkAASSTAAGpJPKsLeUxDDXQajUiZjnuPsoCBsTF3Lis1wAQ5QRubJ2WcanQsGgcgKtK1BG4cPdW1AFFcw4kiRIiRxE7prpQBRRRQBRRRQGKi3eyc43fLHhwb04+HkBUusGoZKFzpxZzYbMNcjq3oex/jrn0CvTYZfmOfYwVvzLVLx+FLYW6nBrZZRxDQWjymI5bt0UobA2+MKt1iC+YW8iAgEkFgxk6AAMCSeQ51S/wCpM76cHUw8ox1aegzdPlnDfbHvDD9aucIc9hT862PxKKpel95bmCFxTKsbbA+DEEe41adHmnC2f90n8IFW5MJL9mPg39iB0DecGg5M4/GT+tTek7RhL/jbYfe7P61X9CTCXk+ZfdfYFqo6XbfZnu4RUGVcgZiTOb4u7oIiMpA8yd0ar2iaKm6mJeXrf0udv6P07d5vooPaXP6CnG7dCiT6DiTyHjSp/R+vZvH6Sj2LP+KmcWoJYmTrH0RyH6nefYBEO6imMd68vT2OeElgXYakkRvAAJAA9kn/AKCuj4G03etIfNVP6VnBiEX6o9sa13qy2OZ7kP8Aq21wQL9Ulf4SK54vZoa1dtqzDrEZJZ3cDMpEwzeNWNRsbZL23QMULKwDDepIIkeVSQUO1uj93EZs91QGstbgAlRK3FkA6nNnEiR+zG/h3fYwW0LfWKi9deuGJUFbj3LhU68A+/6M1HudHbrMD1qIsEZUVgArC52Qc2aJYHfEroBpW1/o2zEkXFHaYqcrSMy31BPa7wF1VBEaWxwgKBoOjh6w5bwHaDFRoQCzdWePdUZV3fK3V1udHmAXLdh8oWTm1OS8H3t8ouGP1BvgRva2E6reAuLmuC2s5TqEd2YvJILOHIJiOMHdXA9GGNsKbw6wHS5lMqOoayMozaQWLaeI8aAsdh7MayGBfNOg0iAHuMB6BwvDu8N1W9K13o9dCdi4esORQRoLaG5d60qJA/Z3SBAHaRDEAAM6rAgUBtRRRQBWIrNR3xCgxMnksk+wbqC1zvUbG9wr86F+8YJ9ASfSs53O5Qvi2p+6p/UULh9czEseE7h5AaDjrv131G5K0O7CvKMDgM95bE5ZdkJ5BM2aPGEIHiRXrBrzfZn/ALiI/wDkXv8A9qpNbHfgZNRqW6X+Qy9MbYXB5VEKrWwAOADAAVO6Mf6JZ+oKidOD/ZT9dP4ql9Fx/ZbP1B79an/Yxf8Ajr/r7EDoyMuIxlv/AGgf78n+VR+m2zVNv4QNHUqD9JWYKJ8QWkHzFdsGcm076/vLSt93Iv8Amqf0qScJe8FzfdIb9KWvFovnca0ZLm3sio/o/PYvD6YPtUD9DTPjP2b/AFW/I0o/0fv276+Fs+9x/KnC+mZWXmCPaIpDulMYrV36ex0FbVCOMVf2hCH6RAB8VJ3j+fCsfDp/Z23fxjIvteJHioNXOZk6ozYxAXBYDIoZidAAc0GTp8k1yCX27zJbHJAXb0doH4Kr9q4Wwzv1mIKZ7YzW81oAhS2V+0haQTwMHLuOsiCZa2zYa6LK3VLkAgAzIIY6Eb9EY11G07Ex11uc2WM6znG9d/e1GnjVXhbOGtshXECQR8u12i4uESAAO11jNpG4cJmKlrC5UPwlyoIRBNvVc6BbQGXMVDBde9zYzQF0m2sMZIxFogan4xNASAJ15so+0Odb29q2GjLetnMSFh1MkAEga6mCPaKqzgcLbIVrwBtm2SGdBGX4MqTpxNq0Pt+IqNh8Bggoy4iFCpILoMyWhbtrmlZABsqZEazw0oBjwuKS4ua26uu6VYMJ8x5ipFV2yrVpAwtOGzZWPaB0CLZU6cIs+0NVjQBRRRQEf4KD3iW8zp7BA91dUQAQAAPCt6KE3CiiihBg15tsMTtBf99eP4b9ekmvM9nYlbWOzswVRev5ieAi9+sD1qkt0d2Du4VEugy9PbwGHUE6lxHkoLE+731cbEslMPZQ71toD5hRPvpOGfaGKBgiykb+CTJB+m8buAjlq/1MdW2Z11khGD33fhcV9tN1WPw93g4Ns+0ge+4vsq526s4a+Odp/wCA1C6WbMa9Z7HfQ5ljQmBqAefLxAqJY20MRgr7HS4lpw67oORtQN4Bg+RBG8Gm1xbNGMlxo/noUXQu84xDKig5rZ1ZoGjJyBJOp5U8DC3G/aXT5WxkHt1b2EUk9CB/av8A63/O3XodVp90vj1+76ERNnWhuQT84yW++e1PrWczrv7a8x3h5gb/AE18Kl1ir2OO5pbuBhIII5ioGL2UtxmbO65sshSsEruJkHhpG4jeKlvhlJmIPNSQT5xv9ax1LDdcP2gpHuAPvpqLIrF6OWhb6sM+WCp1XtIUW2yHs7iqLug6aEVt/wCn7czmuDWTquozI+U9ndKLu10361cLMa762qSCnvbBtteN5mctIMSsDK9m4ANJjNYQxPPnXNOjlkNml9865d4iDOWdwC74jx1q8ooCv2bgBaN1pk3LhbwUHco8JLN5u1WFFFAFFFFAYorFL3SPpImH+LWGukSFJ0UHQM3HnAG+OG+obtuWpwlUllitRhmia8px207tyTdusRynKg8Mo09snxqHZYAyhg81MEeo1FZdsuh6K+GytrI9N21tm3h1ljLHuoN58fBRxP6wK82T464JOU3L+pGuXPegxPnQXLXA9xnuDTMCxzFRwVzqP/O4ma3vX7Yus9sZUVwyrGXKAQ8R5zUSnmOuhhuxTS1b5+x6js7ApZQIggD2k8STxJqXQKK3PCbbd2YikvprsoqGxNlsmaEurwZXZVJHjzHgDoRq6zSl0+xMJatzqzlj4qgj83U+lVnsdGEv2sUiB0Dtzfdvm24+8wj+A0+V5lszD3rNv4daMhWysvBrYiSfDMSDygHgZ9C2djUvW1uoeyw9QdxB8QZHpVae1jXHRvUzrbbya4JdFQr+1bCGHu21PIuoPsmtbO1sOxhb1snkHWfzrQ48krXsWFFYms0KhRRRQBRRRQBRRRQBRRRQGKWds7BuNca7ZKHOALlu5OVsogMGAMGNCCCD4Uz1ioaT3L06koO8Rc6N9GhYGe7le5wiSqDkmbX7R1NWu0tl2r65biA8juYeKsNQfKp1FEklYmVWcpZm9Ty/bmx3w7gE5rbdx+fHK0aBo9DEjiBU4i1IMb4I8DPA+H5V63tDBJettbuCVYa8xxBB4EHUHwrzLaGCezda0+8bj85T3WHnB8iCKwqQtqj2cFiu1WWXeX1PSNi49b1lbimdAG5hhowPiDVhXmHR/a5w13N/qngXBy4C4PEceY8hXpqvIka1rCWZHl4vDujPwexsa836ZYzPiWA1FtQoHNu+0eeZR5rXoONxAt22uNuVSx8gJNeSNiW6wNoXL9YZ1AObPP3tw4xymq1XpY6fh1NuTn0HjF7Tt4OwmHgXLgQArw1GrOeAJJ03mfWkq27BSgdshMlQxCzAG6ddABrJ0rDuSSzEkkySdSSeJ8aZ9idEy4D4iVB3WwYYj6ZGq+Q15neKzu5vQ7EqeGi3N6vfxfghVEAgCJO4cT5Ct71sqJdSBzZSB7xXq2DwFu0Mtu2qD6IAnxPM+JqTFX7HxOZ/EtdI/U8pwWPvWQzWrpRUQsflJA3DIdCSYGkca9PwTs1tGcQ5VSw5MQMw9DNV97o5hmuLdNoZlM6FgpYGQzIDlYg6gkHWrgCrwi4nLiq8KrTirPkzRRRVzkCiiigCiiigCiiigCiiigCiiigNYqg6XbK663nQTctyVjey/KT1iR4geNMNYNQ1dWL06jpyUlwePAzqKc+g21MynDMdUE2/G3MZfsEgeTL41R9KNndRiDA7FyXXwM9tfQmfJgOFVeEx/UXUuqe0hnKN5G5ljxBI84PCuaLySPeqwWJo3XOq8/zQdunmOyWBbnW4dfqJDN78o9TSHZGknedT4ch6D9asOle1Vv3iVJyAKiyGAiQWOo5kj7IqJYsvcdLdsAlyADMRPHcZgSfSpm80hhafY0Vm82M/QzYwY/CLg0BhAeLDQv6HQeIJ5U71X4ZLiIqJaQKoAA6w7gIHyK69Ze/dJ/eH/JW8Y5VY8OvVdWbk/Qm0VE629+6T+8P+Sjrb37pP7w/5KsZEuioee5laUCwpiGLaxyyiqZtuXctoIhZmtjMxU9+BIjSCs5iI3aabwAy0Utjad+3hi7jPcV8p7BBjKDOXQFj5gdrTWAeOL2/ezwlsgKWzSlwhoOICpOXQnq7ZB/2g3yAQGqilm5tq9M5IAkFcjHKxuIgDkwCQCW0YAg8oJ1Xb98ojnDsvZVmEN8uy1xV1X5JGVt0GKAaKKXtn7ZvXHthrMKzFGMOCCBiDn5BfiV0k/tRroMzDQBRRRQBRRRQBRRRQGKCaBS503xZTD5Rp1jBPswWb0IUr9qobsrlqcHOaiuRd6V7ZXEkW7Y+LRp6zixgg5eSanXjw0gmiVQNAIrNBrklJt3PpaVONOKjHYK64C+bN1btsDMs6HcZBBkDcYJ1GvnurkfZ56b9xoqL2LtKSs9j1HZG0kxFsXE04EHerDep/71BBqwpB6DYwrea3wuLP2k/mpP3RT9XXCWZXPnMTR7Ko4rbgzRRRVjA53bkAmJgEwNSY5RS1b21iXSVtBYKySjmQXtTABjuu2snuz5NNFALGH25iGBY2MoVXdgQ0wgtk2xGmftMNfm7hrV7gLxe2rsMpYZo10B1APjET4zXW7aVlKsAykQQQCCORB3iutAFFFFAFFFFAFFFFAFFFFAFFFFAYpU/pBHxVo8rv527n8vfTWapuleFNzC3ABLKAwjechDEDxIBHrVZK6Zth5KNWLfU83rphmUPbL90XELTuyh1LT4RNcwaK5EfSSWZWHvprglex1oAzWyDPNGIDDy1zfZpEq5wG1GGFv2GMqEGSfkhmCFfIFlI5a8IqkdjwE+oFXqNOzRy4SMoRcJcPQt+ix/tlnzb/AIb16ZXmfRAOcUpFuciu3eHLJ/jr0Hr7n7n8a1tS7p53xF3qryJlFQ+vufufxrR19z9z+Na0OAmUVCbFlVd7iFVVSxghiQBJgDWao8Jt2+qqt6zF3MQwOkybZVbeXMGIW4dZ/wBUx5wA00Uqt0juoAXtL2hbYKC0hWXM0kgSR7ey2mhhqoAooooAooooAooooAooooAooooArBrNFAeV7cwXU37iRAJLLyysZEeAMr9mooAGWdSx0UbyPADUyeA5GvUdobNtXgFuIGA3bwR5Eaj0rGB2datCLaBecbz5k6n1rF0rs9SPxG0EmtRG2thDZw9sOIuXWkrpCIksFHjmKEnWTx0FUlXfTLF9ZiSo3WwFHn3m/MD7NUlZT3sjvw9+zUpbvX5/0N/9H1j9tc+qg9JZv4l9lOVUfQ/DZMLbPF5f7xlfw5auxXTBWijw8VPPWk/zQ2oooqxgFFFFAFFFFAFFFFAFFFFAFFFFAFFFFAFFFFAFFFFAFFFFAKHSfo7nLX7RCtEupkBo+UCAYaPCDpu30m7PTr7gtKYLGJO4czx1iiisZJXR7GDqzdKV3stD12wgCgAQAAAPAaCulFFbHjhRRRQBRRRQBRRRQBRRRQBRRRQBRRR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MTEhUSEhMWFhUXGBkbGRgYGBUaGhkYGBcWFxcYGBsaHSggGxolHRcXITEhJSkrLi4uFx8zODMtNygtLi0BCgoKDg0OGxAQGy0lHyUyMi0uLS8tLy0tLS0rLy0tLy0tLS0vLS8tLy0vLS0tLi0tLS0rLS0tLi0vLS0xLy0tLf/AABEIARYAtQMBIgACEQEDEQH/xAAbAAACAgMBAAAAAAAAAAAAAAAABgQFAQIDB//EAEsQAAIBAgMEBwILBAYJBQAAAAECEQADBBIhBTFBUQYTIjJhcYGRoRQjQlJicoKSorHBM1Oy0QcVJJPC0jRDY3Oz0+Hw8RY1VIPD/8QAGgEBAAMBAQEAAAAAAAAAAAAAAAECAwQFBv/EADARAAIBAgUBBgUEAwAAAAAAAAABAgMRBBIhMUFREzJhcYGxBZGhwfAiI9HhNEJy/9oADAMBAAIRAxEAPwD3GiiigCtSY1Nc710L4k7gN5PIVxZNM90iBrE9lfbvPifQCobJSNhfLdxZHzjovpxPpp41nqCe858l7I93a99RMVtAhSyghQJJKszH6qL2v18Krbe1naS1vFKnMomvkiE3R6qKzdReZpGnJq6L34InFQfrdo+0zWfgifMX7opYt7cAuhMxCsQFOZw6sdwuWrokAnQMJE6GKtziXY5CYgAkrpmmcsHhuM+nCo7Rcol0pLcnfBE4Ll+rK/lFHVMO658mGYe3Q+80kPtxXdgt2zYthiq3HR3zxpmDnLbAJmO0T5VaLi8ZaAYhb6c7U5o5i25OYfVcHwqc/gXeHkt3r4jF8IK99Y8Rqvqd49RHjUqap9n7bS4CZBAMMQCCh3xcRu0h1G/z0FTTbI7VvdvK8D4ryPuPvq0ZX2MJRadmrEyiuVu6GEj/AKg8jyNdauVCiiuT3VBALAFjABIEnfA5mgOtFUuO2sbTXhAYqqFE0BMzmMngIkngAaj7M2nfuXlzqq22Bgb9Qsgqw0ObU7zoB4yAxUUs4bpDdcmLIhSSTJ1WbQ0gHtdthBgyhkDUDngekGIYKrWFz5bUmSozP1WZsurBAbjDdvtkTvgBqopYXb97uizLZkWCWB7b2V6xoT9n8a3raPjlZ6AKKKKAK43bgUEnh/2APE7q7VFPafwT+IjT2DX7Q5VDJRpogNx+8fWOSLz/AFPpEUlmIL+YXgv8z4+yK2uPnfN8kaL4n5TDw3AeR4Giuecr6cGiVgorNYqpYibS2cl9MjjUaq3ykbgyHgRVPdxJvW7ecx1rWUcLpmkObig8FJn0Vhxq+xjlbbsveCsR5gEilnDqqps4iSnxZk/OuWsQFJ8ZanKN6eq9hqFsRlgZYiIERyjdFccLgrduerRUB3hRlE84Gk+Nd6KGN3sYyCZgToJ4wJgT6n21i2ShlBpxXcD4jk3uPHnW1QL+KF0FbJZiPl2yAqtEiXPZO8SoDbxIoN9y2nN27ep3EbpjgZ3MOFZbaCbgSzfNUEt6j5P2opcw928LvV3z2iuYC0SiXlWA4knMLiyDEgQRvExf4RUSOrAFt9QAIAaJmPpAe0czW8JXM5waNwt595FpeQhn9p7K+UN510sYJEJZR2joWJLMRyLNJjw3VKorQzKHam2ntO6i3OXJzkhioa7uy9WuYzJHdOoqMOkN7szh4DFQNTvNu05Gsak3CBE/s28gz0UArYbb97ICyK0JmZ4cAEZRlIjRgWBMkADjoY74bbNw2bl5kiGRVWN05VY+UknUx48aYqKAVf8A1BfKi51ICzGU5sxJsLdOpAAAZiD4W247u527dyZ+pEEqg1Ml3kWzoCMhbIJkxnnhqx1ye0piQDBkSNxgiR46mgOtFFFAak1T7WvMmFuMrZHZHIY/JJVmzfZUfhqyxfcbxEe3T9aoemJzW1t8LjW7ZH0bt1Ff8Cv7apN6GtKN5JEXYeLuOyi4IdrSuUGiWkJItrEdp2gknSMsacZN7blgMUVjccaZLQNxp8cug9SKrRg/hOIvnMy2VyW3CmOsZMxKkjUKM5BA36UwWLKooRFCqNAAAAB5Cuc6KmVO7+XQqtiW2dmvX1cXZgIwIW0hmFt8CSO828nTQQKuaKKGcnd3KnH7NunNcS+/WQcimOqiO4UEZp+cSSOBG6qW+Z2XaZDBRLOVuOa3dCqfQz7aZsPtG2zm2CQ4nsuroSBvKhwM6/SWRrSq0/A+qJgLier4aKMUhbfpuZTQ6Kd9E+GvuXj7MNsZvhl9B8os1tgzcx1iNln5qwPCplq9cKgKJPG46lAfEW5zHyOXzqNdxdq3cKql29eAk5VLsJ3Au0JbmN0qKtRVjCTb3I3wIH9oTc8GjIPJBp6mT41W7QufBr4vsx6q7CXJ3IwHxbjku9T5jlV3UW7s2yzZ2tIzc2UMfIZpgeAqog0nrsGNwiXkEkiCGR1IzIw3Oh3Tr4ggkGQSKjdG8VdufCLN2A1u4ACNxbKrl1G8AlleDMFyJIFa4nYwWXw0Wbg1GXS25+bcQaEH5wGYcDUDZm01XE27x7C4lXV0O9b9mEZRzYgAab+qHOrxdmaKKcHbXp4Pcc8PczKG5j2HiK61VYbEXGzC2mUZj2rkjRgGkJ3jqTo2SpA2eDrdY3DybuDyQaepk+Nbo4nuYvY4G3ca0cxVGIIBKyAYAO5tRuBqlx/SRgALKrcJtFs4YRnyt2QBqSuUFgODCmDGXurtu4QuUVmCLvbKCQq+JiBVBd6S3AYWytzsMwZLhytAuHsSuZgCigkAwX8NZIN225ct2la4LZc3XtyWZVAS3ccE9necgGg+WPKsXekriT1IENBBY5l1cQ4y945QQBJIbSdJ4Yzb13OoNm2vV3WBLtIEWsQJ0Ba3mKjKSNQ8cddsT0kugR1OUnrcoJOYZTcRGIIEksmoWYzLMSCQNk6SXcxQ2QzDNqGIGjOAYgnKMoUmDqa6Hb1wEr1QLBmUAsQTDMA+ifstAubfNb7V2+9m4ttbQcm2W7xXtC3dcSMpOUm2FkA6vzgNyubfvI7I1kMQX7rRIGaAA2rEABjAOjKeNAMq7taKX32tiSxt28OhdApcG6UXK6goVOTtai4p0EZPGigLvF90fWT+NaX+lLQ9luAvWJ+01xB72FX+L7v2l9zrVR0lwZuIyLozIShO4XLbK9s/eg+lUqbG1GykrlXsDGJbwNu67ASCzHibjMzOI4tmJ0qZsnbKX2ZQrqQAe0AJU8RB8vaKU8RaR3+KtuLhJZ7bgBLPFyZWSNNOEc9Fqz6HYh71y7eud4IiToJBJM6aT2RXOd9SjHLKp6+V2NZNcMFiluoLizlacpPESQGHgd48CKrts7Ge8H+PuAlSFUHKgneGC6tO6TMcBzjYbpEOryCy5vr2epVHIzL2e8AVRJ0knSOOhI5+zzRvHV+xc47BrdXK06EMCphlYbmU8D/43UoXbbfB8QpeXGIYBiBJY3MMFMCBJmYFOOD6zL8bkzckzQByltT5wPKkzbWJC3MYgYTmsug5uptsxA4xGvlQ1w6blZcWY3bPwC2g0FmZjLuxlnIESeAEbgAAOArptDFdVba4VLBRJCxOUd4gHfAkx4Vw2qjXLLdSQW7LIQ2hKsHGu6DEcqpsdir2IurhTYNtSOsuB7idu2pACSmbQtvAmQCNOIyUMzu35+SLvB7VsXWy27quYmAd45jmPLdWu0dqpaV21cqNVTUzuAJ3LJI7xFbHA5o61s0blUZFHDSDm3aGWg8qidJMqYS4AAo7IAAAGrruAoUjFOaS5IeD6QG4Qt7+zZgCsw2YEAgi4RlG/l6zVds20vwwNb1/tF1wxkkqqWrTdo6kF7hjWNTWtm/dJCRbu20Fq2LFwoC7C2C/Vk/LU+4+Qq42UgW51t0LYDFUt2yQuS1bzPMGACzmT9mrHVKMaSbXK69fqNdvvt5L+v8AKpFVdraKF3yh33AZUcgwAe9GXjzrt19092zH+8dV9mTP+ldCPMZNJoJqvxmGuXLN62xSbiMqwGgZlI1JOu/kKqdpbKxV89plRTaZCi3bhUEi4J/ZrmzZlBmMuWRNSQMoM6ijMOe6lzE7Eu9R1Nq71Z6y8wIuXNQ6X+rE7+y722jd2OO6ueP2FfZXUXAUIcANduiAWuFWZoJbKrAZTodeQoBnzCY41tSm+wcSWZxcUMVVZ626S8XAzGSs2wwkZVkCdN9MWAtsttFc5mVVDNMyQACZgT5wKA6paALFQAWMsY3mAATz0AHpRXWigOGKWUYDfBjzjSoO2mPUm4hAZYZSd2ojXw1/WpKpnJJJgEgAEgaaEmN5mfdXY2Vy5I7MRHhER7KpJXTLJ5WjzXZlu7lIsOWBsWna08y/Wq2cj5rSPPUanccdEdpiwbi3gQGjUAkqVkQwGvHl8nXfo0ps8jEM5O60qaaEFGYqVERlYNqN0rHCu2JwCvq9u1c+ssH2wfyFc9z0niItOMlo7eZW4vpVZXS2GuNygqPxCfYDVDgts3bVy84RZZgzhludjVioJkQO0d4p2weHVBC20T6n69kVWbT2deW98IwxXMRldG3ONIPDXQDeNw13giKVSmrxy79X+WK+xtO7jH6lSLC5ZZlMswmCEMCN49o37qn2ej+HUherzd3vEk6i5J3wO6N0Ut7MxQXFJdZRaVrjCAZUSjAwRplJ15CeVO79+eWSfZfH8qh8E4m9JpQ0TXH88i5tWz8DK3MO0ZzrZYkhubCdRGknfqI5Guu7SxVy9Zu5QHOYW8qwrgxM521AzAzoONc9sYwXr5dYuLnVFWYDKCAR5Fs2vGd/GmTYeCLOcRedHuxlCoQVtDXsiCQDv8pOpkkybO1KClJXdud9eP5uQ7m1cfb7+GVxzGb/AAZ/yFVG2MXjMUvV9WVEyFRLkzqO0zA8CeAp/aeG/wATH6GufbPzV8iW/MD9ai5ywrxTzZFf19hCw+yhaW818TcsizdUFyTlDs7pA0zN1Zk67/CnvYeHWWuC0tvcAuUBgCFY5o+VqAeWX1qJ/V03HZu21woqgk922S4LRHyiSQNIAHnfYayEUKNeZ5k6k+prSmm3cyxFVT8/6Rz7SEkwVLSTuInTXmN3KplRsZ3SPnQv3jB90n0qRW6OVkbaFp3tXEtvkdkYK+/KxUhW9DB9KormxsSTpeKAqwAF66cs9ZpJEt3lOaQRlAGgFM9FSQKmK2BiGaetnLcZlm7dEApfRYgSpUXUGhObJrFZxmwsS0gXpDdbmzXLmvWG8ACsFcoV7egiMh36U1UUBQbU2ZiLl3Nbu5Ey5TD3FOqODoBE5ipzAg6eAqPc2FfDN1d4qp6wj4y5oXa40kQZnOo36ZJGppnooCiw+zHL3Fe5dFpSvVxccNqozy0yyzETu7VFXtFAR8Pozr4yPJh/MNXeo2I7LK/Dut5HcfQ/mak1CJZGxWHzajRhuPAjkfD8qhhtYIIbkfzHMeIq1Fcb9hXEH0PEHmDVJ076otGVtGQaSOkOPum+9s3GtqpACqxXMsAzpBbNr5U8Yi0yAsWTKN5Y5IHiYIPuqqxG37KgtnRo4I6sx8FCz7TA5kVg00deHnlldRzCRbc3CVFoN1sBOawc5IG7ULHCAPGKs8Rtp3s9RlbOcltjvnIXVhG/OxIEeetabLsu2KtgKSc+cgRoJLmJjQd2fLnXSxAx/aZVK3bjRmABgPIBaNZPtHClj0qrhfVbLMVNue51ZYMSuXvEvJDdn5p004QautgbKvreV1U2lUMGNxScwIMKBmBOsHl2aq8PiBaeesQPZY6Mw14HjxU8Oc0yWemWGIGYlGPA6gfaWdPGPSoK4mpNxtBXTLvq7v7xP7tv+ZWri6P9YkncBbaT5DrKzhcXZcBjiLRB4I6x6tvJ8oqZZxWHXu3LY5nOpJ8yTJrRU5M8dySOeGwl4dprlvMR+7YwOQ+M9p8Kl9Xe/eW/7tv+ZWP6ys/vrf31/nWf6ys/vrf31/nW6SSsjJu5H6u8z/tLfYH7tu80/wC03gfxVItpdkZnQjiBbIPtzmPZXDDbRs9o9bb1Ynvrw7I48hUhdoWiQBdQk7gGWT76IMpDs+8ucpbXrCzE3Q8M6NeDBd4Ji3I7REZQFImRrh8Hjsql7kvCgwywGFqyC/dEpnF8kbzmXlpNtdIbJuvZhgUzSew05GVDCoxcauAJUTOldbu3bAUurZwFDdniCnWCCYBOUgwDPaHOpIKZNlYoLbUsSBcsse2Ji2+HZi5Il5W3cAG/Ubt6yNrWcZmutbJKiWSCpb9m6gIIOskawPtVbrtS0WyB+1my5YaSdToI1HZbXd2Troa1u7YsqWBftKYy5WkmGPZEdodh9Rp2G5GgKg7Pxk51cgkwQXBPVgYiBMEdZLWRm8OOszMBh8SHVnc5cxlSQYtlbmUGBq4PVgmfknxmSu2rJA7e+IGVpOaNAI1IkAgbiQDFS8LiUuCUYMBGo8VDD8LKfWgJFFFFAaOoIIOoOhqPYeDkY6jcfnLz8xuPt41KrncthhBE/oeY5GoJTN0YHdW1RcIuXMnJiRJJMN2p18SR6VJogxB6d4wm8LU9hFDR9Jp1PMgAR5nnWcP0Sv5czPbSRJnMSvHwE+vrULpQ0Yy4TuBt+zKhp423s/4RZa0Gy5o1iRoQYI4gxqKzyqTdz1HVdKnTjF2T3dvIV8NjrGEBWwTiL76ZgJXyEcPBZOmp5cMJs7FYe4mKa0bkszOqkF+2GkkAaatMLO6NK79F73we+2HvW1V2MB41neBm+UhGo3a6HU6O1xgASTAGpJ3QN9Wiroyq1nTk0lfNu3yvC2wm43aGCxDDrxcsXYjMwymPpESIH0hpWm2ujIt2Wu27ruFGYhsplRvKlQNwk8akYp22i2S0MlhG7V1h2mMbrY4aGdeYkcC0rhlFsWwIULlA8IgD2UyqW5DrullUW11V72EroPiyt82p7LqTH01jUeazPkKfK8z6If6XZ+1/wnr0tmA1JgUpd0j4hFKtpyjeodx2LFFgDKpzcRJYGBxOn/e6g7Ss7utQnkGBPsGtcLWPBdyqXGMhY6t13Cd7gD5XOrM4kWCIAABuAgVvUEYm6e7YI+u6AfgL/lW9s3iRmFtRxALOT5EhY9hqSCJf2FZcksGMsWjO0BiyuSBu1Kj3jcTXO30bw4AGVoCBBLsYQKFAmZOgG/8AUzGxGOxCq6ojF+ufVkuEC1LlCuVe1rkWBJAYk7ia22ccXmvZzqVY2wy9kP1l0ASDuyi1yka75oCbg9i2bTm4gOY8SxPz+H221rFnYNhXa4FOZiSe03HrJ/4r+3wEV3w/HFtLSqGAIDK5Kq24tByll0BXMDvO6o2Ixe0ALiBZ/bZWyNmPbv8AV5Y7OiizEkTmO8zAF1hdhWLbB1U5gQQZO+IJ8Z4zXbZOBFi0La6wSSd2rEkwJMKJgCdAAOFUeL2jjgrMlsNp2PinBYzfILjMSohLQjLvuawDK32yi5Qm5M9Zdid+XrXyemXLQE2iiigCiiigI1ww6twbsnz3r/iHqKkVyvJKke/kd4Podaxh7kjXQjQjkRv9OPkRUE8Hn/TmzGJb6dtT69pf8Ip/wV7PbR/nKp9oBpS/pAs62X+sp/Cw/Jqvuil3NhLJ5Ll+4Sn+GqR0kzur/qw8JdNPz5FN01tZbuGujQhwpPkyuv5N7TV10mn4Jfj920+Ua+6aq/6QR8QjfNuA/gerrbK5sNeA42nA9UNX5Znf9FN9G/dFZ0Ws3RhbWXq1BBaYZicxLGdV1191WjWLkS14iPmIgH4g1ReiTThLXkR7GYfpU3ad7LZut81GPsUmi2MamtV+b9zzrodhQ+JtyXPZY99h8mPkkfOr0Rdm2QZ6pCeZUE+060idCnC4gkq5C2iJVS29k5a8DT1/WScc4+tbuqPaVqlPunRj2u106EyI3VxwWq5vnEt6E9n8MVDxW07JGUXrYLad9QQPlHfwHvip9q6p7pBHgQfyq/Jx8HWiiudy4ACSQABJJ0AA3knlUkFIuMxTXygTLbzxmKHRRnnWQDMJBk97wIELZuNx5CI6a5bQZmQzJ6kXGMQsyb2gOmUac2i5cABYkAASSTAAGpJPKsLeUxDDXQajUiZjnuPsoCBsTF3Lis1wAQ5QRubJ2WcanQsGgcgKtK1BG4cPdW1AFFcw4kiRIiRxE7prpQBRRRQBRRRQGKi3eyc43fLHhwb04+HkBUusGoZKFzpxZzYbMNcjq3oex/jrn0CvTYZfmOfYwVvzLVLx+FLYW6nBrZZRxDQWjymI5bt0UobA2+MKt1iC+YW8iAgEkFgxk6AAMCSeQ51S/wCpM76cHUw8ox1aegzdPlnDfbHvDD9aucIc9hT862PxKKpel95bmCFxTKsbbA+DEEe41adHmnC2f90n8IFW5MJL9mPg39iB0DecGg5M4/GT+tTek7RhL/jbYfe7P61X9CTCXk+ZfdfYFqo6XbfZnu4RUGVcgZiTOb4u7oIiMpA8yd0ar2iaKm6mJeXrf0udv6P07d5vooPaXP6CnG7dCiT6DiTyHjSp/R+vZvH6Sj2LP+KmcWoJYmTrH0RyH6nefYBEO6imMd68vT2OeElgXYakkRvAAJAA9kn/AKCuj4G03etIfNVP6VnBiEX6o9sa13qy2OZ7kP8Aq21wQL9Ulf4SK54vZoa1dtqzDrEZJZ3cDMpEwzeNWNRsbZL23QMULKwDDepIIkeVSQUO1uj93EZs91QGstbgAlRK3FkA6nNnEiR+zG/h3fYwW0LfWKi9deuGJUFbj3LhU68A+/6M1HudHbrMD1qIsEZUVgArC52Qc2aJYHfEroBpW1/o2zEkXFHaYqcrSMy31BPa7wF1VBEaWxwgKBoOjh6w5bwHaDFRoQCzdWePdUZV3fK3V1udHmAXLdh8oWTm1OS8H3t8ouGP1BvgRva2E6reAuLmuC2s5TqEd2YvJILOHIJiOMHdXA9GGNsKbw6wHS5lMqOoayMozaQWLaeI8aAsdh7MayGBfNOg0iAHuMB6BwvDu8N1W9K13o9dCdi4esORQRoLaG5d60qJA/Z3SBAHaRDEAAM6rAgUBtRRRQBWIrNR3xCgxMnksk+wbqC1zvUbG9wr86F+8YJ9ASfSs53O5Qvi2p+6p/UULh9czEseE7h5AaDjrv131G5K0O7CvKMDgM95bE5ZdkJ5BM2aPGEIHiRXrBrzfZn/ALiI/wDkXv8A9qpNbHfgZNRqW6X+Qy9MbYXB5VEKrWwAOADAAVO6Mf6JZ+oKidOD/ZT9dP4ql9Fx/ZbP1B79an/Yxf8Ajr/r7EDoyMuIxlv/AGgf78n+VR+m2zVNv4QNHUqD9JWYKJ8QWkHzFdsGcm076/vLSt93Iv8Amqf0qScJe8FzfdIb9KWvFovnca0ZLm3sio/o/PYvD6YPtUD9DTPjP2b/AFW/I0o/0fv276+Fs+9x/KnC+mZWXmCPaIpDulMYrV36ex0FbVCOMVf2hCH6RAB8VJ3j+fCsfDp/Z23fxjIvteJHioNXOZk6ozYxAXBYDIoZidAAc0GTp8k1yCX27zJbHJAXb0doH4Kr9q4Wwzv1mIKZ7YzW81oAhS2V+0haQTwMHLuOsiCZa2zYa6LK3VLkAgAzIIY6Eb9EY11G07Ex11uc2WM6znG9d/e1GnjVXhbOGtshXECQR8u12i4uESAAO11jNpG4cJmKlrC5UPwlyoIRBNvVc6BbQGXMVDBde9zYzQF0m2sMZIxFogan4xNASAJ15so+0Odb29q2GjLetnMSFh1MkAEga6mCPaKqzgcLbIVrwBtm2SGdBGX4MqTpxNq0Pt+IqNh8Bggoy4iFCpILoMyWhbtrmlZABsqZEazw0oBjwuKS4ua26uu6VYMJ8x5ipFV2yrVpAwtOGzZWPaB0CLZU6cIs+0NVjQBRRRQEf4KD3iW8zp7BA91dUQAQAAPCt6KE3CiiihBg15tsMTtBf99eP4b9ekmvM9nYlbWOzswVRev5ieAi9+sD1qkt0d2Du4VEugy9PbwGHUE6lxHkoLE+731cbEslMPZQ71toD5hRPvpOGfaGKBgiykb+CTJB+m8buAjlq/1MdW2Z11khGD33fhcV9tN1WPw93g4Ns+0ge+4vsq526s4a+Odp/wCA1C6WbMa9Z7HfQ5ljQmBqAefLxAqJY20MRgr7HS4lpw67oORtQN4Bg+RBG8Gm1xbNGMlxo/noUXQu84xDKig5rZ1ZoGjJyBJOp5U8DC3G/aXT5WxkHt1b2EUk9CB/av8A63/O3XodVp90vj1+76ERNnWhuQT84yW++e1PrWczrv7a8x3h5gb/AE18Kl1ir2OO5pbuBhIII5ioGL2UtxmbO65sshSsEruJkHhpG4jeKlvhlJmIPNSQT5xv9ax1LDdcP2gpHuAPvpqLIrF6OWhb6sM+WCp1XtIUW2yHs7iqLug6aEVt/wCn7czmuDWTquozI+U9ndKLu10361cLMa762qSCnvbBtteN5mctIMSsDK9m4ANJjNYQxPPnXNOjlkNml9865d4iDOWdwC74jx1q8ooCv2bgBaN1pk3LhbwUHco8JLN5u1WFFFAFFFFAYorFL3SPpImH+LWGukSFJ0UHQM3HnAG+OG+obtuWpwlUllitRhmia8px207tyTdusRynKg8Mo09snxqHZYAyhg81MEeo1FZdsuh6K+GytrI9N21tm3h1ljLHuoN58fBRxP6wK82T464JOU3L+pGuXPegxPnQXLXA9xnuDTMCxzFRwVzqP/O4ma3vX7Yus9sZUVwyrGXKAQ8R5zUSnmOuhhuxTS1b5+x6js7ApZQIggD2k8STxJqXQKK3PCbbd2YikvprsoqGxNlsmaEurwZXZVJHjzHgDoRq6zSl0+xMJatzqzlj4qgj83U+lVnsdGEv2sUiB0Dtzfdvm24+8wj+A0+V5lszD3rNv4daMhWysvBrYiSfDMSDygHgZ9C2djUvW1uoeyw9QdxB8QZHpVae1jXHRvUzrbbya4JdFQr+1bCGHu21PIuoPsmtbO1sOxhb1snkHWfzrQ48krXsWFFYms0KhRRRQBRRRQBRRRQBRRRQGKWds7BuNca7ZKHOALlu5OVsogMGAMGNCCCD4Uz1ioaT3L06koO8Rc6N9GhYGe7le5wiSqDkmbX7R1NWu0tl2r65biA8juYeKsNQfKp1FEklYmVWcpZm9Ty/bmx3w7gE5rbdx+fHK0aBo9DEjiBU4i1IMb4I8DPA+H5V63tDBJettbuCVYa8xxBB4EHUHwrzLaGCezda0+8bj85T3WHnB8iCKwqQtqj2cFiu1WWXeX1PSNi49b1lbimdAG5hhowPiDVhXmHR/a5w13N/qngXBy4C4PEceY8hXpqvIka1rCWZHl4vDujPwexsa836ZYzPiWA1FtQoHNu+0eeZR5rXoONxAt22uNuVSx8gJNeSNiW6wNoXL9YZ1AObPP3tw4xymq1XpY6fh1NuTn0HjF7Tt4OwmHgXLgQArw1GrOeAJJ03mfWkq27BSgdshMlQxCzAG6ddABrJ0rDuSSzEkkySdSSeJ8aZ9idEy4D4iVB3WwYYj6ZGq+Q15neKzu5vQ7EqeGi3N6vfxfghVEAgCJO4cT5Ct71sqJdSBzZSB7xXq2DwFu0Mtu2qD6IAnxPM+JqTFX7HxOZ/EtdI/U8pwWPvWQzWrpRUQsflJA3DIdCSYGkca9PwTs1tGcQ5VSw5MQMw9DNV97o5hmuLdNoZlM6FgpYGQzIDlYg6gkHWrgCrwi4nLiq8KrTirPkzRRRVzkCiiigCiiigCiiigCiiigCiiigNYqg6XbK663nQTctyVjey/KT1iR4geNMNYNQ1dWL06jpyUlwePAzqKc+g21MynDMdUE2/G3MZfsEgeTL41R9KNndRiDA7FyXXwM9tfQmfJgOFVeEx/UXUuqe0hnKN5G5ljxBI84PCuaLySPeqwWJo3XOq8/zQdunmOyWBbnW4dfqJDN78o9TSHZGknedT4ch6D9asOle1Vv3iVJyAKiyGAiQWOo5kj7IqJYsvcdLdsAlyADMRPHcZgSfSpm80hhafY0Vm82M/QzYwY/CLg0BhAeLDQv6HQeIJ5U71X4ZLiIqJaQKoAA6w7gIHyK69Ze/dJ/eH/JW8Y5VY8OvVdWbk/Qm0VE629+6T+8P+Sjrb37pP7w/5KsZEuioee5laUCwpiGLaxyyiqZtuXctoIhZmtjMxU9+BIjSCs5iI3aabwAy0Utjad+3hi7jPcV8p7BBjKDOXQFj5gdrTWAeOL2/ezwlsgKWzSlwhoOICpOXQnq7ZB/2g3yAQGqilm5tq9M5IAkFcjHKxuIgDkwCQCW0YAg8oJ1Xb98ojnDsvZVmEN8uy1xV1X5JGVt0GKAaKKXtn7ZvXHthrMKzFGMOCCBiDn5BfiV0k/tRroMzDQBRRRQBRRRQBRRRQGKCaBS503xZTD5Rp1jBPswWb0IUr9qobsrlqcHOaiuRd6V7ZXEkW7Y+LRp6zixgg5eSanXjw0gmiVQNAIrNBrklJt3PpaVONOKjHYK64C+bN1btsDMs6HcZBBkDcYJ1GvnurkfZ56b9xoqL2LtKSs9j1HZG0kxFsXE04EHerDep/71BBqwpB6DYwrea3wuLP2k/mpP3RT9XXCWZXPnMTR7Ko4rbgzRRRVjA53bkAmJgEwNSY5RS1b21iXSVtBYKySjmQXtTABjuu2snuz5NNFALGH25iGBY2MoVXdgQ0wgtk2xGmftMNfm7hrV7gLxe2rsMpYZo10B1APjET4zXW7aVlKsAykQQQCCORB3iutAFFFFAFFFFAFFFFAFFFFAFFFFAYpU/pBHxVo8rv527n8vfTWapuleFNzC3ABLKAwjechDEDxIBHrVZK6Zth5KNWLfU83rphmUPbL90XELTuyh1LT4RNcwaK5EfSSWZWHvprglex1oAzWyDPNGIDDy1zfZpEq5wG1GGFv2GMqEGSfkhmCFfIFlI5a8IqkdjwE+oFXqNOzRy4SMoRcJcPQt+ix/tlnzb/AIb16ZXmfRAOcUpFuciu3eHLJ/jr0Hr7n7n8a1tS7p53xF3qryJlFQ+vufufxrR19z9z+Na0OAmUVCbFlVd7iFVVSxghiQBJgDWao8Jt2+qqt6zF3MQwOkybZVbeXMGIW4dZ/wBUx5wA00Uqt0juoAXtL2hbYKC0hWXM0kgSR7ey2mhhqoAooooAooooAooooAooooAooooArBrNFAeV7cwXU37iRAJLLyysZEeAMr9mooAGWdSx0UbyPADUyeA5GvUdobNtXgFuIGA3bwR5Eaj0rGB2datCLaBecbz5k6n1rF0rs9SPxG0EmtRG2thDZw9sOIuXWkrpCIksFHjmKEnWTx0FUlXfTLF9ZiSo3WwFHn3m/MD7NUlZT3sjvw9+zUpbvX5/0N/9H1j9tc+qg9JZv4l9lOVUfQ/DZMLbPF5f7xlfw5auxXTBWijw8VPPWk/zQ2oooqxgFFFFAFFFFAFFFFAFFFFAFFFFAFFFFAFFFFAFFFFAFFFFAKHSfo7nLX7RCtEupkBo+UCAYaPCDpu30m7PTr7gtKYLGJO4czx1iiisZJXR7GDqzdKV3stD12wgCgAQAAAPAaCulFFbHjhRRRQBRRRQBRRRQBRRRQBRRRQBRRRQH//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Vascular Supply of the Brain | Neupsy Ke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Vascular Supply of the Brain | Neupsy K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06661"/>
            <a:ext cx="2586033" cy="397510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erebrovascular Anatomy and Regional Blood Supply | Radiology K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1330" y="3521601"/>
            <a:ext cx="4413399" cy="25421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9915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Neurovascular coupling</a:t>
            </a:r>
            <a:endParaRPr lang="en-US" noProof="0" dirty="0"/>
          </a:p>
        </p:txBody>
      </p:sp>
      <p:sp>
        <p:nvSpPr>
          <p:cNvPr id="16" name="Text Placeholder 3"/>
          <p:cNvSpPr>
            <a:spLocks noGrp="1"/>
          </p:cNvSpPr>
          <p:nvPr>
            <p:ph type="body" sz="quarter" idx="14"/>
          </p:nvPr>
        </p:nvSpPr>
        <p:spPr>
          <a:xfrm>
            <a:off x="0" y="1105754"/>
            <a:ext cx="10127673" cy="5752245"/>
          </a:xfrm>
        </p:spPr>
        <p:txBody>
          <a:bodyPr>
            <a:normAutofit/>
          </a:bodyPr>
          <a:lstStyle/>
          <a:p>
            <a:r>
              <a:rPr lang="en-US" sz="2800" dirty="0" smtClean="0"/>
              <a:t>Neurovascular coupling</a:t>
            </a:r>
            <a:endParaRPr lang="en-US" sz="2800" dirty="0"/>
          </a:p>
          <a:p>
            <a:pPr lvl="1"/>
            <a:r>
              <a:rPr lang="en-US" sz="2800" dirty="0"/>
              <a:t>Vasoactive substances </a:t>
            </a:r>
            <a:r>
              <a:rPr lang="en-US" sz="2800" dirty="0" smtClean="0">
                <a:sym typeface="Wingdings" panose="05000000000000000000" pitchFamily="2" charset="2"/>
              </a:rPr>
              <a:t> </a:t>
            </a:r>
            <a:r>
              <a:rPr lang="en-US" sz="2800" dirty="0" smtClean="0"/>
              <a:t>Dilate </a:t>
            </a:r>
            <a:r>
              <a:rPr lang="en-US" sz="2800" dirty="0"/>
              <a:t>vessels</a:t>
            </a:r>
          </a:p>
          <a:p>
            <a:pPr lvl="1"/>
            <a:r>
              <a:rPr lang="en-US" sz="2800" dirty="0" smtClean="0">
                <a:sym typeface="Wingdings" panose="05000000000000000000" pitchFamily="2" charset="2"/>
              </a:rPr>
              <a:t> </a:t>
            </a:r>
            <a:r>
              <a:rPr lang="en-US" sz="2800" dirty="0" smtClean="0"/>
              <a:t>Reduces </a:t>
            </a:r>
            <a:r>
              <a:rPr lang="en-US" sz="2800" dirty="0"/>
              <a:t>resistance</a:t>
            </a:r>
          </a:p>
          <a:p>
            <a:pPr lvl="1"/>
            <a:r>
              <a:rPr lang="en-US" sz="2800" dirty="0" smtClean="0">
                <a:sym typeface="Wingdings" panose="05000000000000000000" pitchFamily="2" charset="2"/>
              </a:rPr>
              <a:t> </a:t>
            </a:r>
            <a:r>
              <a:rPr lang="en-US" sz="2800" dirty="0" smtClean="0"/>
              <a:t>Increase blood flow</a:t>
            </a:r>
            <a:endParaRPr lang="en-US" sz="2800" dirty="0"/>
          </a:p>
          <a:p>
            <a:endParaRPr lang="en-US" sz="2800" dirty="0"/>
          </a:p>
          <a:p>
            <a:pPr marL="0" indent="0">
              <a:buNone/>
            </a:pPr>
            <a:endParaRPr lang="en-US" sz="2800" dirty="0"/>
          </a:p>
        </p:txBody>
      </p:sp>
      <p:grpSp>
        <p:nvGrpSpPr>
          <p:cNvPr id="4" name="Group 3"/>
          <p:cNvGrpSpPr/>
          <p:nvPr/>
        </p:nvGrpSpPr>
        <p:grpSpPr>
          <a:xfrm>
            <a:off x="2446009" y="3439750"/>
            <a:ext cx="6601009" cy="1711756"/>
            <a:chOff x="395536" y="2708939"/>
            <a:chExt cx="6601009" cy="1711756"/>
          </a:xfrm>
        </p:grpSpPr>
        <p:sp>
          <p:nvSpPr>
            <p:cNvPr id="5" name="Shape 31"/>
            <p:cNvSpPr>
              <a:spLocks noChangeArrowheads="1"/>
            </p:cNvSpPr>
            <p:nvPr/>
          </p:nvSpPr>
          <p:spPr bwMode="auto">
            <a:xfrm>
              <a:off x="395536" y="2708939"/>
              <a:ext cx="5880573" cy="1503391"/>
            </a:xfrm>
            <a:prstGeom prst="rect">
              <a:avLst/>
            </a:prstGeom>
            <a:blipFill dpi="0" rotWithShape="1">
              <a:blip r:embed="rId4"/>
              <a:srcRect/>
              <a:stretch>
                <a:fillRect r="-38244" b="-15544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endParaRPr lang="en-GB" altLang="nl-NL"/>
            </a:p>
          </p:txBody>
        </p:sp>
        <p:sp>
          <p:nvSpPr>
            <p:cNvPr id="6" name="Rechthoek 2"/>
            <p:cNvSpPr/>
            <p:nvPr/>
          </p:nvSpPr>
          <p:spPr>
            <a:xfrm>
              <a:off x="2189018" y="3768436"/>
              <a:ext cx="4807527" cy="652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custDataLst>
      <p:tags r:id="rId1"/>
    </p:custDataLst>
    <p:extLst>
      <p:ext uri="{BB962C8B-B14F-4D97-AF65-F5344CB8AC3E}">
        <p14:creationId xmlns:p14="http://schemas.microsoft.com/office/powerpoint/2010/main" val="196743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fMRI physiology</a:t>
            </a:r>
            <a:endParaRPr lang="en-US" noProof="0" dirty="0"/>
          </a:p>
        </p:txBody>
      </p:sp>
      <p:sp>
        <p:nvSpPr>
          <p:cNvPr id="16" name="Text Placeholder 3"/>
          <p:cNvSpPr>
            <a:spLocks noGrp="1"/>
          </p:cNvSpPr>
          <p:nvPr>
            <p:ph type="body" sz="quarter" idx="14"/>
          </p:nvPr>
        </p:nvSpPr>
        <p:spPr>
          <a:xfrm>
            <a:off x="0" y="1105754"/>
            <a:ext cx="8575964" cy="5752245"/>
          </a:xfrm>
        </p:spPr>
        <p:txBody>
          <a:bodyPr>
            <a:normAutofit/>
          </a:bodyPr>
          <a:lstStyle/>
          <a:p>
            <a:r>
              <a:rPr lang="en-US" sz="2800" noProof="0" dirty="0" err="1" smtClean="0"/>
              <a:t>Wha</a:t>
            </a:r>
            <a:r>
              <a:rPr lang="en-US" sz="2800" dirty="0" smtClean="0"/>
              <a:t>t is measured in fMRI?</a:t>
            </a:r>
          </a:p>
          <a:p>
            <a:pPr lvl="1"/>
            <a:r>
              <a:rPr lang="en-US" sz="2800" dirty="0" smtClean="0"/>
              <a:t>Electrical impulses?</a:t>
            </a:r>
          </a:p>
          <a:p>
            <a:pPr lvl="1"/>
            <a:r>
              <a:rPr lang="en-US" sz="2800" dirty="0" smtClean="0"/>
              <a:t>Neurotransmitters?</a:t>
            </a:r>
          </a:p>
          <a:p>
            <a:pPr lvl="1"/>
            <a:r>
              <a:rPr lang="en-US" sz="2800" dirty="0" smtClean="0"/>
              <a:t>Blood perfusion?</a:t>
            </a:r>
          </a:p>
          <a:p>
            <a:r>
              <a:rPr lang="en-US" sz="2800" dirty="0" smtClean="0"/>
              <a:t>Blood perfusion through the level of oxygenation</a:t>
            </a:r>
          </a:p>
          <a:p>
            <a:pPr lvl="1"/>
            <a:endParaRPr lang="en-US" sz="2800" dirty="0"/>
          </a:p>
        </p:txBody>
      </p:sp>
      <p:grpSp>
        <p:nvGrpSpPr>
          <p:cNvPr id="3" name="Group 2"/>
          <p:cNvGrpSpPr/>
          <p:nvPr/>
        </p:nvGrpSpPr>
        <p:grpSpPr>
          <a:xfrm>
            <a:off x="1753282" y="3557616"/>
            <a:ext cx="8129486" cy="1711756"/>
            <a:chOff x="395536" y="2708939"/>
            <a:chExt cx="8129486" cy="1711756"/>
          </a:xfrm>
        </p:grpSpPr>
        <p:sp>
          <p:nvSpPr>
            <p:cNvPr id="5" name="Shape 31"/>
            <p:cNvSpPr>
              <a:spLocks noChangeArrowheads="1"/>
            </p:cNvSpPr>
            <p:nvPr/>
          </p:nvSpPr>
          <p:spPr bwMode="auto">
            <a:xfrm>
              <a:off x="395536" y="2708939"/>
              <a:ext cx="8129486" cy="1503391"/>
            </a:xfrm>
            <a:prstGeom prst="rect">
              <a:avLst/>
            </a:prstGeom>
            <a:blipFill dpi="0" rotWithShape="1">
              <a:blip r:embed="rId4"/>
              <a:srcRect/>
              <a:stretch>
                <a:fillRect b="-15544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endParaRPr lang="en-GB" altLang="nl-NL"/>
            </a:p>
          </p:txBody>
        </p:sp>
        <p:sp>
          <p:nvSpPr>
            <p:cNvPr id="7" name="Rechthoek 2"/>
            <p:cNvSpPr/>
            <p:nvPr/>
          </p:nvSpPr>
          <p:spPr>
            <a:xfrm>
              <a:off x="2189018" y="3768436"/>
              <a:ext cx="4807527" cy="652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custDataLst>
      <p:tags r:id="rId1"/>
    </p:custDataLst>
    <p:extLst>
      <p:ext uri="{BB962C8B-B14F-4D97-AF65-F5344CB8AC3E}">
        <p14:creationId xmlns:p14="http://schemas.microsoft.com/office/powerpoint/2010/main" val="129915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History of BOLD imaging</a:t>
            </a:r>
            <a:endParaRPr lang="en-US" noProof="0" dirty="0"/>
          </a:p>
        </p:txBody>
      </p:sp>
      <p:sp>
        <p:nvSpPr>
          <p:cNvPr id="16" name="Text Placeholder 3"/>
          <p:cNvSpPr>
            <a:spLocks noGrp="1"/>
          </p:cNvSpPr>
          <p:nvPr>
            <p:ph type="body" sz="quarter" idx="14"/>
          </p:nvPr>
        </p:nvSpPr>
        <p:spPr>
          <a:xfrm>
            <a:off x="0" y="1105754"/>
            <a:ext cx="10834255" cy="5752245"/>
          </a:xfrm>
        </p:spPr>
        <p:txBody>
          <a:bodyPr>
            <a:normAutofit/>
          </a:bodyPr>
          <a:lstStyle/>
          <a:p>
            <a:r>
              <a:rPr lang="en-US" sz="2800" dirty="0" smtClean="0"/>
              <a:t>BOLD – Blood Oxygenation Level Dependent</a:t>
            </a:r>
          </a:p>
          <a:p>
            <a:r>
              <a:rPr lang="en-US" sz="2800" dirty="0" smtClean="0"/>
              <a:t>Ogawa </a:t>
            </a:r>
            <a:r>
              <a:rPr lang="en-US" sz="2800" dirty="0"/>
              <a:t>et al., 1990</a:t>
            </a:r>
          </a:p>
          <a:p>
            <a:pPr lvl="1"/>
            <a:r>
              <a:rPr lang="en-US" sz="2800" dirty="0"/>
              <a:t>Mice and rats at 7T MRI</a:t>
            </a:r>
          </a:p>
          <a:p>
            <a:pPr lvl="1"/>
            <a:r>
              <a:rPr lang="en-US" sz="2800" dirty="0"/>
              <a:t>Contrast on gradient-echo images influenced by proportion of oxygen in breathing </a:t>
            </a:r>
            <a:r>
              <a:rPr lang="en-US" sz="2800" dirty="0" smtClean="0"/>
              <a:t>gas</a:t>
            </a:r>
            <a:endParaRPr lang="en-US" sz="2800" dirty="0"/>
          </a:p>
          <a:p>
            <a:pPr lvl="1"/>
            <a:r>
              <a:rPr lang="en-US" sz="2800" dirty="0"/>
              <a:t>Increasing oxygen content </a:t>
            </a:r>
            <a:r>
              <a:rPr lang="en-US" sz="2800" dirty="0" smtClean="0"/>
              <a:t> </a:t>
            </a:r>
            <a:r>
              <a:rPr lang="en-US" sz="2800" dirty="0" smtClean="0">
                <a:sym typeface="Wingdings" panose="05000000000000000000" pitchFamily="2" charset="2"/>
              </a:rPr>
              <a:t></a:t>
            </a:r>
            <a:r>
              <a:rPr lang="en-US" sz="2800" dirty="0" smtClean="0"/>
              <a:t> increased contrast</a:t>
            </a:r>
            <a:endParaRPr lang="en-US" sz="2800" dirty="0"/>
          </a:p>
          <a:p>
            <a:r>
              <a:rPr lang="en-US" sz="2800" dirty="0"/>
              <a:t>Ogawa et al., 1992</a:t>
            </a:r>
          </a:p>
          <a:p>
            <a:pPr lvl="1"/>
            <a:r>
              <a:rPr lang="en-US" sz="2800" dirty="0"/>
              <a:t>Humans at 4T MRI</a:t>
            </a:r>
          </a:p>
          <a:p>
            <a:pPr lvl="1"/>
            <a:r>
              <a:rPr lang="en-US" sz="2800" dirty="0"/>
              <a:t>Visual stimulation</a:t>
            </a:r>
          </a:p>
          <a:p>
            <a:pPr lvl="1"/>
            <a:r>
              <a:rPr lang="en-US" sz="2800" dirty="0"/>
              <a:t>Changes of contrast in visual cortex</a:t>
            </a:r>
          </a:p>
          <a:p>
            <a:endParaRPr lang="en-US" sz="2800" dirty="0"/>
          </a:p>
        </p:txBody>
      </p:sp>
    </p:spTree>
    <p:custDataLst>
      <p:tags r:id="rId1"/>
    </p:custDataLst>
    <p:extLst>
      <p:ext uri="{BB962C8B-B14F-4D97-AF65-F5344CB8AC3E}">
        <p14:creationId xmlns:p14="http://schemas.microsoft.com/office/powerpoint/2010/main" val="129915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BOLD signal and T</a:t>
            </a:r>
            <a:r>
              <a:rPr lang="en-US" sz="4000" baseline="-25000" noProof="0" dirty="0" smtClean="0"/>
              <a:t>2</a:t>
            </a:r>
            <a:r>
              <a:rPr lang="en-US" sz="4000" noProof="0" dirty="0" smtClean="0"/>
              <a:t>*</a:t>
            </a:r>
            <a:endParaRPr lang="en-US" noProof="0" dirty="0"/>
          </a:p>
        </p:txBody>
      </p:sp>
      <mc:AlternateContent xmlns:mc="http://schemas.openxmlformats.org/markup-compatibility/2006" xmlns:a14="http://schemas.microsoft.com/office/drawing/2010/main">
        <mc:Choice Requires="a14">
          <p:sp>
            <p:nvSpPr>
              <p:cNvPr id="16" name="Text Placeholder 3"/>
              <p:cNvSpPr>
                <a:spLocks noGrp="1"/>
              </p:cNvSpPr>
              <p:nvPr>
                <p:ph type="body" sz="quarter" idx="14"/>
              </p:nvPr>
            </p:nvSpPr>
            <p:spPr>
              <a:xfrm>
                <a:off x="0" y="1105754"/>
                <a:ext cx="10293927" cy="5752245"/>
              </a:xfrm>
            </p:spPr>
            <p:txBody>
              <a:bodyPr>
                <a:normAutofit/>
              </a:bodyPr>
              <a:lstStyle/>
              <a:p>
                <a:r>
                  <a:rPr lang="en-US" sz="2800" dirty="0"/>
                  <a:t>T</a:t>
                </a:r>
                <a:r>
                  <a:rPr lang="en-US" sz="2800" baseline="-25000" dirty="0"/>
                  <a:t>2</a:t>
                </a:r>
                <a:r>
                  <a:rPr lang="en-US" sz="2800" baseline="30000" dirty="0"/>
                  <a:t>*</a:t>
                </a:r>
                <a:r>
                  <a:rPr lang="en-US" sz="2800" dirty="0"/>
                  <a:t> relaxation – decay of signal after </a:t>
                </a:r>
                <a:r>
                  <a:rPr lang="en-US" sz="2800" dirty="0" smtClean="0"/>
                  <a:t>excitation</a:t>
                </a:r>
                <a:endParaRPr lang="en-US" sz="2800" dirty="0"/>
              </a:p>
              <a:p>
                <a:r>
                  <a:rPr lang="en-US" sz="2800" dirty="0"/>
                  <a:t>Two components of T</a:t>
                </a:r>
                <a:r>
                  <a:rPr lang="en-US" sz="2800" baseline="-25000" dirty="0"/>
                  <a:t>2</a:t>
                </a:r>
                <a:r>
                  <a:rPr lang="en-US" sz="2800" baseline="30000" dirty="0"/>
                  <a:t>* </a:t>
                </a:r>
                <a:r>
                  <a:rPr lang="en-US" sz="2800" dirty="0" smtClean="0"/>
                  <a:t>:</a:t>
                </a:r>
                <a:endParaRPr lang="en-US" sz="2800" dirty="0"/>
              </a:p>
              <a:p>
                <a:pPr marL="796925" lvl="1"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800" dirty="0"/>
                  <a:t>Intermolecular interactions </a:t>
                </a:r>
                <a:endParaRPr lang="en-US" sz="2800" dirty="0" smtClean="0"/>
              </a:p>
              <a:p>
                <a:pPr marL="1254125" lvl="2"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800" dirty="0" smtClean="0">
                    <a:sym typeface="Wingdings" pitchFamily="2" charset="2"/>
                  </a:rPr>
                  <a:t> </a:t>
                </a:r>
                <a:r>
                  <a:rPr lang="en-US" sz="2800" dirty="0">
                    <a:sym typeface="Wingdings" pitchFamily="2" charset="2"/>
                  </a:rPr>
                  <a:t>dephasing  T</a:t>
                </a:r>
                <a:r>
                  <a:rPr lang="en-US" sz="2800" baseline="-25000" dirty="0">
                    <a:sym typeface="Wingdings" pitchFamily="2" charset="2"/>
                  </a:rPr>
                  <a:t>2</a:t>
                </a:r>
                <a:r>
                  <a:rPr lang="en-US" sz="2800" dirty="0">
                    <a:sym typeface="Wingdings" pitchFamily="2" charset="2"/>
                  </a:rPr>
                  <a:t> signal </a:t>
                </a:r>
                <a:r>
                  <a:rPr lang="en-US" sz="2800" dirty="0" smtClean="0">
                    <a:sym typeface="Wingdings" pitchFamily="2" charset="2"/>
                  </a:rPr>
                  <a:t>decay</a:t>
                </a:r>
                <a:endParaRPr lang="en-US" sz="2800" dirty="0">
                  <a:sym typeface="Wingdings" pitchFamily="2" charset="2"/>
                </a:endParaRPr>
              </a:p>
              <a:p>
                <a:pPr marL="796925" lvl="1"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800" dirty="0">
                    <a:sym typeface="Wingdings" pitchFamily="2" charset="2"/>
                  </a:rPr>
                  <a:t>Macroscopic </a:t>
                </a:r>
                <a:r>
                  <a:rPr lang="en-US" sz="2800" dirty="0" smtClean="0">
                    <a:sym typeface="Wingdings" pitchFamily="2" charset="2"/>
                  </a:rPr>
                  <a:t>magnetic </a:t>
                </a:r>
                <a:r>
                  <a:rPr lang="en-US" sz="2800" dirty="0">
                    <a:sym typeface="Wingdings" pitchFamily="2" charset="2"/>
                  </a:rPr>
                  <a:t>field inhomogeneity </a:t>
                </a:r>
                <a:endParaRPr lang="en-US" sz="2800" dirty="0" smtClean="0">
                  <a:sym typeface="Wingdings" pitchFamily="2" charset="2"/>
                </a:endParaRPr>
              </a:p>
              <a:p>
                <a:pPr marL="1254125" lvl="2"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800" dirty="0" smtClean="0">
                    <a:sym typeface="Wingdings" pitchFamily="2" charset="2"/>
                  </a:rPr>
                  <a:t> dephasing  T</a:t>
                </a:r>
                <a:r>
                  <a:rPr lang="en-US" sz="2800" baseline="-25000" dirty="0" smtClean="0">
                    <a:sym typeface="Wingdings" pitchFamily="2" charset="2"/>
                  </a:rPr>
                  <a:t>2</a:t>
                </a:r>
                <a:r>
                  <a:rPr lang="en-US" sz="2800" baseline="30000" dirty="0">
                    <a:sym typeface="Wingdings" pitchFamily="2" charset="2"/>
                  </a:rPr>
                  <a:t>’</a:t>
                </a:r>
                <a:r>
                  <a:rPr lang="en-US" sz="2800" dirty="0">
                    <a:sym typeface="Wingdings" pitchFamily="2" charset="2"/>
                  </a:rPr>
                  <a:t> decay</a:t>
                </a:r>
                <a:r>
                  <a:rPr lang="en-US" sz="2800" dirty="0" smtClean="0">
                    <a:sym typeface="Wingdings" pitchFamily="2" charset="2"/>
                  </a:rPr>
                  <a:t>.</a:t>
                </a:r>
              </a:p>
              <a:p>
                <a:pPr marL="1254125" lvl="2"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US" sz="2800" dirty="0">
                  <a:sym typeface="Wingdings" pitchFamily="2" charset="2"/>
                </a:endParaRPr>
              </a:p>
              <a:p>
                <a:pPr marL="457200" lvl="1" indent="0">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14:m>
                  <m:oMathPara xmlns:m="http://schemas.openxmlformats.org/officeDocument/2006/math">
                    <m:oMathParaPr>
                      <m:jc m:val="centerGroup"/>
                    </m:oMathParaPr>
                    <m:oMath xmlns:m="http://schemas.openxmlformats.org/officeDocument/2006/math">
                      <m:f>
                        <m:fPr>
                          <m:ctrlPr>
                            <a:rPr lang="en-US" sz="2800" i="1">
                              <a:latin typeface="Cambria Math"/>
                            </a:rPr>
                          </m:ctrlPr>
                        </m:fPr>
                        <m:num>
                          <m:r>
                            <a:rPr lang="en-US" sz="2800" i="1">
                              <a:latin typeface="Cambria Math"/>
                            </a:rPr>
                            <m:t>1</m:t>
                          </m:r>
                        </m:num>
                        <m:den>
                          <m:sSubSup>
                            <m:sSubSupPr>
                              <m:ctrlPr>
                                <a:rPr lang="en-US" sz="2800" i="1">
                                  <a:latin typeface="Cambria Math"/>
                                </a:rPr>
                              </m:ctrlPr>
                            </m:sSubSupPr>
                            <m:e>
                              <m:r>
                                <a:rPr lang="en-US" sz="2800" i="1">
                                  <a:latin typeface="Cambria Math"/>
                                </a:rPr>
                                <m:t>𝑇</m:t>
                              </m:r>
                            </m:e>
                            <m:sub>
                              <m:r>
                                <a:rPr lang="en-US" sz="2800" i="1">
                                  <a:latin typeface="Cambria Math"/>
                                </a:rPr>
                                <m:t>2</m:t>
                              </m:r>
                            </m:sub>
                            <m:sup>
                              <m:r>
                                <a:rPr lang="en-US" sz="2800" i="1">
                                  <a:latin typeface="Cambria Math"/>
                                </a:rPr>
                                <m:t>∗</m:t>
                              </m:r>
                            </m:sup>
                          </m:sSubSup>
                        </m:den>
                      </m:f>
                      <m:r>
                        <a:rPr lang="en-US" sz="2800" i="1">
                          <a:latin typeface="Cambria Math"/>
                        </a:rPr>
                        <m:t>=</m:t>
                      </m:r>
                      <m:f>
                        <m:fPr>
                          <m:ctrlPr>
                            <a:rPr lang="en-US" sz="2800" i="1">
                              <a:latin typeface="Cambria Math"/>
                            </a:rPr>
                          </m:ctrlPr>
                        </m:fPr>
                        <m:num>
                          <m:r>
                            <a:rPr lang="en-US" sz="2800" i="1">
                              <a:latin typeface="Cambria Math"/>
                            </a:rPr>
                            <m:t>1</m:t>
                          </m:r>
                        </m:num>
                        <m:den>
                          <m:sSub>
                            <m:sSubPr>
                              <m:ctrlPr>
                                <a:rPr lang="en-US" sz="2800" i="1">
                                  <a:latin typeface="Cambria Math"/>
                                </a:rPr>
                              </m:ctrlPr>
                            </m:sSubPr>
                            <m:e>
                              <m:r>
                                <a:rPr lang="en-US" sz="2800" i="1">
                                  <a:latin typeface="Cambria Math"/>
                                </a:rPr>
                                <m:t>𝑇</m:t>
                              </m:r>
                            </m:e>
                            <m:sub>
                              <m:r>
                                <a:rPr lang="en-US" sz="2800" i="1">
                                  <a:latin typeface="Cambria Math"/>
                                </a:rPr>
                                <m:t>2</m:t>
                              </m:r>
                            </m:sub>
                          </m:sSub>
                        </m:den>
                      </m:f>
                      <m:r>
                        <a:rPr lang="en-US" sz="2800" i="1">
                          <a:latin typeface="Cambria Math"/>
                        </a:rPr>
                        <m:t>+</m:t>
                      </m:r>
                      <m:f>
                        <m:fPr>
                          <m:ctrlPr>
                            <a:rPr lang="en-US" sz="2800" i="1">
                              <a:latin typeface="Cambria Math"/>
                            </a:rPr>
                          </m:ctrlPr>
                        </m:fPr>
                        <m:num>
                          <m:r>
                            <a:rPr lang="en-US" sz="2800" i="1">
                              <a:latin typeface="Cambria Math"/>
                            </a:rPr>
                            <m:t>1</m:t>
                          </m:r>
                        </m:num>
                        <m:den>
                          <m:sSubSup>
                            <m:sSubSupPr>
                              <m:ctrlPr>
                                <a:rPr lang="en-US" sz="2800" i="1">
                                  <a:latin typeface="Cambria Math"/>
                                </a:rPr>
                              </m:ctrlPr>
                            </m:sSubSupPr>
                            <m:e>
                              <m:r>
                                <a:rPr lang="en-US" sz="2800" i="1">
                                  <a:latin typeface="Cambria Math"/>
                                </a:rPr>
                                <m:t>𝑇</m:t>
                              </m:r>
                            </m:e>
                            <m:sub>
                              <m:r>
                                <a:rPr lang="en-US" sz="2800" i="1">
                                  <a:latin typeface="Cambria Math"/>
                                </a:rPr>
                                <m:t>2</m:t>
                              </m:r>
                            </m:sub>
                            <m:sup>
                              <m:r>
                                <a:rPr lang="en-US" sz="2800" i="1">
                                  <a:latin typeface="Cambria Math"/>
                                </a:rPr>
                                <m:t>′</m:t>
                              </m:r>
                            </m:sup>
                          </m:sSubSup>
                        </m:den>
                      </m:f>
                    </m:oMath>
                  </m:oMathPara>
                </a14:m>
                <a:endParaRPr lang="en-US" sz="2800" dirty="0"/>
              </a:p>
              <a:p>
                <a:pPr marL="796925" lvl="1"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US" sz="2800" dirty="0">
                  <a:sym typeface="Wingdings" pitchFamily="2" charset="2"/>
                </a:endParaRPr>
              </a:p>
              <a:p>
                <a:pPr marL="0" indent="0">
                  <a:buNone/>
                </a:pPr>
                <a:endParaRPr lang="en-US" sz="3600" dirty="0"/>
              </a:p>
            </p:txBody>
          </p:sp>
        </mc:Choice>
        <mc:Fallback xmlns="">
          <p:sp>
            <p:nvSpPr>
              <p:cNvPr id="16" name="Text Placeholder 3"/>
              <p:cNvSpPr>
                <a:spLocks noGrp="1" noRot="1" noChangeAspect="1" noMove="1" noResize="1" noEditPoints="1" noAdjustHandles="1" noChangeArrowheads="1" noChangeShapeType="1" noTextEdit="1"/>
              </p:cNvSpPr>
              <p:nvPr>
                <p:ph type="body" sz="quarter" idx="14"/>
              </p:nvPr>
            </p:nvSpPr>
            <p:spPr>
              <a:xfrm>
                <a:off x="0" y="1105754"/>
                <a:ext cx="10293927" cy="5752245"/>
              </a:xfrm>
              <a:blipFill rotWithShape="1">
                <a:blip r:embed="rId4"/>
                <a:stretch>
                  <a:fillRect l="-1007" t="-169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85834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BOLD signal and T</a:t>
            </a:r>
            <a:r>
              <a:rPr lang="en-US" sz="4000" baseline="-25000" dirty="0"/>
              <a:t>2</a:t>
            </a:r>
            <a:r>
              <a:rPr lang="en-US" sz="4000" dirty="0"/>
              <a:t>*</a:t>
            </a:r>
            <a:endParaRPr lang="en-US" noProof="0" dirty="0"/>
          </a:p>
        </p:txBody>
      </p:sp>
      <p:sp>
        <p:nvSpPr>
          <p:cNvPr id="16" name="Text Placeholder 3"/>
          <p:cNvSpPr>
            <a:spLocks noGrp="1"/>
          </p:cNvSpPr>
          <p:nvPr>
            <p:ph type="body" sz="quarter" idx="14"/>
          </p:nvPr>
        </p:nvSpPr>
        <p:spPr>
          <a:xfrm>
            <a:off x="0" y="1105754"/>
            <a:ext cx="10598727" cy="5752245"/>
          </a:xfrm>
        </p:spPr>
        <p:txBody>
          <a:bodyPr>
            <a:normAutofit/>
          </a:bodyPr>
          <a:lstStyle/>
          <a:p>
            <a:r>
              <a:rPr lang="en-US" sz="2800" dirty="0" smtClean="0"/>
              <a:t>Why does blood oxygenation affect the BOLD MRI signal?</a:t>
            </a:r>
          </a:p>
          <a:p>
            <a:r>
              <a:rPr lang="en-US" sz="2800" dirty="0" smtClean="0"/>
              <a:t>Hemoglobin contains iron to bind the oxygen</a:t>
            </a:r>
          </a:p>
          <a:p>
            <a:pPr lvl="1"/>
            <a:r>
              <a:rPr lang="en-US" sz="2800" dirty="0" smtClean="0"/>
              <a:t>Oxyhemoglobin (</a:t>
            </a:r>
            <a:r>
              <a:rPr lang="en-US" sz="2800" dirty="0" err="1" smtClean="0"/>
              <a:t>oxHb</a:t>
            </a:r>
            <a:r>
              <a:rPr lang="en-US" sz="2800" dirty="0" smtClean="0"/>
              <a:t>) is </a:t>
            </a:r>
            <a:r>
              <a:rPr lang="en-US" sz="2800" dirty="0"/>
              <a:t>diamagnetic </a:t>
            </a:r>
            <a:endParaRPr lang="en-US" sz="2800" dirty="0" smtClean="0"/>
          </a:p>
          <a:p>
            <a:pPr lvl="1"/>
            <a:r>
              <a:rPr lang="en-US" sz="2800" dirty="0" smtClean="0"/>
              <a:t>Deoxyhemoglobin (</a:t>
            </a:r>
            <a:r>
              <a:rPr lang="en-US" sz="2800" dirty="0" err="1" smtClean="0"/>
              <a:t>dxHb</a:t>
            </a:r>
            <a:r>
              <a:rPr lang="en-US" sz="2800" dirty="0" smtClean="0"/>
              <a:t>) is paramagnetic</a:t>
            </a:r>
            <a:endParaRPr lang="en-US" sz="2800" dirty="0"/>
          </a:p>
          <a:p>
            <a:r>
              <a:rPr lang="en-US" sz="2800" dirty="0"/>
              <a:t>Higher </a:t>
            </a:r>
            <a:r>
              <a:rPr lang="en-US" sz="2800" dirty="0" err="1" smtClean="0"/>
              <a:t>dxHb</a:t>
            </a:r>
            <a:r>
              <a:rPr lang="en-US" sz="2800" dirty="0" smtClean="0"/>
              <a:t> </a:t>
            </a:r>
            <a:r>
              <a:rPr lang="en-US" sz="2800" dirty="0"/>
              <a:t>concentration </a:t>
            </a:r>
            <a:endParaRPr lang="en-US" sz="2800" dirty="0" smtClean="0"/>
          </a:p>
          <a:p>
            <a:pPr lvl="1"/>
            <a:r>
              <a:rPr lang="en-US" sz="2800" dirty="0" smtClean="0">
                <a:sym typeface="Wingdings" pitchFamily="2" charset="2"/>
              </a:rPr>
              <a:t> </a:t>
            </a:r>
            <a:r>
              <a:rPr lang="en-US" sz="2800" dirty="0">
                <a:sym typeface="Wingdings" pitchFamily="2" charset="2"/>
              </a:rPr>
              <a:t>increased magnetic susceptibility </a:t>
            </a:r>
            <a:endParaRPr lang="en-US" sz="2800" dirty="0" smtClean="0">
              <a:sym typeface="Wingdings" pitchFamily="2" charset="2"/>
            </a:endParaRPr>
          </a:p>
          <a:p>
            <a:pPr lvl="1"/>
            <a:r>
              <a:rPr lang="en-US" sz="2800" dirty="0" smtClean="0">
                <a:sym typeface="Wingdings" pitchFamily="2" charset="2"/>
              </a:rPr>
              <a:t> </a:t>
            </a:r>
            <a:r>
              <a:rPr lang="en-US" sz="2800" dirty="0">
                <a:sym typeface="Wingdings" pitchFamily="2" charset="2"/>
              </a:rPr>
              <a:t>increased magnetic field </a:t>
            </a:r>
            <a:r>
              <a:rPr lang="en-US" sz="2800" dirty="0" err="1">
                <a:sym typeface="Wingdings" pitchFamily="2" charset="2"/>
              </a:rPr>
              <a:t>inhomogeneities</a:t>
            </a:r>
            <a:r>
              <a:rPr lang="en-US" sz="2800" dirty="0">
                <a:sym typeface="Wingdings" pitchFamily="2" charset="2"/>
              </a:rPr>
              <a:t> </a:t>
            </a:r>
            <a:endParaRPr lang="en-US" sz="2800" dirty="0" smtClean="0">
              <a:sym typeface="Wingdings" pitchFamily="2" charset="2"/>
            </a:endParaRPr>
          </a:p>
          <a:p>
            <a:pPr lvl="1"/>
            <a:r>
              <a:rPr lang="en-US" sz="2800" dirty="0" smtClean="0">
                <a:sym typeface="Wingdings" pitchFamily="2" charset="2"/>
              </a:rPr>
              <a:t> </a:t>
            </a:r>
            <a:r>
              <a:rPr lang="en-US" sz="2800" dirty="0">
                <a:sym typeface="Wingdings" pitchFamily="2" charset="2"/>
              </a:rPr>
              <a:t>decrease T</a:t>
            </a:r>
            <a:r>
              <a:rPr lang="en-US" sz="2800" baseline="-25000" dirty="0">
                <a:sym typeface="Wingdings" pitchFamily="2" charset="2"/>
              </a:rPr>
              <a:t>2</a:t>
            </a:r>
            <a:r>
              <a:rPr lang="en-US" sz="2800" baseline="30000" dirty="0">
                <a:sym typeface="Wingdings" pitchFamily="2" charset="2"/>
              </a:rPr>
              <a:t>*</a:t>
            </a:r>
            <a:r>
              <a:rPr lang="en-US" sz="2800" dirty="0">
                <a:sym typeface="Wingdings" pitchFamily="2" charset="2"/>
              </a:rPr>
              <a:t> </a:t>
            </a:r>
            <a:endParaRPr lang="en-US" sz="2800" dirty="0" smtClean="0">
              <a:sym typeface="Wingdings" pitchFamily="2" charset="2"/>
            </a:endParaRPr>
          </a:p>
          <a:p>
            <a:pPr lvl="1"/>
            <a:r>
              <a:rPr lang="en-US" sz="2800" dirty="0" smtClean="0">
                <a:sym typeface="Wingdings" pitchFamily="2" charset="2"/>
              </a:rPr>
              <a:t> lower BOLD MRI signal</a:t>
            </a:r>
            <a:endParaRPr lang="en-US" sz="3600" dirty="0"/>
          </a:p>
        </p:txBody>
      </p:sp>
      <p:pic>
        <p:nvPicPr>
          <p:cNvPr id="4" name="Picture 4" descr="thulborn"/>
          <p:cNvPicPr>
            <a:picLocks noChangeAspect="1" noChangeArrowheads="1"/>
          </p:cNvPicPr>
          <p:nvPr/>
        </p:nvPicPr>
        <p:blipFill>
          <a:blip r:embed="rId4">
            <a:lum bright="-40000" contrast="40000"/>
            <a:extLst>
              <a:ext uri="{28A0092B-C50C-407E-A947-70E740481C1C}">
                <a14:useLocalDpi xmlns:a14="http://schemas.microsoft.com/office/drawing/2010/main" val="0"/>
              </a:ext>
            </a:extLst>
          </a:blip>
          <a:srcRect/>
          <a:stretch>
            <a:fillRect/>
          </a:stretch>
        </p:blipFill>
        <p:spPr bwMode="auto">
          <a:xfrm>
            <a:off x="8033472" y="3636996"/>
            <a:ext cx="3963144" cy="294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9337" y="109536"/>
            <a:ext cx="2947279" cy="29472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6196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Hemodynamic response</a:t>
            </a:r>
            <a:endParaRPr lang="en-US" noProof="0" dirty="0"/>
          </a:p>
        </p:txBody>
      </p:sp>
      <p:sp>
        <p:nvSpPr>
          <p:cNvPr id="16" name="Text Placeholder 3"/>
          <p:cNvSpPr>
            <a:spLocks noGrp="1"/>
          </p:cNvSpPr>
          <p:nvPr>
            <p:ph type="body" sz="quarter" idx="14"/>
          </p:nvPr>
        </p:nvSpPr>
        <p:spPr>
          <a:xfrm>
            <a:off x="0" y="1105754"/>
            <a:ext cx="11208327" cy="5752245"/>
          </a:xfrm>
        </p:spPr>
        <p:txBody>
          <a:bodyPr>
            <a:normAutofit/>
          </a:bodyPr>
          <a:lstStyle/>
          <a:p>
            <a:r>
              <a:rPr lang="en-US" sz="2800" dirty="0" smtClean="0"/>
              <a:t>Neuronal activity </a:t>
            </a:r>
          </a:p>
          <a:p>
            <a:pPr lvl="1"/>
            <a:r>
              <a:rPr lang="en-US" sz="2800" dirty="0" smtClean="0">
                <a:sym typeface="Wingdings" panose="05000000000000000000" pitchFamily="2" charset="2"/>
              </a:rPr>
              <a:t> Increased O</a:t>
            </a:r>
            <a:r>
              <a:rPr lang="en-US" sz="2800" baseline="-25000" dirty="0" smtClean="0">
                <a:sym typeface="Wingdings" panose="05000000000000000000" pitchFamily="2" charset="2"/>
              </a:rPr>
              <a:t>2</a:t>
            </a:r>
            <a:r>
              <a:rPr lang="en-US" sz="2800" dirty="0" smtClean="0">
                <a:sym typeface="Wingdings" panose="05000000000000000000" pitchFamily="2" charset="2"/>
              </a:rPr>
              <a:t> metabolism  </a:t>
            </a:r>
            <a:r>
              <a:rPr lang="en-US" sz="2800" dirty="0" smtClean="0"/>
              <a:t>Increased </a:t>
            </a:r>
            <a:r>
              <a:rPr lang="en-US" sz="2800" dirty="0" err="1" smtClean="0"/>
              <a:t>dxHb</a:t>
            </a:r>
            <a:r>
              <a:rPr lang="en-US" sz="2800" dirty="0" smtClean="0"/>
              <a:t> </a:t>
            </a:r>
            <a:r>
              <a:rPr lang="en-US" sz="2800" dirty="0" smtClean="0">
                <a:sym typeface="Wingdings" panose="05000000000000000000" pitchFamily="2" charset="2"/>
              </a:rPr>
              <a:t> lower BOLD signal?</a:t>
            </a:r>
            <a:endParaRPr lang="en-US" sz="2800" dirty="0" smtClean="0"/>
          </a:p>
          <a:p>
            <a:pPr lvl="1"/>
            <a:r>
              <a:rPr lang="en-US" sz="2800" dirty="0" smtClean="0">
                <a:sym typeface="Wingdings" panose="05000000000000000000" pitchFamily="2" charset="2"/>
              </a:rPr>
              <a:t> Neurovascular coupling  Vessel dilation  i</a:t>
            </a:r>
            <a:r>
              <a:rPr lang="en-US" sz="2800" dirty="0" smtClean="0"/>
              <a:t>ncreased CBF</a:t>
            </a:r>
            <a:endParaRPr lang="en-US" sz="2800" dirty="0"/>
          </a:p>
          <a:p>
            <a:r>
              <a:rPr lang="en-US" sz="2800" dirty="0" smtClean="0">
                <a:sym typeface="Wingdings" panose="05000000000000000000" pitchFamily="2" charset="2"/>
              </a:rPr>
              <a:t> </a:t>
            </a:r>
            <a:r>
              <a:rPr lang="en-US" sz="2800" dirty="0" err="1" smtClean="0"/>
              <a:t>dxHb</a:t>
            </a:r>
            <a:r>
              <a:rPr lang="en-US" sz="2800" dirty="0" smtClean="0"/>
              <a:t> concentration decreases </a:t>
            </a:r>
            <a:r>
              <a:rPr lang="en-US" sz="2800" dirty="0" smtClean="0">
                <a:sym typeface="Wingdings" panose="05000000000000000000" pitchFamily="2" charset="2"/>
              </a:rPr>
              <a:t> higher BOLD signal</a:t>
            </a:r>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4747" y="2881745"/>
            <a:ext cx="6675373" cy="3671455"/>
          </a:xfrm>
          <a:prstGeom prst="rect">
            <a:avLst/>
          </a:prstGeom>
        </p:spPr>
      </p:pic>
    </p:spTree>
    <p:custDataLst>
      <p:tags r:id="rId1"/>
    </p:custDataLst>
    <p:extLst>
      <p:ext uri="{BB962C8B-B14F-4D97-AF65-F5344CB8AC3E}">
        <p14:creationId xmlns:p14="http://schemas.microsoft.com/office/powerpoint/2010/main" val="126196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Hemodynamic </a:t>
            </a:r>
            <a:r>
              <a:rPr lang="en-US" sz="4000" dirty="0"/>
              <a:t>response</a:t>
            </a:r>
            <a:endParaRPr lang="en-US" noProof="0" dirty="0"/>
          </a:p>
        </p:txBody>
      </p:sp>
      <p:sp>
        <p:nvSpPr>
          <p:cNvPr id="5" name="Rectangle 4"/>
          <p:cNvSpPr/>
          <p:nvPr/>
        </p:nvSpPr>
        <p:spPr>
          <a:xfrm>
            <a:off x="525606" y="1764436"/>
            <a:ext cx="1080120" cy="646331"/>
          </a:xfrm>
          <a:prstGeom prst="rect">
            <a:avLst/>
          </a:prstGeom>
          <a:ln w="31750">
            <a:solidFill>
              <a:srgbClr val="005AA4"/>
            </a:solidFill>
          </a:ln>
        </p:spPr>
        <p:txBody>
          <a:bodyPr wrap="square">
            <a:spAutoFit/>
          </a:bodyPr>
          <a:lstStyle/>
          <a:p>
            <a:r>
              <a:rPr lang="en-US" dirty="0" smtClean="0">
                <a:solidFill>
                  <a:srgbClr val="000000"/>
                </a:solidFill>
                <a:latin typeface="Calibri" pitchFamily="34" charset="0"/>
                <a:ea typeface="Calibri" pitchFamily="34" charset="0"/>
                <a:cs typeface="Calibri" pitchFamily="34" charset="0"/>
              </a:rPr>
              <a:t>Neuronal activity</a:t>
            </a:r>
            <a:endParaRPr lang="de-DE" dirty="0"/>
          </a:p>
        </p:txBody>
      </p:sp>
      <p:sp>
        <p:nvSpPr>
          <p:cNvPr id="6" name="Rectangle 5"/>
          <p:cNvSpPr/>
          <p:nvPr/>
        </p:nvSpPr>
        <p:spPr>
          <a:xfrm>
            <a:off x="1605726" y="2552130"/>
            <a:ext cx="1296144" cy="923330"/>
          </a:xfrm>
          <a:prstGeom prst="rect">
            <a:avLst/>
          </a:prstGeom>
          <a:ln w="31750">
            <a:solidFill>
              <a:srgbClr val="005AA4"/>
            </a:solidFill>
          </a:ln>
        </p:spPr>
        <p:txBody>
          <a:bodyPr wrap="square">
            <a:spAutoFit/>
          </a:bodyPr>
          <a:lstStyle/>
          <a:p>
            <a:r>
              <a:rPr lang="en-US" dirty="0" smtClean="0">
                <a:solidFill>
                  <a:srgbClr val="000000"/>
                </a:solidFill>
                <a:latin typeface="Calibri" pitchFamily="34" charset="0"/>
                <a:ea typeface="Calibri" pitchFamily="34" charset="0"/>
                <a:cs typeface="Calibri" pitchFamily="34" charset="0"/>
              </a:rPr>
              <a:t>Glucose and oxygen metabolism</a:t>
            </a:r>
            <a:endParaRPr lang="de-DE" dirty="0"/>
          </a:p>
        </p:txBody>
      </p:sp>
      <p:sp>
        <p:nvSpPr>
          <p:cNvPr id="7" name="Rectangle 6"/>
          <p:cNvSpPr/>
          <p:nvPr/>
        </p:nvSpPr>
        <p:spPr>
          <a:xfrm>
            <a:off x="7545878" y="4677236"/>
            <a:ext cx="792088" cy="923330"/>
          </a:xfrm>
          <a:prstGeom prst="rect">
            <a:avLst/>
          </a:prstGeom>
          <a:ln w="31750">
            <a:solidFill>
              <a:srgbClr val="005AA4"/>
            </a:solidFill>
          </a:ln>
        </p:spPr>
        <p:txBody>
          <a:bodyPr wrap="square">
            <a:spAutoFit/>
          </a:bodyPr>
          <a:lstStyle/>
          <a:p>
            <a:r>
              <a:rPr lang="en-US" dirty="0" smtClean="0">
                <a:solidFill>
                  <a:srgbClr val="000000"/>
                </a:solidFill>
                <a:latin typeface="Calibri" pitchFamily="34" charset="0"/>
                <a:ea typeface="Calibri" pitchFamily="34" charset="0"/>
                <a:cs typeface="Calibri" pitchFamily="34" charset="0"/>
              </a:rPr>
              <a:t>Decay Time (T</a:t>
            </a:r>
            <a:r>
              <a:rPr lang="en-US" baseline="-25000" dirty="0" smtClean="0">
                <a:solidFill>
                  <a:srgbClr val="000000"/>
                </a:solidFill>
                <a:latin typeface="Calibri" pitchFamily="34" charset="0"/>
                <a:ea typeface="Calibri" pitchFamily="34" charset="0"/>
                <a:cs typeface="Calibri" pitchFamily="34" charset="0"/>
              </a:rPr>
              <a:t>2</a:t>
            </a:r>
            <a:r>
              <a:rPr lang="en-US" baseline="30000" dirty="0" smtClean="0">
                <a:solidFill>
                  <a:srgbClr val="000000"/>
                </a:solidFill>
                <a:latin typeface="Calibri" pitchFamily="34" charset="0"/>
                <a:ea typeface="Calibri" pitchFamily="34" charset="0"/>
                <a:cs typeface="Calibri" pitchFamily="34" charset="0"/>
              </a:rPr>
              <a:t>*</a:t>
            </a:r>
            <a:r>
              <a:rPr lang="en-US" dirty="0">
                <a:solidFill>
                  <a:srgbClr val="000000"/>
                </a:solidFill>
                <a:latin typeface="Calibri" pitchFamily="34" charset="0"/>
                <a:ea typeface="Calibri" pitchFamily="34" charset="0"/>
                <a:cs typeface="Calibri" pitchFamily="34" charset="0"/>
              </a:rPr>
              <a:t>)</a:t>
            </a:r>
            <a:endParaRPr lang="de-DE" dirty="0"/>
          </a:p>
        </p:txBody>
      </p:sp>
      <p:sp>
        <p:nvSpPr>
          <p:cNvPr id="8" name="Rectangle 7"/>
          <p:cNvSpPr/>
          <p:nvPr/>
        </p:nvSpPr>
        <p:spPr>
          <a:xfrm>
            <a:off x="8540692" y="5000402"/>
            <a:ext cx="1115616" cy="1200329"/>
          </a:xfrm>
          <a:prstGeom prst="rect">
            <a:avLst/>
          </a:prstGeom>
          <a:ln w="31750">
            <a:solidFill>
              <a:srgbClr val="005AA4"/>
            </a:solidFill>
          </a:ln>
        </p:spPr>
        <p:txBody>
          <a:bodyPr wrap="square">
            <a:spAutoFit/>
          </a:bodyPr>
          <a:lstStyle/>
          <a:p>
            <a:r>
              <a:rPr lang="en-US" dirty="0" smtClean="0">
                <a:solidFill>
                  <a:srgbClr val="000000"/>
                </a:solidFill>
                <a:latin typeface="Calibri" pitchFamily="34" charset="0"/>
                <a:ea typeface="Calibri" pitchFamily="34" charset="0"/>
                <a:cs typeface="Calibri" pitchFamily="34" charset="0"/>
              </a:rPr>
              <a:t>T</a:t>
            </a:r>
            <a:r>
              <a:rPr lang="en-US" baseline="-25000" dirty="0" smtClean="0">
                <a:solidFill>
                  <a:srgbClr val="000000"/>
                </a:solidFill>
                <a:latin typeface="Calibri" pitchFamily="34" charset="0"/>
                <a:ea typeface="Calibri" pitchFamily="34" charset="0"/>
                <a:cs typeface="Calibri" pitchFamily="34" charset="0"/>
              </a:rPr>
              <a:t>2</a:t>
            </a:r>
            <a:r>
              <a:rPr lang="en-US" baseline="30000" dirty="0" smtClean="0">
                <a:solidFill>
                  <a:srgbClr val="000000"/>
                </a:solidFill>
                <a:latin typeface="Calibri" pitchFamily="34" charset="0"/>
                <a:ea typeface="Calibri" pitchFamily="34" charset="0"/>
                <a:cs typeface="Calibri" pitchFamily="34" charset="0"/>
              </a:rPr>
              <a:t>*</a:t>
            </a:r>
            <a:r>
              <a:rPr lang="en-US" dirty="0" smtClean="0">
                <a:solidFill>
                  <a:srgbClr val="000000"/>
                </a:solidFill>
                <a:latin typeface="Calibri" pitchFamily="34" charset="0"/>
                <a:ea typeface="Calibri" pitchFamily="34" charset="0"/>
                <a:cs typeface="Calibri" pitchFamily="34" charset="0"/>
              </a:rPr>
              <a:t> weighted image intensity</a:t>
            </a:r>
            <a:endParaRPr lang="de-DE" dirty="0"/>
          </a:p>
        </p:txBody>
      </p:sp>
      <p:sp>
        <p:nvSpPr>
          <p:cNvPr id="9" name="Rectangle 8"/>
          <p:cNvSpPr/>
          <p:nvPr/>
        </p:nvSpPr>
        <p:spPr>
          <a:xfrm>
            <a:off x="6144087" y="4214549"/>
            <a:ext cx="1196349" cy="923330"/>
          </a:xfrm>
          <a:prstGeom prst="rect">
            <a:avLst/>
          </a:prstGeom>
          <a:ln w="31750">
            <a:solidFill>
              <a:srgbClr val="005AA4"/>
            </a:solidFill>
          </a:ln>
        </p:spPr>
        <p:txBody>
          <a:bodyPr wrap="square">
            <a:spAutoFit/>
          </a:bodyPr>
          <a:lstStyle/>
          <a:p>
            <a:r>
              <a:rPr lang="en-US" dirty="0" smtClean="0">
                <a:solidFill>
                  <a:srgbClr val="000000"/>
                </a:solidFill>
                <a:latin typeface="Calibri" pitchFamily="34" charset="0"/>
                <a:ea typeface="Calibri" pitchFamily="34" charset="0"/>
                <a:cs typeface="Calibri" pitchFamily="34" charset="0"/>
              </a:rPr>
              <a:t>Magnetic field uniformity</a:t>
            </a:r>
            <a:endParaRPr lang="de-DE" dirty="0"/>
          </a:p>
        </p:txBody>
      </p:sp>
      <p:sp>
        <p:nvSpPr>
          <p:cNvPr id="10" name="Rectangle 9"/>
          <p:cNvSpPr/>
          <p:nvPr/>
        </p:nvSpPr>
        <p:spPr>
          <a:xfrm>
            <a:off x="4576730" y="3344218"/>
            <a:ext cx="1041751" cy="1200329"/>
          </a:xfrm>
          <a:prstGeom prst="rect">
            <a:avLst/>
          </a:prstGeom>
          <a:ln w="31750">
            <a:solidFill>
              <a:srgbClr val="005AA4"/>
            </a:solidFill>
          </a:ln>
        </p:spPr>
        <p:txBody>
          <a:bodyPr wrap="square">
            <a:spAutoFit/>
          </a:bodyPr>
          <a:lstStyle/>
          <a:p>
            <a:r>
              <a:rPr lang="en-US" dirty="0" smtClean="0">
                <a:solidFill>
                  <a:srgbClr val="000000"/>
                </a:solidFill>
                <a:latin typeface="Calibri" pitchFamily="34" charset="0"/>
                <a:ea typeface="Calibri" pitchFamily="34" charset="0"/>
                <a:cs typeface="Calibri" pitchFamily="34" charset="0"/>
              </a:rPr>
              <a:t>Cerebral blood volume (CBV)</a:t>
            </a:r>
            <a:endParaRPr lang="de-DE" dirty="0"/>
          </a:p>
        </p:txBody>
      </p:sp>
      <p:sp>
        <p:nvSpPr>
          <p:cNvPr id="11" name="Rectangle 10"/>
          <p:cNvSpPr/>
          <p:nvPr/>
        </p:nvSpPr>
        <p:spPr>
          <a:xfrm>
            <a:off x="4521542" y="4954235"/>
            <a:ext cx="1368152" cy="646331"/>
          </a:xfrm>
          <a:prstGeom prst="rect">
            <a:avLst/>
          </a:prstGeom>
          <a:ln w="31750">
            <a:solidFill>
              <a:srgbClr val="005AA4"/>
            </a:solidFill>
          </a:ln>
        </p:spPr>
        <p:txBody>
          <a:bodyPr wrap="square">
            <a:spAutoFit/>
          </a:bodyPr>
          <a:lstStyle/>
          <a:p>
            <a:r>
              <a:rPr lang="en-US" dirty="0" smtClean="0">
                <a:solidFill>
                  <a:srgbClr val="000000"/>
                </a:solidFill>
                <a:latin typeface="Calibri" pitchFamily="34" charset="0"/>
                <a:ea typeface="Calibri" pitchFamily="34" charset="0"/>
                <a:cs typeface="Calibri" pitchFamily="34" charset="0"/>
              </a:rPr>
              <a:t>Blood oxygenation</a:t>
            </a:r>
            <a:endParaRPr lang="de-DE" dirty="0"/>
          </a:p>
        </p:txBody>
      </p:sp>
      <p:sp>
        <p:nvSpPr>
          <p:cNvPr id="12" name="Rectangle 11"/>
          <p:cNvSpPr/>
          <p:nvPr/>
        </p:nvSpPr>
        <p:spPr>
          <a:xfrm>
            <a:off x="2810975" y="4815736"/>
            <a:ext cx="1296144" cy="923330"/>
          </a:xfrm>
          <a:prstGeom prst="rect">
            <a:avLst/>
          </a:prstGeom>
          <a:ln w="31750">
            <a:solidFill>
              <a:srgbClr val="005AA4"/>
            </a:solidFill>
          </a:ln>
        </p:spPr>
        <p:txBody>
          <a:bodyPr wrap="square">
            <a:spAutoFit/>
          </a:bodyPr>
          <a:lstStyle/>
          <a:p>
            <a:r>
              <a:rPr lang="en-US" dirty="0" smtClean="0">
                <a:solidFill>
                  <a:srgbClr val="000000"/>
                </a:solidFill>
                <a:latin typeface="Calibri" pitchFamily="34" charset="0"/>
                <a:ea typeface="Calibri" pitchFamily="34" charset="0"/>
                <a:cs typeface="Calibri" pitchFamily="34" charset="0"/>
              </a:rPr>
              <a:t>Cerebral blood flow (CBF)</a:t>
            </a:r>
            <a:endParaRPr lang="de-DE" dirty="0"/>
          </a:p>
        </p:txBody>
      </p:sp>
      <p:sp>
        <p:nvSpPr>
          <p:cNvPr id="13" name="Rectangle 12"/>
          <p:cNvSpPr/>
          <p:nvPr/>
        </p:nvSpPr>
        <p:spPr>
          <a:xfrm>
            <a:off x="525606" y="1118104"/>
            <a:ext cx="1080120" cy="646331"/>
          </a:xfrm>
          <a:prstGeom prst="rect">
            <a:avLst/>
          </a:prstGeom>
        </p:spPr>
        <p:txBody>
          <a:bodyPr wrap="square">
            <a:spAutoFit/>
          </a:bodyPr>
          <a:lstStyle/>
          <a:p>
            <a:r>
              <a:rPr lang="en-US" dirty="0" smtClean="0">
                <a:solidFill>
                  <a:srgbClr val="000000"/>
                </a:solidFill>
                <a:latin typeface="Calibri" pitchFamily="34" charset="0"/>
                <a:ea typeface="Calibri" pitchFamily="34" charset="0"/>
                <a:cs typeface="Calibri" pitchFamily="34" charset="0"/>
              </a:rPr>
              <a:t>Brain function</a:t>
            </a:r>
            <a:endParaRPr lang="de-DE" dirty="0"/>
          </a:p>
        </p:txBody>
      </p:sp>
      <p:sp>
        <p:nvSpPr>
          <p:cNvPr id="14" name="Rectangle 13"/>
          <p:cNvSpPr/>
          <p:nvPr/>
        </p:nvSpPr>
        <p:spPr>
          <a:xfrm>
            <a:off x="1688608" y="1118105"/>
            <a:ext cx="1213262" cy="646331"/>
          </a:xfrm>
          <a:prstGeom prst="rect">
            <a:avLst/>
          </a:prstGeom>
        </p:spPr>
        <p:txBody>
          <a:bodyPr wrap="square">
            <a:spAutoFit/>
          </a:bodyPr>
          <a:lstStyle/>
          <a:p>
            <a:r>
              <a:rPr lang="en-US" dirty="0" smtClean="0">
                <a:solidFill>
                  <a:srgbClr val="000000"/>
                </a:solidFill>
                <a:latin typeface="Calibri" pitchFamily="34" charset="0"/>
                <a:ea typeface="Calibri" pitchFamily="34" charset="0"/>
                <a:cs typeface="Calibri" pitchFamily="34" charset="0"/>
              </a:rPr>
              <a:t>Metabolic rates</a:t>
            </a:r>
            <a:endParaRPr lang="de-DE" dirty="0"/>
          </a:p>
        </p:txBody>
      </p:sp>
      <p:sp>
        <p:nvSpPr>
          <p:cNvPr id="15" name="Rectangle 14"/>
          <p:cNvSpPr/>
          <p:nvPr/>
        </p:nvSpPr>
        <p:spPr>
          <a:xfrm>
            <a:off x="3369414" y="1118103"/>
            <a:ext cx="1476164" cy="646331"/>
          </a:xfrm>
          <a:prstGeom prst="rect">
            <a:avLst/>
          </a:prstGeom>
        </p:spPr>
        <p:txBody>
          <a:bodyPr wrap="square">
            <a:spAutoFit/>
          </a:bodyPr>
          <a:lstStyle/>
          <a:p>
            <a:r>
              <a:rPr lang="en-US" dirty="0" smtClean="0">
                <a:solidFill>
                  <a:srgbClr val="000000"/>
                </a:solidFill>
                <a:latin typeface="Calibri" pitchFamily="34" charset="0"/>
                <a:ea typeface="Calibri" pitchFamily="34" charset="0"/>
                <a:cs typeface="Calibri" pitchFamily="34" charset="0"/>
              </a:rPr>
              <a:t>Physiological effects</a:t>
            </a:r>
            <a:endParaRPr lang="de-DE" dirty="0"/>
          </a:p>
        </p:txBody>
      </p:sp>
      <p:sp>
        <p:nvSpPr>
          <p:cNvPr id="17" name="Rectangle 16"/>
          <p:cNvSpPr/>
          <p:nvPr/>
        </p:nvSpPr>
        <p:spPr>
          <a:xfrm>
            <a:off x="6144087" y="1118105"/>
            <a:ext cx="1080120" cy="646331"/>
          </a:xfrm>
          <a:prstGeom prst="rect">
            <a:avLst/>
          </a:prstGeom>
        </p:spPr>
        <p:txBody>
          <a:bodyPr wrap="square">
            <a:spAutoFit/>
          </a:bodyPr>
          <a:lstStyle/>
          <a:p>
            <a:r>
              <a:rPr lang="en-US" dirty="0" smtClean="0">
                <a:solidFill>
                  <a:srgbClr val="000000"/>
                </a:solidFill>
                <a:latin typeface="Calibri" pitchFamily="34" charset="0"/>
                <a:ea typeface="Calibri" pitchFamily="34" charset="0"/>
                <a:cs typeface="Calibri" pitchFamily="34" charset="0"/>
              </a:rPr>
              <a:t>Physical effects</a:t>
            </a:r>
            <a:endParaRPr lang="de-DE" dirty="0"/>
          </a:p>
        </p:txBody>
      </p:sp>
      <p:sp>
        <p:nvSpPr>
          <p:cNvPr id="18" name="Rectangle 17"/>
          <p:cNvSpPr/>
          <p:nvPr/>
        </p:nvSpPr>
        <p:spPr>
          <a:xfrm>
            <a:off x="7401862" y="1118105"/>
            <a:ext cx="1224136" cy="646331"/>
          </a:xfrm>
          <a:prstGeom prst="rect">
            <a:avLst/>
          </a:prstGeom>
        </p:spPr>
        <p:txBody>
          <a:bodyPr wrap="square">
            <a:spAutoFit/>
          </a:bodyPr>
          <a:lstStyle/>
          <a:p>
            <a:r>
              <a:rPr lang="en-US" dirty="0" smtClean="0">
                <a:solidFill>
                  <a:srgbClr val="000000"/>
                </a:solidFill>
                <a:latin typeface="Calibri" pitchFamily="34" charset="0"/>
                <a:ea typeface="Calibri" pitchFamily="34" charset="0"/>
                <a:cs typeface="Calibri" pitchFamily="34" charset="0"/>
              </a:rPr>
              <a:t>MR properties</a:t>
            </a:r>
            <a:endParaRPr lang="de-DE" dirty="0"/>
          </a:p>
        </p:txBody>
      </p:sp>
      <p:cxnSp>
        <p:nvCxnSpPr>
          <p:cNvPr id="19" name="Straight Arrow Connector 18"/>
          <p:cNvCxnSpPr/>
          <p:nvPr/>
        </p:nvCxnSpPr>
        <p:spPr bwMode="auto">
          <a:xfrm>
            <a:off x="921142" y="6200731"/>
            <a:ext cx="504056" cy="0"/>
          </a:xfrm>
          <a:prstGeom prst="straightConnector1">
            <a:avLst/>
          </a:prstGeom>
          <a:solidFill>
            <a:srgbClr val="003E89"/>
          </a:solidFill>
          <a:ln w="4445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921142" y="6512570"/>
            <a:ext cx="504056" cy="0"/>
          </a:xfrm>
          <a:prstGeom prst="straightConnector1">
            <a:avLst/>
          </a:prstGeom>
          <a:solidFill>
            <a:srgbClr val="003E89"/>
          </a:solidFill>
          <a:ln w="44450" cap="flat" cmpd="sng" algn="ctr">
            <a:solidFill>
              <a:srgbClr val="00B05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0"/>
          <p:cNvSpPr/>
          <p:nvPr/>
        </p:nvSpPr>
        <p:spPr>
          <a:xfrm>
            <a:off x="1501624" y="5796102"/>
            <a:ext cx="341760" cy="707886"/>
          </a:xfrm>
          <a:prstGeom prst="rect">
            <a:avLst/>
          </a:prstGeom>
        </p:spPr>
        <p:txBody>
          <a:bodyPr wrap="none">
            <a:spAutoFit/>
          </a:bodyPr>
          <a:lstStyle/>
          <a:p>
            <a:r>
              <a:rPr lang="en-US" sz="4000" b="1" dirty="0" smtClean="0">
                <a:solidFill>
                  <a:srgbClr val="FF0000"/>
                </a:solidFill>
                <a:latin typeface="Calibri" pitchFamily="34" charset="0"/>
                <a:ea typeface="Calibri" pitchFamily="34" charset="0"/>
                <a:cs typeface="Calibri" pitchFamily="34" charset="0"/>
              </a:rPr>
              <a:t>-</a:t>
            </a:r>
            <a:endParaRPr lang="de-DE" sz="4000" b="1" dirty="0">
              <a:solidFill>
                <a:srgbClr val="FF0000"/>
              </a:solidFill>
            </a:endParaRPr>
          </a:p>
        </p:txBody>
      </p:sp>
      <p:sp>
        <p:nvSpPr>
          <p:cNvPr id="22" name="Rectangle 21"/>
          <p:cNvSpPr/>
          <p:nvPr/>
        </p:nvSpPr>
        <p:spPr>
          <a:xfrm>
            <a:off x="1452216" y="6150045"/>
            <a:ext cx="439544" cy="707886"/>
          </a:xfrm>
          <a:prstGeom prst="rect">
            <a:avLst/>
          </a:prstGeom>
        </p:spPr>
        <p:txBody>
          <a:bodyPr wrap="none">
            <a:spAutoFit/>
          </a:bodyPr>
          <a:lstStyle/>
          <a:p>
            <a:r>
              <a:rPr lang="en-US" sz="4000" b="1" dirty="0" smtClean="0">
                <a:solidFill>
                  <a:srgbClr val="00B050"/>
                </a:solidFill>
                <a:latin typeface="Calibri" pitchFamily="34" charset="0"/>
                <a:ea typeface="Calibri" pitchFamily="34" charset="0"/>
                <a:cs typeface="Calibri" pitchFamily="34" charset="0"/>
              </a:rPr>
              <a:t>+</a:t>
            </a:r>
            <a:endParaRPr lang="de-DE" sz="4000" b="1" dirty="0">
              <a:solidFill>
                <a:srgbClr val="00B050"/>
              </a:solidFill>
            </a:endParaRPr>
          </a:p>
        </p:txBody>
      </p:sp>
      <p:cxnSp>
        <p:nvCxnSpPr>
          <p:cNvPr id="23" name="Straight Arrow Connector 22"/>
          <p:cNvCxnSpPr>
            <a:stCxn id="5" idx="2"/>
            <a:endCxn id="6" idx="1"/>
          </p:cNvCxnSpPr>
          <p:nvPr/>
        </p:nvCxnSpPr>
        <p:spPr bwMode="auto">
          <a:xfrm>
            <a:off x="1065666" y="2410767"/>
            <a:ext cx="540060" cy="603028"/>
          </a:xfrm>
          <a:prstGeom prst="straightConnector1">
            <a:avLst/>
          </a:prstGeom>
          <a:solidFill>
            <a:srgbClr val="003E89"/>
          </a:solidFill>
          <a:ln w="50800" cap="flat" cmpd="sng" algn="ctr">
            <a:solidFill>
              <a:srgbClr val="00B05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a:stCxn id="6" idx="2"/>
            <a:endCxn id="12" idx="1"/>
          </p:cNvCxnSpPr>
          <p:nvPr/>
        </p:nvCxnSpPr>
        <p:spPr bwMode="auto">
          <a:xfrm>
            <a:off x="2253798" y="3475460"/>
            <a:ext cx="557177" cy="1801941"/>
          </a:xfrm>
          <a:prstGeom prst="straightConnector1">
            <a:avLst/>
          </a:prstGeom>
          <a:solidFill>
            <a:srgbClr val="003E89"/>
          </a:solidFill>
          <a:ln w="50800" cap="flat" cmpd="sng" algn="ctr">
            <a:solidFill>
              <a:srgbClr val="00B05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a:stCxn id="6" idx="3"/>
            <a:endCxn id="10" idx="1"/>
          </p:cNvCxnSpPr>
          <p:nvPr/>
        </p:nvCxnSpPr>
        <p:spPr bwMode="auto">
          <a:xfrm>
            <a:off x="2901870" y="3013795"/>
            <a:ext cx="1674860" cy="930588"/>
          </a:xfrm>
          <a:prstGeom prst="straightConnector1">
            <a:avLst/>
          </a:prstGeom>
          <a:solidFill>
            <a:srgbClr val="003E89"/>
          </a:solidFill>
          <a:ln w="12700" cap="flat" cmpd="sng" algn="ctr">
            <a:solidFill>
              <a:srgbClr val="00B05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a:stCxn id="6" idx="3"/>
            <a:endCxn id="11" idx="1"/>
          </p:cNvCxnSpPr>
          <p:nvPr/>
        </p:nvCxnSpPr>
        <p:spPr bwMode="auto">
          <a:xfrm>
            <a:off x="2901870" y="3013795"/>
            <a:ext cx="1619672" cy="2263606"/>
          </a:xfrm>
          <a:prstGeom prst="straightConnector1">
            <a:avLst/>
          </a:prstGeom>
          <a:solidFill>
            <a:srgbClr val="003E89"/>
          </a:solidFill>
          <a:ln w="1270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a:stCxn id="12" idx="3"/>
            <a:endCxn id="10" idx="1"/>
          </p:cNvCxnSpPr>
          <p:nvPr/>
        </p:nvCxnSpPr>
        <p:spPr bwMode="auto">
          <a:xfrm flipV="1">
            <a:off x="4107119" y="3944383"/>
            <a:ext cx="469611" cy="1333018"/>
          </a:xfrm>
          <a:prstGeom prst="straightConnector1">
            <a:avLst/>
          </a:prstGeom>
          <a:solidFill>
            <a:srgbClr val="003E89"/>
          </a:solidFill>
          <a:ln w="12700" cap="flat" cmpd="sng" algn="ctr">
            <a:solidFill>
              <a:srgbClr val="00B05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stCxn id="12" idx="3"/>
            <a:endCxn id="11" idx="1"/>
          </p:cNvCxnSpPr>
          <p:nvPr/>
        </p:nvCxnSpPr>
        <p:spPr bwMode="auto">
          <a:xfrm>
            <a:off x="4107119" y="5277401"/>
            <a:ext cx="414423" cy="0"/>
          </a:xfrm>
          <a:prstGeom prst="straightConnector1">
            <a:avLst/>
          </a:prstGeom>
          <a:solidFill>
            <a:srgbClr val="003E89"/>
          </a:solidFill>
          <a:ln w="44450" cap="flat" cmpd="sng" algn="ctr">
            <a:solidFill>
              <a:srgbClr val="00B05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a:stCxn id="11" idx="3"/>
            <a:endCxn id="9" idx="1"/>
          </p:cNvCxnSpPr>
          <p:nvPr/>
        </p:nvCxnSpPr>
        <p:spPr bwMode="auto">
          <a:xfrm flipV="1">
            <a:off x="5889694" y="4676214"/>
            <a:ext cx="254393" cy="601187"/>
          </a:xfrm>
          <a:prstGeom prst="straightConnector1">
            <a:avLst/>
          </a:prstGeom>
          <a:solidFill>
            <a:srgbClr val="003E89"/>
          </a:solidFill>
          <a:ln w="44450" cap="flat" cmpd="sng" algn="ctr">
            <a:solidFill>
              <a:srgbClr val="00B05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a:stCxn id="10" idx="3"/>
            <a:endCxn id="9" idx="1"/>
          </p:cNvCxnSpPr>
          <p:nvPr/>
        </p:nvCxnSpPr>
        <p:spPr bwMode="auto">
          <a:xfrm>
            <a:off x="5618481" y="3944383"/>
            <a:ext cx="525606" cy="731831"/>
          </a:xfrm>
          <a:prstGeom prst="straightConnector1">
            <a:avLst/>
          </a:prstGeom>
          <a:solidFill>
            <a:srgbClr val="003E89"/>
          </a:solidFill>
          <a:ln w="1270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a:stCxn id="9" idx="3"/>
            <a:endCxn id="7" idx="1"/>
          </p:cNvCxnSpPr>
          <p:nvPr/>
        </p:nvCxnSpPr>
        <p:spPr bwMode="auto">
          <a:xfrm>
            <a:off x="7340436" y="4676214"/>
            <a:ext cx="205442" cy="462687"/>
          </a:xfrm>
          <a:prstGeom prst="straightConnector1">
            <a:avLst/>
          </a:prstGeom>
          <a:solidFill>
            <a:srgbClr val="003E89"/>
          </a:solidFill>
          <a:ln w="44450" cap="flat" cmpd="sng" algn="ctr">
            <a:solidFill>
              <a:srgbClr val="00B05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stCxn id="7" idx="3"/>
            <a:endCxn id="8" idx="1"/>
          </p:cNvCxnSpPr>
          <p:nvPr/>
        </p:nvCxnSpPr>
        <p:spPr bwMode="auto">
          <a:xfrm>
            <a:off x="8337966" y="5138901"/>
            <a:ext cx="202726" cy="461666"/>
          </a:xfrm>
          <a:prstGeom prst="straightConnector1">
            <a:avLst/>
          </a:prstGeom>
          <a:solidFill>
            <a:srgbClr val="003E89"/>
          </a:solidFill>
          <a:ln w="44450" cap="flat" cmpd="sng" algn="ctr">
            <a:solidFill>
              <a:srgbClr val="00B05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1261960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Hemodynamic response</a:t>
            </a:r>
            <a:endParaRPr lang="en-US" noProof="0" dirty="0"/>
          </a:p>
        </p:txBody>
      </p:sp>
      <p:sp>
        <p:nvSpPr>
          <p:cNvPr id="16" name="Text Placeholder 3"/>
          <p:cNvSpPr>
            <a:spLocks noGrp="1"/>
          </p:cNvSpPr>
          <p:nvPr>
            <p:ph type="body" sz="quarter" idx="14"/>
          </p:nvPr>
        </p:nvSpPr>
        <p:spPr>
          <a:xfrm>
            <a:off x="0" y="1105754"/>
            <a:ext cx="11804073" cy="5752245"/>
          </a:xfrm>
        </p:spPr>
        <p:txBody>
          <a:bodyPr>
            <a:normAutofit/>
          </a:bodyPr>
          <a:lstStyle/>
          <a:p>
            <a:r>
              <a:rPr lang="en-US" sz="2800" dirty="0" smtClean="0"/>
              <a:t>Delay in BOLD </a:t>
            </a:r>
            <a:r>
              <a:rPr lang="en-US" sz="2800" dirty="0"/>
              <a:t>signal </a:t>
            </a:r>
            <a:r>
              <a:rPr lang="en-US" sz="2800" dirty="0" smtClean="0"/>
              <a:t>change </a:t>
            </a:r>
            <a:r>
              <a:rPr lang="en-US" sz="2800" dirty="0"/>
              <a:t>after </a:t>
            </a:r>
            <a:r>
              <a:rPr lang="en-US" sz="2800" dirty="0" smtClean="0"/>
              <a:t>activation</a:t>
            </a:r>
            <a:endParaRPr lang="en-US" sz="2800" dirty="0"/>
          </a:p>
          <a:p>
            <a:r>
              <a:rPr lang="en-US" sz="2800" dirty="0" smtClean="0"/>
              <a:t>Initial </a:t>
            </a:r>
            <a:r>
              <a:rPr lang="en-US" sz="2800" dirty="0"/>
              <a:t>dip – increase in oxygen consumption before CBF </a:t>
            </a:r>
            <a:r>
              <a:rPr lang="en-US" sz="2800" dirty="0" smtClean="0"/>
              <a:t>increase</a:t>
            </a:r>
            <a:endParaRPr lang="en-US" sz="2800" dirty="0"/>
          </a:p>
          <a:p>
            <a:r>
              <a:rPr lang="en-US" sz="2800" dirty="0"/>
              <a:t>Undershoot – CBF decrease faster than </a:t>
            </a:r>
            <a:r>
              <a:rPr lang="en-US" sz="2800" dirty="0" smtClean="0"/>
              <a:t>CBV</a:t>
            </a:r>
            <a:endParaRPr lang="en-US" sz="2800" dirty="0"/>
          </a:p>
          <a:p>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1592" y="3121603"/>
            <a:ext cx="2834406" cy="3407383"/>
          </a:xfrm>
          <a:prstGeom prst="rect">
            <a:avLst/>
          </a:prstGeom>
        </p:spPr>
      </p:pic>
      <p:grpSp>
        <p:nvGrpSpPr>
          <p:cNvPr id="7" name="Group 6"/>
          <p:cNvGrpSpPr/>
          <p:nvPr/>
        </p:nvGrpSpPr>
        <p:grpSpPr>
          <a:xfrm>
            <a:off x="5893307" y="2777109"/>
            <a:ext cx="4494440" cy="3941536"/>
            <a:chOff x="4299534" y="2492606"/>
            <a:chExt cx="4494440" cy="3941536"/>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9534" y="4277344"/>
              <a:ext cx="4376154" cy="202407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4928" y="2570759"/>
              <a:ext cx="4233280" cy="153902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5659480" y="6262458"/>
              <a:ext cx="1584176" cy="171684"/>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9480" y="3970546"/>
              <a:ext cx="341348" cy="262106"/>
            </a:xfrm>
            <a:prstGeom prst="rect">
              <a:avLst/>
            </a:prstGeom>
          </p:spPr>
        </p:pic>
        <p:sp>
          <p:nvSpPr>
            <p:cNvPr id="12" name="Rectangle 11"/>
            <p:cNvSpPr/>
            <p:nvPr/>
          </p:nvSpPr>
          <p:spPr>
            <a:xfrm>
              <a:off x="5955478" y="2492606"/>
              <a:ext cx="532133" cy="307777"/>
            </a:xfrm>
            <a:prstGeom prst="rect">
              <a:avLst/>
            </a:prstGeom>
          </p:spPr>
          <p:txBody>
            <a:bodyPr wrap="none">
              <a:spAutoFit/>
            </a:bodyPr>
            <a:lstStyle/>
            <a:p>
              <a:r>
                <a:rPr lang="en-US" sz="1400" dirty="0" smtClean="0">
                  <a:solidFill>
                    <a:srgbClr val="000000"/>
                  </a:solidFill>
                  <a:latin typeface="Calibri" pitchFamily="34" charset="0"/>
                  <a:ea typeface="Calibri" pitchFamily="34" charset="0"/>
                  <a:cs typeface="Calibri" pitchFamily="34" charset="0"/>
                </a:rPr>
                <a:t>Peak</a:t>
              </a:r>
              <a:endParaRPr lang="de-DE" sz="1400" dirty="0"/>
            </a:p>
          </p:txBody>
        </p:sp>
        <p:sp>
          <p:nvSpPr>
            <p:cNvPr id="13" name="Rectangle 12"/>
            <p:cNvSpPr/>
            <p:nvPr/>
          </p:nvSpPr>
          <p:spPr>
            <a:xfrm>
              <a:off x="5943493" y="4234076"/>
              <a:ext cx="532133" cy="307777"/>
            </a:xfrm>
            <a:prstGeom prst="rect">
              <a:avLst/>
            </a:prstGeom>
          </p:spPr>
          <p:txBody>
            <a:bodyPr wrap="none">
              <a:spAutoFit/>
            </a:bodyPr>
            <a:lstStyle/>
            <a:p>
              <a:r>
                <a:rPr lang="en-US" sz="1400" dirty="0" smtClean="0">
                  <a:solidFill>
                    <a:srgbClr val="000000"/>
                  </a:solidFill>
                  <a:latin typeface="Calibri" pitchFamily="34" charset="0"/>
                  <a:ea typeface="Calibri" pitchFamily="34" charset="0"/>
                  <a:cs typeface="Calibri" pitchFamily="34" charset="0"/>
                </a:rPr>
                <a:t>Peak</a:t>
              </a:r>
              <a:endParaRPr lang="de-DE" sz="1400" dirty="0"/>
            </a:p>
          </p:txBody>
        </p:sp>
        <p:sp>
          <p:nvSpPr>
            <p:cNvPr id="14" name="Rectangle 13"/>
            <p:cNvSpPr/>
            <p:nvPr/>
          </p:nvSpPr>
          <p:spPr>
            <a:xfrm>
              <a:off x="5587940" y="2800383"/>
              <a:ext cx="484428" cy="307777"/>
            </a:xfrm>
            <a:prstGeom prst="rect">
              <a:avLst/>
            </a:prstGeom>
          </p:spPr>
          <p:txBody>
            <a:bodyPr wrap="none">
              <a:spAutoFit/>
            </a:bodyPr>
            <a:lstStyle/>
            <a:p>
              <a:r>
                <a:rPr lang="en-US" sz="1400" dirty="0" smtClean="0">
                  <a:solidFill>
                    <a:srgbClr val="000000"/>
                  </a:solidFill>
                  <a:latin typeface="Calibri" pitchFamily="34" charset="0"/>
                  <a:ea typeface="Calibri" pitchFamily="34" charset="0"/>
                  <a:cs typeface="Calibri" pitchFamily="34" charset="0"/>
                </a:rPr>
                <a:t>Rise</a:t>
              </a:r>
              <a:endParaRPr lang="de-DE" sz="1400" dirty="0"/>
            </a:p>
          </p:txBody>
        </p:sp>
        <p:sp>
          <p:nvSpPr>
            <p:cNvPr id="15" name="Rectangle 14"/>
            <p:cNvSpPr/>
            <p:nvPr/>
          </p:nvSpPr>
          <p:spPr>
            <a:xfrm>
              <a:off x="5587940" y="4791464"/>
              <a:ext cx="484428" cy="307777"/>
            </a:xfrm>
            <a:prstGeom prst="rect">
              <a:avLst/>
            </a:prstGeom>
          </p:spPr>
          <p:txBody>
            <a:bodyPr wrap="none">
              <a:spAutoFit/>
            </a:bodyPr>
            <a:lstStyle/>
            <a:p>
              <a:r>
                <a:rPr lang="en-US" sz="1400" dirty="0" smtClean="0">
                  <a:solidFill>
                    <a:srgbClr val="000000"/>
                  </a:solidFill>
                  <a:latin typeface="Calibri" pitchFamily="34" charset="0"/>
                  <a:ea typeface="Calibri" pitchFamily="34" charset="0"/>
                  <a:cs typeface="Calibri" pitchFamily="34" charset="0"/>
                </a:rPr>
                <a:t>Rise</a:t>
              </a:r>
              <a:endParaRPr lang="de-DE" sz="1400" dirty="0"/>
            </a:p>
          </p:txBody>
        </p:sp>
        <p:sp>
          <p:nvSpPr>
            <p:cNvPr id="17" name="Rectangle 16"/>
            <p:cNvSpPr/>
            <p:nvPr/>
          </p:nvSpPr>
          <p:spPr>
            <a:xfrm>
              <a:off x="4741612" y="3527162"/>
              <a:ext cx="797013" cy="307777"/>
            </a:xfrm>
            <a:prstGeom prst="rect">
              <a:avLst/>
            </a:prstGeom>
          </p:spPr>
          <p:txBody>
            <a:bodyPr wrap="none">
              <a:spAutoFit/>
            </a:bodyPr>
            <a:lstStyle/>
            <a:p>
              <a:r>
                <a:rPr lang="en-US" sz="1400" dirty="0" smtClean="0">
                  <a:solidFill>
                    <a:srgbClr val="000000"/>
                  </a:solidFill>
                  <a:latin typeface="Calibri" pitchFamily="34" charset="0"/>
                  <a:ea typeface="Calibri" pitchFamily="34" charset="0"/>
                  <a:cs typeface="Calibri" pitchFamily="34" charset="0"/>
                </a:rPr>
                <a:t>Baseline</a:t>
              </a:r>
              <a:endParaRPr lang="de-DE" sz="1400" dirty="0"/>
            </a:p>
          </p:txBody>
        </p:sp>
        <p:sp>
          <p:nvSpPr>
            <p:cNvPr id="18" name="Rectangle 17"/>
            <p:cNvSpPr/>
            <p:nvPr/>
          </p:nvSpPr>
          <p:spPr>
            <a:xfrm>
              <a:off x="4790927" y="5583552"/>
              <a:ext cx="797013" cy="307777"/>
            </a:xfrm>
            <a:prstGeom prst="rect">
              <a:avLst/>
            </a:prstGeom>
          </p:spPr>
          <p:txBody>
            <a:bodyPr wrap="none">
              <a:spAutoFit/>
            </a:bodyPr>
            <a:lstStyle/>
            <a:p>
              <a:r>
                <a:rPr lang="en-US" sz="1400" dirty="0" smtClean="0">
                  <a:solidFill>
                    <a:srgbClr val="000000"/>
                  </a:solidFill>
                  <a:latin typeface="Calibri" pitchFamily="34" charset="0"/>
                  <a:ea typeface="Calibri" pitchFamily="34" charset="0"/>
                  <a:cs typeface="Calibri" pitchFamily="34" charset="0"/>
                </a:rPr>
                <a:t>Baseline</a:t>
              </a:r>
              <a:endParaRPr lang="de-DE" sz="1400" dirty="0"/>
            </a:p>
          </p:txBody>
        </p:sp>
        <p:sp>
          <p:nvSpPr>
            <p:cNvPr id="19" name="Rectangle 18"/>
            <p:cNvSpPr/>
            <p:nvPr/>
          </p:nvSpPr>
          <p:spPr>
            <a:xfrm>
              <a:off x="6487611" y="4382072"/>
              <a:ext cx="920445" cy="523220"/>
            </a:xfrm>
            <a:prstGeom prst="rect">
              <a:avLst/>
            </a:prstGeom>
          </p:spPr>
          <p:txBody>
            <a:bodyPr wrap="none">
              <a:spAutoFit/>
            </a:bodyPr>
            <a:lstStyle/>
            <a:p>
              <a:r>
                <a:rPr lang="en-US" sz="1400" dirty="0" smtClean="0">
                  <a:solidFill>
                    <a:srgbClr val="000000"/>
                  </a:solidFill>
                  <a:latin typeface="Calibri" pitchFamily="34" charset="0"/>
                  <a:ea typeface="Calibri" pitchFamily="34" charset="0"/>
                  <a:cs typeface="Calibri" pitchFamily="34" charset="0"/>
                </a:rPr>
                <a:t>Sustained</a:t>
              </a:r>
            </a:p>
            <a:p>
              <a:r>
                <a:rPr lang="de-DE" sz="1400" dirty="0" err="1" smtClean="0"/>
                <a:t>response</a:t>
              </a:r>
              <a:endParaRPr lang="en-US" sz="1400" dirty="0" smtClean="0">
                <a:solidFill>
                  <a:srgbClr val="000000"/>
                </a:solidFill>
                <a:latin typeface="Calibri" pitchFamily="34" charset="0"/>
                <a:ea typeface="Calibri" pitchFamily="34" charset="0"/>
                <a:cs typeface="Calibri" pitchFamily="34" charset="0"/>
              </a:endParaRPr>
            </a:p>
          </p:txBody>
        </p:sp>
        <p:sp>
          <p:nvSpPr>
            <p:cNvPr id="20" name="Rectangle 19"/>
            <p:cNvSpPr/>
            <p:nvPr/>
          </p:nvSpPr>
          <p:spPr>
            <a:xfrm>
              <a:off x="6947833" y="3525673"/>
              <a:ext cx="1053622" cy="307777"/>
            </a:xfrm>
            <a:prstGeom prst="rect">
              <a:avLst/>
            </a:prstGeom>
          </p:spPr>
          <p:txBody>
            <a:bodyPr wrap="none">
              <a:spAutoFit/>
            </a:bodyPr>
            <a:lstStyle/>
            <a:p>
              <a:r>
                <a:rPr lang="en-US" sz="1400" dirty="0" smtClean="0">
                  <a:solidFill>
                    <a:srgbClr val="000000"/>
                  </a:solidFill>
                  <a:latin typeface="Calibri" pitchFamily="34" charset="0"/>
                  <a:ea typeface="Calibri" pitchFamily="34" charset="0"/>
                  <a:cs typeface="Calibri" pitchFamily="34" charset="0"/>
                </a:rPr>
                <a:t>Undershoot</a:t>
              </a:r>
              <a:endParaRPr lang="de-DE" sz="1400" dirty="0"/>
            </a:p>
          </p:txBody>
        </p:sp>
        <p:sp>
          <p:nvSpPr>
            <p:cNvPr id="21" name="Rectangle 20"/>
            <p:cNvSpPr/>
            <p:nvPr/>
          </p:nvSpPr>
          <p:spPr>
            <a:xfrm>
              <a:off x="7740352" y="5583552"/>
              <a:ext cx="1053622" cy="307777"/>
            </a:xfrm>
            <a:prstGeom prst="rect">
              <a:avLst/>
            </a:prstGeom>
          </p:spPr>
          <p:txBody>
            <a:bodyPr wrap="none">
              <a:spAutoFit/>
            </a:bodyPr>
            <a:lstStyle/>
            <a:p>
              <a:r>
                <a:rPr lang="en-US" sz="1400" dirty="0" smtClean="0">
                  <a:solidFill>
                    <a:srgbClr val="000000"/>
                  </a:solidFill>
                  <a:latin typeface="Calibri" pitchFamily="34" charset="0"/>
                  <a:ea typeface="Calibri" pitchFamily="34" charset="0"/>
                  <a:cs typeface="Calibri" pitchFamily="34" charset="0"/>
                </a:rPr>
                <a:t>Undershoot</a:t>
              </a:r>
              <a:endParaRPr lang="de-DE" sz="1400" dirty="0"/>
            </a:p>
          </p:txBody>
        </p:sp>
        <p:sp>
          <p:nvSpPr>
            <p:cNvPr id="22" name="Rectangle 21"/>
            <p:cNvSpPr/>
            <p:nvPr/>
          </p:nvSpPr>
          <p:spPr>
            <a:xfrm>
              <a:off x="5939235" y="5712727"/>
              <a:ext cx="867545" cy="307777"/>
            </a:xfrm>
            <a:prstGeom prst="rect">
              <a:avLst/>
            </a:prstGeom>
          </p:spPr>
          <p:txBody>
            <a:bodyPr wrap="none">
              <a:spAutoFit/>
            </a:bodyPr>
            <a:lstStyle/>
            <a:p>
              <a:r>
                <a:rPr lang="en-US" sz="1400" dirty="0" smtClean="0">
                  <a:solidFill>
                    <a:srgbClr val="000000"/>
                  </a:solidFill>
                  <a:latin typeface="Calibri" pitchFamily="34" charset="0"/>
                  <a:ea typeface="Calibri" pitchFamily="34" charset="0"/>
                  <a:cs typeface="Calibri" pitchFamily="34" charset="0"/>
                </a:rPr>
                <a:t>Initial dip</a:t>
              </a:r>
              <a:endParaRPr lang="de-DE" sz="1400" dirty="0"/>
            </a:p>
          </p:txBody>
        </p:sp>
      </p:grpSp>
    </p:spTree>
    <p:custDataLst>
      <p:tags r:id="rId1"/>
    </p:custDataLst>
    <p:extLst>
      <p:ext uri="{BB962C8B-B14F-4D97-AF65-F5344CB8AC3E}">
        <p14:creationId xmlns:p14="http://schemas.microsoft.com/office/powerpoint/2010/main" val="126196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MRI quick summary</a:t>
            </a:r>
            <a:endParaRPr lang="en-US" noProof="0" dirty="0"/>
          </a:p>
        </p:txBody>
      </p:sp>
      <p:sp>
        <p:nvSpPr>
          <p:cNvPr id="16" name="Text Placeholder 3"/>
          <p:cNvSpPr>
            <a:spLocks noGrp="1"/>
          </p:cNvSpPr>
          <p:nvPr>
            <p:ph type="body" sz="quarter" idx="14"/>
          </p:nvPr>
        </p:nvSpPr>
        <p:spPr>
          <a:xfrm>
            <a:off x="0" y="1105754"/>
            <a:ext cx="10487891" cy="5752245"/>
          </a:xfrm>
        </p:spPr>
        <p:txBody>
          <a:bodyPr>
            <a:normAutofit/>
          </a:bodyPr>
          <a:lstStyle/>
          <a:p>
            <a:r>
              <a:rPr lang="en-US" sz="2800" noProof="0" dirty="0" smtClean="0"/>
              <a:t>Spin property of hydrogen atoms</a:t>
            </a:r>
          </a:p>
          <a:p>
            <a:r>
              <a:rPr lang="en-US" sz="2800" dirty="0" smtClean="0"/>
              <a:t>Using strong B</a:t>
            </a:r>
            <a:r>
              <a:rPr lang="en-US" sz="2800" baseline="-25000" dirty="0" smtClean="0"/>
              <a:t>0</a:t>
            </a:r>
            <a:r>
              <a:rPr lang="en-US" sz="2800" dirty="0" smtClean="0"/>
              <a:t> magnetic field</a:t>
            </a:r>
          </a:p>
          <a:p>
            <a:pPr lvl="1"/>
            <a:r>
              <a:rPr lang="en-US" sz="2800" noProof="0" dirty="0" smtClean="0"/>
              <a:t>1.5 T, 3T – clinical scanners</a:t>
            </a:r>
          </a:p>
          <a:p>
            <a:pPr lvl="1"/>
            <a:r>
              <a:rPr lang="en-US" sz="2800" dirty="0" smtClean="0"/>
              <a:t>7T – experimental scanners</a:t>
            </a:r>
            <a:endParaRPr lang="en-US" sz="2800" noProof="0" dirty="0" smtClean="0"/>
          </a:p>
        </p:txBody>
      </p:sp>
      <p:pic>
        <p:nvPicPr>
          <p:cNvPr id="6" name="Picture 6" descr="MRI Technology and Throughput | Imaging Technology New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1601" y="2866585"/>
            <a:ext cx="3820458" cy="28691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6104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fMRI experimental design</a:t>
            </a:r>
            <a:endParaRPr lang="en-US" noProof="0" dirty="0"/>
          </a:p>
        </p:txBody>
      </p:sp>
      <p:sp>
        <p:nvSpPr>
          <p:cNvPr id="16" name="Text Placeholder 3"/>
          <p:cNvSpPr>
            <a:spLocks noGrp="1"/>
          </p:cNvSpPr>
          <p:nvPr>
            <p:ph type="body" sz="quarter" idx="14"/>
          </p:nvPr>
        </p:nvSpPr>
        <p:spPr>
          <a:xfrm>
            <a:off x="-1" y="1105754"/>
            <a:ext cx="10737273" cy="5752245"/>
          </a:xfrm>
        </p:spPr>
        <p:txBody>
          <a:bodyPr>
            <a:normAutofit/>
          </a:bodyPr>
          <a:lstStyle/>
          <a:p>
            <a:r>
              <a:rPr lang="en-US" sz="2800" dirty="0" smtClean="0"/>
              <a:t>Goal: </a:t>
            </a:r>
            <a:r>
              <a:rPr lang="en-US" sz="2800" dirty="0"/>
              <a:t>To detect what </a:t>
            </a:r>
            <a:r>
              <a:rPr lang="en-US" sz="2800" dirty="0" smtClean="0"/>
              <a:t>regions/voxels are active during a specific task</a:t>
            </a:r>
          </a:p>
          <a:p>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5" y="2509951"/>
            <a:ext cx="6629609" cy="3214860"/>
          </a:xfrm>
          <a:prstGeom prst="rect">
            <a:avLst/>
          </a:prstGeom>
        </p:spPr>
      </p:pic>
    </p:spTree>
    <p:custDataLst>
      <p:tags r:id="rId1"/>
    </p:custDataLst>
    <p:extLst>
      <p:ext uri="{BB962C8B-B14F-4D97-AF65-F5344CB8AC3E}">
        <p14:creationId xmlns:p14="http://schemas.microsoft.com/office/powerpoint/2010/main" val="1261960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What sequence should be used for fMRI</a:t>
            </a:r>
            <a:endParaRPr lang="en-US" noProof="0" dirty="0"/>
          </a:p>
        </p:txBody>
      </p:sp>
      <p:sp>
        <p:nvSpPr>
          <p:cNvPr id="16" name="Text Placeholder 3"/>
          <p:cNvSpPr>
            <a:spLocks noGrp="1"/>
          </p:cNvSpPr>
          <p:nvPr>
            <p:ph type="body" sz="quarter" idx="14"/>
          </p:nvPr>
        </p:nvSpPr>
        <p:spPr>
          <a:xfrm>
            <a:off x="0" y="1105754"/>
            <a:ext cx="9282545" cy="5752245"/>
          </a:xfrm>
        </p:spPr>
        <p:txBody>
          <a:bodyPr>
            <a:normAutofit/>
          </a:bodyPr>
          <a:lstStyle/>
          <a:p>
            <a:r>
              <a:rPr lang="en-US" sz="2800" dirty="0" smtClean="0"/>
              <a:t>Neuronal response  - 200-500ms</a:t>
            </a:r>
          </a:p>
          <a:p>
            <a:r>
              <a:rPr lang="en-US" sz="2800" smtClean="0"/>
              <a:t>Hemodynamic response </a:t>
            </a:r>
            <a:r>
              <a:rPr lang="en-US" sz="2800" dirty="0" smtClean="0"/>
              <a:t>– </a:t>
            </a:r>
            <a:r>
              <a:rPr lang="en-US" sz="2800" dirty="0"/>
              <a:t>~</a:t>
            </a:r>
            <a:r>
              <a:rPr lang="en-US" sz="2800" dirty="0" smtClean="0"/>
              <a:t>s </a:t>
            </a:r>
          </a:p>
          <a:p>
            <a:endParaRPr lang="en-US" sz="2800" noProof="0" dirty="0"/>
          </a:p>
          <a:p>
            <a:r>
              <a:rPr lang="en-US" sz="2800" dirty="0" smtClean="0"/>
              <a:t>Standard whole brain sequence</a:t>
            </a:r>
          </a:p>
          <a:p>
            <a:pPr lvl="1"/>
            <a:r>
              <a:rPr lang="en-US" sz="2800" noProof="0" dirty="0" smtClean="0"/>
              <a:t>~1mm spatial resolution</a:t>
            </a:r>
          </a:p>
          <a:p>
            <a:pPr lvl="1"/>
            <a:r>
              <a:rPr lang="en-US" sz="2800" dirty="0" smtClean="0"/>
              <a:t>Time resolution ~mins</a:t>
            </a:r>
          </a:p>
          <a:p>
            <a:pPr lvl="1"/>
            <a:endParaRPr lang="en-US" sz="2800" noProof="0" dirty="0"/>
          </a:p>
          <a:p>
            <a:r>
              <a:rPr lang="en-US" sz="2800" dirty="0" smtClean="0"/>
              <a:t>Fast single shot sequences</a:t>
            </a:r>
          </a:p>
          <a:p>
            <a:pPr lvl="1"/>
            <a:r>
              <a:rPr lang="en-US" sz="2800" noProof="0" dirty="0" smtClean="0"/>
              <a:t>Echo planar imaging (EPI)</a:t>
            </a:r>
          </a:p>
          <a:p>
            <a:pPr lvl="1"/>
            <a:r>
              <a:rPr lang="en-US" sz="2800" dirty="0" smtClean="0"/>
              <a:t>500ms-2s acquisition</a:t>
            </a:r>
            <a:endParaRPr lang="en-US" sz="2800" noProof="0" dirty="0" smtClean="0"/>
          </a:p>
          <a:p>
            <a:pPr lvl="1"/>
            <a:endParaRPr lang="en-US" sz="2800" noProof="0" dirty="0" smtClean="0"/>
          </a:p>
          <a:p>
            <a:endParaRPr lang="en-US" sz="2800" dirty="0" smtClean="0"/>
          </a:p>
          <a:p>
            <a:endParaRPr lang="en-US" sz="2800" dirty="0"/>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4877" t="30151" r="53882" b="47353"/>
          <a:stretch>
            <a:fillRect/>
          </a:stretch>
        </p:blipFill>
        <p:spPr bwMode="auto">
          <a:xfrm>
            <a:off x="9190604" y="1222384"/>
            <a:ext cx="1699207" cy="20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9197823" y="3489710"/>
            <a:ext cx="1684769" cy="201622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6196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fMRI task design</a:t>
            </a:r>
            <a:endParaRPr lang="en-US" noProof="0" dirty="0"/>
          </a:p>
        </p:txBody>
      </p:sp>
      <p:grpSp>
        <p:nvGrpSpPr>
          <p:cNvPr id="4" name="Group 3"/>
          <p:cNvGrpSpPr/>
          <p:nvPr/>
        </p:nvGrpSpPr>
        <p:grpSpPr>
          <a:xfrm>
            <a:off x="1554690" y="2038810"/>
            <a:ext cx="3816424" cy="3672408"/>
            <a:chOff x="1043608" y="1916832"/>
            <a:chExt cx="3816424" cy="3672408"/>
          </a:xfrm>
          <a:solidFill>
            <a:schemeClr val="accent1">
              <a:lumMod val="60000"/>
              <a:lumOff val="40000"/>
            </a:schemeClr>
          </a:solidFill>
        </p:grpSpPr>
        <p:sp>
          <p:nvSpPr>
            <p:cNvPr id="5" name="Diamond 4"/>
            <p:cNvSpPr/>
            <p:nvPr/>
          </p:nvSpPr>
          <p:spPr>
            <a:xfrm>
              <a:off x="1043608" y="1916832"/>
              <a:ext cx="3816424" cy="3672408"/>
            </a:xfrm>
            <a:prstGeom prst="diamond">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99100" y="3302888"/>
              <a:ext cx="2305439" cy="830997"/>
            </a:xfrm>
            <a:prstGeom prst="rect">
              <a:avLst/>
            </a:prstGeom>
            <a:grpFill/>
            <a:ln>
              <a:noFill/>
            </a:ln>
          </p:spPr>
          <p:txBody>
            <a:bodyPr wrap="none" rtlCol="0">
              <a:spAutoFit/>
            </a:bodyPr>
            <a:lstStyle/>
            <a:p>
              <a:pPr algn="ctr"/>
              <a:r>
                <a:rPr lang="nl-NL" sz="2400" dirty="0" err="1"/>
                <a:t>Create</a:t>
              </a:r>
              <a:r>
                <a:rPr lang="nl-NL" sz="2400" dirty="0"/>
                <a:t> a </a:t>
              </a:r>
              <a:r>
                <a:rPr lang="nl-NL" sz="2400" dirty="0" err="1"/>
                <a:t>desired</a:t>
              </a:r>
              <a:r>
                <a:rPr lang="nl-NL" sz="2400" dirty="0"/>
                <a:t> </a:t>
              </a:r>
            </a:p>
            <a:p>
              <a:pPr algn="ctr"/>
              <a:r>
                <a:rPr lang="nl-NL" sz="2400" dirty="0" err="1"/>
                <a:t>cognitive</a:t>
              </a:r>
              <a:r>
                <a:rPr lang="nl-NL" sz="2400" dirty="0"/>
                <a:t> state</a:t>
              </a:r>
              <a:endParaRPr lang="en-US" sz="2400" dirty="0"/>
            </a:p>
          </p:txBody>
        </p:sp>
      </p:grpSp>
      <p:grpSp>
        <p:nvGrpSpPr>
          <p:cNvPr id="7" name="Group 6"/>
          <p:cNvGrpSpPr/>
          <p:nvPr/>
        </p:nvGrpSpPr>
        <p:grpSpPr>
          <a:xfrm>
            <a:off x="5806753" y="2038810"/>
            <a:ext cx="3816424" cy="3672408"/>
            <a:chOff x="4788024" y="1916832"/>
            <a:chExt cx="3816424" cy="3672408"/>
          </a:xfrm>
          <a:solidFill>
            <a:schemeClr val="accent1">
              <a:lumMod val="60000"/>
              <a:lumOff val="40000"/>
            </a:schemeClr>
          </a:solidFill>
        </p:grpSpPr>
        <p:sp>
          <p:nvSpPr>
            <p:cNvPr id="8" name="Diamond 7"/>
            <p:cNvSpPr/>
            <p:nvPr/>
          </p:nvSpPr>
          <p:spPr>
            <a:xfrm>
              <a:off x="4788024" y="1916832"/>
              <a:ext cx="3816424" cy="3672408"/>
            </a:xfrm>
            <a:prstGeom prst="diamond">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24128" y="3005052"/>
              <a:ext cx="2006483" cy="1569660"/>
            </a:xfrm>
            <a:prstGeom prst="rect">
              <a:avLst/>
            </a:prstGeom>
            <a:grpFill/>
            <a:ln>
              <a:noFill/>
            </a:ln>
          </p:spPr>
          <p:txBody>
            <a:bodyPr wrap="square" rtlCol="0">
              <a:spAutoFit/>
            </a:bodyPr>
            <a:lstStyle/>
            <a:p>
              <a:pPr algn="ctr"/>
              <a:r>
                <a:rPr lang="nl-NL" sz="2400" dirty="0" err="1"/>
                <a:t>Detect</a:t>
              </a:r>
              <a:r>
                <a:rPr lang="nl-NL" sz="2400" dirty="0"/>
                <a:t> </a:t>
              </a:r>
              <a:r>
                <a:rPr lang="nl-NL" sz="2400" dirty="0" err="1"/>
                <a:t>brain</a:t>
              </a:r>
              <a:r>
                <a:rPr lang="nl-NL" sz="2400" dirty="0"/>
                <a:t> </a:t>
              </a:r>
              <a:r>
                <a:rPr lang="nl-NL" sz="2400" dirty="0" err="1"/>
                <a:t>signals</a:t>
              </a:r>
              <a:r>
                <a:rPr lang="nl-NL" sz="2400" dirty="0"/>
                <a:t> </a:t>
              </a:r>
            </a:p>
            <a:p>
              <a:pPr algn="ctr"/>
              <a:r>
                <a:rPr lang="nl-NL" sz="2400" dirty="0" err="1"/>
                <a:t>associated</a:t>
              </a:r>
              <a:r>
                <a:rPr lang="nl-NL" sz="2400" dirty="0"/>
                <a:t> </a:t>
              </a:r>
              <a:r>
                <a:rPr lang="nl-NL" sz="2400" dirty="0" err="1"/>
                <a:t>with</a:t>
              </a:r>
              <a:r>
                <a:rPr lang="nl-NL" sz="2400" dirty="0"/>
                <a:t> </a:t>
              </a:r>
              <a:r>
                <a:rPr lang="nl-NL" sz="2400" dirty="0" err="1"/>
                <a:t>that</a:t>
              </a:r>
              <a:r>
                <a:rPr lang="nl-NL" sz="2400" dirty="0"/>
                <a:t> state</a:t>
              </a:r>
              <a:endParaRPr lang="en-US" sz="2400" dirty="0"/>
            </a:p>
          </p:txBody>
        </p:sp>
      </p:grpSp>
    </p:spTree>
    <p:custDataLst>
      <p:tags r:id="rId1"/>
    </p:custDataLst>
    <p:extLst>
      <p:ext uri="{BB962C8B-B14F-4D97-AF65-F5344CB8AC3E}">
        <p14:creationId xmlns:p14="http://schemas.microsoft.com/office/powerpoint/2010/main" val="201888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Types of fMRI designs</a:t>
            </a:r>
            <a:endParaRPr lang="en-US" noProof="0" dirty="0"/>
          </a:p>
        </p:txBody>
      </p:sp>
      <p:sp>
        <p:nvSpPr>
          <p:cNvPr id="16" name="Text Placeholder 3"/>
          <p:cNvSpPr>
            <a:spLocks noGrp="1"/>
          </p:cNvSpPr>
          <p:nvPr>
            <p:ph type="body" sz="quarter" idx="14"/>
          </p:nvPr>
        </p:nvSpPr>
        <p:spPr>
          <a:xfrm>
            <a:off x="0" y="1105754"/>
            <a:ext cx="6538823" cy="5752245"/>
          </a:xfrm>
        </p:spPr>
        <p:txBody>
          <a:bodyPr>
            <a:normAutofit/>
          </a:bodyPr>
          <a:lstStyle/>
          <a:p>
            <a:r>
              <a:rPr lang="en-US" sz="2800" noProof="0" dirty="0" smtClean="0"/>
              <a:t>Block-design</a:t>
            </a:r>
          </a:p>
          <a:p>
            <a:pPr lvl="1"/>
            <a:r>
              <a:rPr lang="en-US" sz="2800" dirty="0" smtClean="0"/>
              <a:t>Detection power</a:t>
            </a:r>
            <a:endParaRPr lang="en-US" sz="2800" noProof="0" dirty="0" smtClean="0"/>
          </a:p>
          <a:p>
            <a:r>
              <a:rPr lang="en-US" sz="2800" dirty="0" smtClean="0"/>
              <a:t>Event-related design</a:t>
            </a:r>
          </a:p>
          <a:p>
            <a:pPr lvl="1"/>
            <a:r>
              <a:rPr lang="en-US" sz="2800" dirty="0" smtClean="0"/>
              <a:t>More flexible</a:t>
            </a:r>
          </a:p>
          <a:p>
            <a:r>
              <a:rPr lang="en-US" sz="2800" dirty="0" smtClean="0"/>
              <a:t>Mixed design</a:t>
            </a:r>
          </a:p>
          <a:p>
            <a:endParaRPr lang="en-US" sz="2800" dirty="0"/>
          </a:p>
        </p:txBody>
      </p:sp>
      <p:sp>
        <p:nvSpPr>
          <p:cNvPr id="4" name="Tijdelijke aanduiding voor inhoud 2"/>
          <p:cNvSpPr txBox="1">
            <a:spLocks/>
          </p:cNvSpPr>
          <p:nvPr/>
        </p:nvSpPr>
        <p:spPr>
          <a:xfrm>
            <a:off x="2920040" y="3449501"/>
            <a:ext cx="2890664" cy="5533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200" dirty="0" smtClean="0"/>
              <a:t>Block design</a:t>
            </a:r>
          </a:p>
          <a:p>
            <a:endParaRPr lang="nl-NL" sz="3200" dirty="0" smtClean="0"/>
          </a:p>
          <a:p>
            <a:endParaRPr lang="nl-NL" dirty="0" smtClean="0"/>
          </a:p>
          <a:p>
            <a:endParaRPr lang="nl-NL" dirty="0"/>
          </a:p>
        </p:txBody>
      </p:sp>
      <p:pic>
        <p:nvPicPr>
          <p:cNvPr id="5" name="Picture 2" descr="http://puu.sh/xqr67/54d094fab4.png"/>
          <p:cNvPicPr>
            <a:picLocks noChangeAspect="1" noChangeArrowheads="1"/>
          </p:cNvPicPr>
          <p:nvPr/>
        </p:nvPicPr>
        <p:blipFill rotWithShape="1">
          <a:blip r:embed="rId4">
            <a:extLst>
              <a:ext uri="{28A0092B-C50C-407E-A947-70E740481C1C}">
                <a14:useLocalDpi xmlns:a14="http://schemas.microsoft.com/office/drawing/2010/main" val="0"/>
              </a:ext>
            </a:extLst>
          </a:blip>
          <a:srcRect b="44845"/>
          <a:stretch/>
        </p:blipFill>
        <p:spPr bwMode="auto">
          <a:xfrm>
            <a:off x="1922272" y="3907806"/>
            <a:ext cx="8208912" cy="2543330"/>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2"/>
          <p:cNvSpPr txBox="1">
            <a:spLocks/>
          </p:cNvSpPr>
          <p:nvPr/>
        </p:nvSpPr>
        <p:spPr>
          <a:xfrm>
            <a:off x="6170744" y="3449501"/>
            <a:ext cx="3802339" cy="5533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3500" dirty="0"/>
              <a:t>Event-</a:t>
            </a:r>
            <a:r>
              <a:rPr lang="nl-NL" sz="3500" dirty="0" err="1"/>
              <a:t>related</a:t>
            </a:r>
            <a:r>
              <a:rPr lang="nl-NL" sz="3500" dirty="0"/>
              <a:t> design</a:t>
            </a:r>
          </a:p>
          <a:p>
            <a:endParaRPr lang="nl-NL" dirty="0"/>
          </a:p>
          <a:p>
            <a:endParaRPr lang="nl-NL" dirty="0"/>
          </a:p>
          <a:p>
            <a:endParaRPr lang="nl-NL" dirty="0"/>
          </a:p>
        </p:txBody>
      </p:sp>
    </p:spTree>
    <p:custDataLst>
      <p:tags r:id="rId1"/>
    </p:custDataLst>
    <p:extLst>
      <p:ext uri="{BB962C8B-B14F-4D97-AF65-F5344CB8AC3E}">
        <p14:creationId xmlns:p14="http://schemas.microsoft.com/office/powerpoint/2010/main" val="201888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Readout in fMRI design</a:t>
            </a:r>
            <a:endParaRPr lang="en-US" noProof="0" dirty="0"/>
          </a:p>
        </p:txBody>
      </p:sp>
      <p:sp>
        <p:nvSpPr>
          <p:cNvPr id="16" name="Text Placeholder 3"/>
          <p:cNvSpPr>
            <a:spLocks noGrp="1"/>
          </p:cNvSpPr>
          <p:nvPr>
            <p:ph type="body" sz="quarter" idx="14"/>
          </p:nvPr>
        </p:nvSpPr>
        <p:spPr>
          <a:xfrm>
            <a:off x="0" y="1105754"/>
            <a:ext cx="8987406" cy="5752245"/>
          </a:xfrm>
        </p:spPr>
        <p:txBody>
          <a:bodyPr>
            <a:normAutofit/>
          </a:bodyPr>
          <a:lstStyle/>
          <a:p>
            <a:r>
              <a:rPr lang="en-US" sz="2800" dirty="0" smtClean="0"/>
              <a:t>↑ </a:t>
            </a:r>
            <a:r>
              <a:rPr lang="en-US" sz="2800" dirty="0"/>
              <a:t>spatial </a:t>
            </a:r>
            <a:r>
              <a:rPr lang="en-US" sz="2800" dirty="0" smtClean="0"/>
              <a:t>resolution:</a:t>
            </a:r>
            <a:endParaRPr lang="en-US" sz="2800" dirty="0"/>
          </a:p>
          <a:p>
            <a:pPr lvl="1"/>
            <a:r>
              <a:rPr lang="en-US" sz="2800" dirty="0" smtClean="0"/>
              <a:t>↓ time resolution</a:t>
            </a:r>
          </a:p>
          <a:p>
            <a:pPr lvl="1"/>
            <a:r>
              <a:rPr lang="en-US" sz="2800" dirty="0"/>
              <a:t>↓</a:t>
            </a:r>
            <a:r>
              <a:rPr lang="en-US" sz="2800" dirty="0" smtClean="0"/>
              <a:t> coverage (number of slices)</a:t>
            </a:r>
            <a:endParaRPr lang="en-US" sz="2800" dirty="0"/>
          </a:p>
          <a:p>
            <a:r>
              <a:rPr lang="en-US" sz="2800" dirty="0"/>
              <a:t>↑</a:t>
            </a:r>
            <a:r>
              <a:rPr lang="en-US" sz="2800" dirty="0" smtClean="0"/>
              <a:t> </a:t>
            </a:r>
            <a:r>
              <a:rPr lang="en-US" sz="2800" dirty="0"/>
              <a:t>temporal resolution </a:t>
            </a:r>
            <a:r>
              <a:rPr lang="en-US" sz="2800" dirty="0" smtClean="0"/>
              <a:t>requires:</a:t>
            </a:r>
            <a:endParaRPr lang="en-US" sz="2800" dirty="0"/>
          </a:p>
          <a:p>
            <a:pPr lvl="1"/>
            <a:r>
              <a:rPr lang="en-US" sz="2800" dirty="0"/>
              <a:t>↓</a:t>
            </a:r>
            <a:r>
              <a:rPr lang="en-US" sz="2800" dirty="0" smtClean="0"/>
              <a:t> </a:t>
            </a:r>
            <a:r>
              <a:rPr lang="en-US" sz="2800" dirty="0"/>
              <a:t>spatial </a:t>
            </a:r>
            <a:r>
              <a:rPr lang="en-US" sz="2800" dirty="0" smtClean="0"/>
              <a:t>resolution</a:t>
            </a:r>
            <a:endParaRPr lang="en-US" sz="2800" dirty="0"/>
          </a:p>
          <a:p>
            <a:pPr lvl="1"/>
            <a:r>
              <a:rPr lang="en-US" sz="2800" dirty="0"/>
              <a:t>↓ coverage (number of slices) </a:t>
            </a:r>
            <a:endParaRPr lang="en-US" sz="2800" dirty="0" smtClean="0"/>
          </a:p>
          <a:p>
            <a:r>
              <a:rPr lang="en-US" sz="2800" dirty="0" smtClean="0"/>
              <a:t>↑ </a:t>
            </a:r>
            <a:r>
              <a:rPr lang="en-US" sz="2800" dirty="0"/>
              <a:t>SNR (signal-to-noise </a:t>
            </a:r>
            <a:r>
              <a:rPr lang="en-US" sz="2800" dirty="0" smtClean="0"/>
              <a:t>ratio):</a:t>
            </a:r>
            <a:endParaRPr lang="en-US" sz="2800" dirty="0"/>
          </a:p>
          <a:p>
            <a:pPr lvl="1"/>
            <a:r>
              <a:rPr lang="en-US" sz="2800" dirty="0"/>
              <a:t>↓ </a:t>
            </a:r>
            <a:r>
              <a:rPr lang="en-US" sz="2800" dirty="0" smtClean="0"/>
              <a:t>Decreased </a:t>
            </a:r>
            <a:r>
              <a:rPr lang="en-US" sz="2800" dirty="0"/>
              <a:t>spatial </a:t>
            </a:r>
            <a:r>
              <a:rPr lang="en-US" sz="2800" dirty="0" smtClean="0"/>
              <a:t>resolution</a:t>
            </a:r>
          </a:p>
          <a:p>
            <a:pPr lvl="1"/>
            <a:r>
              <a:rPr lang="en-US" sz="2800" dirty="0"/>
              <a:t>↑ </a:t>
            </a:r>
            <a:r>
              <a:rPr lang="en-US" sz="2800" dirty="0" smtClean="0"/>
              <a:t>Increased </a:t>
            </a:r>
            <a:r>
              <a:rPr lang="en-US" sz="2800" dirty="0"/>
              <a:t>scan time via averaging</a:t>
            </a:r>
          </a:p>
        </p:txBody>
      </p:sp>
      <p:sp>
        <p:nvSpPr>
          <p:cNvPr id="4" name="Gelijkbenige driehoek 1"/>
          <p:cNvSpPr/>
          <p:nvPr/>
        </p:nvSpPr>
        <p:spPr>
          <a:xfrm>
            <a:off x="8878007" y="4475018"/>
            <a:ext cx="1928538" cy="14425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2"/>
          <p:cNvSpPr txBox="1"/>
          <p:nvPr/>
        </p:nvSpPr>
        <p:spPr>
          <a:xfrm>
            <a:off x="8923364" y="4069271"/>
            <a:ext cx="1837824" cy="369332"/>
          </a:xfrm>
          <a:prstGeom prst="rect">
            <a:avLst/>
          </a:prstGeom>
          <a:noFill/>
        </p:spPr>
        <p:txBody>
          <a:bodyPr wrap="square" rtlCol="0">
            <a:spAutoFit/>
          </a:bodyPr>
          <a:lstStyle/>
          <a:p>
            <a:r>
              <a:rPr lang="nl-NL" dirty="0" smtClean="0"/>
              <a:t>Spatial resolution</a:t>
            </a:r>
            <a:endParaRPr lang="nl-NL" dirty="0"/>
          </a:p>
        </p:txBody>
      </p:sp>
      <p:sp>
        <p:nvSpPr>
          <p:cNvPr id="6" name="Tekstvak 9"/>
          <p:cNvSpPr txBox="1"/>
          <p:nvPr/>
        </p:nvSpPr>
        <p:spPr>
          <a:xfrm>
            <a:off x="7891288" y="5907345"/>
            <a:ext cx="2064152" cy="369332"/>
          </a:xfrm>
          <a:prstGeom prst="rect">
            <a:avLst/>
          </a:prstGeom>
          <a:noFill/>
        </p:spPr>
        <p:txBody>
          <a:bodyPr wrap="square" rtlCol="0">
            <a:spAutoFit/>
          </a:bodyPr>
          <a:lstStyle/>
          <a:p>
            <a:r>
              <a:rPr lang="nl-NL" dirty="0" smtClean="0"/>
              <a:t>Temporal resolution</a:t>
            </a:r>
            <a:endParaRPr lang="nl-NL" dirty="0"/>
          </a:p>
        </p:txBody>
      </p:sp>
      <p:sp>
        <p:nvSpPr>
          <p:cNvPr id="7" name="Tekstvak 10"/>
          <p:cNvSpPr txBox="1"/>
          <p:nvPr/>
        </p:nvSpPr>
        <p:spPr>
          <a:xfrm>
            <a:off x="10487875" y="5907345"/>
            <a:ext cx="637340" cy="369332"/>
          </a:xfrm>
          <a:prstGeom prst="rect">
            <a:avLst/>
          </a:prstGeom>
          <a:noFill/>
        </p:spPr>
        <p:txBody>
          <a:bodyPr wrap="square" rtlCol="0">
            <a:spAutoFit/>
          </a:bodyPr>
          <a:lstStyle/>
          <a:p>
            <a:r>
              <a:rPr lang="nl-NL" dirty="0" smtClean="0"/>
              <a:t>SNR</a:t>
            </a:r>
            <a:endParaRPr lang="nl-NL" dirty="0"/>
          </a:p>
        </p:txBody>
      </p:sp>
    </p:spTree>
    <p:custDataLst>
      <p:tags r:id="rId1"/>
    </p:custDataLst>
    <p:extLst>
      <p:ext uri="{BB962C8B-B14F-4D97-AF65-F5344CB8AC3E}">
        <p14:creationId xmlns:p14="http://schemas.microsoft.com/office/powerpoint/2010/main" val="201888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fMRI study design</a:t>
            </a:r>
            <a:endParaRPr lang="en-US" noProof="0" dirty="0"/>
          </a:p>
        </p:txBody>
      </p:sp>
      <p:sp>
        <p:nvSpPr>
          <p:cNvPr id="16" name="Text Placeholder 3"/>
          <p:cNvSpPr>
            <a:spLocks noGrp="1"/>
          </p:cNvSpPr>
          <p:nvPr>
            <p:ph type="body" sz="quarter" idx="14"/>
          </p:nvPr>
        </p:nvSpPr>
        <p:spPr>
          <a:xfrm>
            <a:off x="0" y="1105754"/>
            <a:ext cx="11152909" cy="5752245"/>
          </a:xfrm>
        </p:spPr>
        <p:txBody>
          <a:bodyPr>
            <a:normAutofit/>
          </a:bodyPr>
          <a:lstStyle/>
          <a:p>
            <a:r>
              <a:rPr lang="en-US" sz="2800" dirty="0"/>
              <a:t>BOLD signal </a:t>
            </a:r>
            <a:r>
              <a:rPr lang="en-US" sz="2800" dirty="0" smtClean="0"/>
              <a:t>– combination CBV</a:t>
            </a:r>
            <a:r>
              <a:rPr lang="en-US" sz="2800" dirty="0"/>
              <a:t>, CBF, </a:t>
            </a:r>
            <a:r>
              <a:rPr lang="en-US" sz="2800" dirty="0" smtClean="0"/>
              <a:t>CMRO</a:t>
            </a:r>
            <a:r>
              <a:rPr lang="en-US" sz="2800" baseline="-25000" dirty="0" smtClean="0"/>
              <a:t>2</a:t>
            </a:r>
            <a:endParaRPr lang="en-US" sz="2800" baseline="-25000" dirty="0"/>
          </a:p>
          <a:p>
            <a:r>
              <a:rPr lang="en-US" sz="2800" dirty="0"/>
              <a:t>Observe change of BOLD signal as a reaction on a task or event</a:t>
            </a:r>
            <a:endParaRPr lang="en-US" sz="2800" dirty="0" smtClean="0"/>
          </a:p>
          <a:p>
            <a:endParaRPr lang="en-US" sz="2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1215" y="4295873"/>
            <a:ext cx="1706723" cy="99802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7846" y="5341673"/>
            <a:ext cx="1714684" cy="100863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9336" y="3125869"/>
            <a:ext cx="6310104" cy="322444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7742" y="3276975"/>
            <a:ext cx="1722647" cy="1016600"/>
          </a:xfrm>
          <a:prstGeom prst="rect">
            <a:avLst/>
          </a:prstGeom>
        </p:spPr>
      </p:pic>
      <p:sp>
        <p:nvSpPr>
          <p:cNvPr id="8" name="Rectangle 7"/>
          <p:cNvSpPr/>
          <p:nvPr/>
        </p:nvSpPr>
        <p:spPr>
          <a:xfrm>
            <a:off x="905268" y="3363723"/>
            <a:ext cx="1176217" cy="2862322"/>
          </a:xfrm>
          <a:prstGeom prst="rect">
            <a:avLst/>
          </a:prstGeom>
        </p:spPr>
        <p:txBody>
          <a:bodyPr wrap="square">
            <a:spAutoFit/>
          </a:bodyPr>
          <a:lstStyle/>
          <a:p>
            <a:r>
              <a:rPr lang="en-US" dirty="0" smtClean="0">
                <a:solidFill>
                  <a:srgbClr val="000000"/>
                </a:solidFill>
                <a:latin typeface="Calibri" pitchFamily="34" charset="0"/>
                <a:ea typeface="Calibri" pitchFamily="34" charset="0"/>
                <a:cs typeface="Calibri" pitchFamily="34" charset="0"/>
              </a:rPr>
              <a:t>Stimulus</a:t>
            </a:r>
          </a:p>
          <a:p>
            <a:endParaRPr lang="en-US" dirty="0">
              <a:solidFill>
                <a:srgbClr val="000000"/>
              </a:solidFill>
              <a:latin typeface="Calibri" pitchFamily="34" charset="0"/>
            </a:endParaRPr>
          </a:p>
          <a:p>
            <a:endParaRPr lang="en-US" dirty="0" smtClean="0">
              <a:solidFill>
                <a:srgbClr val="000000"/>
              </a:solidFill>
              <a:latin typeface="Calibri" pitchFamily="34" charset="0"/>
            </a:endParaRPr>
          </a:p>
          <a:p>
            <a:endParaRPr lang="en-US" dirty="0">
              <a:solidFill>
                <a:srgbClr val="000000"/>
              </a:solidFill>
              <a:latin typeface="Calibri" pitchFamily="34" charset="0"/>
            </a:endParaRPr>
          </a:p>
          <a:p>
            <a:r>
              <a:rPr lang="en-US" dirty="0" smtClean="0"/>
              <a:t>HRF</a:t>
            </a:r>
          </a:p>
          <a:p>
            <a:endParaRPr lang="en-US" dirty="0">
              <a:solidFill>
                <a:srgbClr val="000000"/>
              </a:solidFill>
              <a:latin typeface="Calibri" pitchFamily="34" charset="0"/>
            </a:endParaRPr>
          </a:p>
          <a:p>
            <a:endParaRPr lang="en-US" dirty="0" smtClean="0">
              <a:solidFill>
                <a:srgbClr val="000000"/>
              </a:solidFill>
              <a:latin typeface="Calibri" pitchFamily="34" charset="0"/>
            </a:endParaRPr>
          </a:p>
          <a:p>
            <a:endParaRPr lang="en-US" dirty="0">
              <a:solidFill>
                <a:srgbClr val="000000"/>
              </a:solidFill>
              <a:latin typeface="Calibri" pitchFamily="34" charset="0"/>
            </a:endParaRPr>
          </a:p>
          <a:p>
            <a:r>
              <a:rPr lang="en-US" dirty="0" smtClean="0">
                <a:solidFill>
                  <a:srgbClr val="000000"/>
                </a:solidFill>
                <a:latin typeface="Calibri" pitchFamily="34" charset="0"/>
              </a:rPr>
              <a:t>Expected</a:t>
            </a:r>
          </a:p>
          <a:p>
            <a:r>
              <a:rPr lang="en-US" dirty="0" smtClean="0">
                <a:solidFill>
                  <a:srgbClr val="000000"/>
                </a:solidFill>
                <a:latin typeface="Calibri" pitchFamily="34" charset="0"/>
              </a:rPr>
              <a:t>response</a:t>
            </a:r>
          </a:p>
        </p:txBody>
      </p:sp>
    </p:spTree>
    <p:custDataLst>
      <p:tags r:id="rId1"/>
    </p:custDataLst>
    <p:extLst>
      <p:ext uri="{BB962C8B-B14F-4D97-AF65-F5344CB8AC3E}">
        <p14:creationId xmlns:p14="http://schemas.microsoft.com/office/powerpoint/2010/main" val="2018881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I have my data, now what?</a:t>
            </a:r>
            <a:endParaRPr lang="en-US" noProof="0" dirty="0"/>
          </a:p>
        </p:txBody>
      </p:sp>
      <p:sp>
        <p:nvSpPr>
          <p:cNvPr id="16" name="Text Placeholder 3"/>
          <p:cNvSpPr>
            <a:spLocks noGrp="1"/>
          </p:cNvSpPr>
          <p:nvPr>
            <p:ph type="body" sz="quarter" idx="14"/>
          </p:nvPr>
        </p:nvSpPr>
        <p:spPr>
          <a:xfrm>
            <a:off x="0" y="1105754"/>
            <a:ext cx="6538823" cy="5752245"/>
          </a:xfrm>
        </p:spPr>
        <p:txBody>
          <a:bodyPr>
            <a:normAutofit/>
          </a:bodyPr>
          <a:lstStyle/>
          <a:p>
            <a:r>
              <a:rPr lang="en-US" sz="2800" noProof="0" dirty="0" smtClean="0"/>
              <a:t>Data pre-processing</a:t>
            </a:r>
            <a:endParaRPr lang="en-US" sz="2800" dirty="0" smtClean="0"/>
          </a:p>
          <a:p>
            <a:endParaRPr lang="en-US" sz="2800" dirty="0"/>
          </a:p>
        </p:txBody>
      </p:sp>
      <p:pic>
        <p:nvPicPr>
          <p:cNvPr id="4" name="Tijdelijke aanduiding voor inhoud 3"/>
          <p:cNvPicPr>
            <a:picLocks noChangeAspect="1"/>
          </p:cNvPicPr>
          <p:nvPr/>
        </p:nvPicPr>
        <p:blipFill>
          <a:blip r:embed="rId4"/>
          <a:stretch>
            <a:fillRect/>
          </a:stretch>
        </p:blipFill>
        <p:spPr>
          <a:xfrm>
            <a:off x="2484745" y="2778032"/>
            <a:ext cx="2808312" cy="3038832"/>
          </a:xfrm>
          <a:prstGeom prst="rect">
            <a:avLst/>
          </a:prstGeom>
        </p:spPr>
      </p:pic>
      <p:pic>
        <p:nvPicPr>
          <p:cNvPr id="5" name="Afbeelding 4"/>
          <p:cNvPicPr>
            <a:picLocks noChangeAspect="1"/>
          </p:cNvPicPr>
          <p:nvPr/>
        </p:nvPicPr>
        <p:blipFill>
          <a:blip r:embed="rId5"/>
          <a:stretch>
            <a:fillRect/>
          </a:stretch>
        </p:blipFill>
        <p:spPr>
          <a:xfrm>
            <a:off x="6481014" y="2773944"/>
            <a:ext cx="2767081" cy="3042920"/>
          </a:xfrm>
          <a:prstGeom prst="rect">
            <a:avLst/>
          </a:prstGeom>
        </p:spPr>
      </p:pic>
      <p:sp>
        <p:nvSpPr>
          <p:cNvPr id="6" name="Rechthoek 5"/>
          <p:cNvSpPr/>
          <p:nvPr/>
        </p:nvSpPr>
        <p:spPr>
          <a:xfrm>
            <a:off x="3108078" y="2187330"/>
            <a:ext cx="1608133" cy="369332"/>
          </a:xfrm>
          <a:prstGeom prst="rect">
            <a:avLst/>
          </a:prstGeom>
        </p:spPr>
        <p:txBody>
          <a:bodyPr wrap="none">
            <a:spAutoFit/>
          </a:bodyPr>
          <a:lstStyle/>
          <a:p>
            <a:r>
              <a:rPr lang="en-US" dirty="0">
                <a:solidFill>
                  <a:srgbClr val="000000"/>
                </a:solidFill>
                <a:latin typeface="Corbel" panose="020B0503020204020204" pitchFamily="34" charset="0"/>
              </a:rPr>
              <a:t>Structural MRI </a:t>
            </a:r>
            <a:endParaRPr lang="en-US" dirty="0"/>
          </a:p>
        </p:txBody>
      </p:sp>
      <p:sp>
        <p:nvSpPr>
          <p:cNvPr id="7" name="Rechthoek 6"/>
          <p:cNvSpPr/>
          <p:nvPr/>
        </p:nvSpPr>
        <p:spPr>
          <a:xfrm>
            <a:off x="7060487" y="2187330"/>
            <a:ext cx="1620957" cy="369332"/>
          </a:xfrm>
          <a:prstGeom prst="rect">
            <a:avLst/>
          </a:prstGeom>
        </p:spPr>
        <p:txBody>
          <a:bodyPr wrap="none">
            <a:spAutoFit/>
          </a:bodyPr>
          <a:lstStyle/>
          <a:p>
            <a:r>
              <a:rPr lang="en-US" dirty="0">
                <a:solidFill>
                  <a:srgbClr val="000000"/>
                </a:solidFill>
                <a:latin typeface="Corbel" panose="020B0503020204020204" pitchFamily="34" charset="0"/>
              </a:rPr>
              <a:t>functional MRI </a:t>
            </a:r>
            <a:endParaRPr lang="en-US" dirty="0"/>
          </a:p>
        </p:txBody>
      </p:sp>
    </p:spTree>
    <p:custDataLst>
      <p:tags r:id="rId1"/>
    </p:custDataLst>
    <p:extLst>
      <p:ext uri="{BB962C8B-B14F-4D97-AF65-F5344CB8AC3E}">
        <p14:creationId xmlns:p14="http://schemas.microsoft.com/office/powerpoint/2010/main" val="20188813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Why pre-process fMRI data</a:t>
            </a:r>
            <a:endParaRPr lang="en-US" noProof="0" dirty="0"/>
          </a:p>
        </p:txBody>
      </p:sp>
      <p:sp>
        <p:nvSpPr>
          <p:cNvPr id="16" name="Text Placeholder 3"/>
          <p:cNvSpPr>
            <a:spLocks noGrp="1"/>
          </p:cNvSpPr>
          <p:nvPr>
            <p:ph type="body" sz="quarter" idx="14"/>
          </p:nvPr>
        </p:nvSpPr>
        <p:spPr>
          <a:xfrm>
            <a:off x="0" y="1105754"/>
            <a:ext cx="9601200" cy="5752245"/>
          </a:xfrm>
        </p:spPr>
        <p:txBody>
          <a:bodyPr>
            <a:normAutofit/>
          </a:bodyPr>
          <a:lstStyle/>
          <a:p>
            <a:r>
              <a:rPr lang="en-US" sz="2800" dirty="0"/>
              <a:t>Data </a:t>
            </a:r>
            <a:r>
              <a:rPr lang="en-US" sz="2800" dirty="0" smtClean="0"/>
              <a:t>are noisy (task-related change &lt;5%)</a:t>
            </a:r>
            <a:endParaRPr lang="en-US" sz="2800" dirty="0"/>
          </a:p>
          <a:p>
            <a:r>
              <a:rPr lang="en-US" sz="2800" dirty="0"/>
              <a:t>Subjects move</a:t>
            </a:r>
          </a:p>
          <a:p>
            <a:r>
              <a:rPr lang="en-US" sz="2800" dirty="0">
                <a:solidFill>
                  <a:schemeClr val="tx1"/>
                </a:solidFill>
              </a:rPr>
              <a:t>Things change during the </a:t>
            </a:r>
            <a:r>
              <a:rPr lang="en-US" sz="2800" dirty="0" smtClean="0">
                <a:solidFill>
                  <a:schemeClr val="tx1"/>
                </a:solidFill>
              </a:rPr>
              <a:t>experiment</a:t>
            </a:r>
          </a:p>
          <a:p>
            <a:endParaRPr lang="en-US" sz="2800" dirty="0" smtClean="0">
              <a:solidFill>
                <a:schemeClr val="tx1"/>
              </a:solidFill>
            </a:endParaRPr>
          </a:p>
          <a:p>
            <a:r>
              <a:rPr lang="en-US" sz="2800" dirty="0" smtClean="0">
                <a:solidFill>
                  <a:schemeClr val="tx1"/>
                </a:solidFill>
              </a:rPr>
              <a:t>Preprocessing:</a:t>
            </a:r>
            <a:endParaRPr lang="en-US" sz="2800" dirty="0">
              <a:solidFill>
                <a:schemeClr val="tx1"/>
              </a:solidFill>
            </a:endParaRPr>
          </a:p>
          <a:p>
            <a:pPr lvl="1"/>
            <a:r>
              <a:rPr lang="nl-NL" sz="2800" dirty="0" smtClean="0">
                <a:solidFill>
                  <a:schemeClr val="tx1"/>
                </a:solidFill>
                <a:sym typeface="Wingdings" panose="05000000000000000000" pitchFamily="2" charset="2"/>
              </a:rPr>
              <a:t> </a:t>
            </a:r>
            <a:r>
              <a:rPr lang="nl-NL" sz="2800" dirty="0" smtClean="0">
                <a:solidFill>
                  <a:schemeClr val="tx1"/>
                </a:solidFill>
              </a:rPr>
              <a:t>Increase </a:t>
            </a:r>
            <a:r>
              <a:rPr lang="nl-NL" sz="2800" dirty="0">
                <a:solidFill>
                  <a:schemeClr val="tx1"/>
                </a:solidFill>
              </a:rPr>
              <a:t>signal to noise </a:t>
            </a:r>
            <a:r>
              <a:rPr lang="nl-NL" sz="2800" dirty="0" smtClean="0">
                <a:solidFill>
                  <a:schemeClr val="tx1"/>
                </a:solidFill>
              </a:rPr>
              <a:t>ratio</a:t>
            </a:r>
            <a:endParaRPr lang="nl-NL" sz="2800" dirty="0">
              <a:solidFill>
                <a:schemeClr val="tx1"/>
              </a:solidFill>
            </a:endParaRPr>
          </a:p>
          <a:p>
            <a:pPr lvl="1"/>
            <a:r>
              <a:rPr lang="nl-NL" sz="2800" dirty="0" smtClean="0">
                <a:solidFill>
                  <a:schemeClr val="tx1"/>
                </a:solidFill>
                <a:sym typeface="Wingdings" panose="05000000000000000000" pitchFamily="2" charset="2"/>
              </a:rPr>
              <a:t> </a:t>
            </a:r>
            <a:r>
              <a:rPr lang="nl-NL" sz="2800" dirty="0" smtClean="0">
                <a:solidFill>
                  <a:schemeClr val="tx1"/>
                </a:solidFill>
              </a:rPr>
              <a:t>Helps to </a:t>
            </a:r>
            <a:r>
              <a:rPr lang="nl-NL" sz="2800" dirty="0">
                <a:solidFill>
                  <a:schemeClr val="tx1"/>
                </a:solidFill>
              </a:rPr>
              <a:t>meet assumptions </a:t>
            </a:r>
            <a:r>
              <a:rPr lang="nl-NL" sz="2800" dirty="0" smtClean="0">
                <a:solidFill>
                  <a:schemeClr val="tx1"/>
                </a:solidFill>
              </a:rPr>
              <a:t>for </a:t>
            </a:r>
            <a:r>
              <a:rPr lang="nl-NL" sz="2800" dirty="0">
                <a:solidFill>
                  <a:schemeClr val="tx1"/>
                </a:solidFill>
              </a:rPr>
              <a:t>statistical analysis</a:t>
            </a:r>
          </a:p>
          <a:p>
            <a:endParaRPr lang="en-US" sz="2800" dirty="0"/>
          </a:p>
          <a:p>
            <a:endParaRPr lang="en-US" sz="2800" dirty="0"/>
          </a:p>
        </p:txBody>
      </p:sp>
    </p:spTree>
    <p:custDataLst>
      <p:tags r:id="rId1"/>
    </p:custDataLst>
    <p:extLst>
      <p:ext uri="{BB962C8B-B14F-4D97-AF65-F5344CB8AC3E}">
        <p14:creationId xmlns:p14="http://schemas.microsoft.com/office/powerpoint/2010/main" val="107844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8" y="0"/>
            <a:ext cx="10325244" cy="751437"/>
          </a:xfrm>
        </p:spPr>
        <p:txBody>
          <a:bodyPr>
            <a:normAutofit/>
          </a:bodyPr>
          <a:lstStyle/>
          <a:p>
            <a:r>
              <a:rPr lang="en-US" sz="4000" noProof="0" dirty="0" smtClean="0"/>
              <a:t>Subject motion</a:t>
            </a:r>
            <a:endParaRPr lang="en-US" noProof="0" dirty="0"/>
          </a:p>
        </p:txBody>
      </p:sp>
      <p:sp>
        <p:nvSpPr>
          <p:cNvPr id="16" name="Text Placeholder 3"/>
          <p:cNvSpPr>
            <a:spLocks noGrp="1"/>
          </p:cNvSpPr>
          <p:nvPr>
            <p:ph type="body" sz="quarter" idx="14"/>
          </p:nvPr>
        </p:nvSpPr>
        <p:spPr>
          <a:xfrm>
            <a:off x="0" y="1105754"/>
            <a:ext cx="6538823" cy="5752245"/>
          </a:xfrm>
        </p:spPr>
        <p:txBody>
          <a:bodyPr>
            <a:normAutofit/>
          </a:bodyPr>
          <a:lstStyle/>
          <a:p>
            <a:r>
              <a:rPr lang="en-US" sz="2800" dirty="0"/>
              <a:t>Correct for head motion</a:t>
            </a:r>
          </a:p>
          <a:p>
            <a:pPr lvl="1"/>
            <a:r>
              <a:rPr lang="en-US" sz="2800" dirty="0"/>
              <a:t>6 parameters rigid </a:t>
            </a:r>
            <a:r>
              <a:rPr lang="en-US" sz="2800" dirty="0" smtClean="0"/>
              <a:t>transformation</a:t>
            </a:r>
          </a:p>
          <a:p>
            <a:pPr lvl="2"/>
            <a:r>
              <a:rPr lang="en-US" sz="2800" dirty="0" smtClean="0"/>
              <a:t>3 rotations </a:t>
            </a:r>
          </a:p>
          <a:p>
            <a:pPr lvl="2"/>
            <a:r>
              <a:rPr lang="en-US" sz="2800" dirty="0" smtClean="0"/>
              <a:t>3 translations</a:t>
            </a:r>
          </a:p>
          <a:p>
            <a:pPr lvl="2"/>
            <a:endParaRPr lang="en-US" sz="2800" dirty="0"/>
          </a:p>
          <a:p>
            <a:r>
              <a:rPr lang="en-US" sz="2800" dirty="0" smtClean="0"/>
              <a:t>Lie very still</a:t>
            </a:r>
          </a:p>
          <a:p>
            <a:r>
              <a:rPr lang="en-US" sz="2800" dirty="0" smtClean="0"/>
              <a:t>Exclude subjects</a:t>
            </a:r>
          </a:p>
          <a:p>
            <a:pPr lvl="2"/>
            <a:endParaRPr lang="en-US" sz="2800" dirty="0"/>
          </a:p>
          <a:p>
            <a:endParaRPr lang="en-US" sz="2800" dirty="0"/>
          </a:p>
        </p:txBody>
      </p:sp>
      <p:grpSp>
        <p:nvGrpSpPr>
          <p:cNvPr id="4" name="Group 8"/>
          <p:cNvGrpSpPr>
            <a:grpSpLocks/>
          </p:cNvGrpSpPr>
          <p:nvPr/>
        </p:nvGrpSpPr>
        <p:grpSpPr bwMode="auto">
          <a:xfrm rot="16200000">
            <a:off x="9265802" y="1215228"/>
            <a:ext cx="1002407" cy="1003369"/>
            <a:chOff x="1824" y="1440"/>
            <a:chExt cx="816" cy="816"/>
          </a:xfrm>
        </p:grpSpPr>
        <p:pic>
          <p:nvPicPr>
            <p:cNvPr id="5" name="Picture 9" descr="intensity_transition_10by10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 y="1440"/>
              <a:ext cx="816" cy="81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10"/>
            <p:cNvSpPr>
              <a:spLocks noChangeArrowheads="1"/>
            </p:cNvSpPr>
            <p:nvPr/>
          </p:nvSpPr>
          <p:spPr bwMode="auto">
            <a:xfrm>
              <a:off x="2095" y="1705"/>
              <a:ext cx="274" cy="289"/>
            </a:xfrm>
            <a:prstGeom prst="rect">
              <a:avLst/>
            </a:prstGeom>
            <a:noFill/>
            <a:ln w="25400"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7" name="Group 11"/>
          <p:cNvGrpSpPr>
            <a:grpSpLocks/>
          </p:cNvGrpSpPr>
          <p:nvPr/>
        </p:nvGrpSpPr>
        <p:grpSpPr bwMode="auto">
          <a:xfrm rot="16200000">
            <a:off x="10394470" y="1206441"/>
            <a:ext cx="1019966" cy="1020944"/>
            <a:chOff x="3744" y="1440"/>
            <a:chExt cx="816" cy="816"/>
          </a:xfrm>
        </p:grpSpPr>
        <p:pic>
          <p:nvPicPr>
            <p:cNvPr id="8" name="Picture 12" descr="intensity_transition_10by10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 y="1440"/>
              <a:ext cx="816" cy="81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13"/>
            <p:cNvSpPr>
              <a:spLocks noChangeArrowheads="1"/>
            </p:cNvSpPr>
            <p:nvPr/>
          </p:nvSpPr>
          <p:spPr bwMode="auto">
            <a:xfrm>
              <a:off x="4010" y="1704"/>
              <a:ext cx="274" cy="289"/>
            </a:xfrm>
            <a:prstGeom prst="rect">
              <a:avLst/>
            </a:prstGeom>
            <a:noFill/>
            <a:ln w="25400"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10" name="Groep 37"/>
          <p:cNvGrpSpPr/>
          <p:nvPr/>
        </p:nvGrpSpPr>
        <p:grpSpPr>
          <a:xfrm>
            <a:off x="7333928" y="1200869"/>
            <a:ext cx="1843292" cy="2188617"/>
            <a:chOff x="2686050" y="2139950"/>
            <a:chExt cx="3135313" cy="3722688"/>
          </a:xfrm>
        </p:grpSpPr>
        <p:pic>
          <p:nvPicPr>
            <p:cNvPr id="11" name="Picture 6" descr="intensity_transition_ba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6050" y="2139950"/>
              <a:ext cx="3135313" cy="372268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7"/>
            <p:cNvSpPr>
              <a:spLocks noChangeArrowheads="1"/>
            </p:cNvSpPr>
            <p:nvPr/>
          </p:nvSpPr>
          <p:spPr bwMode="auto">
            <a:xfrm>
              <a:off x="4918075" y="2644775"/>
              <a:ext cx="419100" cy="423863"/>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3" name="Rectangle 14"/>
            <p:cNvSpPr>
              <a:spLocks noChangeArrowheads="1"/>
            </p:cNvSpPr>
            <p:nvPr/>
          </p:nvSpPr>
          <p:spPr bwMode="auto">
            <a:xfrm>
              <a:off x="5062538" y="2789238"/>
              <a:ext cx="136525" cy="138112"/>
            </a:xfrm>
            <a:prstGeom prst="rect">
              <a:avLst/>
            </a:prstGeom>
            <a:noFill/>
            <a:ln w="12700"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pic>
        <p:nvPicPr>
          <p:cNvPr id="14" name="Picture 6" descr="http://puu.sh/xqsYB/e24f515b76.jpg"/>
          <p:cNvPicPr>
            <a:picLocks noChangeAspect="1" noChangeArrowheads="1"/>
          </p:cNvPicPr>
          <p:nvPr/>
        </p:nvPicPr>
        <p:blipFill rotWithShape="1">
          <a:blip r:embed="rId7">
            <a:extLst>
              <a:ext uri="{28A0092B-C50C-407E-A947-70E740481C1C}">
                <a14:useLocalDpi xmlns:a14="http://schemas.microsoft.com/office/drawing/2010/main" val="0"/>
              </a:ext>
            </a:extLst>
          </a:blip>
          <a:srcRect t="29345"/>
          <a:stretch/>
        </p:blipFill>
        <p:spPr bwMode="auto">
          <a:xfrm>
            <a:off x="5304624" y="4213842"/>
            <a:ext cx="6110301" cy="15987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puu.sh/xqsUt/f8f86194d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9787" y="2112338"/>
            <a:ext cx="3024461" cy="21015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7844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Spatial normalization</a:t>
            </a:r>
            <a:endParaRPr lang="en-US" noProof="0" dirty="0"/>
          </a:p>
        </p:txBody>
      </p:sp>
      <p:sp>
        <p:nvSpPr>
          <p:cNvPr id="16" name="Text Placeholder 3"/>
          <p:cNvSpPr>
            <a:spLocks noGrp="1"/>
          </p:cNvSpPr>
          <p:nvPr>
            <p:ph type="body" sz="quarter" idx="14"/>
          </p:nvPr>
        </p:nvSpPr>
        <p:spPr>
          <a:xfrm>
            <a:off x="0" y="1105754"/>
            <a:ext cx="11388436" cy="5752245"/>
          </a:xfrm>
        </p:spPr>
        <p:txBody>
          <a:bodyPr>
            <a:normAutofit/>
          </a:bodyPr>
          <a:lstStyle/>
          <a:p>
            <a:r>
              <a:rPr lang="en-US" sz="2800" dirty="0" smtClean="0"/>
              <a:t>Register functional vs. anatomical per subject</a:t>
            </a:r>
          </a:p>
          <a:p>
            <a:r>
              <a:rPr lang="en-US" sz="2800" dirty="0" smtClean="0"/>
              <a:t>Register to average brain (MNI)</a:t>
            </a:r>
            <a:endParaRPr lang="en-US" sz="2800" dirty="0"/>
          </a:p>
          <a:p>
            <a:r>
              <a:rPr lang="en-US" sz="2800" dirty="0"/>
              <a:t>Larger </a:t>
            </a:r>
            <a:r>
              <a:rPr lang="en-US" sz="2800" dirty="0" smtClean="0"/>
              <a:t>population</a:t>
            </a:r>
          </a:p>
          <a:p>
            <a:pPr lvl="1"/>
            <a:r>
              <a:rPr lang="en-US" sz="2800" dirty="0" smtClean="0"/>
              <a:t>Higher power</a:t>
            </a:r>
            <a:endParaRPr lang="en-US" sz="2800" dirty="0"/>
          </a:p>
        </p:txBody>
      </p:sp>
      <p:pic>
        <p:nvPicPr>
          <p:cNvPr id="4" name="Picture 2" descr="http://puu.sh/xqtoi/b232a296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038" y="2409081"/>
            <a:ext cx="7305675" cy="3009901"/>
          </a:xfrm>
          <a:prstGeom prst="rect">
            <a:avLst/>
          </a:prstGeom>
          <a:noFill/>
          <a:extLst>
            <a:ext uri="{909E8E84-426E-40DD-AFC4-6F175D3DCCD1}">
              <a14:hiddenFill xmlns:a14="http://schemas.microsoft.com/office/drawing/2010/main">
                <a:solidFill>
                  <a:srgbClr val="FFFFFF"/>
                </a:solidFill>
              </a14:hiddenFill>
            </a:ext>
          </a:extLst>
        </p:spPr>
      </p:pic>
      <p:sp>
        <p:nvSpPr>
          <p:cNvPr id="5" name="Gekromde PIJL-OMHOOG 2"/>
          <p:cNvSpPr/>
          <p:nvPr/>
        </p:nvSpPr>
        <p:spPr>
          <a:xfrm>
            <a:off x="4402109" y="5418993"/>
            <a:ext cx="2808312" cy="86918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6" name="Gekromde PIJL-OMHOOG 5"/>
          <p:cNvSpPr/>
          <p:nvPr/>
        </p:nvSpPr>
        <p:spPr>
          <a:xfrm>
            <a:off x="7426445" y="5424078"/>
            <a:ext cx="2808312" cy="86918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7" name="Tekstvak 4"/>
          <p:cNvSpPr txBox="1"/>
          <p:nvPr/>
        </p:nvSpPr>
        <p:spPr>
          <a:xfrm>
            <a:off x="5023838" y="6320154"/>
            <a:ext cx="1564852" cy="369332"/>
          </a:xfrm>
          <a:prstGeom prst="rect">
            <a:avLst/>
          </a:prstGeom>
          <a:noFill/>
        </p:spPr>
        <p:txBody>
          <a:bodyPr wrap="none" rtlCol="0">
            <a:spAutoFit/>
          </a:bodyPr>
          <a:lstStyle/>
          <a:p>
            <a:r>
              <a:rPr lang="nl-NL" dirty="0" err="1"/>
              <a:t>Within</a:t>
            </a:r>
            <a:r>
              <a:rPr lang="nl-NL" dirty="0"/>
              <a:t>-subject</a:t>
            </a:r>
          </a:p>
        </p:txBody>
      </p:sp>
      <p:sp>
        <p:nvSpPr>
          <p:cNvPr id="8" name="Tekstvak 7"/>
          <p:cNvSpPr txBox="1"/>
          <p:nvPr/>
        </p:nvSpPr>
        <p:spPr>
          <a:xfrm>
            <a:off x="7948019" y="6314534"/>
            <a:ext cx="1765163" cy="369332"/>
          </a:xfrm>
          <a:prstGeom prst="rect">
            <a:avLst/>
          </a:prstGeom>
          <a:noFill/>
        </p:spPr>
        <p:txBody>
          <a:bodyPr wrap="none" rtlCol="0">
            <a:spAutoFit/>
          </a:bodyPr>
          <a:lstStyle/>
          <a:p>
            <a:r>
              <a:rPr lang="nl-NL" dirty="0" err="1"/>
              <a:t>Between</a:t>
            </a:r>
            <a:r>
              <a:rPr lang="nl-NL" dirty="0"/>
              <a:t>-subject</a:t>
            </a:r>
          </a:p>
        </p:txBody>
      </p:sp>
      <p:sp>
        <p:nvSpPr>
          <p:cNvPr id="9" name="Tekstvak 6"/>
          <p:cNvSpPr txBox="1"/>
          <p:nvPr/>
        </p:nvSpPr>
        <p:spPr>
          <a:xfrm>
            <a:off x="5428597" y="5668917"/>
            <a:ext cx="755335" cy="369332"/>
          </a:xfrm>
          <a:prstGeom prst="rect">
            <a:avLst/>
          </a:prstGeom>
          <a:noFill/>
        </p:spPr>
        <p:txBody>
          <a:bodyPr wrap="none" rtlCol="0">
            <a:spAutoFit/>
          </a:bodyPr>
          <a:lstStyle/>
          <a:p>
            <a:r>
              <a:rPr lang="nl-NL" dirty="0"/>
              <a:t>6 DOF</a:t>
            </a:r>
          </a:p>
        </p:txBody>
      </p:sp>
      <p:sp>
        <p:nvSpPr>
          <p:cNvPr id="10" name="Tekstvak 9"/>
          <p:cNvSpPr txBox="1"/>
          <p:nvPr/>
        </p:nvSpPr>
        <p:spPr>
          <a:xfrm>
            <a:off x="8392975" y="5640084"/>
            <a:ext cx="923651" cy="369332"/>
          </a:xfrm>
          <a:prstGeom prst="rect">
            <a:avLst/>
          </a:prstGeom>
          <a:noFill/>
        </p:spPr>
        <p:txBody>
          <a:bodyPr wrap="none" rtlCol="0">
            <a:spAutoFit/>
          </a:bodyPr>
          <a:lstStyle/>
          <a:p>
            <a:r>
              <a:rPr lang="nl-NL" dirty="0"/>
              <a:t>&gt; 6 DOF</a:t>
            </a:r>
          </a:p>
        </p:txBody>
      </p:sp>
    </p:spTree>
    <p:custDataLst>
      <p:tags r:id="rId1"/>
    </p:custDataLst>
    <p:extLst>
      <p:ext uri="{BB962C8B-B14F-4D97-AF65-F5344CB8AC3E}">
        <p14:creationId xmlns:p14="http://schemas.microsoft.com/office/powerpoint/2010/main" val="107844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MRI quick summary</a:t>
            </a:r>
            <a:endParaRPr lang="en-US" noProof="0" dirty="0"/>
          </a:p>
        </p:txBody>
      </p:sp>
      <p:sp>
        <p:nvSpPr>
          <p:cNvPr id="16" name="Text Placeholder 3"/>
          <p:cNvSpPr>
            <a:spLocks noGrp="1"/>
          </p:cNvSpPr>
          <p:nvPr>
            <p:ph type="body" sz="quarter" idx="14"/>
          </p:nvPr>
        </p:nvSpPr>
        <p:spPr>
          <a:xfrm>
            <a:off x="0" y="1105754"/>
            <a:ext cx="10487891" cy="5752245"/>
          </a:xfrm>
        </p:spPr>
        <p:txBody>
          <a:bodyPr>
            <a:normAutofit/>
          </a:bodyPr>
          <a:lstStyle/>
          <a:p>
            <a:r>
              <a:rPr lang="en-US" sz="2800" noProof="0" dirty="0" smtClean="0"/>
              <a:t>Imaging magnetic properties of tissue</a:t>
            </a:r>
            <a:endParaRPr lang="en-US" sz="2800" dirty="0"/>
          </a:p>
          <a:p>
            <a:pPr lvl="1"/>
            <a:r>
              <a:rPr lang="en-US" sz="2800" dirty="0"/>
              <a:t>Proton density</a:t>
            </a:r>
          </a:p>
          <a:p>
            <a:pPr lvl="1"/>
            <a:r>
              <a:rPr lang="en-US" sz="2800" dirty="0" smtClean="0"/>
              <a:t>T1-weighted relaxation</a:t>
            </a:r>
          </a:p>
          <a:p>
            <a:pPr lvl="1"/>
            <a:r>
              <a:rPr lang="en-US" sz="2800" noProof="0" dirty="0" smtClean="0"/>
              <a:t>T2-weighted relaxation</a:t>
            </a:r>
          </a:p>
        </p:txBody>
      </p:sp>
      <p:pic>
        <p:nvPicPr>
          <p:cNvPr id="1026" name="Picture 2" descr="8.: Axial slice acquired with T1, T2 and PD weighted MR imaging."/>
          <p:cNvPicPr>
            <a:picLocks noChangeAspect="1" noChangeArrowheads="1"/>
          </p:cNvPicPr>
          <p:nvPr/>
        </p:nvPicPr>
        <p:blipFill rotWithShape="1">
          <a:blip r:embed="rId4">
            <a:extLst>
              <a:ext uri="{28A0092B-C50C-407E-A947-70E740481C1C}">
                <a14:useLocalDpi xmlns:a14="http://schemas.microsoft.com/office/drawing/2010/main" val="0"/>
              </a:ext>
            </a:extLst>
          </a:blip>
          <a:srcRect l="36663" r="36299"/>
          <a:stretch/>
        </p:blipFill>
        <p:spPr bwMode="auto">
          <a:xfrm>
            <a:off x="7369749" y="2840183"/>
            <a:ext cx="2646218" cy="33391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68330" y="6212044"/>
            <a:ext cx="413896" cy="369332"/>
          </a:xfrm>
          <a:prstGeom prst="rect">
            <a:avLst/>
          </a:prstGeom>
        </p:spPr>
        <p:txBody>
          <a:bodyPr wrap="none">
            <a:spAutoFit/>
          </a:bodyPr>
          <a:lstStyle/>
          <a:p>
            <a:r>
              <a:rPr lang="en-US" dirty="0" smtClean="0"/>
              <a:t>T1</a:t>
            </a:r>
            <a:endParaRPr lang="en-US" dirty="0"/>
          </a:p>
        </p:txBody>
      </p:sp>
      <p:pic>
        <p:nvPicPr>
          <p:cNvPr id="6" name="Picture 2" descr="8.: Axial slice acquired with T1, T2 and PD weighted MR imaging."/>
          <p:cNvPicPr>
            <a:picLocks noChangeAspect="1" noChangeArrowheads="1"/>
          </p:cNvPicPr>
          <p:nvPr/>
        </p:nvPicPr>
        <p:blipFill rotWithShape="1">
          <a:blip r:embed="rId4">
            <a:extLst>
              <a:ext uri="{28A0092B-C50C-407E-A947-70E740481C1C}">
                <a14:useLocalDpi xmlns:a14="http://schemas.microsoft.com/office/drawing/2010/main" val="0"/>
              </a:ext>
            </a:extLst>
          </a:blip>
          <a:srcRect l="4247" r="68149"/>
          <a:stretch/>
        </p:blipFill>
        <p:spPr bwMode="auto">
          <a:xfrm>
            <a:off x="3924460" y="2840183"/>
            <a:ext cx="2701636" cy="33391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8.: Axial slice acquired with T1, T2 and PD weighted MR imaging."/>
          <p:cNvPicPr>
            <a:picLocks noChangeAspect="1" noChangeArrowheads="1"/>
          </p:cNvPicPr>
          <p:nvPr/>
        </p:nvPicPr>
        <p:blipFill rotWithShape="1">
          <a:blip r:embed="rId4">
            <a:extLst>
              <a:ext uri="{28A0092B-C50C-407E-A947-70E740481C1C}">
                <a14:useLocalDpi xmlns:a14="http://schemas.microsoft.com/office/drawing/2010/main" val="0"/>
              </a:ext>
            </a:extLst>
          </a:blip>
          <a:srcRect l="69221" r="4591"/>
          <a:stretch/>
        </p:blipFill>
        <p:spPr bwMode="auto">
          <a:xfrm>
            <a:off x="654788" y="2840183"/>
            <a:ext cx="2563091" cy="3339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86905" y="6181731"/>
            <a:ext cx="498855" cy="369332"/>
          </a:xfrm>
          <a:prstGeom prst="rect">
            <a:avLst/>
          </a:prstGeom>
        </p:spPr>
        <p:txBody>
          <a:bodyPr wrap="none">
            <a:spAutoFit/>
          </a:bodyPr>
          <a:lstStyle/>
          <a:p>
            <a:r>
              <a:rPr lang="en-US" dirty="0"/>
              <a:t>PD </a:t>
            </a:r>
          </a:p>
        </p:txBody>
      </p:sp>
      <p:sp>
        <p:nvSpPr>
          <p:cNvPr id="5" name="Rectangle 4"/>
          <p:cNvSpPr/>
          <p:nvPr/>
        </p:nvSpPr>
        <p:spPr>
          <a:xfrm>
            <a:off x="8485910" y="6179361"/>
            <a:ext cx="413896" cy="369332"/>
          </a:xfrm>
          <a:prstGeom prst="rect">
            <a:avLst/>
          </a:prstGeom>
        </p:spPr>
        <p:txBody>
          <a:bodyPr wrap="none">
            <a:spAutoFit/>
          </a:bodyPr>
          <a:lstStyle/>
          <a:p>
            <a:r>
              <a:rPr lang="en-US" dirty="0"/>
              <a:t>T2</a:t>
            </a:r>
          </a:p>
        </p:txBody>
      </p:sp>
    </p:spTree>
    <p:custDataLst>
      <p:tags r:id="rId1"/>
    </p:custDataLst>
    <p:extLst>
      <p:ext uri="{BB962C8B-B14F-4D97-AF65-F5344CB8AC3E}">
        <p14:creationId xmlns:p14="http://schemas.microsoft.com/office/powerpoint/2010/main" val="17859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Temporal filtering</a:t>
            </a:r>
            <a:endParaRPr lang="en-US" noProof="0" dirty="0"/>
          </a:p>
        </p:txBody>
      </p:sp>
      <p:sp>
        <p:nvSpPr>
          <p:cNvPr id="16" name="Text Placeholder 3"/>
          <p:cNvSpPr>
            <a:spLocks noGrp="1"/>
          </p:cNvSpPr>
          <p:nvPr>
            <p:ph type="body" sz="quarter" idx="14"/>
          </p:nvPr>
        </p:nvSpPr>
        <p:spPr>
          <a:xfrm>
            <a:off x="0" y="1105754"/>
            <a:ext cx="6538823" cy="5752245"/>
          </a:xfrm>
        </p:spPr>
        <p:txBody>
          <a:bodyPr>
            <a:normAutofit/>
          </a:bodyPr>
          <a:lstStyle/>
          <a:p>
            <a:r>
              <a:rPr lang="en-US" sz="2800" dirty="0" smtClean="0"/>
              <a:t>Temporal </a:t>
            </a:r>
            <a:r>
              <a:rPr lang="en-US" sz="2800" dirty="0"/>
              <a:t>drift from </a:t>
            </a:r>
            <a:r>
              <a:rPr lang="en-US" sz="2800" dirty="0" smtClean="0"/>
              <a:t>scanner</a:t>
            </a:r>
          </a:p>
          <a:p>
            <a:pPr lvl="1"/>
            <a:r>
              <a:rPr lang="en-US" sz="2800" dirty="0" smtClean="0"/>
              <a:t>High-pass filter</a:t>
            </a:r>
          </a:p>
          <a:p>
            <a:r>
              <a:rPr lang="en-US" sz="2800" dirty="0" smtClean="0"/>
              <a:t>Physiological </a:t>
            </a:r>
            <a:r>
              <a:rPr lang="en-US" sz="2800" dirty="0"/>
              <a:t>cycles (cardiac, respiratory)</a:t>
            </a:r>
            <a:br>
              <a:rPr lang="en-US" sz="2800" dirty="0"/>
            </a:br>
            <a:endParaRPr lang="en-US" sz="2800" dirty="0" smtClean="0"/>
          </a:p>
          <a:p>
            <a:endParaRPr lang="en-US" sz="2800" dirty="0"/>
          </a:p>
        </p:txBody>
      </p:sp>
      <p:pic>
        <p:nvPicPr>
          <p:cNvPr id="4" name="Picture 2" descr="http://puu.sh/xqtla/3d2b9ef5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456" y="2969881"/>
            <a:ext cx="6408712" cy="29466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7844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Spatial </a:t>
            </a:r>
            <a:r>
              <a:rPr lang="en-US" sz="4000" dirty="0" smtClean="0"/>
              <a:t>filtering</a:t>
            </a:r>
            <a:endParaRPr lang="en-US" noProof="0" dirty="0"/>
          </a:p>
        </p:txBody>
      </p:sp>
      <p:sp>
        <p:nvSpPr>
          <p:cNvPr id="16" name="Text Placeholder 3"/>
          <p:cNvSpPr>
            <a:spLocks noGrp="1"/>
          </p:cNvSpPr>
          <p:nvPr>
            <p:ph type="body" sz="quarter" idx="14"/>
          </p:nvPr>
        </p:nvSpPr>
        <p:spPr>
          <a:xfrm>
            <a:off x="0" y="1105754"/>
            <a:ext cx="6538823" cy="5752245"/>
          </a:xfrm>
        </p:spPr>
        <p:txBody>
          <a:bodyPr>
            <a:normAutofit/>
          </a:bodyPr>
          <a:lstStyle/>
          <a:p>
            <a:r>
              <a:rPr lang="en-US" sz="2800" dirty="0"/>
              <a:t>Convolution with a Gaussian </a:t>
            </a:r>
            <a:r>
              <a:rPr lang="en-US" sz="2800" dirty="0" smtClean="0"/>
              <a:t>kernel</a:t>
            </a:r>
            <a:endParaRPr lang="en-US" sz="2800" dirty="0"/>
          </a:p>
          <a:p>
            <a:pPr lvl="1"/>
            <a:r>
              <a:rPr lang="en-US" sz="2800" dirty="0"/>
              <a:t>Improves</a:t>
            </a:r>
          </a:p>
          <a:p>
            <a:pPr lvl="2"/>
            <a:r>
              <a:rPr lang="en-US" sz="2800" dirty="0"/>
              <a:t>SNR</a:t>
            </a:r>
          </a:p>
          <a:p>
            <a:pPr lvl="2"/>
            <a:r>
              <a:rPr lang="en-US" sz="2800" dirty="0"/>
              <a:t>Specificity</a:t>
            </a:r>
          </a:p>
          <a:p>
            <a:pPr lvl="1"/>
            <a:r>
              <a:rPr lang="en-US" sz="2800" dirty="0" smtClean="0"/>
              <a:t>Reduces</a:t>
            </a:r>
          </a:p>
          <a:p>
            <a:pPr lvl="2"/>
            <a:r>
              <a:rPr lang="en-US" sz="2800" dirty="0" smtClean="0"/>
              <a:t>Spatial resolution</a:t>
            </a:r>
          </a:p>
          <a:p>
            <a:pPr lvl="2"/>
            <a:r>
              <a:rPr lang="en-US" sz="2800" dirty="0" smtClean="0"/>
              <a:t>Sensitivity</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6230" y="3746988"/>
            <a:ext cx="8832374" cy="181036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6230" y="1508069"/>
            <a:ext cx="8832374" cy="1810362"/>
          </a:xfrm>
          <a:prstGeom prst="rect">
            <a:avLst/>
          </a:prstGeom>
        </p:spPr>
      </p:pic>
    </p:spTree>
    <p:custDataLst>
      <p:tags r:id="rId1"/>
    </p:custDataLst>
    <p:extLst>
      <p:ext uri="{BB962C8B-B14F-4D97-AF65-F5344CB8AC3E}">
        <p14:creationId xmlns:p14="http://schemas.microsoft.com/office/powerpoint/2010/main" val="107844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Is there an activation?</a:t>
            </a:r>
            <a:endParaRPr lang="en-US" noProof="0" dirty="0"/>
          </a:p>
        </p:txBody>
      </p:sp>
      <p:sp>
        <p:nvSpPr>
          <p:cNvPr id="16" name="Text Placeholder 3"/>
          <p:cNvSpPr>
            <a:spLocks noGrp="1"/>
          </p:cNvSpPr>
          <p:nvPr>
            <p:ph type="body" sz="quarter" idx="14"/>
          </p:nvPr>
        </p:nvSpPr>
        <p:spPr>
          <a:xfrm>
            <a:off x="0" y="1105754"/>
            <a:ext cx="11028218" cy="5752245"/>
          </a:xfrm>
        </p:spPr>
        <p:txBody>
          <a:bodyPr>
            <a:normAutofit/>
          </a:bodyPr>
          <a:lstStyle/>
          <a:p>
            <a:r>
              <a:rPr lang="en-US" sz="2800" dirty="0" smtClean="0"/>
              <a:t>A finger tapping example</a:t>
            </a:r>
          </a:p>
          <a:p>
            <a:endParaRPr lang="en-US" sz="2800" dirty="0"/>
          </a:p>
        </p:txBody>
      </p:sp>
      <p:pic>
        <p:nvPicPr>
          <p:cNvPr id="4" name="Afbeelding 3"/>
          <p:cNvPicPr>
            <a:picLocks noChangeAspect="1"/>
          </p:cNvPicPr>
          <p:nvPr/>
        </p:nvPicPr>
        <p:blipFill>
          <a:blip r:embed="rId4"/>
          <a:stretch>
            <a:fillRect/>
          </a:stretch>
        </p:blipFill>
        <p:spPr>
          <a:xfrm>
            <a:off x="5038653" y="1493346"/>
            <a:ext cx="4375020" cy="4760640"/>
          </a:xfrm>
          <a:prstGeom prst="rect">
            <a:avLst/>
          </a:prstGeom>
        </p:spPr>
      </p:pic>
    </p:spTree>
    <p:custDataLst>
      <p:tags r:id="rId1"/>
    </p:custDataLst>
    <p:extLst>
      <p:ext uri="{BB962C8B-B14F-4D97-AF65-F5344CB8AC3E}">
        <p14:creationId xmlns:p14="http://schemas.microsoft.com/office/powerpoint/2010/main" val="107844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A simple fMRI experiment</a:t>
            </a:r>
            <a:endParaRPr lang="en-US" noProof="0" dirty="0"/>
          </a:p>
        </p:txBody>
      </p:sp>
      <p:sp>
        <p:nvSpPr>
          <p:cNvPr id="16" name="Text Placeholder 3"/>
          <p:cNvSpPr>
            <a:spLocks noGrp="1"/>
          </p:cNvSpPr>
          <p:nvPr>
            <p:ph type="body" sz="quarter" idx="14"/>
          </p:nvPr>
        </p:nvSpPr>
        <p:spPr>
          <a:xfrm>
            <a:off x="0" y="1105754"/>
            <a:ext cx="6538823" cy="5752245"/>
          </a:xfrm>
        </p:spPr>
        <p:txBody>
          <a:bodyPr>
            <a:normAutofit/>
          </a:bodyPr>
          <a:lstStyle/>
          <a:p>
            <a:r>
              <a:rPr lang="en-US" sz="2800" dirty="0" smtClean="0"/>
              <a:t>Passive </a:t>
            </a:r>
            <a:r>
              <a:rPr lang="en-US" sz="2800" dirty="0"/>
              <a:t>tapping vs </a:t>
            </a:r>
            <a:r>
              <a:rPr lang="en-US" sz="2800" dirty="0" smtClean="0"/>
              <a:t>rest (7 cycles)</a:t>
            </a:r>
            <a:endParaRPr lang="en-US" sz="2800" dirty="0"/>
          </a:p>
          <a:p>
            <a:r>
              <a:rPr lang="en-US" sz="2800" dirty="0" smtClean="0"/>
              <a:t>Blocks of 6 scans per cycle</a:t>
            </a:r>
          </a:p>
          <a:p>
            <a:endParaRPr lang="en-US" sz="2800" dirty="0" smtClean="0"/>
          </a:p>
          <a:p>
            <a:r>
              <a:rPr lang="en-US" sz="2800" b="1" dirty="0"/>
              <a:t>Is there a change in the BOLD response between finger tapping and rest?</a:t>
            </a:r>
          </a:p>
          <a:p>
            <a:endParaRPr lang="en-US" sz="2800" dirty="0"/>
          </a:p>
        </p:txBody>
      </p:sp>
      <p:pic>
        <p:nvPicPr>
          <p:cNvPr id="4" name="Picture 19" descr="stimulus"/>
          <p:cNvPicPr>
            <a:picLocks noChangeArrowheads="1"/>
          </p:cNvPicPr>
          <p:nvPr/>
        </p:nvPicPr>
        <p:blipFill>
          <a:blip r:embed="rId4" cstate="print">
            <a:extLst>
              <a:ext uri="{28A0092B-C50C-407E-A947-70E740481C1C}">
                <a14:useLocalDpi xmlns:a14="http://schemas.microsoft.com/office/drawing/2010/main" val="0"/>
              </a:ext>
            </a:extLst>
          </a:blip>
          <a:srcRect l="13333" t="9624" r="10272" b="40741"/>
          <a:stretch>
            <a:fillRect/>
          </a:stretch>
        </p:blipFill>
        <p:spPr bwMode="auto">
          <a:xfrm>
            <a:off x="7262515" y="4380596"/>
            <a:ext cx="3384375" cy="299109"/>
          </a:xfrm>
          <a:prstGeom prst="rect">
            <a:avLst/>
          </a:prstGeom>
          <a:noFill/>
          <a:ln w="25400">
            <a:solidFill>
              <a:srgbClr val="96969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6"/>
          <p:cNvSpPr>
            <a:spLocks noChangeArrowheads="1"/>
          </p:cNvSpPr>
          <p:nvPr/>
        </p:nvSpPr>
        <p:spPr bwMode="auto">
          <a:xfrm>
            <a:off x="7262517" y="4607923"/>
            <a:ext cx="3384375" cy="461665"/>
          </a:xfrm>
          <a:prstGeom prst="rect">
            <a:avLst/>
          </a:prstGeom>
          <a:noFill/>
          <a:ln>
            <a:noFill/>
          </a:ln>
          <a:effectLst/>
          <a:extLst>
            <a:ext uri="{909E8E84-426E-40DD-AFC4-6F175D3DCCD1}">
              <a14:hiddenFill xmlns:a14="http://schemas.microsoft.com/office/drawing/2010/main">
                <a:gradFill rotWithShape="0">
                  <a:gsLst>
                    <a:gs pos="0">
                      <a:srgbClr val="FFFF99"/>
                    </a:gs>
                    <a:gs pos="100000">
                      <a:srgbClr val="FFFF99">
                        <a:gamma/>
                        <a:shade val="79216"/>
                        <a:invGamma/>
                      </a:srgbClr>
                    </a:gs>
                  </a:gsLst>
                  <a:path path="shape">
                    <a:fillToRect l="50000" t="50000" r="50000" b="50000"/>
                  </a:path>
                </a:gra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nchor="ctr">
            <a:spAutoFit/>
          </a:bodyPr>
          <a:lstStyle/>
          <a:p>
            <a:pPr algn="ctr"/>
            <a:r>
              <a:rPr lang="de-DE" sz="2000" dirty="0"/>
              <a:t>Stimulus</a:t>
            </a:r>
            <a:r>
              <a:rPr lang="de-DE" sz="2400" dirty="0">
                <a:solidFill>
                  <a:srgbClr val="000000"/>
                </a:solidFill>
                <a:latin typeface="Arial Unicode MS" pitchFamily="34" charset="-128"/>
              </a:rPr>
              <a:t> </a:t>
            </a:r>
            <a:r>
              <a:rPr lang="de-DE" sz="2000" dirty="0" err="1"/>
              <a:t>function</a:t>
            </a:r>
            <a:endParaRPr lang="en-GB" sz="2000" dirty="0"/>
          </a:p>
        </p:txBody>
      </p:sp>
      <p:pic>
        <p:nvPicPr>
          <p:cNvPr id="6" name="Picture 11" descr="adjusted"/>
          <p:cNvPicPr>
            <a:picLocks noChangeAspect="1" noChangeArrowheads="1"/>
          </p:cNvPicPr>
          <p:nvPr/>
        </p:nvPicPr>
        <p:blipFill>
          <a:blip r:embed="rId5" cstate="print">
            <a:extLst>
              <a:ext uri="{28A0092B-C50C-407E-A947-70E740481C1C}">
                <a14:useLocalDpi xmlns:a14="http://schemas.microsoft.com/office/drawing/2010/main" val="0"/>
              </a:ext>
            </a:extLst>
          </a:blip>
          <a:srcRect l="4410" t="53058" r="7166" b="5435"/>
          <a:stretch>
            <a:fillRect/>
          </a:stretch>
        </p:blipFill>
        <p:spPr bwMode="auto">
          <a:xfrm>
            <a:off x="6758461" y="1581790"/>
            <a:ext cx="4073738" cy="279880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107844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A simple fMRI experiment</a:t>
            </a:r>
            <a:endParaRPr lang="en-US" noProof="0" dirty="0"/>
          </a:p>
        </p:txBody>
      </p:sp>
      <p:sp>
        <p:nvSpPr>
          <p:cNvPr id="16" name="Text Placeholder 3"/>
          <p:cNvSpPr>
            <a:spLocks noGrp="1"/>
          </p:cNvSpPr>
          <p:nvPr>
            <p:ph type="body" sz="quarter" idx="14"/>
          </p:nvPr>
        </p:nvSpPr>
        <p:spPr>
          <a:xfrm>
            <a:off x="0" y="1105754"/>
            <a:ext cx="6538823" cy="5752245"/>
          </a:xfrm>
        </p:spPr>
        <p:txBody>
          <a:bodyPr>
            <a:normAutofit/>
          </a:bodyPr>
          <a:lstStyle/>
          <a:p>
            <a:r>
              <a:rPr lang="en-US" sz="2800" noProof="0" dirty="0" smtClean="0"/>
              <a:t>Activation </a:t>
            </a:r>
            <a:r>
              <a:rPr lang="en-US" sz="2800" noProof="0" dirty="0" smtClean="0">
                <a:sym typeface="Wingdings" panose="05000000000000000000" pitchFamily="2" charset="2"/>
              </a:rPr>
              <a:t> </a:t>
            </a:r>
            <a:r>
              <a:rPr lang="en-US" sz="2800" noProof="0" dirty="0" smtClean="0"/>
              <a:t>compare:</a:t>
            </a:r>
          </a:p>
          <a:p>
            <a:pPr lvl="1"/>
            <a:r>
              <a:rPr lang="en-US" sz="2800" dirty="0" smtClean="0"/>
              <a:t>Magnitude of response</a:t>
            </a:r>
          </a:p>
          <a:p>
            <a:pPr lvl="1"/>
            <a:r>
              <a:rPr lang="en-US" sz="2800" noProof="0" dirty="0" smtClean="0"/>
              <a:t>Measurement noise</a:t>
            </a:r>
          </a:p>
          <a:p>
            <a:r>
              <a:rPr lang="en-US" sz="2800" noProof="0" dirty="0" smtClean="0"/>
              <a:t>T-test</a:t>
            </a:r>
            <a:endParaRPr lang="en-US" sz="2800" dirty="0" smtClean="0"/>
          </a:p>
          <a:p>
            <a:endParaRPr lang="en-US" sz="2800" dirty="0"/>
          </a:p>
        </p:txBody>
      </p:sp>
      <p:grpSp>
        <p:nvGrpSpPr>
          <p:cNvPr id="4" name="Groep 3"/>
          <p:cNvGrpSpPr/>
          <p:nvPr/>
        </p:nvGrpSpPr>
        <p:grpSpPr>
          <a:xfrm>
            <a:off x="4379461" y="1924155"/>
            <a:ext cx="4630396" cy="3932846"/>
            <a:chOff x="4248291" y="914627"/>
            <a:chExt cx="5574632" cy="4370621"/>
          </a:xfrm>
        </p:grpSpPr>
        <p:sp>
          <p:nvSpPr>
            <p:cNvPr id="5" name="Rectangle 16"/>
            <p:cNvSpPr>
              <a:spLocks noChangeArrowheads="1"/>
            </p:cNvSpPr>
            <p:nvPr/>
          </p:nvSpPr>
          <p:spPr bwMode="auto">
            <a:xfrm>
              <a:off x="5678118" y="4772194"/>
              <a:ext cx="2714977" cy="513054"/>
            </a:xfrm>
            <a:prstGeom prst="rect">
              <a:avLst/>
            </a:prstGeom>
            <a:noFill/>
            <a:ln>
              <a:noFill/>
            </a:ln>
            <a:effectLst/>
            <a:extLst>
              <a:ext uri="{909E8E84-426E-40DD-AFC4-6F175D3DCCD1}">
                <a14:hiddenFill xmlns:a14="http://schemas.microsoft.com/office/drawing/2010/main">
                  <a:gradFill rotWithShape="0">
                    <a:gsLst>
                      <a:gs pos="0">
                        <a:srgbClr val="FFFF99"/>
                      </a:gs>
                      <a:gs pos="100000">
                        <a:srgbClr val="FFFF99">
                          <a:gamma/>
                          <a:shade val="79216"/>
                          <a:invGamma/>
                        </a:srgbClr>
                      </a:gs>
                    </a:gsLst>
                    <a:path path="shape">
                      <a:fillToRect l="50000" t="50000" r="50000" b="50000"/>
                    </a:path>
                  </a:gra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pPr algn="ctr"/>
              <a:r>
                <a:rPr lang="de-DE" sz="2000" dirty="0"/>
                <a:t>Stimulus</a:t>
              </a:r>
              <a:r>
                <a:rPr lang="de-DE" sz="2400" dirty="0">
                  <a:solidFill>
                    <a:srgbClr val="000000"/>
                  </a:solidFill>
                  <a:latin typeface="Arial Unicode MS" pitchFamily="34" charset="-128"/>
                </a:rPr>
                <a:t> </a:t>
              </a:r>
              <a:r>
                <a:rPr lang="de-DE" sz="2000" dirty="0" err="1"/>
                <a:t>function</a:t>
              </a:r>
              <a:endParaRPr lang="en-GB" sz="2000" dirty="0"/>
            </a:p>
          </p:txBody>
        </p:sp>
        <p:grpSp>
          <p:nvGrpSpPr>
            <p:cNvPr id="6" name="Groep 5"/>
            <p:cNvGrpSpPr/>
            <p:nvPr/>
          </p:nvGrpSpPr>
          <p:grpSpPr>
            <a:xfrm>
              <a:off x="4248291" y="914627"/>
              <a:ext cx="5574632" cy="3913188"/>
              <a:chOff x="3478351" y="1292452"/>
              <a:chExt cx="5574632" cy="3913188"/>
            </a:xfrm>
          </p:grpSpPr>
          <p:pic>
            <p:nvPicPr>
              <p:cNvPr id="7" name="Picture 11" descr="adjusted"/>
              <p:cNvPicPr>
                <a:picLocks noChangeAspect="1" noChangeArrowheads="1"/>
              </p:cNvPicPr>
              <p:nvPr/>
            </p:nvPicPr>
            <p:blipFill>
              <a:blip r:embed="rId4">
                <a:extLst>
                  <a:ext uri="{28A0092B-C50C-407E-A947-70E740481C1C}">
                    <a14:useLocalDpi xmlns:a14="http://schemas.microsoft.com/office/drawing/2010/main" val="0"/>
                  </a:ext>
                </a:extLst>
              </a:blip>
              <a:srcRect l="4410" t="53058" r="7166" b="5435"/>
              <a:stretch>
                <a:fillRect/>
              </a:stretch>
            </p:blipFill>
            <p:spPr bwMode="auto">
              <a:xfrm>
                <a:off x="3478351" y="1292452"/>
                <a:ext cx="5574632" cy="353536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pic>
          <p:pic>
            <p:nvPicPr>
              <p:cNvPr id="8" name="Picture 19" descr="stimulus"/>
              <p:cNvPicPr>
                <a:picLocks noChangeAspect="1" noChangeArrowheads="1"/>
              </p:cNvPicPr>
              <p:nvPr/>
            </p:nvPicPr>
            <p:blipFill>
              <a:blip r:embed="rId5" cstate="print">
                <a:extLst>
                  <a:ext uri="{28A0092B-C50C-407E-A947-70E740481C1C}">
                    <a14:useLocalDpi xmlns:a14="http://schemas.microsoft.com/office/drawing/2010/main" val="0"/>
                  </a:ext>
                </a:extLst>
              </a:blip>
              <a:srcRect l="13333" t="9624" r="10272" b="40741"/>
              <a:stretch>
                <a:fillRect/>
              </a:stretch>
            </p:blipFill>
            <p:spPr bwMode="auto">
              <a:xfrm>
                <a:off x="3959893" y="4827815"/>
                <a:ext cx="5054086" cy="377825"/>
              </a:xfrm>
              <a:prstGeom prst="rect">
                <a:avLst/>
              </a:prstGeom>
              <a:noFill/>
              <a:ln w="25400">
                <a:solidFill>
                  <a:srgbClr val="96969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grpSp>
      <p:pic>
        <p:nvPicPr>
          <p:cNvPr id="9" name="Afbeelding 13"/>
          <p:cNvPicPr>
            <a:picLocks noChangeAspect="1"/>
          </p:cNvPicPr>
          <p:nvPr/>
        </p:nvPicPr>
        <p:blipFill>
          <a:blip r:embed="rId6">
            <a:biLevel thresh="75000"/>
          </a:blip>
          <a:stretch>
            <a:fillRect/>
          </a:stretch>
        </p:blipFill>
        <p:spPr>
          <a:xfrm>
            <a:off x="9636045" y="3420414"/>
            <a:ext cx="1454532" cy="811371"/>
          </a:xfrm>
          <a:prstGeom prst="rect">
            <a:avLst/>
          </a:prstGeom>
        </p:spPr>
      </p:pic>
      <p:pic>
        <p:nvPicPr>
          <p:cNvPr id="10" name="Afbeelding 14"/>
          <p:cNvPicPr>
            <a:picLocks noChangeAspect="1"/>
          </p:cNvPicPr>
          <p:nvPr/>
        </p:nvPicPr>
        <p:blipFill>
          <a:blip r:embed="rId7">
            <a:biLevel thresh="75000"/>
          </a:blip>
          <a:stretch>
            <a:fillRect/>
          </a:stretch>
        </p:blipFill>
        <p:spPr>
          <a:xfrm>
            <a:off x="9627885" y="4231767"/>
            <a:ext cx="1454532" cy="664416"/>
          </a:xfrm>
          <a:prstGeom prst="rect">
            <a:avLst/>
          </a:prstGeom>
        </p:spPr>
      </p:pic>
      <p:pic>
        <p:nvPicPr>
          <p:cNvPr id="11"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32388" t="56335" r="53090" b="13018"/>
          <a:stretch/>
        </p:blipFill>
        <p:spPr bwMode="auto">
          <a:xfrm>
            <a:off x="9646566" y="1420098"/>
            <a:ext cx="1465248" cy="173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Rechte verbindingslijn met pijl 16"/>
          <p:cNvCxnSpPr/>
          <p:nvPr/>
        </p:nvCxnSpPr>
        <p:spPr>
          <a:xfrm flipH="1">
            <a:off x="7547813" y="2289794"/>
            <a:ext cx="2376264" cy="570464"/>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kstvak 17"/>
          <p:cNvSpPr txBox="1"/>
          <p:nvPr/>
        </p:nvSpPr>
        <p:spPr>
          <a:xfrm>
            <a:off x="6611077" y="2105128"/>
            <a:ext cx="2189638" cy="369332"/>
          </a:xfrm>
          <a:prstGeom prst="rect">
            <a:avLst/>
          </a:prstGeom>
          <a:noFill/>
        </p:spPr>
        <p:txBody>
          <a:bodyPr wrap="none" rtlCol="0">
            <a:spAutoFit/>
          </a:bodyPr>
          <a:lstStyle/>
          <a:p>
            <a:r>
              <a:rPr lang="nl-NL" dirty="0" err="1"/>
              <a:t>Signal</a:t>
            </a:r>
            <a:r>
              <a:rPr lang="nl-NL" dirty="0"/>
              <a:t> </a:t>
            </a:r>
            <a:r>
              <a:rPr lang="nl-NL" dirty="0" err="1"/>
              <a:t>from</a:t>
            </a:r>
            <a:r>
              <a:rPr lang="nl-NL" dirty="0"/>
              <a:t> </a:t>
            </a:r>
            <a:r>
              <a:rPr lang="nl-NL" dirty="0" err="1"/>
              <a:t>one</a:t>
            </a:r>
            <a:r>
              <a:rPr lang="nl-NL" dirty="0"/>
              <a:t> </a:t>
            </a:r>
            <a:r>
              <a:rPr lang="nl-NL" dirty="0" err="1"/>
              <a:t>voxel</a:t>
            </a:r>
            <a:endParaRPr lang="nl-NL" dirty="0"/>
          </a:p>
        </p:txBody>
      </p:sp>
      <p:sp>
        <p:nvSpPr>
          <p:cNvPr id="14" name="Tekstvak 12"/>
          <p:cNvSpPr txBox="1"/>
          <p:nvPr/>
        </p:nvSpPr>
        <p:spPr>
          <a:xfrm>
            <a:off x="4379461" y="5880098"/>
            <a:ext cx="3828420" cy="461665"/>
          </a:xfrm>
          <a:prstGeom prst="rect">
            <a:avLst/>
          </a:prstGeom>
          <a:noFill/>
        </p:spPr>
        <p:txBody>
          <a:bodyPr wrap="none" rtlCol="0">
            <a:spAutoFit/>
          </a:bodyPr>
          <a:lstStyle/>
          <a:p>
            <a:r>
              <a:rPr lang="nl-NL" sz="2400" dirty="0" err="1"/>
              <a:t>Compare</a:t>
            </a:r>
            <a:r>
              <a:rPr lang="nl-NL" sz="2400" dirty="0"/>
              <a:t> tap in </a:t>
            </a:r>
            <a:r>
              <a:rPr lang="nl-NL" sz="2400" dirty="0">
                <a:solidFill>
                  <a:schemeClr val="accent6">
                    <a:lumMod val="75000"/>
                  </a:schemeClr>
                </a:solidFill>
              </a:rPr>
              <a:t>green</a:t>
            </a:r>
            <a:r>
              <a:rPr lang="nl-NL" sz="2400" dirty="0">
                <a:solidFill>
                  <a:srgbClr val="00B050"/>
                </a:solidFill>
              </a:rPr>
              <a:t> </a:t>
            </a:r>
            <a:r>
              <a:rPr lang="nl-NL" sz="2400" dirty="0" err="1"/>
              <a:t>vs</a:t>
            </a:r>
            <a:r>
              <a:rPr lang="nl-NL" sz="2400" dirty="0"/>
              <a:t> </a:t>
            </a:r>
            <a:r>
              <a:rPr lang="nl-NL" sz="2400" dirty="0">
                <a:solidFill>
                  <a:schemeClr val="bg1">
                    <a:lumMod val="50000"/>
                  </a:schemeClr>
                </a:solidFill>
              </a:rPr>
              <a:t>rest</a:t>
            </a:r>
            <a:r>
              <a:rPr lang="nl-NL" sz="2400" dirty="0">
                <a:solidFill>
                  <a:srgbClr val="00B050"/>
                </a:solidFill>
              </a:rPr>
              <a:t> </a:t>
            </a:r>
            <a:endParaRPr lang="nl-NL" sz="2400" dirty="0"/>
          </a:p>
        </p:txBody>
      </p:sp>
      <p:sp>
        <p:nvSpPr>
          <p:cNvPr id="15" name="Rechthoek 8"/>
          <p:cNvSpPr/>
          <p:nvPr/>
        </p:nvSpPr>
        <p:spPr>
          <a:xfrm>
            <a:off x="5099541" y="3132382"/>
            <a:ext cx="467562" cy="576064"/>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9"/>
          <p:cNvSpPr/>
          <p:nvPr/>
        </p:nvSpPr>
        <p:spPr>
          <a:xfrm>
            <a:off x="5333322" y="3884861"/>
            <a:ext cx="467562" cy="576064"/>
          </a:xfrm>
          <a:prstGeom prst="rect">
            <a:avLst/>
          </a:prstGeom>
          <a:noFill/>
          <a:ln w="508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ustDataLst>
      <p:tags r:id="rId1"/>
    </p:custDataLst>
    <p:extLst>
      <p:ext uri="{BB962C8B-B14F-4D97-AF65-F5344CB8AC3E}">
        <p14:creationId xmlns:p14="http://schemas.microsoft.com/office/powerpoint/2010/main" val="424641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General linear model</a:t>
            </a:r>
            <a:endParaRPr lang="en-US" noProof="0" dirty="0"/>
          </a:p>
        </p:txBody>
      </p:sp>
      <p:sp>
        <p:nvSpPr>
          <p:cNvPr id="16" name="Text Placeholder 3"/>
          <p:cNvSpPr>
            <a:spLocks noGrp="1"/>
          </p:cNvSpPr>
          <p:nvPr>
            <p:ph type="body" sz="quarter" idx="14"/>
          </p:nvPr>
        </p:nvSpPr>
        <p:spPr>
          <a:xfrm>
            <a:off x="0" y="1105754"/>
            <a:ext cx="11623963" cy="5752245"/>
          </a:xfrm>
        </p:spPr>
        <p:txBody>
          <a:bodyPr>
            <a:normAutofit/>
          </a:bodyPr>
          <a:lstStyle/>
          <a:p>
            <a:r>
              <a:rPr lang="en-US" sz="2800" dirty="0" smtClean="0"/>
              <a:t>Experimental </a:t>
            </a:r>
            <a:r>
              <a:rPr lang="en-US" sz="2800" dirty="0"/>
              <a:t>data (</a:t>
            </a:r>
            <a:r>
              <a:rPr lang="en-US" sz="2800" dirty="0" smtClean="0"/>
              <a:t>Y) - linear combination (</a:t>
            </a:r>
            <a:r>
              <a:rPr lang="el-GR" sz="2800" dirty="0" smtClean="0"/>
              <a:t>β</a:t>
            </a:r>
            <a:r>
              <a:rPr lang="en-US" sz="2800" dirty="0" smtClean="0"/>
              <a:t>) of </a:t>
            </a:r>
            <a:r>
              <a:rPr lang="en-US" sz="2800" dirty="0"/>
              <a:t>different model </a:t>
            </a:r>
            <a:r>
              <a:rPr lang="en-US" sz="2800" dirty="0" smtClean="0"/>
              <a:t>factors (x), </a:t>
            </a:r>
            <a:r>
              <a:rPr lang="en-US" sz="2800" dirty="0"/>
              <a:t>along with uncorrelated </a:t>
            </a:r>
            <a:r>
              <a:rPr lang="en-US" sz="2800" dirty="0" smtClean="0"/>
              <a:t>noise (</a:t>
            </a:r>
            <a:r>
              <a:rPr lang="el-GR" sz="2800" dirty="0" smtClean="0"/>
              <a:t>ε</a:t>
            </a:r>
            <a:r>
              <a:rPr lang="en-US" sz="2800" dirty="0" smtClean="0"/>
              <a:t>)</a:t>
            </a:r>
          </a:p>
          <a:p>
            <a:r>
              <a:rPr lang="en-US" sz="2800" dirty="0" smtClean="0"/>
              <a:t>Testing slope (</a:t>
            </a:r>
            <a:r>
              <a:rPr lang="el-GR" sz="2800" dirty="0" smtClean="0"/>
              <a:t>β</a:t>
            </a:r>
            <a:r>
              <a:rPr lang="en-US" sz="2800" dirty="0" smtClean="0"/>
              <a:t>) against null hypothesis</a:t>
            </a:r>
            <a:endParaRPr lang="en-US" sz="2800" dirty="0"/>
          </a:p>
        </p:txBody>
      </p:sp>
      <p:graphicFrame>
        <p:nvGraphicFramePr>
          <p:cNvPr id="4" name="Tijdelijke aanduiding voor inhoud 5"/>
          <p:cNvGraphicFramePr>
            <a:graphicFrameLocks/>
          </p:cNvGraphicFramePr>
          <p:nvPr>
            <p:extLst>
              <p:ext uri="{D42A27DB-BD31-4B8C-83A1-F6EECF244321}">
                <p14:modId xmlns:p14="http://schemas.microsoft.com/office/powerpoint/2010/main" val="829156888"/>
              </p:ext>
            </p:extLst>
          </p:nvPr>
        </p:nvGraphicFramePr>
        <p:xfrm>
          <a:off x="3228642" y="2451100"/>
          <a:ext cx="6695343" cy="44069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18"/>
          <p:cNvSpPr>
            <a:spLocks noChangeArrowheads="1"/>
          </p:cNvSpPr>
          <p:nvPr/>
        </p:nvSpPr>
        <p:spPr bwMode="auto">
          <a:xfrm>
            <a:off x="4212673" y="2610709"/>
            <a:ext cx="4168449" cy="7078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spcBef>
                <a:spcPts val="650"/>
              </a:spcBef>
              <a:buClr>
                <a:srgbClr val="99CCFF"/>
              </a:buClr>
              <a:buSzPct val="80000"/>
            </a:pPr>
            <a:r>
              <a:rPr lang="en-GB" altLang="nl-NL" sz="4000" b="1" i="1" dirty="0">
                <a:solidFill>
                  <a:srgbClr val="FF0000"/>
                </a:solidFill>
                <a:latin typeface="Arial" panose="020B0604020202020204" pitchFamily="34" charset="0"/>
                <a:cs typeface="Arial" panose="020B0604020202020204" pitchFamily="34" charset="0"/>
              </a:rPr>
              <a:t>Y = </a:t>
            </a:r>
            <a:r>
              <a:rPr lang="el-GR" altLang="nl-NL" sz="4000" b="1" i="1" dirty="0" smtClean="0">
                <a:solidFill>
                  <a:srgbClr val="FF0000"/>
                </a:solidFill>
                <a:latin typeface="Arial" panose="020B0604020202020204" pitchFamily="34" charset="0"/>
                <a:cs typeface="Arial" panose="020B0604020202020204" pitchFamily="34" charset="0"/>
              </a:rPr>
              <a:t>β</a:t>
            </a:r>
            <a:r>
              <a:rPr lang="en-GB" altLang="nl-NL" sz="4000" b="1" i="1" dirty="0" smtClean="0">
                <a:solidFill>
                  <a:srgbClr val="FF0000"/>
                </a:solidFill>
                <a:latin typeface="Arial" panose="020B0604020202020204" pitchFamily="34" charset="0"/>
                <a:cs typeface="Arial" panose="020B0604020202020204" pitchFamily="34" charset="0"/>
              </a:rPr>
              <a:t>x </a:t>
            </a:r>
            <a:r>
              <a:rPr lang="en-GB" altLang="nl-NL" sz="4000" b="1" i="1" dirty="0">
                <a:solidFill>
                  <a:srgbClr val="FF0000"/>
                </a:solidFill>
                <a:latin typeface="Arial" panose="020B0604020202020204" pitchFamily="34" charset="0"/>
                <a:cs typeface="Arial" panose="020B0604020202020204" pitchFamily="34" charset="0"/>
              </a:rPr>
              <a:t>+ </a:t>
            </a:r>
            <a:r>
              <a:rPr lang="el-GR" altLang="nl-NL" sz="4000" b="1" i="1" dirty="0" smtClean="0">
                <a:solidFill>
                  <a:srgbClr val="FF0000"/>
                </a:solidFill>
                <a:latin typeface="Arial" panose="020B0604020202020204" pitchFamily="34" charset="0"/>
                <a:cs typeface="Arial" panose="020B0604020202020204" pitchFamily="34" charset="0"/>
              </a:rPr>
              <a:t>β</a:t>
            </a:r>
            <a:r>
              <a:rPr lang="en-US" altLang="nl-NL" sz="4000" b="1" i="1" baseline="-25000" dirty="0" smtClean="0">
                <a:solidFill>
                  <a:srgbClr val="FF0000"/>
                </a:solidFill>
                <a:latin typeface="Arial" panose="020B0604020202020204" pitchFamily="34" charset="0"/>
                <a:cs typeface="Arial" panose="020B0604020202020204" pitchFamily="34" charset="0"/>
              </a:rPr>
              <a:t>0</a:t>
            </a:r>
            <a:r>
              <a:rPr lang="en-GB" altLang="nl-NL" sz="4000" b="1" i="1" dirty="0" smtClean="0">
                <a:solidFill>
                  <a:srgbClr val="FF0000"/>
                </a:solidFill>
                <a:latin typeface="Arial" panose="020B0604020202020204" pitchFamily="34" charset="0"/>
                <a:cs typeface="Arial" panose="020B0604020202020204" pitchFamily="34" charset="0"/>
              </a:rPr>
              <a:t> </a:t>
            </a:r>
            <a:r>
              <a:rPr lang="en-GB" altLang="nl-NL" sz="4000" b="1" i="1" dirty="0">
                <a:solidFill>
                  <a:srgbClr val="FF0000"/>
                </a:solidFill>
                <a:latin typeface="Arial" panose="020B0604020202020204" pitchFamily="34" charset="0"/>
                <a:cs typeface="Arial" panose="020B0604020202020204" pitchFamily="34" charset="0"/>
              </a:rPr>
              <a:t>+ </a:t>
            </a:r>
            <a:r>
              <a:rPr lang="en-US" altLang="nl-NL" sz="4000" i="1" dirty="0">
                <a:solidFill>
                  <a:srgbClr val="FF0000"/>
                </a:solidFill>
                <a:latin typeface="Arial" panose="020B0604020202020204" pitchFamily="34" charset="0"/>
                <a:cs typeface="Arial" panose="020B0604020202020204" pitchFamily="34" charset="0"/>
              </a:rPr>
              <a:t>ε</a:t>
            </a:r>
            <a:endParaRPr lang="en-GB" altLang="nl-NL" sz="4000" i="1"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3235528" y="5771300"/>
            <a:ext cx="412292" cy="369332"/>
          </a:xfrm>
          <a:prstGeom prst="rect">
            <a:avLst/>
          </a:prstGeom>
        </p:spPr>
        <p:txBody>
          <a:bodyPr wrap="none">
            <a:spAutoFit/>
          </a:bodyPr>
          <a:lstStyle/>
          <a:p>
            <a:r>
              <a:rPr lang="el-GR" altLang="nl-NL" b="1" i="1" dirty="0">
                <a:solidFill>
                  <a:srgbClr val="FF0000"/>
                </a:solidFill>
                <a:latin typeface="Arial" panose="020B0604020202020204" pitchFamily="34" charset="0"/>
                <a:cs typeface="Arial" panose="020B0604020202020204" pitchFamily="34" charset="0"/>
              </a:rPr>
              <a:t>β</a:t>
            </a:r>
            <a:r>
              <a:rPr lang="en-US" altLang="nl-NL" b="1" i="1" baseline="-25000" dirty="0">
                <a:solidFill>
                  <a:srgbClr val="FF0000"/>
                </a:solidFill>
                <a:latin typeface="Arial" panose="020B0604020202020204" pitchFamily="34" charset="0"/>
                <a:cs typeface="Arial" panose="020B0604020202020204" pitchFamily="34" charset="0"/>
              </a:rPr>
              <a:t>0</a:t>
            </a:r>
            <a:endParaRPr lang="en-US" dirty="0"/>
          </a:p>
        </p:txBody>
      </p:sp>
    </p:spTree>
    <p:custDataLst>
      <p:tags r:id="rId1"/>
    </p:custDataLst>
    <p:extLst>
      <p:ext uri="{BB962C8B-B14F-4D97-AF65-F5344CB8AC3E}">
        <p14:creationId xmlns:p14="http://schemas.microsoft.com/office/powerpoint/2010/main" val="51036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0"/>
            <a:ext cx="8790914" cy="751437"/>
          </a:xfrm>
        </p:spPr>
        <p:txBody>
          <a:bodyPr>
            <a:normAutofit/>
          </a:bodyPr>
          <a:lstStyle/>
          <a:p>
            <a:r>
              <a:rPr lang="en-US" sz="4000" noProof="0" dirty="0" smtClean="0"/>
              <a:t>General linear model for fMRI</a:t>
            </a:r>
            <a:endParaRPr lang="en-US" noProof="0" dirty="0"/>
          </a:p>
        </p:txBody>
      </p:sp>
      <p:sp>
        <p:nvSpPr>
          <p:cNvPr id="4" name="Rectangle 3"/>
          <p:cNvSpPr/>
          <p:nvPr/>
        </p:nvSpPr>
        <p:spPr>
          <a:xfrm>
            <a:off x="1800973" y="764416"/>
            <a:ext cx="8326699" cy="461665"/>
          </a:xfrm>
          <a:prstGeom prst="rect">
            <a:avLst/>
          </a:prstGeom>
        </p:spPr>
        <p:txBody>
          <a:bodyPr wrap="square">
            <a:spAutoFit/>
          </a:bodyPr>
          <a:lstStyle/>
          <a:p>
            <a:r>
              <a:rPr lang="en-GB" altLang="nl-NL" sz="2400" b="1" i="1" dirty="0" smtClean="0">
                <a:solidFill>
                  <a:srgbClr val="FF0000"/>
                </a:solidFill>
                <a:latin typeface="Arial" panose="020B0604020202020204" pitchFamily="34" charset="0"/>
                <a:cs typeface="Arial" panose="020B0604020202020204" pitchFamily="34" charset="0"/>
              </a:rPr>
              <a:t>  Y       </a:t>
            </a:r>
            <a:r>
              <a:rPr lang="en-GB" altLang="nl-NL" sz="2400" b="1" i="1" dirty="0">
                <a:solidFill>
                  <a:srgbClr val="FF0000"/>
                </a:solidFill>
                <a:latin typeface="Arial" panose="020B0604020202020204" pitchFamily="34" charset="0"/>
                <a:cs typeface="Arial" panose="020B0604020202020204" pitchFamily="34" charset="0"/>
              </a:rPr>
              <a:t>= 	    </a:t>
            </a:r>
            <a:r>
              <a:rPr lang="en-GB" altLang="nl-NL" sz="2400" b="1" i="1" dirty="0" smtClean="0">
                <a:solidFill>
                  <a:srgbClr val="FF0000"/>
                </a:solidFill>
                <a:latin typeface="Arial" panose="020B0604020202020204" pitchFamily="34" charset="0"/>
                <a:cs typeface="Arial" panose="020B0604020202020204" pitchFamily="34" charset="0"/>
              </a:rPr>
              <a:t>              X   </a:t>
            </a:r>
            <a:r>
              <a:rPr lang="en-GB" altLang="nl-NL" sz="2400" b="1" i="1" dirty="0">
                <a:solidFill>
                  <a:srgbClr val="FF0000"/>
                </a:solidFill>
                <a:latin typeface="Arial" panose="020B0604020202020204" pitchFamily="34" charset="0"/>
                <a:cs typeface="Arial" panose="020B0604020202020204" pitchFamily="34" charset="0"/>
              </a:rPr>
              <a:t>	 </a:t>
            </a:r>
            <a:r>
              <a:rPr lang="en-GB" altLang="nl-NL" sz="2400" b="1" i="1" dirty="0" smtClean="0">
                <a:solidFill>
                  <a:srgbClr val="FF0000"/>
                </a:solidFill>
                <a:latin typeface="Arial" panose="020B0604020202020204" pitchFamily="34" charset="0"/>
                <a:cs typeface="Arial" panose="020B0604020202020204" pitchFamily="34" charset="0"/>
              </a:rPr>
              <a:t>        *       </a:t>
            </a:r>
            <a:r>
              <a:rPr lang="el-GR" altLang="nl-NL" sz="2400" b="1" i="1" dirty="0" smtClean="0">
                <a:solidFill>
                  <a:srgbClr val="FF0000"/>
                </a:solidFill>
                <a:latin typeface="Arial" panose="020B0604020202020204" pitchFamily="34" charset="0"/>
                <a:cs typeface="Arial" panose="020B0604020202020204" pitchFamily="34" charset="0"/>
              </a:rPr>
              <a:t>β</a:t>
            </a:r>
            <a:r>
              <a:rPr lang="en-GB" altLang="nl-NL" sz="2400" b="1" i="1" dirty="0" smtClean="0">
                <a:solidFill>
                  <a:srgbClr val="FF0000"/>
                </a:solidFill>
                <a:latin typeface="Arial" panose="020B0604020202020204" pitchFamily="34" charset="0"/>
                <a:cs typeface="Arial" panose="020B0604020202020204" pitchFamily="34" charset="0"/>
              </a:rPr>
              <a:t>      +        </a:t>
            </a:r>
            <a:r>
              <a:rPr lang="en-US" altLang="nl-NL" sz="2400" i="1" dirty="0">
                <a:solidFill>
                  <a:srgbClr val="FF0000"/>
                </a:solidFill>
                <a:latin typeface="Arial" panose="020B0604020202020204" pitchFamily="34" charset="0"/>
                <a:cs typeface="Arial" panose="020B0604020202020204" pitchFamily="34" charset="0"/>
              </a:rPr>
              <a:t>ε</a:t>
            </a:r>
            <a:endParaRPr lang="en-US" sz="2400" dirty="0"/>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588" t="10346" r="15777" b="44243"/>
          <a:stretch/>
        </p:blipFill>
        <p:spPr bwMode="auto">
          <a:xfrm>
            <a:off x="1607125" y="1759527"/>
            <a:ext cx="8520547" cy="234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Rechte verbindingslijn met pijl 7"/>
          <p:cNvCxnSpPr/>
          <p:nvPr/>
        </p:nvCxnSpPr>
        <p:spPr bwMode="auto">
          <a:xfrm>
            <a:off x="971600" y="1844824"/>
            <a:ext cx="0" cy="1656184"/>
          </a:xfrm>
          <a:prstGeom prst="straightConnector1">
            <a:avLst/>
          </a:prstGeom>
          <a:noFill/>
          <a:ln w="57150" algn="ctr">
            <a:solidFill>
              <a:srgbClr val="FFC000"/>
            </a:solidFill>
            <a:round/>
            <a:headEnd/>
            <a:tailEnd type="arrow"/>
          </a:ln>
        </p:spPr>
      </p:cxnSp>
      <p:sp>
        <p:nvSpPr>
          <p:cNvPr id="8" name="Tekstvak 8"/>
          <p:cNvSpPr txBox="1"/>
          <p:nvPr/>
        </p:nvSpPr>
        <p:spPr bwMode="auto">
          <a:xfrm rot="16200000">
            <a:off x="-221770" y="2503635"/>
            <a:ext cx="1533112" cy="461665"/>
          </a:xfrm>
          <a:prstGeom prst="rect">
            <a:avLst/>
          </a:prstGeom>
          <a:noFill/>
          <a:ln w="9525">
            <a:noFill/>
            <a:miter lim="800000"/>
            <a:headEnd/>
            <a:tailEnd/>
          </a:ln>
        </p:spPr>
        <p:txBody>
          <a:bodyPr wrap="none" rtlCol="0">
            <a:spAutoFit/>
          </a:bodyPr>
          <a:lstStyle/>
          <a:p>
            <a:r>
              <a:rPr lang="nl-NL" sz="2400" dirty="0">
                <a:solidFill>
                  <a:sysClr val="windowText" lastClr="000000"/>
                </a:solidFill>
                <a:latin typeface="Calibri"/>
                <a:ea typeface="+mj-ea"/>
                <a:cs typeface="+mj-cs"/>
              </a:rPr>
              <a:t>timepoints</a:t>
            </a:r>
          </a:p>
        </p:txBody>
      </p:sp>
      <p:sp>
        <p:nvSpPr>
          <p:cNvPr id="9" name="Tekstvak 6"/>
          <p:cNvSpPr txBox="1"/>
          <p:nvPr/>
        </p:nvSpPr>
        <p:spPr bwMode="auto">
          <a:xfrm>
            <a:off x="775619" y="4074946"/>
            <a:ext cx="2050708" cy="1200329"/>
          </a:xfrm>
          <a:prstGeom prst="rect">
            <a:avLst/>
          </a:prstGeom>
          <a:noFill/>
          <a:ln w="9525">
            <a:noFill/>
            <a:miter lim="800000"/>
            <a:headEnd/>
            <a:tailEnd/>
          </a:ln>
        </p:spPr>
        <p:txBody>
          <a:bodyPr wrap="square" rtlCol="0">
            <a:spAutoFit/>
          </a:bodyPr>
          <a:lstStyle/>
          <a:p>
            <a:pPr algn="ctr"/>
            <a:r>
              <a:rPr lang="nl-NL" b="1" dirty="0">
                <a:solidFill>
                  <a:schemeClr val="tx1"/>
                </a:solidFill>
                <a:latin typeface="Calibri" panose="020F0502020204030204" pitchFamily="34" charset="0"/>
                <a:cs typeface="Arial" charset="0"/>
              </a:rPr>
              <a:t>Observed </a:t>
            </a:r>
            <a:r>
              <a:rPr lang="nl-NL" b="1" dirty="0" smtClean="0">
                <a:solidFill>
                  <a:schemeClr val="tx1"/>
                </a:solidFill>
                <a:latin typeface="Calibri" panose="020F0502020204030204" pitchFamily="34" charset="0"/>
                <a:cs typeface="Arial" charset="0"/>
              </a:rPr>
              <a:t>data (known) </a:t>
            </a:r>
            <a:endParaRPr lang="nl-NL" b="1" dirty="0">
              <a:solidFill>
                <a:schemeClr val="tx1"/>
              </a:solidFill>
              <a:latin typeface="Calibri" panose="020F0502020204030204" pitchFamily="34" charset="0"/>
              <a:cs typeface="Arial" charset="0"/>
            </a:endParaRPr>
          </a:p>
          <a:p>
            <a:pPr algn="ctr"/>
            <a:r>
              <a:rPr lang="nl-NL" dirty="0">
                <a:latin typeface="Calibri" panose="020F0502020204030204" pitchFamily="34" charset="0"/>
                <a:cs typeface="Arial" charset="0"/>
              </a:rPr>
              <a:t>BOLD signal in </a:t>
            </a:r>
            <a:r>
              <a:rPr lang="nl-NL" dirty="0" smtClean="0">
                <a:latin typeface="Calibri" panose="020F0502020204030204" pitchFamily="34" charset="0"/>
                <a:cs typeface="Arial" charset="0"/>
              </a:rPr>
              <a:t>a </a:t>
            </a:r>
            <a:r>
              <a:rPr lang="nl-NL" u="sng" dirty="0" smtClean="0">
                <a:latin typeface="Calibri" panose="020F0502020204030204" pitchFamily="34" charset="0"/>
                <a:cs typeface="Arial" charset="0"/>
              </a:rPr>
              <a:t>s</a:t>
            </a:r>
            <a:r>
              <a:rPr lang="nl-NL" u="sng" dirty="0" smtClean="0">
                <a:solidFill>
                  <a:schemeClr val="tx1"/>
                </a:solidFill>
                <a:latin typeface="Calibri" panose="020F0502020204030204" pitchFamily="34" charset="0"/>
                <a:cs typeface="Arial" charset="0"/>
              </a:rPr>
              <a:t>ingle </a:t>
            </a:r>
            <a:r>
              <a:rPr lang="nl-NL" u="sng" dirty="0">
                <a:solidFill>
                  <a:schemeClr val="tx1"/>
                </a:solidFill>
                <a:latin typeface="Calibri" panose="020F0502020204030204" pitchFamily="34" charset="0"/>
                <a:cs typeface="Arial" charset="0"/>
              </a:rPr>
              <a:t>voxel</a:t>
            </a:r>
          </a:p>
        </p:txBody>
      </p:sp>
      <p:sp>
        <p:nvSpPr>
          <p:cNvPr id="5" name="Rectangle 4"/>
          <p:cNvSpPr/>
          <p:nvPr/>
        </p:nvSpPr>
        <p:spPr>
          <a:xfrm>
            <a:off x="3366655" y="4074946"/>
            <a:ext cx="3394363" cy="1200329"/>
          </a:xfrm>
          <a:prstGeom prst="rect">
            <a:avLst/>
          </a:prstGeom>
        </p:spPr>
        <p:txBody>
          <a:bodyPr wrap="square">
            <a:spAutoFit/>
          </a:bodyPr>
          <a:lstStyle/>
          <a:p>
            <a:pPr algn="ctr"/>
            <a:r>
              <a:rPr lang="nl-NL" b="1" dirty="0">
                <a:latin typeface="Calibri" panose="020F0502020204030204" pitchFamily="34" charset="0"/>
                <a:cs typeface="Arial" charset="0"/>
              </a:rPr>
              <a:t>Design </a:t>
            </a:r>
            <a:r>
              <a:rPr lang="nl-NL" b="1" dirty="0" smtClean="0">
                <a:latin typeface="Calibri" panose="020F0502020204030204" pitchFamily="34" charset="0"/>
                <a:cs typeface="Arial" charset="0"/>
              </a:rPr>
              <a:t>matrix </a:t>
            </a:r>
          </a:p>
          <a:p>
            <a:pPr algn="ctr"/>
            <a:r>
              <a:rPr lang="nl-NL" b="1" dirty="0" smtClean="0">
                <a:latin typeface="Calibri" panose="020F0502020204030204" pitchFamily="34" charset="0"/>
                <a:cs typeface="Arial" charset="0"/>
              </a:rPr>
              <a:t>(known)</a:t>
            </a:r>
            <a:endParaRPr lang="nl-NL" b="1" dirty="0">
              <a:latin typeface="Calibri" panose="020F0502020204030204" pitchFamily="34" charset="0"/>
              <a:cs typeface="Arial" charset="0"/>
            </a:endParaRPr>
          </a:p>
          <a:p>
            <a:pPr algn="ctr"/>
            <a:r>
              <a:rPr lang="nl-NL" dirty="0">
                <a:latin typeface="Calibri" panose="020F0502020204030204" pitchFamily="34" charset="0"/>
                <a:cs typeface="Arial" charset="0"/>
              </a:rPr>
              <a:t>Components that can explain the data</a:t>
            </a:r>
          </a:p>
        </p:txBody>
      </p:sp>
      <p:sp>
        <p:nvSpPr>
          <p:cNvPr id="10" name="Rectangle 9"/>
          <p:cNvSpPr/>
          <p:nvPr/>
        </p:nvSpPr>
        <p:spPr>
          <a:xfrm>
            <a:off x="6761018" y="4100945"/>
            <a:ext cx="2355273" cy="1200329"/>
          </a:xfrm>
          <a:prstGeom prst="rect">
            <a:avLst/>
          </a:prstGeom>
        </p:spPr>
        <p:txBody>
          <a:bodyPr wrap="square">
            <a:spAutoFit/>
          </a:bodyPr>
          <a:lstStyle/>
          <a:p>
            <a:pPr algn="ctr"/>
            <a:r>
              <a:rPr lang="nl-NL" b="1" dirty="0" smtClean="0">
                <a:latin typeface="Calibri" panose="020F0502020204030204" pitchFamily="34" charset="0"/>
                <a:cs typeface="Arial" charset="0"/>
              </a:rPr>
              <a:t>Model parameters</a:t>
            </a:r>
          </a:p>
          <a:p>
            <a:pPr algn="ctr"/>
            <a:r>
              <a:rPr lang="nl-NL" b="1" dirty="0" smtClean="0">
                <a:latin typeface="Calibri" panose="020F0502020204030204" pitchFamily="34" charset="0"/>
                <a:cs typeface="Arial" charset="0"/>
              </a:rPr>
              <a:t>(unknown)</a:t>
            </a:r>
            <a:endParaRPr lang="nl-NL" b="1" dirty="0">
              <a:latin typeface="Calibri" panose="020F0502020204030204" pitchFamily="34" charset="0"/>
              <a:cs typeface="Arial" charset="0"/>
            </a:endParaRPr>
          </a:p>
          <a:p>
            <a:pPr algn="ctr"/>
            <a:r>
              <a:rPr lang="nl-NL" dirty="0" smtClean="0">
                <a:latin typeface="Calibri" panose="020F0502020204030204" pitchFamily="34" charset="0"/>
                <a:cs typeface="Arial" charset="0"/>
              </a:rPr>
              <a:t>Contribution of </a:t>
            </a:r>
            <a:r>
              <a:rPr lang="nl-NL" dirty="0">
                <a:latin typeface="Calibri" panose="020F0502020204030204" pitchFamily="34" charset="0"/>
                <a:cs typeface="Arial" charset="0"/>
              </a:rPr>
              <a:t>each component </a:t>
            </a:r>
            <a:r>
              <a:rPr lang="nl-NL" dirty="0" smtClean="0">
                <a:latin typeface="Calibri" panose="020F0502020204030204" pitchFamily="34" charset="0"/>
                <a:cs typeface="Arial" charset="0"/>
              </a:rPr>
              <a:t>of X to Y</a:t>
            </a:r>
            <a:endParaRPr lang="nl-NL" dirty="0">
              <a:latin typeface="Calibri" panose="020F0502020204030204" pitchFamily="34" charset="0"/>
              <a:cs typeface="Arial" charset="0"/>
            </a:endParaRPr>
          </a:p>
        </p:txBody>
      </p:sp>
      <p:sp>
        <p:nvSpPr>
          <p:cNvPr id="11" name="Rectangle 10"/>
          <p:cNvSpPr/>
          <p:nvPr/>
        </p:nvSpPr>
        <p:spPr>
          <a:xfrm>
            <a:off x="9116291" y="4074944"/>
            <a:ext cx="2161309" cy="1477328"/>
          </a:xfrm>
          <a:prstGeom prst="rect">
            <a:avLst/>
          </a:prstGeom>
        </p:spPr>
        <p:txBody>
          <a:bodyPr wrap="square">
            <a:spAutoFit/>
          </a:bodyPr>
          <a:lstStyle/>
          <a:p>
            <a:pPr algn="ctr"/>
            <a:r>
              <a:rPr lang="nl-NL" b="1" dirty="0" smtClean="0">
                <a:latin typeface="Calibri" panose="020F0502020204030204" pitchFamily="34" charset="0"/>
                <a:cs typeface="Arial" charset="0"/>
              </a:rPr>
              <a:t>Error</a:t>
            </a:r>
            <a:endParaRPr lang="nl-NL" b="1" dirty="0">
              <a:latin typeface="Calibri" panose="020F0502020204030204" pitchFamily="34" charset="0"/>
              <a:cs typeface="Arial" charset="0"/>
            </a:endParaRPr>
          </a:p>
          <a:p>
            <a:pPr algn="ctr"/>
            <a:r>
              <a:rPr lang="nl-NL" dirty="0">
                <a:latin typeface="Calibri" panose="020F0502020204030204" pitchFamily="34" charset="0"/>
                <a:cs typeface="Arial" charset="0"/>
              </a:rPr>
              <a:t>Difference between the observed data </a:t>
            </a:r>
            <a:r>
              <a:rPr lang="nl-NL" dirty="0" smtClean="0">
                <a:latin typeface="Calibri" panose="020F0502020204030204" pitchFamily="34" charset="0"/>
                <a:cs typeface="Arial" charset="0"/>
              </a:rPr>
              <a:t>and model prediction</a:t>
            </a:r>
            <a:endParaRPr lang="nl-NL" dirty="0">
              <a:latin typeface="Calibri" panose="020F0502020204030204" pitchFamily="34" charset="0"/>
              <a:cs typeface="Arial" charset="0"/>
            </a:endParaRPr>
          </a:p>
        </p:txBody>
      </p:sp>
    </p:spTree>
    <p:custDataLst>
      <p:tags r:id="rId1"/>
    </p:custDataLst>
    <p:extLst>
      <p:ext uri="{BB962C8B-B14F-4D97-AF65-F5344CB8AC3E}">
        <p14:creationId xmlns:p14="http://schemas.microsoft.com/office/powerpoint/2010/main" val="51036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5" grpId="0"/>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GLM example: Design</a:t>
            </a:r>
            <a:endParaRPr lang="en-US" noProof="0" dirty="0"/>
          </a:p>
        </p:txBody>
      </p:sp>
      <p:sp>
        <p:nvSpPr>
          <p:cNvPr id="16" name="Text Placeholder 3"/>
          <p:cNvSpPr>
            <a:spLocks noGrp="1"/>
          </p:cNvSpPr>
          <p:nvPr>
            <p:ph type="body" sz="quarter" idx="14"/>
          </p:nvPr>
        </p:nvSpPr>
        <p:spPr>
          <a:xfrm>
            <a:off x="0" y="1105754"/>
            <a:ext cx="11346873" cy="5752245"/>
          </a:xfrm>
        </p:spPr>
        <p:txBody>
          <a:bodyPr>
            <a:normAutofit/>
          </a:bodyPr>
          <a:lstStyle/>
          <a:p>
            <a:r>
              <a:rPr lang="en-US" sz="2800" noProof="0" dirty="0" smtClean="0"/>
              <a:t>Block design, language task</a:t>
            </a:r>
          </a:p>
          <a:p>
            <a:pPr lvl="1"/>
            <a:r>
              <a:rPr lang="en-US" sz="2800" dirty="0" smtClean="0"/>
              <a:t>Word </a:t>
            </a:r>
            <a:r>
              <a:rPr lang="en-US" sz="2800" dirty="0" smtClean="0">
                <a:solidFill>
                  <a:srgbClr val="00B0F0"/>
                </a:solidFill>
              </a:rPr>
              <a:t>generation</a:t>
            </a:r>
            <a:r>
              <a:rPr lang="en-US" sz="2800" dirty="0" smtClean="0"/>
              <a:t> (noun presented, verb generated)</a:t>
            </a:r>
          </a:p>
          <a:p>
            <a:pPr lvl="1"/>
            <a:r>
              <a:rPr lang="en-US" sz="2800" noProof="0" dirty="0" smtClean="0"/>
              <a:t>Word </a:t>
            </a:r>
            <a:r>
              <a:rPr lang="en-US" sz="2800" noProof="0" dirty="0" smtClean="0">
                <a:solidFill>
                  <a:schemeClr val="accent4">
                    <a:lumMod val="60000"/>
                    <a:lumOff val="40000"/>
                  </a:schemeClr>
                </a:solidFill>
              </a:rPr>
              <a:t>shadowing</a:t>
            </a:r>
            <a:r>
              <a:rPr lang="en-US" sz="2800" noProof="0" dirty="0" smtClean="0"/>
              <a:t> (verb presented, thinking on it)</a:t>
            </a:r>
          </a:p>
          <a:p>
            <a:pPr lvl="1"/>
            <a:r>
              <a:rPr lang="en-US" sz="2800" dirty="0" smtClean="0">
                <a:solidFill>
                  <a:srgbClr val="FF0000"/>
                </a:solidFill>
              </a:rPr>
              <a:t>Rest</a:t>
            </a:r>
          </a:p>
          <a:p>
            <a:pPr lvl="1"/>
            <a:endParaRPr lang="en-US" sz="2800" noProof="0" dirty="0">
              <a:solidFill>
                <a:srgbClr val="FF0000"/>
              </a:solidFill>
            </a:endParaRPr>
          </a:p>
          <a:p>
            <a:pPr lvl="1"/>
            <a:endParaRPr lang="en-US" sz="2800" dirty="0" smtClean="0">
              <a:solidFill>
                <a:srgbClr val="FF0000"/>
              </a:solidFill>
            </a:endParaRPr>
          </a:p>
          <a:p>
            <a:pPr lvl="1"/>
            <a:r>
              <a:rPr lang="en-US" sz="2800" noProof="0" dirty="0" smtClean="0">
                <a:solidFill>
                  <a:schemeClr val="tx1"/>
                </a:solidFill>
              </a:rPr>
              <a:t>Design matrix:</a:t>
            </a:r>
          </a:p>
          <a:p>
            <a:endParaRPr lang="en-US" sz="2800" dirty="0"/>
          </a:p>
        </p:txBody>
      </p:sp>
      <p:pic>
        <p:nvPicPr>
          <p:cNvPr id="4" name="Picture 35" descr="hyp_sh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9386" y="4361705"/>
            <a:ext cx="360400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8" descr="hyp_nu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0332" y="4350295"/>
            <a:ext cx="360400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3" descr="hyp_g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77" y="4361705"/>
            <a:ext cx="3573462" cy="1428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66662" y="5789634"/>
            <a:ext cx="1538691" cy="461665"/>
          </a:xfrm>
          <a:prstGeom prst="rect">
            <a:avLst/>
          </a:prstGeom>
        </p:spPr>
        <p:txBody>
          <a:bodyPr wrap="none">
            <a:spAutoFit/>
          </a:bodyPr>
          <a:lstStyle/>
          <a:p>
            <a:r>
              <a:rPr lang="en-US" sz="2400" dirty="0">
                <a:solidFill>
                  <a:srgbClr val="00B0F0"/>
                </a:solidFill>
              </a:rPr>
              <a:t>generation</a:t>
            </a:r>
            <a:endParaRPr lang="en-US" sz="2400" dirty="0"/>
          </a:p>
        </p:txBody>
      </p:sp>
      <p:sp>
        <p:nvSpPr>
          <p:cNvPr id="7" name="Rectangle 6"/>
          <p:cNvSpPr/>
          <p:nvPr/>
        </p:nvSpPr>
        <p:spPr>
          <a:xfrm>
            <a:off x="5374796" y="5789633"/>
            <a:ext cx="1533177" cy="461665"/>
          </a:xfrm>
          <a:prstGeom prst="rect">
            <a:avLst/>
          </a:prstGeom>
        </p:spPr>
        <p:txBody>
          <a:bodyPr wrap="none">
            <a:spAutoFit/>
          </a:bodyPr>
          <a:lstStyle/>
          <a:p>
            <a:r>
              <a:rPr lang="en-US" sz="2400" dirty="0">
                <a:solidFill>
                  <a:schemeClr val="accent4">
                    <a:lumMod val="60000"/>
                    <a:lumOff val="40000"/>
                  </a:schemeClr>
                </a:solidFill>
              </a:rPr>
              <a:t>shadowing</a:t>
            </a:r>
            <a:endParaRPr lang="en-US" sz="2400" dirty="0"/>
          </a:p>
        </p:txBody>
      </p:sp>
      <p:sp>
        <p:nvSpPr>
          <p:cNvPr id="12" name="Rectangle 11"/>
          <p:cNvSpPr/>
          <p:nvPr/>
        </p:nvSpPr>
        <p:spPr>
          <a:xfrm>
            <a:off x="9911696" y="5790455"/>
            <a:ext cx="661271" cy="461665"/>
          </a:xfrm>
          <a:prstGeom prst="rect">
            <a:avLst/>
          </a:prstGeom>
        </p:spPr>
        <p:txBody>
          <a:bodyPr wrap="none">
            <a:spAutoFit/>
          </a:bodyPr>
          <a:lstStyle/>
          <a:p>
            <a:r>
              <a:rPr lang="en-US" sz="2400" dirty="0" smtClean="0">
                <a:solidFill>
                  <a:srgbClr val="FF0000"/>
                </a:solidFill>
              </a:rPr>
              <a:t>rest</a:t>
            </a:r>
            <a:endParaRPr lang="en-US" sz="2400" dirty="0">
              <a:solidFill>
                <a:srgbClr val="FF0000"/>
              </a:solidFill>
            </a:endParaRPr>
          </a:p>
        </p:txBody>
      </p:sp>
    </p:spTree>
    <p:custDataLst>
      <p:tags r:id="rId1"/>
    </p:custDataLst>
    <p:extLst>
      <p:ext uri="{BB962C8B-B14F-4D97-AF65-F5344CB8AC3E}">
        <p14:creationId xmlns:p14="http://schemas.microsoft.com/office/powerpoint/2010/main" val="51036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GLM example: Estimating betas</a:t>
            </a:r>
            <a:endParaRPr lang="en-US" noProof="0" dirty="0"/>
          </a:p>
        </p:txBody>
      </p:sp>
      <mc:AlternateContent xmlns:mc="http://schemas.openxmlformats.org/markup-compatibility/2006" xmlns:a14="http://schemas.microsoft.com/office/drawing/2010/main">
        <mc:Choice Requires="a14">
          <p:sp>
            <p:nvSpPr>
              <p:cNvPr id="16" name="Text Placeholder 3"/>
              <p:cNvSpPr>
                <a:spLocks noGrp="1"/>
              </p:cNvSpPr>
              <p:nvPr>
                <p:ph type="body" sz="quarter" idx="14"/>
              </p:nvPr>
            </p:nvSpPr>
            <p:spPr>
              <a:xfrm>
                <a:off x="0" y="1105754"/>
                <a:ext cx="10640291" cy="5752245"/>
              </a:xfrm>
            </p:spPr>
            <p:txBody>
              <a:bodyPr>
                <a:normAutofit/>
              </a:bodyPr>
              <a:lstStyle/>
              <a:p>
                <a:r>
                  <a:rPr lang="en-US" sz="2800" dirty="0" smtClean="0"/>
                  <a:t>Fitting model to data – ordinary least squares – </a:t>
                </a:r>
                <a:r>
                  <a:rPr lang="en-US" sz="2800" dirty="0"/>
                  <a:t>m</a:t>
                </a:r>
                <a:r>
                  <a:rPr lang="en-US" sz="2800" dirty="0" smtClean="0"/>
                  <a:t>inimizing </a:t>
                </a:r>
                <a14:m>
                  <m:oMath xmlns:m="http://schemas.openxmlformats.org/officeDocument/2006/math">
                    <m:sSup>
                      <m:sSupPr>
                        <m:ctrlPr>
                          <a:rPr lang="en-US" sz="2400" i="1" smtClean="0">
                            <a:latin typeface="Cambria Math"/>
                            <a:ea typeface="Cambria Math"/>
                          </a:rPr>
                        </m:ctrlPr>
                      </m:sSupPr>
                      <m:e>
                        <m:r>
                          <a:rPr lang="en-US" sz="2400" i="1">
                            <a:latin typeface="Cambria Math"/>
                            <a:ea typeface="Cambria Math"/>
                          </a:rPr>
                          <m:t>𝜀</m:t>
                        </m:r>
                      </m:e>
                      <m:sup>
                        <m:r>
                          <a:rPr lang="en-US" sz="2400" i="1">
                            <a:latin typeface="Cambria Math"/>
                            <a:ea typeface="Cambria Math"/>
                          </a:rPr>
                          <m:t>𝑇</m:t>
                        </m:r>
                      </m:sup>
                    </m:sSup>
                    <m:r>
                      <a:rPr lang="en-US" sz="2400" i="1">
                        <a:latin typeface="Cambria Math"/>
                        <a:ea typeface="Cambria Math"/>
                      </a:rPr>
                      <m:t>𝜀</m:t>
                    </m:r>
                  </m:oMath>
                </a14:m>
                <a:endParaRPr lang="en-US" sz="2800" dirty="0" smtClean="0"/>
              </a:p>
              <a:p>
                <a:pPr marL="339725" lvl="2" indent="-339725">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14:m>
                  <m:oMath xmlns:m="http://schemas.openxmlformats.org/officeDocument/2006/math">
                    <m:r>
                      <a:rPr lang="en-US" sz="2400" i="1">
                        <a:latin typeface="Cambria Math"/>
                      </a:rPr>
                      <m:t>𝑦</m:t>
                    </m:r>
                    <m:r>
                      <a:rPr lang="en-US" sz="2400" i="1">
                        <a:latin typeface="Cambria Math"/>
                      </a:rPr>
                      <m:t>=</m:t>
                    </m:r>
                    <m:r>
                      <a:rPr lang="en-US" sz="2400" i="1">
                        <a:latin typeface="Cambria Math"/>
                      </a:rPr>
                      <m:t>𝑋</m:t>
                    </m:r>
                    <m:r>
                      <a:rPr lang="en-US" sz="2400" i="1">
                        <a:latin typeface="Cambria Math"/>
                        <a:ea typeface="Cambria Math"/>
                      </a:rPr>
                      <m:t>𝛽</m:t>
                    </m:r>
                    <m:r>
                      <a:rPr lang="en-US" sz="2400" i="1">
                        <a:latin typeface="Cambria Math"/>
                        <a:ea typeface="Cambria Math"/>
                      </a:rPr>
                      <m:t>+</m:t>
                    </m:r>
                    <m:r>
                      <a:rPr lang="en-US" sz="2400" i="1">
                        <a:latin typeface="Cambria Math"/>
                        <a:ea typeface="Cambria Math"/>
                      </a:rPr>
                      <m:t>𝜀</m:t>
                    </m:r>
                  </m:oMath>
                </a14:m>
                <a:endParaRPr lang="en-US" sz="2400" dirty="0" smtClean="0"/>
              </a:p>
              <a:p>
                <a:pPr marL="339725" lvl="2" indent="-339725">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14:m>
                  <m:oMath xmlns:m="http://schemas.openxmlformats.org/officeDocument/2006/math">
                    <m:acc>
                      <m:accPr>
                        <m:chr m:val="̂"/>
                        <m:ctrlPr>
                          <a:rPr lang="en-US" sz="2400" i="1" smtClean="0">
                            <a:latin typeface="Cambria Math"/>
                            <a:ea typeface="Cambria Math"/>
                          </a:rPr>
                        </m:ctrlPr>
                      </m:accPr>
                      <m:e>
                        <m:r>
                          <a:rPr lang="en-US" sz="2400" i="1">
                            <a:latin typeface="Cambria Math"/>
                            <a:ea typeface="Cambria Math"/>
                          </a:rPr>
                          <m:t>𝛽</m:t>
                        </m:r>
                      </m:e>
                    </m:acc>
                    <m:r>
                      <a:rPr lang="en-US" sz="2400" b="0" i="1" smtClean="0">
                        <a:latin typeface="Cambria Math"/>
                        <a:ea typeface="Cambria Math"/>
                      </a:rPr>
                      <m:t>=</m:t>
                    </m:r>
                    <m:sSup>
                      <m:sSupPr>
                        <m:ctrlPr>
                          <a:rPr lang="en-US" sz="2400" b="0" i="1" smtClean="0">
                            <a:latin typeface="Cambria Math"/>
                          </a:rPr>
                        </m:ctrlPr>
                      </m:sSupPr>
                      <m:e>
                        <m:r>
                          <a:rPr lang="en-US" sz="2400" i="1">
                            <a:latin typeface="Cambria Math"/>
                            <a:ea typeface="Cambria Math"/>
                          </a:rPr>
                          <m:t>(</m:t>
                        </m:r>
                        <m:sSup>
                          <m:sSupPr>
                            <m:ctrlPr>
                              <a:rPr lang="en-US" sz="2400" i="1" smtClean="0">
                                <a:latin typeface="Cambria Math"/>
                              </a:rPr>
                            </m:ctrlPr>
                          </m:sSupPr>
                          <m:e>
                            <m:r>
                              <a:rPr lang="en-US" sz="2400" b="0" i="1" smtClean="0">
                                <a:latin typeface="Cambria Math"/>
                              </a:rPr>
                              <m:t>𝑋</m:t>
                            </m:r>
                          </m:e>
                          <m:sup>
                            <m:r>
                              <a:rPr lang="en-US" sz="2400" b="0" i="1" smtClean="0">
                                <a:latin typeface="Cambria Math"/>
                              </a:rPr>
                              <m:t>𝑇</m:t>
                            </m:r>
                          </m:sup>
                        </m:sSup>
                        <m:r>
                          <a:rPr lang="en-US" sz="2400" i="1" smtClean="0">
                            <a:latin typeface="Cambria Math"/>
                          </a:rPr>
                          <m:t>𝑋</m:t>
                        </m:r>
                        <m:r>
                          <a:rPr lang="en-US" sz="2400" i="1">
                            <a:latin typeface="Cambria Math"/>
                          </a:rPr>
                          <m:t>)</m:t>
                        </m:r>
                      </m:e>
                      <m:sup>
                        <m:r>
                          <a:rPr lang="en-US" sz="2400" b="0" i="1" smtClean="0">
                            <a:latin typeface="Cambria Math"/>
                          </a:rPr>
                          <m:t>−1</m:t>
                        </m:r>
                      </m:sup>
                    </m:sSup>
                    <m:sSup>
                      <m:sSupPr>
                        <m:ctrlPr>
                          <a:rPr lang="en-US" sz="2400" b="0" i="1" smtClean="0">
                            <a:latin typeface="Cambria Math"/>
                          </a:rPr>
                        </m:ctrlPr>
                      </m:sSupPr>
                      <m:e>
                        <m:r>
                          <a:rPr lang="en-US" sz="2400" b="0" i="1" smtClean="0">
                            <a:latin typeface="Cambria Math"/>
                          </a:rPr>
                          <m:t>𝑋</m:t>
                        </m:r>
                      </m:e>
                      <m:sup>
                        <m:r>
                          <a:rPr lang="en-US" sz="2400" b="0" i="1" smtClean="0">
                            <a:latin typeface="Cambria Math"/>
                          </a:rPr>
                          <m:t>𝑇</m:t>
                        </m:r>
                      </m:sup>
                    </m:sSup>
                    <m:r>
                      <a:rPr lang="en-US" sz="2400" i="1">
                        <a:latin typeface="Cambria Math"/>
                      </a:rPr>
                      <m:t>𝑦</m:t>
                    </m:r>
                  </m:oMath>
                </a14:m>
                <a:endParaRPr lang="en-US" sz="2400" dirty="0"/>
              </a:p>
              <a:p>
                <a:endParaRPr lang="en-US" sz="2800" dirty="0"/>
              </a:p>
              <a:p>
                <a:endParaRPr lang="en-US" sz="2800" dirty="0"/>
              </a:p>
            </p:txBody>
          </p:sp>
        </mc:Choice>
        <mc:Fallback xmlns="">
          <p:sp>
            <p:nvSpPr>
              <p:cNvPr id="16" name="Text Placeholder 3"/>
              <p:cNvSpPr>
                <a:spLocks noGrp="1" noRot="1" noChangeAspect="1" noMove="1" noResize="1" noEditPoints="1" noAdjustHandles="1" noChangeArrowheads="1" noChangeShapeType="1" noTextEdit="1"/>
              </p:cNvSpPr>
              <p:nvPr>
                <p:ph type="body" sz="quarter" idx="14"/>
              </p:nvPr>
            </p:nvSpPr>
            <p:spPr>
              <a:xfrm>
                <a:off x="0" y="1105754"/>
                <a:ext cx="10640291" cy="5752245"/>
              </a:xfrm>
              <a:blipFill rotWithShape="1">
                <a:blip r:embed="rId4"/>
                <a:stretch>
                  <a:fillRect l="-974" t="-1695"/>
                </a:stretch>
              </a:blipFill>
            </p:spPr>
            <p:txBody>
              <a:bodyPr/>
              <a:lstStyle/>
              <a:p>
                <a:r>
                  <a:rPr lang="en-US">
                    <a:noFill/>
                  </a:rPr>
                  <a:t> </a:t>
                </a:r>
              </a:p>
            </p:txBody>
          </p:sp>
        </mc:Fallback>
      </mc:AlternateContent>
      <p:grpSp>
        <p:nvGrpSpPr>
          <p:cNvPr id="5" name="Group 4"/>
          <p:cNvGrpSpPr/>
          <p:nvPr/>
        </p:nvGrpSpPr>
        <p:grpSpPr>
          <a:xfrm>
            <a:off x="2897475" y="1718175"/>
            <a:ext cx="6804871" cy="4439833"/>
            <a:chOff x="1979613" y="2485512"/>
            <a:chExt cx="5724525" cy="3581913"/>
          </a:xfrm>
        </p:grpSpPr>
        <p:pic>
          <p:nvPicPr>
            <p:cNvPr id="6" name="Picture 5" descr="vert_gen_vox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92375"/>
              <a:ext cx="1428750" cy="3575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vert_hyp_g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8363" y="2492375"/>
              <a:ext cx="1431925" cy="3570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vert_hyp_sh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0288" y="2492375"/>
              <a:ext cx="1431925" cy="35702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vert_hyp_nu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2213" y="2492375"/>
              <a:ext cx="1431925" cy="35702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9"/>
            <p:cNvSpPr txBox="1">
              <a:spLocks noChangeArrowheads="1"/>
            </p:cNvSpPr>
            <p:nvPr/>
          </p:nvSpPr>
          <p:spPr bwMode="auto">
            <a:xfrm>
              <a:off x="3049588" y="3937000"/>
              <a:ext cx="28892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4000" dirty="0">
                  <a:solidFill>
                    <a:schemeClr val="bg1"/>
                  </a:solidFill>
                  <a:cs typeface="Times New Roman" pitchFamily="18" charset="0"/>
                </a:rPr>
                <a:t>≈</a:t>
              </a:r>
            </a:p>
          </p:txBody>
        </p:sp>
        <p:sp>
          <p:nvSpPr>
            <p:cNvPr id="11" name="Text Box 10"/>
            <p:cNvSpPr txBox="1">
              <a:spLocks noChangeArrowheads="1"/>
            </p:cNvSpPr>
            <p:nvPr/>
          </p:nvSpPr>
          <p:spPr bwMode="auto">
            <a:xfrm>
              <a:off x="3400425" y="3933825"/>
              <a:ext cx="6350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el-GR" sz="4000" dirty="0">
                  <a:solidFill>
                    <a:schemeClr val="bg1"/>
                  </a:solidFill>
                  <a:cs typeface="Times New Roman" pitchFamily="18" charset="0"/>
                </a:rPr>
                <a:t>β</a:t>
              </a:r>
              <a:r>
                <a:rPr lang="sv-SE" sz="4000" baseline="-25000" dirty="0">
                  <a:solidFill>
                    <a:schemeClr val="bg1"/>
                  </a:solidFill>
                  <a:cs typeface="Times New Roman" pitchFamily="18" charset="0"/>
                </a:rPr>
                <a:t>1</a:t>
              </a:r>
              <a:r>
                <a:rPr lang="sv-SE" sz="4000" dirty="0">
                  <a:solidFill>
                    <a:schemeClr val="bg1"/>
                  </a:solidFill>
                  <a:cs typeface="Times New Roman" pitchFamily="18" charset="0"/>
                </a:rPr>
                <a:t>∙</a:t>
              </a:r>
            </a:p>
          </p:txBody>
        </p:sp>
        <p:sp>
          <p:nvSpPr>
            <p:cNvPr id="12" name="Text Box 11"/>
            <p:cNvSpPr txBox="1">
              <a:spLocks noChangeArrowheads="1"/>
            </p:cNvSpPr>
            <p:nvPr/>
          </p:nvSpPr>
          <p:spPr bwMode="auto">
            <a:xfrm>
              <a:off x="4440238" y="3933825"/>
              <a:ext cx="1077912"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4000" dirty="0">
                  <a:solidFill>
                    <a:schemeClr val="bg1"/>
                  </a:solidFill>
                  <a:cs typeface="Times New Roman" pitchFamily="18" charset="0"/>
                </a:rPr>
                <a:t>+ </a:t>
              </a:r>
              <a:r>
                <a:rPr lang="el-GR" sz="4000" dirty="0">
                  <a:solidFill>
                    <a:schemeClr val="bg1"/>
                  </a:solidFill>
                  <a:cs typeface="Times New Roman" pitchFamily="18" charset="0"/>
                </a:rPr>
                <a:t>β</a:t>
              </a:r>
              <a:r>
                <a:rPr lang="sv-SE" sz="4000" baseline="-25000" dirty="0">
                  <a:solidFill>
                    <a:schemeClr val="bg1"/>
                  </a:solidFill>
                  <a:cs typeface="Times New Roman" pitchFamily="18" charset="0"/>
                </a:rPr>
                <a:t>2</a:t>
              </a:r>
              <a:r>
                <a:rPr lang="sv-SE" sz="4000" dirty="0">
                  <a:solidFill>
                    <a:schemeClr val="bg1"/>
                  </a:solidFill>
                  <a:cs typeface="Times New Roman" pitchFamily="18" charset="0"/>
                </a:rPr>
                <a:t>∙</a:t>
              </a:r>
            </a:p>
          </p:txBody>
        </p:sp>
        <p:sp>
          <p:nvSpPr>
            <p:cNvPr id="13" name="Text Box 12"/>
            <p:cNvSpPr txBox="1">
              <a:spLocks noChangeArrowheads="1"/>
            </p:cNvSpPr>
            <p:nvPr/>
          </p:nvSpPr>
          <p:spPr bwMode="auto">
            <a:xfrm>
              <a:off x="5800726" y="3933825"/>
              <a:ext cx="1077912"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4000" dirty="0">
                  <a:solidFill>
                    <a:schemeClr val="bg1"/>
                  </a:solidFill>
                  <a:cs typeface="Times New Roman" pitchFamily="18" charset="0"/>
                </a:rPr>
                <a:t>+ </a:t>
              </a:r>
              <a:r>
                <a:rPr lang="el-GR" sz="4000" dirty="0">
                  <a:solidFill>
                    <a:schemeClr val="bg1"/>
                  </a:solidFill>
                  <a:cs typeface="Times New Roman" pitchFamily="18" charset="0"/>
                </a:rPr>
                <a:t>β</a:t>
              </a:r>
              <a:r>
                <a:rPr lang="sv-SE" sz="4000" baseline="-25000" dirty="0">
                  <a:solidFill>
                    <a:schemeClr val="bg1"/>
                  </a:solidFill>
                  <a:cs typeface="Times New Roman" pitchFamily="18" charset="0"/>
                </a:rPr>
                <a:t>3</a:t>
              </a:r>
              <a:r>
                <a:rPr lang="sv-SE" sz="4000" dirty="0">
                  <a:solidFill>
                    <a:schemeClr val="bg1"/>
                  </a:solidFill>
                  <a:cs typeface="Times New Roman" pitchFamily="18" charset="0"/>
                </a:rPr>
                <a:t>∙</a:t>
              </a:r>
            </a:p>
          </p:txBody>
        </p:sp>
        <p:grpSp>
          <p:nvGrpSpPr>
            <p:cNvPr id="14" name="Group 32"/>
            <p:cNvGrpSpPr>
              <a:grpSpLocks/>
            </p:cNvGrpSpPr>
            <p:nvPr/>
          </p:nvGrpSpPr>
          <p:grpSpPr bwMode="auto">
            <a:xfrm>
              <a:off x="2384425" y="2787137"/>
              <a:ext cx="720725" cy="71438"/>
              <a:chOff x="1519" y="1682"/>
              <a:chExt cx="454" cy="45"/>
            </a:xfrm>
          </p:grpSpPr>
          <p:sp>
            <p:nvSpPr>
              <p:cNvPr id="41" name="Line 23"/>
              <p:cNvSpPr>
                <a:spLocks noChangeShapeType="1"/>
              </p:cNvSpPr>
              <p:nvPr/>
            </p:nvSpPr>
            <p:spPr bwMode="auto">
              <a:xfrm>
                <a:off x="1519" y="1706"/>
                <a:ext cx="454"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42" name="Line 25"/>
              <p:cNvSpPr>
                <a:spLocks noChangeShapeType="1"/>
              </p:cNvSpPr>
              <p:nvPr/>
            </p:nvSpPr>
            <p:spPr bwMode="auto">
              <a:xfrm>
                <a:off x="1525"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43" name="Line 26"/>
              <p:cNvSpPr>
                <a:spLocks noChangeShapeType="1"/>
              </p:cNvSpPr>
              <p:nvPr/>
            </p:nvSpPr>
            <p:spPr bwMode="auto">
              <a:xfrm>
                <a:off x="1667"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44" name="Line 27"/>
              <p:cNvSpPr>
                <a:spLocks noChangeShapeType="1"/>
              </p:cNvSpPr>
              <p:nvPr/>
            </p:nvSpPr>
            <p:spPr bwMode="auto">
              <a:xfrm>
                <a:off x="1809"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grpSp>
        <p:grpSp>
          <p:nvGrpSpPr>
            <p:cNvPr id="15" name="Group 33"/>
            <p:cNvGrpSpPr>
              <a:grpSpLocks/>
            </p:cNvGrpSpPr>
            <p:nvPr/>
          </p:nvGrpSpPr>
          <p:grpSpPr bwMode="auto">
            <a:xfrm>
              <a:off x="3763962" y="2787137"/>
              <a:ext cx="720725" cy="71438"/>
              <a:chOff x="1519" y="1682"/>
              <a:chExt cx="454" cy="45"/>
            </a:xfrm>
          </p:grpSpPr>
          <p:sp>
            <p:nvSpPr>
              <p:cNvPr id="37" name="Line 34"/>
              <p:cNvSpPr>
                <a:spLocks noChangeShapeType="1"/>
              </p:cNvSpPr>
              <p:nvPr/>
            </p:nvSpPr>
            <p:spPr bwMode="auto">
              <a:xfrm>
                <a:off x="1519" y="1706"/>
                <a:ext cx="454"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38" name="Line 35"/>
              <p:cNvSpPr>
                <a:spLocks noChangeShapeType="1"/>
              </p:cNvSpPr>
              <p:nvPr/>
            </p:nvSpPr>
            <p:spPr bwMode="auto">
              <a:xfrm>
                <a:off x="1525"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39" name="Line 36"/>
              <p:cNvSpPr>
                <a:spLocks noChangeShapeType="1"/>
              </p:cNvSpPr>
              <p:nvPr/>
            </p:nvSpPr>
            <p:spPr bwMode="auto">
              <a:xfrm>
                <a:off x="1667"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40" name="Line 37"/>
              <p:cNvSpPr>
                <a:spLocks noChangeShapeType="1"/>
              </p:cNvSpPr>
              <p:nvPr/>
            </p:nvSpPr>
            <p:spPr bwMode="auto">
              <a:xfrm>
                <a:off x="1809"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grpSp>
        <p:grpSp>
          <p:nvGrpSpPr>
            <p:cNvPr id="17" name="Group 38"/>
            <p:cNvGrpSpPr>
              <a:grpSpLocks/>
            </p:cNvGrpSpPr>
            <p:nvPr/>
          </p:nvGrpSpPr>
          <p:grpSpPr bwMode="auto">
            <a:xfrm>
              <a:off x="5213350" y="2787137"/>
              <a:ext cx="720725" cy="71438"/>
              <a:chOff x="1519" y="1682"/>
              <a:chExt cx="454" cy="45"/>
            </a:xfrm>
          </p:grpSpPr>
          <p:sp>
            <p:nvSpPr>
              <p:cNvPr id="33" name="Line 39"/>
              <p:cNvSpPr>
                <a:spLocks noChangeShapeType="1"/>
              </p:cNvSpPr>
              <p:nvPr/>
            </p:nvSpPr>
            <p:spPr bwMode="auto">
              <a:xfrm>
                <a:off x="1519" y="1706"/>
                <a:ext cx="454"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34" name="Line 40"/>
              <p:cNvSpPr>
                <a:spLocks noChangeShapeType="1"/>
              </p:cNvSpPr>
              <p:nvPr/>
            </p:nvSpPr>
            <p:spPr bwMode="auto">
              <a:xfrm>
                <a:off x="1525"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35" name="Line 41"/>
              <p:cNvSpPr>
                <a:spLocks noChangeShapeType="1"/>
              </p:cNvSpPr>
              <p:nvPr/>
            </p:nvSpPr>
            <p:spPr bwMode="auto">
              <a:xfrm>
                <a:off x="1667"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36" name="Line 42"/>
              <p:cNvSpPr>
                <a:spLocks noChangeShapeType="1"/>
              </p:cNvSpPr>
              <p:nvPr/>
            </p:nvSpPr>
            <p:spPr bwMode="auto">
              <a:xfrm>
                <a:off x="1809"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grpSp>
        <p:grpSp>
          <p:nvGrpSpPr>
            <p:cNvPr id="18" name="Group 43"/>
            <p:cNvGrpSpPr>
              <a:grpSpLocks/>
            </p:cNvGrpSpPr>
            <p:nvPr/>
          </p:nvGrpSpPr>
          <p:grpSpPr bwMode="auto">
            <a:xfrm>
              <a:off x="6654800" y="2787137"/>
              <a:ext cx="720725" cy="71438"/>
              <a:chOff x="1519" y="1682"/>
              <a:chExt cx="454" cy="45"/>
            </a:xfrm>
          </p:grpSpPr>
          <p:sp>
            <p:nvSpPr>
              <p:cNvPr id="29" name="Line 44"/>
              <p:cNvSpPr>
                <a:spLocks noChangeShapeType="1"/>
              </p:cNvSpPr>
              <p:nvPr/>
            </p:nvSpPr>
            <p:spPr bwMode="auto">
              <a:xfrm>
                <a:off x="1519" y="1706"/>
                <a:ext cx="454"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30" name="Line 45"/>
              <p:cNvSpPr>
                <a:spLocks noChangeShapeType="1"/>
              </p:cNvSpPr>
              <p:nvPr/>
            </p:nvSpPr>
            <p:spPr bwMode="auto">
              <a:xfrm>
                <a:off x="1525"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31" name="Line 46"/>
              <p:cNvSpPr>
                <a:spLocks noChangeShapeType="1"/>
              </p:cNvSpPr>
              <p:nvPr/>
            </p:nvSpPr>
            <p:spPr bwMode="auto">
              <a:xfrm>
                <a:off x="1667"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32" name="Line 47"/>
              <p:cNvSpPr>
                <a:spLocks noChangeShapeType="1"/>
              </p:cNvSpPr>
              <p:nvPr/>
            </p:nvSpPr>
            <p:spPr bwMode="auto">
              <a:xfrm>
                <a:off x="1809"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grpSp>
        <p:sp>
          <p:nvSpPr>
            <p:cNvPr id="19" name="Text Box 48"/>
            <p:cNvSpPr txBox="1">
              <a:spLocks noChangeArrowheads="1"/>
            </p:cNvSpPr>
            <p:nvPr/>
          </p:nvSpPr>
          <p:spPr bwMode="auto">
            <a:xfrm>
              <a:off x="2317750" y="2485512"/>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2</a:t>
              </a:r>
            </a:p>
          </p:txBody>
        </p:sp>
        <p:sp>
          <p:nvSpPr>
            <p:cNvPr id="20" name="Text Box 49"/>
            <p:cNvSpPr txBox="1">
              <a:spLocks noChangeArrowheads="1"/>
            </p:cNvSpPr>
            <p:nvPr/>
          </p:nvSpPr>
          <p:spPr bwMode="auto">
            <a:xfrm>
              <a:off x="2549525" y="2485512"/>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3</a:t>
              </a:r>
            </a:p>
          </p:txBody>
        </p:sp>
        <p:sp>
          <p:nvSpPr>
            <p:cNvPr id="21" name="Text Box 50"/>
            <p:cNvSpPr txBox="1">
              <a:spLocks noChangeArrowheads="1"/>
            </p:cNvSpPr>
            <p:nvPr/>
          </p:nvSpPr>
          <p:spPr bwMode="auto">
            <a:xfrm>
              <a:off x="2771775" y="2485512"/>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4</a:t>
              </a:r>
            </a:p>
          </p:txBody>
        </p:sp>
        <p:sp>
          <p:nvSpPr>
            <p:cNvPr id="22" name="Text Box 52"/>
            <p:cNvSpPr txBox="1">
              <a:spLocks noChangeArrowheads="1"/>
            </p:cNvSpPr>
            <p:nvPr/>
          </p:nvSpPr>
          <p:spPr bwMode="auto">
            <a:xfrm>
              <a:off x="3929062" y="2485512"/>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0</a:t>
              </a:r>
            </a:p>
          </p:txBody>
        </p:sp>
        <p:sp>
          <p:nvSpPr>
            <p:cNvPr id="23" name="Text Box 53"/>
            <p:cNvSpPr txBox="1">
              <a:spLocks noChangeArrowheads="1"/>
            </p:cNvSpPr>
            <p:nvPr/>
          </p:nvSpPr>
          <p:spPr bwMode="auto">
            <a:xfrm>
              <a:off x="4151312" y="2485512"/>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1</a:t>
              </a:r>
            </a:p>
          </p:txBody>
        </p:sp>
        <p:sp>
          <p:nvSpPr>
            <p:cNvPr id="24" name="Text Box 55"/>
            <p:cNvSpPr txBox="1">
              <a:spLocks noChangeArrowheads="1"/>
            </p:cNvSpPr>
            <p:nvPr/>
          </p:nvSpPr>
          <p:spPr bwMode="auto">
            <a:xfrm>
              <a:off x="5383213" y="2485512"/>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0</a:t>
              </a:r>
            </a:p>
          </p:txBody>
        </p:sp>
        <p:sp>
          <p:nvSpPr>
            <p:cNvPr id="25" name="Text Box 56"/>
            <p:cNvSpPr txBox="1">
              <a:spLocks noChangeArrowheads="1"/>
            </p:cNvSpPr>
            <p:nvPr/>
          </p:nvSpPr>
          <p:spPr bwMode="auto">
            <a:xfrm>
              <a:off x="5605463" y="2485512"/>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1</a:t>
              </a:r>
            </a:p>
          </p:txBody>
        </p:sp>
        <p:sp>
          <p:nvSpPr>
            <p:cNvPr id="26" name="Text Box 57"/>
            <p:cNvSpPr txBox="1">
              <a:spLocks noChangeArrowheads="1"/>
            </p:cNvSpPr>
            <p:nvPr/>
          </p:nvSpPr>
          <p:spPr bwMode="auto">
            <a:xfrm>
              <a:off x="6597650" y="2485512"/>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0</a:t>
              </a:r>
            </a:p>
          </p:txBody>
        </p:sp>
        <p:sp>
          <p:nvSpPr>
            <p:cNvPr id="27" name="Text Box 58"/>
            <p:cNvSpPr txBox="1">
              <a:spLocks noChangeArrowheads="1"/>
            </p:cNvSpPr>
            <p:nvPr/>
          </p:nvSpPr>
          <p:spPr bwMode="auto">
            <a:xfrm>
              <a:off x="6829425" y="2485512"/>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1</a:t>
              </a:r>
            </a:p>
          </p:txBody>
        </p:sp>
        <p:sp>
          <p:nvSpPr>
            <p:cNvPr id="28" name="Text Box 59"/>
            <p:cNvSpPr txBox="1">
              <a:spLocks noChangeArrowheads="1"/>
            </p:cNvSpPr>
            <p:nvPr/>
          </p:nvSpPr>
          <p:spPr bwMode="auto">
            <a:xfrm>
              <a:off x="7051675" y="2485512"/>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2</a:t>
              </a:r>
            </a:p>
          </p:txBody>
        </p:sp>
      </p:grpSp>
    </p:spTree>
    <p:custDataLst>
      <p:tags r:id="rId1"/>
    </p:custDataLst>
    <p:extLst>
      <p:ext uri="{BB962C8B-B14F-4D97-AF65-F5344CB8AC3E}">
        <p14:creationId xmlns:p14="http://schemas.microsoft.com/office/powerpoint/2010/main" val="177835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2895887" y="1715078"/>
            <a:ext cx="6808646" cy="4491374"/>
            <a:chOff x="1978025" y="2492375"/>
            <a:chExt cx="5727700" cy="3623494"/>
          </a:xfrm>
        </p:grpSpPr>
        <p:pic>
          <p:nvPicPr>
            <p:cNvPr id="46" name="Picture 50" descr="gen_voxel_crappy_fit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8025" y="2493963"/>
              <a:ext cx="1431925" cy="357028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7" name="Picture 6" descr="vert_hyp_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950" y="2492375"/>
              <a:ext cx="1431925" cy="357028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8" name="Picture 7" descr="vert_hyp_sh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1875" y="2492375"/>
              <a:ext cx="1431925" cy="357028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9" name="Picture 8" descr="vert_hyp_nu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3800" y="2492375"/>
              <a:ext cx="1431925" cy="357028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0" name="Text Box 9"/>
            <p:cNvSpPr txBox="1">
              <a:spLocks noChangeArrowheads="1"/>
            </p:cNvSpPr>
            <p:nvPr/>
          </p:nvSpPr>
          <p:spPr bwMode="auto">
            <a:xfrm>
              <a:off x="3049588" y="3937000"/>
              <a:ext cx="289399" cy="651905"/>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4000">
                  <a:solidFill>
                    <a:schemeClr val="bg1"/>
                  </a:solidFill>
                  <a:cs typeface="Times New Roman" pitchFamily="18" charset="0"/>
                </a:rPr>
                <a:t>≈</a:t>
              </a:r>
            </a:p>
          </p:txBody>
        </p:sp>
        <p:sp>
          <p:nvSpPr>
            <p:cNvPr id="51" name="Text Box 10"/>
            <p:cNvSpPr txBox="1">
              <a:spLocks noChangeArrowheads="1"/>
            </p:cNvSpPr>
            <p:nvPr/>
          </p:nvSpPr>
          <p:spPr bwMode="auto">
            <a:xfrm>
              <a:off x="3402012" y="3933825"/>
              <a:ext cx="635647" cy="651905"/>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el-GR" sz="4000">
                  <a:solidFill>
                    <a:schemeClr val="bg1"/>
                  </a:solidFill>
                  <a:cs typeface="Times New Roman" pitchFamily="18" charset="0"/>
                </a:rPr>
                <a:t>β</a:t>
              </a:r>
              <a:r>
                <a:rPr lang="sv-SE" sz="4000" baseline="-25000">
                  <a:solidFill>
                    <a:schemeClr val="bg1"/>
                  </a:solidFill>
                  <a:cs typeface="Times New Roman" pitchFamily="18" charset="0"/>
                </a:rPr>
                <a:t>1</a:t>
              </a:r>
              <a:r>
                <a:rPr lang="sv-SE" sz="4000">
                  <a:solidFill>
                    <a:schemeClr val="bg1"/>
                  </a:solidFill>
                  <a:cs typeface="Times New Roman" pitchFamily="18" charset="0"/>
                </a:rPr>
                <a:t>∙</a:t>
              </a:r>
            </a:p>
          </p:txBody>
        </p:sp>
        <p:sp>
          <p:nvSpPr>
            <p:cNvPr id="52" name="Text Box 11"/>
            <p:cNvSpPr txBox="1">
              <a:spLocks noChangeArrowheads="1"/>
            </p:cNvSpPr>
            <p:nvPr/>
          </p:nvSpPr>
          <p:spPr bwMode="auto">
            <a:xfrm>
              <a:off x="4441825" y="3933825"/>
              <a:ext cx="1078076" cy="651905"/>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4000">
                  <a:solidFill>
                    <a:schemeClr val="bg1"/>
                  </a:solidFill>
                  <a:cs typeface="Times New Roman" pitchFamily="18" charset="0"/>
                </a:rPr>
                <a:t>+ </a:t>
              </a:r>
              <a:r>
                <a:rPr lang="el-GR" sz="4000">
                  <a:solidFill>
                    <a:schemeClr val="bg1"/>
                  </a:solidFill>
                  <a:cs typeface="Times New Roman" pitchFamily="18" charset="0"/>
                </a:rPr>
                <a:t>β</a:t>
              </a:r>
              <a:r>
                <a:rPr lang="sv-SE" sz="4000" baseline="-25000">
                  <a:solidFill>
                    <a:schemeClr val="bg1"/>
                  </a:solidFill>
                  <a:cs typeface="Times New Roman" pitchFamily="18" charset="0"/>
                </a:rPr>
                <a:t>2</a:t>
              </a:r>
              <a:r>
                <a:rPr lang="sv-SE" sz="4000">
                  <a:solidFill>
                    <a:schemeClr val="bg1"/>
                  </a:solidFill>
                  <a:cs typeface="Times New Roman" pitchFamily="18" charset="0"/>
                </a:rPr>
                <a:t>∙</a:t>
              </a:r>
            </a:p>
          </p:txBody>
        </p:sp>
        <p:sp>
          <p:nvSpPr>
            <p:cNvPr id="53" name="Text Box 12"/>
            <p:cNvSpPr txBox="1">
              <a:spLocks noChangeArrowheads="1"/>
            </p:cNvSpPr>
            <p:nvPr/>
          </p:nvSpPr>
          <p:spPr bwMode="auto">
            <a:xfrm>
              <a:off x="5802313" y="3933825"/>
              <a:ext cx="1078076" cy="651905"/>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4000">
                  <a:solidFill>
                    <a:schemeClr val="bg1"/>
                  </a:solidFill>
                  <a:cs typeface="Times New Roman" pitchFamily="18" charset="0"/>
                </a:rPr>
                <a:t>+ </a:t>
              </a:r>
              <a:r>
                <a:rPr lang="el-GR" sz="4000">
                  <a:solidFill>
                    <a:schemeClr val="bg1"/>
                  </a:solidFill>
                  <a:cs typeface="Times New Roman" pitchFamily="18" charset="0"/>
                </a:rPr>
                <a:t>β</a:t>
              </a:r>
              <a:r>
                <a:rPr lang="sv-SE" sz="4000" baseline="-25000">
                  <a:solidFill>
                    <a:schemeClr val="bg1"/>
                  </a:solidFill>
                  <a:cs typeface="Times New Roman" pitchFamily="18" charset="0"/>
                </a:rPr>
                <a:t>3</a:t>
              </a:r>
              <a:r>
                <a:rPr lang="sv-SE" sz="4000">
                  <a:solidFill>
                    <a:schemeClr val="bg1"/>
                  </a:solidFill>
                  <a:cs typeface="Times New Roman" pitchFamily="18" charset="0"/>
                </a:rPr>
                <a:t>∙</a:t>
              </a:r>
            </a:p>
          </p:txBody>
        </p:sp>
        <p:grpSp>
          <p:nvGrpSpPr>
            <p:cNvPr id="54" name="Group 14"/>
            <p:cNvGrpSpPr>
              <a:grpSpLocks/>
            </p:cNvGrpSpPr>
            <p:nvPr/>
          </p:nvGrpSpPr>
          <p:grpSpPr bwMode="auto">
            <a:xfrm>
              <a:off x="2411413" y="2799736"/>
              <a:ext cx="720725" cy="71438"/>
              <a:chOff x="1519" y="1682"/>
              <a:chExt cx="454" cy="45"/>
            </a:xfrm>
          </p:grpSpPr>
          <p:sp>
            <p:nvSpPr>
              <p:cNvPr id="83" name="Line 15"/>
              <p:cNvSpPr>
                <a:spLocks noChangeShapeType="1"/>
              </p:cNvSpPr>
              <p:nvPr/>
            </p:nvSpPr>
            <p:spPr bwMode="auto">
              <a:xfrm>
                <a:off x="1519" y="1706"/>
                <a:ext cx="454"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84" name="Line 16"/>
              <p:cNvSpPr>
                <a:spLocks noChangeShapeType="1"/>
              </p:cNvSpPr>
              <p:nvPr/>
            </p:nvSpPr>
            <p:spPr bwMode="auto">
              <a:xfrm>
                <a:off x="1525"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85" name="Line 17"/>
              <p:cNvSpPr>
                <a:spLocks noChangeShapeType="1"/>
              </p:cNvSpPr>
              <p:nvPr/>
            </p:nvSpPr>
            <p:spPr bwMode="auto">
              <a:xfrm>
                <a:off x="1667"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86" name="Line 18"/>
              <p:cNvSpPr>
                <a:spLocks noChangeShapeType="1"/>
              </p:cNvSpPr>
              <p:nvPr/>
            </p:nvSpPr>
            <p:spPr bwMode="auto">
              <a:xfrm>
                <a:off x="1809"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grpSp>
        <p:grpSp>
          <p:nvGrpSpPr>
            <p:cNvPr id="55" name="Group 19"/>
            <p:cNvGrpSpPr>
              <a:grpSpLocks/>
            </p:cNvGrpSpPr>
            <p:nvPr/>
          </p:nvGrpSpPr>
          <p:grpSpPr bwMode="auto">
            <a:xfrm>
              <a:off x="3792537" y="2799736"/>
              <a:ext cx="720725" cy="71438"/>
              <a:chOff x="1519" y="1682"/>
              <a:chExt cx="454" cy="45"/>
            </a:xfrm>
          </p:grpSpPr>
          <p:sp>
            <p:nvSpPr>
              <p:cNvPr id="79" name="Line 20"/>
              <p:cNvSpPr>
                <a:spLocks noChangeShapeType="1"/>
              </p:cNvSpPr>
              <p:nvPr/>
            </p:nvSpPr>
            <p:spPr bwMode="auto">
              <a:xfrm>
                <a:off x="1519" y="1706"/>
                <a:ext cx="454"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80" name="Line 21"/>
              <p:cNvSpPr>
                <a:spLocks noChangeShapeType="1"/>
              </p:cNvSpPr>
              <p:nvPr/>
            </p:nvSpPr>
            <p:spPr bwMode="auto">
              <a:xfrm>
                <a:off x="1525"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81" name="Line 22"/>
              <p:cNvSpPr>
                <a:spLocks noChangeShapeType="1"/>
              </p:cNvSpPr>
              <p:nvPr/>
            </p:nvSpPr>
            <p:spPr bwMode="auto">
              <a:xfrm>
                <a:off x="1667"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82" name="Line 23"/>
              <p:cNvSpPr>
                <a:spLocks noChangeShapeType="1"/>
              </p:cNvSpPr>
              <p:nvPr/>
            </p:nvSpPr>
            <p:spPr bwMode="auto">
              <a:xfrm>
                <a:off x="1809"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grpSp>
        <p:grpSp>
          <p:nvGrpSpPr>
            <p:cNvPr id="56" name="Group 24"/>
            <p:cNvGrpSpPr>
              <a:grpSpLocks/>
            </p:cNvGrpSpPr>
            <p:nvPr/>
          </p:nvGrpSpPr>
          <p:grpSpPr bwMode="auto">
            <a:xfrm>
              <a:off x="5241925" y="2799736"/>
              <a:ext cx="720725" cy="71438"/>
              <a:chOff x="1519" y="1682"/>
              <a:chExt cx="454" cy="45"/>
            </a:xfrm>
          </p:grpSpPr>
          <p:sp>
            <p:nvSpPr>
              <p:cNvPr id="75" name="Line 25"/>
              <p:cNvSpPr>
                <a:spLocks noChangeShapeType="1"/>
              </p:cNvSpPr>
              <p:nvPr/>
            </p:nvSpPr>
            <p:spPr bwMode="auto">
              <a:xfrm>
                <a:off x="1519" y="1706"/>
                <a:ext cx="454"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76" name="Line 26"/>
              <p:cNvSpPr>
                <a:spLocks noChangeShapeType="1"/>
              </p:cNvSpPr>
              <p:nvPr/>
            </p:nvSpPr>
            <p:spPr bwMode="auto">
              <a:xfrm>
                <a:off x="1525"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77" name="Line 27"/>
              <p:cNvSpPr>
                <a:spLocks noChangeShapeType="1"/>
              </p:cNvSpPr>
              <p:nvPr/>
            </p:nvSpPr>
            <p:spPr bwMode="auto">
              <a:xfrm>
                <a:off x="1667"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78" name="Line 28"/>
              <p:cNvSpPr>
                <a:spLocks noChangeShapeType="1"/>
              </p:cNvSpPr>
              <p:nvPr/>
            </p:nvSpPr>
            <p:spPr bwMode="auto">
              <a:xfrm>
                <a:off x="1809"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grpSp>
        <p:grpSp>
          <p:nvGrpSpPr>
            <p:cNvPr id="57" name="Group 29"/>
            <p:cNvGrpSpPr>
              <a:grpSpLocks/>
            </p:cNvGrpSpPr>
            <p:nvPr/>
          </p:nvGrpSpPr>
          <p:grpSpPr bwMode="auto">
            <a:xfrm>
              <a:off x="6683375" y="2799736"/>
              <a:ext cx="720725" cy="71438"/>
              <a:chOff x="1519" y="1682"/>
              <a:chExt cx="454" cy="45"/>
            </a:xfrm>
          </p:grpSpPr>
          <p:sp>
            <p:nvSpPr>
              <p:cNvPr id="71" name="Line 30"/>
              <p:cNvSpPr>
                <a:spLocks noChangeShapeType="1"/>
              </p:cNvSpPr>
              <p:nvPr/>
            </p:nvSpPr>
            <p:spPr bwMode="auto">
              <a:xfrm>
                <a:off x="1519" y="1706"/>
                <a:ext cx="454"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72" name="Line 31"/>
              <p:cNvSpPr>
                <a:spLocks noChangeShapeType="1"/>
              </p:cNvSpPr>
              <p:nvPr/>
            </p:nvSpPr>
            <p:spPr bwMode="auto">
              <a:xfrm>
                <a:off x="1525"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73" name="Line 32"/>
              <p:cNvSpPr>
                <a:spLocks noChangeShapeType="1"/>
              </p:cNvSpPr>
              <p:nvPr/>
            </p:nvSpPr>
            <p:spPr bwMode="auto">
              <a:xfrm>
                <a:off x="1667"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74" name="Line 33"/>
              <p:cNvSpPr>
                <a:spLocks noChangeShapeType="1"/>
              </p:cNvSpPr>
              <p:nvPr/>
            </p:nvSpPr>
            <p:spPr bwMode="auto">
              <a:xfrm>
                <a:off x="1809"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grpSp>
        <p:sp>
          <p:nvSpPr>
            <p:cNvPr id="58" name="Text Box 34"/>
            <p:cNvSpPr txBox="1">
              <a:spLocks noChangeArrowheads="1"/>
            </p:cNvSpPr>
            <p:nvPr/>
          </p:nvSpPr>
          <p:spPr bwMode="auto">
            <a:xfrm>
              <a:off x="2344738" y="2498111"/>
              <a:ext cx="149938" cy="344128"/>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2</a:t>
              </a:r>
            </a:p>
          </p:txBody>
        </p:sp>
        <p:sp>
          <p:nvSpPr>
            <p:cNvPr id="59" name="Text Box 35"/>
            <p:cNvSpPr txBox="1">
              <a:spLocks noChangeArrowheads="1"/>
            </p:cNvSpPr>
            <p:nvPr/>
          </p:nvSpPr>
          <p:spPr bwMode="auto">
            <a:xfrm>
              <a:off x="2576513" y="2498111"/>
              <a:ext cx="149938" cy="344128"/>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3</a:t>
              </a:r>
            </a:p>
          </p:txBody>
        </p:sp>
        <p:sp>
          <p:nvSpPr>
            <p:cNvPr id="60" name="Text Box 36"/>
            <p:cNvSpPr txBox="1">
              <a:spLocks noChangeArrowheads="1"/>
            </p:cNvSpPr>
            <p:nvPr/>
          </p:nvSpPr>
          <p:spPr bwMode="auto">
            <a:xfrm>
              <a:off x="2798763" y="2498111"/>
              <a:ext cx="149938" cy="344128"/>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4</a:t>
              </a:r>
            </a:p>
          </p:txBody>
        </p:sp>
        <p:sp>
          <p:nvSpPr>
            <p:cNvPr id="61" name="Text Box 37"/>
            <p:cNvSpPr txBox="1">
              <a:spLocks noChangeArrowheads="1"/>
            </p:cNvSpPr>
            <p:nvPr/>
          </p:nvSpPr>
          <p:spPr bwMode="auto">
            <a:xfrm>
              <a:off x="3957637" y="2498111"/>
              <a:ext cx="149938" cy="344128"/>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0</a:t>
              </a:r>
            </a:p>
          </p:txBody>
        </p:sp>
        <p:sp>
          <p:nvSpPr>
            <p:cNvPr id="62" name="Text Box 38"/>
            <p:cNvSpPr txBox="1">
              <a:spLocks noChangeArrowheads="1"/>
            </p:cNvSpPr>
            <p:nvPr/>
          </p:nvSpPr>
          <p:spPr bwMode="auto">
            <a:xfrm>
              <a:off x="4179887" y="2498111"/>
              <a:ext cx="149938" cy="344128"/>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1</a:t>
              </a:r>
            </a:p>
          </p:txBody>
        </p:sp>
        <p:sp>
          <p:nvSpPr>
            <p:cNvPr id="63" name="Text Box 39"/>
            <p:cNvSpPr txBox="1">
              <a:spLocks noChangeArrowheads="1"/>
            </p:cNvSpPr>
            <p:nvPr/>
          </p:nvSpPr>
          <p:spPr bwMode="auto">
            <a:xfrm>
              <a:off x="5411788" y="2498111"/>
              <a:ext cx="149938" cy="344128"/>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0</a:t>
              </a:r>
            </a:p>
          </p:txBody>
        </p:sp>
        <p:sp>
          <p:nvSpPr>
            <p:cNvPr id="64" name="Text Box 40"/>
            <p:cNvSpPr txBox="1">
              <a:spLocks noChangeArrowheads="1"/>
            </p:cNvSpPr>
            <p:nvPr/>
          </p:nvSpPr>
          <p:spPr bwMode="auto">
            <a:xfrm>
              <a:off x="5634038" y="2498111"/>
              <a:ext cx="149938" cy="344128"/>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1</a:t>
              </a:r>
            </a:p>
          </p:txBody>
        </p:sp>
        <p:sp>
          <p:nvSpPr>
            <p:cNvPr id="65" name="Text Box 41"/>
            <p:cNvSpPr txBox="1">
              <a:spLocks noChangeArrowheads="1"/>
            </p:cNvSpPr>
            <p:nvPr/>
          </p:nvSpPr>
          <p:spPr bwMode="auto">
            <a:xfrm>
              <a:off x="6626225" y="2498111"/>
              <a:ext cx="149938" cy="344128"/>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0</a:t>
              </a:r>
            </a:p>
          </p:txBody>
        </p:sp>
        <p:sp>
          <p:nvSpPr>
            <p:cNvPr id="66" name="Text Box 42"/>
            <p:cNvSpPr txBox="1">
              <a:spLocks noChangeArrowheads="1"/>
            </p:cNvSpPr>
            <p:nvPr/>
          </p:nvSpPr>
          <p:spPr bwMode="auto">
            <a:xfrm>
              <a:off x="6858000" y="2498111"/>
              <a:ext cx="149938" cy="344128"/>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1</a:t>
              </a:r>
            </a:p>
          </p:txBody>
        </p:sp>
        <p:sp>
          <p:nvSpPr>
            <p:cNvPr id="67" name="Text Box 43"/>
            <p:cNvSpPr txBox="1">
              <a:spLocks noChangeArrowheads="1"/>
            </p:cNvSpPr>
            <p:nvPr/>
          </p:nvSpPr>
          <p:spPr bwMode="auto">
            <a:xfrm>
              <a:off x="7080250" y="2498111"/>
              <a:ext cx="149938" cy="344128"/>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2</a:t>
              </a:r>
            </a:p>
          </p:txBody>
        </p:sp>
        <p:sp>
          <p:nvSpPr>
            <p:cNvPr id="68" name="Text Box 45"/>
            <p:cNvSpPr txBox="1">
              <a:spLocks noChangeArrowheads="1"/>
            </p:cNvSpPr>
            <p:nvPr/>
          </p:nvSpPr>
          <p:spPr bwMode="auto">
            <a:xfrm>
              <a:off x="3933682" y="5587075"/>
              <a:ext cx="234897" cy="528794"/>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3200" dirty="0">
                  <a:solidFill>
                    <a:schemeClr val="bg1"/>
                  </a:solidFill>
                </a:rPr>
                <a:t>0</a:t>
              </a:r>
            </a:p>
          </p:txBody>
        </p:sp>
        <p:sp>
          <p:nvSpPr>
            <p:cNvPr id="69" name="Text Box 47"/>
            <p:cNvSpPr txBox="1">
              <a:spLocks noChangeArrowheads="1"/>
            </p:cNvSpPr>
            <p:nvPr/>
          </p:nvSpPr>
          <p:spPr bwMode="auto">
            <a:xfrm>
              <a:off x="5357670" y="5587075"/>
              <a:ext cx="234897" cy="528794"/>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3200" dirty="0">
                  <a:solidFill>
                    <a:schemeClr val="bg1"/>
                  </a:solidFill>
                </a:rPr>
                <a:t>0</a:t>
              </a:r>
            </a:p>
          </p:txBody>
        </p:sp>
        <p:sp>
          <p:nvSpPr>
            <p:cNvPr id="70" name="Text Box 48"/>
            <p:cNvSpPr txBox="1">
              <a:spLocks noChangeArrowheads="1"/>
            </p:cNvSpPr>
            <p:nvPr/>
          </p:nvSpPr>
          <p:spPr bwMode="auto">
            <a:xfrm>
              <a:off x="6799120" y="5587075"/>
              <a:ext cx="234897" cy="528794"/>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3200" dirty="0">
                  <a:solidFill>
                    <a:schemeClr val="bg1"/>
                  </a:solidFill>
                </a:rPr>
                <a:t>3</a:t>
              </a:r>
            </a:p>
          </p:txBody>
        </p:sp>
      </p:grpSp>
      <p:sp>
        <p:nvSpPr>
          <p:cNvPr id="2" name="Title 1"/>
          <p:cNvSpPr>
            <a:spLocks noGrp="1"/>
          </p:cNvSpPr>
          <p:nvPr>
            <p:ph type="title"/>
          </p:nvPr>
        </p:nvSpPr>
        <p:spPr/>
        <p:txBody>
          <a:bodyPr>
            <a:normAutofit/>
          </a:bodyPr>
          <a:lstStyle/>
          <a:p>
            <a:r>
              <a:rPr lang="en-US" sz="4000" noProof="0" dirty="0" smtClean="0"/>
              <a:t>GLM example: Estimating betas</a:t>
            </a:r>
            <a:endParaRPr lang="en-US" noProof="0" dirty="0"/>
          </a:p>
        </p:txBody>
      </p:sp>
      <mc:AlternateContent xmlns:mc="http://schemas.openxmlformats.org/markup-compatibility/2006" xmlns:a14="http://schemas.microsoft.com/office/drawing/2010/main">
        <mc:Choice Requires="a14">
          <p:sp>
            <p:nvSpPr>
              <p:cNvPr id="16" name="Text Placeholder 3"/>
              <p:cNvSpPr>
                <a:spLocks noGrp="1"/>
              </p:cNvSpPr>
              <p:nvPr>
                <p:ph type="body" sz="quarter" idx="14"/>
              </p:nvPr>
            </p:nvSpPr>
            <p:spPr>
              <a:xfrm>
                <a:off x="0" y="1105754"/>
                <a:ext cx="6538823" cy="5752245"/>
              </a:xfrm>
            </p:spPr>
            <p:txBody>
              <a:bodyPr>
                <a:normAutofit/>
              </a:bodyPr>
              <a:lstStyle/>
              <a:p>
                <a:r>
                  <a:rPr lang="en-US" sz="2800" noProof="0" dirty="0" smtClean="0"/>
                  <a:t>Suboptimal fit</a:t>
                </a:r>
              </a:p>
              <a:p>
                <a14:m>
                  <m:oMath xmlns:m="http://schemas.openxmlformats.org/officeDocument/2006/math">
                    <m:r>
                      <a:rPr lang="en-US" sz="2800" i="1">
                        <a:latin typeface="Cambria Math"/>
                        <a:ea typeface="Cambria Math"/>
                      </a:rPr>
                      <m:t>𝛽</m:t>
                    </m:r>
                    <m:r>
                      <a:rPr lang="en-US" sz="2800" i="1">
                        <a:latin typeface="Cambria Math"/>
                        <a:ea typeface="Cambria Math"/>
                      </a:rPr>
                      <m:t>=[0,0,3]</m:t>
                    </m:r>
                  </m:oMath>
                </a14:m>
                <a:endParaRPr lang="en-US" sz="2800" dirty="0"/>
              </a:p>
            </p:txBody>
          </p:sp>
        </mc:Choice>
        <mc:Fallback xmlns="">
          <p:sp>
            <p:nvSpPr>
              <p:cNvPr id="16" name="Text Placeholder 3"/>
              <p:cNvSpPr>
                <a:spLocks noGrp="1" noRot="1" noChangeAspect="1" noMove="1" noResize="1" noEditPoints="1" noAdjustHandles="1" noChangeArrowheads="1" noChangeShapeType="1" noTextEdit="1"/>
              </p:cNvSpPr>
              <p:nvPr>
                <p:ph type="body" sz="quarter" idx="14"/>
              </p:nvPr>
            </p:nvSpPr>
            <p:spPr>
              <a:xfrm>
                <a:off x="0" y="1105754"/>
                <a:ext cx="6538823" cy="5752245"/>
              </a:xfrm>
              <a:blipFill rotWithShape="1">
                <a:blip r:embed="rId8"/>
                <a:stretch>
                  <a:fillRect l="-1584" t="-169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569969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8" y="0"/>
            <a:ext cx="11447462" cy="751437"/>
          </a:xfrm>
        </p:spPr>
        <p:txBody>
          <a:bodyPr>
            <a:normAutofit/>
          </a:bodyPr>
          <a:lstStyle/>
          <a:p>
            <a:r>
              <a:rPr lang="en-US" sz="4000" noProof="0" dirty="0" smtClean="0"/>
              <a:t>Brain imaging </a:t>
            </a:r>
            <a:r>
              <a:rPr lang="en-US" sz="4000" dirty="0" smtClean="0"/>
              <a:t>with different modalities</a:t>
            </a:r>
            <a:endParaRPr lang="en-US" noProof="0" dirty="0"/>
          </a:p>
        </p:txBody>
      </p:sp>
      <p:sp>
        <p:nvSpPr>
          <p:cNvPr id="16" name="Text Placeholder 3"/>
          <p:cNvSpPr>
            <a:spLocks noGrp="1"/>
          </p:cNvSpPr>
          <p:nvPr>
            <p:ph type="body" sz="quarter" idx="14"/>
          </p:nvPr>
        </p:nvSpPr>
        <p:spPr>
          <a:xfrm>
            <a:off x="0" y="1105754"/>
            <a:ext cx="10487891" cy="5752245"/>
          </a:xfrm>
        </p:spPr>
        <p:txBody>
          <a:bodyPr>
            <a:normAutofit/>
          </a:bodyPr>
          <a:lstStyle/>
          <a:p>
            <a:pPr marL="0" indent="0">
              <a:buNone/>
            </a:pPr>
            <a:r>
              <a:rPr lang="en-US" sz="2800" noProof="0" dirty="0" smtClean="0"/>
              <a:t>Structure</a:t>
            </a:r>
          </a:p>
          <a:p>
            <a:pPr marL="457200" lvl="1" indent="0">
              <a:buNone/>
            </a:pPr>
            <a:r>
              <a:rPr lang="en-US" sz="2800" dirty="0" smtClean="0"/>
              <a:t>Soft tissue</a:t>
            </a:r>
          </a:p>
          <a:p>
            <a:pPr marL="457200" lvl="1" indent="0">
              <a:buNone/>
            </a:pPr>
            <a:r>
              <a:rPr lang="en-US" sz="2800" noProof="0" dirty="0" smtClean="0"/>
              <a:t>Bones</a:t>
            </a:r>
          </a:p>
          <a:p>
            <a:pPr marL="457200" lvl="1" indent="0">
              <a:buNone/>
            </a:pPr>
            <a:r>
              <a:rPr lang="en-US" sz="2800" dirty="0" smtClean="0"/>
              <a:t>Vessels</a:t>
            </a:r>
            <a:endParaRPr lang="en-US" sz="2800" noProof="0" dirty="0" smtClean="0"/>
          </a:p>
          <a:p>
            <a:pPr marL="0" indent="0">
              <a:buNone/>
            </a:pPr>
            <a:r>
              <a:rPr lang="en-US" sz="2800" dirty="0" smtClean="0"/>
              <a:t>Physiology</a:t>
            </a:r>
          </a:p>
          <a:p>
            <a:pPr marL="0" indent="0">
              <a:buNone/>
            </a:pPr>
            <a:r>
              <a:rPr lang="en-US" sz="2800" noProof="0" dirty="0" smtClean="0"/>
              <a:t>Metabolism</a:t>
            </a:r>
          </a:p>
          <a:p>
            <a:pPr marL="0" indent="0">
              <a:buNone/>
            </a:pPr>
            <a:r>
              <a:rPr lang="en-US" sz="2800" dirty="0" smtClean="0"/>
              <a:t>Function</a:t>
            </a:r>
            <a:endParaRPr lang="en-US" sz="2800" noProof="0" dirty="0" smtClean="0"/>
          </a:p>
          <a:p>
            <a:endParaRPr lang="en-US" sz="2800" dirty="0"/>
          </a:p>
        </p:txBody>
      </p:sp>
      <p:sp>
        <p:nvSpPr>
          <p:cNvPr id="4" name="Text Placeholder 3"/>
          <p:cNvSpPr txBox="1">
            <a:spLocks/>
          </p:cNvSpPr>
          <p:nvPr/>
        </p:nvSpPr>
        <p:spPr>
          <a:xfrm>
            <a:off x="5611091" y="1100535"/>
            <a:ext cx="6220691" cy="5355683"/>
          </a:xfrm>
          <a:prstGeom prst="rect">
            <a:avLst/>
          </a:prstGeom>
        </p:spPr>
        <p:txBody>
          <a:bodyPr vert="horz" lIns="91440" tIns="45720" rIns="91440" bIns="45720" rtlCol="0">
            <a:normAutofit/>
          </a:bodyPr>
          <a:lstStyle>
            <a:lvl1pPr marL="339725" indent="-339725" algn="l" defTabSz="914400" rtl="0" eaLnBrk="1" fontAlgn="base" latinLnBrk="0" hangingPunct="1">
              <a:lnSpc>
                <a:spcPct val="90000"/>
              </a:lnSpc>
              <a:spcBef>
                <a:spcPts val="400"/>
              </a:spcBef>
              <a:spcAft>
                <a:spcPct val="0"/>
              </a:spcAft>
              <a:buClr>
                <a:srgbClr val="003E89"/>
              </a:buClr>
              <a:buFont typeface="Wingdings" pitchFamily="2"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lang="en-US" sz="3200" kern="1200" dirty="0">
                <a:solidFill>
                  <a:srgbClr val="000000"/>
                </a:solidFill>
                <a:latin typeface="Calibri" pitchFamily="34" charset="0"/>
                <a:ea typeface="Calibri" pitchFamily="34" charset="0"/>
                <a:cs typeface="Calibri" pitchFamily="34" charset="0"/>
              </a:defRPr>
            </a:lvl1pPr>
            <a:lvl2pPr marL="808038" indent="-350838" algn="l" defTabSz="914400" rtl="0" eaLnBrk="1" fontAlgn="base" latinLnBrk="0" hangingPunct="1">
              <a:lnSpc>
                <a:spcPct val="90000"/>
              </a:lnSpc>
              <a:spcBef>
                <a:spcPts val="400"/>
              </a:spcBef>
              <a:spcAft>
                <a:spcPct val="0"/>
              </a:spcAft>
              <a:buClr>
                <a:srgbClr val="003E89"/>
              </a:buClr>
              <a:buFont typeface="Wingdings" pitchFamily="2" charset="2"/>
              <a:buChar char=""/>
              <a:tabLst>
                <a:tab pos="787400" algn="l"/>
                <a:tab pos="808038"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lang="en-US" sz="3200" kern="1200" dirty="0">
                <a:solidFill>
                  <a:srgbClr val="000000"/>
                </a:solidFill>
                <a:latin typeface="Calibri" pitchFamily="34" charset="0"/>
                <a:ea typeface="Calibri" pitchFamily="34" charset="0"/>
                <a:cs typeface="Calibri" pitchFamily="34" charset="0"/>
              </a:defRPr>
            </a:lvl2pPr>
            <a:lvl3pPr marL="1265238" indent="-350838" algn="l" defTabSz="914400" rtl="0" eaLnBrk="1" fontAlgn="base" latinLnBrk="0" hangingPunct="1">
              <a:lnSpc>
                <a:spcPct val="90000"/>
              </a:lnSpc>
              <a:spcBef>
                <a:spcPts val="400"/>
              </a:spcBef>
              <a:spcAft>
                <a:spcPct val="0"/>
              </a:spcAft>
              <a:buClr>
                <a:srgbClr val="003E89"/>
              </a:buClr>
              <a:buFont typeface="Wingdings" panose="05000000000000000000" pitchFamily="2" charset="2"/>
              <a:buChar char="§"/>
              <a:tabLst>
                <a:tab pos="1236663" algn="l"/>
                <a:tab pos="1265238"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lang="en-US" sz="3200" kern="1200" dirty="0">
                <a:solidFill>
                  <a:srgbClr val="000000"/>
                </a:solidFill>
                <a:latin typeface="Calibri" pitchFamily="34" charset="0"/>
                <a:ea typeface="Calibri" pitchFamily="34" charset="0"/>
                <a:cs typeface="Calibri" pitchFamily="34" charset="0"/>
              </a:defRPr>
            </a:lvl3pPr>
            <a:lvl4pPr marL="1722438" indent="-350838" algn="l" defTabSz="914400" rtl="0" eaLnBrk="1" fontAlgn="base" latinLnBrk="0" hangingPunct="1">
              <a:lnSpc>
                <a:spcPct val="90000"/>
              </a:lnSpc>
              <a:spcBef>
                <a:spcPts val="400"/>
              </a:spcBef>
              <a:spcAft>
                <a:spcPct val="0"/>
              </a:spcAft>
              <a:buClr>
                <a:srgbClr val="003E89"/>
              </a:buClr>
              <a:buFont typeface="Wingdings" pitchFamily="2" charset="2"/>
              <a:buChar char=""/>
              <a:tabLst>
                <a:tab pos="787400" algn="l"/>
                <a:tab pos="1236663" algn="l"/>
                <a:tab pos="1685925" algn="l"/>
                <a:tab pos="1722438"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lang="en-US" sz="3200" kern="1200" dirty="0">
                <a:solidFill>
                  <a:srgbClr val="000000"/>
                </a:solidFill>
                <a:latin typeface="Calibri" pitchFamily="34" charset="0"/>
                <a:ea typeface="Calibri" pitchFamily="34" charset="0"/>
                <a:cs typeface="Calibri" pitchFamily="34" charset="0"/>
              </a:defRPr>
            </a:lvl4pPr>
            <a:lvl5pPr marL="2179638" indent="-350838" algn="l" defTabSz="914400" rtl="0" eaLnBrk="1" fontAlgn="base" latinLnBrk="0" hangingPunct="1">
              <a:lnSpc>
                <a:spcPct val="90000"/>
              </a:lnSpc>
              <a:spcBef>
                <a:spcPts val="400"/>
              </a:spcBef>
              <a:spcAft>
                <a:spcPct val="0"/>
              </a:spcAft>
              <a:buClr>
                <a:srgbClr val="003E89"/>
              </a:buClr>
              <a:buFont typeface="Wingdings" panose="05000000000000000000" pitchFamily="2" charset="2"/>
              <a:buChar char="§"/>
              <a:tabLst>
                <a:tab pos="787400" algn="l"/>
                <a:tab pos="1236663" algn="l"/>
                <a:tab pos="1685925" algn="l"/>
                <a:tab pos="2135188" algn="l"/>
                <a:tab pos="217963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lang="de-DE" sz="3200" kern="1200" dirty="0">
                <a:solidFill>
                  <a:srgbClr val="000000"/>
                </a:solidFill>
                <a:latin typeface="Calibri" pitchFamily="34" charset="0"/>
                <a:ea typeface="Calibri" pitchFamily="34" charset="0"/>
                <a:cs typeface="Calibri"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smtClean="0">
                <a:solidFill>
                  <a:schemeClr val="accent1">
                    <a:lumMod val="75000"/>
                  </a:schemeClr>
                </a:solidFill>
              </a:rPr>
              <a:t>PET (Positron emission tomography)</a:t>
            </a:r>
          </a:p>
          <a:p>
            <a:pPr marL="0" indent="0">
              <a:buNone/>
            </a:pPr>
            <a:endParaRPr lang="en-US" sz="2800" dirty="0" smtClean="0"/>
          </a:p>
          <a:p>
            <a:pPr marL="0" indent="0">
              <a:buNone/>
            </a:pPr>
            <a:r>
              <a:rPr lang="en-US" sz="2800" dirty="0" smtClean="0">
                <a:solidFill>
                  <a:schemeClr val="accent6">
                    <a:lumMod val="75000"/>
                  </a:schemeClr>
                </a:solidFill>
              </a:rPr>
              <a:t>CT (Computed tomography)</a:t>
            </a:r>
          </a:p>
          <a:p>
            <a:pPr marL="0" indent="0">
              <a:buNone/>
            </a:pPr>
            <a:endParaRPr lang="en-US" sz="2800" dirty="0" smtClean="0"/>
          </a:p>
          <a:p>
            <a:pPr marL="0" indent="0">
              <a:buNone/>
            </a:pPr>
            <a:r>
              <a:rPr lang="en-US" sz="2800" dirty="0" smtClean="0">
                <a:solidFill>
                  <a:schemeClr val="accent2">
                    <a:lumMod val="75000"/>
                  </a:schemeClr>
                </a:solidFill>
              </a:rPr>
              <a:t>MRI</a:t>
            </a:r>
            <a:endParaRPr lang="en-US" sz="2800" dirty="0">
              <a:solidFill>
                <a:schemeClr val="accent2">
                  <a:lumMod val="75000"/>
                </a:schemeClr>
              </a:solidFill>
            </a:endParaRPr>
          </a:p>
          <a:p>
            <a:endParaRPr lang="en-US" sz="2800" dirty="0" smtClean="0"/>
          </a:p>
          <a:p>
            <a:endParaRPr lang="en-US" sz="2800" dirty="0"/>
          </a:p>
        </p:txBody>
      </p:sp>
      <p:cxnSp>
        <p:nvCxnSpPr>
          <p:cNvPr id="5" name="Straight Connector 4"/>
          <p:cNvCxnSpPr/>
          <p:nvPr/>
        </p:nvCxnSpPr>
        <p:spPr>
          <a:xfrm flipH="1">
            <a:off x="2660073" y="1343891"/>
            <a:ext cx="2854038" cy="2133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60073" y="1343891"/>
            <a:ext cx="2854037" cy="167640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60073" y="1343891"/>
            <a:ext cx="2854037" cy="2549236"/>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660073" y="2182091"/>
            <a:ext cx="2854037"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660073" y="2182091"/>
            <a:ext cx="2854037" cy="436418"/>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660072" y="3041073"/>
            <a:ext cx="2854037" cy="436418"/>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660073" y="3041073"/>
            <a:ext cx="2854036" cy="852054"/>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660072" y="3041073"/>
            <a:ext cx="2854037"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2660073" y="2618509"/>
            <a:ext cx="2854036" cy="401782"/>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2660073" y="1787236"/>
            <a:ext cx="2854036" cy="1233055"/>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42" name="Picture 7"/>
          <p:cNvPicPr>
            <a:picLocks noChangeAspect="1" noChangeArrowheads="1"/>
          </p:cNvPicPr>
          <p:nvPr/>
        </p:nvPicPr>
        <p:blipFill>
          <a:blip r:embed="rId4">
            <a:lum bright="-6000"/>
            <a:extLst>
              <a:ext uri="{28A0092B-C50C-407E-A947-70E740481C1C}">
                <a14:useLocalDpi xmlns:a14="http://schemas.microsoft.com/office/drawing/2010/main" val="0"/>
              </a:ext>
            </a:extLst>
          </a:blip>
          <a:srcRect l="1816" t="1849" r="51474" b="28526"/>
          <a:stretch>
            <a:fillRect/>
          </a:stretch>
        </p:blipFill>
        <p:spPr bwMode="auto">
          <a:xfrm rot="60000">
            <a:off x="5147961" y="3846809"/>
            <a:ext cx="3970976" cy="290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omputed tomography angiography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9296" y="4488872"/>
            <a:ext cx="2533459" cy="213923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595" r="18122"/>
          <a:stretch/>
        </p:blipFill>
        <p:spPr bwMode="auto">
          <a:xfrm>
            <a:off x="9975654" y="4001136"/>
            <a:ext cx="1666757" cy="227473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1291" y="3965675"/>
            <a:ext cx="3872158" cy="2490543"/>
          </a:xfrm>
          <a:prstGeom prst="rect">
            <a:avLst/>
          </a:prstGeom>
        </p:spPr>
      </p:pic>
    </p:spTree>
    <p:custDataLst>
      <p:tags r:id="rId1"/>
    </p:custDataLst>
    <p:extLst>
      <p:ext uri="{BB962C8B-B14F-4D97-AF65-F5344CB8AC3E}">
        <p14:creationId xmlns:p14="http://schemas.microsoft.com/office/powerpoint/2010/main" val="390396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42"/>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05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2050"/>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2897474" y="1726682"/>
            <a:ext cx="6809437" cy="4431326"/>
            <a:chOff x="1979613" y="2492375"/>
            <a:chExt cx="5728366" cy="3575050"/>
          </a:xfrm>
        </p:grpSpPr>
        <p:pic>
          <p:nvPicPr>
            <p:cNvPr id="88" name="Picture 2" descr="gen_voxel_best_f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493963"/>
              <a:ext cx="1431925" cy="357028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5" descr="vert_hyp_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736" y="2493963"/>
              <a:ext cx="1431925" cy="357028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6" descr="vert_hyp_sh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4129" y="2493963"/>
              <a:ext cx="1431925" cy="357028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7" descr="vert_hyp_nu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6054" y="2495550"/>
              <a:ext cx="1431925" cy="3570288"/>
            </a:xfrm>
            <a:prstGeom prst="rect">
              <a:avLst/>
            </a:prstGeom>
            <a:noFill/>
            <a:extLst>
              <a:ext uri="{909E8E84-426E-40DD-AFC4-6F175D3DCCD1}">
                <a14:hiddenFill xmlns:a14="http://schemas.microsoft.com/office/drawing/2010/main">
                  <a:solidFill>
                    <a:srgbClr val="FFFFFF"/>
                  </a:solidFill>
                </a14:hiddenFill>
              </a:ext>
            </a:extLst>
          </p:spPr>
        </p:pic>
        <p:sp>
          <p:nvSpPr>
            <p:cNvPr id="92" name="Text Box 8"/>
            <p:cNvSpPr txBox="1">
              <a:spLocks noChangeArrowheads="1"/>
            </p:cNvSpPr>
            <p:nvPr/>
          </p:nvSpPr>
          <p:spPr bwMode="auto">
            <a:xfrm>
              <a:off x="3049588" y="3937000"/>
              <a:ext cx="289399" cy="6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4000" dirty="0">
                  <a:solidFill>
                    <a:schemeClr val="bg1"/>
                  </a:solidFill>
                  <a:cs typeface="Times New Roman" pitchFamily="18" charset="0"/>
                </a:rPr>
                <a:t>≈</a:t>
              </a:r>
            </a:p>
          </p:txBody>
        </p:sp>
        <p:sp>
          <p:nvSpPr>
            <p:cNvPr id="93" name="Text Box 9"/>
            <p:cNvSpPr txBox="1">
              <a:spLocks noChangeArrowheads="1"/>
            </p:cNvSpPr>
            <p:nvPr/>
          </p:nvSpPr>
          <p:spPr bwMode="auto">
            <a:xfrm>
              <a:off x="3400798" y="3935413"/>
              <a:ext cx="635647" cy="6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el-GR" sz="4000">
                  <a:solidFill>
                    <a:schemeClr val="bg1"/>
                  </a:solidFill>
                  <a:cs typeface="Times New Roman" pitchFamily="18" charset="0"/>
                </a:rPr>
                <a:t>β</a:t>
              </a:r>
              <a:r>
                <a:rPr lang="sv-SE" sz="4000" baseline="-25000">
                  <a:solidFill>
                    <a:schemeClr val="bg1"/>
                  </a:solidFill>
                  <a:cs typeface="Times New Roman" pitchFamily="18" charset="0"/>
                </a:rPr>
                <a:t>1</a:t>
              </a:r>
              <a:r>
                <a:rPr lang="sv-SE" sz="4000">
                  <a:solidFill>
                    <a:schemeClr val="bg1"/>
                  </a:solidFill>
                  <a:cs typeface="Times New Roman" pitchFamily="18" charset="0"/>
                </a:rPr>
                <a:t>∙</a:t>
              </a:r>
            </a:p>
          </p:txBody>
        </p:sp>
        <p:sp>
          <p:nvSpPr>
            <p:cNvPr id="94" name="Text Box 10"/>
            <p:cNvSpPr txBox="1">
              <a:spLocks noChangeArrowheads="1"/>
            </p:cNvSpPr>
            <p:nvPr/>
          </p:nvSpPr>
          <p:spPr bwMode="auto">
            <a:xfrm>
              <a:off x="4444079" y="3935413"/>
              <a:ext cx="1078076" cy="6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4000">
                  <a:solidFill>
                    <a:schemeClr val="bg1"/>
                  </a:solidFill>
                  <a:cs typeface="Times New Roman" pitchFamily="18" charset="0"/>
                </a:rPr>
                <a:t>+ </a:t>
              </a:r>
              <a:r>
                <a:rPr lang="el-GR" sz="4000">
                  <a:solidFill>
                    <a:schemeClr val="bg1"/>
                  </a:solidFill>
                  <a:cs typeface="Times New Roman" pitchFamily="18" charset="0"/>
                </a:rPr>
                <a:t>β</a:t>
              </a:r>
              <a:r>
                <a:rPr lang="sv-SE" sz="4000" baseline="-25000">
                  <a:solidFill>
                    <a:schemeClr val="bg1"/>
                  </a:solidFill>
                  <a:cs typeface="Times New Roman" pitchFamily="18" charset="0"/>
                </a:rPr>
                <a:t>2</a:t>
              </a:r>
              <a:r>
                <a:rPr lang="sv-SE" sz="4000">
                  <a:solidFill>
                    <a:schemeClr val="bg1"/>
                  </a:solidFill>
                  <a:cs typeface="Times New Roman" pitchFamily="18" charset="0"/>
                </a:rPr>
                <a:t>∙</a:t>
              </a:r>
            </a:p>
          </p:txBody>
        </p:sp>
        <p:sp>
          <p:nvSpPr>
            <p:cNvPr id="95" name="Text Box 11"/>
            <p:cNvSpPr txBox="1">
              <a:spLocks noChangeArrowheads="1"/>
            </p:cNvSpPr>
            <p:nvPr/>
          </p:nvSpPr>
          <p:spPr bwMode="auto">
            <a:xfrm>
              <a:off x="5804567" y="3937000"/>
              <a:ext cx="1078076" cy="6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4000">
                  <a:solidFill>
                    <a:schemeClr val="bg1"/>
                  </a:solidFill>
                  <a:cs typeface="Times New Roman" pitchFamily="18" charset="0"/>
                </a:rPr>
                <a:t>+ </a:t>
              </a:r>
              <a:r>
                <a:rPr lang="el-GR" sz="4000">
                  <a:solidFill>
                    <a:schemeClr val="bg1"/>
                  </a:solidFill>
                  <a:cs typeface="Times New Roman" pitchFamily="18" charset="0"/>
                </a:rPr>
                <a:t>β</a:t>
              </a:r>
              <a:r>
                <a:rPr lang="sv-SE" sz="4000" baseline="-25000">
                  <a:solidFill>
                    <a:schemeClr val="bg1"/>
                  </a:solidFill>
                  <a:cs typeface="Times New Roman" pitchFamily="18" charset="0"/>
                </a:rPr>
                <a:t>3</a:t>
              </a:r>
              <a:r>
                <a:rPr lang="sv-SE" sz="4000">
                  <a:solidFill>
                    <a:schemeClr val="bg1"/>
                  </a:solidFill>
                  <a:cs typeface="Times New Roman" pitchFamily="18" charset="0"/>
                </a:rPr>
                <a:t>∙</a:t>
              </a:r>
            </a:p>
          </p:txBody>
        </p:sp>
        <p:grpSp>
          <p:nvGrpSpPr>
            <p:cNvPr id="96" name="Group 13"/>
            <p:cNvGrpSpPr>
              <a:grpSpLocks/>
            </p:cNvGrpSpPr>
            <p:nvPr/>
          </p:nvGrpSpPr>
          <p:grpSpPr bwMode="auto">
            <a:xfrm>
              <a:off x="2369588" y="2794000"/>
              <a:ext cx="720725" cy="71438"/>
              <a:chOff x="1519" y="1682"/>
              <a:chExt cx="454" cy="45"/>
            </a:xfrm>
          </p:grpSpPr>
          <p:sp>
            <p:nvSpPr>
              <p:cNvPr id="125" name="Line 14"/>
              <p:cNvSpPr>
                <a:spLocks noChangeShapeType="1"/>
              </p:cNvSpPr>
              <p:nvPr/>
            </p:nvSpPr>
            <p:spPr bwMode="auto">
              <a:xfrm>
                <a:off x="1519" y="1706"/>
                <a:ext cx="454"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26" name="Line 15"/>
              <p:cNvSpPr>
                <a:spLocks noChangeShapeType="1"/>
              </p:cNvSpPr>
              <p:nvPr/>
            </p:nvSpPr>
            <p:spPr bwMode="auto">
              <a:xfrm>
                <a:off x="1525"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27" name="Line 16"/>
              <p:cNvSpPr>
                <a:spLocks noChangeShapeType="1"/>
              </p:cNvSpPr>
              <p:nvPr/>
            </p:nvSpPr>
            <p:spPr bwMode="auto">
              <a:xfrm>
                <a:off x="1667"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28" name="Line 17"/>
              <p:cNvSpPr>
                <a:spLocks noChangeShapeType="1"/>
              </p:cNvSpPr>
              <p:nvPr/>
            </p:nvSpPr>
            <p:spPr bwMode="auto">
              <a:xfrm>
                <a:off x="1809"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grpSp>
        <p:grpSp>
          <p:nvGrpSpPr>
            <p:cNvPr id="97" name="Group 18"/>
            <p:cNvGrpSpPr>
              <a:grpSpLocks/>
            </p:cNvGrpSpPr>
            <p:nvPr/>
          </p:nvGrpSpPr>
          <p:grpSpPr bwMode="auto">
            <a:xfrm>
              <a:off x="3749498" y="2795588"/>
              <a:ext cx="720725" cy="71438"/>
              <a:chOff x="1519" y="1682"/>
              <a:chExt cx="454" cy="45"/>
            </a:xfrm>
          </p:grpSpPr>
          <p:sp>
            <p:nvSpPr>
              <p:cNvPr id="121" name="Line 19"/>
              <p:cNvSpPr>
                <a:spLocks noChangeShapeType="1"/>
              </p:cNvSpPr>
              <p:nvPr/>
            </p:nvSpPr>
            <p:spPr bwMode="auto">
              <a:xfrm>
                <a:off x="1519" y="1706"/>
                <a:ext cx="454"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22" name="Line 20"/>
              <p:cNvSpPr>
                <a:spLocks noChangeShapeType="1"/>
              </p:cNvSpPr>
              <p:nvPr/>
            </p:nvSpPr>
            <p:spPr bwMode="auto">
              <a:xfrm>
                <a:off x="1525"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23" name="Line 21"/>
              <p:cNvSpPr>
                <a:spLocks noChangeShapeType="1"/>
              </p:cNvSpPr>
              <p:nvPr/>
            </p:nvSpPr>
            <p:spPr bwMode="auto">
              <a:xfrm>
                <a:off x="1667"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24" name="Line 22"/>
              <p:cNvSpPr>
                <a:spLocks noChangeShapeType="1"/>
              </p:cNvSpPr>
              <p:nvPr/>
            </p:nvSpPr>
            <p:spPr bwMode="auto">
              <a:xfrm>
                <a:off x="1809"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grpSp>
        <p:grpSp>
          <p:nvGrpSpPr>
            <p:cNvPr id="98" name="Group 23"/>
            <p:cNvGrpSpPr>
              <a:grpSpLocks/>
            </p:cNvGrpSpPr>
            <p:nvPr/>
          </p:nvGrpSpPr>
          <p:grpSpPr bwMode="auto">
            <a:xfrm>
              <a:off x="5202354" y="2795588"/>
              <a:ext cx="720725" cy="71438"/>
              <a:chOff x="1519" y="1682"/>
              <a:chExt cx="454" cy="45"/>
            </a:xfrm>
          </p:grpSpPr>
          <p:sp>
            <p:nvSpPr>
              <p:cNvPr id="117" name="Line 24"/>
              <p:cNvSpPr>
                <a:spLocks noChangeShapeType="1"/>
              </p:cNvSpPr>
              <p:nvPr/>
            </p:nvSpPr>
            <p:spPr bwMode="auto">
              <a:xfrm>
                <a:off x="1519" y="1706"/>
                <a:ext cx="454"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18" name="Line 25"/>
              <p:cNvSpPr>
                <a:spLocks noChangeShapeType="1"/>
              </p:cNvSpPr>
              <p:nvPr/>
            </p:nvSpPr>
            <p:spPr bwMode="auto">
              <a:xfrm>
                <a:off x="1525"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19" name="Line 26"/>
              <p:cNvSpPr>
                <a:spLocks noChangeShapeType="1"/>
              </p:cNvSpPr>
              <p:nvPr/>
            </p:nvSpPr>
            <p:spPr bwMode="auto">
              <a:xfrm>
                <a:off x="1667"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20" name="Line 27"/>
              <p:cNvSpPr>
                <a:spLocks noChangeShapeType="1"/>
              </p:cNvSpPr>
              <p:nvPr/>
            </p:nvSpPr>
            <p:spPr bwMode="auto">
              <a:xfrm>
                <a:off x="1809"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grpSp>
        <p:grpSp>
          <p:nvGrpSpPr>
            <p:cNvPr id="99" name="Group 28"/>
            <p:cNvGrpSpPr>
              <a:grpSpLocks/>
            </p:cNvGrpSpPr>
            <p:nvPr/>
          </p:nvGrpSpPr>
          <p:grpSpPr bwMode="auto">
            <a:xfrm>
              <a:off x="6643804" y="2797175"/>
              <a:ext cx="720725" cy="71438"/>
              <a:chOff x="1519" y="1682"/>
              <a:chExt cx="454" cy="45"/>
            </a:xfrm>
          </p:grpSpPr>
          <p:sp>
            <p:nvSpPr>
              <p:cNvPr id="113" name="Line 29"/>
              <p:cNvSpPr>
                <a:spLocks noChangeShapeType="1"/>
              </p:cNvSpPr>
              <p:nvPr/>
            </p:nvSpPr>
            <p:spPr bwMode="auto">
              <a:xfrm>
                <a:off x="1519" y="1706"/>
                <a:ext cx="454"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14" name="Line 30"/>
              <p:cNvSpPr>
                <a:spLocks noChangeShapeType="1"/>
              </p:cNvSpPr>
              <p:nvPr/>
            </p:nvSpPr>
            <p:spPr bwMode="auto">
              <a:xfrm>
                <a:off x="1525"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15" name="Line 31"/>
              <p:cNvSpPr>
                <a:spLocks noChangeShapeType="1"/>
              </p:cNvSpPr>
              <p:nvPr/>
            </p:nvSpPr>
            <p:spPr bwMode="auto">
              <a:xfrm>
                <a:off x="1667"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16" name="Line 32"/>
              <p:cNvSpPr>
                <a:spLocks noChangeShapeType="1"/>
              </p:cNvSpPr>
              <p:nvPr/>
            </p:nvSpPr>
            <p:spPr bwMode="auto">
              <a:xfrm>
                <a:off x="1809"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grpSp>
        <p:sp>
          <p:nvSpPr>
            <p:cNvPr id="100" name="Text Box 33"/>
            <p:cNvSpPr txBox="1">
              <a:spLocks noChangeArrowheads="1"/>
            </p:cNvSpPr>
            <p:nvPr/>
          </p:nvSpPr>
          <p:spPr bwMode="auto">
            <a:xfrm>
              <a:off x="2302913" y="2492375"/>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2</a:t>
              </a:r>
            </a:p>
          </p:txBody>
        </p:sp>
        <p:sp>
          <p:nvSpPr>
            <p:cNvPr id="101" name="Text Box 34"/>
            <p:cNvSpPr txBox="1">
              <a:spLocks noChangeArrowheads="1"/>
            </p:cNvSpPr>
            <p:nvPr/>
          </p:nvSpPr>
          <p:spPr bwMode="auto">
            <a:xfrm>
              <a:off x="2534688" y="2492375"/>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3</a:t>
              </a:r>
            </a:p>
          </p:txBody>
        </p:sp>
        <p:sp>
          <p:nvSpPr>
            <p:cNvPr id="102" name="Text Box 35"/>
            <p:cNvSpPr txBox="1">
              <a:spLocks noChangeArrowheads="1"/>
            </p:cNvSpPr>
            <p:nvPr/>
          </p:nvSpPr>
          <p:spPr bwMode="auto">
            <a:xfrm>
              <a:off x="2756938" y="2492375"/>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4</a:t>
              </a:r>
            </a:p>
          </p:txBody>
        </p:sp>
        <p:sp>
          <p:nvSpPr>
            <p:cNvPr id="103" name="Text Box 36"/>
            <p:cNvSpPr txBox="1">
              <a:spLocks noChangeArrowheads="1"/>
            </p:cNvSpPr>
            <p:nvPr/>
          </p:nvSpPr>
          <p:spPr bwMode="auto">
            <a:xfrm>
              <a:off x="3914598" y="2493963"/>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0</a:t>
              </a:r>
            </a:p>
          </p:txBody>
        </p:sp>
        <p:sp>
          <p:nvSpPr>
            <p:cNvPr id="104" name="Text Box 37"/>
            <p:cNvSpPr txBox="1">
              <a:spLocks noChangeArrowheads="1"/>
            </p:cNvSpPr>
            <p:nvPr/>
          </p:nvSpPr>
          <p:spPr bwMode="auto">
            <a:xfrm>
              <a:off x="4136848" y="2493963"/>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1</a:t>
              </a:r>
            </a:p>
          </p:txBody>
        </p:sp>
        <p:sp>
          <p:nvSpPr>
            <p:cNvPr id="105" name="Text Box 38"/>
            <p:cNvSpPr txBox="1">
              <a:spLocks noChangeArrowheads="1"/>
            </p:cNvSpPr>
            <p:nvPr/>
          </p:nvSpPr>
          <p:spPr bwMode="auto">
            <a:xfrm>
              <a:off x="5372217" y="2493963"/>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0</a:t>
              </a:r>
            </a:p>
          </p:txBody>
        </p:sp>
        <p:sp>
          <p:nvSpPr>
            <p:cNvPr id="106" name="Text Box 39"/>
            <p:cNvSpPr txBox="1">
              <a:spLocks noChangeArrowheads="1"/>
            </p:cNvSpPr>
            <p:nvPr/>
          </p:nvSpPr>
          <p:spPr bwMode="auto">
            <a:xfrm>
              <a:off x="5594467" y="2493963"/>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1</a:t>
              </a:r>
            </a:p>
          </p:txBody>
        </p:sp>
        <p:sp>
          <p:nvSpPr>
            <p:cNvPr id="107" name="Text Box 40"/>
            <p:cNvSpPr txBox="1">
              <a:spLocks noChangeArrowheads="1"/>
            </p:cNvSpPr>
            <p:nvPr/>
          </p:nvSpPr>
          <p:spPr bwMode="auto">
            <a:xfrm>
              <a:off x="6586654" y="2495550"/>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0</a:t>
              </a:r>
            </a:p>
          </p:txBody>
        </p:sp>
        <p:sp>
          <p:nvSpPr>
            <p:cNvPr id="108" name="Text Box 41"/>
            <p:cNvSpPr txBox="1">
              <a:spLocks noChangeArrowheads="1"/>
            </p:cNvSpPr>
            <p:nvPr/>
          </p:nvSpPr>
          <p:spPr bwMode="auto">
            <a:xfrm>
              <a:off x="6818429" y="2495550"/>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1</a:t>
              </a:r>
            </a:p>
          </p:txBody>
        </p:sp>
        <p:sp>
          <p:nvSpPr>
            <p:cNvPr id="109" name="Text Box 42"/>
            <p:cNvSpPr txBox="1">
              <a:spLocks noChangeArrowheads="1"/>
            </p:cNvSpPr>
            <p:nvPr/>
          </p:nvSpPr>
          <p:spPr bwMode="auto">
            <a:xfrm>
              <a:off x="7040679" y="2495550"/>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2</a:t>
              </a:r>
            </a:p>
          </p:txBody>
        </p:sp>
        <p:sp>
          <p:nvSpPr>
            <p:cNvPr id="110" name="Text Box 43"/>
            <p:cNvSpPr txBox="1">
              <a:spLocks noChangeArrowheads="1"/>
            </p:cNvSpPr>
            <p:nvPr/>
          </p:nvSpPr>
          <p:spPr bwMode="auto">
            <a:xfrm>
              <a:off x="3630986" y="5537044"/>
              <a:ext cx="803963" cy="52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3200" dirty="0">
                  <a:solidFill>
                    <a:schemeClr val="bg1"/>
                  </a:solidFill>
                </a:rPr>
                <a:t>0.83</a:t>
              </a:r>
            </a:p>
          </p:txBody>
        </p:sp>
        <p:sp>
          <p:nvSpPr>
            <p:cNvPr id="111" name="Text Box 44"/>
            <p:cNvSpPr txBox="1">
              <a:spLocks noChangeArrowheads="1"/>
            </p:cNvSpPr>
            <p:nvPr/>
          </p:nvSpPr>
          <p:spPr bwMode="auto">
            <a:xfrm>
              <a:off x="5074317" y="5537044"/>
              <a:ext cx="803963" cy="52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3200" dirty="0">
                  <a:solidFill>
                    <a:schemeClr val="bg1"/>
                  </a:solidFill>
                </a:rPr>
                <a:t>0.16</a:t>
              </a:r>
            </a:p>
          </p:txBody>
        </p:sp>
        <p:sp>
          <p:nvSpPr>
            <p:cNvPr id="112" name="Text Box 45"/>
            <p:cNvSpPr txBox="1">
              <a:spLocks noChangeArrowheads="1"/>
            </p:cNvSpPr>
            <p:nvPr/>
          </p:nvSpPr>
          <p:spPr bwMode="auto">
            <a:xfrm>
              <a:off x="6506242" y="5538631"/>
              <a:ext cx="803963" cy="52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3200" dirty="0">
                  <a:solidFill>
                    <a:schemeClr val="bg1"/>
                  </a:solidFill>
                </a:rPr>
                <a:t>2.98</a:t>
              </a:r>
            </a:p>
          </p:txBody>
        </p:sp>
      </p:grpSp>
      <p:sp>
        <p:nvSpPr>
          <p:cNvPr id="2" name="Title 1"/>
          <p:cNvSpPr>
            <a:spLocks noGrp="1"/>
          </p:cNvSpPr>
          <p:nvPr>
            <p:ph type="title"/>
          </p:nvPr>
        </p:nvSpPr>
        <p:spPr/>
        <p:txBody>
          <a:bodyPr>
            <a:normAutofit/>
          </a:bodyPr>
          <a:lstStyle/>
          <a:p>
            <a:r>
              <a:rPr lang="en-US" sz="4000" noProof="0" dirty="0" smtClean="0"/>
              <a:t>GLM example: Estimating betas</a:t>
            </a:r>
            <a:endParaRPr lang="en-US" noProof="0" dirty="0"/>
          </a:p>
        </p:txBody>
      </p:sp>
      <mc:AlternateContent xmlns:mc="http://schemas.openxmlformats.org/markup-compatibility/2006" xmlns:a14="http://schemas.microsoft.com/office/drawing/2010/main">
        <mc:Choice Requires="a14">
          <p:sp>
            <p:nvSpPr>
              <p:cNvPr id="16" name="Text Placeholder 3"/>
              <p:cNvSpPr>
                <a:spLocks noGrp="1"/>
              </p:cNvSpPr>
              <p:nvPr>
                <p:ph type="body" sz="quarter" idx="14"/>
              </p:nvPr>
            </p:nvSpPr>
            <p:spPr>
              <a:xfrm>
                <a:off x="0" y="1105754"/>
                <a:ext cx="10002982" cy="5752245"/>
              </a:xfrm>
            </p:spPr>
            <p:txBody>
              <a:bodyPr>
                <a:normAutofit/>
              </a:bodyPr>
              <a:lstStyle/>
              <a:p>
                <a:r>
                  <a:rPr lang="en-US" sz="2800" noProof="0" dirty="0" smtClean="0"/>
                  <a:t>Active in word generation</a:t>
                </a:r>
                <a14:m>
                  <m:oMath xmlns:m="http://schemas.openxmlformats.org/officeDocument/2006/math">
                    <m:r>
                      <a:rPr lang="en-US" sz="2400" b="0" i="0" smtClean="0">
                        <a:latin typeface="Cambria Math"/>
                        <a:ea typeface="Cambria Math"/>
                      </a:rPr>
                      <m:t> </m:t>
                    </m:r>
                    <m:r>
                      <a:rPr lang="en-US" sz="2400" i="1" smtClean="0">
                        <a:latin typeface="Cambria Math"/>
                        <a:ea typeface="Cambria Math"/>
                      </a:rPr>
                      <m:t>𝛽</m:t>
                    </m:r>
                    <m:r>
                      <a:rPr lang="en-US" sz="2400" i="1">
                        <a:latin typeface="Cambria Math"/>
                        <a:ea typeface="Cambria Math"/>
                      </a:rPr>
                      <m:t>=[0.83, 0.16, 2.98]</m:t>
                    </m:r>
                  </m:oMath>
                </a14:m>
                <a:endParaRPr lang="en-US" sz="2400" dirty="0"/>
              </a:p>
              <a:p>
                <a:endParaRPr lang="en-US" sz="2800" dirty="0"/>
              </a:p>
            </p:txBody>
          </p:sp>
        </mc:Choice>
        <mc:Fallback xmlns="">
          <p:sp>
            <p:nvSpPr>
              <p:cNvPr id="16" name="Text Placeholder 3"/>
              <p:cNvSpPr>
                <a:spLocks noGrp="1" noRot="1" noChangeAspect="1" noMove="1" noResize="1" noEditPoints="1" noAdjustHandles="1" noChangeArrowheads="1" noChangeShapeType="1" noTextEdit="1"/>
              </p:cNvSpPr>
              <p:nvPr>
                <p:ph type="body" sz="quarter" idx="14"/>
              </p:nvPr>
            </p:nvSpPr>
            <p:spPr>
              <a:xfrm>
                <a:off x="0" y="1105754"/>
                <a:ext cx="10002982" cy="5752245"/>
              </a:xfrm>
              <a:blipFill rotWithShape="1">
                <a:blip r:embed="rId8"/>
                <a:stretch>
                  <a:fillRect l="-1036" t="-169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5699697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oup 128"/>
          <p:cNvGrpSpPr/>
          <p:nvPr/>
        </p:nvGrpSpPr>
        <p:grpSpPr>
          <a:xfrm>
            <a:off x="2895887" y="1727442"/>
            <a:ext cx="6808646" cy="4427391"/>
            <a:chOff x="1978025" y="2492375"/>
            <a:chExt cx="5727700" cy="3571875"/>
          </a:xfrm>
        </p:grpSpPr>
        <p:pic>
          <p:nvPicPr>
            <p:cNvPr id="130" name="Picture 47" descr="word_voxel_best_f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8025" y="2493963"/>
              <a:ext cx="1431925" cy="3570287"/>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5" descr="vert_hyp_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950" y="2492375"/>
              <a:ext cx="1431925" cy="3570288"/>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6" descr="vert_hyp_sh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1875" y="2492375"/>
              <a:ext cx="1431925" cy="3570288"/>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7" descr="vert_hyp_nu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3800" y="2492375"/>
              <a:ext cx="1431925" cy="3570288"/>
            </a:xfrm>
            <a:prstGeom prst="rect">
              <a:avLst/>
            </a:prstGeom>
            <a:noFill/>
            <a:extLst>
              <a:ext uri="{909E8E84-426E-40DD-AFC4-6F175D3DCCD1}">
                <a14:hiddenFill xmlns:a14="http://schemas.microsoft.com/office/drawing/2010/main">
                  <a:solidFill>
                    <a:srgbClr val="FFFFFF"/>
                  </a:solidFill>
                </a14:hiddenFill>
              </a:ext>
            </a:extLst>
          </p:spPr>
        </p:pic>
        <p:sp>
          <p:nvSpPr>
            <p:cNvPr id="134" name="Text Box 8"/>
            <p:cNvSpPr txBox="1">
              <a:spLocks noChangeArrowheads="1"/>
            </p:cNvSpPr>
            <p:nvPr/>
          </p:nvSpPr>
          <p:spPr bwMode="auto">
            <a:xfrm>
              <a:off x="3049588" y="3937000"/>
              <a:ext cx="289399" cy="6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4000">
                  <a:solidFill>
                    <a:schemeClr val="bg1"/>
                  </a:solidFill>
                  <a:cs typeface="Times New Roman" pitchFamily="18" charset="0"/>
                </a:rPr>
                <a:t>≈</a:t>
              </a:r>
            </a:p>
          </p:txBody>
        </p:sp>
        <p:sp>
          <p:nvSpPr>
            <p:cNvPr id="135" name="Text Box 9"/>
            <p:cNvSpPr txBox="1">
              <a:spLocks noChangeArrowheads="1"/>
            </p:cNvSpPr>
            <p:nvPr/>
          </p:nvSpPr>
          <p:spPr bwMode="auto">
            <a:xfrm>
              <a:off x="3402012" y="3933825"/>
              <a:ext cx="635647" cy="6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el-GR" sz="4000" dirty="0">
                  <a:solidFill>
                    <a:schemeClr val="bg1"/>
                  </a:solidFill>
                  <a:cs typeface="Times New Roman" pitchFamily="18" charset="0"/>
                </a:rPr>
                <a:t>β</a:t>
              </a:r>
              <a:r>
                <a:rPr lang="sv-SE" sz="4000" baseline="-25000" dirty="0">
                  <a:solidFill>
                    <a:schemeClr val="bg1"/>
                  </a:solidFill>
                  <a:cs typeface="Times New Roman" pitchFamily="18" charset="0"/>
                </a:rPr>
                <a:t>1</a:t>
              </a:r>
              <a:r>
                <a:rPr lang="sv-SE" sz="4000" dirty="0">
                  <a:solidFill>
                    <a:schemeClr val="bg1"/>
                  </a:solidFill>
                  <a:cs typeface="Times New Roman" pitchFamily="18" charset="0"/>
                </a:rPr>
                <a:t>∙</a:t>
              </a:r>
            </a:p>
          </p:txBody>
        </p:sp>
        <p:sp>
          <p:nvSpPr>
            <p:cNvPr id="136" name="Text Box 10"/>
            <p:cNvSpPr txBox="1">
              <a:spLocks noChangeArrowheads="1"/>
            </p:cNvSpPr>
            <p:nvPr/>
          </p:nvSpPr>
          <p:spPr bwMode="auto">
            <a:xfrm>
              <a:off x="4441825" y="3933825"/>
              <a:ext cx="1078076" cy="6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4000">
                  <a:solidFill>
                    <a:schemeClr val="bg1"/>
                  </a:solidFill>
                  <a:cs typeface="Times New Roman" pitchFamily="18" charset="0"/>
                </a:rPr>
                <a:t>+ </a:t>
              </a:r>
              <a:r>
                <a:rPr lang="el-GR" sz="4000">
                  <a:solidFill>
                    <a:schemeClr val="bg1"/>
                  </a:solidFill>
                  <a:cs typeface="Times New Roman" pitchFamily="18" charset="0"/>
                </a:rPr>
                <a:t>β</a:t>
              </a:r>
              <a:r>
                <a:rPr lang="sv-SE" sz="4000" baseline="-25000">
                  <a:solidFill>
                    <a:schemeClr val="bg1"/>
                  </a:solidFill>
                  <a:cs typeface="Times New Roman" pitchFamily="18" charset="0"/>
                </a:rPr>
                <a:t>2</a:t>
              </a:r>
              <a:r>
                <a:rPr lang="sv-SE" sz="4000">
                  <a:solidFill>
                    <a:schemeClr val="bg1"/>
                  </a:solidFill>
                  <a:cs typeface="Times New Roman" pitchFamily="18" charset="0"/>
                </a:rPr>
                <a:t>∙</a:t>
              </a:r>
            </a:p>
          </p:txBody>
        </p:sp>
        <p:sp>
          <p:nvSpPr>
            <p:cNvPr id="137" name="Text Box 11"/>
            <p:cNvSpPr txBox="1">
              <a:spLocks noChangeArrowheads="1"/>
            </p:cNvSpPr>
            <p:nvPr/>
          </p:nvSpPr>
          <p:spPr bwMode="auto">
            <a:xfrm>
              <a:off x="5802313" y="3933825"/>
              <a:ext cx="1078076" cy="6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4000">
                  <a:solidFill>
                    <a:schemeClr val="bg1"/>
                  </a:solidFill>
                  <a:cs typeface="Times New Roman" pitchFamily="18" charset="0"/>
                </a:rPr>
                <a:t>+ </a:t>
              </a:r>
              <a:r>
                <a:rPr lang="el-GR" sz="4000">
                  <a:solidFill>
                    <a:schemeClr val="bg1"/>
                  </a:solidFill>
                  <a:cs typeface="Times New Roman" pitchFamily="18" charset="0"/>
                </a:rPr>
                <a:t>β</a:t>
              </a:r>
              <a:r>
                <a:rPr lang="sv-SE" sz="4000" baseline="-25000">
                  <a:solidFill>
                    <a:schemeClr val="bg1"/>
                  </a:solidFill>
                  <a:cs typeface="Times New Roman" pitchFamily="18" charset="0"/>
                </a:rPr>
                <a:t>3</a:t>
              </a:r>
              <a:r>
                <a:rPr lang="sv-SE" sz="4000">
                  <a:solidFill>
                    <a:schemeClr val="bg1"/>
                  </a:solidFill>
                  <a:cs typeface="Times New Roman" pitchFamily="18" charset="0"/>
                </a:rPr>
                <a:t>∙</a:t>
              </a:r>
            </a:p>
          </p:txBody>
        </p:sp>
        <p:grpSp>
          <p:nvGrpSpPr>
            <p:cNvPr id="138" name="Group 13"/>
            <p:cNvGrpSpPr>
              <a:grpSpLocks/>
            </p:cNvGrpSpPr>
            <p:nvPr/>
          </p:nvGrpSpPr>
          <p:grpSpPr bwMode="auto">
            <a:xfrm>
              <a:off x="2398700" y="2794000"/>
              <a:ext cx="720725" cy="71438"/>
              <a:chOff x="1519" y="1682"/>
              <a:chExt cx="454" cy="45"/>
            </a:xfrm>
          </p:grpSpPr>
          <p:sp>
            <p:nvSpPr>
              <p:cNvPr id="167" name="Line 14"/>
              <p:cNvSpPr>
                <a:spLocks noChangeShapeType="1"/>
              </p:cNvSpPr>
              <p:nvPr/>
            </p:nvSpPr>
            <p:spPr bwMode="auto">
              <a:xfrm>
                <a:off x="1519" y="1706"/>
                <a:ext cx="454"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68" name="Line 15"/>
              <p:cNvSpPr>
                <a:spLocks noChangeShapeType="1"/>
              </p:cNvSpPr>
              <p:nvPr/>
            </p:nvSpPr>
            <p:spPr bwMode="auto">
              <a:xfrm>
                <a:off x="1525"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69" name="Line 16"/>
              <p:cNvSpPr>
                <a:spLocks noChangeShapeType="1"/>
              </p:cNvSpPr>
              <p:nvPr/>
            </p:nvSpPr>
            <p:spPr bwMode="auto">
              <a:xfrm>
                <a:off x="1667"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70" name="Line 17"/>
              <p:cNvSpPr>
                <a:spLocks noChangeShapeType="1"/>
              </p:cNvSpPr>
              <p:nvPr/>
            </p:nvSpPr>
            <p:spPr bwMode="auto">
              <a:xfrm>
                <a:off x="1809"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grpSp>
        <p:grpSp>
          <p:nvGrpSpPr>
            <p:cNvPr id="139" name="Group 18"/>
            <p:cNvGrpSpPr>
              <a:grpSpLocks/>
            </p:cNvGrpSpPr>
            <p:nvPr/>
          </p:nvGrpSpPr>
          <p:grpSpPr bwMode="auto">
            <a:xfrm>
              <a:off x="3779824" y="2794000"/>
              <a:ext cx="720725" cy="71438"/>
              <a:chOff x="1519" y="1682"/>
              <a:chExt cx="454" cy="45"/>
            </a:xfrm>
          </p:grpSpPr>
          <p:sp>
            <p:nvSpPr>
              <p:cNvPr id="163" name="Line 19"/>
              <p:cNvSpPr>
                <a:spLocks noChangeShapeType="1"/>
              </p:cNvSpPr>
              <p:nvPr/>
            </p:nvSpPr>
            <p:spPr bwMode="auto">
              <a:xfrm>
                <a:off x="1519" y="1706"/>
                <a:ext cx="454"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64" name="Line 20"/>
              <p:cNvSpPr>
                <a:spLocks noChangeShapeType="1"/>
              </p:cNvSpPr>
              <p:nvPr/>
            </p:nvSpPr>
            <p:spPr bwMode="auto">
              <a:xfrm>
                <a:off x="1525"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65" name="Line 21"/>
              <p:cNvSpPr>
                <a:spLocks noChangeShapeType="1"/>
              </p:cNvSpPr>
              <p:nvPr/>
            </p:nvSpPr>
            <p:spPr bwMode="auto">
              <a:xfrm>
                <a:off x="1667"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66" name="Line 22"/>
              <p:cNvSpPr>
                <a:spLocks noChangeShapeType="1"/>
              </p:cNvSpPr>
              <p:nvPr/>
            </p:nvSpPr>
            <p:spPr bwMode="auto">
              <a:xfrm>
                <a:off x="1809"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grpSp>
        <p:grpSp>
          <p:nvGrpSpPr>
            <p:cNvPr id="140" name="Group 23"/>
            <p:cNvGrpSpPr>
              <a:grpSpLocks/>
            </p:cNvGrpSpPr>
            <p:nvPr/>
          </p:nvGrpSpPr>
          <p:grpSpPr bwMode="auto">
            <a:xfrm>
              <a:off x="5229212" y="2794000"/>
              <a:ext cx="720725" cy="71438"/>
              <a:chOff x="1519" y="1682"/>
              <a:chExt cx="454" cy="45"/>
            </a:xfrm>
          </p:grpSpPr>
          <p:sp>
            <p:nvSpPr>
              <p:cNvPr id="159" name="Line 24"/>
              <p:cNvSpPr>
                <a:spLocks noChangeShapeType="1"/>
              </p:cNvSpPr>
              <p:nvPr/>
            </p:nvSpPr>
            <p:spPr bwMode="auto">
              <a:xfrm>
                <a:off x="1519" y="1706"/>
                <a:ext cx="454"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60" name="Line 25"/>
              <p:cNvSpPr>
                <a:spLocks noChangeShapeType="1"/>
              </p:cNvSpPr>
              <p:nvPr/>
            </p:nvSpPr>
            <p:spPr bwMode="auto">
              <a:xfrm>
                <a:off x="1525"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61" name="Line 26"/>
              <p:cNvSpPr>
                <a:spLocks noChangeShapeType="1"/>
              </p:cNvSpPr>
              <p:nvPr/>
            </p:nvSpPr>
            <p:spPr bwMode="auto">
              <a:xfrm>
                <a:off x="1667"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62" name="Line 27"/>
              <p:cNvSpPr>
                <a:spLocks noChangeShapeType="1"/>
              </p:cNvSpPr>
              <p:nvPr/>
            </p:nvSpPr>
            <p:spPr bwMode="auto">
              <a:xfrm>
                <a:off x="1809"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grpSp>
        <p:grpSp>
          <p:nvGrpSpPr>
            <p:cNvPr id="141" name="Group 28"/>
            <p:cNvGrpSpPr>
              <a:grpSpLocks/>
            </p:cNvGrpSpPr>
            <p:nvPr/>
          </p:nvGrpSpPr>
          <p:grpSpPr bwMode="auto">
            <a:xfrm>
              <a:off x="6670662" y="2794000"/>
              <a:ext cx="720725" cy="71438"/>
              <a:chOff x="1519" y="1682"/>
              <a:chExt cx="454" cy="45"/>
            </a:xfrm>
          </p:grpSpPr>
          <p:sp>
            <p:nvSpPr>
              <p:cNvPr id="155" name="Line 29"/>
              <p:cNvSpPr>
                <a:spLocks noChangeShapeType="1"/>
              </p:cNvSpPr>
              <p:nvPr/>
            </p:nvSpPr>
            <p:spPr bwMode="auto">
              <a:xfrm>
                <a:off x="1519" y="1706"/>
                <a:ext cx="454"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56" name="Line 30"/>
              <p:cNvSpPr>
                <a:spLocks noChangeShapeType="1"/>
              </p:cNvSpPr>
              <p:nvPr/>
            </p:nvSpPr>
            <p:spPr bwMode="auto">
              <a:xfrm>
                <a:off x="1525"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57" name="Line 31"/>
              <p:cNvSpPr>
                <a:spLocks noChangeShapeType="1"/>
              </p:cNvSpPr>
              <p:nvPr/>
            </p:nvSpPr>
            <p:spPr bwMode="auto">
              <a:xfrm>
                <a:off x="1667"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58" name="Line 32"/>
              <p:cNvSpPr>
                <a:spLocks noChangeShapeType="1"/>
              </p:cNvSpPr>
              <p:nvPr/>
            </p:nvSpPr>
            <p:spPr bwMode="auto">
              <a:xfrm>
                <a:off x="1809"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grpSp>
        <p:sp>
          <p:nvSpPr>
            <p:cNvPr id="142" name="Text Box 33"/>
            <p:cNvSpPr txBox="1">
              <a:spLocks noChangeArrowheads="1"/>
            </p:cNvSpPr>
            <p:nvPr/>
          </p:nvSpPr>
          <p:spPr bwMode="auto">
            <a:xfrm>
              <a:off x="2332025" y="2492375"/>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1</a:t>
              </a:r>
            </a:p>
          </p:txBody>
        </p:sp>
        <p:sp>
          <p:nvSpPr>
            <p:cNvPr id="143" name="Text Box 34"/>
            <p:cNvSpPr txBox="1">
              <a:spLocks noChangeArrowheads="1"/>
            </p:cNvSpPr>
            <p:nvPr/>
          </p:nvSpPr>
          <p:spPr bwMode="auto">
            <a:xfrm>
              <a:off x="2563800" y="2492375"/>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2</a:t>
              </a:r>
            </a:p>
          </p:txBody>
        </p:sp>
        <p:sp>
          <p:nvSpPr>
            <p:cNvPr id="144" name="Text Box 35"/>
            <p:cNvSpPr txBox="1">
              <a:spLocks noChangeArrowheads="1"/>
            </p:cNvSpPr>
            <p:nvPr/>
          </p:nvSpPr>
          <p:spPr bwMode="auto">
            <a:xfrm>
              <a:off x="2786050" y="2492375"/>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3</a:t>
              </a:r>
            </a:p>
          </p:txBody>
        </p:sp>
        <p:sp>
          <p:nvSpPr>
            <p:cNvPr id="145" name="Text Box 36"/>
            <p:cNvSpPr txBox="1">
              <a:spLocks noChangeArrowheads="1"/>
            </p:cNvSpPr>
            <p:nvPr/>
          </p:nvSpPr>
          <p:spPr bwMode="auto">
            <a:xfrm>
              <a:off x="3944924" y="2492375"/>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0</a:t>
              </a:r>
            </a:p>
          </p:txBody>
        </p:sp>
        <p:sp>
          <p:nvSpPr>
            <p:cNvPr id="146" name="Text Box 37"/>
            <p:cNvSpPr txBox="1">
              <a:spLocks noChangeArrowheads="1"/>
            </p:cNvSpPr>
            <p:nvPr/>
          </p:nvSpPr>
          <p:spPr bwMode="auto">
            <a:xfrm>
              <a:off x="4167174" y="2492375"/>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1</a:t>
              </a:r>
            </a:p>
          </p:txBody>
        </p:sp>
        <p:sp>
          <p:nvSpPr>
            <p:cNvPr id="147" name="Text Box 38"/>
            <p:cNvSpPr txBox="1">
              <a:spLocks noChangeArrowheads="1"/>
            </p:cNvSpPr>
            <p:nvPr/>
          </p:nvSpPr>
          <p:spPr bwMode="auto">
            <a:xfrm>
              <a:off x="5399075" y="2492375"/>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0</a:t>
              </a:r>
            </a:p>
          </p:txBody>
        </p:sp>
        <p:sp>
          <p:nvSpPr>
            <p:cNvPr id="148" name="Text Box 39"/>
            <p:cNvSpPr txBox="1">
              <a:spLocks noChangeArrowheads="1"/>
            </p:cNvSpPr>
            <p:nvPr/>
          </p:nvSpPr>
          <p:spPr bwMode="auto">
            <a:xfrm>
              <a:off x="5621325" y="2492375"/>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1</a:t>
              </a:r>
            </a:p>
          </p:txBody>
        </p:sp>
        <p:sp>
          <p:nvSpPr>
            <p:cNvPr id="149" name="Text Box 40"/>
            <p:cNvSpPr txBox="1">
              <a:spLocks noChangeArrowheads="1"/>
            </p:cNvSpPr>
            <p:nvPr/>
          </p:nvSpPr>
          <p:spPr bwMode="auto">
            <a:xfrm>
              <a:off x="6613512" y="2492375"/>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0</a:t>
              </a:r>
            </a:p>
          </p:txBody>
        </p:sp>
        <p:sp>
          <p:nvSpPr>
            <p:cNvPr id="150" name="Text Box 41"/>
            <p:cNvSpPr txBox="1">
              <a:spLocks noChangeArrowheads="1"/>
            </p:cNvSpPr>
            <p:nvPr/>
          </p:nvSpPr>
          <p:spPr bwMode="auto">
            <a:xfrm>
              <a:off x="6845287" y="2492375"/>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1</a:t>
              </a:r>
            </a:p>
          </p:txBody>
        </p:sp>
        <p:sp>
          <p:nvSpPr>
            <p:cNvPr id="151" name="Text Box 42"/>
            <p:cNvSpPr txBox="1">
              <a:spLocks noChangeArrowheads="1"/>
            </p:cNvSpPr>
            <p:nvPr/>
          </p:nvSpPr>
          <p:spPr bwMode="auto">
            <a:xfrm>
              <a:off x="7067537" y="2492375"/>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2</a:t>
              </a:r>
            </a:p>
          </p:txBody>
        </p:sp>
        <p:sp>
          <p:nvSpPr>
            <p:cNvPr id="152" name="Text Box 43"/>
            <p:cNvSpPr txBox="1">
              <a:spLocks noChangeArrowheads="1"/>
            </p:cNvSpPr>
            <p:nvPr/>
          </p:nvSpPr>
          <p:spPr bwMode="auto">
            <a:xfrm>
              <a:off x="3632200" y="5535456"/>
              <a:ext cx="803963" cy="52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3200" dirty="0">
                  <a:solidFill>
                    <a:schemeClr val="bg1"/>
                  </a:solidFill>
                </a:rPr>
                <a:t>0.68</a:t>
              </a:r>
            </a:p>
          </p:txBody>
        </p:sp>
        <p:sp>
          <p:nvSpPr>
            <p:cNvPr id="153" name="Text Box 44"/>
            <p:cNvSpPr txBox="1">
              <a:spLocks noChangeArrowheads="1"/>
            </p:cNvSpPr>
            <p:nvPr/>
          </p:nvSpPr>
          <p:spPr bwMode="auto">
            <a:xfrm>
              <a:off x="5072063" y="5535456"/>
              <a:ext cx="803963" cy="52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3200">
                  <a:solidFill>
                    <a:schemeClr val="bg1"/>
                  </a:solidFill>
                </a:rPr>
                <a:t>0.82</a:t>
              </a:r>
            </a:p>
          </p:txBody>
        </p:sp>
        <p:sp>
          <p:nvSpPr>
            <p:cNvPr id="154" name="Text Box 45"/>
            <p:cNvSpPr txBox="1">
              <a:spLocks noChangeArrowheads="1"/>
            </p:cNvSpPr>
            <p:nvPr/>
          </p:nvSpPr>
          <p:spPr bwMode="auto">
            <a:xfrm>
              <a:off x="6503988" y="5535456"/>
              <a:ext cx="803963" cy="52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3200">
                  <a:solidFill>
                    <a:schemeClr val="bg1"/>
                  </a:solidFill>
                </a:rPr>
                <a:t>2.17</a:t>
              </a:r>
            </a:p>
          </p:txBody>
        </p:sp>
      </p:grpSp>
      <p:sp>
        <p:nvSpPr>
          <p:cNvPr id="2" name="Title 1"/>
          <p:cNvSpPr>
            <a:spLocks noGrp="1"/>
          </p:cNvSpPr>
          <p:nvPr>
            <p:ph type="title"/>
          </p:nvPr>
        </p:nvSpPr>
        <p:spPr/>
        <p:txBody>
          <a:bodyPr>
            <a:normAutofit/>
          </a:bodyPr>
          <a:lstStyle/>
          <a:p>
            <a:r>
              <a:rPr lang="en-US" sz="4000" noProof="0" dirty="0" smtClean="0"/>
              <a:t>GLM example: Estimating betas</a:t>
            </a:r>
            <a:endParaRPr lang="en-US" noProof="0" dirty="0"/>
          </a:p>
        </p:txBody>
      </p:sp>
      <p:sp>
        <p:nvSpPr>
          <p:cNvPr id="16" name="Text Placeholder 3"/>
          <p:cNvSpPr>
            <a:spLocks noGrp="1"/>
          </p:cNvSpPr>
          <p:nvPr>
            <p:ph type="body" sz="quarter" idx="14"/>
          </p:nvPr>
        </p:nvSpPr>
        <p:spPr>
          <a:xfrm>
            <a:off x="0" y="1105754"/>
            <a:ext cx="10307782" cy="5752245"/>
          </a:xfrm>
        </p:spPr>
        <p:txBody>
          <a:bodyPr>
            <a:normAutofit/>
          </a:bodyPr>
          <a:lstStyle/>
          <a:p>
            <a:r>
              <a:rPr lang="en-US" sz="2800" dirty="0"/>
              <a:t>Active in word generation and </a:t>
            </a:r>
            <a:r>
              <a:rPr lang="en-US" sz="2800" dirty="0" smtClean="0"/>
              <a:t>shadowing 𝛽</a:t>
            </a:r>
            <a:r>
              <a:rPr lang="en-US" sz="2800" dirty="0"/>
              <a:t>=[0.68, 0.82, 2.17]</a:t>
            </a:r>
          </a:p>
          <a:p>
            <a:endParaRPr lang="en-US" sz="2800" dirty="0"/>
          </a:p>
        </p:txBody>
      </p:sp>
    </p:spTree>
    <p:custDataLst>
      <p:tags r:id="rId1"/>
    </p:custDataLst>
    <p:extLst>
      <p:ext uri="{BB962C8B-B14F-4D97-AF65-F5344CB8AC3E}">
        <p14:creationId xmlns:p14="http://schemas.microsoft.com/office/powerpoint/2010/main" val="25699697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 name="Group 170"/>
          <p:cNvGrpSpPr/>
          <p:nvPr/>
        </p:nvGrpSpPr>
        <p:grpSpPr>
          <a:xfrm>
            <a:off x="2895887" y="1642291"/>
            <a:ext cx="6791902" cy="4536251"/>
            <a:chOff x="1978025" y="2428260"/>
            <a:chExt cx="5713614" cy="3659700"/>
          </a:xfrm>
        </p:grpSpPr>
        <p:pic>
          <p:nvPicPr>
            <p:cNvPr id="172" name="Picture 47" descr="null_voxel_best_f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8025" y="2493963"/>
              <a:ext cx="1431925" cy="3570287"/>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5" descr="vert_hyp_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9038" y="2493962"/>
              <a:ext cx="1431925" cy="3570288"/>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6" descr="vert_hyp_sh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4731" y="2493962"/>
              <a:ext cx="1431925" cy="3570288"/>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7" descr="vert_hyp_nu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6656" y="2493962"/>
              <a:ext cx="1444983" cy="3570288"/>
            </a:xfrm>
            <a:prstGeom prst="rect">
              <a:avLst/>
            </a:prstGeom>
            <a:noFill/>
            <a:extLst>
              <a:ext uri="{909E8E84-426E-40DD-AFC4-6F175D3DCCD1}">
                <a14:hiddenFill xmlns:a14="http://schemas.microsoft.com/office/drawing/2010/main">
                  <a:solidFill>
                    <a:srgbClr val="FFFFFF"/>
                  </a:solidFill>
                </a14:hiddenFill>
              </a:ext>
            </a:extLst>
          </p:spPr>
        </p:pic>
        <p:sp>
          <p:nvSpPr>
            <p:cNvPr id="176" name="Text Box 8"/>
            <p:cNvSpPr txBox="1">
              <a:spLocks noChangeArrowheads="1"/>
            </p:cNvSpPr>
            <p:nvPr/>
          </p:nvSpPr>
          <p:spPr bwMode="auto">
            <a:xfrm>
              <a:off x="3049588" y="3937000"/>
              <a:ext cx="289399" cy="6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4000">
                  <a:solidFill>
                    <a:schemeClr val="bg1"/>
                  </a:solidFill>
                  <a:cs typeface="Times New Roman" pitchFamily="18" charset="0"/>
                </a:rPr>
                <a:t>≈</a:t>
              </a:r>
            </a:p>
          </p:txBody>
        </p:sp>
        <p:sp>
          <p:nvSpPr>
            <p:cNvPr id="177" name="Text Box 9"/>
            <p:cNvSpPr txBox="1">
              <a:spLocks noChangeArrowheads="1"/>
            </p:cNvSpPr>
            <p:nvPr/>
          </p:nvSpPr>
          <p:spPr bwMode="auto">
            <a:xfrm>
              <a:off x="3391100" y="3935412"/>
              <a:ext cx="635647" cy="6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el-GR" sz="4000">
                  <a:solidFill>
                    <a:schemeClr val="bg1"/>
                  </a:solidFill>
                  <a:cs typeface="Times New Roman" pitchFamily="18" charset="0"/>
                </a:rPr>
                <a:t>β</a:t>
              </a:r>
              <a:r>
                <a:rPr lang="sv-SE" sz="4000" baseline="-25000">
                  <a:solidFill>
                    <a:schemeClr val="bg1"/>
                  </a:solidFill>
                  <a:cs typeface="Times New Roman" pitchFamily="18" charset="0"/>
                </a:rPr>
                <a:t>1</a:t>
              </a:r>
              <a:r>
                <a:rPr lang="sv-SE" sz="4000">
                  <a:solidFill>
                    <a:schemeClr val="bg1"/>
                  </a:solidFill>
                  <a:cs typeface="Times New Roman" pitchFamily="18" charset="0"/>
                </a:rPr>
                <a:t>∙</a:t>
              </a:r>
            </a:p>
          </p:txBody>
        </p:sp>
        <p:sp>
          <p:nvSpPr>
            <p:cNvPr id="178" name="Text Box 10"/>
            <p:cNvSpPr txBox="1">
              <a:spLocks noChangeArrowheads="1"/>
            </p:cNvSpPr>
            <p:nvPr/>
          </p:nvSpPr>
          <p:spPr bwMode="auto">
            <a:xfrm>
              <a:off x="4414681" y="3935412"/>
              <a:ext cx="1078076" cy="6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4000">
                  <a:solidFill>
                    <a:schemeClr val="bg1"/>
                  </a:solidFill>
                  <a:cs typeface="Times New Roman" pitchFamily="18" charset="0"/>
                </a:rPr>
                <a:t>+ </a:t>
              </a:r>
              <a:r>
                <a:rPr lang="el-GR" sz="4000">
                  <a:solidFill>
                    <a:schemeClr val="bg1"/>
                  </a:solidFill>
                  <a:cs typeface="Times New Roman" pitchFamily="18" charset="0"/>
                </a:rPr>
                <a:t>β</a:t>
              </a:r>
              <a:r>
                <a:rPr lang="sv-SE" sz="4000" baseline="-25000">
                  <a:solidFill>
                    <a:schemeClr val="bg1"/>
                  </a:solidFill>
                  <a:cs typeface="Times New Roman" pitchFamily="18" charset="0"/>
                </a:rPr>
                <a:t>2</a:t>
              </a:r>
              <a:r>
                <a:rPr lang="sv-SE" sz="4000">
                  <a:solidFill>
                    <a:schemeClr val="bg1"/>
                  </a:solidFill>
                  <a:cs typeface="Times New Roman" pitchFamily="18" charset="0"/>
                </a:rPr>
                <a:t>∙</a:t>
              </a:r>
            </a:p>
          </p:txBody>
        </p:sp>
        <p:sp>
          <p:nvSpPr>
            <p:cNvPr id="179" name="Text Box 11"/>
            <p:cNvSpPr txBox="1">
              <a:spLocks noChangeArrowheads="1"/>
            </p:cNvSpPr>
            <p:nvPr/>
          </p:nvSpPr>
          <p:spPr bwMode="auto">
            <a:xfrm>
              <a:off x="5788227" y="3935412"/>
              <a:ext cx="1078076" cy="6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4000">
                  <a:solidFill>
                    <a:schemeClr val="bg1"/>
                  </a:solidFill>
                  <a:cs typeface="Times New Roman" pitchFamily="18" charset="0"/>
                </a:rPr>
                <a:t>+ </a:t>
              </a:r>
              <a:r>
                <a:rPr lang="el-GR" sz="4000">
                  <a:solidFill>
                    <a:schemeClr val="bg1"/>
                  </a:solidFill>
                  <a:cs typeface="Times New Roman" pitchFamily="18" charset="0"/>
                </a:rPr>
                <a:t>β</a:t>
              </a:r>
              <a:r>
                <a:rPr lang="sv-SE" sz="4000" baseline="-25000">
                  <a:solidFill>
                    <a:schemeClr val="bg1"/>
                  </a:solidFill>
                  <a:cs typeface="Times New Roman" pitchFamily="18" charset="0"/>
                </a:rPr>
                <a:t>3</a:t>
              </a:r>
              <a:r>
                <a:rPr lang="sv-SE" sz="4000">
                  <a:solidFill>
                    <a:schemeClr val="bg1"/>
                  </a:solidFill>
                  <a:cs typeface="Times New Roman" pitchFamily="18" charset="0"/>
                </a:rPr>
                <a:t>∙</a:t>
              </a:r>
            </a:p>
          </p:txBody>
        </p:sp>
        <p:grpSp>
          <p:nvGrpSpPr>
            <p:cNvPr id="180" name="Group 13"/>
            <p:cNvGrpSpPr>
              <a:grpSpLocks/>
            </p:cNvGrpSpPr>
            <p:nvPr/>
          </p:nvGrpSpPr>
          <p:grpSpPr bwMode="auto">
            <a:xfrm>
              <a:off x="2396769" y="2729885"/>
              <a:ext cx="720725" cy="71438"/>
              <a:chOff x="1519" y="1682"/>
              <a:chExt cx="454" cy="45"/>
            </a:xfrm>
          </p:grpSpPr>
          <p:sp>
            <p:nvSpPr>
              <p:cNvPr id="209" name="Line 14"/>
              <p:cNvSpPr>
                <a:spLocks noChangeShapeType="1"/>
              </p:cNvSpPr>
              <p:nvPr/>
            </p:nvSpPr>
            <p:spPr bwMode="auto">
              <a:xfrm>
                <a:off x="1519" y="1706"/>
                <a:ext cx="454"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210" name="Line 15"/>
              <p:cNvSpPr>
                <a:spLocks noChangeShapeType="1"/>
              </p:cNvSpPr>
              <p:nvPr/>
            </p:nvSpPr>
            <p:spPr bwMode="auto">
              <a:xfrm>
                <a:off x="1525"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211" name="Line 16"/>
              <p:cNvSpPr>
                <a:spLocks noChangeShapeType="1"/>
              </p:cNvSpPr>
              <p:nvPr/>
            </p:nvSpPr>
            <p:spPr bwMode="auto">
              <a:xfrm>
                <a:off x="1667"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212" name="Line 17"/>
              <p:cNvSpPr>
                <a:spLocks noChangeShapeType="1"/>
              </p:cNvSpPr>
              <p:nvPr/>
            </p:nvSpPr>
            <p:spPr bwMode="auto">
              <a:xfrm>
                <a:off x="1809"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grpSp>
        <p:grpSp>
          <p:nvGrpSpPr>
            <p:cNvPr id="181" name="Group 18"/>
            <p:cNvGrpSpPr>
              <a:grpSpLocks/>
            </p:cNvGrpSpPr>
            <p:nvPr/>
          </p:nvGrpSpPr>
          <p:grpSpPr bwMode="auto">
            <a:xfrm>
              <a:off x="3766981" y="2731472"/>
              <a:ext cx="720725" cy="71438"/>
              <a:chOff x="1519" y="1682"/>
              <a:chExt cx="454" cy="45"/>
            </a:xfrm>
          </p:grpSpPr>
          <p:sp>
            <p:nvSpPr>
              <p:cNvPr id="205" name="Line 19"/>
              <p:cNvSpPr>
                <a:spLocks noChangeShapeType="1"/>
              </p:cNvSpPr>
              <p:nvPr/>
            </p:nvSpPr>
            <p:spPr bwMode="auto">
              <a:xfrm>
                <a:off x="1519" y="1706"/>
                <a:ext cx="454"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206" name="Line 20"/>
              <p:cNvSpPr>
                <a:spLocks noChangeShapeType="1"/>
              </p:cNvSpPr>
              <p:nvPr/>
            </p:nvSpPr>
            <p:spPr bwMode="auto">
              <a:xfrm>
                <a:off x="1525"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207" name="Line 21"/>
              <p:cNvSpPr>
                <a:spLocks noChangeShapeType="1"/>
              </p:cNvSpPr>
              <p:nvPr/>
            </p:nvSpPr>
            <p:spPr bwMode="auto">
              <a:xfrm>
                <a:off x="1667"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208" name="Line 22"/>
              <p:cNvSpPr>
                <a:spLocks noChangeShapeType="1"/>
              </p:cNvSpPr>
              <p:nvPr/>
            </p:nvSpPr>
            <p:spPr bwMode="auto">
              <a:xfrm>
                <a:off x="1809"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grpSp>
        <p:grpSp>
          <p:nvGrpSpPr>
            <p:cNvPr id="182" name="Group 23"/>
            <p:cNvGrpSpPr>
              <a:grpSpLocks/>
            </p:cNvGrpSpPr>
            <p:nvPr/>
          </p:nvGrpSpPr>
          <p:grpSpPr bwMode="auto">
            <a:xfrm>
              <a:off x="5200137" y="2731472"/>
              <a:ext cx="720725" cy="71438"/>
              <a:chOff x="1519" y="1682"/>
              <a:chExt cx="454" cy="45"/>
            </a:xfrm>
          </p:grpSpPr>
          <p:sp>
            <p:nvSpPr>
              <p:cNvPr id="201" name="Line 24"/>
              <p:cNvSpPr>
                <a:spLocks noChangeShapeType="1"/>
              </p:cNvSpPr>
              <p:nvPr/>
            </p:nvSpPr>
            <p:spPr bwMode="auto">
              <a:xfrm>
                <a:off x="1519" y="1706"/>
                <a:ext cx="454"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202" name="Line 25"/>
              <p:cNvSpPr>
                <a:spLocks noChangeShapeType="1"/>
              </p:cNvSpPr>
              <p:nvPr/>
            </p:nvSpPr>
            <p:spPr bwMode="auto">
              <a:xfrm>
                <a:off x="1525"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203" name="Line 26"/>
              <p:cNvSpPr>
                <a:spLocks noChangeShapeType="1"/>
              </p:cNvSpPr>
              <p:nvPr/>
            </p:nvSpPr>
            <p:spPr bwMode="auto">
              <a:xfrm>
                <a:off x="1667"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204" name="Line 27"/>
              <p:cNvSpPr>
                <a:spLocks noChangeShapeType="1"/>
              </p:cNvSpPr>
              <p:nvPr/>
            </p:nvSpPr>
            <p:spPr bwMode="auto">
              <a:xfrm>
                <a:off x="1809"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grpSp>
        <p:grpSp>
          <p:nvGrpSpPr>
            <p:cNvPr id="183" name="Group 28"/>
            <p:cNvGrpSpPr>
              <a:grpSpLocks/>
            </p:cNvGrpSpPr>
            <p:nvPr/>
          </p:nvGrpSpPr>
          <p:grpSpPr bwMode="auto">
            <a:xfrm>
              <a:off x="6654645" y="2731472"/>
              <a:ext cx="720725" cy="71438"/>
              <a:chOff x="1519" y="1682"/>
              <a:chExt cx="454" cy="45"/>
            </a:xfrm>
          </p:grpSpPr>
          <p:sp>
            <p:nvSpPr>
              <p:cNvPr id="197" name="Line 29"/>
              <p:cNvSpPr>
                <a:spLocks noChangeShapeType="1"/>
              </p:cNvSpPr>
              <p:nvPr/>
            </p:nvSpPr>
            <p:spPr bwMode="auto">
              <a:xfrm>
                <a:off x="1519" y="1706"/>
                <a:ext cx="454"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98" name="Line 30"/>
              <p:cNvSpPr>
                <a:spLocks noChangeShapeType="1"/>
              </p:cNvSpPr>
              <p:nvPr/>
            </p:nvSpPr>
            <p:spPr bwMode="auto">
              <a:xfrm>
                <a:off x="1525"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199" name="Line 31"/>
              <p:cNvSpPr>
                <a:spLocks noChangeShapeType="1"/>
              </p:cNvSpPr>
              <p:nvPr/>
            </p:nvSpPr>
            <p:spPr bwMode="auto">
              <a:xfrm>
                <a:off x="1667"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sp>
            <p:nvSpPr>
              <p:cNvPr id="200" name="Line 32"/>
              <p:cNvSpPr>
                <a:spLocks noChangeShapeType="1"/>
              </p:cNvSpPr>
              <p:nvPr/>
            </p:nvSpPr>
            <p:spPr bwMode="auto">
              <a:xfrm>
                <a:off x="1809" y="1682"/>
                <a:ext cx="0" cy="4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solidFill>
                    <a:schemeClr val="bg1"/>
                  </a:solidFill>
                </a:endParaRPr>
              </a:p>
            </p:txBody>
          </p:sp>
        </p:grpSp>
        <p:sp>
          <p:nvSpPr>
            <p:cNvPr id="184" name="Text Box 33"/>
            <p:cNvSpPr txBox="1">
              <a:spLocks noChangeArrowheads="1"/>
            </p:cNvSpPr>
            <p:nvPr/>
          </p:nvSpPr>
          <p:spPr bwMode="auto">
            <a:xfrm>
              <a:off x="2330094" y="2428260"/>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1</a:t>
              </a:r>
            </a:p>
          </p:txBody>
        </p:sp>
        <p:sp>
          <p:nvSpPr>
            <p:cNvPr id="185" name="Text Box 34"/>
            <p:cNvSpPr txBox="1">
              <a:spLocks noChangeArrowheads="1"/>
            </p:cNvSpPr>
            <p:nvPr/>
          </p:nvSpPr>
          <p:spPr bwMode="auto">
            <a:xfrm>
              <a:off x="2561869" y="2428260"/>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2</a:t>
              </a:r>
            </a:p>
          </p:txBody>
        </p:sp>
        <p:sp>
          <p:nvSpPr>
            <p:cNvPr id="186" name="Text Box 35"/>
            <p:cNvSpPr txBox="1">
              <a:spLocks noChangeArrowheads="1"/>
            </p:cNvSpPr>
            <p:nvPr/>
          </p:nvSpPr>
          <p:spPr bwMode="auto">
            <a:xfrm>
              <a:off x="2784119" y="2428260"/>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3</a:t>
              </a:r>
            </a:p>
          </p:txBody>
        </p:sp>
        <p:sp>
          <p:nvSpPr>
            <p:cNvPr id="187" name="Text Box 36"/>
            <p:cNvSpPr txBox="1">
              <a:spLocks noChangeArrowheads="1"/>
            </p:cNvSpPr>
            <p:nvPr/>
          </p:nvSpPr>
          <p:spPr bwMode="auto">
            <a:xfrm>
              <a:off x="3932081" y="2429847"/>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0</a:t>
              </a:r>
            </a:p>
          </p:txBody>
        </p:sp>
        <p:sp>
          <p:nvSpPr>
            <p:cNvPr id="188" name="Text Box 37"/>
            <p:cNvSpPr txBox="1">
              <a:spLocks noChangeArrowheads="1"/>
            </p:cNvSpPr>
            <p:nvPr/>
          </p:nvSpPr>
          <p:spPr bwMode="auto">
            <a:xfrm>
              <a:off x="4154331" y="2429847"/>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1</a:t>
              </a:r>
            </a:p>
          </p:txBody>
        </p:sp>
        <p:sp>
          <p:nvSpPr>
            <p:cNvPr id="189" name="Text Box 38"/>
            <p:cNvSpPr txBox="1">
              <a:spLocks noChangeArrowheads="1"/>
            </p:cNvSpPr>
            <p:nvPr/>
          </p:nvSpPr>
          <p:spPr bwMode="auto">
            <a:xfrm>
              <a:off x="5370000" y="2429847"/>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0</a:t>
              </a:r>
            </a:p>
          </p:txBody>
        </p:sp>
        <p:sp>
          <p:nvSpPr>
            <p:cNvPr id="190" name="Text Box 39"/>
            <p:cNvSpPr txBox="1">
              <a:spLocks noChangeArrowheads="1"/>
            </p:cNvSpPr>
            <p:nvPr/>
          </p:nvSpPr>
          <p:spPr bwMode="auto">
            <a:xfrm>
              <a:off x="5592250" y="2429847"/>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1</a:t>
              </a:r>
            </a:p>
          </p:txBody>
        </p:sp>
        <p:sp>
          <p:nvSpPr>
            <p:cNvPr id="191" name="Text Box 40"/>
            <p:cNvSpPr txBox="1">
              <a:spLocks noChangeArrowheads="1"/>
            </p:cNvSpPr>
            <p:nvPr/>
          </p:nvSpPr>
          <p:spPr bwMode="auto">
            <a:xfrm>
              <a:off x="6597495" y="2429847"/>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0</a:t>
              </a:r>
            </a:p>
          </p:txBody>
        </p:sp>
        <p:sp>
          <p:nvSpPr>
            <p:cNvPr id="192" name="Text Box 41"/>
            <p:cNvSpPr txBox="1">
              <a:spLocks noChangeArrowheads="1"/>
            </p:cNvSpPr>
            <p:nvPr/>
          </p:nvSpPr>
          <p:spPr bwMode="auto">
            <a:xfrm>
              <a:off x="6829270" y="2429847"/>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1</a:t>
              </a:r>
            </a:p>
          </p:txBody>
        </p:sp>
        <p:sp>
          <p:nvSpPr>
            <p:cNvPr id="193" name="Text Box 42"/>
            <p:cNvSpPr txBox="1">
              <a:spLocks noChangeArrowheads="1"/>
            </p:cNvSpPr>
            <p:nvPr/>
          </p:nvSpPr>
          <p:spPr bwMode="auto">
            <a:xfrm>
              <a:off x="7051520" y="2429847"/>
              <a:ext cx="149938" cy="3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2000">
                  <a:solidFill>
                    <a:schemeClr val="bg1"/>
                  </a:solidFill>
                </a:rPr>
                <a:t>2</a:t>
              </a:r>
            </a:p>
          </p:txBody>
        </p:sp>
        <p:sp>
          <p:nvSpPr>
            <p:cNvPr id="194" name="Text Box 43"/>
            <p:cNvSpPr txBox="1">
              <a:spLocks noChangeArrowheads="1"/>
            </p:cNvSpPr>
            <p:nvPr/>
          </p:nvSpPr>
          <p:spPr bwMode="auto">
            <a:xfrm>
              <a:off x="3609474" y="5559166"/>
              <a:ext cx="803963" cy="52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3200">
                  <a:solidFill>
                    <a:schemeClr val="bg1"/>
                  </a:solidFill>
                </a:rPr>
                <a:t>0.03</a:t>
              </a:r>
            </a:p>
          </p:txBody>
        </p:sp>
        <p:sp>
          <p:nvSpPr>
            <p:cNvPr id="195" name="Text Box 44"/>
            <p:cNvSpPr txBox="1">
              <a:spLocks noChangeArrowheads="1"/>
            </p:cNvSpPr>
            <p:nvPr/>
          </p:nvSpPr>
          <p:spPr bwMode="auto">
            <a:xfrm>
              <a:off x="5033105" y="5559166"/>
              <a:ext cx="803963" cy="52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3200">
                  <a:solidFill>
                    <a:schemeClr val="bg1"/>
                  </a:solidFill>
                </a:rPr>
                <a:t>0.06</a:t>
              </a:r>
            </a:p>
          </p:txBody>
        </p:sp>
        <p:sp>
          <p:nvSpPr>
            <p:cNvPr id="196" name="Text Box 45"/>
            <p:cNvSpPr txBox="1">
              <a:spLocks noChangeArrowheads="1"/>
            </p:cNvSpPr>
            <p:nvPr/>
          </p:nvSpPr>
          <p:spPr bwMode="auto">
            <a:xfrm>
              <a:off x="6478088" y="5559166"/>
              <a:ext cx="803963" cy="52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3200">
                  <a:solidFill>
                    <a:schemeClr val="bg1"/>
                  </a:solidFill>
                </a:rPr>
                <a:t>2.04</a:t>
              </a:r>
            </a:p>
          </p:txBody>
        </p:sp>
      </p:grpSp>
      <p:sp>
        <p:nvSpPr>
          <p:cNvPr id="2" name="Title 1"/>
          <p:cNvSpPr>
            <a:spLocks noGrp="1"/>
          </p:cNvSpPr>
          <p:nvPr>
            <p:ph type="title"/>
          </p:nvPr>
        </p:nvSpPr>
        <p:spPr/>
        <p:txBody>
          <a:bodyPr>
            <a:normAutofit/>
          </a:bodyPr>
          <a:lstStyle/>
          <a:p>
            <a:r>
              <a:rPr lang="en-US" sz="4000" noProof="0" dirty="0" smtClean="0"/>
              <a:t>GLM example: Estimating betas</a:t>
            </a:r>
            <a:endParaRPr lang="en-US" noProof="0" dirty="0"/>
          </a:p>
        </p:txBody>
      </p:sp>
      <p:sp>
        <p:nvSpPr>
          <p:cNvPr id="16" name="Text Placeholder 3"/>
          <p:cNvSpPr>
            <a:spLocks noGrp="1"/>
          </p:cNvSpPr>
          <p:nvPr>
            <p:ph type="body" sz="quarter" idx="14"/>
          </p:nvPr>
        </p:nvSpPr>
        <p:spPr>
          <a:xfrm>
            <a:off x="0" y="1105754"/>
            <a:ext cx="6538823" cy="5752245"/>
          </a:xfrm>
        </p:spPr>
        <p:txBody>
          <a:bodyPr>
            <a:normAutofit/>
          </a:bodyPr>
          <a:lstStyle/>
          <a:p>
            <a:r>
              <a:rPr lang="en-US" sz="2800" noProof="0" dirty="0" smtClean="0"/>
              <a:t>Voxel not active </a:t>
            </a:r>
            <a:r>
              <a:rPr lang="en-US" sz="2800" dirty="0" smtClean="0"/>
              <a:t>𝛽</a:t>
            </a:r>
            <a:r>
              <a:rPr lang="en-US" sz="2800" dirty="0"/>
              <a:t>=[0.03, 0.06, 2.04]</a:t>
            </a:r>
          </a:p>
        </p:txBody>
      </p:sp>
    </p:spTree>
    <p:custDataLst>
      <p:tags r:id="rId1"/>
    </p:custDataLst>
    <p:extLst>
      <p:ext uri="{BB962C8B-B14F-4D97-AF65-F5344CB8AC3E}">
        <p14:creationId xmlns:p14="http://schemas.microsoft.com/office/powerpoint/2010/main" val="25699697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GLM example: </a:t>
            </a:r>
            <a:r>
              <a:rPr lang="en-US" sz="4000" noProof="0" dirty="0" err="1" smtClean="0"/>
              <a:t>Voxelwise</a:t>
            </a:r>
            <a:r>
              <a:rPr lang="en-US" sz="4000" noProof="0" dirty="0" smtClean="0"/>
              <a:t> fit </a:t>
            </a:r>
            <a:endParaRPr lang="en-US" noProof="0" dirty="0"/>
          </a:p>
        </p:txBody>
      </p:sp>
      <p:sp>
        <p:nvSpPr>
          <p:cNvPr id="16" name="Text Placeholder 3"/>
          <p:cNvSpPr>
            <a:spLocks noGrp="1"/>
          </p:cNvSpPr>
          <p:nvPr>
            <p:ph type="body" sz="quarter" idx="14"/>
          </p:nvPr>
        </p:nvSpPr>
        <p:spPr>
          <a:xfrm>
            <a:off x="0" y="1105754"/>
            <a:ext cx="6538823" cy="5752245"/>
          </a:xfrm>
        </p:spPr>
        <p:txBody>
          <a:bodyPr>
            <a:normAutofit/>
          </a:bodyPr>
          <a:lstStyle/>
          <a:p>
            <a:r>
              <a:rPr lang="en-US" sz="2800" noProof="0" dirty="0" smtClean="0"/>
              <a:t>Calculate fit for every voxel</a:t>
            </a:r>
          </a:p>
          <a:p>
            <a:endParaRPr lang="en-US" sz="2800" dirty="0"/>
          </a:p>
        </p:txBody>
      </p:sp>
      <p:grpSp>
        <p:nvGrpSpPr>
          <p:cNvPr id="4" name="Group 3"/>
          <p:cNvGrpSpPr/>
          <p:nvPr/>
        </p:nvGrpSpPr>
        <p:grpSpPr>
          <a:xfrm>
            <a:off x="3283887" y="1008576"/>
            <a:ext cx="8191500" cy="5688012"/>
            <a:chOff x="250825" y="836613"/>
            <a:chExt cx="8191500" cy="5688012"/>
          </a:xfrm>
        </p:grpSpPr>
        <p:pic>
          <p:nvPicPr>
            <p:cNvPr id="5" name="Picture 10" descr="Gen_vox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1196975"/>
              <a:ext cx="3576637" cy="142875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42"/>
            <p:cNvGrpSpPr>
              <a:grpSpLocks/>
            </p:cNvGrpSpPr>
            <p:nvPr/>
          </p:nvGrpSpPr>
          <p:grpSpPr bwMode="auto">
            <a:xfrm>
              <a:off x="7380291" y="836613"/>
              <a:ext cx="1055688" cy="1249362"/>
              <a:chOff x="4443" y="1089"/>
              <a:chExt cx="665" cy="787"/>
            </a:xfrm>
          </p:grpSpPr>
          <p:pic>
            <p:nvPicPr>
              <p:cNvPr id="37" name="Picture 4" descr="beta_imag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7" y="1298"/>
                <a:ext cx="4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17"/>
              <p:cNvSpPr txBox="1">
                <a:spLocks noChangeArrowheads="1"/>
              </p:cNvSpPr>
              <p:nvPr/>
            </p:nvSpPr>
            <p:spPr bwMode="auto">
              <a:xfrm>
                <a:off x="4443" y="1089"/>
                <a:ext cx="343"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1800" dirty="0" smtClean="0"/>
                  <a:t>beta1</a:t>
                </a:r>
                <a:endParaRPr lang="sv-SE" sz="1800" dirty="0"/>
              </a:p>
            </p:txBody>
          </p:sp>
        </p:grpSp>
        <p:grpSp>
          <p:nvGrpSpPr>
            <p:cNvPr id="7" name="Group 37"/>
            <p:cNvGrpSpPr>
              <a:grpSpLocks/>
            </p:cNvGrpSpPr>
            <p:nvPr/>
          </p:nvGrpSpPr>
          <p:grpSpPr bwMode="auto">
            <a:xfrm>
              <a:off x="7380288" y="2205038"/>
              <a:ext cx="1050925" cy="1246187"/>
              <a:chOff x="4446" y="2237"/>
              <a:chExt cx="662" cy="785"/>
            </a:xfrm>
          </p:grpSpPr>
          <p:pic>
            <p:nvPicPr>
              <p:cNvPr id="35" name="Picture 15" descr="beta_imag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7" y="2444"/>
                <a:ext cx="481" cy="578"/>
              </a:xfrm>
              <a:prstGeom prst="rect">
                <a:avLst/>
              </a:prstGeom>
              <a:noFill/>
              <a:extLst>
                <a:ext uri="{909E8E84-426E-40DD-AFC4-6F175D3DCCD1}">
                  <a14:hiddenFill xmlns:a14="http://schemas.microsoft.com/office/drawing/2010/main">
                    <a:solidFill>
                      <a:srgbClr val="FFFFFF"/>
                    </a:solidFill>
                  </a14:hiddenFill>
                </a:ext>
              </a:extLst>
            </p:spPr>
          </p:pic>
          <p:sp>
            <p:nvSpPr>
              <p:cNvPr id="36" name="Text Box 18"/>
              <p:cNvSpPr txBox="1">
                <a:spLocks noChangeArrowheads="1"/>
              </p:cNvSpPr>
              <p:nvPr/>
            </p:nvSpPr>
            <p:spPr bwMode="auto">
              <a:xfrm>
                <a:off x="4446" y="2237"/>
                <a:ext cx="343"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1800" dirty="0" smtClean="0"/>
                  <a:t>beta2</a:t>
                </a:r>
                <a:endParaRPr lang="sv-SE" sz="1800" dirty="0"/>
              </a:p>
            </p:txBody>
          </p:sp>
        </p:grpSp>
        <p:grpSp>
          <p:nvGrpSpPr>
            <p:cNvPr id="8" name="Group 38"/>
            <p:cNvGrpSpPr>
              <a:grpSpLocks/>
            </p:cNvGrpSpPr>
            <p:nvPr/>
          </p:nvGrpSpPr>
          <p:grpSpPr bwMode="auto">
            <a:xfrm>
              <a:off x="7380288" y="3573463"/>
              <a:ext cx="1050925" cy="1249362"/>
              <a:chOff x="4446" y="3357"/>
              <a:chExt cx="662" cy="787"/>
            </a:xfrm>
          </p:grpSpPr>
          <p:pic>
            <p:nvPicPr>
              <p:cNvPr id="33" name="Picture 16" descr="beta_image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7" y="3566"/>
                <a:ext cx="481" cy="578"/>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19"/>
              <p:cNvSpPr txBox="1">
                <a:spLocks noChangeArrowheads="1"/>
              </p:cNvSpPr>
              <p:nvPr/>
            </p:nvSpPr>
            <p:spPr bwMode="auto">
              <a:xfrm>
                <a:off x="4446" y="3357"/>
                <a:ext cx="343"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1800" dirty="0" smtClean="0"/>
                  <a:t>beta3</a:t>
                </a:r>
                <a:endParaRPr lang="sv-SE" sz="1800" dirty="0"/>
              </a:p>
            </p:txBody>
          </p:sp>
        </p:grpSp>
        <p:grpSp>
          <p:nvGrpSpPr>
            <p:cNvPr id="9" name="Group 44"/>
            <p:cNvGrpSpPr>
              <a:grpSpLocks/>
            </p:cNvGrpSpPr>
            <p:nvPr/>
          </p:nvGrpSpPr>
          <p:grpSpPr bwMode="auto">
            <a:xfrm>
              <a:off x="250825" y="1628775"/>
              <a:ext cx="2043113" cy="2794000"/>
              <a:chOff x="75" y="1779"/>
              <a:chExt cx="1287" cy="1760"/>
            </a:xfrm>
          </p:grpSpPr>
          <p:grpSp>
            <p:nvGrpSpPr>
              <p:cNvPr id="24" name="Group 5"/>
              <p:cNvGrpSpPr>
                <a:grpSpLocks/>
              </p:cNvGrpSpPr>
              <p:nvPr/>
            </p:nvGrpSpPr>
            <p:grpSpPr bwMode="auto">
              <a:xfrm>
                <a:off x="318" y="2387"/>
                <a:ext cx="845" cy="964"/>
                <a:chOff x="2038" y="1286"/>
                <a:chExt cx="845" cy="964"/>
              </a:xfrm>
            </p:grpSpPr>
            <p:pic>
              <p:nvPicPr>
                <p:cNvPr id="30" name="Picture 6" descr="single_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8" y="1672"/>
                  <a:ext cx="4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 descr="single_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20" y="1479"/>
                  <a:ext cx="4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single_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02" y="1286"/>
                  <a:ext cx="4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Line 26"/>
              <p:cNvSpPr>
                <a:spLocks noChangeShapeType="1"/>
              </p:cNvSpPr>
              <p:nvPr/>
            </p:nvSpPr>
            <p:spPr bwMode="auto">
              <a:xfrm flipV="1">
                <a:off x="738" y="1944"/>
                <a:ext cx="624" cy="624"/>
              </a:xfrm>
              <a:prstGeom prst="line">
                <a:avLst/>
              </a:prstGeom>
              <a:noFill/>
              <a:ln w="317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p>
            </p:txBody>
          </p:sp>
          <p:sp>
            <p:nvSpPr>
              <p:cNvPr id="26" name="Text Box 29"/>
              <p:cNvSpPr txBox="1">
                <a:spLocks noChangeArrowheads="1"/>
              </p:cNvSpPr>
              <p:nvPr/>
            </p:nvSpPr>
            <p:spPr bwMode="auto">
              <a:xfrm rot="18600000">
                <a:off x="142" y="3276"/>
                <a:ext cx="196"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3200"/>
                  <a:t>...</a:t>
                </a:r>
              </a:p>
            </p:txBody>
          </p:sp>
          <p:sp>
            <p:nvSpPr>
              <p:cNvPr id="27" name="Text Box 30"/>
              <p:cNvSpPr txBox="1">
                <a:spLocks noChangeArrowheads="1"/>
              </p:cNvSpPr>
              <p:nvPr/>
            </p:nvSpPr>
            <p:spPr bwMode="auto">
              <a:xfrm rot="18600000">
                <a:off x="992" y="2068"/>
                <a:ext cx="196"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3200"/>
                  <a:t>...</a:t>
                </a:r>
              </a:p>
            </p:txBody>
          </p:sp>
          <p:sp>
            <p:nvSpPr>
              <p:cNvPr id="28" name="Line 31"/>
              <p:cNvSpPr>
                <a:spLocks noChangeShapeType="1"/>
              </p:cNvSpPr>
              <p:nvPr/>
            </p:nvSpPr>
            <p:spPr bwMode="auto">
              <a:xfrm flipV="1">
                <a:off x="132" y="1854"/>
                <a:ext cx="942" cy="990"/>
              </a:xfrm>
              <a:prstGeom prst="line">
                <a:avLst/>
              </a:prstGeom>
              <a:noFill/>
              <a:ln w="317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p>
            </p:txBody>
          </p:sp>
          <p:sp>
            <p:nvSpPr>
              <p:cNvPr id="29" name="Text Box 32"/>
              <p:cNvSpPr txBox="1">
                <a:spLocks noChangeArrowheads="1"/>
              </p:cNvSpPr>
              <p:nvPr/>
            </p:nvSpPr>
            <p:spPr bwMode="auto">
              <a:xfrm rot="18840000">
                <a:off x="72" y="2108"/>
                <a:ext cx="90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dirty="0"/>
                  <a:t>Time-series</a:t>
                </a:r>
              </a:p>
            </p:txBody>
          </p:sp>
        </p:grpSp>
        <p:pic>
          <p:nvPicPr>
            <p:cNvPr id="10" name="Picture 39" descr="Gen_voxel_and_best_fi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9613" y="3152775"/>
              <a:ext cx="3576637"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0" descr="Gen_voxel_horisontal_erro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613" y="5095875"/>
              <a:ext cx="3573462" cy="142875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3"/>
            <p:cNvSpPr>
              <a:spLocks noChangeArrowheads="1"/>
            </p:cNvSpPr>
            <p:nvPr/>
          </p:nvSpPr>
          <p:spPr bwMode="auto">
            <a:xfrm>
              <a:off x="3574410" y="2684463"/>
              <a:ext cx="503237" cy="431800"/>
            </a:xfrm>
            <a:prstGeom prst="downArrow">
              <a:avLst>
                <a:gd name="adj1" fmla="val 50000"/>
                <a:gd name="adj2" fmla="val 25000"/>
              </a:avLst>
            </a:prstGeom>
            <a:solidFill>
              <a:schemeClr val="tx2"/>
            </a:solidFill>
            <a:ln w="317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nchor="ctr">
              <a:spAutoFit/>
            </a:bodyPr>
            <a:lstStyle/>
            <a:p>
              <a:endParaRPr lang="cs-CZ"/>
            </a:p>
          </p:txBody>
        </p:sp>
        <p:sp>
          <p:nvSpPr>
            <p:cNvPr id="13" name="AutoShape 45"/>
            <p:cNvSpPr>
              <a:spLocks noChangeArrowheads="1"/>
            </p:cNvSpPr>
            <p:nvPr/>
          </p:nvSpPr>
          <p:spPr bwMode="auto">
            <a:xfrm>
              <a:off x="3574410" y="4664075"/>
              <a:ext cx="503237" cy="431800"/>
            </a:xfrm>
            <a:prstGeom prst="downArrow">
              <a:avLst>
                <a:gd name="adj1" fmla="val 50000"/>
                <a:gd name="adj2" fmla="val 25000"/>
              </a:avLst>
            </a:prstGeom>
            <a:solidFill>
              <a:schemeClr val="tx2"/>
            </a:solidFill>
            <a:ln w="317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nchor="ctr">
              <a:spAutoFit/>
            </a:bodyPr>
            <a:lstStyle/>
            <a:p>
              <a:endParaRPr lang="cs-CZ"/>
            </a:p>
          </p:txBody>
        </p:sp>
        <p:grpSp>
          <p:nvGrpSpPr>
            <p:cNvPr id="14" name="Group 47"/>
            <p:cNvGrpSpPr>
              <a:grpSpLocks/>
            </p:cNvGrpSpPr>
            <p:nvPr/>
          </p:nvGrpSpPr>
          <p:grpSpPr bwMode="auto">
            <a:xfrm>
              <a:off x="7512050" y="5200650"/>
              <a:ext cx="930275" cy="1252538"/>
              <a:chOff x="4129" y="3211"/>
              <a:chExt cx="586" cy="789"/>
            </a:xfrm>
          </p:grpSpPr>
          <p:pic>
            <p:nvPicPr>
              <p:cNvPr id="22" name="Picture 41" descr="ResMS_imag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41" y="3430"/>
                <a:ext cx="474" cy="57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46"/>
              <p:cNvSpPr txBox="1">
                <a:spLocks noChangeArrowheads="1"/>
              </p:cNvSpPr>
              <p:nvPr/>
            </p:nvSpPr>
            <p:spPr bwMode="auto">
              <a:xfrm>
                <a:off x="4129" y="3211"/>
                <a:ext cx="529"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r>
                  <a:rPr lang="sv-SE" sz="1800" dirty="0" smtClean="0"/>
                  <a:t>residuals</a:t>
                </a:r>
                <a:endParaRPr lang="sv-SE" sz="1800" dirty="0"/>
              </a:p>
            </p:txBody>
          </p:sp>
        </p:grpSp>
        <p:sp>
          <p:nvSpPr>
            <p:cNvPr id="15" name="Line 48"/>
            <p:cNvSpPr>
              <a:spLocks noChangeShapeType="1"/>
            </p:cNvSpPr>
            <p:nvPr/>
          </p:nvSpPr>
          <p:spPr bwMode="auto">
            <a:xfrm flipV="1">
              <a:off x="6876256" y="1484312"/>
              <a:ext cx="864394" cy="1568449"/>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 tIns="18000" rIns="3600" bIns="18000">
              <a:spAutoFit/>
            </a:bodyPr>
            <a:lstStyle/>
            <a:p>
              <a:endParaRPr lang="cs-CZ"/>
            </a:p>
          </p:txBody>
        </p:sp>
        <p:sp>
          <p:nvSpPr>
            <p:cNvPr id="17" name="Line 49"/>
            <p:cNvSpPr>
              <a:spLocks noChangeShapeType="1"/>
            </p:cNvSpPr>
            <p:nvPr/>
          </p:nvSpPr>
          <p:spPr bwMode="auto">
            <a:xfrm flipV="1">
              <a:off x="7024349" y="2852737"/>
              <a:ext cx="716301" cy="7207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 tIns="18000" rIns="3600" bIns="18000">
              <a:spAutoFit/>
            </a:bodyPr>
            <a:lstStyle/>
            <a:p>
              <a:endParaRPr lang="cs-CZ"/>
            </a:p>
          </p:txBody>
        </p:sp>
        <p:sp>
          <p:nvSpPr>
            <p:cNvPr id="18" name="Line 50"/>
            <p:cNvSpPr>
              <a:spLocks noChangeShapeType="1"/>
            </p:cNvSpPr>
            <p:nvPr/>
          </p:nvSpPr>
          <p:spPr bwMode="auto">
            <a:xfrm>
              <a:off x="7024349" y="4124325"/>
              <a:ext cx="716301" cy="9683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 tIns="18000" rIns="3600" bIns="18000">
              <a:spAutoFit/>
            </a:bodyPr>
            <a:lstStyle/>
            <a:p>
              <a:endParaRPr lang="cs-CZ"/>
            </a:p>
          </p:txBody>
        </p:sp>
        <p:sp>
          <p:nvSpPr>
            <p:cNvPr id="19" name="Line 53"/>
            <p:cNvSpPr>
              <a:spLocks noChangeShapeType="1"/>
            </p:cNvSpPr>
            <p:nvPr/>
          </p:nvSpPr>
          <p:spPr bwMode="auto">
            <a:xfrm>
              <a:off x="7067550" y="5762625"/>
              <a:ext cx="714375" cy="952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endParaRPr lang="cs-CZ"/>
            </a:p>
          </p:txBody>
        </p:sp>
        <mc:AlternateContent xmlns:mc="http://schemas.openxmlformats.org/markup-compatibility/2006" xmlns:a14="http://schemas.microsoft.com/office/drawing/2010/main">
          <mc:Choice Requires="a14">
            <p:sp>
              <p:nvSpPr>
                <p:cNvPr id="20" name="Textfeld 1"/>
                <p:cNvSpPr txBox="1"/>
                <p:nvPr/>
              </p:nvSpPr>
              <p:spPr>
                <a:xfrm>
                  <a:off x="5283886" y="3396257"/>
                  <a:ext cx="2024567" cy="10689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i="1" smtClean="0">
                            <a:latin typeface="Cambria Math"/>
                            <a:ea typeface="Cambria Math"/>
                          </a:rPr>
                          <m:t>𝛽</m:t>
                        </m:r>
                        <m:r>
                          <a:rPr lang="cs-CZ" sz="2400" i="1" smtClean="0">
                            <a:latin typeface="Cambria Math"/>
                          </a:rPr>
                          <m:t>=</m:t>
                        </m:r>
                        <m:d>
                          <m:dPr>
                            <m:begChr m:val="["/>
                            <m:endChr m:val="]"/>
                            <m:ctrlPr>
                              <a:rPr lang="cs-CZ" sz="2400" i="1" smtClean="0">
                                <a:latin typeface="Cambria Math"/>
                              </a:rPr>
                            </m:ctrlPr>
                          </m:dPr>
                          <m:e>
                            <m:m>
                              <m:mPr>
                                <m:mcs>
                                  <m:mc>
                                    <m:mcPr>
                                      <m:count m:val="1"/>
                                      <m:mcJc m:val="center"/>
                                    </m:mcPr>
                                  </m:mc>
                                </m:mcs>
                                <m:ctrlPr>
                                  <a:rPr lang="cs-CZ" sz="2400" i="1">
                                    <a:latin typeface="Cambria Math"/>
                                  </a:rPr>
                                </m:ctrlPr>
                              </m:mPr>
                              <m:mr>
                                <m:e>
                                  <m:r>
                                    <m:rPr>
                                      <m:brk m:alnAt="7"/>
                                    </m:rPr>
                                    <a:rPr lang="en-US" sz="2400" i="1">
                                      <a:latin typeface="Cambria Math"/>
                                    </a:rPr>
                                    <m:t>0</m:t>
                                  </m:r>
                                  <m:r>
                                    <a:rPr lang="en-US" sz="2400" i="1">
                                      <a:latin typeface="Cambria Math"/>
                                    </a:rPr>
                                    <m:t>.83</m:t>
                                  </m:r>
                                </m:e>
                              </m:mr>
                              <m:mr>
                                <m:e>
                                  <m:r>
                                    <a:rPr lang="en-US" sz="2400" i="1">
                                      <a:latin typeface="Cambria Math"/>
                                    </a:rPr>
                                    <m:t>0.16</m:t>
                                  </m:r>
                                </m:e>
                              </m:mr>
                              <m:mr>
                                <m:e>
                                  <m:r>
                                    <a:rPr lang="en-US" sz="2400" i="1">
                                      <a:latin typeface="Cambria Math"/>
                                    </a:rPr>
                                    <m:t>2.98</m:t>
                                  </m:r>
                                </m:e>
                              </m:mr>
                            </m:m>
                          </m:e>
                        </m:d>
                      </m:oMath>
                    </m:oMathPara>
                  </a14:m>
                  <a:endParaRPr lang="cs-CZ"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5283886" y="3396257"/>
                  <a:ext cx="2024567" cy="1068947"/>
                </a:xfrm>
                <a:prstGeom prst="rect">
                  <a:avLst/>
                </a:prstGeom>
                <a:blipFill rotWithShape="1">
                  <a:blip r:embed="rId1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Textfeld 37"/>
                <p:cNvSpPr txBox="1"/>
                <p:nvPr/>
              </p:nvSpPr>
              <p:spPr>
                <a:xfrm>
                  <a:off x="5434894" y="5105400"/>
                  <a:ext cx="2024567" cy="7645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a:ea typeface="Cambria Math"/>
                              </a:rPr>
                            </m:ctrlPr>
                          </m:sSupPr>
                          <m:e>
                            <m:r>
                              <a:rPr lang="en-US" sz="1600" i="1">
                                <a:latin typeface="Cambria Math"/>
                                <a:ea typeface="Cambria Math"/>
                              </a:rPr>
                              <m:t>𝜎</m:t>
                            </m:r>
                          </m:e>
                          <m:sup>
                            <m:r>
                              <a:rPr lang="en-US" sz="1600" b="0" i="1" smtClean="0">
                                <a:latin typeface="Cambria Math"/>
                                <a:ea typeface="Cambria Math"/>
                              </a:rPr>
                              <m:t>2</m:t>
                            </m:r>
                          </m:sup>
                        </m:sSup>
                        <m:r>
                          <a:rPr lang="en-US" sz="1600" i="1">
                            <a:latin typeface="Cambria Math"/>
                            <a:ea typeface="Cambria Math"/>
                          </a:rPr>
                          <m:t>∝</m:t>
                        </m:r>
                        <m:nary>
                          <m:naryPr>
                            <m:chr m:val="∑"/>
                            <m:ctrlPr>
                              <a:rPr lang="en-US" sz="1600" i="1" smtClean="0">
                                <a:latin typeface="Cambria Math"/>
                                <a:ea typeface="Cambria Math"/>
                              </a:rPr>
                            </m:ctrlPr>
                          </m:naryPr>
                          <m:sub>
                            <m:r>
                              <m:rPr>
                                <m:brk m:alnAt="23"/>
                              </m:rPr>
                              <a:rPr lang="en-US" sz="1600" b="0" i="1" smtClean="0">
                                <a:latin typeface="Cambria Math"/>
                                <a:ea typeface="Cambria Math"/>
                              </a:rPr>
                              <m:t>𝑖</m:t>
                            </m:r>
                            <m:r>
                              <a:rPr lang="en-US" sz="1600" b="0" i="1" smtClean="0">
                                <a:latin typeface="Cambria Math"/>
                                <a:ea typeface="Cambria Math"/>
                              </a:rPr>
                              <m:t>=1</m:t>
                            </m:r>
                          </m:sub>
                          <m:sup>
                            <m:r>
                              <a:rPr lang="en-US" sz="1600" b="0" i="1" smtClean="0">
                                <a:latin typeface="Cambria Math"/>
                                <a:ea typeface="Cambria Math"/>
                              </a:rPr>
                              <m:t>𝑛</m:t>
                            </m:r>
                          </m:sup>
                          <m:e>
                            <m:sSup>
                              <m:sSupPr>
                                <m:ctrlPr>
                                  <a:rPr lang="en-US" sz="1600" b="0" i="1" smtClean="0">
                                    <a:latin typeface="Cambria Math"/>
                                    <a:ea typeface="Cambria Math"/>
                                  </a:rPr>
                                </m:ctrlPr>
                              </m:sSupPr>
                              <m:e>
                                <m:r>
                                  <a:rPr lang="en-US" sz="1600" b="0" i="1" smtClean="0">
                                    <a:latin typeface="Cambria Math"/>
                                    <a:ea typeface="Cambria Math"/>
                                  </a:rPr>
                                  <m:t>𝑒</m:t>
                                </m:r>
                              </m:e>
                              <m:sup>
                                <m:r>
                                  <a:rPr lang="en-US" sz="1600" b="0" i="1" smtClean="0">
                                    <a:latin typeface="Cambria Math"/>
                                    <a:ea typeface="Cambria Math"/>
                                  </a:rPr>
                                  <m:t>2</m:t>
                                </m:r>
                              </m:sup>
                            </m:sSup>
                            <m:r>
                              <a:rPr lang="en-US" sz="1600" b="0" i="1" smtClean="0">
                                <a:latin typeface="Cambria Math"/>
                                <a:ea typeface="Cambria Math"/>
                              </a:rPr>
                              <m:t>=9.47</m:t>
                            </m:r>
                          </m:e>
                        </m:nary>
                      </m:oMath>
                    </m:oMathPara>
                  </a14:m>
                  <a:endParaRPr lang="cs-CZ" sz="1600" dirty="0"/>
                </a:p>
              </p:txBody>
            </p:sp>
          </mc:Choice>
          <mc:Fallback xmlns="">
            <p:sp>
              <p:nvSpPr>
                <p:cNvPr id="38" name="Textfeld 37"/>
                <p:cNvSpPr txBox="1">
                  <a:spLocks noRot="1" noChangeAspect="1" noMove="1" noResize="1" noEditPoints="1" noAdjustHandles="1" noChangeArrowheads="1" noChangeShapeType="1" noTextEdit="1"/>
                </p:cNvSpPr>
                <p:nvPr/>
              </p:nvSpPr>
              <p:spPr>
                <a:xfrm>
                  <a:off x="5434894" y="5105400"/>
                  <a:ext cx="2024567" cy="764505"/>
                </a:xfrm>
                <a:prstGeom prst="rect">
                  <a:avLst/>
                </a:prstGeom>
                <a:blipFill rotWithShape="1">
                  <a:blip r:embed="rId13"/>
                  <a:stretch>
                    <a:fillRect/>
                  </a:stretch>
                </a:blipFill>
              </p:spPr>
              <p:txBody>
                <a:bodyPr/>
                <a:lstStyle/>
                <a:p>
                  <a:r>
                    <a:rPr lang="cs-CZ">
                      <a:noFill/>
                    </a:rPr>
                    <a:t> </a:t>
                  </a:r>
                </a:p>
              </p:txBody>
            </p:sp>
          </mc:Fallback>
        </mc:AlternateContent>
      </p:grpSp>
    </p:spTree>
    <p:custDataLst>
      <p:tags r:id="rId1"/>
    </p:custDataLst>
    <p:extLst>
      <p:ext uri="{BB962C8B-B14F-4D97-AF65-F5344CB8AC3E}">
        <p14:creationId xmlns:p14="http://schemas.microsoft.com/office/powerpoint/2010/main" val="17783550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GLM example: Significance </a:t>
            </a:r>
            <a:endParaRPr lang="en-US" noProof="0" dirty="0"/>
          </a:p>
        </p:txBody>
      </p:sp>
      <p:sp>
        <p:nvSpPr>
          <p:cNvPr id="16" name="Text Placeholder 3"/>
          <p:cNvSpPr>
            <a:spLocks noGrp="1"/>
          </p:cNvSpPr>
          <p:nvPr>
            <p:ph type="body" sz="quarter" idx="14"/>
          </p:nvPr>
        </p:nvSpPr>
        <p:spPr>
          <a:xfrm>
            <a:off x="0" y="1105754"/>
            <a:ext cx="7439891" cy="5752245"/>
          </a:xfrm>
        </p:spPr>
        <p:txBody>
          <a:bodyPr>
            <a:normAutofit/>
          </a:bodyPr>
          <a:lstStyle/>
          <a:p>
            <a:r>
              <a:rPr lang="en-US" sz="2800" noProof="0" dirty="0" smtClean="0"/>
              <a:t>Which of these series should we trust?</a:t>
            </a:r>
          </a:p>
          <a:p>
            <a:r>
              <a:rPr lang="en-US" sz="2800" dirty="0" smtClean="0"/>
              <a:t>Noise, effect size, number of measurements</a:t>
            </a:r>
          </a:p>
          <a:p>
            <a:endParaRPr lang="en-US" sz="2800" dirty="0"/>
          </a:p>
        </p:txBody>
      </p:sp>
      <p:pic>
        <p:nvPicPr>
          <p:cNvPr id="4" name="Picture 4" descr="noisy_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8812" y="2063436"/>
            <a:ext cx="1428750" cy="3575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short_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6151" y="2072167"/>
            <a:ext cx="1428750" cy="3575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usual_o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8340" y="2068198"/>
            <a:ext cx="1431925" cy="35702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small_o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9078" y="2068198"/>
            <a:ext cx="1431925" cy="357028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8"/>
          <p:cNvSpPr txBox="1">
            <a:spLocks noChangeArrowheads="1"/>
          </p:cNvSpPr>
          <p:nvPr/>
        </p:nvSpPr>
        <p:spPr bwMode="auto">
          <a:xfrm>
            <a:off x="3076515" y="5775029"/>
            <a:ext cx="595573" cy="83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pPr>
              <a:lnSpc>
                <a:spcPct val="50000"/>
              </a:lnSpc>
            </a:pPr>
            <a:r>
              <a:rPr lang="el-GR" sz="2000" dirty="0">
                <a:solidFill>
                  <a:srgbClr val="000000"/>
                </a:solidFill>
                <a:latin typeface="Calibri" pitchFamily="34" charset="0"/>
                <a:ea typeface="Calibri" pitchFamily="34" charset="0"/>
                <a:cs typeface="Calibri" pitchFamily="34" charset="0"/>
              </a:rPr>
              <a:t>β</a:t>
            </a:r>
            <a:r>
              <a:rPr lang="sv-SE" sz="2000" baseline="-25000" dirty="0">
                <a:solidFill>
                  <a:srgbClr val="000000"/>
                </a:solidFill>
                <a:latin typeface="Calibri" pitchFamily="34" charset="0"/>
                <a:ea typeface="Calibri" pitchFamily="34" charset="0"/>
                <a:cs typeface="Calibri" pitchFamily="34" charset="0"/>
              </a:rPr>
              <a:t>1</a:t>
            </a:r>
            <a:r>
              <a:rPr lang="sv-SE" sz="2000" dirty="0">
                <a:solidFill>
                  <a:srgbClr val="000000"/>
                </a:solidFill>
                <a:latin typeface="Calibri" pitchFamily="34" charset="0"/>
                <a:ea typeface="Calibri" pitchFamily="34" charset="0"/>
                <a:cs typeface="Calibri" pitchFamily="34" charset="0"/>
              </a:rPr>
              <a:t>=1</a:t>
            </a:r>
          </a:p>
          <a:p>
            <a:pPr>
              <a:lnSpc>
                <a:spcPct val="50000"/>
              </a:lnSpc>
            </a:pPr>
            <a:endParaRPr lang="sv-SE" sz="2000" dirty="0">
              <a:solidFill>
                <a:srgbClr val="000000"/>
              </a:solidFill>
              <a:latin typeface="Calibri" pitchFamily="34" charset="0"/>
              <a:ea typeface="Calibri" pitchFamily="34" charset="0"/>
              <a:cs typeface="Calibri" pitchFamily="34" charset="0"/>
            </a:endParaRPr>
          </a:p>
          <a:p>
            <a:pPr>
              <a:lnSpc>
                <a:spcPct val="50000"/>
              </a:lnSpc>
            </a:pPr>
            <a:r>
              <a:rPr lang="el-GR" sz="2000" dirty="0">
                <a:solidFill>
                  <a:srgbClr val="000000"/>
                </a:solidFill>
                <a:latin typeface="Calibri" pitchFamily="34" charset="0"/>
                <a:ea typeface="Calibri" pitchFamily="34" charset="0"/>
                <a:cs typeface="Calibri" pitchFamily="34" charset="0"/>
              </a:rPr>
              <a:t>σ</a:t>
            </a:r>
            <a:r>
              <a:rPr lang="sv-SE" sz="2000" dirty="0">
                <a:solidFill>
                  <a:srgbClr val="000000"/>
                </a:solidFill>
                <a:latin typeface="Calibri" pitchFamily="34" charset="0"/>
                <a:ea typeface="Calibri" pitchFamily="34" charset="0"/>
                <a:cs typeface="Calibri" pitchFamily="34" charset="0"/>
              </a:rPr>
              <a:t>=0.2</a:t>
            </a:r>
          </a:p>
          <a:p>
            <a:pPr>
              <a:lnSpc>
                <a:spcPct val="50000"/>
              </a:lnSpc>
            </a:pPr>
            <a:endParaRPr lang="sv-SE" sz="2000" dirty="0">
              <a:solidFill>
                <a:srgbClr val="000000"/>
              </a:solidFill>
              <a:latin typeface="Calibri" pitchFamily="34" charset="0"/>
              <a:ea typeface="Calibri" pitchFamily="34" charset="0"/>
              <a:cs typeface="Calibri" pitchFamily="34" charset="0"/>
            </a:endParaRPr>
          </a:p>
          <a:p>
            <a:pPr>
              <a:lnSpc>
                <a:spcPct val="50000"/>
              </a:lnSpc>
            </a:pPr>
            <a:r>
              <a:rPr lang="sv-SE" sz="2000" dirty="0">
                <a:solidFill>
                  <a:srgbClr val="000000"/>
                </a:solidFill>
                <a:latin typeface="Calibri" pitchFamily="34" charset="0"/>
                <a:ea typeface="Calibri" pitchFamily="34" charset="0"/>
                <a:cs typeface="Calibri" pitchFamily="34" charset="0"/>
              </a:rPr>
              <a:t>n=60</a:t>
            </a:r>
            <a:endParaRPr lang="el-GR" sz="2000" dirty="0">
              <a:solidFill>
                <a:srgbClr val="000000"/>
              </a:solidFill>
              <a:latin typeface="Calibri" pitchFamily="34" charset="0"/>
              <a:ea typeface="Calibri" pitchFamily="34" charset="0"/>
              <a:cs typeface="Calibri" pitchFamily="34" charset="0"/>
            </a:endParaRPr>
          </a:p>
        </p:txBody>
      </p:sp>
      <p:sp>
        <p:nvSpPr>
          <p:cNvPr id="9" name="Text Box 9"/>
          <p:cNvSpPr txBox="1">
            <a:spLocks noChangeArrowheads="1"/>
          </p:cNvSpPr>
          <p:nvPr/>
        </p:nvSpPr>
        <p:spPr bwMode="auto">
          <a:xfrm>
            <a:off x="4995400" y="5775029"/>
            <a:ext cx="595573" cy="83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pPr>
              <a:lnSpc>
                <a:spcPct val="50000"/>
              </a:lnSpc>
            </a:pPr>
            <a:r>
              <a:rPr lang="el-GR" sz="2000" dirty="0">
                <a:solidFill>
                  <a:srgbClr val="000000"/>
                </a:solidFill>
                <a:latin typeface="Calibri" pitchFamily="34" charset="0"/>
                <a:ea typeface="Calibri" pitchFamily="34" charset="0"/>
                <a:cs typeface="Calibri" pitchFamily="34" charset="0"/>
              </a:rPr>
              <a:t>β</a:t>
            </a:r>
            <a:r>
              <a:rPr lang="sv-SE" sz="2000" baseline="-25000" dirty="0">
                <a:solidFill>
                  <a:srgbClr val="000000"/>
                </a:solidFill>
                <a:latin typeface="Calibri" pitchFamily="34" charset="0"/>
                <a:ea typeface="Calibri" pitchFamily="34" charset="0"/>
                <a:cs typeface="Calibri" pitchFamily="34" charset="0"/>
              </a:rPr>
              <a:t>1</a:t>
            </a:r>
            <a:r>
              <a:rPr lang="sv-SE" sz="2000" dirty="0" smtClean="0">
                <a:solidFill>
                  <a:srgbClr val="000000"/>
                </a:solidFill>
                <a:latin typeface="Calibri" pitchFamily="34" charset="0"/>
                <a:ea typeface="Calibri" pitchFamily="34" charset="0"/>
                <a:cs typeface="Calibri" pitchFamily="34" charset="0"/>
              </a:rPr>
              <a:t>=1</a:t>
            </a:r>
            <a:endParaRPr lang="sv-SE" sz="2000" dirty="0">
              <a:solidFill>
                <a:srgbClr val="000000"/>
              </a:solidFill>
              <a:latin typeface="Calibri" pitchFamily="34" charset="0"/>
              <a:ea typeface="Calibri" pitchFamily="34" charset="0"/>
              <a:cs typeface="Calibri" pitchFamily="34" charset="0"/>
            </a:endParaRPr>
          </a:p>
          <a:p>
            <a:pPr>
              <a:lnSpc>
                <a:spcPct val="50000"/>
              </a:lnSpc>
            </a:pPr>
            <a:endParaRPr lang="sv-SE" sz="2000" dirty="0">
              <a:solidFill>
                <a:srgbClr val="000000"/>
              </a:solidFill>
              <a:latin typeface="Calibri" pitchFamily="34" charset="0"/>
              <a:ea typeface="Calibri" pitchFamily="34" charset="0"/>
              <a:cs typeface="Calibri" pitchFamily="34" charset="0"/>
            </a:endParaRPr>
          </a:p>
          <a:p>
            <a:pPr>
              <a:lnSpc>
                <a:spcPct val="50000"/>
              </a:lnSpc>
            </a:pPr>
            <a:r>
              <a:rPr lang="el-GR" sz="2000" dirty="0">
                <a:solidFill>
                  <a:srgbClr val="000000"/>
                </a:solidFill>
                <a:latin typeface="Calibri" pitchFamily="34" charset="0"/>
                <a:ea typeface="Calibri" pitchFamily="34" charset="0"/>
                <a:cs typeface="Calibri" pitchFamily="34" charset="0"/>
              </a:rPr>
              <a:t>σ</a:t>
            </a:r>
            <a:r>
              <a:rPr lang="sv-SE" sz="2000" dirty="0">
                <a:solidFill>
                  <a:srgbClr val="000000"/>
                </a:solidFill>
                <a:latin typeface="Calibri" pitchFamily="34" charset="0"/>
                <a:ea typeface="Calibri" pitchFamily="34" charset="0"/>
                <a:cs typeface="Calibri" pitchFamily="34" charset="0"/>
              </a:rPr>
              <a:t>=0.5</a:t>
            </a:r>
          </a:p>
          <a:p>
            <a:pPr>
              <a:lnSpc>
                <a:spcPct val="50000"/>
              </a:lnSpc>
            </a:pPr>
            <a:endParaRPr lang="sv-SE" sz="2000" dirty="0">
              <a:solidFill>
                <a:srgbClr val="000000"/>
              </a:solidFill>
              <a:latin typeface="Calibri" pitchFamily="34" charset="0"/>
              <a:ea typeface="Calibri" pitchFamily="34" charset="0"/>
              <a:cs typeface="Calibri" pitchFamily="34" charset="0"/>
            </a:endParaRPr>
          </a:p>
          <a:p>
            <a:pPr>
              <a:lnSpc>
                <a:spcPct val="50000"/>
              </a:lnSpc>
            </a:pPr>
            <a:r>
              <a:rPr lang="sv-SE" sz="2000" dirty="0">
                <a:solidFill>
                  <a:srgbClr val="000000"/>
                </a:solidFill>
                <a:latin typeface="Calibri" pitchFamily="34" charset="0"/>
                <a:ea typeface="Calibri" pitchFamily="34" charset="0"/>
                <a:cs typeface="Calibri" pitchFamily="34" charset="0"/>
              </a:rPr>
              <a:t>n=60</a:t>
            </a:r>
            <a:endParaRPr lang="el-GR" sz="2000" dirty="0">
              <a:solidFill>
                <a:srgbClr val="000000"/>
              </a:solidFill>
              <a:latin typeface="Calibri" pitchFamily="34" charset="0"/>
              <a:ea typeface="Calibri" pitchFamily="34" charset="0"/>
              <a:cs typeface="Calibri" pitchFamily="34" charset="0"/>
            </a:endParaRPr>
          </a:p>
        </p:txBody>
      </p:sp>
      <p:sp>
        <p:nvSpPr>
          <p:cNvPr id="10" name="Text Box 10"/>
          <p:cNvSpPr txBox="1">
            <a:spLocks noChangeArrowheads="1"/>
          </p:cNvSpPr>
          <p:nvPr/>
        </p:nvSpPr>
        <p:spPr bwMode="auto">
          <a:xfrm>
            <a:off x="6902332" y="5789648"/>
            <a:ext cx="682135" cy="80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pPr>
              <a:lnSpc>
                <a:spcPct val="50000"/>
              </a:lnSpc>
            </a:pPr>
            <a:r>
              <a:rPr lang="el-GR" sz="2000" dirty="0">
                <a:solidFill>
                  <a:srgbClr val="000000"/>
                </a:solidFill>
                <a:latin typeface="Calibri" pitchFamily="34" charset="0"/>
                <a:ea typeface="Calibri" pitchFamily="34" charset="0"/>
                <a:cs typeface="Calibri" pitchFamily="34" charset="0"/>
              </a:rPr>
              <a:t>β</a:t>
            </a:r>
            <a:r>
              <a:rPr lang="sv-SE" sz="2000" baseline="-25000" dirty="0">
                <a:solidFill>
                  <a:srgbClr val="000000"/>
                </a:solidFill>
                <a:latin typeface="Calibri" pitchFamily="34" charset="0"/>
                <a:ea typeface="Calibri" pitchFamily="34" charset="0"/>
                <a:cs typeface="Calibri" pitchFamily="34" charset="0"/>
              </a:rPr>
              <a:t>1</a:t>
            </a:r>
            <a:r>
              <a:rPr lang="sv-SE" sz="2000" dirty="0" smtClean="0">
                <a:solidFill>
                  <a:srgbClr val="000000"/>
                </a:solidFill>
                <a:latin typeface="Calibri" pitchFamily="34" charset="0"/>
                <a:ea typeface="Calibri" pitchFamily="34" charset="0"/>
                <a:cs typeface="Calibri" pitchFamily="34" charset="0"/>
              </a:rPr>
              <a:t>=0.3</a:t>
            </a:r>
          </a:p>
          <a:p>
            <a:pPr>
              <a:lnSpc>
                <a:spcPct val="50000"/>
              </a:lnSpc>
            </a:pPr>
            <a:endParaRPr lang="sv-SE" sz="2000" dirty="0">
              <a:solidFill>
                <a:srgbClr val="000000"/>
              </a:solidFill>
              <a:latin typeface="Calibri" pitchFamily="34" charset="0"/>
              <a:ea typeface="Calibri" pitchFamily="34" charset="0"/>
              <a:cs typeface="Calibri" pitchFamily="34" charset="0"/>
            </a:endParaRPr>
          </a:p>
          <a:p>
            <a:pPr>
              <a:lnSpc>
                <a:spcPct val="50000"/>
              </a:lnSpc>
            </a:pPr>
            <a:r>
              <a:rPr lang="el-GR" sz="2000" dirty="0">
                <a:solidFill>
                  <a:srgbClr val="000000"/>
                </a:solidFill>
                <a:latin typeface="Calibri" pitchFamily="34" charset="0"/>
                <a:ea typeface="Calibri" pitchFamily="34" charset="0"/>
                <a:cs typeface="Calibri" pitchFamily="34" charset="0"/>
              </a:rPr>
              <a:t>σ</a:t>
            </a:r>
            <a:r>
              <a:rPr lang="sv-SE" sz="2000" dirty="0" smtClean="0">
                <a:solidFill>
                  <a:srgbClr val="000000"/>
                </a:solidFill>
                <a:latin typeface="Calibri" pitchFamily="34" charset="0"/>
                <a:ea typeface="Calibri" pitchFamily="34" charset="0"/>
                <a:cs typeface="Calibri" pitchFamily="34" charset="0"/>
              </a:rPr>
              <a:t>=0.2</a:t>
            </a:r>
          </a:p>
          <a:p>
            <a:pPr>
              <a:lnSpc>
                <a:spcPct val="50000"/>
              </a:lnSpc>
            </a:pPr>
            <a:endParaRPr lang="sv-SE" sz="2000" dirty="0">
              <a:solidFill>
                <a:srgbClr val="000000"/>
              </a:solidFill>
              <a:latin typeface="Calibri" pitchFamily="34" charset="0"/>
              <a:ea typeface="Calibri" pitchFamily="34" charset="0"/>
              <a:cs typeface="Calibri" pitchFamily="34" charset="0"/>
            </a:endParaRPr>
          </a:p>
          <a:p>
            <a:pPr>
              <a:lnSpc>
                <a:spcPct val="50000"/>
              </a:lnSpc>
            </a:pPr>
            <a:r>
              <a:rPr lang="sv-SE" sz="2000" dirty="0">
                <a:solidFill>
                  <a:srgbClr val="000000"/>
                </a:solidFill>
                <a:latin typeface="Calibri" pitchFamily="34" charset="0"/>
                <a:ea typeface="Calibri" pitchFamily="34" charset="0"/>
                <a:cs typeface="Calibri" pitchFamily="34" charset="0"/>
              </a:rPr>
              <a:t>n=60</a:t>
            </a:r>
            <a:endParaRPr lang="el-GR" sz="2000" dirty="0">
              <a:solidFill>
                <a:srgbClr val="000000"/>
              </a:solidFill>
              <a:latin typeface="Calibri" pitchFamily="34" charset="0"/>
              <a:ea typeface="Calibri" pitchFamily="34" charset="0"/>
              <a:cs typeface="Calibri" pitchFamily="34" charset="0"/>
            </a:endParaRPr>
          </a:p>
        </p:txBody>
      </p:sp>
      <p:sp>
        <p:nvSpPr>
          <p:cNvPr id="11" name="Text Box 11"/>
          <p:cNvSpPr txBox="1">
            <a:spLocks noChangeArrowheads="1"/>
          </p:cNvSpPr>
          <p:nvPr/>
        </p:nvSpPr>
        <p:spPr bwMode="auto">
          <a:xfrm>
            <a:off x="8872739" y="5775029"/>
            <a:ext cx="595573" cy="80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18000" rIns="3600" bIns="18000">
            <a:spAutoFit/>
          </a:bodyPr>
          <a:lstStyle/>
          <a:p>
            <a:pPr>
              <a:lnSpc>
                <a:spcPct val="50000"/>
              </a:lnSpc>
            </a:pPr>
            <a:r>
              <a:rPr lang="el-GR" sz="2000" dirty="0">
                <a:solidFill>
                  <a:srgbClr val="000000"/>
                </a:solidFill>
                <a:latin typeface="Calibri" pitchFamily="34" charset="0"/>
                <a:ea typeface="Calibri" pitchFamily="34" charset="0"/>
                <a:cs typeface="Calibri" pitchFamily="34" charset="0"/>
              </a:rPr>
              <a:t>β</a:t>
            </a:r>
            <a:r>
              <a:rPr lang="sv-SE" sz="2000" baseline="-25000" dirty="0">
                <a:solidFill>
                  <a:srgbClr val="000000"/>
                </a:solidFill>
                <a:latin typeface="Calibri" pitchFamily="34" charset="0"/>
                <a:ea typeface="Calibri" pitchFamily="34" charset="0"/>
                <a:cs typeface="Calibri" pitchFamily="34" charset="0"/>
              </a:rPr>
              <a:t>1</a:t>
            </a:r>
            <a:r>
              <a:rPr lang="sv-SE" sz="2000" dirty="0" smtClean="0">
                <a:solidFill>
                  <a:srgbClr val="000000"/>
                </a:solidFill>
                <a:latin typeface="Calibri" pitchFamily="34" charset="0"/>
                <a:ea typeface="Calibri" pitchFamily="34" charset="0"/>
                <a:cs typeface="Calibri" pitchFamily="34" charset="0"/>
              </a:rPr>
              <a:t>=1</a:t>
            </a:r>
          </a:p>
          <a:p>
            <a:pPr>
              <a:lnSpc>
                <a:spcPct val="50000"/>
              </a:lnSpc>
            </a:pPr>
            <a:endParaRPr lang="sv-SE" sz="2000" dirty="0">
              <a:solidFill>
                <a:srgbClr val="000000"/>
              </a:solidFill>
              <a:latin typeface="Calibri" pitchFamily="34" charset="0"/>
              <a:ea typeface="Calibri" pitchFamily="34" charset="0"/>
              <a:cs typeface="Calibri" pitchFamily="34" charset="0"/>
            </a:endParaRPr>
          </a:p>
          <a:p>
            <a:pPr>
              <a:lnSpc>
                <a:spcPct val="50000"/>
              </a:lnSpc>
            </a:pPr>
            <a:r>
              <a:rPr lang="el-GR" sz="2000" dirty="0">
                <a:solidFill>
                  <a:srgbClr val="000000"/>
                </a:solidFill>
                <a:latin typeface="Calibri" pitchFamily="34" charset="0"/>
                <a:ea typeface="Calibri" pitchFamily="34" charset="0"/>
                <a:cs typeface="Calibri" pitchFamily="34" charset="0"/>
              </a:rPr>
              <a:t>σ</a:t>
            </a:r>
            <a:r>
              <a:rPr lang="sv-SE" sz="2000" dirty="0" smtClean="0">
                <a:solidFill>
                  <a:srgbClr val="000000"/>
                </a:solidFill>
                <a:latin typeface="Calibri" pitchFamily="34" charset="0"/>
                <a:ea typeface="Calibri" pitchFamily="34" charset="0"/>
                <a:cs typeface="Calibri" pitchFamily="34" charset="0"/>
              </a:rPr>
              <a:t>=0.2</a:t>
            </a:r>
          </a:p>
          <a:p>
            <a:pPr>
              <a:lnSpc>
                <a:spcPct val="50000"/>
              </a:lnSpc>
            </a:pPr>
            <a:endParaRPr lang="sv-SE" sz="2000" dirty="0">
              <a:solidFill>
                <a:srgbClr val="000000"/>
              </a:solidFill>
              <a:latin typeface="Calibri" pitchFamily="34" charset="0"/>
              <a:ea typeface="Calibri" pitchFamily="34" charset="0"/>
              <a:cs typeface="Calibri" pitchFamily="34" charset="0"/>
            </a:endParaRPr>
          </a:p>
          <a:p>
            <a:pPr>
              <a:lnSpc>
                <a:spcPct val="50000"/>
              </a:lnSpc>
            </a:pPr>
            <a:r>
              <a:rPr lang="sv-SE" sz="2000" dirty="0">
                <a:solidFill>
                  <a:srgbClr val="000000"/>
                </a:solidFill>
                <a:latin typeface="Calibri" pitchFamily="34" charset="0"/>
                <a:ea typeface="Calibri" pitchFamily="34" charset="0"/>
                <a:cs typeface="Calibri" pitchFamily="34" charset="0"/>
              </a:rPr>
              <a:t>n=15</a:t>
            </a:r>
            <a:endParaRPr lang="el-GR" sz="2000" dirty="0">
              <a:solidFill>
                <a:srgbClr val="000000"/>
              </a:solidFill>
              <a:latin typeface="Calibri" pitchFamily="34" charset="0"/>
              <a:ea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177835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GLM example: Contrast </a:t>
            </a:r>
            <a:endParaRPr lang="en-US" noProof="0" dirty="0"/>
          </a:p>
        </p:txBody>
      </p:sp>
      <p:sp>
        <p:nvSpPr>
          <p:cNvPr id="16" name="Text Placeholder 3"/>
          <p:cNvSpPr>
            <a:spLocks noGrp="1"/>
          </p:cNvSpPr>
          <p:nvPr>
            <p:ph type="body" sz="quarter" idx="14"/>
          </p:nvPr>
        </p:nvSpPr>
        <p:spPr>
          <a:xfrm>
            <a:off x="0" y="1105754"/>
            <a:ext cx="7675418" cy="5752245"/>
          </a:xfrm>
        </p:spPr>
        <p:txBody>
          <a:bodyPr>
            <a:normAutofit/>
          </a:bodyPr>
          <a:lstStyle/>
          <a:p>
            <a:r>
              <a:rPr lang="en-US" sz="2800" noProof="0" dirty="0" smtClean="0"/>
              <a:t>Weights </a:t>
            </a:r>
            <a:r>
              <a:rPr lang="en-US" sz="2800" i="1" noProof="0" dirty="0" smtClean="0"/>
              <a:t>c </a:t>
            </a:r>
            <a:r>
              <a:rPr lang="en-US" sz="2800" noProof="0" dirty="0" smtClean="0"/>
              <a:t>of model parameters </a:t>
            </a:r>
            <a:r>
              <a:rPr lang="el-GR" sz="2800" noProof="0" dirty="0" smtClean="0"/>
              <a:t>β</a:t>
            </a:r>
            <a:endParaRPr lang="en-US" sz="2800" noProof="0" dirty="0" smtClean="0"/>
          </a:p>
          <a:p>
            <a:pPr lvl="1"/>
            <a:r>
              <a:rPr lang="en-US" sz="2800" dirty="0" smtClean="0"/>
              <a:t>c </a:t>
            </a:r>
            <a:r>
              <a:rPr lang="en-US" sz="2800" dirty="0"/>
              <a:t>= [</a:t>
            </a:r>
            <a:r>
              <a:rPr lang="en-US" sz="2800" dirty="0" smtClean="0"/>
              <a:t>c</a:t>
            </a:r>
            <a:r>
              <a:rPr lang="en-US" sz="2800" baseline="-25000" dirty="0" smtClean="0"/>
              <a:t>1</a:t>
            </a:r>
            <a:r>
              <a:rPr lang="en-US" sz="2800" dirty="0" smtClean="0"/>
              <a:t> c</a:t>
            </a:r>
            <a:r>
              <a:rPr lang="en-US" sz="2800" baseline="-25000" dirty="0" smtClean="0"/>
              <a:t>2</a:t>
            </a:r>
            <a:r>
              <a:rPr lang="en-US" sz="2800" dirty="0" smtClean="0"/>
              <a:t> c</a:t>
            </a:r>
            <a:r>
              <a:rPr lang="en-US" sz="2800" baseline="-25000" dirty="0" smtClean="0"/>
              <a:t>3</a:t>
            </a:r>
            <a:r>
              <a:rPr lang="en-US" sz="2800" dirty="0" smtClean="0"/>
              <a:t>] </a:t>
            </a:r>
            <a:r>
              <a:rPr lang="en-US" sz="2800" dirty="0"/>
              <a:t>for </a:t>
            </a:r>
            <a:r>
              <a:rPr lang="el-GR" sz="2800" dirty="0"/>
              <a:t>β</a:t>
            </a:r>
            <a:r>
              <a:rPr lang="en-US" sz="2800" dirty="0" smtClean="0"/>
              <a:t> </a:t>
            </a:r>
            <a:r>
              <a:rPr lang="en-US" sz="2800" dirty="0"/>
              <a:t>= </a:t>
            </a:r>
            <a:r>
              <a:rPr lang="en-US" sz="2800" dirty="0" smtClean="0"/>
              <a:t>[</a:t>
            </a:r>
            <a:r>
              <a:rPr lang="el-GR" sz="2800" dirty="0" smtClean="0"/>
              <a:t>β</a:t>
            </a:r>
            <a:r>
              <a:rPr lang="en-US" sz="2800" baseline="-25000" dirty="0" smtClean="0"/>
              <a:t>1</a:t>
            </a:r>
            <a:r>
              <a:rPr lang="en-US" sz="2800" dirty="0" smtClean="0"/>
              <a:t> </a:t>
            </a:r>
            <a:r>
              <a:rPr lang="el-GR" sz="2800" dirty="0" smtClean="0"/>
              <a:t>β</a:t>
            </a:r>
            <a:r>
              <a:rPr lang="en-US" sz="2800" baseline="-25000" dirty="0" smtClean="0"/>
              <a:t>2</a:t>
            </a:r>
            <a:r>
              <a:rPr lang="en-US" sz="2800" dirty="0" smtClean="0"/>
              <a:t> </a:t>
            </a:r>
            <a:r>
              <a:rPr lang="el-GR" sz="2800" dirty="0" smtClean="0"/>
              <a:t>β</a:t>
            </a:r>
            <a:r>
              <a:rPr lang="en-US" sz="2800" baseline="-25000" dirty="0" smtClean="0"/>
              <a:t>3</a:t>
            </a:r>
            <a:r>
              <a:rPr lang="en-US" sz="2800" dirty="0"/>
              <a:t>]</a:t>
            </a:r>
            <a:endParaRPr lang="en-US" sz="2800" dirty="0" smtClean="0"/>
          </a:p>
          <a:p>
            <a:r>
              <a:rPr lang="en-US" sz="2800" dirty="0" smtClean="0"/>
              <a:t>c = [1 0 0]</a:t>
            </a:r>
          </a:p>
          <a:p>
            <a:pPr lvl="1"/>
            <a:r>
              <a:rPr lang="en-US" sz="2800" dirty="0" smtClean="0"/>
              <a:t>Active in word generating</a:t>
            </a:r>
          </a:p>
          <a:p>
            <a:r>
              <a:rPr lang="en-US" sz="2800" dirty="0" smtClean="0"/>
              <a:t>c = [1 -1 0]</a:t>
            </a:r>
          </a:p>
          <a:p>
            <a:pPr lvl="1"/>
            <a:r>
              <a:rPr lang="en-US" sz="2800" dirty="0" smtClean="0"/>
              <a:t>More active in generating than in shadowing</a:t>
            </a:r>
          </a:p>
          <a:p>
            <a:endParaRPr lang="en-US" sz="2800" dirty="0" smtClean="0"/>
          </a:p>
          <a:p>
            <a:endParaRPr lang="en-US" sz="2800" dirty="0"/>
          </a:p>
        </p:txBody>
      </p:sp>
    </p:spTree>
    <p:custDataLst>
      <p:tags r:id="rId1"/>
    </p:custDataLst>
    <p:extLst>
      <p:ext uri="{BB962C8B-B14F-4D97-AF65-F5344CB8AC3E}">
        <p14:creationId xmlns:p14="http://schemas.microsoft.com/office/powerpoint/2010/main" val="177835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GLM example: Hypothesis testing </a:t>
            </a:r>
            <a:endParaRPr lang="en-US" noProof="0" dirty="0"/>
          </a:p>
        </p:txBody>
      </p:sp>
      <p:sp>
        <p:nvSpPr>
          <p:cNvPr id="16" name="Text Placeholder 3"/>
          <p:cNvSpPr>
            <a:spLocks noGrp="1"/>
          </p:cNvSpPr>
          <p:nvPr>
            <p:ph type="body" sz="quarter" idx="14"/>
          </p:nvPr>
        </p:nvSpPr>
        <p:spPr>
          <a:xfrm>
            <a:off x="0" y="1105754"/>
            <a:ext cx="9684327" cy="5752245"/>
          </a:xfrm>
        </p:spPr>
        <p:txBody>
          <a:bodyPr>
            <a:normAutofit/>
          </a:bodyPr>
          <a:lstStyle/>
          <a:p>
            <a:r>
              <a:rPr lang="en-US" sz="2800" noProof="0" dirty="0" smtClean="0"/>
              <a:t>Null hypothesis (</a:t>
            </a:r>
            <a:r>
              <a:rPr lang="en-US" sz="2800" i="1" noProof="0" dirty="0" smtClean="0"/>
              <a:t>H</a:t>
            </a:r>
            <a:r>
              <a:rPr lang="en-US" sz="2800" i="1" baseline="-25000" noProof="0" dirty="0" smtClean="0"/>
              <a:t>0</a:t>
            </a:r>
            <a:r>
              <a:rPr lang="en-US" sz="2800" noProof="0" dirty="0" smtClean="0"/>
              <a:t>) – there is no effect</a:t>
            </a:r>
          </a:p>
          <a:p>
            <a:r>
              <a:rPr lang="en-US" sz="2800" dirty="0" smtClean="0"/>
              <a:t>Alternative hypothesis (</a:t>
            </a:r>
            <a:r>
              <a:rPr lang="en-US" sz="2800" i="1" dirty="0" smtClean="0"/>
              <a:t>H</a:t>
            </a:r>
            <a:r>
              <a:rPr lang="en-US" sz="2800" i="1" baseline="-25000" dirty="0" smtClean="0"/>
              <a:t>a</a:t>
            </a:r>
            <a:r>
              <a:rPr lang="en-US" sz="2800" dirty="0" smtClean="0"/>
              <a:t>) – we find the effect in data</a:t>
            </a:r>
          </a:p>
          <a:p>
            <a:r>
              <a:rPr lang="en-US" sz="2800" dirty="0" smtClean="0"/>
              <a:t>Reject the null hypothesis </a:t>
            </a:r>
            <a:r>
              <a:rPr lang="en-US" sz="2800" dirty="0" smtClean="0">
                <a:sym typeface="Wingdings" panose="05000000000000000000" pitchFamily="2" charset="2"/>
              </a:rPr>
              <a:t> activation</a:t>
            </a:r>
            <a:endParaRPr lang="en-US" sz="2800" dirty="0" smtClean="0"/>
          </a:p>
          <a:p>
            <a:endParaRPr lang="en-US" sz="2800" dirty="0"/>
          </a:p>
        </p:txBody>
      </p:sp>
      <mc:AlternateContent xmlns:mc="http://schemas.openxmlformats.org/markup-compatibility/2006" xmlns:a14="http://schemas.microsoft.com/office/drawing/2010/main">
        <mc:Choice Requires="a14">
          <p:sp>
            <p:nvSpPr>
              <p:cNvPr id="4" name="Textfeld 3"/>
              <p:cNvSpPr txBox="1"/>
              <p:nvPr/>
            </p:nvSpPr>
            <p:spPr>
              <a:xfrm>
                <a:off x="971600" y="3018629"/>
                <a:ext cx="5349359" cy="18076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a:ea typeface="Cambria Math"/>
                            </a:rPr>
                          </m:ctrlPr>
                        </m:sSupPr>
                        <m:e>
                          <m:r>
                            <a:rPr lang="en-US" sz="2400" i="1">
                              <a:latin typeface="Cambria Math"/>
                              <a:ea typeface="Cambria Math"/>
                            </a:rPr>
                            <m:t>𝑐</m:t>
                          </m:r>
                        </m:e>
                        <m:sup>
                          <m:r>
                            <a:rPr lang="en-US" sz="2400" i="1">
                              <a:latin typeface="Cambria Math"/>
                              <a:ea typeface="Cambria Math"/>
                            </a:rPr>
                            <m:t>𝑇</m:t>
                          </m:r>
                        </m:sup>
                      </m:sSup>
                      <m:r>
                        <a:rPr lang="cs-CZ" sz="2400" i="1">
                          <a:latin typeface="Cambria Math"/>
                          <a:ea typeface="Cambria Math"/>
                        </a:rPr>
                        <m:t>𝛽</m:t>
                      </m:r>
                      <m:r>
                        <a:rPr lang="cs-CZ" sz="2400" i="1">
                          <a:latin typeface="Cambria Math"/>
                        </a:rPr>
                        <m:t>=</m:t>
                      </m:r>
                      <m:d>
                        <m:dPr>
                          <m:begChr m:val="["/>
                          <m:endChr m:val="]"/>
                          <m:ctrlPr>
                            <a:rPr lang="cs-CZ" sz="2400" i="1">
                              <a:latin typeface="Cambria Math"/>
                            </a:rPr>
                          </m:ctrlPr>
                        </m:dPr>
                        <m:e>
                          <m:m>
                            <m:mPr>
                              <m:mcs>
                                <m:mc>
                                  <m:mcPr>
                                    <m:count m:val="3"/>
                                    <m:mcJc m:val="center"/>
                                  </m:mcPr>
                                </m:mc>
                              </m:mcs>
                              <m:ctrlPr>
                                <a:rPr lang="cs-CZ" sz="2400" i="1">
                                  <a:latin typeface="Cambria Math"/>
                                </a:rPr>
                              </m:ctrlPr>
                            </m:mPr>
                            <m:mr>
                              <m:e>
                                <m:r>
                                  <m:rPr>
                                    <m:brk m:alnAt="7"/>
                                  </m:rPr>
                                  <a:rPr lang="en-US" sz="2400" i="1">
                                    <a:latin typeface="Cambria Math"/>
                                  </a:rPr>
                                  <m:t>1</m:t>
                                </m:r>
                              </m:e>
                              <m:e>
                                <m:r>
                                  <a:rPr lang="en-US" sz="2400" i="1">
                                    <a:latin typeface="Cambria Math"/>
                                  </a:rPr>
                                  <m:t>0</m:t>
                                </m:r>
                              </m:e>
                              <m:e>
                                <m:r>
                                  <a:rPr lang="en-US" sz="2400" i="1">
                                    <a:latin typeface="Cambria Math"/>
                                  </a:rPr>
                                  <m:t>0</m:t>
                                </m:r>
                              </m:e>
                            </m:mr>
                          </m:m>
                        </m:e>
                      </m:d>
                      <m:d>
                        <m:dPr>
                          <m:begChr m:val="["/>
                          <m:endChr m:val="]"/>
                          <m:ctrlPr>
                            <a:rPr lang="cs-CZ" sz="2400" i="1">
                              <a:latin typeface="Cambria Math"/>
                            </a:rPr>
                          </m:ctrlPr>
                        </m:dPr>
                        <m:e>
                          <m:m>
                            <m:mPr>
                              <m:mcs>
                                <m:mc>
                                  <m:mcPr>
                                    <m:count m:val="1"/>
                                    <m:mcJc m:val="center"/>
                                  </m:mcPr>
                                </m:mc>
                              </m:mcs>
                              <m:ctrlPr>
                                <a:rPr lang="cs-CZ" sz="2400" i="1">
                                  <a:latin typeface="Cambria Math"/>
                                </a:rPr>
                              </m:ctrlPr>
                            </m:mPr>
                            <m:mr>
                              <m:e>
                                <m:r>
                                  <m:rPr>
                                    <m:brk m:alnAt="7"/>
                                  </m:rPr>
                                  <a:rPr lang="en-US" sz="2400" i="1">
                                    <a:latin typeface="Cambria Math"/>
                                  </a:rPr>
                                  <m:t>0</m:t>
                                </m:r>
                                <m:r>
                                  <a:rPr lang="en-US" sz="2400" i="1">
                                    <a:latin typeface="Cambria Math"/>
                                  </a:rPr>
                                  <m:t>.83</m:t>
                                </m:r>
                              </m:e>
                            </m:mr>
                            <m:mr>
                              <m:e>
                                <m:r>
                                  <a:rPr lang="en-US" sz="2400" i="1">
                                    <a:latin typeface="Cambria Math"/>
                                  </a:rPr>
                                  <m:t>0.16</m:t>
                                </m:r>
                              </m:e>
                            </m:mr>
                            <m:mr>
                              <m:e>
                                <m:r>
                                  <a:rPr lang="en-US" sz="2400" i="1">
                                    <a:latin typeface="Cambria Math"/>
                                  </a:rPr>
                                  <m:t>2.98</m:t>
                                </m:r>
                              </m:e>
                            </m:mr>
                          </m:m>
                        </m:e>
                      </m:d>
                      <m:r>
                        <a:rPr lang="en-US" sz="2400" b="0" i="1" smtClean="0">
                          <a:latin typeface="Cambria Math"/>
                        </a:rPr>
                        <m:t>=0.83</m:t>
                      </m:r>
                    </m:oMath>
                  </m:oMathPara>
                </a14:m>
                <a:endParaRPr lang="en-US" sz="2400" b="0" i="1" dirty="0" smtClean="0">
                  <a:latin typeface="Cambria Math"/>
                  <a:ea typeface="Cambria Math"/>
                </a:endParaRPr>
              </a:p>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ea typeface="Cambria Math"/>
                            </a:rPr>
                          </m:ctrlPr>
                        </m:sSubPr>
                        <m:e>
                          <m:r>
                            <a:rPr lang="en-US" sz="2400" b="0" i="1" smtClean="0">
                              <a:latin typeface="Cambria Math"/>
                              <a:ea typeface="Cambria Math"/>
                            </a:rPr>
                            <m:t>𝐻</m:t>
                          </m:r>
                        </m:e>
                        <m:sub>
                          <m:r>
                            <a:rPr lang="en-US" sz="2400" b="0" i="1" smtClean="0">
                              <a:latin typeface="Cambria Math"/>
                              <a:ea typeface="Cambria Math"/>
                            </a:rPr>
                            <m:t>0</m:t>
                          </m:r>
                        </m:sub>
                      </m:sSub>
                      <m:r>
                        <a:rPr lang="en-US" sz="2400" b="0" i="1" smtClean="0">
                          <a:latin typeface="Cambria Math"/>
                          <a:ea typeface="Cambria Math"/>
                        </a:rPr>
                        <m:t>:    </m:t>
                      </m:r>
                      <m:sSup>
                        <m:sSupPr>
                          <m:ctrlPr>
                            <a:rPr lang="en-US" sz="2400" b="0" i="1" smtClean="0">
                              <a:latin typeface="Cambria Math"/>
                              <a:ea typeface="Cambria Math"/>
                            </a:rPr>
                          </m:ctrlPr>
                        </m:sSupPr>
                        <m:e>
                          <m:r>
                            <a:rPr lang="en-US" sz="2400" b="0" i="1" smtClean="0">
                              <a:latin typeface="Cambria Math"/>
                              <a:ea typeface="Cambria Math"/>
                            </a:rPr>
                            <m:t>𝑐</m:t>
                          </m:r>
                        </m:e>
                        <m:sup>
                          <m:r>
                            <a:rPr lang="en-US" sz="2400" b="0" i="1" smtClean="0">
                              <a:latin typeface="Cambria Math"/>
                              <a:ea typeface="Cambria Math"/>
                            </a:rPr>
                            <m:t>𝑇</m:t>
                          </m:r>
                        </m:sup>
                      </m:sSup>
                      <m:r>
                        <a:rPr lang="cs-CZ" sz="2400" i="1" smtClean="0">
                          <a:latin typeface="Cambria Math"/>
                          <a:ea typeface="Cambria Math"/>
                        </a:rPr>
                        <m:t>𝛽</m:t>
                      </m:r>
                      <m:r>
                        <a:rPr lang="cs-CZ" sz="2400" i="1" smtClean="0">
                          <a:latin typeface="Cambria Math"/>
                        </a:rPr>
                        <m:t>=</m:t>
                      </m:r>
                      <m:r>
                        <a:rPr lang="en-US" sz="2400" b="0" i="1" smtClean="0">
                          <a:latin typeface="Cambria Math"/>
                        </a:rPr>
                        <m:t>0</m:t>
                      </m:r>
                    </m:oMath>
                  </m:oMathPara>
                </a14:m>
                <a:endParaRPr lang="en-US" sz="2400" b="0" dirty="0" smtClean="0"/>
              </a:p>
              <a:p>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mbria Math"/>
                            </a:rPr>
                          </m:ctrlPr>
                        </m:sSubPr>
                        <m:e>
                          <m:r>
                            <a:rPr lang="en-US" sz="2400" i="1">
                              <a:latin typeface="Cambria Math"/>
                              <a:ea typeface="Cambria Math"/>
                            </a:rPr>
                            <m:t>𝐻</m:t>
                          </m:r>
                        </m:e>
                        <m:sub>
                          <m:r>
                            <a:rPr lang="en-US" sz="2400" b="0" i="1" smtClean="0">
                              <a:latin typeface="Cambria Math"/>
                              <a:ea typeface="Cambria Math"/>
                            </a:rPr>
                            <m:t>𝑎</m:t>
                          </m:r>
                        </m:sub>
                      </m:sSub>
                      <m:r>
                        <a:rPr lang="en-US" sz="2400" i="1">
                          <a:latin typeface="Cambria Math"/>
                          <a:ea typeface="Cambria Math"/>
                        </a:rPr>
                        <m:t>:</m:t>
                      </m:r>
                      <m:r>
                        <a:rPr lang="en-US" sz="2400" b="0" i="1" smtClean="0">
                          <a:latin typeface="Cambria Math"/>
                          <a:ea typeface="Cambria Math"/>
                        </a:rPr>
                        <m:t>    </m:t>
                      </m:r>
                      <m:sSup>
                        <m:sSupPr>
                          <m:ctrlPr>
                            <a:rPr lang="en-US" sz="2400" i="1">
                              <a:latin typeface="Cambria Math"/>
                              <a:ea typeface="Cambria Math"/>
                            </a:rPr>
                          </m:ctrlPr>
                        </m:sSupPr>
                        <m:e>
                          <m:r>
                            <a:rPr lang="en-US" sz="2400" i="1">
                              <a:latin typeface="Cambria Math"/>
                              <a:ea typeface="Cambria Math"/>
                            </a:rPr>
                            <m:t>𝑐</m:t>
                          </m:r>
                        </m:e>
                        <m:sup>
                          <m:r>
                            <a:rPr lang="en-US" sz="2400" i="1">
                              <a:latin typeface="Cambria Math"/>
                              <a:ea typeface="Cambria Math"/>
                            </a:rPr>
                            <m:t>𝑇</m:t>
                          </m:r>
                        </m:sup>
                      </m:sSup>
                      <m:r>
                        <a:rPr lang="cs-CZ" sz="2400" i="1">
                          <a:latin typeface="Cambria Math"/>
                          <a:ea typeface="Cambria Math"/>
                        </a:rPr>
                        <m:t>𝛽</m:t>
                      </m:r>
                      <m:r>
                        <a:rPr lang="cs-CZ" sz="2400" i="1" smtClean="0">
                          <a:latin typeface="Cambria Math"/>
                          <a:ea typeface="Cambria Math"/>
                        </a:rPr>
                        <m:t>≠</m:t>
                      </m:r>
                      <m:r>
                        <a:rPr lang="en-US" sz="2400" b="0" i="1" smtClean="0">
                          <a:latin typeface="Cambria Math"/>
                          <a:ea typeface="Cambria Math"/>
                        </a:rPr>
                        <m:t>0</m:t>
                      </m:r>
                    </m:oMath>
                  </m:oMathPara>
                </a14:m>
                <a:endParaRPr lang="cs-CZ" sz="2400" dirty="0"/>
              </a:p>
            </p:txBody>
          </p:sp>
        </mc:Choice>
        <mc:Fallback xmlns="">
          <p:sp>
            <p:nvSpPr>
              <p:cNvPr id="4" name="Textfeld 3"/>
              <p:cNvSpPr txBox="1">
                <a:spLocks noRot="1" noChangeAspect="1" noMove="1" noResize="1" noEditPoints="1" noAdjustHandles="1" noChangeArrowheads="1" noChangeShapeType="1" noTextEdit="1"/>
              </p:cNvSpPr>
              <p:nvPr/>
            </p:nvSpPr>
            <p:spPr>
              <a:xfrm>
                <a:off x="971600" y="3018629"/>
                <a:ext cx="5349359" cy="1807611"/>
              </a:xfrm>
              <a:prstGeom prst="rect">
                <a:avLst/>
              </a:prstGeom>
              <a:blipFill rotWithShape="1">
                <a:blip r:embed="rId4"/>
                <a:stretch>
                  <a:fillRect b="-3704"/>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8039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GLM example: t-contrast</a:t>
            </a:r>
            <a:endParaRPr lang="en-US" noProof="0" dirty="0"/>
          </a:p>
        </p:txBody>
      </p:sp>
      <mc:AlternateContent xmlns:mc="http://schemas.openxmlformats.org/markup-compatibility/2006" xmlns:a14="http://schemas.microsoft.com/office/drawing/2010/main">
        <mc:Choice Requires="a14">
          <p:sp>
            <p:nvSpPr>
              <p:cNvPr id="16" name="Text Placeholder 3"/>
              <p:cNvSpPr>
                <a:spLocks noGrp="1"/>
              </p:cNvSpPr>
              <p:nvPr>
                <p:ph type="body" sz="quarter" idx="14"/>
              </p:nvPr>
            </p:nvSpPr>
            <p:spPr>
              <a:xfrm>
                <a:off x="0" y="1105754"/>
                <a:ext cx="10861964" cy="5752245"/>
              </a:xfrm>
            </p:spPr>
            <p:txBody>
              <a:bodyPr>
                <a:normAutofit/>
              </a:bodyPr>
              <a:lstStyle/>
              <a:p>
                <a14:m>
                  <m:oMath xmlns:m="http://schemas.openxmlformats.org/officeDocument/2006/math">
                    <m:r>
                      <a:rPr lang="en-US" sz="2800" i="1">
                        <a:latin typeface="Cambria Math"/>
                        <a:ea typeface="Cambria Math"/>
                      </a:rPr>
                      <m:t>𝑡</m:t>
                    </m:r>
                    <m:r>
                      <a:rPr lang="en-US" sz="2800" i="1">
                        <a:latin typeface="Cambria Math"/>
                        <a:ea typeface="Cambria Math"/>
                      </a:rPr>
                      <m:t>=</m:t>
                    </m:r>
                    <m:f>
                      <m:fPr>
                        <m:ctrlPr>
                          <a:rPr lang="en-US" sz="2800" i="1">
                            <a:latin typeface="Cambria Math"/>
                            <a:ea typeface="Cambria Math"/>
                          </a:rPr>
                        </m:ctrlPr>
                      </m:fPr>
                      <m:num>
                        <m:sSup>
                          <m:sSupPr>
                            <m:ctrlPr>
                              <a:rPr lang="en-US" sz="2800" i="1">
                                <a:latin typeface="Cambria Math"/>
                                <a:ea typeface="Cambria Math"/>
                              </a:rPr>
                            </m:ctrlPr>
                          </m:sSupPr>
                          <m:e>
                            <m:r>
                              <a:rPr lang="en-US" sz="2800" i="1">
                                <a:latin typeface="Cambria Math"/>
                                <a:ea typeface="Cambria Math"/>
                              </a:rPr>
                              <m:t>𝑐</m:t>
                            </m:r>
                          </m:e>
                          <m:sup>
                            <m:r>
                              <a:rPr lang="en-US" sz="2800" i="1">
                                <a:latin typeface="Cambria Math"/>
                                <a:ea typeface="Cambria Math"/>
                              </a:rPr>
                              <m:t>𝑇</m:t>
                            </m:r>
                          </m:sup>
                        </m:sSup>
                        <m:r>
                          <a:rPr lang="cs-CZ" sz="2800" i="1">
                            <a:latin typeface="Cambria Math"/>
                            <a:ea typeface="Cambria Math"/>
                          </a:rPr>
                          <m:t>𝛽</m:t>
                        </m:r>
                      </m:num>
                      <m:den>
                        <m:r>
                          <a:rPr lang="en-US" sz="2800" i="1">
                            <a:latin typeface="Cambria Math"/>
                            <a:ea typeface="Cambria Math"/>
                          </a:rPr>
                          <m:t>𝜎</m:t>
                        </m:r>
                        <m:rad>
                          <m:radPr>
                            <m:degHide m:val="on"/>
                            <m:ctrlPr>
                              <a:rPr lang="en-US" sz="2800" i="1">
                                <a:latin typeface="Cambria Math"/>
                                <a:ea typeface="Cambria Math"/>
                              </a:rPr>
                            </m:ctrlPr>
                          </m:radPr>
                          <m:deg/>
                          <m:e>
                            <m:sSup>
                              <m:sSupPr>
                                <m:ctrlPr>
                                  <a:rPr lang="en-US" sz="2800" i="1">
                                    <a:latin typeface="Cambria Math"/>
                                    <a:ea typeface="Cambria Math"/>
                                  </a:rPr>
                                </m:ctrlPr>
                              </m:sSupPr>
                              <m:e>
                                <m:r>
                                  <a:rPr lang="en-US" sz="2800" i="1">
                                    <a:latin typeface="Cambria Math"/>
                                    <a:ea typeface="Cambria Math"/>
                                  </a:rPr>
                                  <m:t>𝑐</m:t>
                                </m:r>
                              </m:e>
                              <m:sup>
                                <m:r>
                                  <a:rPr lang="en-US" sz="2800" i="1">
                                    <a:latin typeface="Cambria Math"/>
                                    <a:ea typeface="Cambria Math"/>
                                  </a:rPr>
                                  <m:t>𝑇</m:t>
                                </m:r>
                              </m:sup>
                            </m:sSup>
                            <m:sSup>
                              <m:sSupPr>
                                <m:ctrlPr>
                                  <a:rPr lang="en-US" sz="2800" i="1">
                                    <a:latin typeface="Cambria Math"/>
                                    <a:ea typeface="Cambria Math"/>
                                  </a:rPr>
                                </m:ctrlPr>
                              </m:sSupPr>
                              <m:e>
                                <m:r>
                                  <a:rPr lang="en-US" sz="2800" i="1">
                                    <a:latin typeface="Cambria Math"/>
                                    <a:ea typeface="Cambria Math"/>
                                  </a:rPr>
                                  <m:t>(</m:t>
                                </m:r>
                                <m:sSup>
                                  <m:sSupPr>
                                    <m:ctrlPr>
                                      <a:rPr lang="en-US" sz="2800" i="1">
                                        <a:latin typeface="Cambria Math"/>
                                        <a:ea typeface="Cambria Math"/>
                                      </a:rPr>
                                    </m:ctrlPr>
                                  </m:sSupPr>
                                  <m:e>
                                    <m:r>
                                      <a:rPr lang="en-US" sz="2800" i="1">
                                        <a:latin typeface="Cambria Math"/>
                                        <a:ea typeface="Cambria Math"/>
                                      </a:rPr>
                                      <m:t>𝑋</m:t>
                                    </m:r>
                                  </m:e>
                                  <m:sup>
                                    <m:r>
                                      <a:rPr lang="en-US" sz="2800" i="1">
                                        <a:latin typeface="Cambria Math"/>
                                        <a:ea typeface="Cambria Math"/>
                                      </a:rPr>
                                      <m:t>𝑇</m:t>
                                    </m:r>
                                  </m:sup>
                                </m:sSup>
                                <m:r>
                                  <a:rPr lang="en-US" sz="2800" i="1">
                                    <a:latin typeface="Cambria Math"/>
                                    <a:ea typeface="Cambria Math"/>
                                  </a:rPr>
                                  <m:t>𝑋</m:t>
                                </m:r>
                                <m:r>
                                  <a:rPr lang="en-US" sz="2800" i="1">
                                    <a:latin typeface="Cambria Math"/>
                                    <a:ea typeface="Cambria Math"/>
                                  </a:rPr>
                                  <m:t>)</m:t>
                                </m:r>
                              </m:e>
                              <m:sup>
                                <m:r>
                                  <a:rPr lang="en-US" sz="2800" i="1">
                                    <a:latin typeface="Cambria Math"/>
                                    <a:ea typeface="Cambria Math"/>
                                  </a:rPr>
                                  <m:t>−1</m:t>
                                </m:r>
                              </m:sup>
                            </m:sSup>
                            <m:r>
                              <a:rPr lang="en-US" sz="2800" i="1">
                                <a:latin typeface="Cambria Math"/>
                                <a:ea typeface="Cambria Math"/>
                              </a:rPr>
                              <m:t>𝑐</m:t>
                            </m:r>
                          </m:e>
                        </m:rad>
                      </m:den>
                    </m:f>
                  </m:oMath>
                </a14:m>
                <a:endParaRPr lang="en-US" sz="2800" dirty="0" smtClean="0"/>
              </a:p>
              <a:p>
                <a:r>
                  <a:rPr lang="en-US" sz="2800" dirty="0" smtClean="0"/>
                  <a:t>follows </a:t>
                </a:r>
                <a:r>
                  <a:rPr lang="en-US" sz="2800" dirty="0"/>
                  <a:t>Student’s </a:t>
                </a:r>
                <a:r>
                  <a:rPr lang="en-US" sz="2800" dirty="0" smtClean="0"/>
                  <a:t>distribution (N-1 degrees of freedom)</a:t>
                </a:r>
              </a:p>
              <a:p>
                <a:r>
                  <a:rPr lang="en-US" sz="2800" dirty="0" smtClean="0"/>
                  <a:t>Probability that the </a:t>
                </a:r>
                <a:r>
                  <a:rPr lang="en-US" sz="2800" dirty="0"/>
                  <a:t>null hypothesis is </a:t>
                </a:r>
                <a:r>
                  <a:rPr lang="en-US" sz="2800" dirty="0" smtClean="0"/>
                  <a:t>true</a:t>
                </a:r>
                <a:endParaRPr lang="en-US" sz="2800" dirty="0"/>
              </a:p>
              <a:p>
                <a:r>
                  <a:rPr lang="en-US" sz="2800" dirty="0" smtClean="0"/>
                  <a:t>p-value &lt;0.05 we reject the null hypothesis</a:t>
                </a:r>
                <a:endParaRPr lang="en-US" sz="2800" dirty="0"/>
              </a:p>
              <a:p>
                <a:endParaRPr lang="en-US" sz="2800" dirty="0"/>
              </a:p>
            </p:txBody>
          </p:sp>
        </mc:Choice>
        <mc:Fallback xmlns="">
          <p:sp>
            <p:nvSpPr>
              <p:cNvPr id="16" name="Text Placeholder 3"/>
              <p:cNvSpPr>
                <a:spLocks noGrp="1" noRot="1" noChangeAspect="1" noMove="1" noResize="1" noEditPoints="1" noAdjustHandles="1" noChangeArrowheads="1" noChangeShapeType="1" noTextEdit="1"/>
              </p:cNvSpPr>
              <p:nvPr>
                <p:ph type="body" sz="quarter" idx="14"/>
              </p:nvPr>
            </p:nvSpPr>
            <p:spPr>
              <a:xfrm>
                <a:off x="0" y="1105754"/>
                <a:ext cx="10861964" cy="5752245"/>
              </a:xfrm>
              <a:blipFill rotWithShape="1">
                <a:blip r:embed="rId4"/>
                <a:stretch>
                  <a:fillRect l="-954"/>
                </a:stretch>
              </a:blipFill>
            </p:spPr>
            <p:txBody>
              <a:bodyPr/>
              <a:lstStyle/>
              <a:p>
                <a:r>
                  <a:rPr lang="en-US">
                    <a:noFill/>
                  </a:rPr>
                  <a:t> </a:t>
                </a:r>
              </a:p>
            </p:txBody>
          </p:sp>
        </mc:Fallback>
      </mc:AlternateContent>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3933" y="3897319"/>
            <a:ext cx="3095625" cy="24765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8674" y="4146701"/>
            <a:ext cx="2848778" cy="2392372"/>
          </a:xfrm>
          <a:prstGeom prst="rect">
            <a:avLst/>
          </a:prstGeom>
        </p:spPr>
      </p:pic>
    </p:spTree>
    <p:custDataLst>
      <p:tags r:id="rId1"/>
    </p:custDataLst>
    <p:extLst>
      <p:ext uri="{BB962C8B-B14F-4D97-AF65-F5344CB8AC3E}">
        <p14:creationId xmlns:p14="http://schemas.microsoft.com/office/powerpoint/2010/main" val="8039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GLM example: t-contrast example </a:t>
            </a:r>
            <a:endParaRPr lang="en-US" noProof="0" dirty="0"/>
          </a:p>
        </p:txBody>
      </p:sp>
      <p:pic>
        <p:nvPicPr>
          <p:cNvPr id="5"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590" y="745422"/>
            <a:ext cx="9551445" cy="5781138"/>
          </a:xfrm>
          <a:prstGeom prst="rect">
            <a:avLst/>
          </a:prstGeom>
        </p:spPr>
      </p:pic>
    </p:spTree>
    <p:custDataLst>
      <p:tags r:id="rId1"/>
    </p:custDataLst>
    <p:extLst>
      <p:ext uri="{BB962C8B-B14F-4D97-AF65-F5344CB8AC3E}">
        <p14:creationId xmlns:p14="http://schemas.microsoft.com/office/powerpoint/2010/main" val="803908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GLM example: t-contrast example </a:t>
            </a:r>
            <a:endParaRPr lang="en-US" noProof="0" dirty="0"/>
          </a:p>
        </p:txBody>
      </p:sp>
      <p:sp>
        <p:nvSpPr>
          <p:cNvPr id="16" name="Text Placeholder 3"/>
          <p:cNvSpPr>
            <a:spLocks noGrp="1"/>
          </p:cNvSpPr>
          <p:nvPr>
            <p:ph type="body" sz="quarter" idx="14"/>
          </p:nvPr>
        </p:nvSpPr>
        <p:spPr>
          <a:xfrm>
            <a:off x="0" y="1105754"/>
            <a:ext cx="6538823" cy="5752245"/>
          </a:xfrm>
        </p:spPr>
        <p:txBody>
          <a:bodyPr>
            <a:normAutofit/>
          </a:bodyPr>
          <a:lstStyle/>
          <a:p>
            <a:r>
              <a:rPr lang="en-US" sz="2800" noProof="0" dirty="0" smtClean="0"/>
              <a:t>Voxels active in word generation</a:t>
            </a:r>
          </a:p>
          <a:p>
            <a:r>
              <a:rPr lang="en-US" sz="2800" dirty="0"/>
              <a:t>c</a:t>
            </a:r>
            <a:r>
              <a:rPr lang="en-US" sz="2800" dirty="0" smtClean="0"/>
              <a:t>=[1 0 0]</a:t>
            </a:r>
          </a:p>
          <a:p>
            <a:endParaRPr lang="en-US" sz="2800" dirty="0"/>
          </a:p>
        </p:txBody>
      </p:sp>
      <p:pic>
        <p:nvPicPr>
          <p:cNvPr id="4"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27" y="2022764"/>
            <a:ext cx="9733455" cy="4593316"/>
          </a:xfrm>
          <a:prstGeom prst="rect">
            <a:avLst/>
          </a:prstGeom>
        </p:spPr>
      </p:pic>
    </p:spTree>
    <p:custDataLst>
      <p:tags r:id="rId1"/>
    </p:custDataLst>
    <p:extLst>
      <p:ext uri="{BB962C8B-B14F-4D97-AF65-F5344CB8AC3E}">
        <p14:creationId xmlns:p14="http://schemas.microsoft.com/office/powerpoint/2010/main" val="708945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Functional MRI</a:t>
            </a:r>
            <a:endParaRPr lang="en-US" noProof="0" dirty="0"/>
          </a:p>
        </p:txBody>
      </p:sp>
      <p:sp>
        <p:nvSpPr>
          <p:cNvPr id="16" name="Text Placeholder 3"/>
          <p:cNvSpPr>
            <a:spLocks noGrp="1"/>
          </p:cNvSpPr>
          <p:nvPr>
            <p:ph type="body" sz="quarter" idx="14"/>
          </p:nvPr>
        </p:nvSpPr>
        <p:spPr>
          <a:xfrm>
            <a:off x="0" y="1105754"/>
            <a:ext cx="6538823" cy="5752245"/>
          </a:xfrm>
        </p:spPr>
        <p:txBody>
          <a:bodyPr>
            <a:normAutofit/>
          </a:bodyPr>
          <a:lstStyle/>
          <a:p>
            <a:r>
              <a:rPr lang="en-US" sz="2800" dirty="0" smtClean="0"/>
              <a:t>Image brain activity</a:t>
            </a:r>
          </a:p>
          <a:p>
            <a:r>
              <a:rPr lang="en-US" sz="2800" dirty="0" smtClean="0"/>
              <a:t>Spatial resolution ~mm</a:t>
            </a:r>
          </a:p>
          <a:p>
            <a:r>
              <a:rPr lang="en-US" sz="2800" dirty="0" smtClean="0"/>
              <a:t>Temporal resolution ~s</a:t>
            </a:r>
            <a:endParaRPr lang="en-US" sz="2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9068" y="2660072"/>
            <a:ext cx="3144338" cy="329442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5271" y="2078594"/>
            <a:ext cx="3463637" cy="4457381"/>
          </a:xfrm>
          <a:prstGeom prst="rect">
            <a:avLst/>
          </a:prstGeom>
        </p:spPr>
      </p:pic>
    </p:spTree>
    <p:custDataLst>
      <p:tags r:id="rId1"/>
    </p:custDataLst>
    <p:extLst>
      <p:ext uri="{BB962C8B-B14F-4D97-AF65-F5344CB8AC3E}">
        <p14:creationId xmlns:p14="http://schemas.microsoft.com/office/powerpoint/2010/main" val="185834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GLM example: t-contrast example </a:t>
            </a:r>
            <a:endParaRPr lang="en-US" noProof="0" dirty="0"/>
          </a:p>
        </p:txBody>
      </p:sp>
      <p:sp>
        <p:nvSpPr>
          <p:cNvPr id="16" name="Text Placeholder 3"/>
          <p:cNvSpPr>
            <a:spLocks noGrp="1"/>
          </p:cNvSpPr>
          <p:nvPr>
            <p:ph type="body" sz="quarter" idx="14"/>
          </p:nvPr>
        </p:nvSpPr>
        <p:spPr>
          <a:xfrm>
            <a:off x="0" y="1105754"/>
            <a:ext cx="10792691" cy="5752245"/>
          </a:xfrm>
        </p:spPr>
        <p:txBody>
          <a:bodyPr>
            <a:normAutofit/>
          </a:bodyPr>
          <a:lstStyle/>
          <a:p>
            <a:r>
              <a:rPr lang="en-US" sz="2800" noProof="0" dirty="0" smtClean="0"/>
              <a:t>Voxel active more in generating than shadowing</a:t>
            </a:r>
          </a:p>
          <a:p>
            <a:r>
              <a:rPr lang="en-US" sz="2800" dirty="0" smtClean="0"/>
              <a:t>c=[1 -1 0]</a:t>
            </a:r>
          </a:p>
          <a:p>
            <a:endParaRPr lang="en-US" sz="2800" dirty="0"/>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 y="1967345"/>
            <a:ext cx="10225959" cy="4640351"/>
          </a:xfrm>
          <a:prstGeom prst="rect">
            <a:avLst/>
          </a:prstGeom>
        </p:spPr>
      </p:pic>
    </p:spTree>
    <p:custDataLst>
      <p:tags r:id="rId1"/>
    </p:custDataLst>
    <p:extLst>
      <p:ext uri="{BB962C8B-B14F-4D97-AF65-F5344CB8AC3E}">
        <p14:creationId xmlns:p14="http://schemas.microsoft.com/office/powerpoint/2010/main" val="41308150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fMRI applications</a:t>
            </a:r>
            <a:endParaRPr lang="en-US" noProof="0" dirty="0"/>
          </a:p>
        </p:txBody>
      </p:sp>
      <p:sp>
        <p:nvSpPr>
          <p:cNvPr id="16" name="Text Placeholder 3"/>
          <p:cNvSpPr>
            <a:spLocks noGrp="1"/>
          </p:cNvSpPr>
          <p:nvPr>
            <p:ph type="body" sz="quarter" idx="14"/>
          </p:nvPr>
        </p:nvSpPr>
        <p:spPr>
          <a:xfrm>
            <a:off x="0" y="1105754"/>
            <a:ext cx="6538823" cy="5752245"/>
          </a:xfrm>
        </p:spPr>
        <p:txBody>
          <a:bodyPr>
            <a:normAutofit/>
          </a:bodyPr>
          <a:lstStyle/>
          <a:p>
            <a:r>
              <a:rPr lang="en-US" sz="2800" noProof="0" dirty="0" smtClean="0"/>
              <a:t>Surgery planning</a:t>
            </a:r>
            <a:endParaRPr lang="en-US" sz="2800" dirty="0" smtClean="0"/>
          </a:p>
          <a:p>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5925" y="1949543"/>
            <a:ext cx="2683202" cy="317105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59" y="2090525"/>
            <a:ext cx="4425501" cy="285280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60" y="1874238"/>
            <a:ext cx="1322808" cy="4721692"/>
          </a:xfrm>
          <a:prstGeom prst="rect">
            <a:avLst/>
          </a:prstGeom>
        </p:spPr>
      </p:pic>
      <p:sp>
        <p:nvSpPr>
          <p:cNvPr id="7" name="Rectangle 6"/>
          <p:cNvSpPr/>
          <p:nvPr/>
        </p:nvSpPr>
        <p:spPr>
          <a:xfrm>
            <a:off x="3970977" y="4869360"/>
            <a:ext cx="1307064" cy="369332"/>
          </a:xfrm>
          <a:prstGeom prst="rect">
            <a:avLst/>
          </a:prstGeom>
        </p:spPr>
        <p:txBody>
          <a:bodyPr wrap="square">
            <a:spAutoFit/>
          </a:bodyPr>
          <a:lstStyle/>
          <a:p>
            <a:pPr algn="ctr">
              <a:spcBef>
                <a:spcPts val="400"/>
              </a:spcBef>
              <a:buClr>
                <a:srgbClr val="003E89"/>
              </a:buCl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dirty="0" smtClean="0">
                <a:solidFill>
                  <a:srgbClr val="000000"/>
                </a:solidFill>
                <a:latin typeface="Calibri" pitchFamily="34" charset="0"/>
                <a:ea typeface="Calibri" pitchFamily="34" charset="0"/>
                <a:cs typeface="Calibri" pitchFamily="34" charset="0"/>
              </a:rPr>
              <a:t>Volunteer</a:t>
            </a:r>
            <a:endParaRPr lang="en-US" dirty="0">
              <a:solidFill>
                <a:srgbClr val="000000"/>
              </a:solidFill>
              <a:latin typeface="Calibri" pitchFamily="34" charset="0"/>
              <a:ea typeface="Calibri" pitchFamily="34" charset="0"/>
              <a:cs typeface="Calibri" pitchFamily="34" charset="0"/>
            </a:endParaRPr>
          </a:p>
        </p:txBody>
      </p:sp>
      <p:sp>
        <p:nvSpPr>
          <p:cNvPr id="8" name="Rectangle 7"/>
          <p:cNvSpPr/>
          <p:nvPr/>
        </p:nvSpPr>
        <p:spPr>
          <a:xfrm>
            <a:off x="7130659" y="4869360"/>
            <a:ext cx="3033731" cy="369332"/>
          </a:xfrm>
          <a:prstGeom prst="rect">
            <a:avLst/>
          </a:prstGeom>
        </p:spPr>
        <p:txBody>
          <a:bodyPr wrap="square">
            <a:spAutoFit/>
          </a:bodyPr>
          <a:lstStyle/>
          <a:p>
            <a:pPr algn="ctr"/>
            <a:r>
              <a:rPr lang="en-US" dirty="0" smtClean="0">
                <a:solidFill>
                  <a:srgbClr val="000000"/>
                </a:solidFill>
                <a:latin typeface="Calibri" pitchFamily="34" charset="0"/>
                <a:ea typeface="Calibri" pitchFamily="34" charset="0"/>
                <a:cs typeface="Calibri" pitchFamily="34" charset="0"/>
              </a:rPr>
              <a:t>Patient with </a:t>
            </a:r>
            <a:r>
              <a:rPr lang="en-US" dirty="0" err="1" smtClean="0">
                <a:solidFill>
                  <a:srgbClr val="000000"/>
                </a:solidFill>
                <a:latin typeface="Calibri" pitchFamily="34" charset="0"/>
                <a:ea typeface="Calibri" pitchFamily="34" charset="0"/>
                <a:cs typeface="Calibri" pitchFamily="34" charset="0"/>
              </a:rPr>
              <a:t>glioblastoma</a:t>
            </a:r>
            <a:endParaRPr lang="de-DE" dirty="0"/>
          </a:p>
        </p:txBody>
      </p:sp>
    </p:spTree>
    <p:custDataLst>
      <p:tags r:id="rId1"/>
    </p:custDataLst>
    <p:extLst>
      <p:ext uri="{BB962C8B-B14F-4D97-AF65-F5344CB8AC3E}">
        <p14:creationId xmlns:p14="http://schemas.microsoft.com/office/powerpoint/2010/main" val="7089459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fMRI application</a:t>
            </a:r>
            <a:endParaRPr lang="en-US" noProof="0" dirty="0"/>
          </a:p>
        </p:txBody>
      </p:sp>
      <p:sp>
        <p:nvSpPr>
          <p:cNvPr id="16" name="Text Placeholder 3"/>
          <p:cNvSpPr>
            <a:spLocks noGrp="1"/>
          </p:cNvSpPr>
          <p:nvPr>
            <p:ph type="body" sz="quarter" idx="14"/>
          </p:nvPr>
        </p:nvSpPr>
        <p:spPr>
          <a:xfrm>
            <a:off x="0" y="1105754"/>
            <a:ext cx="9795164" cy="5752245"/>
          </a:xfrm>
        </p:spPr>
        <p:txBody>
          <a:bodyPr>
            <a:normAutofit/>
          </a:bodyPr>
          <a:lstStyle/>
          <a:p>
            <a:r>
              <a:rPr lang="en-US" sz="2800" dirty="0" smtClean="0"/>
              <a:t>Addiction</a:t>
            </a:r>
            <a:endParaRPr lang="en-US" sz="2800" dirty="0"/>
          </a:p>
          <a:p>
            <a:pPr lvl="1"/>
            <a:r>
              <a:rPr lang="en-US" sz="2800" dirty="0"/>
              <a:t>Understanding of brain effects of long-term use</a:t>
            </a:r>
          </a:p>
          <a:p>
            <a:pPr lvl="1"/>
            <a:r>
              <a:rPr lang="en-US" sz="2800" dirty="0"/>
              <a:t>Development of treatment strategies for abusers</a:t>
            </a:r>
          </a:p>
          <a:p>
            <a:r>
              <a:rPr lang="en-US" sz="2800" dirty="0" smtClean="0"/>
              <a:t>Pharmacological studies</a:t>
            </a:r>
            <a:endParaRPr lang="en-US" sz="2800" dirty="0"/>
          </a:p>
          <a:p>
            <a:pPr lvl="1"/>
            <a:r>
              <a:rPr lang="en-US" sz="2800" dirty="0" smtClean="0"/>
              <a:t>Effects on cognition</a:t>
            </a:r>
            <a:endParaRPr lang="en-US" sz="2800" dirty="0"/>
          </a:p>
          <a:p>
            <a:r>
              <a:rPr lang="en-US" sz="2800" dirty="0" smtClean="0"/>
              <a:t>Neuropsychological </a:t>
            </a:r>
            <a:r>
              <a:rPr lang="en-US" sz="2800" dirty="0"/>
              <a:t>disorders</a:t>
            </a:r>
          </a:p>
          <a:p>
            <a:pPr lvl="1"/>
            <a:r>
              <a:rPr lang="en-US" sz="2800" dirty="0" smtClean="0"/>
              <a:t>Disease markers may </a:t>
            </a:r>
            <a:r>
              <a:rPr lang="en-US" sz="2800" dirty="0"/>
              <a:t>help in treatment</a:t>
            </a:r>
          </a:p>
          <a:p>
            <a:r>
              <a:rPr lang="en-US" sz="2800" dirty="0"/>
              <a:t>Aging and brain development</a:t>
            </a:r>
          </a:p>
          <a:p>
            <a:pPr lvl="1"/>
            <a:r>
              <a:rPr lang="en-US" sz="2800" dirty="0" smtClean="0"/>
              <a:t>Normal and pathological changes</a:t>
            </a:r>
            <a:endParaRPr lang="en-US" sz="2800" dirty="0"/>
          </a:p>
        </p:txBody>
      </p:sp>
    </p:spTree>
    <p:custDataLst>
      <p:tags r:id="rId1"/>
    </p:custDataLst>
    <p:extLst>
      <p:ext uri="{BB962C8B-B14F-4D97-AF65-F5344CB8AC3E}">
        <p14:creationId xmlns:p14="http://schemas.microsoft.com/office/powerpoint/2010/main" val="10469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fMRI summary</a:t>
            </a:r>
            <a:endParaRPr lang="en-US" noProof="0" dirty="0"/>
          </a:p>
        </p:txBody>
      </p:sp>
      <p:sp>
        <p:nvSpPr>
          <p:cNvPr id="16" name="Text Placeholder 3"/>
          <p:cNvSpPr>
            <a:spLocks noGrp="1"/>
          </p:cNvSpPr>
          <p:nvPr>
            <p:ph type="body" sz="quarter" idx="14"/>
          </p:nvPr>
        </p:nvSpPr>
        <p:spPr>
          <a:xfrm>
            <a:off x="0" y="1105754"/>
            <a:ext cx="9795164" cy="5752245"/>
          </a:xfrm>
        </p:spPr>
        <p:txBody>
          <a:bodyPr>
            <a:normAutofit/>
          </a:bodyPr>
          <a:lstStyle/>
          <a:p>
            <a:r>
              <a:rPr lang="en-US" sz="2800" dirty="0" smtClean="0"/>
              <a:t>Simple and non-invasive</a:t>
            </a:r>
          </a:p>
          <a:p>
            <a:r>
              <a:rPr lang="en-US" sz="2800" dirty="0" smtClean="0"/>
              <a:t>Very good time and spatial resolution</a:t>
            </a:r>
          </a:p>
          <a:p>
            <a:r>
              <a:rPr lang="en-US" sz="2800" dirty="0" smtClean="0"/>
              <a:t>Wide range of applications</a:t>
            </a:r>
          </a:p>
          <a:p>
            <a:endParaRPr lang="en-US" sz="2800" dirty="0"/>
          </a:p>
          <a:p>
            <a:r>
              <a:rPr lang="en-US" sz="2800" dirty="0" smtClean="0"/>
              <a:t>Problems with noise</a:t>
            </a:r>
          </a:p>
          <a:p>
            <a:r>
              <a:rPr lang="en-US" sz="2800" dirty="0" smtClean="0"/>
              <a:t>Limited clinical use</a:t>
            </a:r>
            <a:endParaRPr lang="en-US" sz="2800" dirty="0"/>
          </a:p>
        </p:txBody>
      </p:sp>
    </p:spTree>
    <p:custDataLst>
      <p:tags r:id="rId1"/>
    </p:custDataLst>
    <p:extLst>
      <p:ext uri="{BB962C8B-B14F-4D97-AF65-F5344CB8AC3E}">
        <p14:creationId xmlns:p14="http://schemas.microsoft.com/office/powerpoint/2010/main" val="322416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Brain regions</a:t>
            </a:r>
            <a:endParaRPr lang="en-US" noProof="0" dirty="0"/>
          </a:p>
        </p:txBody>
      </p:sp>
      <p:sp>
        <p:nvSpPr>
          <p:cNvPr id="16" name="Text Placeholder 3"/>
          <p:cNvSpPr>
            <a:spLocks noGrp="1"/>
          </p:cNvSpPr>
          <p:nvPr>
            <p:ph type="body" sz="quarter" idx="14"/>
          </p:nvPr>
        </p:nvSpPr>
        <p:spPr>
          <a:xfrm>
            <a:off x="0" y="1105754"/>
            <a:ext cx="11291455" cy="5752245"/>
          </a:xfrm>
        </p:spPr>
        <p:txBody>
          <a:bodyPr>
            <a:normAutofit/>
          </a:bodyPr>
          <a:lstStyle/>
          <a:p>
            <a:r>
              <a:rPr lang="en-US" sz="2800" noProof="0" dirty="0" smtClean="0"/>
              <a:t>Anatomical regions</a:t>
            </a:r>
          </a:p>
          <a:p>
            <a:r>
              <a:rPr lang="en-US" sz="2800" dirty="0" smtClean="0"/>
              <a:t>Individual difference</a:t>
            </a:r>
          </a:p>
          <a:p>
            <a:pPr lvl="1"/>
            <a:r>
              <a:rPr lang="en-US" sz="2800" dirty="0" smtClean="0"/>
              <a:t>size?</a:t>
            </a:r>
          </a:p>
          <a:p>
            <a:pPr lvl="1"/>
            <a:r>
              <a:rPr lang="en-US" sz="2800" dirty="0" smtClean="0"/>
              <a:t>shape?</a:t>
            </a:r>
          </a:p>
          <a:p>
            <a:pPr lvl="1"/>
            <a:r>
              <a:rPr lang="en-US" sz="2800" dirty="0" smtClean="0"/>
              <a:t>topology?</a:t>
            </a:r>
          </a:p>
          <a:p>
            <a:pPr marL="339725" lvl="1"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800" dirty="0" smtClean="0"/>
              <a:t>Functional </a:t>
            </a:r>
            <a:r>
              <a:rPr lang="en-US" sz="2800" dirty="0"/>
              <a:t>regions</a:t>
            </a:r>
          </a:p>
          <a:p>
            <a:endParaRPr lang="en-US" sz="28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6946" y="1812542"/>
            <a:ext cx="2706060" cy="222200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9868" y="1755688"/>
            <a:ext cx="3669561" cy="222200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1250" y="4170525"/>
            <a:ext cx="1872207" cy="217380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9490" y="4170526"/>
            <a:ext cx="3093223" cy="2219186"/>
          </a:xfrm>
          <a:prstGeom prst="rect">
            <a:avLst/>
          </a:prstGeom>
        </p:spPr>
      </p:pic>
    </p:spTree>
    <p:custDataLst>
      <p:tags r:id="rId1"/>
    </p:custDataLst>
    <p:extLst>
      <p:ext uri="{BB962C8B-B14F-4D97-AF65-F5344CB8AC3E}">
        <p14:creationId xmlns:p14="http://schemas.microsoft.com/office/powerpoint/2010/main" val="185834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Brain regions</a:t>
            </a:r>
            <a:endParaRPr lang="en-US" noProof="0" dirty="0"/>
          </a:p>
        </p:txBody>
      </p:sp>
      <p:sp>
        <p:nvSpPr>
          <p:cNvPr id="16" name="Text Placeholder 3"/>
          <p:cNvSpPr>
            <a:spLocks noGrp="1"/>
          </p:cNvSpPr>
          <p:nvPr>
            <p:ph type="body" sz="quarter" idx="14"/>
          </p:nvPr>
        </p:nvSpPr>
        <p:spPr>
          <a:xfrm>
            <a:off x="0" y="1105754"/>
            <a:ext cx="6538823" cy="5752245"/>
          </a:xfrm>
        </p:spPr>
        <p:txBody>
          <a:bodyPr>
            <a:normAutofit/>
          </a:bodyPr>
          <a:lstStyle/>
          <a:p>
            <a:r>
              <a:rPr lang="en-US" sz="2800" dirty="0" smtClean="0"/>
              <a:t>Examples of brain activation regions</a:t>
            </a: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3595371605"/>
              </p:ext>
            </p:extLst>
          </p:nvPr>
        </p:nvGraphicFramePr>
        <p:xfrm>
          <a:off x="1331818" y="1717964"/>
          <a:ext cx="9447017" cy="2216291"/>
        </p:xfrm>
        <a:graphic>
          <a:graphicData uri="http://schemas.openxmlformats.org/drawingml/2006/table">
            <a:tbl>
              <a:tblPr firstRow="1" bandRow="1">
                <a:tableStyleId>{5C22544A-7EE6-4342-B048-85BDC9FD1C3A}</a:tableStyleId>
              </a:tblPr>
              <a:tblGrid>
                <a:gridCol w="1969607"/>
                <a:gridCol w="2030436"/>
                <a:gridCol w="1765600"/>
                <a:gridCol w="1677319"/>
                <a:gridCol w="2004055"/>
              </a:tblGrid>
              <a:tr h="587996">
                <a:tc>
                  <a:txBody>
                    <a:bodyPr/>
                    <a:lstStyle/>
                    <a:p>
                      <a:r>
                        <a:rPr lang="en-US" sz="2000" dirty="0" smtClean="0">
                          <a:solidFill>
                            <a:schemeClr val="tx1"/>
                          </a:solidFill>
                          <a:latin typeface="Calibri" pitchFamily="34" charset="0"/>
                        </a:rPr>
                        <a:t>Sensory</a:t>
                      </a:r>
                      <a:endParaRPr lang="de-DE" sz="2000" dirty="0">
                        <a:solidFill>
                          <a:schemeClr val="tx1"/>
                        </a:solidFill>
                        <a:latin typeface="Calibri" pitchFamily="34" charset="0"/>
                      </a:endParaRPr>
                    </a:p>
                  </a:txBody>
                  <a:tcPr>
                    <a:noFill/>
                  </a:tcPr>
                </a:tc>
                <a:tc>
                  <a:txBody>
                    <a:bodyPr/>
                    <a:lstStyle/>
                    <a:p>
                      <a:r>
                        <a:rPr lang="en-US" sz="2000" dirty="0" smtClean="0">
                          <a:solidFill>
                            <a:schemeClr val="tx1"/>
                          </a:solidFill>
                          <a:latin typeface="Calibri" pitchFamily="34" charset="0"/>
                        </a:rPr>
                        <a:t>Motor</a:t>
                      </a:r>
                      <a:endParaRPr lang="de-DE" sz="2000" dirty="0">
                        <a:solidFill>
                          <a:schemeClr val="tx1"/>
                        </a:solidFill>
                        <a:latin typeface="Calibri" pitchFamily="34" charset="0"/>
                      </a:endParaRPr>
                    </a:p>
                  </a:txBody>
                  <a:tcPr>
                    <a:noFill/>
                  </a:tcPr>
                </a:tc>
                <a:tc gridSpan="2">
                  <a:txBody>
                    <a:bodyPr/>
                    <a:lstStyle/>
                    <a:p>
                      <a:pPr algn="ctr"/>
                      <a:r>
                        <a:rPr lang="en-US" sz="2000" dirty="0" smtClean="0">
                          <a:solidFill>
                            <a:schemeClr val="tx1"/>
                          </a:solidFill>
                          <a:latin typeface="Calibri" pitchFamily="34" charset="0"/>
                        </a:rPr>
                        <a:t>Language</a:t>
                      </a:r>
                      <a:endParaRPr lang="de-DE" sz="2000" dirty="0">
                        <a:solidFill>
                          <a:schemeClr val="tx1"/>
                        </a:solidFill>
                        <a:latin typeface="Calibri" pitchFamily="34" charset="0"/>
                      </a:endParaRPr>
                    </a:p>
                  </a:txBody>
                  <a:tcPr>
                    <a:noFill/>
                  </a:tcPr>
                </a:tc>
                <a:tc hMerge="1">
                  <a:txBody>
                    <a:bodyPr/>
                    <a:lstStyle/>
                    <a:p>
                      <a:endParaRPr lang="de-DE" dirty="0"/>
                    </a:p>
                  </a:txBody>
                  <a:tcPr/>
                </a:tc>
                <a:tc>
                  <a:txBody>
                    <a:bodyPr/>
                    <a:lstStyle/>
                    <a:p>
                      <a:r>
                        <a:rPr lang="en-US" sz="2000" dirty="0" smtClean="0">
                          <a:solidFill>
                            <a:schemeClr val="tx1"/>
                          </a:solidFill>
                          <a:latin typeface="Calibri" pitchFamily="34" charset="0"/>
                        </a:rPr>
                        <a:t>Vision</a:t>
                      </a:r>
                      <a:endParaRPr lang="de-DE" sz="2000" dirty="0">
                        <a:solidFill>
                          <a:schemeClr val="tx1"/>
                        </a:solidFill>
                        <a:latin typeface="Calibri" pitchFamily="34" charset="0"/>
                      </a:endParaRPr>
                    </a:p>
                  </a:txBody>
                  <a:tcPr>
                    <a:noFill/>
                  </a:tcPr>
                </a:tc>
              </a:tr>
              <a:tr h="1040299">
                <a:tc>
                  <a:txBody>
                    <a:bodyPr/>
                    <a:lstStyle/>
                    <a:p>
                      <a:r>
                        <a:rPr lang="en-US" sz="2000" dirty="0" smtClean="0">
                          <a:latin typeface="Calibri" pitchFamily="34" charset="0"/>
                        </a:rPr>
                        <a:t>Touch</a:t>
                      </a:r>
                      <a:endParaRPr lang="de-DE" sz="2000" dirty="0">
                        <a:latin typeface="Calibri" pitchFamily="34" charset="0"/>
                      </a:endParaRPr>
                    </a:p>
                  </a:txBody>
                  <a:tcPr>
                    <a:noFill/>
                  </a:tcPr>
                </a:tc>
                <a:tc>
                  <a:txBody>
                    <a:bodyPr/>
                    <a:lstStyle/>
                    <a:p>
                      <a:r>
                        <a:rPr lang="en-US" sz="2000" dirty="0" smtClean="0">
                          <a:latin typeface="Calibri" pitchFamily="34" charset="0"/>
                        </a:rPr>
                        <a:t>Finger tapping</a:t>
                      </a:r>
                      <a:endParaRPr lang="de-DE" sz="2000" dirty="0">
                        <a:latin typeface="Calibri" pitchFamily="34" charset="0"/>
                      </a:endParaRPr>
                    </a:p>
                  </a:txBody>
                  <a:tcPr>
                    <a:noFill/>
                  </a:tcPr>
                </a:tc>
                <a:tc>
                  <a:txBody>
                    <a:bodyPr/>
                    <a:lstStyle/>
                    <a:p>
                      <a:r>
                        <a:rPr lang="en-US" sz="2000" dirty="0" smtClean="0">
                          <a:latin typeface="Calibri" pitchFamily="34" charset="0"/>
                        </a:rPr>
                        <a:t>Picture naming</a:t>
                      </a:r>
                      <a:endParaRPr lang="de-DE" sz="2000" dirty="0">
                        <a:latin typeface="Calibri" pitchFamily="34" charset="0"/>
                      </a:endParaRPr>
                    </a:p>
                  </a:txBody>
                  <a:tcPr>
                    <a:noFill/>
                  </a:tcPr>
                </a:tc>
                <a:tc>
                  <a:txBody>
                    <a:bodyPr/>
                    <a:lstStyle/>
                    <a:p>
                      <a:r>
                        <a:rPr lang="en-US" sz="2000" dirty="0" smtClean="0">
                          <a:latin typeface="Calibri" pitchFamily="34" charset="0"/>
                        </a:rPr>
                        <a:t>Listening to words</a:t>
                      </a:r>
                      <a:endParaRPr lang="de-DE" sz="2000" dirty="0">
                        <a:latin typeface="Calibri" pitchFamily="34" charset="0"/>
                      </a:endParaRPr>
                    </a:p>
                  </a:txBody>
                  <a:tcPr>
                    <a:noFill/>
                  </a:tcPr>
                </a:tc>
                <a:tc>
                  <a:txBody>
                    <a:bodyPr/>
                    <a:lstStyle/>
                    <a:p>
                      <a:r>
                        <a:rPr lang="en-US" sz="2000" dirty="0" smtClean="0">
                          <a:latin typeface="Calibri" pitchFamily="34" charset="0"/>
                        </a:rPr>
                        <a:t>Reversing checkerboard</a:t>
                      </a:r>
                      <a:endParaRPr lang="de-DE" sz="2000" dirty="0">
                        <a:latin typeface="Calibri" pitchFamily="34" charset="0"/>
                      </a:endParaRPr>
                    </a:p>
                  </a:txBody>
                  <a:tcPr>
                    <a:noFill/>
                  </a:tcPr>
                </a:tc>
              </a:tr>
              <a:tr h="587996">
                <a:tc>
                  <a:txBody>
                    <a:bodyPr/>
                    <a:lstStyle/>
                    <a:p>
                      <a:r>
                        <a:rPr lang="en-US" sz="2000" dirty="0" smtClean="0">
                          <a:latin typeface="Calibri" pitchFamily="34" charset="0"/>
                        </a:rPr>
                        <a:t>Passive</a:t>
                      </a:r>
                      <a:endParaRPr lang="de-DE" sz="2000" dirty="0">
                        <a:latin typeface="Calibri" pitchFamily="34" charset="0"/>
                      </a:endParaRPr>
                    </a:p>
                  </a:txBody>
                  <a:tcPr>
                    <a:noFill/>
                  </a:tcPr>
                </a:tc>
                <a:tc>
                  <a:txBody>
                    <a:bodyPr/>
                    <a:lstStyle/>
                    <a:p>
                      <a:r>
                        <a:rPr lang="en-US" sz="2000" dirty="0" smtClean="0">
                          <a:latin typeface="Calibri" pitchFamily="34" charset="0"/>
                        </a:rPr>
                        <a:t>active</a:t>
                      </a:r>
                      <a:endParaRPr lang="de-DE" sz="2000" dirty="0">
                        <a:latin typeface="Calibri" pitchFamily="34" charset="0"/>
                      </a:endParaRPr>
                    </a:p>
                  </a:txBody>
                  <a:tcPr>
                    <a:noFill/>
                  </a:tcPr>
                </a:tc>
                <a:tc>
                  <a:txBody>
                    <a:bodyPr/>
                    <a:lstStyle/>
                    <a:p>
                      <a:r>
                        <a:rPr lang="en-US" sz="2000" dirty="0" smtClean="0">
                          <a:latin typeface="Calibri" pitchFamily="34" charset="0"/>
                        </a:rPr>
                        <a:t>active</a:t>
                      </a:r>
                      <a:endParaRPr lang="de-DE" sz="2000" dirty="0">
                        <a:latin typeface="Calibri" pitchFamily="34" charset="0"/>
                      </a:endParaRPr>
                    </a:p>
                  </a:txBody>
                  <a:tcPr>
                    <a:noFill/>
                  </a:tcPr>
                </a:tc>
                <a:tc>
                  <a:txBody>
                    <a:bodyPr/>
                    <a:lstStyle/>
                    <a:p>
                      <a:r>
                        <a:rPr lang="en-US" sz="2000" dirty="0" smtClean="0">
                          <a:latin typeface="Calibri" pitchFamily="34" charset="0"/>
                        </a:rPr>
                        <a:t>  passive</a:t>
                      </a:r>
                      <a:endParaRPr lang="de-DE" sz="2000" dirty="0">
                        <a:latin typeface="Calibri" pitchFamily="34" charset="0"/>
                      </a:endParaRPr>
                    </a:p>
                  </a:txBody>
                  <a:tcPr>
                    <a:noFill/>
                  </a:tcPr>
                </a:tc>
                <a:tc>
                  <a:txBody>
                    <a:bodyPr/>
                    <a:lstStyle/>
                    <a:p>
                      <a:r>
                        <a:rPr lang="en-US" sz="2000" dirty="0" smtClean="0">
                          <a:latin typeface="Calibri" pitchFamily="34" charset="0"/>
                        </a:rPr>
                        <a:t>passive</a:t>
                      </a:r>
                      <a:endParaRPr lang="de-DE" sz="2000" dirty="0">
                        <a:latin typeface="Calibri" pitchFamily="34" charset="0"/>
                      </a:endParaRPr>
                    </a:p>
                  </a:txBody>
                  <a:tcPr>
                    <a:noFill/>
                  </a:tcPr>
                </a:tc>
              </a:tr>
            </a:tbl>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631" y="3711740"/>
            <a:ext cx="9694783" cy="2508951"/>
          </a:xfrm>
          <a:prstGeom prst="rect">
            <a:avLst/>
          </a:prstGeom>
        </p:spPr>
      </p:pic>
    </p:spTree>
    <p:custDataLst>
      <p:tags r:id="rId1"/>
    </p:custDataLst>
    <p:extLst>
      <p:ext uri="{BB962C8B-B14F-4D97-AF65-F5344CB8AC3E}">
        <p14:creationId xmlns:p14="http://schemas.microsoft.com/office/powerpoint/2010/main" val="1858349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Brain anatomy</a:t>
            </a:r>
            <a:endParaRPr lang="en-US" noProof="0" dirty="0"/>
          </a:p>
        </p:txBody>
      </p:sp>
      <p:sp>
        <p:nvSpPr>
          <p:cNvPr id="16" name="Text Placeholder 3"/>
          <p:cNvSpPr>
            <a:spLocks noGrp="1"/>
          </p:cNvSpPr>
          <p:nvPr>
            <p:ph type="body" sz="quarter" idx="14"/>
          </p:nvPr>
        </p:nvSpPr>
        <p:spPr>
          <a:xfrm>
            <a:off x="0" y="1105754"/>
            <a:ext cx="11485418" cy="5752245"/>
          </a:xfrm>
        </p:spPr>
        <p:txBody>
          <a:bodyPr>
            <a:normAutofit/>
          </a:bodyPr>
          <a:lstStyle/>
          <a:p>
            <a:r>
              <a:rPr lang="en-US" sz="2800" dirty="0" smtClean="0"/>
              <a:t>Neurons </a:t>
            </a:r>
            <a:r>
              <a:rPr lang="en-US" sz="2800" dirty="0"/>
              <a:t>and </a:t>
            </a:r>
            <a:r>
              <a:rPr lang="en-US" sz="2800" dirty="0" smtClean="0"/>
              <a:t>glial cells</a:t>
            </a:r>
            <a:endParaRPr lang="en-US" sz="2800" dirty="0"/>
          </a:p>
          <a:p>
            <a:r>
              <a:rPr lang="en-US" sz="2800" dirty="0"/>
              <a:t>Neurons communicate through axons </a:t>
            </a:r>
            <a:endParaRPr lang="en-US" sz="2800" dirty="0" smtClean="0"/>
          </a:p>
          <a:p>
            <a:pPr lvl="1"/>
            <a:r>
              <a:rPr lang="en-US" sz="2800" dirty="0" smtClean="0"/>
              <a:t>Through electrochemical processes</a:t>
            </a:r>
            <a:endParaRPr lang="en-US" sz="2800" dirty="0"/>
          </a:p>
        </p:txBody>
      </p:sp>
      <p:pic>
        <p:nvPicPr>
          <p:cNvPr id="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9312" y="2996952"/>
            <a:ext cx="4703729" cy="3527797"/>
          </a:xfrm>
          <a:prstGeom prst="rect">
            <a:avLst/>
          </a:prstGeom>
          <a:noFill/>
          <a:ln>
            <a:noFill/>
          </a:ln>
          <a:extLst>
            <a:ext uri="{909E8E84-426E-40DD-AFC4-6F175D3DCCD1}">
              <a14:hiddenFill xmlns:a14="http://schemas.microsoft.com/office/drawing/2010/main">
                <a:solidFill>
                  <a:srgbClr val="003E89"/>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3655925"/>
            <a:ext cx="2809524" cy="2200000"/>
          </a:xfrm>
          <a:prstGeom prst="rect">
            <a:avLst/>
          </a:prstGeom>
        </p:spPr>
      </p:pic>
    </p:spTree>
    <p:custDataLst>
      <p:tags r:id="rId1"/>
    </p:custDataLst>
    <p:extLst>
      <p:ext uri="{BB962C8B-B14F-4D97-AF65-F5344CB8AC3E}">
        <p14:creationId xmlns:p14="http://schemas.microsoft.com/office/powerpoint/2010/main" val="185834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noProof="0" dirty="0" smtClean="0"/>
              <a:t>Brain anatomy</a:t>
            </a:r>
            <a:endParaRPr lang="en-US" noProof="0" dirty="0"/>
          </a:p>
        </p:txBody>
      </p:sp>
      <p:sp>
        <p:nvSpPr>
          <p:cNvPr id="16" name="Text Placeholder 3"/>
          <p:cNvSpPr>
            <a:spLocks noGrp="1"/>
          </p:cNvSpPr>
          <p:nvPr>
            <p:ph type="body" sz="quarter" idx="14"/>
          </p:nvPr>
        </p:nvSpPr>
        <p:spPr>
          <a:xfrm>
            <a:off x="0" y="1105754"/>
            <a:ext cx="6538823" cy="5752245"/>
          </a:xfrm>
        </p:spPr>
        <p:txBody>
          <a:bodyPr>
            <a:normAutofit/>
          </a:bodyPr>
          <a:lstStyle/>
          <a:p>
            <a:r>
              <a:rPr lang="en-US" sz="2800" dirty="0" smtClean="0"/>
              <a:t>Gray </a:t>
            </a:r>
            <a:r>
              <a:rPr lang="en-US" sz="2800" dirty="0"/>
              <a:t>matter</a:t>
            </a:r>
          </a:p>
          <a:p>
            <a:pPr lvl="1"/>
            <a:r>
              <a:rPr lang="en-US" sz="2800" dirty="0"/>
              <a:t>Consists mostly of </a:t>
            </a:r>
            <a:r>
              <a:rPr lang="en-US" sz="2800" dirty="0" smtClean="0"/>
              <a:t>neurons</a:t>
            </a:r>
            <a:endParaRPr lang="en-US" sz="2800" dirty="0"/>
          </a:p>
          <a:p>
            <a:r>
              <a:rPr lang="en-US" sz="2800" dirty="0" smtClean="0"/>
              <a:t>White </a:t>
            </a:r>
            <a:r>
              <a:rPr lang="en-US" sz="2800" dirty="0"/>
              <a:t>matter</a:t>
            </a:r>
          </a:p>
          <a:p>
            <a:pPr lvl="1"/>
            <a:r>
              <a:rPr lang="en-US" sz="2800" dirty="0"/>
              <a:t>Consists mostly of </a:t>
            </a:r>
            <a:r>
              <a:rPr lang="en-US" sz="2800" dirty="0" smtClean="0"/>
              <a:t>axons</a:t>
            </a:r>
            <a:endParaRPr lang="en-US" sz="2800" dirty="0"/>
          </a:p>
          <a:p>
            <a:pPr marL="0" indent="0">
              <a:buNone/>
            </a:pPr>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176" y="3158836"/>
            <a:ext cx="1907910" cy="242217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8044" y="3268957"/>
            <a:ext cx="2026190" cy="236046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1715" y="3263814"/>
            <a:ext cx="2787297" cy="2365603"/>
          </a:xfrm>
          <a:prstGeom prst="rect">
            <a:avLst/>
          </a:prstGeom>
        </p:spPr>
      </p:pic>
      <p:cxnSp>
        <p:nvCxnSpPr>
          <p:cNvPr id="7" name="Straight Arrow Connector 6"/>
          <p:cNvCxnSpPr/>
          <p:nvPr/>
        </p:nvCxnSpPr>
        <p:spPr>
          <a:xfrm flipV="1">
            <a:off x="1593273" y="4738257"/>
            <a:ext cx="1021772" cy="1122216"/>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629891" y="4867118"/>
            <a:ext cx="640195" cy="99335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56306" y="5868469"/>
            <a:ext cx="1305870" cy="369332"/>
          </a:xfrm>
          <a:prstGeom prst="rect">
            <a:avLst/>
          </a:prstGeom>
        </p:spPr>
        <p:txBody>
          <a:bodyPr wrap="none">
            <a:spAutoFit/>
          </a:bodyPr>
          <a:lstStyle/>
          <a:p>
            <a:r>
              <a:rPr lang="en-US" dirty="0"/>
              <a:t>Gray matter</a:t>
            </a:r>
          </a:p>
        </p:txBody>
      </p:sp>
      <p:sp>
        <p:nvSpPr>
          <p:cNvPr id="17" name="Rectangle 16"/>
          <p:cNvSpPr/>
          <p:nvPr/>
        </p:nvSpPr>
        <p:spPr>
          <a:xfrm>
            <a:off x="3548157" y="5870839"/>
            <a:ext cx="1443857" cy="369332"/>
          </a:xfrm>
          <a:prstGeom prst="rect">
            <a:avLst/>
          </a:prstGeom>
        </p:spPr>
        <p:txBody>
          <a:bodyPr wrap="none">
            <a:spAutoFit/>
          </a:bodyPr>
          <a:lstStyle/>
          <a:p>
            <a:r>
              <a:rPr lang="en-US" dirty="0"/>
              <a:t>White matter</a:t>
            </a:r>
          </a:p>
        </p:txBody>
      </p:sp>
    </p:spTree>
    <p:custDataLst>
      <p:tags r:id="rId1"/>
    </p:custDataLst>
    <p:extLst>
      <p:ext uri="{BB962C8B-B14F-4D97-AF65-F5344CB8AC3E}">
        <p14:creationId xmlns:p14="http://schemas.microsoft.com/office/powerpoint/2010/main" val="129915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3|4.9|6.2|6|24.3"/>
</p:tagLst>
</file>

<file path=ppt/tags/tag10.xml><?xml version="1.0" encoding="utf-8"?>
<p:tagLst xmlns:a="http://schemas.openxmlformats.org/drawingml/2006/main" xmlns:r="http://schemas.openxmlformats.org/officeDocument/2006/relationships" xmlns:p="http://schemas.openxmlformats.org/presentationml/2006/main">
  <p:tag name="TIMING" val="|19.3|4.9|6.2|6|24.3"/>
</p:tagLst>
</file>

<file path=ppt/tags/tag11.xml><?xml version="1.0" encoding="utf-8"?>
<p:tagLst xmlns:a="http://schemas.openxmlformats.org/drawingml/2006/main" xmlns:r="http://schemas.openxmlformats.org/officeDocument/2006/relationships" xmlns:p="http://schemas.openxmlformats.org/presentationml/2006/main">
  <p:tag name="TIMING" val="|19.3|4.9|6.2|6|24.3"/>
</p:tagLst>
</file>

<file path=ppt/tags/tag12.xml><?xml version="1.0" encoding="utf-8"?>
<p:tagLst xmlns:a="http://schemas.openxmlformats.org/drawingml/2006/main" xmlns:r="http://schemas.openxmlformats.org/officeDocument/2006/relationships" xmlns:p="http://schemas.openxmlformats.org/presentationml/2006/main">
  <p:tag name="TIMING" val="|19.3|4.9|6.2|6|24.3"/>
</p:tagLst>
</file>

<file path=ppt/tags/tag13.xml><?xml version="1.0" encoding="utf-8"?>
<p:tagLst xmlns:a="http://schemas.openxmlformats.org/drawingml/2006/main" xmlns:r="http://schemas.openxmlformats.org/officeDocument/2006/relationships" xmlns:p="http://schemas.openxmlformats.org/presentationml/2006/main">
  <p:tag name="TIMING" val="|19.3|4.9|6.2|6|24.3"/>
</p:tagLst>
</file>

<file path=ppt/tags/tag14.xml><?xml version="1.0" encoding="utf-8"?>
<p:tagLst xmlns:a="http://schemas.openxmlformats.org/drawingml/2006/main" xmlns:r="http://schemas.openxmlformats.org/officeDocument/2006/relationships" xmlns:p="http://schemas.openxmlformats.org/presentationml/2006/main">
  <p:tag name="TIMING" val="|19.3|4.9|6.2|6|24.3"/>
</p:tagLst>
</file>

<file path=ppt/tags/tag15.xml><?xml version="1.0" encoding="utf-8"?>
<p:tagLst xmlns:a="http://schemas.openxmlformats.org/drawingml/2006/main" xmlns:r="http://schemas.openxmlformats.org/officeDocument/2006/relationships" xmlns:p="http://schemas.openxmlformats.org/presentationml/2006/main">
  <p:tag name="TIMING" val="|19.3|4.9|6.2|6|24.3"/>
</p:tagLst>
</file>

<file path=ppt/tags/tag16.xml><?xml version="1.0" encoding="utf-8"?>
<p:tagLst xmlns:a="http://schemas.openxmlformats.org/drawingml/2006/main" xmlns:r="http://schemas.openxmlformats.org/officeDocument/2006/relationships" xmlns:p="http://schemas.openxmlformats.org/presentationml/2006/main">
  <p:tag name="TIMING" val="|19.3|4.9|6.2|6|24.3"/>
</p:tagLst>
</file>

<file path=ppt/tags/tag17.xml><?xml version="1.0" encoding="utf-8"?>
<p:tagLst xmlns:a="http://schemas.openxmlformats.org/drawingml/2006/main" xmlns:r="http://schemas.openxmlformats.org/officeDocument/2006/relationships" xmlns:p="http://schemas.openxmlformats.org/presentationml/2006/main">
  <p:tag name="TIMING" val="|19.3|4.9|6.2|6|24.3"/>
</p:tagLst>
</file>

<file path=ppt/tags/tag18.xml><?xml version="1.0" encoding="utf-8"?>
<p:tagLst xmlns:a="http://schemas.openxmlformats.org/drawingml/2006/main" xmlns:r="http://schemas.openxmlformats.org/officeDocument/2006/relationships" xmlns:p="http://schemas.openxmlformats.org/presentationml/2006/main">
  <p:tag name="TIMING" val="|19.3|4.9|6.2|6|24.3"/>
</p:tagLst>
</file>

<file path=ppt/tags/tag19.xml><?xml version="1.0" encoding="utf-8"?>
<p:tagLst xmlns:a="http://schemas.openxmlformats.org/drawingml/2006/main" xmlns:r="http://schemas.openxmlformats.org/officeDocument/2006/relationships" xmlns:p="http://schemas.openxmlformats.org/presentationml/2006/main">
  <p:tag name="TIMING" val="|19.3|4.9|6.2|6|24.3"/>
</p:tagLst>
</file>

<file path=ppt/tags/tag2.xml><?xml version="1.0" encoding="utf-8"?>
<p:tagLst xmlns:a="http://schemas.openxmlformats.org/drawingml/2006/main" xmlns:r="http://schemas.openxmlformats.org/officeDocument/2006/relationships" xmlns:p="http://schemas.openxmlformats.org/presentationml/2006/main">
  <p:tag name="TIMING" val="|19.3|4.9|6.2|6|24.3"/>
</p:tagLst>
</file>

<file path=ppt/tags/tag20.xml><?xml version="1.0" encoding="utf-8"?>
<p:tagLst xmlns:a="http://schemas.openxmlformats.org/drawingml/2006/main" xmlns:r="http://schemas.openxmlformats.org/officeDocument/2006/relationships" xmlns:p="http://schemas.openxmlformats.org/presentationml/2006/main">
  <p:tag name="TIMING" val="|19.3|4.9|6.2|6|24.3"/>
</p:tagLst>
</file>

<file path=ppt/tags/tag21.xml><?xml version="1.0" encoding="utf-8"?>
<p:tagLst xmlns:a="http://schemas.openxmlformats.org/drawingml/2006/main" xmlns:r="http://schemas.openxmlformats.org/officeDocument/2006/relationships" xmlns:p="http://schemas.openxmlformats.org/presentationml/2006/main">
  <p:tag name="TIMING" val="|19.3|4.9|6.2|6|24.3"/>
</p:tagLst>
</file>

<file path=ppt/tags/tag22.xml><?xml version="1.0" encoding="utf-8"?>
<p:tagLst xmlns:a="http://schemas.openxmlformats.org/drawingml/2006/main" xmlns:r="http://schemas.openxmlformats.org/officeDocument/2006/relationships" xmlns:p="http://schemas.openxmlformats.org/presentationml/2006/main">
  <p:tag name="TIMING" val="|19.3|4.9|6.2|6|24.3"/>
</p:tagLst>
</file>

<file path=ppt/tags/tag23.xml><?xml version="1.0" encoding="utf-8"?>
<p:tagLst xmlns:a="http://schemas.openxmlformats.org/drawingml/2006/main" xmlns:r="http://schemas.openxmlformats.org/officeDocument/2006/relationships" xmlns:p="http://schemas.openxmlformats.org/presentationml/2006/main">
  <p:tag name="TIMING" val="|19.3|4.9|6.2|6|24.3"/>
</p:tagLst>
</file>

<file path=ppt/tags/tag24.xml><?xml version="1.0" encoding="utf-8"?>
<p:tagLst xmlns:a="http://schemas.openxmlformats.org/drawingml/2006/main" xmlns:r="http://schemas.openxmlformats.org/officeDocument/2006/relationships" xmlns:p="http://schemas.openxmlformats.org/presentationml/2006/main">
  <p:tag name="TIMING" val="|19.3|4.9|6.2|6|24.3"/>
</p:tagLst>
</file>

<file path=ppt/tags/tag25.xml><?xml version="1.0" encoding="utf-8"?>
<p:tagLst xmlns:a="http://schemas.openxmlformats.org/drawingml/2006/main" xmlns:r="http://schemas.openxmlformats.org/officeDocument/2006/relationships" xmlns:p="http://schemas.openxmlformats.org/presentationml/2006/main">
  <p:tag name="TIMING" val="|19.3|4.9|6.2|6|24.3"/>
</p:tagLst>
</file>

<file path=ppt/tags/tag26.xml><?xml version="1.0" encoding="utf-8"?>
<p:tagLst xmlns:a="http://schemas.openxmlformats.org/drawingml/2006/main" xmlns:r="http://schemas.openxmlformats.org/officeDocument/2006/relationships" xmlns:p="http://schemas.openxmlformats.org/presentationml/2006/main">
  <p:tag name="TIMING" val="|19.3|4.9|6.2|6|24.3"/>
</p:tagLst>
</file>

<file path=ppt/tags/tag27.xml><?xml version="1.0" encoding="utf-8"?>
<p:tagLst xmlns:a="http://schemas.openxmlformats.org/drawingml/2006/main" xmlns:r="http://schemas.openxmlformats.org/officeDocument/2006/relationships" xmlns:p="http://schemas.openxmlformats.org/presentationml/2006/main">
  <p:tag name="TIMING" val="|19.3|4.9|6.2|6|24.3"/>
</p:tagLst>
</file>

<file path=ppt/tags/tag28.xml><?xml version="1.0" encoding="utf-8"?>
<p:tagLst xmlns:a="http://schemas.openxmlformats.org/drawingml/2006/main" xmlns:r="http://schemas.openxmlformats.org/officeDocument/2006/relationships" xmlns:p="http://schemas.openxmlformats.org/presentationml/2006/main">
  <p:tag name="TIMING" val="|19.3|4.9|6.2|6|24.3"/>
</p:tagLst>
</file>

<file path=ppt/tags/tag29.xml><?xml version="1.0" encoding="utf-8"?>
<p:tagLst xmlns:a="http://schemas.openxmlformats.org/drawingml/2006/main" xmlns:r="http://schemas.openxmlformats.org/officeDocument/2006/relationships" xmlns:p="http://schemas.openxmlformats.org/presentationml/2006/main">
  <p:tag name="TIMING" val="|19.3|4.9|6.2|6|24.3"/>
</p:tagLst>
</file>

<file path=ppt/tags/tag3.xml><?xml version="1.0" encoding="utf-8"?>
<p:tagLst xmlns:a="http://schemas.openxmlformats.org/drawingml/2006/main" xmlns:r="http://schemas.openxmlformats.org/officeDocument/2006/relationships" xmlns:p="http://schemas.openxmlformats.org/presentationml/2006/main">
  <p:tag name="TIMING" val="|19.3|4.9|6.2|6|24.3"/>
</p:tagLst>
</file>

<file path=ppt/tags/tag30.xml><?xml version="1.0" encoding="utf-8"?>
<p:tagLst xmlns:a="http://schemas.openxmlformats.org/drawingml/2006/main" xmlns:r="http://schemas.openxmlformats.org/officeDocument/2006/relationships" xmlns:p="http://schemas.openxmlformats.org/presentationml/2006/main">
  <p:tag name="TIMING" val="|19.3|4.9|6.2|6|24.3"/>
</p:tagLst>
</file>

<file path=ppt/tags/tag31.xml><?xml version="1.0" encoding="utf-8"?>
<p:tagLst xmlns:a="http://schemas.openxmlformats.org/drawingml/2006/main" xmlns:r="http://schemas.openxmlformats.org/officeDocument/2006/relationships" xmlns:p="http://schemas.openxmlformats.org/presentationml/2006/main">
  <p:tag name="TIMING" val="|19.3|4.9|6.2|6|24.3"/>
</p:tagLst>
</file>

<file path=ppt/tags/tag32.xml><?xml version="1.0" encoding="utf-8"?>
<p:tagLst xmlns:a="http://schemas.openxmlformats.org/drawingml/2006/main" xmlns:r="http://schemas.openxmlformats.org/officeDocument/2006/relationships" xmlns:p="http://schemas.openxmlformats.org/presentationml/2006/main">
  <p:tag name="TIMING" val="|19.3|4.9|6.2|6|24.3"/>
</p:tagLst>
</file>

<file path=ppt/tags/tag33.xml><?xml version="1.0" encoding="utf-8"?>
<p:tagLst xmlns:a="http://schemas.openxmlformats.org/drawingml/2006/main" xmlns:r="http://schemas.openxmlformats.org/officeDocument/2006/relationships" xmlns:p="http://schemas.openxmlformats.org/presentationml/2006/main">
  <p:tag name="TIMING" val="|19.3|4.9|6.2|6|24.3"/>
</p:tagLst>
</file>

<file path=ppt/tags/tag34.xml><?xml version="1.0" encoding="utf-8"?>
<p:tagLst xmlns:a="http://schemas.openxmlformats.org/drawingml/2006/main" xmlns:r="http://schemas.openxmlformats.org/officeDocument/2006/relationships" xmlns:p="http://schemas.openxmlformats.org/presentationml/2006/main">
  <p:tag name="TIMING" val="|19.3|4.9|6.2|6|24.3"/>
</p:tagLst>
</file>

<file path=ppt/tags/tag35.xml><?xml version="1.0" encoding="utf-8"?>
<p:tagLst xmlns:a="http://schemas.openxmlformats.org/drawingml/2006/main" xmlns:r="http://schemas.openxmlformats.org/officeDocument/2006/relationships" xmlns:p="http://schemas.openxmlformats.org/presentationml/2006/main">
  <p:tag name="TIMING" val="|19.3|4.9|6.2|6|24.3"/>
</p:tagLst>
</file>

<file path=ppt/tags/tag36.xml><?xml version="1.0" encoding="utf-8"?>
<p:tagLst xmlns:a="http://schemas.openxmlformats.org/drawingml/2006/main" xmlns:r="http://schemas.openxmlformats.org/officeDocument/2006/relationships" xmlns:p="http://schemas.openxmlformats.org/presentationml/2006/main">
  <p:tag name="TIMING" val="|19.3|4.9|6.2|6|24.3"/>
</p:tagLst>
</file>

<file path=ppt/tags/tag37.xml><?xml version="1.0" encoding="utf-8"?>
<p:tagLst xmlns:a="http://schemas.openxmlformats.org/drawingml/2006/main" xmlns:r="http://schemas.openxmlformats.org/officeDocument/2006/relationships" xmlns:p="http://schemas.openxmlformats.org/presentationml/2006/main">
  <p:tag name="TIMING" val="|19.3|4.9|6.2|6|24.3"/>
</p:tagLst>
</file>

<file path=ppt/tags/tag38.xml><?xml version="1.0" encoding="utf-8"?>
<p:tagLst xmlns:a="http://schemas.openxmlformats.org/drawingml/2006/main" xmlns:r="http://schemas.openxmlformats.org/officeDocument/2006/relationships" xmlns:p="http://schemas.openxmlformats.org/presentationml/2006/main">
  <p:tag name="TIMING" val="|19.3|4.9|6.2|6|24.3"/>
</p:tagLst>
</file>

<file path=ppt/tags/tag39.xml><?xml version="1.0" encoding="utf-8"?>
<p:tagLst xmlns:a="http://schemas.openxmlformats.org/drawingml/2006/main" xmlns:r="http://schemas.openxmlformats.org/officeDocument/2006/relationships" xmlns:p="http://schemas.openxmlformats.org/presentationml/2006/main">
  <p:tag name="TIMING" val="|19.3|4.9|6.2|6|24.3"/>
</p:tagLst>
</file>

<file path=ppt/tags/tag4.xml><?xml version="1.0" encoding="utf-8"?>
<p:tagLst xmlns:a="http://schemas.openxmlformats.org/drawingml/2006/main" xmlns:r="http://schemas.openxmlformats.org/officeDocument/2006/relationships" xmlns:p="http://schemas.openxmlformats.org/presentationml/2006/main">
  <p:tag name="TIMING" val="|19.3|4.9|6.2|6|24.3"/>
</p:tagLst>
</file>

<file path=ppt/tags/tag40.xml><?xml version="1.0" encoding="utf-8"?>
<p:tagLst xmlns:a="http://schemas.openxmlformats.org/drawingml/2006/main" xmlns:r="http://schemas.openxmlformats.org/officeDocument/2006/relationships" xmlns:p="http://schemas.openxmlformats.org/presentationml/2006/main">
  <p:tag name="TIMING" val="|19.3|4.9|6.2|6|24.3"/>
</p:tagLst>
</file>

<file path=ppt/tags/tag41.xml><?xml version="1.0" encoding="utf-8"?>
<p:tagLst xmlns:a="http://schemas.openxmlformats.org/drawingml/2006/main" xmlns:r="http://schemas.openxmlformats.org/officeDocument/2006/relationships" xmlns:p="http://schemas.openxmlformats.org/presentationml/2006/main">
  <p:tag name="TIMING" val="|19.3|4.9|6.2|6|24.3"/>
</p:tagLst>
</file>

<file path=ppt/tags/tag42.xml><?xml version="1.0" encoding="utf-8"?>
<p:tagLst xmlns:a="http://schemas.openxmlformats.org/drawingml/2006/main" xmlns:r="http://schemas.openxmlformats.org/officeDocument/2006/relationships" xmlns:p="http://schemas.openxmlformats.org/presentationml/2006/main">
  <p:tag name="TIMING" val="|19.3|4.9|6.2|6|24.3"/>
</p:tagLst>
</file>

<file path=ppt/tags/tag43.xml><?xml version="1.0" encoding="utf-8"?>
<p:tagLst xmlns:a="http://schemas.openxmlformats.org/drawingml/2006/main" xmlns:r="http://schemas.openxmlformats.org/officeDocument/2006/relationships" xmlns:p="http://schemas.openxmlformats.org/presentationml/2006/main">
  <p:tag name="TIMING" val="|19.3|4.9|6.2|6|24.3"/>
</p:tagLst>
</file>

<file path=ppt/tags/tag44.xml><?xml version="1.0" encoding="utf-8"?>
<p:tagLst xmlns:a="http://schemas.openxmlformats.org/drawingml/2006/main" xmlns:r="http://schemas.openxmlformats.org/officeDocument/2006/relationships" xmlns:p="http://schemas.openxmlformats.org/presentationml/2006/main">
  <p:tag name="TIMING" val="|19.3|4.9|6.2|6|24.3"/>
</p:tagLst>
</file>

<file path=ppt/tags/tag45.xml><?xml version="1.0" encoding="utf-8"?>
<p:tagLst xmlns:a="http://schemas.openxmlformats.org/drawingml/2006/main" xmlns:r="http://schemas.openxmlformats.org/officeDocument/2006/relationships" xmlns:p="http://schemas.openxmlformats.org/presentationml/2006/main">
  <p:tag name="TIMING" val="|19.3|4.9|6.2|6|24.3"/>
</p:tagLst>
</file>

<file path=ppt/tags/tag46.xml><?xml version="1.0" encoding="utf-8"?>
<p:tagLst xmlns:a="http://schemas.openxmlformats.org/drawingml/2006/main" xmlns:r="http://schemas.openxmlformats.org/officeDocument/2006/relationships" xmlns:p="http://schemas.openxmlformats.org/presentationml/2006/main">
  <p:tag name="TIMING" val="|19.3|4.9|6.2|6|24.3"/>
</p:tagLst>
</file>

<file path=ppt/tags/tag47.xml><?xml version="1.0" encoding="utf-8"?>
<p:tagLst xmlns:a="http://schemas.openxmlformats.org/drawingml/2006/main" xmlns:r="http://schemas.openxmlformats.org/officeDocument/2006/relationships" xmlns:p="http://schemas.openxmlformats.org/presentationml/2006/main">
  <p:tag name="TIMING" val="|19.3|4.9|6.2|6|24.3"/>
</p:tagLst>
</file>

<file path=ppt/tags/tag48.xml><?xml version="1.0" encoding="utf-8"?>
<p:tagLst xmlns:a="http://schemas.openxmlformats.org/drawingml/2006/main" xmlns:r="http://schemas.openxmlformats.org/officeDocument/2006/relationships" xmlns:p="http://schemas.openxmlformats.org/presentationml/2006/main">
  <p:tag name="TIMING" val="|19.3|4.9|6.2|6|24.3"/>
</p:tagLst>
</file>

<file path=ppt/tags/tag49.xml><?xml version="1.0" encoding="utf-8"?>
<p:tagLst xmlns:a="http://schemas.openxmlformats.org/drawingml/2006/main" xmlns:r="http://schemas.openxmlformats.org/officeDocument/2006/relationships" xmlns:p="http://schemas.openxmlformats.org/presentationml/2006/main">
  <p:tag name="TIMING" val="|19.3|4.9|6.2|6|24.3"/>
</p:tagLst>
</file>

<file path=ppt/tags/tag5.xml><?xml version="1.0" encoding="utf-8"?>
<p:tagLst xmlns:a="http://schemas.openxmlformats.org/drawingml/2006/main" xmlns:r="http://schemas.openxmlformats.org/officeDocument/2006/relationships" xmlns:p="http://schemas.openxmlformats.org/presentationml/2006/main">
  <p:tag name="TIMING" val="|19.3|4.9|6.2|6|24.3"/>
</p:tagLst>
</file>

<file path=ppt/tags/tag50.xml><?xml version="1.0" encoding="utf-8"?>
<p:tagLst xmlns:a="http://schemas.openxmlformats.org/drawingml/2006/main" xmlns:r="http://schemas.openxmlformats.org/officeDocument/2006/relationships" xmlns:p="http://schemas.openxmlformats.org/presentationml/2006/main">
  <p:tag name="TIMING" val="|19.3|4.9|6.2|6|24.3"/>
</p:tagLst>
</file>

<file path=ppt/tags/tag51.xml><?xml version="1.0" encoding="utf-8"?>
<p:tagLst xmlns:a="http://schemas.openxmlformats.org/drawingml/2006/main" xmlns:r="http://schemas.openxmlformats.org/officeDocument/2006/relationships" xmlns:p="http://schemas.openxmlformats.org/presentationml/2006/main">
  <p:tag name="TIMING" val="|19.3|4.9|6.2|6|24.3"/>
</p:tagLst>
</file>

<file path=ppt/tags/tag52.xml><?xml version="1.0" encoding="utf-8"?>
<p:tagLst xmlns:a="http://schemas.openxmlformats.org/drawingml/2006/main" xmlns:r="http://schemas.openxmlformats.org/officeDocument/2006/relationships" xmlns:p="http://schemas.openxmlformats.org/presentationml/2006/main">
  <p:tag name="TIMING" val="|19.3|4.9|6.2|6|24.3"/>
</p:tagLst>
</file>

<file path=ppt/tags/tag6.xml><?xml version="1.0" encoding="utf-8"?>
<p:tagLst xmlns:a="http://schemas.openxmlformats.org/drawingml/2006/main" xmlns:r="http://schemas.openxmlformats.org/officeDocument/2006/relationships" xmlns:p="http://schemas.openxmlformats.org/presentationml/2006/main">
  <p:tag name="TIMING" val="|19.3|4.9|6.2|6|24.3"/>
</p:tagLst>
</file>

<file path=ppt/tags/tag7.xml><?xml version="1.0" encoding="utf-8"?>
<p:tagLst xmlns:a="http://schemas.openxmlformats.org/drawingml/2006/main" xmlns:r="http://schemas.openxmlformats.org/officeDocument/2006/relationships" xmlns:p="http://schemas.openxmlformats.org/presentationml/2006/main">
  <p:tag name="TIMING" val="|19.3|4.9|6.2|6|24.3"/>
</p:tagLst>
</file>

<file path=ppt/tags/tag8.xml><?xml version="1.0" encoding="utf-8"?>
<p:tagLst xmlns:a="http://schemas.openxmlformats.org/drawingml/2006/main" xmlns:r="http://schemas.openxmlformats.org/officeDocument/2006/relationships" xmlns:p="http://schemas.openxmlformats.org/presentationml/2006/main">
  <p:tag name="TIMING" val="|19.3|4.9|6.2|6|24.3"/>
</p:tagLst>
</file>

<file path=ppt/tags/tag9.xml><?xml version="1.0" encoding="utf-8"?>
<p:tagLst xmlns:a="http://schemas.openxmlformats.org/drawingml/2006/main" xmlns:r="http://schemas.openxmlformats.org/officeDocument/2006/relationships" xmlns:p="http://schemas.openxmlformats.org/presentationml/2006/main">
  <p:tag name="TIMING" val="|19.3|4.9|6.2|6|2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2087</Words>
  <Application>Microsoft Office PowerPoint</Application>
  <PresentationFormat>Custom</PresentationFormat>
  <Paragraphs>560</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Functional Magnetic Resonance Imaging (fMRI)</vt:lpstr>
      <vt:lpstr>MRI quick summary</vt:lpstr>
      <vt:lpstr>MRI quick summary</vt:lpstr>
      <vt:lpstr>Brain imaging with different modalities</vt:lpstr>
      <vt:lpstr>Functional MRI</vt:lpstr>
      <vt:lpstr>Brain regions</vt:lpstr>
      <vt:lpstr>Brain regions</vt:lpstr>
      <vt:lpstr>Brain anatomy</vt:lpstr>
      <vt:lpstr>Brain anatomy</vt:lpstr>
      <vt:lpstr>Neuronal activation</vt:lpstr>
      <vt:lpstr>Brain vasculature</vt:lpstr>
      <vt:lpstr>Neurovascular coupling</vt:lpstr>
      <vt:lpstr>fMRI physiology</vt:lpstr>
      <vt:lpstr>History of BOLD imaging</vt:lpstr>
      <vt:lpstr>BOLD signal and T2*</vt:lpstr>
      <vt:lpstr>BOLD signal and T2*</vt:lpstr>
      <vt:lpstr>Hemodynamic response</vt:lpstr>
      <vt:lpstr>Hemodynamic response</vt:lpstr>
      <vt:lpstr>Hemodynamic response</vt:lpstr>
      <vt:lpstr>fMRI experimental design</vt:lpstr>
      <vt:lpstr>What sequence should be used for fMRI</vt:lpstr>
      <vt:lpstr>fMRI task design</vt:lpstr>
      <vt:lpstr>Types of fMRI designs</vt:lpstr>
      <vt:lpstr>Readout in fMRI design</vt:lpstr>
      <vt:lpstr>fMRI study design</vt:lpstr>
      <vt:lpstr>I have my data, now what?</vt:lpstr>
      <vt:lpstr>Why pre-process fMRI data</vt:lpstr>
      <vt:lpstr>Subject motion</vt:lpstr>
      <vt:lpstr>Spatial normalization</vt:lpstr>
      <vt:lpstr>Temporal filtering</vt:lpstr>
      <vt:lpstr>Spatial filtering</vt:lpstr>
      <vt:lpstr>Is there an activation?</vt:lpstr>
      <vt:lpstr>A simple fMRI experiment</vt:lpstr>
      <vt:lpstr>A simple fMRI experiment</vt:lpstr>
      <vt:lpstr>General linear model</vt:lpstr>
      <vt:lpstr>General linear model for fMRI</vt:lpstr>
      <vt:lpstr>GLM example: Design</vt:lpstr>
      <vt:lpstr>GLM example: Estimating betas</vt:lpstr>
      <vt:lpstr>GLM example: Estimating betas</vt:lpstr>
      <vt:lpstr>GLM example: Estimating betas</vt:lpstr>
      <vt:lpstr>GLM example: Estimating betas</vt:lpstr>
      <vt:lpstr>GLM example: Estimating betas</vt:lpstr>
      <vt:lpstr>GLM example: Voxelwise fit </vt:lpstr>
      <vt:lpstr>GLM example: Significance </vt:lpstr>
      <vt:lpstr>GLM example: Contrast </vt:lpstr>
      <vt:lpstr>GLM example: Hypothesis testing </vt:lpstr>
      <vt:lpstr>GLM example: t-contrast</vt:lpstr>
      <vt:lpstr>GLM example: t-contrast example </vt:lpstr>
      <vt:lpstr>GLM example: t-contrast example </vt:lpstr>
      <vt:lpstr>GLM example: t-contrast example </vt:lpstr>
      <vt:lpstr>fMRI applications</vt:lpstr>
      <vt:lpstr>fMRI application</vt:lpstr>
      <vt:lpstr>fMRI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Petr</dc:creator>
  <cp:lastModifiedBy>Jan</cp:lastModifiedBy>
  <cp:revision>894</cp:revision>
  <dcterms:created xsi:type="dcterms:W3CDTF">2019-02-03T12:37:30Z</dcterms:created>
  <dcterms:modified xsi:type="dcterms:W3CDTF">2022-02-23T15:10:53Z</dcterms:modified>
</cp:coreProperties>
</file>