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9" r:id="rId4"/>
    <p:sldId id="288" r:id="rId5"/>
    <p:sldId id="273" r:id="rId6"/>
    <p:sldId id="293" r:id="rId7"/>
    <p:sldId id="295" r:id="rId8"/>
    <p:sldId id="296" r:id="rId9"/>
    <p:sldId id="274" r:id="rId10"/>
    <p:sldId id="299" r:id="rId11"/>
    <p:sldId id="277" r:id="rId12"/>
    <p:sldId id="312" r:id="rId13"/>
    <p:sldId id="280" r:id="rId14"/>
    <p:sldId id="313" r:id="rId15"/>
    <p:sldId id="281" r:id="rId16"/>
    <p:sldId id="311" r:id="rId17"/>
    <p:sldId id="301" r:id="rId18"/>
    <p:sldId id="302" r:id="rId19"/>
    <p:sldId id="300" r:id="rId20"/>
    <p:sldId id="304" r:id="rId21"/>
    <p:sldId id="306" r:id="rId22"/>
    <p:sldId id="303" r:id="rId23"/>
    <p:sldId id="305" r:id="rId24"/>
    <p:sldId id="308" r:id="rId25"/>
    <p:sldId id="307" r:id="rId26"/>
    <p:sldId id="310" r:id="rId27"/>
    <p:sldId id="30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27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8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7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53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66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2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6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00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1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5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584D-6D51-41DF-A08D-534266A5E206}" type="datetimeFigureOut">
              <a:rPr lang="cs-CZ" smtClean="0"/>
              <a:pPr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1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Brodmann_area" TargetMode="External"/><Relationship Id="rId4" Type="http://schemas.openxmlformats.org/officeDocument/2006/relationships/hyperlink" Target="https://bioimagesuiteweb.github.io/webapp/mni2tal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(2)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Jan Šanda</a:t>
            </a:r>
          </a:p>
        </p:txBody>
      </p:sp>
    </p:spTree>
    <p:extLst>
      <p:ext uri="{BB962C8B-B14F-4D97-AF65-F5344CB8AC3E}">
        <p14:creationId xmlns:p14="http://schemas.microsoft.com/office/powerpoint/2010/main" val="7234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3FC744-F418-CB16-0646-E268B69C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97" y="0"/>
            <a:ext cx="5886805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65EC7C-DF15-8593-5CA9-F3190EC7054D}"/>
              </a:ext>
            </a:extLst>
          </p:cNvPr>
          <p:cNvSpPr txBox="1"/>
          <p:nvPr/>
        </p:nvSpPr>
        <p:spPr>
          <a:xfrm>
            <a:off x="2044345" y="1040947"/>
            <a:ext cx="11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meanfMR</a:t>
            </a:r>
            <a:endParaRPr lang="cs-CZ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A9778A-52F2-3498-113D-BC8538BDF4E9}"/>
              </a:ext>
            </a:extLst>
          </p:cNvPr>
          <p:cNvSpPr txBox="1"/>
          <p:nvPr/>
        </p:nvSpPr>
        <p:spPr>
          <a:xfrm>
            <a:off x="9039402" y="10409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wmeanfMR</a:t>
            </a:r>
            <a:endParaRPr lang="cs-CZ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BD7873-1E7B-9B4B-28B3-90F3E99CB8F1}"/>
              </a:ext>
            </a:extLst>
          </p:cNvPr>
          <p:cNvSpPr txBox="1"/>
          <p:nvPr/>
        </p:nvSpPr>
        <p:spPr>
          <a:xfrm>
            <a:off x="1791070" y="5163612"/>
            <a:ext cx="136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swmeanfMR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6722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Model </a:t>
            </a:r>
            <a:r>
              <a:rPr lang="cs-CZ" dirty="0" err="1"/>
              <a:t>specification</a:t>
            </a:r>
            <a:r>
              <a:rPr lang="cs-CZ" dirty="0"/>
              <a:t> (1st-level)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 1st-level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Directory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pre-created</a:t>
            </a:r>
            <a:r>
              <a:rPr lang="cs-CZ" sz="1400" dirty="0"/>
              <a:t>)</a:t>
            </a:r>
            <a:r>
              <a:rPr lang="cs-CZ" dirty="0"/>
              <a:t> </a:t>
            </a:r>
            <a:r>
              <a:rPr lang="cs-CZ" dirty="0" err="1"/>
              <a:t>folder</a:t>
            </a:r>
            <a:r>
              <a:rPr lang="cs-CZ" dirty="0"/>
              <a:t> „</a:t>
            </a:r>
            <a:r>
              <a:rPr lang="cs-CZ" b="1" dirty="0" err="1"/>
              <a:t>model</a:t>
            </a:r>
            <a:r>
              <a:rPr lang="cs-CZ" dirty="0" err="1"/>
              <a:t>“to</a:t>
            </a:r>
            <a:r>
              <a:rPr lang="cs-CZ" dirty="0"/>
              <a:t> </a:t>
            </a:r>
            <a:r>
              <a:rPr lang="cs-CZ" dirty="0" err="1"/>
              <a:t>store</a:t>
            </a:r>
            <a:r>
              <a:rPr lang="cs-CZ" dirty="0"/>
              <a:t> model and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Units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design </a:t>
            </a:r>
            <a:r>
              <a:rPr lang="cs-CZ" dirty="0"/>
              <a:t>… </a:t>
            </a:r>
            <a:r>
              <a:rPr lang="cs-CZ" b="1" dirty="0" err="1"/>
              <a:t>Scans</a:t>
            </a:r>
            <a:endParaRPr lang="cs-CZ" sz="1400" b="1" dirty="0"/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Interscan</a:t>
            </a:r>
            <a:r>
              <a:rPr lang="cs-CZ" b="1" dirty="0"/>
              <a:t> interval </a:t>
            </a:r>
            <a:r>
              <a:rPr lang="cs-CZ" dirty="0"/>
              <a:t>… </a:t>
            </a:r>
            <a:r>
              <a:rPr lang="cs-CZ" b="1" dirty="0"/>
              <a:t>2</a:t>
            </a:r>
            <a:r>
              <a:rPr lang="cs-CZ" dirty="0"/>
              <a:t> (</a:t>
            </a:r>
            <a:r>
              <a:rPr lang="cs-CZ" dirty="0" err="1"/>
              <a:t>equals</a:t>
            </a:r>
            <a:r>
              <a:rPr lang="cs-CZ" dirty="0"/>
              <a:t> to TR)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Data </a:t>
            </a:r>
            <a:r>
              <a:rPr lang="en-US" b="1" dirty="0"/>
              <a:t>&amp; Design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dirty="0"/>
              <a:t>Scans</a:t>
            </a:r>
            <a:r>
              <a:rPr lang="en-US" dirty="0"/>
              <a:t> … </a:t>
            </a:r>
            <a:r>
              <a:rPr lang="cs-CZ" dirty="0" err="1"/>
              <a:t>select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cs-CZ" i="1" dirty="0"/>
              <a:t>w</a:t>
            </a:r>
            <a:r>
              <a:rPr lang="en-US" i="1" dirty="0"/>
              <a:t>r*.</a:t>
            </a:r>
            <a:r>
              <a:rPr lang="en-US" i="1" dirty="0" err="1"/>
              <a:t>nii</a:t>
            </a:r>
            <a:r>
              <a:rPr lang="en-US" dirty="0"/>
              <a:t> data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dirty="0"/>
              <a:t>Conditions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b="1" dirty="0"/>
              <a:t>Condition</a:t>
            </a:r>
          </a:p>
          <a:p>
            <a:pPr marL="1885950" lvl="3" indent="-514350">
              <a:buFont typeface="+mj-lt"/>
              <a:buAutoNum type="alphaLcParenR"/>
            </a:pPr>
            <a:r>
              <a:rPr lang="en-US" b="1" dirty="0"/>
              <a:t>Name</a:t>
            </a:r>
            <a:r>
              <a:rPr lang="en-US" dirty="0"/>
              <a:t> …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processed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en-US" dirty="0"/>
              <a:t>, 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LeftHandFingerTapping</a:t>
            </a:r>
            <a:r>
              <a:rPr lang="cs-CZ" dirty="0"/>
              <a:t> / </a:t>
            </a:r>
            <a:r>
              <a:rPr lang="cs-CZ" dirty="0" err="1"/>
              <a:t>RightHandFingerTapping</a:t>
            </a:r>
            <a:endParaRPr lang="cs-CZ" dirty="0"/>
          </a:p>
          <a:p>
            <a:pPr marL="1885950" lvl="3" indent="-514350">
              <a:buFont typeface="+mj-lt"/>
              <a:buAutoNum type="alphaLcParenR"/>
            </a:pPr>
            <a:r>
              <a:rPr lang="cs-CZ" b="1" dirty="0" err="1"/>
              <a:t>Onset</a:t>
            </a:r>
            <a:r>
              <a:rPr lang="cs-CZ" dirty="0"/>
              <a:t> …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scans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activations</a:t>
            </a:r>
            <a:r>
              <a:rPr lang="cs-CZ" dirty="0"/>
              <a:t> </a:t>
            </a:r>
            <a:r>
              <a:rPr lang="cs-CZ" dirty="0" err="1"/>
              <a:t>begin</a:t>
            </a:r>
            <a:endParaRPr lang="cs-CZ" dirty="0"/>
          </a:p>
          <a:p>
            <a:pPr marL="1885950" lvl="3" indent="-514350">
              <a:buFont typeface="+mj-lt"/>
              <a:buAutoNum type="alphaLcParenR"/>
            </a:pPr>
            <a:r>
              <a:rPr lang="cs-CZ" b="1" dirty="0" err="1"/>
              <a:t>Durations</a:t>
            </a:r>
            <a:r>
              <a:rPr lang="cs-CZ" dirty="0"/>
              <a:t> … </a:t>
            </a:r>
            <a:r>
              <a:rPr lang="cs-CZ" dirty="0" err="1"/>
              <a:t>duration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activation</a:t>
            </a:r>
            <a:r>
              <a:rPr lang="cs-CZ" dirty="0"/>
              <a:t> (in </a:t>
            </a:r>
            <a:r>
              <a:rPr lang="cs-CZ" dirty="0" err="1"/>
              <a:t>scans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68834" y="5699909"/>
            <a:ext cx="4440511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en-US" sz="2800" b="1" dirty="0" err="1"/>
              <a:t>SPM.mat</a:t>
            </a:r>
            <a:r>
              <a:rPr lang="en-US" sz="2800" dirty="0"/>
              <a:t> file (</a:t>
            </a:r>
            <a:r>
              <a:rPr lang="cs-CZ" sz="2800" dirty="0"/>
              <a:t>GLM model)</a:t>
            </a:r>
          </a:p>
        </p:txBody>
      </p:sp>
    </p:spTree>
    <p:extLst>
      <p:ext uri="{BB962C8B-B14F-4D97-AF65-F5344CB8AC3E}">
        <p14:creationId xmlns:p14="http://schemas.microsoft.com/office/powerpoint/2010/main" val="280211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5. Model </a:t>
            </a:r>
            <a:r>
              <a:rPr lang="cs-CZ" dirty="0" err="1"/>
              <a:t>specification</a:t>
            </a:r>
            <a:r>
              <a:rPr lang="cs-CZ" dirty="0"/>
              <a:t> - </a:t>
            </a:r>
            <a:r>
              <a:rPr lang="cs-CZ" dirty="0" err="1"/>
              <a:t>Conditions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Condition</a:t>
            </a:r>
            <a:r>
              <a:rPr lang="cs-CZ" dirty="0"/>
              <a:t> </a:t>
            </a:r>
            <a:r>
              <a:rPr lang="en-US" b="1" dirty="0" err="1"/>
              <a:t>LeftHand</a:t>
            </a:r>
            <a:endParaRPr lang="en-US" b="1" dirty="0"/>
          </a:p>
          <a:p>
            <a:pPr lvl="1"/>
            <a:r>
              <a:rPr lang="en-US" dirty="0"/>
              <a:t>Name … </a:t>
            </a:r>
            <a:r>
              <a:rPr lang="en-US" b="1" dirty="0" err="1">
                <a:solidFill>
                  <a:srgbClr val="C00000"/>
                </a:solidFill>
              </a:rPr>
              <a:t>LeftHandFingerTapping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dirty="0" err="1"/>
              <a:t>Onset</a:t>
            </a:r>
            <a:r>
              <a:rPr lang="cs-CZ" dirty="0"/>
              <a:t> … </a:t>
            </a:r>
            <a:r>
              <a:rPr lang="en-US" b="1" dirty="0">
                <a:solidFill>
                  <a:srgbClr val="C00000"/>
                </a:solidFill>
              </a:rPr>
              <a:t>[16 61 10</a:t>
            </a:r>
            <a:r>
              <a:rPr lang="cs-CZ" b="1" dirty="0">
                <a:solidFill>
                  <a:srgbClr val="C00000"/>
                </a:solidFill>
              </a:rPr>
              <a:t>6</a:t>
            </a:r>
            <a:r>
              <a:rPr lang="en-US" b="1" dirty="0">
                <a:solidFill>
                  <a:srgbClr val="C00000"/>
                </a:solidFill>
              </a:rPr>
              <a:t>]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dirty="0" err="1"/>
              <a:t>Durations</a:t>
            </a:r>
            <a:r>
              <a:rPr lang="cs-CZ" dirty="0"/>
              <a:t> …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15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Condition</a:t>
            </a:r>
            <a:r>
              <a:rPr lang="cs-CZ" dirty="0"/>
              <a:t> </a:t>
            </a:r>
            <a:r>
              <a:rPr lang="en-US" b="1" dirty="0" err="1"/>
              <a:t>RightHand</a:t>
            </a:r>
            <a:endParaRPr lang="en-US" b="1" dirty="0"/>
          </a:p>
          <a:p>
            <a:pPr lvl="1"/>
            <a:r>
              <a:rPr lang="en-US" dirty="0"/>
              <a:t>Name …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RightHandFingerTapping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dirty="0" err="1"/>
              <a:t>Onset</a:t>
            </a:r>
            <a:r>
              <a:rPr lang="cs-CZ" dirty="0"/>
              <a:t> …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[31 76 121]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dirty="0" err="1"/>
              <a:t>Durations</a:t>
            </a:r>
            <a:r>
              <a:rPr lang="cs-CZ" dirty="0"/>
              <a:t> …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15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0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Model </a:t>
            </a:r>
            <a:r>
              <a:rPr lang="en-US" dirty="0"/>
              <a:t>estimation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en-US" dirty="0"/>
              <a:t>Estimate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Select </a:t>
            </a:r>
            <a:r>
              <a:rPr lang="en-US" dirty="0" err="1"/>
              <a:t>SPM.mat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en-US" i="1" dirty="0" err="1"/>
              <a:t>SPM.mat</a:t>
            </a:r>
            <a:r>
              <a:rPr lang="en-US" dirty="0"/>
              <a:t> 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8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cs-CZ" dirty="0" err="1"/>
              <a:t>Results</a:t>
            </a:r>
            <a:r>
              <a:rPr lang="cs-CZ" dirty="0"/>
              <a:t> (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contrast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SPM.mat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SPM </a:t>
            </a:r>
            <a:r>
              <a:rPr lang="cs-CZ" b="1" dirty="0" err="1"/>
              <a:t>contrast</a:t>
            </a:r>
            <a:r>
              <a:rPr lang="cs-CZ" b="1" dirty="0"/>
              <a:t> </a:t>
            </a:r>
            <a:r>
              <a:rPr lang="cs-CZ" b="1" dirty="0" err="1"/>
              <a:t>manager</a:t>
            </a:r>
            <a:r>
              <a:rPr lang="cs-CZ" b="1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contrast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Name: </a:t>
            </a:r>
            <a:r>
              <a:rPr lang="en-US" b="1" dirty="0" err="1">
                <a:solidFill>
                  <a:srgbClr val="FF0000"/>
                </a:solidFill>
              </a:rPr>
              <a:t>LeftHand</a:t>
            </a:r>
            <a:r>
              <a:rPr lang="cs-CZ" dirty="0"/>
              <a:t> </a:t>
            </a:r>
            <a:r>
              <a:rPr lang="en-US" dirty="0"/>
              <a:t>/</a:t>
            </a:r>
            <a:r>
              <a:rPr lang="cs-CZ" dirty="0"/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RightHand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type: </a:t>
            </a:r>
            <a:r>
              <a:rPr lang="cs-CZ" b="1" dirty="0"/>
              <a:t>t-</a:t>
            </a:r>
            <a:r>
              <a:rPr lang="cs-CZ" b="1" dirty="0" err="1"/>
              <a:t>contrast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contrast</a:t>
            </a:r>
            <a:r>
              <a:rPr lang="cs-CZ" dirty="0"/>
              <a:t>: </a:t>
            </a:r>
            <a:r>
              <a:rPr lang="cs-CZ" b="1" dirty="0">
                <a:solidFill>
                  <a:srgbClr val="FF0000"/>
                </a:solidFill>
              </a:rPr>
              <a:t>1 0</a:t>
            </a:r>
            <a:r>
              <a:rPr lang="en-US" b="1" dirty="0">
                <a:solidFill>
                  <a:srgbClr val="FF0000"/>
                </a:solidFill>
              </a:rPr>
              <a:t> 0 </a:t>
            </a:r>
            <a:r>
              <a:rPr lang="en-US" dirty="0"/>
              <a:t>/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0 1 0</a:t>
            </a:r>
            <a:r>
              <a:rPr lang="en-US" dirty="0"/>
              <a:t>	</a:t>
            </a:r>
            <a:r>
              <a:rPr lang="cs-CZ" dirty="0"/>
              <a:t>…</a:t>
            </a:r>
            <a:r>
              <a:rPr lang="cs-CZ" dirty="0" err="1"/>
              <a:t>submit</a:t>
            </a:r>
            <a:endParaRPr lang="cs-CZ" dirty="0"/>
          </a:p>
          <a:p>
            <a:pPr marL="514350" indent="-514350">
              <a:buAutoNum type="alphaLcParenR" startAt="2"/>
            </a:pPr>
            <a:r>
              <a:rPr lang="cs-CZ" dirty="0"/>
              <a:t>OK</a:t>
            </a:r>
          </a:p>
          <a:p>
            <a:pPr marL="514350" indent="-514350">
              <a:buAutoNum type="alphaLcParenR" startAt="2"/>
            </a:pPr>
            <a:r>
              <a:rPr lang="cs-CZ" dirty="0"/>
              <a:t>Done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59D8F1C-FF8F-96C5-6AF1-0DEBB8FB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125" y="225738"/>
            <a:ext cx="3873303" cy="32872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E37F2F2-BDF3-1A11-ECE4-F4C7712F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24" y="3512994"/>
            <a:ext cx="3873303" cy="32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RESULTS:</a:t>
            </a:r>
          </a:p>
          <a:p>
            <a:pPr marL="457200" lvl="1" indent="0">
              <a:buNone/>
            </a:pP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masking</a:t>
            </a:r>
            <a:r>
              <a:rPr lang="cs-CZ" dirty="0"/>
              <a:t> … </a:t>
            </a:r>
            <a:r>
              <a:rPr lang="cs-CZ" dirty="0" err="1"/>
              <a:t>none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P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to </a:t>
            </a:r>
            <a:r>
              <a:rPr lang="cs-CZ" dirty="0" err="1"/>
              <a:t>control</a:t>
            </a:r>
            <a:r>
              <a:rPr lang="cs-CZ" dirty="0"/>
              <a:t> … </a:t>
            </a:r>
            <a:r>
              <a:rPr lang="cs-CZ" dirty="0" err="1"/>
              <a:t>none</a:t>
            </a:r>
            <a:r>
              <a:rPr lang="cs-CZ" dirty="0"/>
              <a:t>/FWE</a:t>
            </a:r>
          </a:p>
          <a:p>
            <a:pPr marL="457200" lvl="1" indent="0">
              <a:buNone/>
            </a:pPr>
            <a:r>
              <a:rPr lang="cs-CZ" dirty="0" err="1"/>
              <a:t>Threshold</a:t>
            </a:r>
            <a:r>
              <a:rPr lang="cs-CZ" dirty="0"/>
              <a:t> </a:t>
            </a:r>
            <a:r>
              <a:rPr lang="en-US" dirty="0"/>
              <a:t>{T or p value} </a:t>
            </a:r>
            <a:r>
              <a:rPr lang="cs-CZ" dirty="0"/>
              <a:t>… 0.001/0.05</a:t>
            </a:r>
          </a:p>
          <a:p>
            <a:pPr marL="457200" lvl="1" indent="0">
              <a:buNone/>
            </a:pP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extent</a:t>
            </a:r>
            <a:r>
              <a:rPr lang="cs-CZ" dirty="0"/>
              <a:t> </a:t>
            </a:r>
            <a:r>
              <a:rPr lang="cs-CZ" dirty="0" err="1"/>
              <a:t>threshold</a:t>
            </a:r>
            <a:r>
              <a:rPr lang="cs-CZ" dirty="0"/>
              <a:t> </a:t>
            </a:r>
            <a:r>
              <a:rPr lang="en-US" dirty="0"/>
              <a:t>{</a:t>
            </a:r>
            <a:r>
              <a:rPr lang="cs-CZ" dirty="0" err="1"/>
              <a:t>voxels</a:t>
            </a:r>
            <a:r>
              <a:rPr lang="en-US" dirty="0"/>
              <a:t>}</a:t>
            </a:r>
            <a:r>
              <a:rPr lang="cs-CZ" dirty="0"/>
              <a:t> … 25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351FA2-8392-4550-6B55-65A54B5C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192" y="0"/>
            <a:ext cx="471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Results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Results can be displayed with </a:t>
            </a:r>
            <a:r>
              <a:rPr lang="en-US" b="1" dirty="0"/>
              <a:t>overlay</a:t>
            </a:r>
            <a:r>
              <a:rPr lang="en-US" dirty="0"/>
              <a:t> command </a:t>
            </a:r>
            <a:br>
              <a:rPr lang="en-US" dirty="0"/>
            </a:br>
            <a:r>
              <a:rPr lang="en-US" dirty="0"/>
              <a:t>(in results window, Slices, Section, Montage)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a background image use the MNI template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images from the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%SPM12%/canonical/</a:t>
            </a:r>
            <a:r>
              <a:rPr lang="en-US" dirty="0" err="1"/>
              <a:t>avg</a:t>
            </a:r>
            <a:r>
              <a:rPr lang="en-US" dirty="0"/>
              <a:t>*.</a:t>
            </a:r>
            <a:r>
              <a:rPr lang="en-US" dirty="0" err="1"/>
              <a:t>nii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AD7944-D21A-2BB7-E8A2-F916CB06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81" y="2616017"/>
            <a:ext cx="4699819" cy="42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… 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preview</a:t>
            </a:r>
            <a:r>
              <a:rPr lang="cs-CZ" dirty="0"/>
              <a:t> </a:t>
            </a:r>
            <a:r>
              <a:rPr lang="cs-CZ" dirty="0" err="1"/>
              <a:t>pipeline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Subj01</a:t>
            </a:r>
          </a:p>
          <a:p>
            <a:pPr marL="0" indent="0">
              <a:buNone/>
            </a:pPr>
            <a:r>
              <a:rPr lang="cs-CZ" dirty="0"/>
              <a:t>Subj02</a:t>
            </a:r>
          </a:p>
          <a:p>
            <a:pPr marL="0" indent="0">
              <a:buNone/>
            </a:pPr>
            <a:r>
              <a:rPr lang="cs-CZ" dirty="0"/>
              <a:t>Subj03</a:t>
            </a:r>
          </a:p>
          <a:p>
            <a:pPr marL="0" indent="0">
              <a:buNone/>
            </a:pPr>
            <a:r>
              <a:rPr lang="cs-CZ" dirty="0"/>
              <a:t>Subj04</a:t>
            </a:r>
          </a:p>
          <a:p>
            <a:pPr marL="0" indent="0">
              <a:buNone/>
            </a:pPr>
            <a:r>
              <a:rPr lang="cs-CZ" dirty="0"/>
              <a:t>Subj05</a:t>
            </a:r>
          </a:p>
          <a:p>
            <a:pPr marL="0" indent="0">
              <a:buNone/>
            </a:pPr>
            <a:r>
              <a:rPr lang="cs-CZ" dirty="0"/>
              <a:t>Subj06</a:t>
            </a:r>
          </a:p>
          <a:p>
            <a:pPr marL="0" indent="0">
              <a:buNone/>
            </a:pPr>
            <a:r>
              <a:rPr lang="cs-CZ" dirty="0"/>
              <a:t>Subj07</a:t>
            </a:r>
          </a:p>
          <a:p>
            <a:pPr marL="0" indent="0">
              <a:buNone/>
            </a:pPr>
            <a:r>
              <a:rPr lang="cs-CZ" dirty="0"/>
              <a:t>Subj08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46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subject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9154"/>
            <a:ext cx="10515600" cy="556884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SubjXX</a:t>
            </a:r>
            <a:endParaRPr lang="cs-CZ" b="1" dirty="0"/>
          </a:p>
          <a:p>
            <a:pPr lvl="1"/>
            <a:r>
              <a:rPr lang="cs-CZ" b="1" dirty="0" err="1"/>
              <a:t>fMR_hk</a:t>
            </a:r>
            <a:endParaRPr lang="cs-CZ" b="1" dirty="0"/>
          </a:p>
          <a:p>
            <a:pPr lvl="2"/>
            <a:r>
              <a:rPr lang="cs-CZ" i="1" dirty="0" err="1"/>
              <a:t>fMR_hk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i="1" dirty="0"/>
              <a:t>	(150 </a:t>
            </a:r>
            <a:r>
              <a:rPr lang="cs-CZ" i="1" dirty="0" err="1"/>
              <a:t>origin</a:t>
            </a:r>
            <a:r>
              <a:rPr lang="cs-CZ" i="1" dirty="0"/>
              <a:t> </a:t>
            </a:r>
            <a:r>
              <a:rPr lang="cs-CZ" i="1" dirty="0" err="1"/>
              <a:t>files</a:t>
            </a:r>
            <a:r>
              <a:rPr lang="cs-CZ" i="1" dirty="0"/>
              <a:t>)</a:t>
            </a:r>
          </a:p>
          <a:p>
            <a:pPr lvl="2"/>
            <a:r>
              <a:rPr lang="cs-CZ" i="1" dirty="0" err="1"/>
              <a:t>rfMR</a:t>
            </a:r>
            <a:r>
              <a:rPr lang="cs-CZ" i="1" dirty="0"/>
              <a:t> _</a:t>
            </a:r>
            <a:r>
              <a:rPr lang="cs-CZ" i="1" dirty="0" err="1"/>
              <a:t>hk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i="1" dirty="0"/>
              <a:t>	(150 </a:t>
            </a:r>
            <a:r>
              <a:rPr lang="cs-CZ" i="1" dirty="0" err="1"/>
              <a:t>realigned</a:t>
            </a:r>
            <a:r>
              <a:rPr lang="cs-CZ" i="1" dirty="0"/>
              <a:t> </a:t>
            </a:r>
            <a:r>
              <a:rPr lang="cs-CZ" i="1" dirty="0" err="1"/>
              <a:t>files</a:t>
            </a:r>
            <a:r>
              <a:rPr lang="cs-CZ" i="1" dirty="0"/>
              <a:t>)</a:t>
            </a:r>
          </a:p>
          <a:p>
            <a:pPr lvl="2"/>
            <a:r>
              <a:rPr lang="cs-CZ" i="1" dirty="0" err="1"/>
              <a:t>rp_fMR</a:t>
            </a:r>
            <a:r>
              <a:rPr lang="cs-CZ" i="1" dirty="0"/>
              <a:t> _hk*.txt	1 </a:t>
            </a:r>
            <a:r>
              <a:rPr lang="cs-CZ" i="1" dirty="0" err="1"/>
              <a:t>realignment</a:t>
            </a:r>
            <a:r>
              <a:rPr lang="cs-CZ" i="1" dirty="0"/>
              <a:t> </a:t>
            </a:r>
            <a:r>
              <a:rPr lang="cs-CZ" i="1" dirty="0" err="1"/>
              <a:t>parameters</a:t>
            </a:r>
            <a:r>
              <a:rPr lang="cs-CZ" i="1" dirty="0"/>
              <a:t> </a:t>
            </a:r>
            <a:r>
              <a:rPr lang="cs-CZ" i="1" dirty="0" err="1"/>
              <a:t>txt-file</a:t>
            </a:r>
            <a:endParaRPr lang="cs-CZ" i="1" dirty="0"/>
          </a:p>
          <a:p>
            <a:pPr lvl="2"/>
            <a:r>
              <a:rPr lang="cs-CZ" i="1" dirty="0" err="1"/>
              <a:t>meanfMR</a:t>
            </a:r>
            <a:r>
              <a:rPr lang="cs-CZ" i="1" dirty="0"/>
              <a:t> _</a:t>
            </a:r>
            <a:r>
              <a:rPr lang="cs-CZ" i="1" dirty="0" err="1"/>
              <a:t>hk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i="1" dirty="0"/>
              <a:t>	1 </a:t>
            </a:r>
            <a:r>
              <a:rPr lang="cs-CZ" i="1" dirty="0" err="1"/>
              <a:t>mean</a:t>
            </a:r>
            <a:r>
              <a:rPr lang="cs-CZ" i="1" dirty="0"/>
              <a:t> </a:t>
            </a:r>
            <a:r>
              <a:rPr lang="cs-CZ" i="1" dirty="0" err="1"/>
              <a:t>functioanl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endParaRPr lang="cs-CZ" i="1" dirty="0"/>
          </a:p>
          <a:p>
            <a:pPr lvl="2"/>
            <a:r>
              <a:rPr lang="cs-CZ" i="1" dirty="0" err="1"/>
              <a:t>wrfMR</a:t>
            </a:r>
            <a:r>
              <a:rPr lang="cs-CZ" i="1" dirty="0"/>
              <a:t> _</a:t>
            </a:r>
            <a:r>
              <a:rPr lang="cs-CZ" i="1" dirty="0" err="1"/>
              <a:t>hk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i="1" dirty="0"/>
              <a:t>	(150 </a:t>
            </a:r>
            <a:r>
              <a:rPr lang="cs-CZ" i="1" dirty="0" err="1"/>
              <a:t>realigned</a:t>
            </a:r>
            <a:r>
              <a:rPr lang="cs-CZ" i="1" dirty="0"/>
              <a:t> and </a:t>
            </a:r>
            <a:r>
              <a:rPr lang="cs-CZ" i="1" dirty="0" err="1"/>
              <a:t>normalised</a:t>
            </a:r>
            <a:r>
              <a:rPr lang="cs-CZ" i="1" dirty="0"/>
              <a:t> </a:t>
            </a:r>
            <a:r>
              <a:rPr lang="cs-CZ" i="1" dirty="0" err="1"/>
              <a:t>files</a:t>
            </a:r>
            <a:r>
              <a:rPr lang="cs-CZ" i="1" dirty="0"/>
              <a:t>)</a:t>
            </a:r>
          </a:p>
          <a:p>
            <a:pPr lvl="2"/>
            <a:r>
              <a:rPr lang="cs-CZ" i="1" dirty="0" err="1"/>
              <a:t>swrfMR</a:t>
            </a:r>
            <a:r>
              <a:rPr lang="cs-CZ" i="1" dirty="0"/>
              <a:t> _</a:t>
            </a:r>
            <a:r>
              <a:rPr lang="cs-CZ" i="1" dirty="0" err="1"/>
              <a:t>hk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i="1" dirty="0"/>
              <a:t>	(150 </a:t>
            </a:r>
            <a:r>
              <a:rPr lang="cs-CZ" i="1" dirty="0" err="1"/>
              <a:t>realigned</a:t>
            </a:r>
            <a:r>
              <a:rPr lang="cs-CZ" i="1" dirty="0"/>
              <a:t>, </a:t>
            </a:r>
            <a:r>
              <a:rPr lang="cs-CZ" i="1" dirty="0" err="1"/>
              <a:t>normalised</a:t>
            </a:r>
            <a:r>
              <a:rPr lang="cs-CZ" i="1" dirty="0"/>
              <a:t> and </a:t>
            </a:r>
            <a:r>
              <a:rPr lang="cs-CZ" i="1" dirty="0" err="1"/>
              <a:t>smoothed</a:t>
            </a:r>
            <a:r>
              <a:rPr lang="cs-CZ" i="1" dirty="0"/>
              <a:t> </a:t>
            </a:r>
            <a:r>
              <a:rPr lang="cs-CZ" i="1" dirty="0" err="1"/>
              <a:t>files</a:t>
            </a:r>
            <a:r>
              <a:rPr lang="cs-CZ" i="1" dirty="0"/>
              <a:t>)</a:t>
            </a:r>
          </a:p>
          <a:p>
            <a:pPr lvl="2"/>
            <a:r>
              <a:rPr lang="cs-CZ" b="1" dirty="0"/>
              <a:t>model</a:t>
            </a:r>
          </a:p>
          <a:p>
            <a:pPr lvl="3"/>
            <a:r>
              <a:rPr lang="cs-CZ" i="1" dirty="0"/>
              <a:t>beta_0001.nii</a:t>
            </a:r>
            <a:r>
              <a:rPr lang="en-US" i="1" dirty="0"/>
              <a:t>	beta </a:t>
            </a:r>
            <a:r>
              <a:rPr lang="cs-CZ" i="1" dirty="0" err="1"/>
              <a:t>values</a:t>
            </a:r>
            <a:r>
              <a:rPr lang="en-US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GLM model, </a:t>
            </a:r>
            <a:r>
              <a:rPr lang="cs-CZ" i="1" dirty="0" err="1"/>
              <a:t>for</a:t>
            </a:r>
            <a:r>
              <a:rPr lang="en-US" i="1" dirty="0"/>
              <a:t> </a:t>
            </a:r>
            <a:r>
              <a:rPr lang="cs-CZ" i="1" dirty="0" err="1"/>
              <a:t>first</a:t>
            </a:r>
            <a:r>
              <a:rPr lang="en-US" i="1" dirty="0"/>
              <a:t> </a:t>
            </a:r>
            <a:r>
              <a:rPr lang="cs-CZ" i="1" dirty="0" err="1"/>
              <a:t>predictor</a:t>
            </a:r>
            <a:r>
              <a:rPr lang="cs-CZ" i="1" dirty="0"/>
              <a:t> (</a:t>
            </a:r>
            <a:r>
              <a:rPr lang="cs-CZ" i="1" dirty="0" err="1"/>
              <a:t>predictor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acitavtions</a:t>
            </a:r>
            <a:r>
              <a:rPr lang="cs-CZ" i="1" dirty="0"/>
              <a:t>)</a:t>
            </a:r>
            <a:endParaRPr lang="en-US" i="1" dirty="0"/>
          </a:p>
          <a:p>
            <a:pPr lvl="3"/>
            <a:r>
              <a:rPr lang="cs-CZ" i="1" dirty="0"/>
              <a:t>beta_000</a:t>
            </a:r>
            <a:r>
              <a:rPr lang="en-US" i="1" dirty="0"/>
              <a:t>2</a:t>
            </a:r>
            <a:r>
              <a:rPr lang="cs-CZ" i="1" dirty="0"/>
              <a:t>.nii</a:t>
            </a:r>
            <a:r>
              <a:rPr lang="en-US" i="1" dirty="0"/>
              <a:t>	beta </a:t>
            </a:r>
            <a:r>
              <a:rPr lang="cs-CZ" i="1" dirty="0" err="1"/>
              <a:t>values</a:t>
            </a:r>
            <a:r>
              <a:rPr lang="en-US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GLM model, </a:t>
            </a:r>
            <a:r>
              <a:rPr lang="cs-CZ" i="1" dirty="0" err="1"/>
              <a:t>for</a:t>
            </a:r>
            <a:r>
              <a:rPr lang="en-US" i="1" dirty="0"/>
              <a:t> second </a:t>
            </a:r>
            <a:r>
              <a:rPr lang="cs-CZ" i="1" dirty="0" err="1"/>
              <a:t>predictor</a:t>
            </a:r>
            <a:r>
              <a:rPr lang="cs-CZ" i="1" dirty="0"/>
              <a:t> (</a:t>
            </a:r>
            <a:r>
              <a:rPr lang="cs-CZ" i="1" dirty="0" err="1"/>
              <a:t>predictor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acitavtions</a:t>
            </a:r>
            <a:r>
              <a:rPr lang="cs-CZ" i="1" dirty="0"/>
              <a:t>)</a:t>
            </a:r>
          </a:p>
          <a:p>
            <a:pPr lvl="3"/>
            <a:r>
              <a:rPr lang="cs-CZ" i="1" dirty="0"/>
              <a:t>beta_000</a:t>
            </a:r>
            <a:r>
              <a:rPr lang="en-US" i="1" dirty="0"/>
              <a:t>3</a:t>
            </a:r>
            <a:r>
              <a:rPr lang="cs-CZ" i="1" dirty="0"/>
              <a:t>.nii</a:t>
            </a:r>
            <a:r>
              <a:rPr lang="en-US" i="1" dirty="0"/>
              <a:t>	beta </a:t>
            </a:r>
            <a:r>
              <a:rPr lang="cs-CZ" i="1" dirty="0" err="1"/>
              <a:t>values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en-US" i="1" dirty="0"/>
              <a:t> GLM model</a:t>
            </a:r>
            <a:r>
              <a:rPr lang="cs-CZ" i="1" dirty="0"/>
              <a:t>,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en-US" i="1" dirty="0"/>
              <a:t>third</a:t>
            </a:r>
            <a:r>
              <a:rPr lang="cs-CZ" i="1" dirty="0"/>
              <a:t> </a:t>
            </a:r>
            <a:r>
              <a:rPr lang="cs-CZ" i="1" dirty="0" err="1"/>
              <a:t>predictor</a:t>
            </a:r>
            <a:r>
              <a:rPr lang="cs-CZ" i="1" dirty="0"/>
              <a:t> (</a:t>
            </a:r>
            <a:r>
              <a:rPr lang="cs-CZ" i="1" dirty="0" err="1"/>
              <a:t>constant</a:t>
            </a:r>
            <a:r>
              <a:rPr lang="cs-CZ" i="1" dirty="0"/>
              <a:t> </a:t>
            </a:r>
            <a:r>
              <a:rPr lang="cs-CZ" i="1" dirty="0" err="1"/>
              <a:t>predictor</a:t>
            </a:r>
            <a:r>
              <a:rPr lang="cs-CZ" i="1" dirty="0"/>
              <a:t>)</a:t>
            </a:r>
          </a:p>
          <a:p>
            <a:pPr lvl="3"/>
            <a:r>
              <a:rPr lang="cs-CZ" b="1" i="1" dirty="0">
                <a:solidFill>
                  <a:srgbClr val="C00000"/>
                </a:solidFill>
              </a:rPr>
              <a:t>con_0001.nii</a:t>
            </a:r>
            <a:r>
              <a:rPr lang="cs-CZ" i="1" dirty="0"/>
              <a:t>		</a:t>
            </a:r>
            <a:r>
              <a:rPr lang="cs-CZ" i="1" dirty="0" err="1"/>
              <a:t>contrast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predictor</a:t>
            </a:r>
            <a:r>
              <a:rPr lang="cs-CZ" i="1" dirty="0"/>
              <a:t> </a:t>
            </a:r>
            <a:r>
              <a:rPr lang="cs-CZ" b="1" i="1" dirty="0">
                <a:solidFill>
                  <a:srgbClr val="C00000"/>
                </a:solidFill>
              </a:rPr>
              <a:t>IMPORTANT FOR GROUP ANALYSIS!!!</a:t>
            </a:r>
          </a:p>
          <a:p>
            <a:pPr lvl="3"/>
            <a:r>
              <a:rPr lang="cs-CZ" b="1" i="1" dirty="0">
                <a:solidFill>
                  <a:srgbClr val="C00000"/>
                </a:solidFill>
              </a:rPr>
              <a:t>con_000</a:t>
            </a:r>
            <a:r>
              <a:rPr lang="en-US" b="1" i="1" dirty="0">
                <a:solidFill>
                  <a:srgbClr val="C00000"/>
                </a:solidFill>
              </a:rPr>
              <a:t>2</a:t>
            </a:r>
            <a:r>
              <a:rPr lang="cs-CZ" b="1" i="1" dirty="0">
                <a:solidFill>
                  <a:srgbClr val="C00000"/>
                </a:solidFill>
              </a:rPr>
              <a:t>.nii</a:t>
            </a:r>
            <a:r>
              <a:rPr lang="cs-CZ" i="1" dirty="0"/>
              <a:t>		</a:t>
            </a:r>
            <a:r>
              <a:rPr lang="cs-CZ" i="1" dirty="0" err="1"/>
              <a:t>contrast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en-US" i="1" dirty="0"/>
              <a:t>second</a:t>
            </a:r>
            <a:r>
              <a:rPr lang="cs-CZ" i="1" dirty="0"/>
              <a:t> </a:t>
            </a:r>
            <a:r>
              <a:rPr lang="cs-CZ" i="1" dirty="0" err="1"/>
              <a:t>predictor</a:t>
            </a:r>
            <a:r>
              <a:rPr lang="cs-CZ" i="1" dirty="0"/>
              <a:t> </a:t>
            </a:r>
            <a:r>
              <a:rPr lang="cs-CZ" b="1" i="1" dirty="0">
                <a:solidFill>
                  <a:srgbClr val="C00000"/>
                </a:solidFill>
              </a:rPr>
              <a:t>IMPORTANT FOR GROUP ANALYSIS!!!</a:t>
            </a:r>
          </a:p>
          <a:p>
            <a:pPr lvl="3"/>
            <a:r>
              <a:rPr lang="cs-CZ" i="1" dirty="0" err="1"/>
              <a:t>mask.nii</a:t>
            </a:r>
            <a:r>
              <a:rPr lang="cs-CZ" i="1" dirty="0"/>
              <a:t>		</a:t>
            </a:r>
            <a:r>
              <a:rPr lang="cs-CZ" i="1" dirty="0" err="1"/>
              <a:t>binar</a:t>
            </a:r>
            <a:r>
              <a:rPr lang="cs-CZ" i="1" dirty="0"/>
              <a:t> </a:t>
            </a:r>
            <a:r>
              <a:rPr lang="cs-CZ" i="1" dirty="0" err="1"/>
              <a:t>mask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r>
              <a:rPr lang="cs-CZ" i="1" dirty="0"/>
              <a:t>, </a:t>
            </a:r>
            <a:r>
              <a:rPr lang="cs-CZ" i="1" dirty="0" err="1"/>
              <a:t>created</a:t>
            </a:r>
            <a:r>
              <a:rPr lang="cs-CZ" i="1" dirty="0"/>
              <a:t> </a:t>
            </a:r>
            <a:r>
              <a:rPr lang="cs-CZ" i="1" dirty="0" err="1"/>
              <a:t>automaticaly</a:t>
            </a:r>
            <a:endParaRPr lang="cs-CZ" i="1" dirty="0"/>
          </a:p>
          <a:p>
            <a:pPr lvl="3"/>
            <a:r>
              <a:rPr lang="cs-CZ" i="1" dirty="0" err="1"/>
              <a:t>ResMS.nii</a:t>
            </a:r>
            <a:r>
              <a:rPr lang="cs-CZ" i="1" dirty="0"/>
              <a:t>		</a:t>
            </a:r>
            <a:r>
              <a:rPr lang="cs-CZ" i="1" dirty="0" err="1"/>
              <a:t>residuals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r>
              <a:rPr lang="cs-CZ" i="1" dirty="0"/>
              <a:t>, </a:t>
            </a:r>
            <a:r>
              <a:rPr lang="cs-CZ" i="1" dirty="0" err="1"/>
              <a:t>errors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GLM model</a:t>
            </a:r>
          </a:p>
          <a:p>
            <a:pPr lvl="3"/>
            <a:r>
              <a:rPr lang="cs-CZ" i="1" dirty="0" err="1"/>
              <a:t>RPV.nii</a:t>
            </a:r>
            <a:r>
              <a:rPr lang="cs-CZ" i="1" dirty="0"/>
              <a:t>		</a:t>
            </a:r>
            <a:r>
              <a:rPr lang="cs-CZ" i="1" dirty="0" err="1"/>
              <a:t>ressels</a:t>
            </a:r>
            <a:r>
              <a:rPr lang="cs-CZ" i="1" dirty="0"/>
              <a:t> per </a:t>
            </a:r>
            <a:r>
              <a:rPr lang="cs-CZ" i="1" dirty="0" err="1"/>
              <a:t>voxel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endParaRPr lang="cs-CZ" i="1" dirty="0"/>
          </a:p>
          <a:p>
            <a:pPr lvl="3"/>
            <a:r>
              <a:rPr lang="cs-CZ" i="1" dirty="0" err="1"/>
              <a:t>SPM.mat</a:t>
            </a:r>
            <a:r>
              <a:rPr lang="cs-CZ" i="1" dirty="0"/>
              <a:t>		mat-</a:t>
            </a:r>
            <a:r>
              <a:rPr lang="cs-CZ" i="1" dirty="0" err="1"/>
              <a:t>file</a:t>
            </a:r>
            <a:r>
              <a:rPr lang="cs-CZ" i="1" dirty="0"/>
              <a:t>, </a:t>
            </a:r>
            <a:r>
              <a:rPr lang="cs-CZ" i="1" dirty="0" err="1"/>
              <a:t>where</a:t>
            </a:r>
            <a:r>
              <a:rPr lang="cs-CZ" i="1" dirty="0"/>
              <a:t> GLM model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stored</a:t>
            </a:r>
            <a:endParaRPr lang="cs-CZ" i="1" dirty="0"/>
          </a:p>
          <a:p>
            <a:pPr lvl="3"/>
            <a:r>
              <a:rPr lang="cs-CZ" i="1" dirty="0"/>
              <a:t>spmT_0001.nii		t-</a:t>
            </a:r>
            <a:r>
              <a:rPr lang="cs-CZ" i="1" dirty="0" err="1"/>
              <a:t>statistics</a:t>
            </a:r>
            <a:r>
              <a:rPr lang="en-US" i="1" dirty="0"/>
              <a:t> T-values</a:t>
            </a:r>
            <a:endParaRPr lang="cs-CZ" i="1" dirty="0"/>
          </a:p>
          <a:p>
            <a:pPr lvl="1"/>
            <a:r>
              <a:rPr lang="cs-CZ" b="1" dirty="0"/>
              <a:t>t1</a:t>
            </a:r>
          </a:p>
          <a:p>
            <a:pPr lvl="2"/>
            <a:r>
              <a:rPr lang="cs-CZ" i="1" dirty="0"/>
              <a:t>t1.nii		1 </a:t>
            </a:r>
            <a:r>
              <a:rPr lang="cs-CZ" i="1" dirty="0" err="1"/>
              <a:t>structural</a:t>
            </a:r>
            <a:r>
              <a:rPr lang="cs-CZ" i="1" dirty="0"/>
              <a:t> t1-weighted image</a:t>
            </a:r>
          </a:p>
        </p:txBody>
      </p:sp>
    </p:spTree>
    <p:extLst>
      <p:ext uri="{BB962C8B-B14F-4D97-AF65-F5344CB8AC3E}">
        <p14:creationId xmlns:p14="http://schemas.microsoft.com/office/powerpoint/2010/main" val="120188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2nd- </a:t>
            </a:r>
            <a:r>
              <a:rPr lang="cs-CZ" dirty="0" err="1"/>
              <a:t>level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(GROUP ANALYSIS)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83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1234"/>
          </a:xfrm>
        </p:spPr>
        <p:txBody>
          <a:bodyPr>
            <a:normAutofit fontScale="90000"/>
          </a:bodyPr>
          <a:lstStyle/>
          <a:p>
            <a:r>
              <a:rPr lang="en-US" dirty="0"/>
              <a:t>Today </a:t>
            </a:r>
            <a:r>
              <a:rPr lang="cs-CZ" dirty="0" err="1"/>
              <a:t>goal</a:t>
            </a:r>
            <a:r>
              <a:rPr lang="cs-CZ" dirty="0"/>
              <a:t>:</a:t>
            </a:r>
            <a:br>
              <a:rPr lang="cs-CZ" b="1" dirty="0"/>
            </a:br>
            <a:r>
              <a:rPr lang="en-US" b="1" dirty="0"/>
              <a:t>Group analysis of functional activity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FingerTapping</a:t>
            </a:r>
            <a:r>
              <a:rPr lang="cs-CZ" b="1" dirty="0"/>
              <a:t>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en-US" b="1" dirty="0"/>
              <a:t>in </a:t>
            </a:r>
            <a:r>
              <a:rPr lang="cs-CZ" b="1" dirty="0" err="1"/>
              <a:t>eight</a:t>
            </a:r>
            <a:r>
              <a:rPr lang="en-US" b="1" dirty="0"/>
              <a:t> subjects</a:t>
            </a:r>
            <a:r>
              <a:rPr lang="cs-CZ" b="1" dirty="0"/>
              <a:t> </a:t>
            </a:r>
            <a:r>
              <a:rPr lang="cs-CZ" b="1" dirty="0" err="1"/>
              <a:t>using</a:t>
            </a:r>
            <a:r>
              <a:rPr lang="cs-CZ" b="1" dirty="0"/>
              <a:t> SPM12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6359"/>
            <a:ext cx="10515600" cy="3780604"/>
          </a:xfrm>
        </p:spPr>
        <p:txBody>
          <a:bodyPr/>
          <a:lstStyle/>
          <a:p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in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eight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en-US" dirty="0"/>
              <a:t> common activation</a:t>
            </a:r>
            <a:r>
              <a:rPr lang="cs-CZ" dirty="0"/>
              <a:t>?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subject‘s</a:t>
            </a:r>
            <a:r>
              <a:rPr lang="cs-CZ" dirty="0"/>
              <a:t> </a:t>
            </a:r>
            <a:r>
              <a:rPr lang="cs-CZ" dirty="0" err="1"/>
              <a:t>activations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place in </a:t>
            </a:r>
            <a:r>
              <a:rPr lang="cs-CZ" dirty="0" err="1"/>
              <a:t>the</a:t>
            </a:r>
            <a:r>
              <a:rPr lang="cs-CZ" dirty="0"/>
              <a:t> brain</a:t>
            </a: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the processing of </a:t>
            </a:r>
            <a:r>
              <a:rPr lang="en-US" dirty="0" err="1"/>
              <a:t>fMR</a:t>
            </a:r>
            <a:r>
              <a:rPr lang="en-US" dirty="0"/>
              <a:t> data for subjects </a:t>
            </a:r>
            <a:r>
              <a:rPr lang="cs-CZ" b="1" dirty="0"/>
              <a:t>Subj01</a:t>
            </a:r>
            <a:r>
              <a:rPr lang="en-US" dirty="0"/>
              <a:t> to </a:t>
            </a:r>
            <a:r>
              <a:rPr lang="cs-CZ" b="1" dirty="0"/>
              <a:t>Subj08</a:t>
            </a:r>
            <a:r>
              <a:rPr lang="en-US" dirty="0"/>
              <a:t> following the pipeline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the group statistics and display the </a:t>
            </a:r>
            <a:r>
              <a:rPr lang="en-US" dirty="0" err="1"/>
              <a:t>resu</a:t>
            </a:r>
            <a:r>
              <a:rPr lang="cs-CZ" dirty="0"/>
              <a:t>l</a:t>
            </a:r>
            <a:r>
              <a:rPr lang="en-US" dirty="0" err="1"/>
              <a:t>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Model </a:t>
            </a:r>
            <a:r>
              <a:rPr lang="cs-CZ" dirty="0" err="1"/>
              <a:t>specification</a:t>
            </a:r>
            <a:br>
              <a:rPr lang="en-US" dirty="0"/>
            </a:br>
            <a:r>
              <a:rPr lang="en-US" dirty="0"/>
              <a:t>(group mean)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 </a:t>
            </a:r>
            <a:r>
              <a:rPr lang="en-US" dirty="0"/>
              <a:t>2nd</a:t>
            </a:r>
            <a:r>
              <a:rPr lang="cs-CZ" dirty="0"/>
              <a:t>-</a:t>
            </a:r>
            <a:r>
              <a:rPr lang="cs-CZ" dirty="0" err="1"/>
              <a:t>level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Directory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folder</a:t>
            </a:r>
            <a:r>
              <a:rPr lang="cs-CZ" dirty="0"/>
              <a:t> (</a:t>
            </a:r>
            <a:r>
              <a:rPr lang="en-US" dirty="0"/>
              <a:t>for example </a:t>
            </a:r>
            <a:r>
              <a:rPr lang="cs-CZ" i="1" dirty="0"/>
              <a:t>„</a:t>
            </a:r>
            <a:r>
              <a:rPr lang="en-US" i="1" dirty="0" err="1"/>
              <a:t>group_mean</a:t>
            </a:r>
            <a:r>
              <a:rPr lang="cs-CZ" i="1" dirty="0"/>
              <a:t>_</a:t>
            </a:r>
            <a:r>
              <a:rPr lang="cs-CZ" i="1" dirty="0" err="1"/>
              <a:t>Left</a:t>
            </a:r>
            <a:r>
              <a:rPr lang="cs-CZ" i="1" dirty="0"/>
              <a:t>“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Design – One-sample t-test – Scans</a:t>
            </a:r>
            <a:r>
              <a:rPr lang="en-US" dirty="0"/>
              <a:t> … select all </a:t>
            </a:r>
            <a:r>
              <a:rPr lang="en-US" i="1" dirty="0"/>
              <a:t>con_0001.nii</a:t>
            </a:r>
            <a:r>
              <a:rPr lang="en-US" dirty="0"/>
              <a:t> files from model folder of each subject (</a:t>
            </a:r>
            <a:r>
              <a:rPr lang="cs-CZ" dirty="0"/>
              <a:t>8</a:t>
            </a:r>
            <a:r>
              <a:rPr lang="en-US" dirty="0"/>
              <a:t>x con_0001.nii)</a:t>
            </a:r>
            <a:endParaRPr lang="cs-CZ" sz="1400" i="1" dirty="0"/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Run</a:t>
            </a:r>
            <a:r>
              <a:rPr lang="cs-CZ" dirty="0"/>
              <a:t> </a:t>
            </a:r>
            <a:r>
              <a:rPr lang="cs-CZ" dirty="0" err="1"/>
              <a:t>batch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6C99B2-3771-F035-551D-DC198436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846" y="0"/>
            <a:ext cx="42691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92" y="0"/>
            <a:ext cx="453227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4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Model </a:t>
            </a:r>
            <a:r>
              <a:rPr lang="en-US" dirty="0"/>
              <a:t>estimation</a:t>
            </a:r>
            <a:br>
              <a:rPr lang="en-US" dirty="0"/>
            </a:br>
            <a:r>
              <a:rPr lang="en-US" dirty="0"/>
              <a:t>(group mean)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en-US" dirty="0"/>
              <a:t>Estimate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Select </a:t>
            </a:r>
            <a:r>
              <a:rPr lang="en-US" dirty="0" err="1"/>
              <a:t>SPM.mat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en-US" i="1" dirty="0" err="1"/>
              <a:t>SPM.mat</a:t>
            </a:r>
            <a:r>
              <a:rPr lang="en-US" dirty="0"/>
              <a:t> 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92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</a:t>
            </a:r>
            <a:r>
              <a:rPr lang="en-US" dirty="0"/>
              <a:t>Results – define contrast</a:t>
            </a:r>
            <a:br>
              <a:rPr lang="en-US" dirty="0"/>
            </a:br>
            <a:r>
              <a:rPr lang="en-US" dirty="0"/>
              <a:t>(group mean)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SPM.mat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SPM </a:t>
            </a:r>
            <a:r>
              <a:rPr lang="cs-CZ" b="1" dirty="0" err="1"/>
              <a:t>contrast</a:t>
            </a:r>
            <a:r>
              <a:rPr lang="cs-CZ" b="1" dirty="0"/>
              <a:t> </a:t>
            </a:r>
            <a:r>
              <a:rPr lang="cs-CZ" b="1" dirty="0" err="1"/>
              <a:t>manager</a:t>
            </a:r>
            <a:r>
              <a:rPr lang="cs-CZ" b="1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contrast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Name: </a:t>
            </a:r>
            <a:r>
              <a:rPr lang="cs-CZ" dirty="0" err="1"/>
              <a:t>group</a:t>
            </a:r>
            <a:r>
              <a:rPr lang="cs-CZ" i="1" dirty="0" err="1"/>
              <a:t>_mean_Left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	type: </a:t>
            </a:r>
            <a:r>
              <a:rPr lang="cs-CZ" i="1" dirty="0"/>
              <a:t>t-</a:t>
            </a:r>
            <a:r>
              <a:rPr lang="cs-CZ" i="1" dirty="0" err="1"/>
              <a:t>contrast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contrast</a:t>
            </a:r>
            <a:r>
              <a:rPr lang="cs-CZ" dirty="0"/>
              <a:t>: </a:t>
            </a:r>
            <a:r>
              <a:rPr lang="cs-CZ" i="1" dirty="0"/>
              <a:t>1</a:t>
            </a:r>
            <a:r>
              <a:rPr lang="cs-CZ" dirty="0"/>
              <a:t>	…</a:t>
            </a:r>
            <a:r>
              <a:rPr lang="cs-CZ" dirty="0" err="1"/>
              <a:t>submit</a:t>
            </a:r>
            <a:endParaRPr lang="cs-CZ" dirty="0"/>
          </a:p>
          <a:p>
            <a:pPr marL="514350" indent="-514350">
              <a:buAutoNum type="alphaLcParenR" startAt="2"/>
            </a:pPr>
            <a:r>
              <a:rPr lang="cs-CZ" dirty="0"/>
              <a:t>OK</a:t>
            </a:r>
          </a:p>
          <a:p>
            <a:pPr marL="514350" indent="-514350">
              <a:buAutoNum type="alphaLcParenR" startAt="2"/>
            </a:pPr>
            <a:r>
              <a:rPr lang="cs-CZ" dirty="0"/>
              <a:t>Done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7ED29E-89F1-A975-F847-94B3DCBB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276" y="1027906"/>
            <a:ext cx="6285500" cy="52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6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</a:t>
            </a:r>
            <a:r>
              <a:rPr lang="en-US" dirty="0"/>
              <a:t>Results</a:t>
            </a:r>
            <a:br>
              <a:rPr lang="en-US" dirty="0"/>
            </a:br>
            <a:r>
              <a:rPr lang="en-US" dirty="0"/>
              <a:t>(group mean)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RESULTS:</a:t>
            </a:r>
          </a:p>
          <a:p>
            <a:pPr marL="457200" lvl="1" indent="0">
              <a:buNone/>
            </a:pP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masking</a:t>
            </a:r>
            <a:r>
              <a:rPr lang="cs-CZ" dirty="0"/>
              <a:t> … </a:t>
            </a:r>
            <a:r>
              <a:rPr lang="cs-CZ" dirty="0" err="1"/>
              <a:t>none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P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to </a:t>
            </a:r>
            <a:r>
              <a:rPr lang="cs-CZ" dirty="0" err="1"/>
              <a:t>control</a:t>
            </a:r>
            <a:r>
              <a:rPr lang="cs-CZ" dirty="0"/>
              <a:t> … </a:t>
            </a:r>
            <a:r>
              <a:rPr lang="cs-CZ" b="1" dirty="0" err="1"/>
              <a:t>none</a:t>
            </a:r>
            <a:endParaRPr lang="cs-CZ" b="1" dirty="0"/>
          </a:p>
          <a:p>
            <a:pPr marL="457200" lvl="1" indent="0">
              <a:buNone/>
            </a:pPr>
            <a:r>
              <a:rPr lang="cs-CZ" dirty="0" err="1"/>
              <a:t>Threshold</a:t>
            </a:r>
            <a:r>
              <a:rPr lang="cs-CZ" dirty="0"/>
              <a:t> </a:t>
            </a:r>
            <a:r>
              <a:rPr lang="en-US" dirty="0"/>
              <a:t>{T or p value} </a:t>
            </a:r>
            <a:r>
              <a:rPr lang="cs-CZ" dirty="0"/>
              <a:t>… 0.001</a:t>
            </a:r>
          </a:p>
          <a:p>
            <a:pPr marL="457200" lvl="1" indent="0">
              <a:buNone/>
            </a:pP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extent</a:t>
            </a:r>
            <a:r>
              <a:rPr lang="cs-CZ" dirty="0"/>
              <a:t> </a:t>
            </a:r>
            <a:r>
              <a:rPr lang="cs-CZ" dirty="0" err="1"/>
              <a:t>threshold</a:t>
            </a:r>
            <a:r>
              <a:rPr lang="cs-CZ" dirty="0"/>
              <a:t> </a:t>
            </a:r>
            <a:r>
              <a:rPr lang="en-US" dirty="0"/>
              <a:t>{</a:t>
            </a:r>
            <a:r>
              <a:rPr lang="cs-CZ" dirty="0" err="1"/>
              <a:t>voxels</a:t>
            </a:r>
            <a:r>
              <a:rPr lang="en-US" dirty="0"/>
              <a:t>}</a:t>
            </a:r>
            <a:r>
              <a:rPr lang="cs-CZ" dirty="0"/>
              <a:t> … 25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235" y="0"/>
            <a:ext cx="453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9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D1B3D04B-9BA5-C1EB-8AC4-03439B40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522" y="2466846"/>
            <a:ext cx="4432426" cy="4241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4EF4C5-DEF7-CE09-AA32-5832A169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7846" cy="68580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3894742" y="3811639"/>
            <a:ext cx="835650" cy="2471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189133" y="160867"/>
            <a:ext cx="5664308" cy="25853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  <a:r>
              <a:rPr lang="en-US" dirty="0" err="1"/>
              <a:t>oordin</a:t>
            </a:r>
            <a:r>
              <a:rPr lang="cs-CZ" dirty="0" err="1"/>
              <a:t>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maximal</a:t>
            </a:r>
            <a:r>
              <a:rPr lang="cs-CZ" dirty="0"/>
              <a:t> </a:t>
            </a:r>
            <a:r>
              <a:rPr lang="cs-CZ" dirty="0" err="1"/>
              <a:t>activation</a:t>
            </a:r>
            <a:r>
              <a:rPr lang="cs-CZ" dirty="0"/>
              <a:t> in MNI </a:t>
            </a:r>
            <a:r>
              <a:rPr lang="cs-CZ" dirty="0" err="1"/>
              <a:t>space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Use</a:t>
            </a:r>
          </a:p>
          <a:p>
            <a:r>
              <a:rPr lang="cs-CZ" dirty="0">
                <a:hlinkClick r:id="rId4"/>
              </a:rPr>
              <a:t>https://bioimagesuiteweb.github.io/webapp/mni2tal.html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 area,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activated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Brodmann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:</a:t>
            </a:r>
          </a:p>
          <a:p>
            <a:r>
              <a:rPr lang="cs-CZ" dirty="0">
                <a:hlinkClick r:id="rId5"/>
              </a:rPr>
              <a:t>https://en.wikipedia.org/wiki/Brodmann_area</a:t>
            </a:r>
            <a:endParaRPr lang="cs-CZ" dirty="0"/>
          </a:p>
          <a:p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8699735" y="4948766"/>
            <a:ext cx="1773531" cy="258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8742892" y="4587610"/>
            <a:ext cx="1773531" cy="258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cxnSpLocks/>
            <a:endCxn id="3" idx="6"/>
          </p:cNvCxnSpPr>
          <p:nvPr/>
        </p:nvCxnSpPr>
        <p:spPr>
          <a:xfrm flipH="1" flipV="1">
            <a:off x="4730392" y="3935198"/>
            <a:ext cx="3969343" cy="7426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Results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Results can be displayed with </a:t>
            </a:r>
            <a:r>
              <a:rPr lang="en-US" b="1" dirty="0"/>
              <a:t>overlay</a:t>
            </a:r>
            <a:r>
              <a:rPr lang="en-US" dirty="0"/>
              <a:t> command </a:t>
            </a:r>
            <a:br>
              <a:rPr lang="en-US" dirty="0"/>
            </a:br>
            <a:r>
              <a:rPr lang="en-US" dirty="0"/>
              <a:t>(in results window, Slices, Section, Montage)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a background image use the MNI template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images from the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%SPM12%/canonical/</a:t>
            </a:r>
            <a:r>
              <a:rPr lang="en-US" dirty="0" err="1"/>
              <a:t>avg</a:t>
            </a:r>
            <a:r>
              <a:rPr lang="en-US" dirty="0"/>
              <a:t>*.</a:t>
            </a:r>
            <a:r>
              <a:rPr lang="en-US" dirty="0" err="1"/>
              <a:t>nii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050" y="2609681"/>
            <a:ext cx="4665950" cy="42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5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 </a:t>
            </a:r>
            <a:r>
              <a:rPr lang="cs-CZ" dirty="0" err="1"/>
              <a:t>the</a:t>
            </a:r>
            <a:r>
              <a:rPr lang="cs-CZ" dirty="0"/>
              <a:t> 1st-level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eight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. </a:t>
            </a:r>
            <a:r>
              <a:rPr lang="cs-CZ" dirty="0" err="1"/>
              <a:t>Folow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pipeline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2nd </a:t>
            </a:r>
            <a:r>
              <a:rPr lang="cs-CZ" dirty="0" err="1"/>
              <a:t>excercise</a:t>
            </a:r>
            <a:r>
              <a:rPr lang="cs-CZ" dirty="0"/>
              <a:t> </a:t>
            </a:r>
            <a:r>
              <a:rPr lang="cs-CZ" b="1" dirty="0"/>
              <a:t>(2 </a:t>
            </a:r>
            <a:r>
              <a:rPr lang="cs-CZ" b="1" dirty="0" err="1"/>
              <a:t>points</a:t>
            </a:r>
            <a:r>
              <a:rPr lang="cs-CZ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folowing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pipeline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2nd </a:t>
            </a:r>
            <a:r>
              <a:rPr lang="cs-CZ" dirty="0" err="1"/>
              <a:t>excercise</a:t>
            </a:r>
            <a:r>
              <a:rPr lang="cs-CZ" dirty="0"/>
              <a:t>. Show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activation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(con_ 0001) and </a:t>
            </a:r>
            <a:r>
              <a:rPr lang="cs-CZ" dirty="0" err="1"/>
              <a:t>right</a:t>
            </a:r>
            <a:r>
              <a:rPr lang="cs-CZ" dirty="0"/>
              <a:t> (con_0002) hand </a:t>
            </a:r>
            <a:r>
              <a:rPr lang="cs-CZ" b="1" dirty="0"/>
              <a:t>(2 </a:t>
            </a:r>
            <a:r>
              <a:rPr lang="cs-CZ" b="1" dirty="0" err="1"/>
              <a:t>points</a:t>
            </a:r>
            <a:r>
              <a:rPr lang="cs-CZ" b="1" dirty="0"/>
              <a:t>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Display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2nd-level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 </a:t>
            </a:r>
            <a:r>
              <a:rPr lang="cs-CZ" b="1" dirty="0"/>
              <a:t>(2 </a:t>
            </a:r>
            <a:r>
              <a:rPr lang="cs-CZ" b="1" dirty="0" err="1"/>
              <a:t>points</a:t>
            </a:r>
            <a:r>
              <a:rPr lang="cs-CZ" b="1" dirty="0"/>
              <a:t>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statisticaly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activations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 (up to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). Use MNI atlas by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cs-CZ" dirty="0"/>
              <a:t>.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expected</a:t>
            </a:r>
            <a:r>
              <a:rPr lang="cs-CZ" dirty="0"/>
              <a:t>/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. </a:t>
            </a:r>
            <a:r>
              <a:rPr lang="cs-CZ" dirty="0" err="1"/>
              <a:t>Consult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Brodmann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atlas </a:t>
            </a:r>
            <a:r>
              <a:rPr lang="cs-CZ" b="1" dirty="0"/>
              <a:t>(4 </a:t>
            </a:r>
            <a:r>
              <a:rPr lang="cs-CZ" b="1" dirty="0" err="1"/>
              <a:t>points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err="1"/>
              <a:t>Homework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. </a:t>
            </a:r>
            <a:r>
              <a:rPr lang="cs-CZ" dirty="0" err="1"/>
              <a:t>Showing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1st-level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necessary</a:t>
            </a:r>
            <a:r>
              <a:rPr lang="cs-CZ" dirty="0"/>
              <a:t>. </a:t>
            </a:r>
            <a:r>
              <a:rPr lang="cs-CZ" dirty="0" err="1"/>
              <a:t>Please</a:t>
            </a:r>
            <a:r>
              <a:rPr lang="cs-CZ" dirty="0"/>
              <a:t> use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formats</a:t>
            </a:r>
            <a:r>
              <a:rPr lang="cs-CZ" dirty="0"/>
              <a:t> (</a:t>
            </a:r>
            <a:r>
              <a:rPr lang="cs-CZ" dirty="0" err="1"/>
              <a:t>pdf</a:t>
            </a:r>
            <a:r>
              <a:rPr lang="cs-CZ" dirty="0"/>
              <a:t>,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docuemtns</a:t>
            </a:r>
            <a:r>
              <a:rPr lang="cs-CZ" dirty="0"/>
              <a:t>, …)</a:t>
            </a:r>
          </a:p>
          <a:p>
            <a:pPr marL="0" indent="0">
              <a:buNone/>
            </a:pPr>
            <a:r>
              <a:rPr lang="cs-CZ" sz="1400" dirty="0" err="1">
                <a:solidFill>
                  <a:srgbClr val="C00000"/>
                </a:solidFill>
              </a:rPr>
              <a:t>Hint</a:t>
            </a:r>
            <a:r>
              <a:rPr lang="cs-CZ" sz="1400" dirty="0">
                <a:solidFill>
                  <a:srgbClr val="C00000"/>
                </a:solidFill>
              </a:rPr>
              <a:t>: </a:t>
            </a:r>
            <a:r>
              <a:rPr lang="cs-CZ" sz="1400" dirty="0" err="1">
                <a:solidFill>
                  <a:srgbClr val="C00000"/>
                </a:solidFill>
              </a:rPr>
              <a:t>batch</a:t>
            </a:r>
            <a:r>
              <a:rPr lang="cs-CZ" sz="1400" dirty="0">
                <a:solidFill>
                  <a:srgbClr val="C00000"/>
                </a:solidFill>
              </a:rPr>
              <a:t> editor </a:t>
            </a:r>
            <a:r>
              <a:rPr lang="cs-CZ" sz="1400" dirty="0" err="1">
                <a:solidFill>
                  <a:srgbClr val="C00000"/>
                </a:solidFill>
              </a:rPr>
              <a:t>is</a:t>
            </a: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err="1">
                <a:solidFill>
                  <a:srgbClr val="C00000"/>
                </a:solidFill>
              </a:rPr>
              <a:t>programable</a:t>
            </a:r>
            <a:r>
              <a:rPr lang="cs-CZ" sz="1400" dirty="0">
                <a:solidFill>
                  <a:srgbClr val="C00000"/>
                </a:solidFill>
              </a:rPr>
              <a:t> and </a:t>
            </a:r>
            <a:r>
              <a:rPr lang="cs-CZ" sz="1400" dirty="0" err="1">
                <a:solidFill>
                  <a:srgbClr val="C00000"/>
                </a:solidFill>
              </a:rPr>
              <a:t>could</a:t>
            </a: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err="1">
                <a:solidFill>
                  <a:srgbClr val="C00000"/>
                </a:solidFill>
              </a:rPr>
              <a:t>be</a:t>
            </a: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err="1">
                <a:solidFill>
                  <a:srgbClr val="C00000"/>
                </a:solidFill>
              </a:rPr>
              <a:t>helpful</a:t>
            </a: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err="1">
                <a:solidFill>
                  <a:srgbClr val="C00000"/>
                </a:solidFill>
              </a:rPr>
              <a:t>with</a:t>
            </a: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err="1">
                <a:solidFill>
                  <a:srgbClr val="C00000"/>
                </a:solidFill>
              </a:rPr>
              <a:t>the</a:t>
            </a: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err="1">
                <a:solidFill>
                  <a:srgbClr val="C00000"/>
                </a:solidFill>
              </a:rPr>
              <a:t>repeating</a:t>
            </a: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err="1">
                <a:solidFill>
                  <a:srgbClr val="C00000"/>
                </a:solidFill>
              </a:rPr>
              <a:t>commands</a:t>
            </a:r>
            <a:endParaRPr lang="cs-CZ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97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(1. </a:t>
            </a:r>
            <a:r>
              <a:rPr lang="cs-CZ" dirty="0" err="1"/>
              <a:t>excercise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Pipeline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data:		 	DICOM -</a:t>
            </a:r>
            <a:r>
              <a:rPr lang="en-US" dirty="0"/>
              <a:t>&gt;</a:t>
            </a:r>
            <a:r>
              <a:rPr lang="cs-CZ" dirty="0"/>
              <a:t> NIFTI	</a:t>
            </a:r>
            <a:r>
              <a:rPr lang="cs-CZ" dirty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sz="1300" dirty="0">
                <a:solidFill>
                  <a:schemeClr val="accent6"/>
                </a:solidFill>
                <a:sym typeface="Wingdings" panose="05000000000000000000" pitchFamily="2" charset="2"/>
              </a:rPr>
              <a:t>(</a:t>
            </a:r>
            <a:r>
              <a:rPr lang="cs-CZ" sz="1300" dirty="0">
                <a:solidFill>
                  <a:schemeClr val="accent6"/>
                </a:solidFill>
                <a:sym typeface="Wingdings" panose="05000000000000000000" pitchFamily="2" charset="2"/>
              </a:rPr>
              <a:t>done; *.</a:t>
            </a:r>
            <a:r>
              <a:rPr lang="cs-CZ" sz="1300" dirty="0" err="1">
                <a:solidFill>
                  <a:schemeClr val="accent6"/>
                </a:solidFill>
                <a:sym typeface="Wingdings" panose="05000000000000000000" pitchFamily="2" charset="2"/>
              </a:rPr>
              <a:t>nii</a:t>
            </a:r>
            <a:r>
              <a:rPr lang="cs-CZ" sz="1300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cs-CZ" sz="1300" dirty="0" err="1">
                <a:solidFill>
                  <a:schemeClr val="accent6"/>
                </a:solidFill>
                <a:sym typeface="Wingdings" panose="05000000000000000000" pitchFamily="2" charset="2"/>
              </a:rPr>
              <a:t>suffix</a:t>
            </a:r>
            <a:r>
              <a:rPr lang="cs-CZ" sz="1300" dirty="0">
                <a:solidFill>
                  <a:schemeClr val="accent6"/>
                </a:solidFill>
                <a:sym typeface="Wingdings" panose="05000000000000000000" pitchFamily="2" charset="2"/>
              </a:rPr>
              <a:t>)</a:t>
            </a:r>
            <a:endParaRPr lang="cs-CZ" sz="13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cs-CZ" b="1" dirty="0" err="1"/>
              <a:t>Slice</a:t>
            </a:r>
            <a:r>
              <a:rPr lang="cs-CZ" b="1" dirty="0"/>
              <a:t> </a:t>
            </a:r>
            <a:r>
              <a:rPr lang="cs-CZ" b="1" dirty="0" err="1"/>
              <a:t>Timing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temporal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	(TR vs. HRF)		</a:t>
            </a:r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 </a:t>
            </a:r>
            <a:r>
              <a:rPr lang="cs-CZ" sz="1300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cs-CZ" sz="1300" dirty="0" err="1">
                <a:solidFill>
                  <a:srgbClr val="C00000"/>
                </a:solidFill>
                <a:sym typeface="Wingdings" panose="05000000000000000000" pitchFamily="2" charset="2"/>
              </a:rPr>
              <a:t>skipping</a:t>
            </a:r>
            <a:r>
              <a:rPr lang="cs-CZ" sz="13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sz="1300" dirty="0" err="1">
                <a:solidFill>
                  <a:srgbClr val="C00000"/>
                </a:solidFill>
                <a:sym typeface="Wingdings" panose="05000000000000000000" pitchFamily="2" charset="2"/>
              </a:rPr>
              <a:t>this</a:t>
            </a:r>
            <a:r>
              <a:rPr lang="cs-CZ" sz="1300" dirty="0">
                <a:solidFill>
                  <a:srgbClr val="C00000"/>
                </a:solidFill>
                <a:sym typeface="Wingdings" panose="05000000000000000000" pitchFamily="2" charset="2"/>
              </a:rPr>
              <a:t> step)</a:t>
            </a:r>
            <a:endParaRPr lang="cs-CZ" sz="13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Realignment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data -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in </a:t>
            </a:r>
            <a:r>
              <a:rPr lang="cs-CZ" dirty="0" err="1"/>
              <a:t>time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Smoothing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Gauss </a:t>
            </a:r>
            <a:r>
              <a:rPr lang="cs-CZ" dirty="0" err="1"/>
              <a:t>filter</a:t>
            </a:r>
            <a:r>
              <a:rPr lang="cs-CZ" dirty="0"/>
              <a:t> kernel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Model </a:t>
            </a:r>
            <a:r>
              <a:rPr lang="cs-CZ" b="1" dirty="0" err="1"/>
              <a:t>specification</a:t>
            </a:r>
            <a:r>
              <a:rPr lang="cs-CZ" dirty="0"/>
              <a:t> + </a:t>
            </a:r>
            <a:r>
              <a:rPr lang="cs-CZ" b="1" dirty="0" err="1"/>
              <a:t>Review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Estimate</a:t>
            </a:r>
            <a:r>
              <a:rPr lang="cs-CZ" b="1" dirty="0"/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Results</a:t>
            </a:r>
            <a:r>
              <a:rPr lang="cs-CZ" dirty="0"/>
              <a:t> + </a:t>
            </a:r>
            <a:r>
              <a:rPr lang="cs-CZ" b="1" dirty="0"/>
              <a:t>Display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31106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(2. </a:t>
            </a:r>
            <a:r>
              <a:rPr lang="cs-CZ" dirty="0" err="1"/>
              <a:t>excercise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Pipeline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data:			 DICOM -</a:t>
            </a:r>
            <a:r>
              <a:rPr lang="en-US" dirty="0"/>
              <a:t>&gt;</a:t>
            </a:r>
            <a:r>
              <a:rPr lang="cs-CZ" dirty="0"/>
              <a:t> NIFTI		</a:t>
            </a:r>
            <a:r>
              <a:rPr lang="cs-CZ" dirty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r>
              <a:rPr lang="en-US" sz="1400" dirty="0">
                <a:solidFill>
                  <a:schemeClr val="accent6"/>
                </a:solidFill>
                <a:sym typeface="Wingdings" panose="05000000000000000000" pitchFamily="2" charset="2"/>
              </a:rPr>
              <a:t> (</a:t>
            </a:r>
            <a:r>
              <a:rPr lang="cs-CZ" sz="1400" dirty="0">
                <a:solidFill>
                  <a:schemeClr val="accent6"/>
                </a:solidFill>
                <a:sym typeface="Wingdings" panose="05000000000000000000" pitchFamily="2" charset="2"/>
              </a:rPr>
              <a:t>done; *.</a:t>
            </a:r>
            <a:r>
              <a:rPr lang="cs-CZ" sz="1400" dirty="0" err="1">
                <a:solidFill>
                  <a:schemeClr val="accent6"/>
                </a:solidFill>
                <a:sym typeface="Wingdings" panose="05000000000000000000" pitchFamily="2" charset="2"/>
              </a:rPr>
              <a:t>nii</a:t>
            </a:r>
            <a:r>
              <a:rPr lang="cs-CZ" sz="1400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cs-CZ" sz="1400" dirty="0" err="1">
                <a:solidFill>
                  <a:schemeClr val="accent6"/>
                </a:solidFill>
                <a:sym typeface="Wingdings" panose="05000000000000000000" pitchFamily="2" charset="2"/>
              </a:rPr>
              <a:t>suffix</a:t>
            </a:r>
            <a:r>
              <a:rPr lang="cs-CZ" sz="1400" dirty="0">
                <a:solidFill>
                  <a:schemeClr val="accent6"/>
                </a:solidFill>
                <a:sym typeface="Wingdings" panose="05000000000000000000" pitchFamily="2" charset="2"/>
              </a:rPr>
              <a:t>)</a:t>
            </a:r>
            <a:endParaRPr lang="cs-CZ" sz="1400" dirty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Realignment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data -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in </a:t>
            </a:r>
            <a:r>
              <a:rPr lang="cs-CZ" dirty="0" err="1"/>
              <a:t>time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Segment</a:t>
            </a:r>
            <a:r>
              <a:rPr lang="cs-CZ" dirty="0">
                <a:solidFill>
                  <a:srgbClr val="C00000"/>
                </a:solidFill>
              </a:rPr>
              <a:t> – </a:t>
            </a:r>
            <a:r>
              <a:rPr lang="en-US" dirty="0">
                <a:solidFill>
                  <a:srgbClr val="C00000"/>
                </a:solidFill>
              </a:rPr>
              <a:t>mean </a:t>
            </a:r>
            <a:r>
              <a:rPr lang="en-US" dirty="0" err="1">
                <a:solidFill>
                  <a:srgbClr val="C00000"/>
                </a:solidFill>
              </a:rPr>
              <a:t>fMR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segmentation</a:t>
            </a:r>
            <a:r>
              <a:rPr lang="cs-CZ" dirty="0">
                <a:solidFill>
                  <a:srgbClr val="C00000"/>
                </a:solidFill>
              </a:rPr>
              <a:t> (</a:t>
            </a:r>
            <a:r>
              <a:rPr lang="cs-CZ" dirty="0" err="1">
                <a:solidFill>
                  <a:srgbClr val="C00000"/>
                </a:solidFill>
              </a:rPr>
              <a:t>WhiteMatter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GrayMatter</a:t>
            </a:r>
            <a:r>
              <a:rPr lang="cs-CZ" dirty="0">
                <a:solidFill>
                  <a:srgbClr val="C00000"/>
                </a:solidFill>
              </a:rPr>
              <a:t>, CSF)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>
                <a:solidFill>
                  <a:srgbClr val="C00000"/>
                </a:solidFill>
              </a:rPr>
              <a:t>Normalise</a:t>
            </a:r>
            <a:r>
              <a:rPr lang="cs-CZ" dirty="0">
                <a:solidFill>
                  <a:srgbClr val="C00000"/>
                </a:solidFill>
              </a:rPr>
              <a:t> – </a:t>
            </a:r>
            <a:r>
              <a:rPr lang="cs-CZ" dirty="0" err="1">
                <a:solidFill>
                  <a:srgbClr val="C00000"/>
                </a:solidFill>
              </a:rPr>
              <a:t>functional</a:t>
            </a:r>
            <a:r>
              <a:rPr lang="cs-CZ" dirty="0">
                <a:solidFill>
                  <a:srgbClr val="C00000"/>
                </a:solidFill>
              </a:rPr>
              <a:t> data to a standard MNI </a:t>
            </a:r>
            <a:r>
              <a:rPr lang="cs-CZ" dirty="0" err="1">
                <a:solidFill>
                  <a:srgbClr val="C00000"/>
                </a:solidFill>
              </a:rPr>
              <a:t>space</a:t>
            </a:r>
            <a:r>
              <a:rPr lang="en-US" dirty="0">
                <a:solidFill>
                  <a:srgbClr val="C00000"/>
                </a:solidFill>
              </a:rPr>
              <a:t> (non/linear transformation)</a:t>
            </a:r>
            <a:endParaRPr lang="cs-CZ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Smoothing</a:t>
            </a:r>
            <a:r>
              <a:rPr lang="cs-CZ" dirty="0"/>
              <a:t> </a:t>
            </a:r>
            <a:r>
              <a:rPr lang="en-US" dirty="0"/>
              <a:t>functional data </a:t>
            </a:r>
            <a:r>
              <a:rPr lang="cs-CZ" dirty="0" err="1"/>
              <a:t>with</a:t>
            </a:r>
            <a:r>
              <a:rPr lang="cs-CZ" dirty="0"/>
              <a:t> Gauss </a:t>
            </a:r>
            <a:r>
              <a:rPr lang="cs-CZ" dirty="0" err="1"/>
              <a:t>filter</a:t>
            </a:r>
            <a:r>
              <a:rPr lang="cs-CZ" dirty="0"/>
              <a:t> kernel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Model </a:t>
            </a:r>
            <a:r>
              <a:rPr lang="cs-CZ" b="1" dirty="0" err="1"/>
              <a:t>specification</a:t>
            </a:r>
            <a:r>
              <a:rPr lang="cs-CZ" dirty="0"/>
              <a:t> + </a:t>
            </a:r>
            <a:r>
              <a:rPr lang="cs-CZ" b="1" dirty="0" err="1"/>
              <a:t>Review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Estimate</a:t>
            </a:r>
            <a:r>
              <a:rPr lang="cs-CZ" b="1" dirty="0"/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Results</a:t>
            </a:r>
            <a:r>
              <a:rPr lang="cs-CZ" dirty="0"/>
              <a:t> + </a:t>
            </a:r>
            <a:r>
              <a:rPr lang="cs-CZ" b="1" dirty="0"/>
              <a:t>Display</a:t>
            </a:r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DO IT FOR EACH SUBJECT Subj01 – Subj08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… 2nd- level </a:t>
            </a:r>
            <a:r>
              <a:rPr lang="cs-CZ" b="1" dirty="0" err="1"/>
              <a:t>analysis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1396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Realign</a:t>
            </a:r>
            <a:r>
              <a:rPr lang="cs-CZ" dirty="0"/>
              <a:t>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MENU: </a:t>
            </a:r>
            <a:r>
              <a:rPr lang="cs-CZ" dirty="0" err="1"/>
              <a:t>Realign</a:t>
            </a:r>
            <a:r>
              <a:rPr lang="cs-CZ" dirty="0"/>
              <a:t> (</a:t>
            </a:r>
            <a:r>
              <a:rPr lang="cs-CZ" dirty="0" err="1"/>
              <a:t>Estimate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Reslice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Data – Session </a:t>
            </a:r>
            <a:r>
              <a:rPr lang="cs-CZ" dirty="0"/>
              <a:t>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files</a:t>
            </a:r>
            <a:r>
              <a:rPr lang="cs-CZ" dirty="0"/>
              <a:t> (</a:t>
            </a:r>
            <a:r>
              <a:rPr lang="en-US" i="1" dirty="0" err="1"/>
              <a:t>fMR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Run</a:t>
            </a:r>
            <a:r>
              <a:rPr lang="cs-CZ" dirty="0"/>
              <a:t> </a:t>
            </a:r>
            <a:r>
              <a:rPr lang="cs-CZ" dirty="0" err="1"/>
              <a:t>batch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34" y="4332349"/>
            <a:ext cx="1536508" cy="10031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257425" y="4897375"/>
            <a:ext cx="466725" cy="4429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92707" y="4879849"/>
            <a:ext cx="6711774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cs-CZ" sz="2800" dirty="0" err="1"/>
              <a:t>Resliced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 (prefix „</a:t>
            </a:r>
            <a:r>
              <a:rPr lang="cs-CZ" sz="2800" b="1" dirty="0"/>
              <a:t>r</a:t>
            </a:r>
            <a:r>
              <a:rPr lang="en-US" sz="2800" b="1" dirty="0" err="1"/>
              <a:t>fMR</a:t>
            </a:r>
            <a:r>
              <a:rPr lang="cs-CZ" sz="2800" b="1" dirty="0"/>
              <a:t>*.</a:t>
            </a:r>
            <a:r>
              <a:rPr lang="cs-CZ" sz="2800" b="1" dirty="0" err="1"/>
              <a:t>nii</a:t>
            </a:r>
            <a:r>
              <a:rPr lang="cs-CZ" sz="2800" dirty="0"/>
              <a:t>“)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„</a:t>
            </a:r>
            <a:r>
              <a:rPr lang="cs-CZ" sz="2800" b="1" dirty="0" err="1"/>
              <a:t>mean</a:t>
            </a:r>
            <a:r>
              <a:rPr lang="en-US" sz="2800" b="1" dirty="0" err="1"/>
              <a:t>fMR</a:t>
            </a:r>
            <a:r>
              <a:rPr lang="cs-CZ" sz="2800" b="1" dirty="0"/>
              <a:t>*.</a:t>
            </a:r>
            <a:r>
              <a:rPr lang="cs-CZ" sz="2800" b="1" dirty="0" err="1"/>
              <a:t>nii</a:t>
            </a:r>
            <a:r>
              <a:rPr lang="cs-CZ" sz="2800" dirty="0"/>
              <a:t>“ </a:t>
            </a:r>
            <a:r>
              <a:rPr lang="cs-CZ" sz="2800" dirty="0" err="1"/>
              <a:t>file</a:t>
            </a:r>
            <a:r>
              <a:rPr lang="cs-CZ" sz="2800" dirty="0"/>
              <a:t> (</a:t>
            </a:r>
            <a:r>
              <a:rPr lang="cs-CZ" sz="2800" dirty="0" err="1"/>
              <a:t>mean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all</a:t>
            </a:r>
            <a:r>
              <a:rPr lang="cs-CZ" sz="2800" dirty="0"/>
              <a:t> </a:t>
            </a:r>
            <a:r>
              <a:rPr lang="cs-CZ" sz="2800" dirty="0" err="1"/>
              <a:t>fMR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800" dirty="0" err="1"/>
              <a:t>Realignment</a:t>
            </a:r>
            <a:r>
              <a:rPr lang="cs-CZ" sz="2800" dirty="0"/>
              <a:t> </a:t>
            </a:r>
            <a:r>
              <a:rPr lang="cs-CZ" sz="2800" dirty="0" err="1"/>
              <a:t>parameters</a:t>
            </a:r>
            <a:r>
              <a:rPr lang="cs-CZ" sz="2800" dirty="0"/>
              <a:t> </a:t>
            </a:r>
            <a:r>
              <a:rPr lang="cs-CZ" sz="2800" dirty="0" err="1"/>
              <a:t>file</a:t>
            </a:r>
            <a:r>
              <a:rPr lang="cs-CZ" sz="2800" dirty="0"/>
              <a:t> „</a:t>
            </a:r>
            <a:r>
              <a:rPr lang="cs-CZ" sz="2800" b="1" dirty="0" err="1"/>
              <a:t>rp</a:t>
            </a:r>
            <a:r>
              <a:rPr lang="cs-CZ" sz="2800" b="1" dirty="0"/>
              <a:t>_*.txt</a:t>
            </a:r>
            <a:r>
              <a:rPr lang="cs-CZ" sz="2800" dirty="0"/>
              <a:t>“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03" y="4897375"/>
            <a:ext cx="1962135" cy="17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cs-CZ" dirty="0"/>
              <a:t>. Segment </a:t>
            </a:r>
            <a:r>
              <a:rPr lang="cs-CZ" dirty="0" err="1"/>
              <a:t>structural</a:t>
            </a:r>
            <a:r>
              <a:rPr lang="cs-CZ" dirty="0"/>
              <a:t>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MENU: </a:t>
            </a:r>
            <a:r>
              <a:rPr lang="cs-CZ" dirty="0"/>
              <a:t>Segment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Volumes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en-US" dirty="0"/>
              <a:t>mean </a:t>
            </a:r>
            <a:r>
              <a:rPr lang="cs-CZ" dirty="0"/>
              <a:t>data (</a:t>
            </a:r>
            <a:r>
              <a:rPr lang="en-US" i="1" dirty="0" err="1"/>
              <a:t>meanfMR</a:t>
            </a:r>
            <a:r>
              <a:rPr lang="en-US" i="1" dirty="0"/>
              <a:t>*</a:t>
            </a:r>
            <a:r>
              <a:rPr lang="cs-CZ" i="1" dirty="0"/>
              <a:t>.nii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Deformation</a:t>
            </a:r>
            <a:r>
              <a:rPr lang="cs-CZ" b="1" dirty="0"/>
              <a:t> </a:t>
            </a:r>
            <a:r>
              <a:rPr lang="cs-CZ" b="1" dirty="0" err="1"/>
              <a:t>fields</a:t>
            </a:r>
            <a:r>
              <a:rPr lang="cs-CZ" sz="1500" dirty="0"/>
              <a:t> (last </a:t>
            </a:r>
            <a:r>
              <a:rPr lang="cs-CZ" sz="1500" dirty="0" err="1"/>
              <a:t>parameter</a:t>
            </a:r>
            <a:r>
              <a:rPr lang="cs-CZ" sz="1500" dirty="0"/>
              <a:t>)</a:t>
            </a:r>
            <a:r>
              <a:rPr lang="cs-CZ" dirty="0"/>
              <a:t>… </a:t>
            </a:r>
            <a:r>
              <a:rPr lang="cs-CZ" i="1" dirty="0"/>
              <a:t>Forward</a:t>
            </a:r>
            <a:r>
              <a:rPr lang="cs-CZ" dirty="0"/>
              <a:t> </a:t>
            </a:r>
            <a:r>
              <a:rPr lang="cs-CZ" sz="2200" dirty="0"/>
              <a:t>(</a:t>
            </a:r>
            <a:r>
              <a:rPr lang="cs-CZ" sz="2200" dirty="0" err="1"/>
              <a:t>transform</a:t>
            </a:r>
            <a:r>
              <a:rPr lang="cs-CZ" sz="2200" dirty="0"/>
              <a:t> </a:t>
            </a:r>
            <a:r>
              <a:rPr lang="cs-CZ" sz="2200" dirty="0" err="1"/>
              <a:t>from</a:t>
            </a:r>
            <a:r>
              <a:rPr lang="cs-CZ" sz="2200" dirty="0"/>
              <a:t> </a:t>
            </a:r>
            <a:r>
              <a:rPr lang="cs-CZ" sz="2200" dirty="0" err="1"/>
              <a:t>functional</a:t>
            </a:r>
            <a:r>
              <a:rPr lang="cs-CZ" sz="2200" dirty="0"/>
              <a:t> to </a:t>
            </a:r>
            <a:r>
              <a:rPr lang="en-US" sz="2200" dirty="0"/>
              <a:t>MNI152</a:t>
            </a:r>
            <a:r>
              <a:rPr lang="cs-CZ" sz="2200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All </a:t>
            </a:r>
            <a:r>
              <a:rPr lang="en-US" dirty="0"/>
              <a:t>other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as default!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Run</a:t>
            </a:r>
            <a:r>
              <a:rPr lang="cs-CZ" dirty="0"/>
              <a:t> </a:t>
            </a:r>
            <a:r>
              <a:rPr lang="cs-CZ" dirty="0" err="1"/>
              <a:t>batch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could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consuming</a:t>
            </a:r>
            <a:r>
              <a:rPr lang="cs-CZ" sz="1400" dirty="0"/>
              <a:t> </a:t>
            </a:r>
            <a:r>
              <a:rPr lang="cs-CZ" sz="1400" dirty="0" err="1"/>
              <a:t>little</a:t>
            </a:r>
            <a:r>
              <a:rPr lang="cs-CZ" sz="1400" dirty="0"/>
              <a:t> bit </a:t>
            </a:r>
            <a:r>
              <a:rPr lang="cs-CZ" sz="1400" dirty="0">
                <a:sym typeface="Wingdings" panose="05000000000000000000" pitchFamily="2" charset="2"/>
              </a:rPr>
              <a:t> )</a:t>
            </a:r>
            <a:endParaRPr lang="cs-CZ" sz="1400" dirty="0"/>
          </a:p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Display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b="1" dirty="0" err="1"/>
              <a:t>Check</a:t>
            </a:r>
            <a:r>
              <a:rPr lang="cs-CZ" b="1" dirty="0"/>
              <a:t> </a:t>
            </a:r>
            <a:r>
              <a:rPr lang="cs-CZ" b="1" dirty="0" err="1"/>
              <a:t>Reg</a:t>
            </a:r>
            <a:r>
              <a:rPr lang="cs-CZ" b="1" dirty="0"/>
              <a:t> </a:t>
            </a:r>
            <a:br>
              <a:rPr lang="cs-CZ" dirty="0"/>
            </a:br>
            <a:r>
              <a:rPr lang="cs-CZ" dirty="0"/>
              <a:t>output </a:t>
            </a:r>
            <a:r>
              <a:rPr lang="cs-CZ" dirty="0" err="1"/>
              <a:t>files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98631" y="4474649"/>
            <a:ext cx="622262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cs-CZ" sz="2400" i="1" dirty="0"/>
              <a:t>c1mean</a:t>
            </a:r>
            <a:r>
              <a:rPr lang="en-US" sz="2400" i="1" dirty="0" err="1"/>
              <a:t>fMR</a:t>
            </a:r>
            <a:r>
              <a:rPr lang="en-US" sz="2400" i="1" dirty="0"/>
              <a:t>*</a:t>
            </a:r>
            <a:r>
              <a:rPr lang="cs-CZ" sz="2400" i="1" dirty="0"/>
              <a:t>.nii</a:t>
            </a:r>
            <a:r>
              <a:rPr lang="cs-CZ" sz="2400" dirty="0"/>
              <a:t> (</a:t>
            </a:r>
            <a:r>
              <a:rPr lang="cs-CZ" sz="2400" dirty="0" err="1"/>
              <a:t>gray</a:t>
            </a:r>
            <a:r>
              <a:rPr lang="cs-CZ" sz="2400" dirty="0"/>
              <a:t> </a:t>
            </a:r>
            <a:r>
              <a:rPr lang="cs-CZ" sz="2400" dirty="0" err="1"/>
              <a:t>matter</a:t>
            </a:r>
            <a:r>
              <a:rPr lang="cs-CZ" sz="2400" dirty="0"/>
              <a:t> probability)</a:t>
            </a:r>
          </a:p>
          <a:p>
            <a:pPr marL="285750" indent="-285750">
              <a:buFontTx/>
              <a:buChar char="-"/>
            </a:pPr>
            <a:r>
              <a:rPr lang="cs-CZ" sz="2400" i="1" dirty="0"/>
              <a:t>c2mean</a:t>
            </a:r>
            <a:r>
              <a:rPr lang="en-US" sz="2400" i="1" dirty="0" err="1"/>
              <a:t>fMR</a:t>
            </a:r>
            <a:r>
              <a:rPr lang="en-US" sz="2400" i="1" dirty="0"/>
              <a:t>*</a:t>
            </a:r>
            <a:r>
              <a:rPr lang="cs-CZ" sz="2400" i="1" dirty="0"/>
              <a:t>.nii </a:t>
            </a:r>
            <a:r>
              <a:rPr lang="cs-CZ" sz="2400" dirty="0"/>
              <a:t>(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matter</a:t>
            </a:r>
            <a:r>
              <a:rPr lang="cs-CZ" sz="2400" dirty="0"/>
              <a:t> </a:t>
            </a:r>
            <a:r>
              <a:rPr lang="cs-CZ" sz="2400" dirty="0" err="1"/>
              <a:t>prob</a:t>
            </a:r>
            <a:r>
              <a:rPr lang="cs-CZ" sz="2400" dirty="0"/>
              <a:t>.)</a:t>
            </a:r>
          </a:p>
          <a:p>
            <a:pPr marL="285750" indent="-285750">
              <a:buFontTx/>
              <a:buChar char="-"/>
            </a:pPr>
            <a:r>
              <a:rPr lang="cs-CZ" sz="2400" i="1" dirty="0"/>
              <a:t>c3mean</a:t>
            </a:r>
            <a:r>
              <a:rPr lang="en-US" sz="2400" i="1" dirty="0" err="1"/>
              <a:t>fMR</a:t>
            </a:r>
            <a:r>
              <a:rPr lang="en-US" sz="2400" i="1" dirty="0"/>
              <a:t>*</a:t>
            </a:r>
            <a:r>
              <a:rPr lang="cs-CZ" sz="2400" i="1" dirty="0"/>
              <a:t>.nii </a:t>
            </a:r>
            <a:r>
              <a:rPr lang="cs-CZ" sz="2400" dirty="0"/>
              <a:t>(CSF </a:t>
            </a:r>
            <a:r>
              <a:rPr lang="cs-CZ" sz="2400" dirty="0" err="1"/>
              <a:t>prob</a:t>
            </a:r>
            <a:r>
              <a:rPr lang="cs-CZ" sz="2400" dirty="0"/>
              <a:t>.)</a:t>
            </a:r>
          </a:p>
          <a:p>
            <a:pPr marL="285750" indent="-285750">
              <a:buFontTx/>
              <a:buChar char="-"/>
            </a:pPr>
            <a:r>
              <a:rPr lang="cs-CZ" sz="2400" i="1" dirty="0" err="1"/>
              <a:t>y_mean</a:t>
            </a:r>
            <a:r>
              <a:rPr lang="en-US" sz="2400" i="1" dirty="0" err="1"/>
              <a:t>fMR</a:t>
            </a:r>
            <a:r>
              <a:rPr lang="en-US" sz="2400" i="1" dirty="0"/>
              <a:t>*</a:t>
            </a:r>
            <a:r>
              <a:rPr lang="cs-CZ" sz="2400" i="1" dirty="0"/>
              <a:t>.nii </a:t>
            </a:r>
            <a:r>
              <a:rPr lang="cs-CZ" sz="2400" dirty="0"/>
              <a:t>(</a:t>
            </a:r>
            <a:r>
              <a:rPr lang="cs-CZ" sz="2400" dirty="0" err="1"/>
              <a:t>deformation</a:t>
            </a:r>
            <a:r>
              <a:rPr lang="cs-CZ" sz="2400" dirty="0"/>
              <a:t> </a:t>
            </a:r>
            <a:r>
              <a:rPr lang="cs-CZ" sz="2400" dirty="0" err="1"/>
              <a:t>field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i="1" dirty="0"/>
              <a:t>C4mean*.nii, c5mean*.nii </a:t>
            </a:r>
            <a:r>
              <a:rPr lang="cs-CZ" sz="2400" dirty="0"/>
              <a:t>(non brain </a:t>
            </a:r>
            <a:r>
              <a:rPr lang="cs-CZ" sz="2400" dirty="0" err="1"/>
              <a:t>tissue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029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59369" y="622092"/>
            <a:ext cx="182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c1* = </a:t>
            </a:r>
            <a:r>
              <a:rPr lang="cs-CZ" dirty="0" err="1"/>
              <a:t>gray</a:t>
            </a:r>
            <a:r>
              <a:rPr lang="cs-CZ" dirty="0"/>
              <a:t> </a:t>
            </a:r>
            <a:r>
              <a:rPr lang="cs-CZ" dirty="0" err="1"/>
              <a:t>matter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59369" y="3877775"/>
            <a:ext cx="210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C3* = </a:t>
            </a:r>
            <a:r>
              <a:rPr lang="cs-CZ" dirty="0" err="1"/>
              <a:t>cerebro-spinal</a:t>
            </a:r>
            <a:br>
              <a:rPr lang="cs-CZ" dirty="0"/>
            </a:br>
            <a:r>
              <a:rPr lang="cs-CZ" dirty="0"/>
              <a:t>fluid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2461" y="415477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C2* =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matter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85072" y="568998"/>
            <a:ext cx="11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meanfMR</a:t>
            </a:r>
            <a:endParaRPr lang="cs-CZ" i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BA9AA52-A8BC-90D6-2820-EB643331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24" y="0"/>
            <a:ext cx="7405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Normalise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MENU: </a:t>
            </a:r>
            <a:r>
              <a:rPr lang="cs-CZ" dirty="0" err="1"/>
              <a:t>Normalise</a:t>
            </a:r>
            <a:r>
              <a:rPr lang="cs-CZ" dirty="0"/>
              <a:t> (</a:t>
            </a:r>
            <a:r>
              <a:rPr lang="cs-CZ" dirty="0" err="1"/>
              <a:t>Write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Data – </a:t>
            </a:r>
            <a:r>
              <a:rPr lang="cs-CZ" b="1" dirty="0" err="1"/>
              <a:t>Subject</a:t>
            </a:r>
            <a:r>
              <a:rPr lang="cs-CZ" b="1" dirty="0"/>
              <a:t> – </a:t>
            </a:r>
            <a:r>
              <a:rPr lang="cs-CZ" b="1" dirty="0" err="1"/>
              <a:t>Deformation</a:t>
            </a:r>
            <a:r>
              <a:rPr lang="cs-CZ" b="1" dirty="0"/>
              <a:t> </a:t>
            </a:r>
            <a:r>
              <a:rPr lang="cs-CZ" b="1" dirty="0" err="1"/>
              <a:t>Field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Forward </a:t>
            </a:r>
            <a:r>
              <a:rPr lang="cs-CZ" dirty="0" err="1"/>
              <a:t>deformation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(</a:t>
            </a:r>
            <a:r>
              <a:rPr lang="cs-CZ" i="1" dirty="0" err="1"/>
              <a:t>y_meanfMR</a:t>
            </a:r>
            <a:r>
              <a:rPr lang="cs-CZ" i="1" dirty="0"/>
              <a:t>*.nii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Images</a:t>
            </a:r>
            <a:r>
              <a:rPr lang="cs-CZ" b="1" dirty="0"/>
              <a:t> to </a:t>
            </a:r>
            <a:r>
              <a:rPr lang="cs-CZ" b="1" dirty="0" err="1"/>
              <a:t>Write</a:t>
            </a:r>
            <a:r>
              <a:rPr lang="cs-CZ" dirty="0"/>
              <a:t> …	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realigned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images</a:t>
            </a:r>
            <a:r>
              <a:rPr lang="cs-CZ" dirty="0"/>
              <a:t> (</a:t>
            </a:r>
            <a:r>
              <a:rPr lang="cs-CZ" i="1" dirty="0" err="1"/>
              <a:t>rfMR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i="1" dirty="0"/>
              <a:t>)</a:t>
            </a: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cs-CZ" i="1" dirty="0" err="1"/>
              <a:t>meanfMR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endParaRPr lang="cs-CZ" i="1" dirty="0"/>
          </a:p>
          <a:p>
            <a:pPr marL="514350" indent="-514350">
              <a:buFont typeface="+mj-lt"/>
              <a:buAutoNum type="alphaLcParenR" startAt="3"/>
            </a:pPr>
            <a:r>
              <a:rPr lang="cs-CZ" b="1" dirty="0" err="1"/>
              <a:t>Voxel</a:t>
            </a:r>
            <a:r>
              <a:rPr lang="cs-CZ" b="1" dirty="0"/>
              <a:t> </a:t>
            </a:r>
            <a:r>
              <a:rPr lang="cs-CZ" b="1" dirty="0" err="1"/>
              <a:t>sizes</a:t>
            </a:r>
            <a:r>
              <a:rPr lang="cs-CZ" dirty="0"/>
              <a:t> … </a:t>
            </a:r>
            <a:r>
              <a:rPr lang="en-US" dirty="0"/>
              <a:t>[2 2 2]</a:t>
            </a:r>
            <a:endParaRPr lang="cs-CZ" dirty="0"/>
          </a:p>
          <a:p>
            <a:pPr marL="514350" indent="-514350">
              <a:buFont typeface="+mj-lt"/>
              <a:buAutoNum type="alphaLcParenR" startAt="3"/>
            </a:pPr>
            <a:r>
              <a:rPr lang="cs-CZ" b="1" dirty="0"/>
              <a:t>Run </a:t>
            </a:r>
            <a:r>
              <a:rPr lang="cs-CZ" b="1" dirty="0" err="1"/>
              <a:t>batch</a:t>
            </a:r>
            <a:endParaRPr lang="cs-CZ" b="1" dirty="0"/>
          </a:p>
          <a:p>
            <a:pPr marL="514350" indent="-514350">
              <a:buFont typeface="+mj-lt"/>
              <a:buAutoNum type="alphaLcParenR" startAt="3"/>
            </a:pPr>
            <a:endParaRPr lang="cs-CZ" dirty="0"/>
          </a:p>
          <a:p>
            <a:pPr marL="514350" indent="-514350">
              <a:buFont typeface="+mj-lt"/>
              <a:buAutoNum type="alphaLcParenR" startAt="3"/>
            </a:pPr>
            <a:r>
              <a:rPr lang="cs-CZ" b="1" dirty="0"/>
              <a:t>Display</a:t>
            </a:r>
            <a:br>
              <a:rPr lang="cs-CZ" dirty="0"/>
            </a:br>
            <a:r>
              <a:rPr lang="cs-CZ" dirty="0"/>
              <a:t>output </a:t>
            </a:r>
            <a:r>
              <a:rPr lang="cs-CZ" dirty="0" err="1"/>
              <a:t>files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58190" y="4967640"/>
            <a:ext cx="8452862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150 </a:t>
            </a:r>
            <a:r>
              <a:rPr lang="cs-CZ" sz="2800" dirty="0" err="1"/>
              <a:t>volumes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en-US" sz="2800" i="1" dirty="0" err="1"/>
              <a:t>wr</a:t>
            </a:r>
            <a:r>
              <a:rPr lang="cs-CZ" sz="2800" i="1" dirty="0" err="1"/>
              <a:t>fMR</a:t>
            </a:r>
            <a:r>
              <a:rPr lang="en-US" sz="2800" i="1" dirty="0"/>
              <a:t>*.</a:t>
            </a:r>
            <a:r>
              <a:rPr lang="en-US" sz="2800" i="1" dirty="0" err="1"/>
              <a:t>nii</a:t>
            </a:r>
            <a:r>
              <a:rPr lang="en-US" sz="2800" dirty="0"/>
              <a:t> (</a:t>
            </a:r>
            <a:r>
              <a:rPr lang="cs-CZ" sz="2800" dirty="0" err="1"/>
              <a:t>functional</a:t>
            </a:r>
            <a:r>
              <a:rPr lang="cs-CZ" sz="2800" dirty="0"/>
              <a:t> data in standard </a:t>
            </a:r>
            <a:r>
              <a:rPr lang="cs-CZ" sz="2800" b="1" i="1" dirty="0">
                <a:solidFill>
                  <a:srgbClr val="C00000"/>
                </a:solidFill>
              </a:rPr>
              <a:t>MNI152 </a:t>
            </a:r>
            <a:r>
              <a:rPr lang="cs-CZ" sz="2800" b="1" i="1" dirty="0" err="1">
                <a:solidFill>
                  <a:srgbClr val="C00000"/>
                </a:solidFill>
              </a:rPr>
              <a:t>space</a:t>
            </a:r>
            <a:r>
              <a:rPr lang="cs-CZ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1 </a:t>
            </a:r>
            <a:r>
              <a:rPr lang="cs-CZ" sz="2800" dirty="0" err="1"/>
              <a:t>volume</a:t>
            </a:r>
            <a:r>
              <a:rPr lang="cs-CZ" sz="2800" dirty="0"/>
              <a:t> </a:t>
            </a:r>
            <a:r>
              <a:rPr lang="cs-CZ" sz="2800" i="1" dirty="0" err="1"/>
              <a:t>wmeanfMR</a:t>
            </a:r>
            <a:r>
              <a:rPr lang="cs-CZ" sz="2800" i="1" dirty="0"/>
              <a:t>*.</a:t>
            </a:r>
            <a:r>
              <a:rPr lang="cs-CZ" sz="2800" i="1" dirty="0" err="1"/>
              <a:t>nii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21986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Smooth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data</a:t>
            </a:r>
            <a:r>
              <a:rPr lang="cs-CZ" sz="1400" dirty="0"/>
              <a:t> (</a:t>
            </a:r>
            <a:r>
              <a:rPr lang="cs-CZ" sz="1400" dirty="0" err="1"/>
              <a:t>realigned</a:t>
            </a:r>
            <a:r>
              <a:rPr lang="cs-CZ" sz="1400" dirty="0"/>
              <a:t> and </a:t>
            </a:r>
            <a:r>
              <a:rPr lang="cs-CZ" sz="1400" dirty="0" err="1"/>
              <a:t>normalised</a:t>
            </a:r>
            <a:r>
              <a:rPr lang="cs-CZ" sz="1400" dirty="0"/>
              <a:t> data)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Smooth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err="1"/>
              <a:t>Images</a:t>
            </a:r>
            <a:r>
              <a:rPr lang="cs-CZ" b="1" dirty="0"/>
              <a:t> to </a:t>
            </a:r>
            <a:r>
              <a:rPr lang="cs-CZ" b="1" dirty="0" err="1"/>
              <a:t>smooth</a:t>
            </a:r>
            <a:r>
              <a:rPr lang="cs-CZ" b="1" dirty="0"/>
              <a:t> </a:t>
            </a:r>
            <a:r>
              <a:rPr lang="cs-CZ" dirty="0"/>
              <a:t>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i="1" dirty="0" err="1"/>
              <a:t>wrfMR</a:t>
            </a:r>
            <a:r>
              <a:rPr lang="cs-CZ" i="1" dirty="0"/>
              <a:t>*.</a:t>
            </a:r>
            <a:r>
              <a:rPr lang="cs-CZ" i="1" dirty="0" err="1"/>
              <a:t>nii</a:t>
            </a:r>
            <a:r>
              <a:rPr lang="cs-CZ" dirty="0"/>
              <a:t> </a:t>
            </a:r>
            <a:r>
              <a:rPr lang="cs-CZ" dirty="0" err="1"/>
              <a:t>files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FWHM … </a:t>
            </a:r>
            <a:r>
              <a:rPr lang="en-US" dirty="0"/>
              <a:t>[</a:t>
            </a:r>
            <a:r>
              <a:rPr lang="cs-CZ" dirty="0"/>
              <a:t>8 8 8</a:t>
            </a:r>
            <a:r>
              <a:rPr lang="en-US" dirty="0"/>
              <a:t>] </a:t>
            </a:r>
            <a:r>
              <a:rPr lang="en-US" sz="1400" dirty="0"/>
              <a:t>(</a:t>
            </a:r>
            <a:r>
              <a:rPr lang="cs-CZ" sz="1400" dirty="0"/>
              <a:t>FWHM</a:t>
            </a:r>
            <a:r>
              <a:rPr lang="en-US" sz="1400" dirty="0"/>
              <a:t> of the Gaussian smoothing kernel in mm)</a:t>
            </a:r>
            <a:endParaRPr lang="cs-CZ" sz="1400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36614" y="5834846"/>
            <a:ext cx="867897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Smooth</a:t>
            </a:r>
            <a:r>
              <a:rPr lang="cs-CZ" sz="2800" dirty="0" err="1"/>
              <a:t>ed</a:t>
            </a:r>
            <a:r>
              <a:rPr lang="cs-CZ" sz="2800" dirty="0"/>
              <a:t> </a:t>
            </a:r>
            <a:r>
              <a:rPr lang="cs-CZ" sz="2800" dirty="0" err="1"/>
              <a:t>functional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 (</a:t>
            </a:r>
            <a:r>
              <a:rPr lang="cs-CZ" sz="2800" dirty="0" err="1"/>
              <a:t>all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prefix „</a:t>
            </a:r>
            <a:r>
              <a:rPr lang="cs-CZ" sz="2800" b="1" dirty="0" err="1"/>
              <a:t>swrfMR</a:t>
            </a:r>
            <a:r>
              <a:rPr lang="cs-CZ" sz="2800" b="1" dirty="0"/>
              <a:t>*.</a:t>
            </a:r>
            <a:r>
              <a:rPr lang="cs-CZ" sz="2800" b="1" dirty="0" err="1"/>
              <a:t>nii</a:t>
            </a:r>
            <a:r>
              <a:rPr lang="cs-CZ" sz="2800" dirty="0"/>
              <a:t>“)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226" y="2070100"/>
            <a:ext cx="3470891" cy="2779183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0839017" y="3771371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910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1571</Words>
  <Application>Microsoft Macintosh PowerPoint</Application>
  <PresentationFormat>Širokoúhlá obrazovka</PresentationFormat>
  <Paragraphs>228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fMR Processing(2)</vt:lpstr>
      <vt:lpstr>Today goal: Group analysis of functional activity during FingerTapping task in eight subjects using SPM12 </vt:lpstr>
      <vt:lpstr>fMR processing (1. excercise) Pipeline</vt:lpstr>
      <vt:lpstr>fMR processing (2. excercise) Pipeline</vt:lpstr>
      <vt:lpstr>1. Realign data</vt:lpstr>
      <vt:lpstr>2. Segment structural data</vt:lpstr>
      <vt:lpstr>Prezentace aplikace PowerPoint</vt:lpstr>
      <vt:lpstr>3. Normalise functional data</vt:lpstr>
      <vt:lpstr>4. Smooth functional data (realigned and normalised data)</vt:lpstr>
      <vt:lpstr>Prezentace aplikace PowerPoint</vt:lpstr>
      <vt:lpstr>5. Model specification (1st-level)</vt:lpstr>
      <vt:lpstr>fMR Statistics 5. Model specification - Conditions</vt:lpstr>
      <vt:lpstr>6. Model estimation</vt:lpstr>
      <vt:lpstr>7. Results (define contrast)</vt:lpstr>
      <vt:lpstr>8. Results</vt:lpstr>
      <vt:lpstr>Display Results </vt:lpstr>
      <vt:lpstr>Prezentace aplikace PowerPoint</vt:lpstr>
      <vt:lpstr>File structure for each subject</vt:lpstr>
      <vt:lpstr>2nd- level  (GROUP ANALYSIS)</vt:lpstr>
      <vt:lpstr>8. Model specification (group mean)</vt:lpstr>
      <vt:lpstr>Prezentace aplikace PowerPoint</vt:lpstr>
      <vt:lpstr>9. Model estimation (group mean)</vt:lpstr>
      <vt:lpstr>10. Results – define contrast (group mean)</vt:lpstr>
      <vt:lpstr>11. Results (group mean)</vt:lpstr>
      <vt:lpstr>Prezentace aplikace PowerPoint</vt:lpstr>
      <vt:lpstr>Display Results </vt:lpstr>
      <vt:lpstr>Homework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fMR</dc:title>
  <dc:creator>Jan Šanda</dc:creator>
  <cp:lastModifiedBy>Microsoft Office User</cp:lastModifiedBy>
  <cp:revision>98</cp:revision>
  <dcterms:created xsi:type="dcterms:W3CDTF">2022-03-05T09:23:48Z</dcterms:created>
  <dcterms:modified xsi:type="dcterms:W3CDTF">2023-03-30T06:38:45Z</dcterms:modified>
</cp:coreProperties>
</file>