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5" r:id="rId4"/>
    <p:sldId id="258" r:id="rId5"/>
    <p:sldId id="259" r:id="rId6"/>
    <p:sldId id="286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96" d="100"/>
          <a:sy n="96" d="100"/>
        </p:scale>
        <p:origin x="27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18. 11. 2014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Physiomodel</a:t>
            </a:r>
            <a:r>
              <a:rPr lang="en-US" dirty="0" smtClean="0"/>
              <a:t> 1.0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www.physiomodel.org</a:t>
            </a:r>
          </a:p>
          <a:p>
            <a:r>
              <a:rPr lang="en-US" dirty="0" smtClean="0"/>
              <a:t>www.physiolibrary.org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Physiomodel</a:t>
            </a:r>
            <a:r>
              <a:rPr lang="en-US" dirty="0" smtClean="0"/>
              <a:t> Structure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2"/>
            <a:ext cx="2736304" cy="472875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417638"/>
            <a:ext cx="4767635" cy="4811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57116"/>
            <a:ext cx="505090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00116"/>
            <a:ext cx="3070495" cy="510920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995936" y="1268760"/>
            <a:ext cx="48245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err="1">
                <a:solidFill>
                  <a:srgbClr val="0000FF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class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References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>
                <a:solidFill>
                  <a:srgbClr val="006400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"</a:t>
            </a:r>
            <a:r>
              <a:rPr lang="cs-CZ" dirty="0" err="1">
                <a:solidFill>
                  <a:srgbClr val="006400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References</a:t>
            </a:r>
            <a:r>
              <a:rPr lang="cs-CZ" dirty="0">
                <a:solidFill>
                  <a:srgbClr val="006400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"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 </a:t>
            </a:r>
            <a:r>
              <a:rPr lang="cs-CZ" dirty="0" err="1">
                <a:solidFill>
                  <a:srgbClr val="0000FF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extends</a:t>
            </a:r>
            <a:r>
              <a:rPr lang="cs-CZ" dirty="0">
                <a:solidFill>
                  <a:srgbClr val="0000FF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 err="1">
                <a:solidFill>
                  <a:srgbClr val="FF0000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Modelica.Icons.References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;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 </a:t>
            </a:r>
            <a:r>
              <a:rPr lang="cs-CZ" dirty="0" err="1">
                <a:solidFill>
                  <a:srgbClr val="0000FF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annotation</a:t>
            </a:r>
            <a:r>
              <a:rPr lang="cs-CZ" dirty="0">
                <a:solidFill>
                  <a:srgbClr val="0000FF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(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Documentation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(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info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="&lt;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html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&gt;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&lt;table&gt;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       &lt;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tr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&gt;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               &lt;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td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&gt;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[Begg1966]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&lt;/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td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&gt;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               &lt;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td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&gt;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T.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Begg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and J.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Hearns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, \"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Components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in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blood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viscosity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.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The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relative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contribution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of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haematocrit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, plasma fibrinogen and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other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proteins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,\" 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Clinical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science, vol. 31, pp. 87-93, 1966. 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&lt;/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td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&gt;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       &lt;/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tr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&gt;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 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&lt;/table&gt;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&lt;/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html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&gt;"));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solidFill>
                  <a:srgbClr val="0000FF"/>
                </a:solidFill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end </a:t>
            </a:r>
            <a:r>
              <a:rPr lang="cs-CZ" dirty="0" err="1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References</a:t>
            </a:r>
            <a:r>
              <a:rPr lang="cs-CZ" dirty="0">
                <a:latin typeface="Courier New,courier"/>
                <a:ea typeface="Times New Roman" panose="02020603050405020304" pitchFamily="18" charset="0"/>
                <a:cs typeface="MS Shell Dlg 2" panose="020B0604030504040204" pitchFamily="34" charset="0"/>
              </a:rPr>
              <a:t>;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1143000"/>
          </a:xfrm>
        </p:spPr>
        <p:txBody>
          <a:bodyPr/>
          <a:lstStyle/>
          <a:p>
            <a:r>
              <a:rPr lang="en-US" dirty="0" smtClean="0"/>
              <a:t>Expandable connector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86723" y="1772816"/>
            <a:ext cx="720902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00FF"/>
                </a:solidFill>
                <a:latin typeface="Courier New,courier"/>
              </a:rPr>
              <a:t>expandable</a:t>
            </a:r>
            <a:r>
              <a:rPr lang="cs-CZ" dirty="0">
                <a:solidFill>
                  <a:srgbClr val="0000FF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00FF"/>
                </a:solidFill>
                <a:latin typeface="Courier New,courier"/>
              </a:rPr>
              <a:t>connector</a:t>
            </a:r>
            <a:r>
              <a:rPr lang="cs-CZ" dirty="0">
                <a:latin typeface="Courier New,courier"/>
              </a:rPr>
              <a:t> </a:t>
            </a:r>
            <a:r>
              <a:rPr lang="cs-CZ" dirty="0" err="1">
                <a:latin typeface="Courier New,courier"/>
              </a:rPr>
              <a:t>BusConnector</a:t>
            </a:r>
            <a:r>
              <a:rPr lang="cs-CZ" dirty="0">
                <a:latin typeface="Courier New,courier"/>
              </a:rPr>
              <a:t> </a:t>
            </a:r>
            <a:endParaRPr lang="en-US" dirty="0" smtClean="0">
              <a:latin typeface="Courier New,courier"/>
            </a:endParaRPr>
          </a:p>
          <a:p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       </a:t>
            </a:r>
            <a:r>
              <a:rPr lang="cs-CZ" dirty="0" smtClean="0">
                <a:solidFill>
                  <a:srgbClr val="006400"/>
                </a:solidFill>
                <a:latin typeface="Courier New,courier"/>
              </a:rPr>
              <a:t>"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Empty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control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bus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that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is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adapted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to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the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signals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connected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to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it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"</a:t>
            </a:r>
            <a:endParaRPr lang="cs-CZ" dirty="0">
              <a:latin typeface="MS Shell Dlg 2" panose="020B0604030504040204" pitchFamily="34" charset="0"/>
            </a:endParaRPr>
          </a:p>
          <a:p>
            <a:endParaRPr lang="en-US" dirty="0" smtClean="0">
              <a:solidFill>
                <a:srgbClr val="006400"/>
              </a:solidFill>
              <a:latin typeface="Courier New,courier"/>
            </a:endParaRPr>
          </a:p>
          <a:p>
            <a:r>
              <a:rPr lang="cs-CZ" dirty="0" err="1" smtClean="0">
                <a:solidFill>
                  <a:srgbClr val="0000FF"/>
                </a:solidFill>
                <a:latin typeface="Courier New,courier"/>
              </a:rPr>
              <a:t>annotation</a:t>
            </a:r>
            <a:r>
              <a:rPr lang="cs-CZ" dirty="0" smtClean="0">
                <a:solidFill>
                  <a:srgbClr val="0000FF"/>
                </a:solidFill>
                <a:latin typeface="Courier New,courier"/>
              </a:rPr>
              <a:t> </a:t>
            </a:r>
            <a:r>
              <a:rPr lang="cs-CZ" dirty="0" smtClean="0">
                <a:latin typeface="Courier New,courier"/>
              </a:rPr>
              <a:t>(</a:t>
            </a:r>
            <a:r>
              <a:rPr lang="cs-CZ" dirty="0" err="1" smtClean="0">
                <a:latin typeface="Courier New,courier"/>
              </a:rPr>
              <a:t>Documentation</a:t>
            </a:r>
            <a:r>
              <a:rPr lang="cs-CZ" dirty="0" smtClean="0">
                <a:latin typeface="Courier New,courier"/>
              </a:rPr>
              <a:t>(</a:t>
            </a:r>
            <a:r>
              <a:rPr lang="cs-CZ" dirty="0" err="1" smtClean="0">
                <a:latin typeface="Courier New,courier"/>
              </a:rPr>
              <a:t>info</a:t>
            </a:r>
            <a:r>
              <a:rPr lang="cs-CZ" dirty="0">
                <a:latin typeface="Courier New,courier"/>
              </a:rPr>
              <a:t>=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Courier New,courier"/>
              </a:rPr>
              <a:t>"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urier New,courier"/>
              </a:rPr>
              <a:t>&lt;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urier New,courier"/>
              </a:rPr>
              <a:t>html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urier New,courier"/>
              </a:rPr>
              <a:t>&gt;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MS Shell Dlg 2" panose="020B0604030504040204" pitchFamily="34" charset="0"/>
            </a:endParaRPr>
          </a:p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urier New,courier"/>
              </a:rPr>
              <a:t>&lt;p&gt;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MS Shell Dlg 2" panose="020B0604030504040204" pitchFamily="34" charset="0"/>
            </a:endParaRPr>
          </a:p>
          <a:p>
            <a:r>
              <a:rPr lang="cs-CZ" i="1" dirty="0" err="1" smtClean="0">
                <a:latin typeface="Courier New,courier"/>
              </a:rPr>
              <a:t>This</a:t>
            </a:r>
            <a:r>
              <a:rPr lang="cs-CZ" i="1" dirty="0" smtClean="0">
                <a:latin typeface="Courier New,courier"/>
              </a:rPr>
              <a:t> </a:t>
            </a:r>
            <a:r>
              <a:rPr lang="cs-CZ" i="1" dirty="0" err="1" smtClean="0">
                <a:latin typeface="Courier New,courier"/>
              </a:rPr>
              <a:t>connector</a:t>
            </a:r>
            <a:r>
              <a:rPr lang="cs-CZ" i="1" dirty="0" smtClean="0">
                <a:latin typeface="Courier New,courier"/>
              </a:rPr>
              <a:t> </a:t>
            </a:r>
            <a:r>
              <a:rPr lang="cs-CZ" i="1" dirty="0" err="1" smtClean="0">
                <a:latin typeface="Courier New,courier"/>
              </a:rPr>
              <a:t>defines</a:t>
            </a:r>
            <a:r>
              <a:rPr lang="cs-CZ" i="1" dirty="0" smtClean="0">
                <a:latin typeface="Courier New,courier"/>
              </a:rPr>
              <a:t> </a:t>
            </a:r>
            <a:r>
              <a:rPr lang="cs-CZ" i="1" dirty="0" err="1" smtClean="0">
                <a:latin typeface="Courier New,courier"/>
              </a:rPr>
              <a:t>the</a:t>
            </a:r>
            <a:r>
              <a:rPr lang="cs-CZ" i="1" dirty="0" smtClean="0">
                <a:latin typeface="Courier New,courier"/>
              </a:rPr>
              <a:t> \"</a:t>
            </a:r>
            <a:r>
              <a:rPr lang="cs-CZ" i="1" dirty="0" err="1" smtClean="0">
                <a:latin typeface="Courier New,courier"/>
              </a:rPr>
              <a:t>expandable</a:t>
            </a:r>
            <a:r>
              <a:rPr lang="cs-CZ" i="1" dirty="0" smtClean="0">
                <a:latin typeface="Courier New,courier"/>
              </a:rPr>
              <a:t> </a:t>
            </a:r>
            <a:r>
              <a:rPr lang="cs-CZ" i="1" dirty="0" err="1" smtClean="0">
                <a:latin typeface="Courier New,courier"/>
              </a:rPr>
              <a:t>connector</a:t>
            </a:r>
            <a:r>
              <a:rPr lang="cs-CZ" i="1" dirty="0" smtClean="0">
                <a:latin typeface="Courier New,courier"/>
              </a:rPr>
              <a:t>\" </a:t>
            </a:r>
            <a:r>
              <a:rPr lang="cs-CZ" i="1" dirty="0" err="1" smtClean="0">
                <a:latin typeface="Courier New,courier"/>
              </a:rPr>
              <a:t>that</a:t>
            </a:r>
            <a:r>
              <a:rPr lang="en-US" i="1" dirty="0" smtClean="0">
                <a:latin typeface="Courier New,courier"/>
              </a:rPr>
              <a:t> </a:t>
            </a:r>
            <a:r>
              <a:rPr lang="cs-CZ" i="1" dirty="0" err="1" smtClean="0">
                <a:latin typeface="Courier New,courier"/>
              </a:rPr>
              <a:t>is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used</a:t>
            </a:r>
            <a:r>
              <a:rPr lang="cs-CZ" i="1" dirty="0">
                <a:latin typeface="Courier New,courier"/>
              </a:rPr>
              <a:t> </a:t>
            </a:r>
            <a:endParaRPr lang="en-US" i="1" dirty="0" smtClean="0">
              <a:latin typeface="Courier New,courier"/>
            </a:endParaRPr>
          </a:p>
          <a:p>
            <a:r>
              <a:rPr lang="cs-CZ" i="1" dirty="0" smtClean="0">
                <a:latin typeface="Courier New,courier"/>
              </a:rPr>
              <a:t>as</a:t>
            </a:r>
            <a:r>
              <a:rPr lang="cs-CZ" i="1" dirty="0">
                <a:latin typeface="Courier New,courier"/>
              </a:rPr>
              <a:t> bus in </a:t>
            </a:r>
            <a:r>
              <a:rPr lang="cs-CZ" i="1" dirty="0" err="1">
                <a:latin typeface="Courier New,courier"/>
              </a:rPr>
              <a:t>the</a:t>
            </a:r>
            <a:r>
              <a:rPr lang="cs-CZ" i="1" dirty="0">
                <a:latin typeface="Courier New,courier"/>
              </a:rPr>
              <a:t> </a:t>
            </a:r>
            <a:r>
              <a:rPr lang="en-US" i="1" dirty="0" err="1" smtClean="0">
                <a:latin typeface="Courier New,courier"/>
              </a:rPr>
              <a:t>Physio</a:t>
            </a:r>
            <a:r>
              <a:rPr lang="cs-CZ" i="1" dirty="0" smtClean="0">
                <a:latin typeface="Courier New,courier"/>
              </a:rPr>
              <a:t>model</a:t>
            </a:r>
            <a:r>
              <a:rPr lang="cs-CZ" i="1" dirty="0">
                <a:latin typeface="Courier New,courier"/>
              </a:rPr>
              <a:t>.</a:t>
            </a:r>
            <a:endParaRPr lang="cs-CZ" i="1" dirty="0">
              <a:latin typeface="MS Shell Dlg 2" panose="020B0604030504040204" pitchFamily="34" charset="0"/>
            </a:endParaRPr>
          </a:p>
          <a:p>
            <a:r>
              <a:rPr lang="cs-CZ" i="1" dirty="0" err="1">
                <a:latin typeface="Courier New,courier"/>
              </a:rPr>
              <a:t>Note</a:t>
            </a:r>
            <a:r>
              <a:rPr lang="cs-CZ" i="1" dirty="0">
                <a:latin typeface="Courier New,courier"/>
              </a:rPr>
              <a:t>, </a:t>
            </a:r>
            <a:r>
              <a:rPr lang="cs-CZ" i="1" dirty="0" err="1">
                <a:latin typeface="Courier New,courier"/>
              </a:rPr>
              <a:t>this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connector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is</a:t>
            </a:r>
            <a:r>
              <a:rPr lang="cs-CZ" i="1" dirty="0">
                <a:latin typeface="Courier New,courier"/>
              </a:rPr>
              <a:t> \"</a:t>
            </a:r>
            <a:r>
              <a:rPr lang="cs-CZ" i="1" dirty="0" err="1">
                <a:latin typeface="Courier New,courier"/>
              </a:rPr>
              <a:t>empty</a:t>
            </a:r>
            <a:r>
              <a:rPr lang="cs-CZ" i="1" dirty="0">
                <a:latin typeface="Courier New,courier"/>
              </a:rPr>
              <a:t>\". </a:t>
            </a:r>
            <a:r>
              <a:rPr lang="cs-CZ" i="1" dirty="0" err="1">
                <a:latin typeface="Courier New,courier"/>
              </a:rPr>
              <a:t>When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using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it</a:t>
            </a:r>
            <a:r>
              <a:rPr lang="cs-CZ" i="1" dirty="0">
                <a:latin typeface="Courier New,courier"/>
              </a:rPr>
              <a:t>, </a:t>
            </a:r>
            <a:r>
              <a:rPr lang="cs-CZ" i="1" dirty="0" err="1">
                <a:latin typeface="Courier New,courier"/>
              </a:rPr>
              <a:t>the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actual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content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is</a:t>
            </a:r>
            <a:endParaRPr lang="cs-CZ" i="1" dirty="0">
              <a:latin typeface="MS Shell Dlg 2" panose="020B0604030504040204" pitchFamily="34" charset="0"/>
            </a:endParaRPr>
          </a:p>
          <a:p>
            <a:r>
              <a:rPr lang="cs-CZ" i="1" dirty="0" err="1">
                <a:latin typeface="Courier New,courier"/>
              </a:rPr>
              <a:t>constructed</a:t>
            </a:r>
            <a:r>
              <a:rPr lang="cs-CZ" i="1" dirty="0">
                <a:latin typeface="Courier New,courier"/>
              </a:rPr>
              <a:t> by </a:t>
            </a:r>
            <a:r>
              <a:rPr lang="cs-CZ" i="1" dirty="0" err="1">
                <a:latin typeface="Courier New,courier"/>
              </a:rPr>
              <a:t>the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signals</a:t>
            </a:r>
            <a:r>
              <a:rPr lang="cs-CZ" i="1" dirty="0">
                <a:latin typeface="Courier New,courier"/>
              </a:rPr>
              <a:t> </a:t>
            </a:r>
            <a:r>
              <a:rPr lang="cs-CZ" i="1" dirty="0" err="1">
                <a:latin typeface="Courier New,courier"/>
              </a:rPr>
              <a:t>connected</a:t>
            </a:r>
            <a:r>
              <a:rPr lang="cs-CZ" i="1" dirty="0">
                <a:latin typeface="Courier New,courier"/>
              </a:rPr>
              <a:t> to </a:t>
            </a:r>
            <a:r>
              <a:rPr lang="cs-CZ" i="1" dirty="0" err="1">
                <a:latin typeface="Courier New,courier"/>
              </a:rPr>
              <a:t>this</a:t>
            </a:r>
            <a:r>
              <a:rPr lang="cs-CZ" i="1" dirty="0">
                <a:latin typeface="Courier New,courier"/>
              </a:rPr>
              <a:t> bus.</a:t>
            </a:r>
            <a:endParaRPr lang="cs-CZ" i="1" dirty="0">
              <a:latin typeface="MS Shell Dlg 2" panose="020B0604030504040204" pitchFamily="34" charset="0"/>
            </a:endParaRPr>
          </a:p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urier New,courier"/>
              </a:rPr>
              <a:t>&lt;/p&gt;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MS Shell Dlg 2" panose="020B0604030504040204" pitchFamily="34" charset="0"/>
            </a:endParaRPr>
          </a:p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urier New,courier"/>
              </a:rPr>
              <a:t>&lt;/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urier New,courier"/>
              </a:rPr>
              <a:t>html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urier New,courier"/>
              </a:rPr>
              <a:t>&gt;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Courier New,courier"/>
              </a:rPr>
              <a:t>"</a:t>
            </a:r>
            <a:r>
              <a:rPr lang="cs-CZ" dirty="0">
                <a:latin typeface="Courier New,courier"/>
              </a:rPr>
              <a:t>));</a:t>
            </a:r>
            <a:endParaRPr lang="cs-CZ" dirty="0">
              <a:latin typeface="MS Shell Dlg 2" panose="020B0604030504040204" pitchFamily="34" charset="0"/>
            </a:endParaRPr>
          </a:p>
          <a:p>
            <a:r>
              <a:rPr lang="cs-CZ" dirty="0">
                <a:latin typeface="Courier New,courier"/>
              </a:rPr>
              <a:t/>
            </a:r>
            <a:br>
              <a:rPr lang="cs-CZ" dirty="0">
                <a:latin typeface="Courier New,courier"/>
              </a:rPr>
            </a:br>
            <a:endParaRPr lang="cs-CZ" dirty="0">
              <a:latin typeface="Courier New,courier"/>
            </a:endParaRPr>
          </a:p>
          <a:p>
            <a:r>
              <a:rPr lang="cs-CZ" dirty="0">
                <a:solidFill>
                  <a:srgbClr val="0000FF"/>
                </a:solidFill>
                <a:latin typeface="Courier New,courier"/>
              </a:rPr>
              <a:t>end </a:t>
            </a:r>
            <a:r>
              <a:rPr lang="cs-CZ" dirty="0" err="1">
                <a:latin typeface="Courier New,courier"/>
              </a:rPr>
              <a:t>BusConnector</a:t>
            </a:r>
            <a:r>
              <a:rPr lang="cs-CZ" dirty="0">
                <a:latin typeface="Courier New,courier"/>
              </a:rPr>
              <a:t>;</a:t>
            </a:r>
            <a:endParaRPr lang="cs-CZ" b="0" i="0" dirty="0">
              <a:effectLst/>
              <a:latin typeface="MS Shell Dlg 2" panose="020B060403050404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404664"/>
            <a:ext cx="146685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48526" y="0"/>
            <a:ext cx="5050904" cy="1143000"/>
          </a:xfrm>
        </p:spPr>
        <p:txBody>
          <a:bodyPr/>
          <a:lstStyle/>
          <a:p>
            <a:r>
              <a:rPr lang="en-US" dirty="0" smtClean="0"/>
              <a:t>Input-Output Bus</a:t>
            </a:r>
            <a:endParaRPr lang="cs-CZ" dirty="0"/>
          </a:p>
        </p:txBody>
      </p:sp>
      <p:sp>
        <p:nvSpPr>
          <p:cNvPr id="12" name="Šrafovaná šipka doprava 11"/>
          <p:cNvSpPr/>
          <p:nvPr/>
        </p:nvSpPr>
        <p:spPr>
          <a:xfrm rot="19965333">
            <a:off x="3549785" y="1804968"/>
            <a:ext cx="1150194" cy="28296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01" y="188640"/>
            <a:ext cx="3286125" cy="319087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340006" y="3164681"/>
            <a:ext cx="58039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0000FF"/>
                </a:solidFill>
                <a:latin typeface="Courier New,courier"/>
              </a:rPr>
              <a:t>redeclare</a:t>
            </a:r>
            <a:r>
              <a:rPr lang="cs-CZ" dirty="0">
                <a:solidFill>
                  <a:srgbClr val="0000FF"/>
                </a:solidFill>
                <a:latin typeface="Courier New,courier"/>
              </a:rPr>
              <a:t> model</a:t>
            </a:r>
            <a:r>
              <a:rPr lang="cs-CZ" dirty="0">
                <a:latin typeface="Courier New,courier"/>
              </a:rPr>
              <a:t> </a:t>
            </a:r>
            <a:r>
              <a:rPr lang="cs-CZ" dirty="0" err="1">
                <a:solidFill>
                  <a:srgbClr val="0000FF"/>
                </a:solidFill>
                <a:latin typeface="Courier New,courier"/>
              </a:rPr>
              <a:t>extends</a:t>
            </a:r>
            <a:r>
              <a:rPr lang="cs-CZ" dirty="0">
                <a:solidFill>
                  <a:srgbClr val="0000FF"/>
                </a:solidFill>
                <a:latin typeface="Courier New,courier"/>
              </a:rPr>
              <a:t> </a:t>
            </a:r>
            <a:r>
              <a:rPr lang="cs-CZ" dirty="0" err="1">
                <a:latin typeface="Courier New,courier"/>
              </a:rPr>
              <a:t>Variables</a:t>
            </a:r>
            <a:endParaRPr lang="cs-CZ" dirty="0">
              <a:latin typeface="MS Shell Dlg 2" panose="020B0604030504040204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    </a:t>
            </a:r>
            <a:r>
              <a:rPr lang="cs-CZ" dirty="0" err="1" smtClean="0">
                <a:solidFill>
                  <a:srgbClr val="FF0000"/>
                </a:solidFill>
                <a:latin typeface="Courier New,courier"/>
              </a:rPr>
              <a:t>T.Volume</a:t>
            </a:r>
            <a:r>
              <a:rPr lang="cs-CZ" dirty="0">
                <a:latin typeface="Courier New,courier"/>
              </a:rPr>
              <a:t> </a:t>
            </a:r>
            <a:r>
              <a:rPr lang="cs-CZ" dirty="0" err="1">
                <a:latin typeface="Courier New,courier"/>
              </a:rPr>
              <a:t>ArtysVol</a:t>
            </a:r>
            <a:r>
              <a:rPr lang="cs-CZ" dirty="0">
                <a:latin typeface="Courier New,courier"/>
              </a:rPr>
              <a:t>(</a:t>
            </a:r>
            <a:r>
              <a:rPr lang="cs-CZ" dirty="0" err="1">
                <a:latin typeface="Courier New,courier"/>
              </a:rPr>
              <a:t>varName</a:t>
            </a:r>
            <a:r>
              <a:rPr lang="cs-CZ" dirty="0">
                <a:latin typeface="Courier New,courier"/>
              </a:rPr>
              <a:t>="</a:t>
            </a:r>
            <a:r>
              <a:rPr lang="cs-CZ" dirty="0" err="1">
                <a:latin typeface="Courier New,courier"/>
              </a:rPr>
              <a:t>ArtysVol.Vol</a:t>
            </a:r>
            <a:r>
              <a:rPr lang="cs-CZ" dirty="0">
                <a:latin typeface="Courier New,courier"/>
              </a:rPr>
              <a:t>") </a:t>
            </a:r>
            <a:endParaRPr lang="en-US" dirty="0" smtClean="0">
              <a:latin typeface="Courier New,courier"/>
            </a:endParaRPr>
          </a:p>
          <a:p>
            <a:r>
              <a:rPr lang="en-US" dirty="0">
                <a:solidFill>
                  <a:srgbClr val="006400"/>
                </a:solidFill>
                <a:latin typeface="Courier New,courier"/>
              </a:rPr>
              <a:t>	</a:t>
            </a:r>
            <a:r>
              <a:rPr lang="cs-CZ" dirty="0" smtClean="0">
                <a:solidFill>
                  <a:srgbClr val="006400"/>
                </a:solidFill>
                <a:latin typeface="Courier New,courier"/>
              </a:rPr>
              <a:t>"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Volume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of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oxygenated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blood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in body</a:t>
            </a:r>
            <a:r>
              <a:rPr lang="cs-CZ" dirty="0" smtClean="0">
                <a:solidFill>
                  <a:srgbClr val="006400"/>
                </a:solidFill>
                <a:latin typeface="Courier New,courier"/>
              </a:rPr>
              <a:t>."</a:t>
            </a:r>
            <a:r>
              <a:rPr lang="cs-CZ" dirty="0" smtClean="0">
                <a:latin typeface="Courier New,courier"/>
              </a:rPr>
              <a:t>;</a:t>
            </a:r>
            <a:endParaRPr lang="cs-CZ" dirty="0">
              <a:latin typeface="MS Shell Dlg 2" panose="020B0604030504040204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    </a:t>
            </a:r>
            <a:r>
              <a:rPr lang="cs-CZ" dirty="0" err="1" smtClean="0">
                <a:solidFill>
                  <a:srgbClr val="FF0000"/>
                </a:solidFill>
                <a:latin typeface="Courier New,courier"/>
              </a:rPr>
              <a:t>T.Fraction</a:t>
            </a:r>
            <a:r>
              <a:rPr lang="cs-CZ" dirty="0">
                <a:latin typeface="Courier New,courier"/>
              </a:rPr>
              <a:t> </a:t>
            </a:r>
            <a:r>
              <a:rPr lang="cs-CZ" dirty="0" err="1">
                <a:latin typeface="Courier New,courier"/>
              </a:rPr>
              <a:t>BloodVol_Hct</a:t>
            </a:r>
            <a:r>
              <a:rPr lang="cs-CZ" dirty="0">
                <a:latin typeface="Courier New,courier"/>
              </a:rPr>
              <a:t>(</a:t>
            </a:r>
            <a:r>
              <a:rPr lang="cs-CZ" dirty="0" err="1">
                <a:latin typeface="Courier New,courier"/>
              </a:rPr>
              <a:t>varName</a:t>
            </a:r>
            <a:r>
              <a:rPr lang="cs-CZ" dirty="0">
                <a:latin typeface="Courier New,courier"/>
              </a:rPr>
              <a:t>="</a:t>
            </a:r>
            <a:r>
              <a:rPr lang="cs-CZ" dirty="0" err="1">
                <a:latin typeface="Courier New,courier"/>
              </a:rPr>
              <a:t>BloodVol.Hct</a:t>
            </a:r>
            <a:r>
              <a:rPr lang="cs-CZ" dirty="0">
                <a:latin typeface="Courier New,courier"/>
              </a:rPr>
              <a:t>") </a:t>
            </a:r>
            <a:endParaRPr lang="en-US" dirty="0" smtClean="0">
              <a:latin typeface="Courier New,courier"/>
            </a:endParaRPr>
          </a:p>
          <a:p>
            <a:r>
              <a:rPr lang="en-US" dirty="0">
                <a:solidFill>
                  <a:srgbClr val="006400"/>
                </a:solidFill>
                <a:latin typeface="Courier New,courier"/>
              </a:rPr>
              <a:t>	</a:t>
            </a:r>
            <a:r>
              <a:rPr lang="cs-CZ" dirty="0" smtClean="0">
                <a:solidFill>
                  <a:srgbClr val="006400"/>
                </a:solidFill>
                <a:latin typeface="Courier New,courier"/>
              </a:rPr>
              <a:t>"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Heamatocrit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=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red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cells</a:t>
            </a:r>
            <a:r>
              <a:rPr lang="cs-CZ" dirty="0">
                <a:solidFill>
                  <a:srgbClr val="006400"/>
                </a:solidFill>
                <a:latin typeface="Courier New,courier"/>
              </a:rPr>
              <a:t> / </a:t>
            </a:r>
            <a:r>
              <a:rPr lang="cs-CZ" dirty="0" err="1">
                <a:solidFill>
                  <a:srgbClr val="006400"/>
                </a:solidFill>
                <a:latin typeface="Courier New,courier"/>
              </a:rPr>
              <a:t>blood</a:t>
            </a:r>
            <a:r>
              <a:rPr lang="cs-CZ" dirty="0" smtClean="0">
                <a:solidFill>
                  <a:srgbClr val="006400"/>
                </a:solidFill>
                <a:latin typeface="Courier New,courier"/>
              </a:rPr>
              <a:t>."</a:t>
            </a:r>
            <a:r>
              <a:rPr lang="cs-CZ" dirty="0" smtClean="0">
                <a:latin typeface="Courier New,courier"/>
              </a:rPr>
              <a:t>;</a:t>
            </a:r>
            <a:endParaRPr lang="cs-CZ" dirty="0">
              <a:latin typeface="MS Shell Dlg 2" panose="020B0604030504040204" pitchFamily="34" charset="0"/>
            </a:endParaRPr>
          </a:p>
          <a:p>
            <a:r>
              <a:rPr lang="en-US" dirty="0" smtClean="0">
                <a:solidFill>
                  <a:srgbClr val="006400"/>
                </a:solidFill>
                <a:latin typeface="Courier New,courier"/>
              </a:rPr>
              <a:t>…</a:t>
            </a:r>
            <a:endParaRPr lang="en-US" dirty="0">
              <a:solidFill>
                <a:srgbClr val="006400"/>
              </a:solidFill>
              <a:latin typeface="Courier New,courier"/>
            </a:endParaRPr>
          </a:p>
          <a:p>
            <a:r>
              <a:rPr lang="cs-CZ" dirty="0" err="1">
                <a:solidFill>
                  <a:srgbClr val="0000FF"/>
                </a:solidFill>
                <a:latin typeface="Courier New,courier"/>
              </a:rPr>
              <a:t>equation</a:t>
            </a:r>
            <a:r>
              <a:rPr lang="cs-CZ" dirty="0">
                <a:solidFill>
                  <a:srgbClr val="0000FF"/>
                </a:solidFill>
                <a:latin typeface="Courier New,courier"/>
              </a:rPr>
              <a:t> </a:t>
            </a:r>
            <a:endParaRPr lang="cs-CZ" dirty="0">
              <a:latin typeface="MS Shell Dlg 2" panose="020B0604030504040204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Courier New,courier"/>
              </a:rPr>
              <a:t>connect</a:t>
            </a:r>
            <a:r>
              <a:rPr lang="cs-CZ" dirty="0" smtClean="0">
                <a:latin typeface="Courier New,courier"/>
              </a:rPr>
              <a:t>(</a:t>
            </a:r>
            <a:r>
              <a:rPr lang="cs-CZ" dirty="0" err="1" smtClean="0">
                <a:latin typeface="Courier New,courier"/>
              </a:rPr>
              <a:t>ArtysVol.y</a:t>
            </a:r>
            <a:r>
              <a:rPr lang="cs-CZ" dirty="0">
                <a:latin typeface="Courier New,courier"/>
              </a:rPr>
              <a:t>, </a:t>
            </a:r>
            <a:r>
              <a:rPr lang="cs-CZ" dirty="0" err="1" smtClean="0">
                <a:latin typeface="Courier New,courier"/>
              </a:rPr>
              <a:t>busConnector.ArtysVol</a:t>
            </a:r>
            <a:r>
              <a:rPr lang="cs-CZ" dirty="0" smtClean="0">
                <a:latin typeface="Courier New,courier"/>
              </a:rPr>
              <a:t>)</a:t>
            </a:r>
            <a:r>
              <a:rPr lang="en-US" dirty="0" smtClean="0">
                <a:latin typeface="Courier New,courier"/>
              </a:rPr>
              <a:t>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,courier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Courier New,courier"/>
              </a:rPr>
              <a:t>connect</a:t>
            </a:r>
            <a:r>
              <a:rPr lang="cs-CZ" dirty="0" smtClean="0">
                <a:latin typeface="Courier New,courier"/>
              </a:rPr>
              <a:t>(</a:t>
            </a:r>
            <a:r>
              <a:rPr lang="cs-CZ" dirty="0" err="1" smtClean="0">
                <a:latin typeface="Courier New,courier"/>
              </a:rPr>
              <a:t>BloodVol_Hct.y</a:t>
            </a:r>
            <a:r>
              <a:rPr lang="cs-CZ" dirty="0">
                <a:latin typeface="Courier New,courier"/>
              </a:rPr>
              <a:t>, </a:t>
            </a:r>
            <a:r>
              <a:rPr lang="cs-CZ" dirty="0" err="1">
                <a:latin typeface="Courier New,courier"/>
              </a:rPr>
              <a:t>busConnector.BloodVol_Hct</a:t>
            </a:r>
            <a:r>
              <a:rPr lang="cs-CZ" dirty="0" smtClean="0">
                <a:latin typeface="Courier New,courier"/>
              </a:rPr>
              <a:t>);</a:t>
            </a:r>
            <a:endParaRPr lang="cs-CZ" dirty="0">
              <a:latin typeface="MS Shell Dlg 2" panose="020B0604030504040204" pitchFamily="34" charset="0"/>
            </a:endParaRPr>
          </a:p>
          <a:p>
            <a:r>
              <a:rPr lang="en-US" dirty="0" smtClean="0">
                <a:latin typeface="Courier New,courier"/>
              </a:rPr>
              <a:t>…</a:t>
            </a:r>
            <a:endParaRPr lang="cs-CZ" dirty="0" smtClean="0">
              <a:latin typeface="MS Shell Dlg 2" panose="020B0604030504040204" pitchFamily="34" charset="0"/>
            </a:endParaRPr>
          </a:p>
          <a:p>
            <a:r>
              <a:rPr lang="cs-CZ" dirty="0" smtClean="0">
                <a:solidFill>
                  <a:srgbClr val="0000FF"/>
                </a:solidFill>
                <a:latin typeface="Courier New,courier"/>
              </a:rPr>
              <a:t>end</a:t>
            </a:r>
            <a:r>
              <a:rPr lang="cs-CZ" dirty="0">
                <a:solidFill>
                  <a:srgbClr val="0000FF"/>
                </a:solidFill>
                <a:latin typeface="Courier New,courier"/>
              </a:rPr>
              <a:t> </a:t>
            </a:r>
            <a:r>
              <a:rPr lang="cs-CZ" dirty="0" err="1">
                <a:latin typeface="Courier New,courier"/>
              </a:rPr>
              <a:t>Variables</a:t>
            </a:r>
            <a:r>
              <a:rPr lang="cs-CZ" dirty="0">
                <a:latin typeface="Courier New,courier"/>
              </a:rPr>
              <a:t>;</a:t>
            </a:r>
            <a:endParaRPr lang="cs-CZ" dirty="0">
              <a:latin typeface="MS Shell Dlg 2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88024" y="1484784"/>
            <a:ext cx="40661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00FF"/>
                </a:solidFill>
                <a:latin typeface="Courier New,courier"/>
              </a:rPr>
              <a:t>package</a:t>
            </a:r>
            <a:r>
              <a:rPr lang="cs-CZ" dirty="0">
                <a:latin typeface="Courier New,courier"/>
              </a:rPr>
              <a:t> </a:t>
            </a:r>
            <a:r>
              <a:rPr lang="cs-CZ" dirty="0" err="1">
                <a:latin typeface="Courier New,courier"/>
              </a:rPr>
              <a:t>IO_Bus</a:t>
            </a:r>
            <a:endParaRPr lang="cs-CZ" dirty="0">
              <a:latin typeface="MS Shell Dlg 2" panose="020B0604030504040204" pitchFamily="34" charset="0"/>
            </a:endParaRPr>
          </a:p>
          <a:p>
            <a:r>
              <a:rPr lang="cs-CZ" dirty="0">
                <a:latin typeface="Courier New,courier"/>
              </a:rPr>
              <a:t>  </a:t>
            </a:r>
            <a:r>
              <a:rPr lang="cs-CZ" dirty="0" err="1">
                <a:solidFill>
                  <a:srgbClr val="0000FF"/>
                </a:solidFill>
                <a:latin typeface="Courier New,courier"/>
              </a:rPr>
              <a:t>extends</a:t>
            </a:r>
            <a:r>
              <a:rPr lang="cs-CZ" dirty="0">
                <a:solidFill>
                  <a:srgbClr val="0000FF"/>
                </a:solidFill>
                <a:latin typeface="Courier New,courier"/>
              </a:rPr>
              <a:t> </a:t>
            </a:r>
            <a:r>
              <a:rPr lang="cs-CZ" dirty="0" err="1">
                <a:solidFill>
                  <a:srgbClr val="FF0000"/>
                </a:solidFill>
                <a:latin typeface="Courier New,courier"/>
              </a:rPr>
              <a:t>Physiolibrary.Types.IO_Bus</a:t>
            </a:r>
            <a:r>
              <a:rPr lang="cs-CZ" dirty="0">
                <a:latin typeface="Courier New,courier"/>
              </a:rPr>
              <a:t>;</a:t>
            </a:r>
            <a:endParaRPr lang="cs-CZ" dirty="0">
              <a:latin typeface="MS Shell Dlg 2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11" name="Šrafovaná šipka doprava 10"/>
          <p:cNvSpPr/>
          <p:nvPr/>
        </p:nvSpPr>
        <p:spPr>
          <a:xfrm rot="1000644">
            <a:off x="2201112" y="2868011"/>
            <a:ext cx="1150194" cy="28296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IO_Bus</a:t>
            </a:r>
            <a:r>
              <a:rPr lang="en-US" dirty="0" smtClean="0"/>
              <a:t> usage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9952" y="1700808"/>
            <a:ext cx="4451842" cy="452596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4889"/>
            <a:ext cx="3752850" cy="5257800"/>
          </a:xfrm>
          <a:prstGeom prst="rect">
            <a:avLst/>
          </a:prstGeom>
        </p:spPr>
      </p:pic>
      <p:sp>
        <p:nvSpPr>
          <p:cNvPr id="6" name="Šrafovaná šipka doprava 5"/>
          <p:cNvSpPr/>
          <p:nvPr/>
        </p:nvSpPr>
        <p:spPr>
          <a:xfrm rot="437159">
            <a:off x="2204805" y="4880669"/>
            <a:ext cx="2166202" cy="28296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547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</p:spPr>
        <p:txBody>
          <a:bodyPr/>
          <a:lstStyle/>
          <a:p>
            <a:r>
              <a:rPr lang="en-US" dirty="0" smtClean="0"/>
              <a:t>Thank you for your attention!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4048" y="5373216"/>
            <a:ext cx="3898776" cy="1252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www.physiomodel.org</a:t>
            </a:r>
          </a:p>
          <a:p>
            <a:pPr>
              <a:buNone/>
            </a:pPr>
            <a:r>
              <a:rPr lang="en-US" dirty="0" smtClean="0"/>
              <a:t>www.physiolibrary.org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25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New,courier</vt:lpstr>
      <vt:lpstr>MS Shell Dlg 2</vt:lpstr>
      <vt:lpstr>Times New Roman</vt:lpstr>
      <vt:lpstr>Motiv sady Office</vt:lpstr>
      <vt:lpstr>Physiomodel 1.0</vt:lpstr>
      <vt:lpstr>Physiomodel Structure</vt:lpstr>
      <vt:lpstr>References</vt:lpstr>
      <vt:lpstr>Expandable connector</vt:lpstr>
      <vt:lpstr>Input-Output Bus</vt:lpstr>
      <vt:lpstr>IO_Bus usage</vt:lpstr>
      <vt:lpstr>Thank you for your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Physiolibrary 2.1</dc:title>
  <dc:creator>marek</dc:creator>
  <cp:lastModifiedBy>Marek Mateják</cp:lastModifiedBy>
  <cp:revision>84</cp:revision>
  <dcterms:created xsi:type="dcterms:W3CDTF">2014-03-05T12:16:48Z</dcterms:created>
  <dcterms:modified xsi:type="dcterms:W3CDTF">2014-11-18T15:18:52Z</dcterms:modified>
</cp:coreProperties>
</file>