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7"/>
  </p:notesMasterIdLst>
  <p:handoutMasterIdLst>
    <p:handoutMasterId r:id="rId118"/>
  </p:handoutMasterIdLst>
  <p:sldIdLst>
    <p:sldId id="575" r:id="rId2"/>
    <p:sldId id="531" r:id="rId3"/>
    <p:sldId id="459" r:id="rId4"/>
    <p:sldId id="460" r:id="rId5"/>
    <p:sldId id="454" r:id="rId6"/>
    <p:sldId id="455" r:id="rId7"/>
    <p:sldId id="262" r:id="rId8"/>
    <p:sldId id="263" r:id="rId9"/>
    <p:sldId id="264" r:id="rId10"/>
    <p:sldId id="265" r:id="rId11"/>
    <p:sldId id="266" r:id="rId12"/>
    <p:sldId id="365" r:id="rId13"/>
    <p:sldId id="419" r:id="rId14"/>
    <p:sldId id="420" r:id="rId15"/>
    <p:sldId id="458" r:id="rId16"/>
    <p:sldId id="457" r:id="rId17"/>
    <p:sldId id="461" r:id="rId18"/>
    <p:sldId id="421" r:id="rId19"/>
    <p:sldId id="463" r:id="rId20"/>
    <p:sldId id="501" r:id="rId21"/>
    <p:sldId id="500" r:id="rId22"/>
    <p:sldId id="464" r:id="rId23"/>
    <p:sldId id="462" r:id="rId24"/>
    <p:sldId id="424" r:id="rId25"/>
    <p:sldId id="425" r:id="rId26"/>
    <p:sldId id="423" r:id="rId27"/>
    <p:sldId id="426" r:id="rId28"/>
    <p:sldId id="432" r:id="rId29"/>
    <p:sldId id="431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39" r:id="rId38"/>
    <p:sldId id="440" r:id="rId39"/>
    <p:sldId id="441" r:id="rId40"/>
    <p:sldId id="442" r:id="rId41"/>
    <p:sldId id="443" r:id="rId42"/>
    <p:sldId id="427" r:id="rId43"/>
    <p:sldId id="444" r:id="rId44"/>
    <p:sldId id="445" r:id="rId45"/>
    <p:sldId id="446" r:id="rId46"/>
    <p:sldId id="447" r:id="rId47"/>
    <p:sldId id="448" r:id="rId48"/>
    <p:sldId id="450" r:id="rId49"/>
    <p:sldId id="428" r:id="rId50"/>
    <p:sldId id="475" r:id="rId51"/>
    <p:sldId id="451" r:id="rId52"/>
    <p:sldId id="429" r:id="rId53"/>
    <p:sldId id="474" r:id="rId54"/>
    <p:sldId id="476" r:id="rId55"/>
    <p:sldId id="478" r:id="rId56"/>
    <p:sldId id="480" r:id="rId57"/>
    <p:sldId id="492" r:id="rId58"/>
    <p:sldId id="473" r:id="rId59"/>
    <p:sldId id="576" r:id="rId60"/>
    <p:sldId id="578" r:id="rId61"/>
    <p:sldId id="430" r:id="rId62"/>
    <p:sldId id="434" r:id="rId63"/>
    <p:sldId id="534" r:id="rId64"/>
    <p:sldId id="582" r:id="rId65"/>
    <p:sldId id="583" r:id="rId66"/>
    <p:sldId id="584" r:id="rId67"/>
    <p:sldId id="585" r:id="rId68"/>
    <p:sldId id="586" r:id="rId69"/>
    <p:sldId id="581" r:id="rId70"/>
    <p:sldId id="587" r:id="rId71"/>
    <p:sldId id="579" r:id="rId72"/>
    <p:sldId id="580" r:id="rId73"/>
    <p:sldId id="533" r:id="rId74"/>
    <p:sldId id="577" r:id="rId75"/>
    <p:sldId id="498" r:id="rId76"/>
    <p:sldId id="535" r:id="rId77"/>
    <p:sldId id="536" r:id="rId78"/>
    <p:sldId id="537" r:id="rId79"/>
    <p:sldId id="538" r:id="rId80"/>
    <p:sldId id="539" r:id="rId81"/>
    <p:sldId id="540" r:id="rId82"/>
    <p:sldId id="541" r:id="rId83"/>
    <p:sldId id="542" r:id="rId84"/>
    <p:sldId id="543" r:id="rId85"/>
    <p:sldId id="544" r:id="rId86"/>
    <p:sldId id="545" r:id="rId87"/>
    <p:sldId id="546" r:id="rId88"/>
    <p:sldId id="547" r:id="rId89"/>
    <p:sldId id="548" r:id="rId90"/>
    <p:sldId id="549" r:id="rId91"/>
    <p:sldId id="550" r:id="rId92"/>
    <p:sldId id="551" r:id="rId93"/>
    <p:sldId id="552" r:id="rId94"/>
    <p:sldId id="553" r:id="rId95"/>
    <p:sldId id="554" r:id="rId96"/>
    <p:sldId id="555" r:id="rId97"/>
    <p:sldId id="556" r:id="rId98"/>
    <p:sldId id="557" r:id="rId99"/>
    <p:sldId id="558" r:id="rId100"/>
    <p:sldId id="559" r:id="rId101"/>
    <p:sldId id="560" r:id="rId102"/>
    <p:sldId id="561" r:id="rId103"/>
    <p:sldId id="562" r:id="rId104"/>
    <p:sldId id="563" r:id="rId105"/>
    <p:sldId id="564" r:id="rId106"/>
    <p:sldId id="565" r:id="rId107"/>
    <p:sldId id="566" r:id="rId108"/>
    <p:sldId id="567" r:id="rId109"/>
    <p:sldId id="568" r:id="rId110"/>
    <p:sldId id="569" r:id="rId111"/>
    <p:sldId id="570" r:id="rId112"/>
    <p:sldId id="571" r:id="rId113"/>
    <p:sldId id="572" r:id="rId114"/>
    <p:sldId id="573" r:id="rId115"/>
    <p:sldId id="574" r:id="rId116"/>
  </p:sldIdLst>
  <p:sldSz cx="9144000" cy="6858000" type="screen4x3"/>
  <p:notesSz cx="6858000" cy="9144000"/>
  <p:custDataLst>
    <p:tags r:id="rId11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4660"/>
  </p:normalViewPr>
  <p:slideViewPr>
    <p:cSldViewPr showGuides="1">
      <p:cViewPr varScale="1">
        <p:scale>
          <a:sx n="89" d="100"/>
          <a:sy n="89" d="100"/>
        </p:scale>
        <p:origin x="504" y="77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3"/>
    </p:cViewPr>
  </p:sorterViewPr>
  <p:notesViewPr>
    <p:cSldViewPr showGuides="1">
      <p:cViewPr varScale="1">
        <p:scale>
          <a:sx n="26" d="100"/>
          <a:sy n="26" d="100"/>
        </p:scale>
        <p:origin x="-917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esunka\Dokumenty\ZCU\5.rocnik\MM\Lot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Populační graf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43694276363206"/>
          <c:y val="0.12066079975297211"/>
          <c:w val="0.67671578480712968"/>
          <c:h val="0.76813082038214664"/>
        </c:manualLayout>
      </c:layout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Kořist</c:v>
                </c:pt>
              </c:strCache>
            </c:strRef>
          </c:tx>
          <c:marker>
            <c:symbol val="none"/>
          </c:marker>
          <c:val>
            <c:numRef>
              <c:f>List1!$B$4:$B$201</c:f>
              <c:numCache>
                <c:formatCode>General</c:formatCode>
                <c:ptCount val="198"/>
                <c:pt idx="0">
                  <c:v>15</c:v>
                </c:pt>
                <c:pt idx="1">
                  <c:v>26.594531249999989</c:v>
                </c:pt>
                <c:pt idx="2">
                  <c:v>49.584878190918943</c:v>
                </c:pt>
                <c:pt idx="3">
                  <c:v>91.132843530448071</c:v>
                </c:pt>
                <c:pt idx="4">
                  <c:v>142.49723481628112</c:v>
                </c:pt>
                <c:pt idx="5">
                  <c:v>94.133699755890902</c:v>
                </c:pt>
                <c:pt idx="6">
                  <c:v>33.059760446395785</c:v>
                </c:pt>
                <c:pt idx="7">
                  <c:v>17.718725100191367</c:v>
                </c:pt>
                <c:pt idx="8">
                  <c:v>12.64551496684552</c:v>
                </c:pt>
                <c:pt idx="9">
                  <c:v>12.292226173878818</c:v>
                </c:pt>
                <c:pt idx="10">
                  <c:v>15.197001506596958</c:v>
                </c:pt>
                <c:pt idx="11">
                  <c:v>22.146396684146474</c:v>
                </c:pt>
                <c:pt idx="12">
                  <c:v>35.563745852064486</c:v>
                </c:pt>
                <c:pt idx="13">
                  <c:v>58.86992905778709</c:v>
                </c:pt>
                <c:pt idx="14">
                  <c:v>91.151107707765078</c:v>
                </c:pt>
                <c:pt idx="15">
                  <c:v>104.21960230369865</c:v>
                </c:pt>
                <c:pt idx="16">
                  <c:v>43.467618056900136</c:v>
                </c:pt>
                <c:pt idx="17">
                  <c:v>21.27931834848701</c:v>
                </c:pt>
                <c:pt idx="18">
                  <c:v>14.040151612690815</c:v>
                </c:pt>
                <c:pt idx="19">
                  <c:v>12.701521522775993</c:v>
                </c:pt>
                <c:pt idx="20">
                  <c:v>14.838673585449694</c:v>
                </c:pt>
                <c:pt idx="21">
                  <c:v>20.752442192950006</c:v>
                </c:pt>
                <c:pt idx="22">
                  <c:v>32.424889938500186</c:v>
                </c:pt>
                <c:pt idx="23">
                  <c:v>52.982744227202453</c:v>
                </c:pt>
                <c:pt idx="24">
                  <c:v>82.967654386007609</c:v>
                </c:pt>
                <c:pt idx="25">
                  <c:v>103.07830843792765</c:v>
                </c:pt>
                <c:pt idx="26">
                  <c:v>58.44852589222063</c:v>
                </c:pt>
                <c:pt idx="27">
                  <c:v>23.780010906926819</c:v>
                </c:pt>
                <c:pt idx="28">
                  <c:v>14.73848957181735</c:v>
                </c:pt>
                <c:pt idx="29">
                  <c:v>12.592176131000906</c:v>
                </c:pt>
                <c:pt idx="30">
                  <c:v>14.096559520814024</c:v>
                </c:pt>
                <c:pt idx="31">
                  <c:v>19.16807147035064</c:v>
                </c:pt>
                <c:pt idx="32">
                  <c:v>29.49718007225643</c:v>
                </c:pt>
                <c:pt idx="33">
                  <c:v>48.116347496528547</c:v>
                </c:pt>
                <c:pt idx="34">
                  <c:v>76.83668273612524</c:v>
                </c:pt>
                <c:pt idx="35">
                  <c:v>102.7192872680817</c:v>
                </c:pt>
                <c:pt idx="36">
                  <c:v>72.914144491098469</c:v>
                </c:pt>
                <c:pt idx="37">
                  <c:v>24.949419708342973</c:v>
                </c:pt>
                <c:pt idx="38">
                  <c:v>14.635681170703595</c:v>
                </c:pt>
                <c:pt idx="39">
                  <c:v>11.805274040420427</c:v>
                </c:pt>
                <c:pt idx="40">
                  <c:v>12.706824917127166</c:v>
                </c:pt>
                <c:pt idx="41">
                  <c:v>16.911168357815331</c:v>
                </c:pt>
                <c:pt idx="42">
                  <c:v>25.861833781037788</c:v>
                </c:pt>
                <c:pt idx="43">
                  <c:v>42.582219167205452</c:v>
                </c:pt>
                <c:pt idx="44">
                  <c:v>70.269977870702959</c:v>
                </c:pt>
                <c:pt idx="45">
                  <c:v>102.46068042109844</c:v>
                </c:pt>
                <c:pt idx="46">
                  <c:v>91.899437553740924</c:v>
                </c:pt>
                <c:pt idx="47">
                  <c:v>26.206099721356381</c:v>
                </c:pt>
                <c:pt idx="48">
                  <c:v>14.934114590490683</c:v>
                </c:pt>
                <c:pt idx="49">
                  <c:v>11.110582791543262</c:v>
                </c:pt>
                <c:pt idx="50">
                  <c:v>11.2598246442919</c:v>
                </c:pt>
                <c:pt idx="51">
                  <c:v>14.44920376743373</c:v>
                </c:pt>
                <c:pt idx="52">
                  <c:v>21.741790888861324</c:v>
                </c:pt>
                <c:pt idx="53">
                  <c:v>35.902192071386644</c:v>
                </c:pt>
                <c:pt idx="54">
                  <c:v>60.95184335512679</c:v>
                </c:pt>
                <c:pt idx="55">
                  <c:v>96.506460895547292</c:v>
                </c:pt>
                <c:pt idx="56">
                  <c:v>110.57335232551728</c:v>
                </c:pt>
                <c:pt idx="57">
                  <c:v>38.421022324723666</c:v>
                </c:pt>
                <c:pt idx="58">
                  <c:v>20.733384336808424</c:v>
                </c:pt>
                <c:pt idx="59">
                  <c:v>13.636395528956767</c:v>
                </c:pt>
                <c:pt idx="60">
                  <c:v>12.321661870530683</c:v>
                </c:pt>
                <c:pt idx="61">
                  <c:v>14.416815333167039</c:v>
                </c:pt>
                <c:pt idx="62">
                  <c:v>20.232415484216631</c:v>
                </c:pt>
                <c:pt idx="63">
                  <c:v>31.77540750993758</c:v>
                </c:pt>
                <c:pt idx="64">
                  <c:v>52.30485791374489</c:v>
                </c:pt>
                <c:pt idx="65">
                  <c:v>82.855654378655288</c:v>
                </c:pt>
                <c:pt idx="66">
                  <c:v>105.09428008564703</c:v>
                </c:pt>
                <c:pt idx="67">
                  <c:v>61.104476199112248</c:v>
                </c:pt>
                <c:pt idx="68">
                  <c:v>24.027878134940689</c:v>
                </c:pt>
                <c:pt idx="69">
                  <c:v>14.674495957056052</c:v>
                </c:pt>
                <c:pt idx="70">
                  <c:v>12.366125483763671</c:v>
                </c:pt>
                <c:pt idx="71">
                  <c:v>13.718623815593745</c:v>
                </c:pt>
                <c:pt idx="72">
                  <c:v>18.567342462608956</c:v>
                </c:pt>
                <c:pt idx="73">
                  <c:v>28.5476513111456</c:v>
                </c:pt>
                <c:pt idx="74">
                  <c:v>46.713144007742208</c:v>
                </c:pt>
                <c:pt idx="75">
                  <c:v>75.299778697055828</c:v>
                </c:pt>
                <c:pt idx="76">
                  <c:v>103.11079793155346</c:v>
                </c:pt>
                <c:pt idx="77">
                  <c:v>77.786578427246752</c:v>
                </c:pt>
                <c:pt idx="78">
                  <c:v>25.088313943447758</c:v>
                </c:pt>
                <c:pt idx="79">
                  <c:v>14.531156665556644</c:v>
                </c:pt>
                <c:pt idx="80">
                  <c:v>11.491574907171453</c:v>
                </c:pt>
                <c:pt idx="81">
                  <c:v>12.2026595008907</c:v>
                </c:pt>
                <c:pt idx="82">
                  <c:v>16.123713786815834</c:v>
                </c:pt>
                <c:pt idx="83">
                  <c:v>24.61195615315194</c:v>
                </c:pt>
                <c:pt idx="84">
                  <c:v>40.662995968643763</c:v>
                </c:pt>
                <c:pt idx="85">
                  <c:v>67.843611355711516</c:v>
                </c:pt>
                <c:pt idx="86">
                  <c:v>101.69934975062587</c:v>
                </c:pt>
                <c:pt idx="87">
                  <c:v>98.411552685762061</c:v>
                </c:pt>
                <c:pt idx="88">
                  <c:v>27.605452881859478</c:v>
                </c:pt>
                <c:pt idx="89">
                  <c:v>15.744467813803027</c:v>
                </c:pt>
                <c:pt idx="90">
                  <c:v>11.340829198601334</c:v>
                </c:pt>
                <c:pt idx="91">
                  <c:v>11.177915621228149</c:v>
                </c:pt>
                <c:pt idx="92">
                  <c:v>14.057273583857981</c:v>
                </c:pt>
                <c:pt idx="93">
                  <c:v>20.871505611817248</c:v>
                </c:pt>
                <c:pt idx="94">
                  <c:v>34.211414407649642</c:v>
                </c:pt>
                <c:pt idx="95">
                  <c:v>58.037633820970463</c:v>
                </c:pt>
                <c:pt idx="96">
                  <c:v>92.95625714077174</c:v>
                </c:pt>
                <c:pt idx="97">
                  <c:v>112.00572299057851</c:v>
                </c:pt>
                <c:pt idx="98">
                  <c:v>45.997054150198821</c:v>
                </c:pt>
                <c:pt idx="99">
                  <c:v>22.840179458058991</c:v>
                </c:pt>
                <c:pt idx="100">
                  <c:v>14.515346546276312</c:v>
                </c:pt>
                <c:pt idx="101">
                  <c:v>12.690909303771191</c:v>
                </c:pt>
                <c:pt idx="102">
                  <c:v>14.449229991366568</c:v>
                </c:pt>
                <c:pt idx="103">
                  <c:v>19.860243301873325</c:v>
                </c:pt>
                <c:pt idx="104">
                  <c:v>30.726463208994897</c:v>
                </c:pt>
                <c:pt idx="105">
                  <c:v>50.107861917898227</c:v>
                </c:pt>
                <c:pt idx="106">
                  <c:v>79.29978268297296</c:v>
                </c:pt>
                <c:pt idx="107">
                  <c:v>102.84854942084989</c:v>
                </c:pt>
                <c:pt idx="108">
                  <c:v>66.75846878005558</c:v>
                </c:pt>
                <c:pt idx="109">
                  <c:v>24.549506200741</c:v>
                </c:pt>
                <c:pt idx="110">
                  <c:v>14.711030886857735</c:v>
                </c:pt>
                <c:pt idx="111">
                  <c:v>12.162911891932954</c:v>
                </c:pt>
                <c:pt idx="112">
                  <c:v>13.314609365949952</c:v>
                </c:pt>
                <c:pt idx="113">
                  <c:v>17.882549955832619</c:v>
                </c:pt>
                <c:pt idx="114">
                  <c:v>27.417051168803535</c:v>
                </c:pt>
                <c:pt idx="115">
                  <c:v>44.958841432678895</c:v>
                </c:pt>
                <c:pt idx="116">
                  <c:v>73.170172921481651</c:v>
                </c:pt>
                <c:pt idx="117">
                  <c:v>102.92165396662099</c:v>
                </c:pt>
                <c:pt idx="118">
                  <c:v>83.688549490483226</c:v>
                </c:pt>
                <c:pt idx="119">
                  <c:v>25.411305950634375</c:v>
                </c:pt>
                <c:pt idx="120">
                  <c:v>14.560948820697245</c:v>
                </c:pt>
                <c:pt idx="121">
                  <c:v>11.23538259872352</c:v>
                </c:pt>
                <c:pt idx="122">
                  <c:v>11.718171764332613</c:v>
                </c:pt>
                <c:pt idx="123">
                  <c:v>15.320851620610428</c:v>
                </c:pt>
                <c:pt idx="124">
                  <c:v>23.28594827141459</c:v>
                </c:pt>
                <c:pt idx="125">
                  <c:v>38.535561791053752</c:v>
                </c:pt>
                <c:pt idx="126">
                  <c:v>64.92218348995506</c:v>
                </c:pt>
                <c:pt idx="127">
                  <c:v>99.987870184204311</c:v>
                </c:pt>
                <c:pt idx="128">
                  <c:v>104.74505744885637</c:v>
                </c:pt>
                <c:pt idx="129">
                  <c:v>30.858258104017011</c:v>
                </c:pt>
                <c:pt idx="130">
                  <c:v>17.477989821571423</c:v>
                </c:pt>
                <c:pt idx="131">
                  <c:v>12.112701735651369</c:v>
                </c:pt>
                <c:pt idx="132">
                  <c:v>11.516918621528021</c:v>
                </c:pt>
                <c:pt idx="133">
                  <c:v>14.071298454322635</c:v>
                </c:pt>
                <c:pt idx="134">
                  <c:v>20.440894937954369</c:v>
                </c:pt>
                <c:pt idx="135">
                  <c:v>32.977621454369853</c:v>
                </c:pt>
                <c:pt idx="136">
                  <c:v>55.379728829249004</c:v>
                </c:pt>
                <c:pt idx="137">
                  <c:v>88.6145528270509</c:v>
                </c:pt>
                <c:pt idx="138">
                  <c:v>109.95763459501322</c:v>
                </c:pt>
                <c:pt idx="139">
                  <c:v>53.359749843237317</c:v>
                </c:pt>
                <c:pt idx="140">
                  <c:v>23.670714609492233</c:v>
                </c:pt>
                <c:pt idx="141">
                  <c:v>14.724267948479039</c:v>
                </c:pt>
                <c:pt idx="142">
                  <c:v>12.622309939000926</c:v>
                </c:pt>
                <c:pt idx="143">
                  <c:v>14.163710179950003</c:v>
                </c:pt>
                <c:pt idx="144">
                  <c:v>19.286343879685329</c:v>
                </c:pt>
                <c:pt idx="145">
                  <c:v>29.695752227436515</c:v>
                </c:pt>
                <c:pt idx="146">
                  <c:v>48.42464672453827</c:v>
                </c:pt>
                <c:pt idx="147">
                  <c:v>77.198460578229458</c:v>
                </c:pt>
                <c:pt idx="148">
                  <c:v>102.69398262816397</c:v>
                </c:pt>
                <c:pt idx="149">
                  <c:v>71.913228163883133</c:v>
                </c:pt>
                <c:pt idx="150">
                  <c:v>24.898579472108864</c:v>
                </c:pt>
                <c:pt idx="151">
                  <c:v>14.652052529542692</c:v>
                </c:pt>
                <c:pt idx="152">
                  <c:v>11.866597686886823</c:v>
                </c:pt>
                <c:pt idx="153">
                  <c:v>12.808368669184565</c:v>
                </c:pt>
                <c:pt idx="154">
                  <c:v>17.071728433140919</c:v>
                </c:pt>
                <c:pt idx="155">
                  <c:v>26.117840926767435</c:v>
                </c:pt>
                <c:pt idx="156">
                  <c:v>42.974271518713735</c:v>
                </c:pt>
                <c:pt idx="157">
                  <c:v>70.756354759915126</c:v>
                </c:pt>
                <c:pt idx="158">
                  <c:v>102.57301497643668</c:v>
                </c:pt>
                <c:pt idx="159">
                  <c:v>90.550301012078094</c:v>
                </c:pt>
                <c:pt idx="160">
                  <c:v>26.019865858939241</c:v>
                </c:pt>
                <c:pt idx="161">
                  <c:v>14.832044921339204</c:v>
                </c:pt>
                <c:pt idx="162">
                  <c:v>11.103972572667479</c:v>
                </c:pt>
                <c:pt idx="163">
                  <c:v>11.311085891185236</c:v>
                </c:pt>
                <c:pt idx="164">
                  <c:v>14.566115387672371</c:v>
                </c:pt>
                <c:pt idx="165">
                  <c:v>21.963831251313145</c:v>
                </c:pt>
                <c:pt idx="166">
                  <c:v>36.299402394714583</c:v>
                </c:pt>
                <c:pt idx="167">
                  <c:v>61.585768742491112</c:v>
                </c:pt>
                <c:pt idx="168">
                  <c:v>97.161291147107136</c:v>
                </c:pt>
                <c:pt idx="169">
                  <c:v>109.91187521521169</c:v>
                </c:pt>
                <c:pt idx="170">
                  <c:v>36.97158708591185</c:v>
                </c:pt>
                <c:pt idx="171">
                  <c:v>20.196378654536726</c:v>
                </c:pt>
                <c:pt idx="172">
                  <c:v>13.391548674992483</c:v>
                </c:pt>
                <c:pt idx="173">
                  <c:v>12.196844070904456</c:v>
                </c:pt>
                <c:pt idx="174">
                  <c:v>14.36777464756045</c:v>
                </c:pt>
                <c:pt idx="175">
                  <c:v>20.272520764878131</c:v>
                </c:pt>
                <c:pt idx="176">
                  <c:v>31.970956339719759</c:v>
                </c:pt>
                <c:pt idx="177">
                  <c:v>52.785567417439054</c:v>
                </c:pt>
                <c:pt idx="178">
                  <c:v>83.731833018209699</c:v>
                </c:pt>
                <c:pt idx="179">
                  <c:v>105.82087948799811</c:v>
                </c:pt>
                <c:pt idx="180">
                  <c:v>59.931249199586375</c:v>
                </c:pt>
                <c:pt idx="181">
                  <c:v>23.946055118243891</c:v>
                </c:pt>
                <c:pt idx="182">
                  <c:v>14.67188424606536</c:v>
                </c:pt>
                <c:pt idx="183">
                  <c:v>12.402412454838695</c:v>
                </c:pt>
                <c:pt idx="184">
                  <c:v>13.788415030263284</c:v>
                </c:pt>
                <c:pt idx="185">
                  <c:v>18.684468958843393</c:v>
                </c:pt>
                <c:pt idx="186">
                  <c:v>28.739519140006536</c:v>
                </c:pt>
                <c:pt idx="187">
                  <c:v>47.007185049820073</c:v>
                </c:pt>
                <c:pt idx="188">
                  <c:v>75.644957136812081</c:v>
                </c:pt>
                <c:pt idx="189">
                  <c:v>103.09887142492391</c:v>
                </c:pt>
                <c:pt idx="190">
                  <c:v>76.792181287427809</c:v>
                </c:pt>
                <c:pt idx="191">
                  <c:v>25.049977944998801</c:v>
                </c:pt>
                <c:pt idx="192">
                  <c:v>14.542536199538754</c:v>
                </c:pt>
                <c:pt idx="193">
                  <c:v>11.547171041072822</c:v>
                </c:pt>
                <c:pt idx="194">
                  <c:v>12.296591443037553</c:v>
                </c:pt>
                <c:pt idx="195">
                  <c:v>16.273434048619887</c:v>
                </c:pt>
                <c:pt idx="196">
                  <c:v>24.853111317916721</c:v>
                </c:pt>
                <c:pt idx="197">
                  <c:v>41.039671804971768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List1!$C$2</c:f>
              <c:strCache>
                <c:ptCount val="1"/>
                <c:pt idx="0">
                  <c:v>Predátor</c:v>
                </c:pt>
              </c:strCache>
            </c:strRef>
          </c:tx>
          <c:marker>
            <c:symbol val="none"/>
          </c:marker>
          <c:val>
            <c:numRef>
              <c:f>List1!$C$4:$C$201</c:f>
              <c:numCache>
                <c:formatCode>General</c:formatCode>
                <c:ptCount val="198"/>
                <c:pt idx="0">
                  <c:v>15</c:v>
                </c:pt>
                <c:pt idx="1">
                  <c:v>12.260156250000007</c:v>
                </c:pt>
                <c:pt idx="2">
                  <c:v>11.688351135050116</c:v>
                </c:pt>
                <c:pt idx="3">
                  <c:v>14.834237816461457</c:v>
                </c:pt>
                <c:pt idx="4">
                  <c:v>29.069035801726287</c:v>
                </c:pt>
                <c:pt idx="5">
                  <c:v>78.140939563127432</c:v>
                </c:pt>
                <c:pt idx="6">
                  <c:v>69.070798346353115</c:v>
                </c:pt>
                <c:pt idx="7">
                  <c:v>52.627453217250647</c:v>
                </c:pt>
                <c:pt idx="8">
                  <c:v>39.80966114831719</c:v>
                </c:pt>
                <c:pt idx="9">
                  <c:v>29.987194334134699</c:v>
                </c:pt>
                <c:pt idx="10">
                  <c:v>22.988881164384949</c:v>
                </c:pt>
                <c:pt idx="11">
                  <c:v>18.4689404540661</c:v>
                </c:pt>
                <c:pt idx="12">
                  <c:v>16.29648475677746</c:v>
                </c:pt>
                <c:pt idx="13">
                  <c:v>17.0378065301955</c:v>
                </c:pt>
                <c:pt idx="14">
                  <c:v>23.239178853970127</c:v>
                </c:pt>
                <c:pt idx="15">
                  <c:v>42.194092345963348</c:v>
                </c:pt>
                <c:pt idx="16">
                  <c:v>70.270284695671066</c:v>
                </c:pt>
                <c:pt idx="17">
                  <c:v>55.532329253003304</c:v>
                </c:pt>
                <c:pt idx="18">
                  <c:v>42.542867855230853</c:v>
                </c:pt>
                <c:pt idx="19">
                  <c:v>32.214277774791213</c:v>
                </c:pt>
                <c:pt idx="20">
                  <c:v>24.679893229874459</c:v>
                </c:pt>
                <c:pt idx="21">
                  <c:v>19.666889828206365</c:v>
                </c:pt>
                <c:pt idx="22">
                  <c:v>17.00193830454716</c:v>
                </c:pt>
                <c:pt idx="23">
                  <c:v>17.062143072245242</c:v>
                </c:pt>
                <c:pt idx="24">
                  <c:v>21.77066521324009</c:v>
                </c:pt>
                <c:pt idx="25">
                  <c:v>36.940500997207877</c:v>
                </c:pt>
                <c:pt idx="26">
                  <c:v>64.880938589475178</c:v>
                </c:pt>
                <c:pt idx="27">
                  <c:v>58.3541063153084</c:v>
                </c:pt>
                <c:pt idx="28">
                  <c:v>44.8710092004156</c:v>
                </c:pt>
                <c:pt idx="29">
                  <c:v>33.967652547556057</c:v>
                </c:pt>
                <c:pt idx="30">
                  <c:v>25.898544022452594</c:v>
                </c:pt>
                <c:pt idx="31">
                  <c:v>20.413223141291425</c:v>
                </c:pt>
                <c:pt idx="32">
                  <c:v>17.283016429830788</c:v>
                </c:pt>
                <c:pt idx="33">
                  <c:v>16.726050332231701</c:v>
                </c:pt>
                <c:pt idx="34">
                  <c:v>20.224867744105634</c:v>
                </c:pt>
                <c:pt idx="35">
                  <c:v>32.665634366431462</c:v>
                </c:pt>
                <c:pt idx="36">
                  <c:v>60.019587833584851</c:v>
                </c:pt>
                <c:pt idx="37">
                  <c:v>62.624695269479453</c:v>
                </c:pt>
                <c:pt idx="38">
                  <c:v>47.560266838600043</c:v>
                </c:pt>
                <c:pt idx="39">
                  <c:v>35.72975276612425</c:v>
                </c:pt>
                <c:pt idx="40">
                  <c:v>26.945755282668443</c:v>
                </c:pt>
                <c:pt idx="41">
                  <c:v>20.878313274759027</c:v>
                </c:pt>
                <c:pt idx="42">
                  <c:v>17.19774536895304</c:v>
                </c:pt>
                <c:pt idx="43">
                  <c:v>15.938565321034398</c:v>
                </c:pt>
                <c:pt idx="44">
                  <c:v>18.149184728762563</c:v>
                </c:pt>
                <c:pt idx="45">
                  <c:v>27.818800702614798</c:v>
                </c:pt>
                <c:pt idx="46">
                  <c:v>53.715206238024521</c:v>
                </c:pt>
                <c:pt idx="47">
                  <c:v>69.819057606685149</c:v>
                </c:pt>
                <c:pt idx="48">
                  <c:v>51.529541107535948</c:v>
                </c:pt>
                <c:pt idx="49">
                  <c:v>38.394819346151543</c:v>
                </c:pt>
                <c:pt idx="50">
                  <c:v>28.627899533122754</c:v>
                </c:pt>
                <c:pt idx="51">
                  <c:v>21.777341729547242</c:v>
                </c:pt>
                <c:pt idx="52">
                  <c:v>17.399675148856943</c:v>
                </c:pt>
                <c:pt idx="53">
                  <c:v>15.334440127801004</c:v>
                </c:pt>
                <c:pt idx="54">
                  <c:v>16.17485145792288</c:v>
                </c:pt>
                <c:pt idx="55">
                  <c:v>22.722072402320489</c:v>
                </c:pt>
                <c:pt idx="56">
                  <c:v>43.665488329039249</c:v>
                </c:pt>
                <c:pt idx="57">
                  <c:v>75.232308915128158</c:v>
                </c:pt>
                <c:pt idx="58">
                  <c:v>56.030845011373529</c:v>
                </c:pt>
                <c:pt idx="59">
                  <c:v>42.701366401730077</c:v>
                </c:pt>
                <c:pt idx="60">
                  <c:v>32.217322417297233</c:v>
                </c:pt>
                <c:pt idx="61">
                  <c:v>24.5914290190834</c:v>
                </c:pt>
                <c:pt idx="62">
                  <c:v>19.510335379249359</c:v>
                </c:pt>
                <c:pt idx="63">
                  <c:v>16.77238331001853</c:v>
                </c:pt>
                <c:pt idx="64">
                  <c:v>16.719129069057953</c:v>
                </c:pt>
                <c:pt idx="65">
                  <c:v>21.216396209404603</c:v>
                </c:pt>
                <c:pt idx="66">
                  <c:v>36.136812635649626</c:v>
                </c:pt>
                <c:pt idx="67">
                  <c:v>65.199034437508843</c:v>
                </c:pt>
                <c:pt idx="68">
                  <c:v>59.358777602509676</c:v>
                </c:pt>
                <c:pt idx="69">
                  <c:v>45.511843575166694</c:v>
                </c:pt>
                <c:pt idx="70">
                  <c:v>34.379714882278549</c:v>
                </c:pt>
                <c:pt idx="71">
                  <c:v>26.134429006242641</c:v>
                </c:pt>
                <c:pt idx="72">
                  <c:v>20.504785281832909</c:v>
                </c:pt>
                <c:pt idx="73">
                  <c:v>17.235120013621589</c:v>
                </c:pt>
                <c:pt idx="74">
                  <c:v>16.49438765745429</c:v>
                </c:pt>
                <c:pt idx="75">
                  <c:v>19.650344439433518</c:v>
                </c:pt>
                <c:pt idx="76">
                  <c:v>31.384117709238311</c:v>
                </c:pt>
                <c:pt idx="77">
                  <c:v>58.685715573852889</c:v>
                </c:pt>
                <c:pt idx="78">
                  <c:v>64.410936845797437</c:v>
                </c:pt>
                <c:pt idx="79">
                  <c:v>48.550913817977182</c:v>
                </c:pt>
                <c:pt idx="80">
                  <c:v>36.354887103849713</c:v>
                </c:pt>
                <c:pt idx="81">
                  <c:v>27.3056581275276</c:v>
                </c:pt>
                <c:pt idx="82">
                  <c:v>21.029747641810086</c:v>
                </c:pt>
                <c:pt idx="83">
                  <c:v>17.15912774382819</c:v>
                </c:pt>
                <c:pt idx="84">
                  <c:v>15.66760043961316</c:v>
                </c:pt>
                <c:pt idx="85">
                  <c:v>17.465620139636027</c:v>
                </c:pt>
                <c:pt idx="86">
                  <c:v>26.21866602729046</c:v>
                </c:pt>
                <c:pt idx="87">
                  <c:v>51.109351124695266</c:v>
                </c:pt>
                <c:pt idx="88">
                  <c:v>72.353914169039882</c:v>
                </c:pt>
                <c:pt idx="89">
                  <c:v>52.975511786348264</c:v>
                </c:pt>
                <c:pt idx="90">
                  <c:v>39.524962778339571</c:v>
                </c:pt>
                <c:pt idx="91">
                  <c:v>29.463972850711048</c:v>
                </c:pt>
                <c:pt idx="92">
                  <c:v>22.359252744814505</c:v>
                </c:pt>
                <c:pt idx="93">
                  <c:v>17.761347051665012</c:v>
                </c:pt>
                <c:pt idx="94">
                  <c:v>15.471890153127539</c:v>
                </c:pt>
                <c:pt idx="95">
                  <c:v>15.979312650290032</c:v>
                </c:pt>
                <c:pt idx="96">
                  <c:v>21.753397931923644</c:v>
                </c:pt>
                <c:pt idx="97">
                  <c:v>40.76581605124035</c:v>
                </c:pt>
                <c:pt idx="98">
                  <c:v>73.764473122751738</c:v>
                </c:pt>
                <c:pt idx="99">
                  <c:v>57.126687777167184</c:v>
                </c:pt>
                <c:pt idx="100">
                  <c:v>43.907695116705739</c:v>
                </c:pt>
                <c:pt idx="101">
                  <c:v>33.261703825329192</c:v>
                </c:pt>
                <c:pt idx="102">
                  <c:v>25.422457491491226</c:v>
                </c:pt>
                <c:pt idx="103">
                  <c:v>20.136870439713004</c:v>
                </c:pt>
                <c:pt idx="104">
                  <c:v>17.201658223670648</c:v>
                </c:pt>
                <c:pt idx="105">
                  <c:v>16.900070130489127</c:v>
                </c:pt>
                <c:pt idx="106">
                  <c:v>20.887553729147431</c:v>
                </c:pt>
                <c:pt idx="107">
                  <c:v>34.409189664178903</c:v>
                </c:pt>
                <c:pt idx="108">
                  <c:v>62.080003856377445</c:v>
                </c:pt>
                <c:pt idx="109">
                  <c:v>60.652729210287376</c:v>
                </c:pt>
                <c:pt idx="110">
                  <c:v>46.375138871781651</c:v>
                </c:pt>
                <c:pt idx="111">
                  <c:v>34.964400172272974</c:v>
                </c:pt>
                <c:pt idx="112">
                  <c:v>26.496466474558932</c:v>
                </c:pt>
                <c:pt idx="113">
                  <c:v>20.682724317573612</c:v>
                </c:pt>
                <c:pt idx="114">
                  <c:v>17.238341487054033</c:v>
                </c:pt>
                <c:pt idx="115">
                  <c:v>16.274962939995607</c:v>
                </c:pt>
                <c:pt idx="116">
                  <c:v>19.020694005608274</c:v>
                </c:pt>
                <c:pt idx="117">
                  <c:v>29.859765749836164</c:v>
                </c:pt>
                <c:pt idx="118">
                  <c:v>56.663987172375307</c:v>
                </c:pt>
                <c:pt idx="119">
                  <c:v>66.606645605449074</c:v>
                </c:pt>
                <c:pt idx="120">
                  <c:v>49.767024748222802</c:v>
                </c:pt>
                <c:pt idx="121">
                  <c:v>37.157987610910602</c:v>
                </c:pt>
                <c:pt idx="122">
                  <c:v>27.80180370106083</c:v>
                </c:pt>
                <c:pt idx="123">
                  <c:v>21.282914935570698</c:v>
                </c:pt>
                <c:pt idx="124">
                  <c:v>17.195269077084916</c:v>
                </c:pt>
                <c:pt idx="125">
                  <c:v>15.449695577884299</c:v>
                </c:pt>
                <c:pt idx="126">
                  <c:v>16.810494432026061</c:v>
                </c:pt>
                <c:pt idx="127">
                  <c:v>24.56404769882873</c:v>
                </c:pt>
                <c:pt idx="128">
                  <c:v>47.919010751524723</c:v>
                </c:pt>
                <c:pt idx="129">
                  <c:v>74.451432411985678</c:v>
                </c:pt>
                <c:pt idx="130">
                  <c:v>54.434101896560811</c:v>
                </c:pt>
                <c:pt idx="131">
                  <c:v>40.882822810159112</c:v>
                </c:pt>
                <c:pt idx="132">
                  <c:v>30.588854678431726</c:v>
                </c:pt>
                <c:pt idx="133">
                  <c:v>23.241395097432008</c:v>
                </c:pt>
                <c:pt idx="134">
                  <c:v>18.427342817162227</c:v>
                </c:pt>
                <c:pt idx="135">
                  <c:v>15.935432096263389</c:v>
                </c:pt>
                <c:pt idx="136">
                  <c:v>16.178946896007609</c:v>
                </c:pt>
                <c:pt idx="137">
                  <c:v>21.341373795069643</c:v>
                </c:pt>
                <c:pt idx="138">
                  <c:v>38.466955935896856</c:v>
                </c:pt>
                <c:pt idx="139">
                  <c:v>70.394160524369013</c:v>
                </c:pt>
                <c:pt idx="140">
                  <c:v>58.150745584069455</c:v>
                </c:pt>
                <c:pt idx="141">
                  <c:v>44.72472526756988</c:v>
                </c:pt>
                <c:pt idx="142">
                  <c:v>33.86582795468037</c:v>
                </c:pt>
                <c:pt idx="143">
                  <c:v>25.833863060872794</c:v>
                </c:pt>
                <c:pt idx="144">
                  <c:v>20.38001396023099</c:v>
                </c:pt>
                <c:pt idx="145">
                  <c:v>17.280386947647422</c:v>
                </c:pt>
                <c:pt idx="146">
                  <c:v>16.763495781410292</c:v>
                </c:pt>
                <c:pt idx="147">
                  <c:v>20.337864681482845</c:v>
                </c:pt>
                <c:pt idx="148">
                  <c:v>32.94010800853318</c:v>
                </c:pt>
                <c:pt idx="149">
                  <c:v>60.327260090791071</c:v>
                </c:pt>
                <c:pt idx="150">
                  <c:v>62.282404371727395</c:v>
                </c:pt>
                <c:pt idx="151">
                  <c:v>47.361629924940125</c:v>
                </c:pt>
                <c:pt idx="152">
                  <c:v>35.60280393446773</c:v>
                </c:pt>
                <c:pt idx="153">
                  <c:v>26.871892802407448</c:v>
                </c:pt>
                <c:pt idx="154">
                  <c:v>20.84665574994629</c:v>
                </c:pt>
                <c:pt idx="155">
                  <c:v>17.205000175409282</c:v>
                </c:pt>
                <c:pt idx="156">
                  <c:v>15.994008181262151</c:v>
                </c:pt>
                <c:pt idx="157">
                  <c:v>18.291050957102744</c:v>
                </c:pt>
                <c:pt idx="158">
                  <c:v>28.151081992113095</c:v>
                </c:pt>
                <c:pt idx="159">
                  <c:v>54.224025080848733</c:v>
                </c:pt>
                <c:pt idx="160">
                  <c:v>69.287620059961284</c:v>
                </c:pt>
                <c:pt idx="161">
                  <c:v>51.234806158592527</c:v>
                </c:pt>
                <c:pt idx="162">
                  <c:v>38.178962806040659</c:v>
                </c:pt>
                <c:pt idx="163">
                  <c:v>28.477076130643962</c:v>
                </c:pt>
                <c:pt idx="164">
                  <c:v>21.680198303963373</c:v>
                </c:pt>
                <c:pt idx="165">
                  <c:v>17.34911336178898</c:v>
                </c:pt>
                <c:pt idx="166">
                  <c:v>15.333418009538304</c:v>
                </c:pt>
                <c:pt idx="167">
                  <c:v>16.251479288348989</c:v>
                </c:pt>
                <c:pt idx="168">
                  <c:v>22.979363902888004</c:v>
                </c:pt>
                <c:pt idx="169">
                  <c:v>44.327485672342391</c:v>
                </c:pt>
                <c:pt idx="170">
                  <c:v>75.30723772447385</c:v>
                </c:pt>
                <c:pt idx="171">
                  <c:v>55.796854655280896</c:v>
                </c:pt>
                <c:pt idx="172">
                  <c:v>42.420066322256034</c:v>
                </c:pt>
                <c:pt idx="173">
                  <c:v>31.963161624003376</c:v>
                </c:pt>
                <c:pt idx="174">
                  <c:v>24.380780525834922</c:v>
                </c:pt>
                <c:pt idx="175">
                  <c:v>19.342486453287616</c:v>
                </c:pt>
                <c:pt idx="176">
                  <c:v>16.644825937846928</c:v>
                </c:pt>
                <c:pt idx="177">
                  <c:v>16.640699091634712</c:v>
                </c:pt>
                <c:pt idx="178">
                  <c:v>21.24431601768396</c:v>
                </c:pt>
                <c:pt idx="179">
                  <c:v>36.497257261548924</c:v>
                </c:pt>
                <c:pt idx="180">
                  <c:v>65.989915075105131</c:v>
                </c:pt>
                <c:pt idx="181">
                  <c:v>59.149825229465833</c:v>
                </c:pt>
                <c:pt idx="182">
                  <c:v>45.371464179629868</c:v>
                </c:pt>
                <c:pt idx="183">
                  <c:v>34.285234268630354</c:v>
                </c:pt>
                <c:pt idx="184">
                  <c:v>26.076627356040852</c:v>
                </c:pt>
                <c:pt idx="185">
                  <c:v>20.477408617023787</c:v>
                </c:pt>
                <c:pt idx="186">
                  <c:v>17.236922405640495</c:v>
                </c:pt>
                <c:pt idx="187">
                  <c:v>16.533978806158984</c:v>
                </c:pt>
                <c:pt idx="188">
                  <c:v>19.760263474644372</c:v>
                </c:pt>
                <c:pt idx="189">
                  <c:v>31.644802983599149</c:v>
                </c:pt>
                <c:pt idx="190">
                  <c:v>58.998994135296144</c:v>
                </c:pt>
                <c:pt idx="191">
                  <c:v>64.048177595963438</c:v>
                </c:pt>
                <c:pt idx="192">
                  <c:v>48.349392266200809</c:v>
                </c:pt>
                <c:pt idx="193">
                  <c:v>36.22545038280947</c:v>
                </c:pt>
                <c:pt idx="194">
                  <c:v>27.228974678920526</c:v>
                </c:pt>
                <c:pt idx="195">
                  <c:v>20.994619262047443</c:v>
                </c:pt>
                <c:pt idx="196">
                  <c:v>17.161583835845583</c:v>
                </c:pt>
                <c:pt idx="197">
                  <c:v>15.715281230733465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616352"/>
        <c:axId val="233617136"/>
      </c:lineChart>
      <c:catAx>
        <c:axId val="2336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233617136"/>
        <c:crosses val="autoZero"/>
        <c:auto val="0"/>
        <c:lblAlgn val="ctr"/>
        <c:lblOffset val="100"/>
        <c:tickLblSkip val="18"/>
        <c:tickMarkSkip val="1"/>
        <c:noMultiLvlLbl val="0"/>
      </c:catAx>
      <c:valAx>
        <c:axId val="233617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2336163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0B9C-ED1F-4C09-89DA-CE3728422DFB}" type="datetimeFigureOut">
              <a:rPr lang="cs-CZ" smtClean="0"/>
              <a:pPr/>
              <a:t>12. 11. 2014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DF958-2734-4272-9B55-9C0D552E33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6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B60A-82A0-45D9-8BE2-1A585D5E2485}" type="datetimeFigureOut">
              <a:rPr lang="cs-CZ" smtClean="0"/>
              <a:pPr/>
              <a:t>12. 11. 2014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D8DA-E681-4090-910E-6126FBE99A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A5F0A4-D70B-4467-83B9-E9A34868B48A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173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F6A2D7-6229-4DC9-AE17-F2C4F7462534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6122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8F1280-AF42-41DA-922F-886475CA65C9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9351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2699F7-350C-4CDE-AE4C-07E8CCD30FE4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4414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E2D606-80E1-410F-9B2A-7CC6C78E721A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4924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D8DA-E681-4090-910E-6126FBE99A70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69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3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D8DA-E681-4090-910E-6126FBE99A70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90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847AA-3D48-4C57-9C84-193F1010DA5F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291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rgbClr val="EBF9FF"/>
            </a:gs>
            <a:gs pos="100000">
              <a:srgbClr val="37B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94468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7" y="3429000"/>
            <a:ext cx="7058025" cy="1752600"/>
          </a:xfrm>
        </p:spPr>
        <p:txBody>
          <a:bodyPr/>
          <a:lstStyle>
            <a:lvl1pPr marL="0" indent="0" algn="ctr">
              <a:buFontTx/>
              <a:buNone/>
              <a:defRPr sz="2400" i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43917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6165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6165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5" y="366714"/>
            <a:ext cx="8775764" cy="5032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165" y="1125538"/>
            <a:ext cx="4285506" cy="539980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44" y="1125538"/>
            <a:ext cx="4287093" cy="532779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6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692695"/>
            <a:ext cx="8219256" cy="10081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774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4176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08113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80526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9FF"/>
            </a:gs>
            <a:gs pos="100000">
              <a:srgbClr val="9FD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04664"/>
            <a:ext cx="7283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3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692275" cy="6858000"/>
          </a:xfrm>
          <a:prstGeom prst="rect">
            <a:avLst/>
          </a:prstGeom>
          <a:gradFill rotWithShape="1">
            <a:gsLst>
              <a:gs pos="0">
                <a:srgbClr val="37B3FF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Od konceptuálního modelu k simulačnímu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2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lipsa 65"/>
          <p:cNvSpPr/>
          <p:nvPr/>
        </p:nvSpPr>
        <p:spPr>
          <a:xfrm>
            <a:off x="3635375" y="1268413"/>
            <a:ext cx="3097213" cy="1439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Elipsa 64"/>
          <p:cNvSpPr/>
          <p:nvPr/>
        </p:nvSpPr>
        <p:spPr>
          <a:xfrm>
            <a:off x="250825" y="1196975"/>
            <a:ext cx="2952750" cy="14398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7415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6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4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735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7411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12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10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7407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8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6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735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7403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04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402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735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5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6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736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7366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7367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7368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7369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7370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7371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7372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7373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57374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57375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57376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57377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57378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57379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57380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57381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57382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57383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57384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57385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57386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57387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57388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57389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0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57391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5739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5739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5739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sp>
        <p:nvSpPr>
          <p:cNvPr id="69" name="Obousměrná vodorovná šipka 68"/>
          <p:cNvSpPr/>
          <p:nvPr/>
        </p:nvSpPr>
        <p:spPr>
          <a:xfrm>
            <a:off x="2700338" y="1125538"/>
            <a:ext cx="1366837" cy="71913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cxnSp>
        <p:nvCxnSpPr>
          <p:cNvPr id="108" name="Přímá spojovací šipka 107"/>
          <p:cNvCxnSpPr/>
          <p:nvPr/>
        </p:nvCxnSpPr>
        <p:spPr>
          <a:xfrm>
            <a:off x="4787900" y="2133600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šipka 117"/>
          <p:cNvCxnSpPr>
            <a:stCxn id="57412" idx="3"/>
            <a:endCxn id="57403" idx="1"/>
          </p:cNvCxnSpPr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5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5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9" name="Přímá spojovací šipka 118"/>
          <p:cNvCxnSpPr>
            <a:stCxn id="57415" idx="3"/>
            <a:endCxn id="57408" idx="1"/>
          </p:cNvCxnSpPr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9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23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24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Ovál 1"/>
          <p:cNvSpPr/>
          <p:nvPr/>
        </p:nvSpPr>
        <p:spPr>
          <a:xfrm>
            <a:off x="2789635" y="1052513"/>
            <a:ext cx="3780234" cy="129659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4" name="Ovál 3"/>
          <p:cNvSpPr/>
          <p:nvPr/>
        </p:nvSpPr>
        <p:spPr>
          <a:xfrm>
            <a:off x="3762376" y="5103019"/>
            <a:ext cx="1688306" cy="9513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5" name="Ovál 4"/>
          <p:cNvSpPr/>
          <p:nvPr/>
        </p:nvSpPr>
        <p:spPr>
          <a:xfrm rot="1066585">
            <a:off x="1162050" y="1783557"/>
            <a:ext cx="1999060" cy="28122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6" name="Ovál 5"/>
          <p:cNvSpPr/>
          <p:nvPr/>
        </p:nvSpPr>
        <p:spPr>
          <a:xfrm rot="19722388">
            <a:off x="5947173" y="1899047"/>
            <a:ext cx="1997869" cy="247054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8" name="Ovál 7"/>
          <p:cNvSpPr/>
          <p:nvPr/>
        </p:nvSpPr>
        <p:spPr>
          <a:xfrm rot="1599939">
            <a:off x="1816894" y="4617244"/>
            <a:ext cx="2047875" cy="10263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9" name="Ovál 8"/>
          <p:cNvSpPr/>
          <p:nvPr/>
        </p:nvSpPr>
        <p:spPr>
          <a:xfrm rot="19596414">
            <a:off x="5228035" y="4464844"/>
            <a:ext cx="2338388" cy="1090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6715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Obdélník 4"/>
          <p:cNvSpPr>
            <a:spLocks noChangeArrowheads="1"/>
          </p:cNvSpPr>
          <p:nvPr/>
        </p:nvSpPr>
        <p:spPr bwMode="auto">
          <a:xfrm>
            <a:off x="2951560" y="929878"/>
            <a:ext cx="2538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Pravé srdce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32" y="1754981"/>
            <a:ext cx="313253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bdélník 3"/>
          <p:cNvSpPr>
            <a:spLocks noChangeArrowheads="1"/>
          </p:cNvSpPr>
          <p:nvPr/>
        </p:nvSpPr>
        <p:spPr bwMode="auto">
          <a:xfrm>
            <a:off x="1141810" y="857250"/>
            <a:ext cx="10001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>
                <a:solidFill>
                  <a:srgbClr val="FF0000"/>
                </a:solidFill>
              </a:rPr>
              <a:t>RightHeart</a:t>
            </a: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1102519"/>
            <a:ext cx="5913834" cy="48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7" y="5081587"/>
            <a:ext cx="969169" cy="9191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1808560"/>
            <a:ext cx="3340894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Obdélník 4"/>
          <p:cNvSpPr>
            <a:spLocks noChangeArrowheads="1"/>
          </p:cNvSpPr>
          <p:nvPr/>
        </p:nvSpPr>
        <p:spPr bwMode="auto">
          <a:xfrm>
            <a:off x="2951560" y="929878"/>
            <a:ext cx="2538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Levé  srdce</a:t>
            </a:r>
          </a:p>
        </p:txBody>
      </p:sp>
    </p:spTree>
    <p:extLst>
      <p:ext uri="{BB962C8B-B14F-4D97-AF65-F5344CB8AC3E}">
        <p14:creationId xmlns:p14="http://schemas.microsoft.com/office/powerpoint/2010/main" val="15275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/>
          <a:stretch>
            <a:fillRect/>
          </a:stretch>
        </p:blipFill>
        <p:spPr bwMode="auto">
          <a:xfrm>
            <a:off x="2034779" y="838200"/>
            <a:ext cx="594479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Obdélník 3"/>
          <p:cNvSpPr>
            <a:spLocks noChangeArrowheads="1"/>
          </p:cNvSpPr>
          <p:nvPr/>
        </p:nvSpPr>
        <p:spPr bwMode="auto">
          <a:xfrm>
            <a:off x="1141810" y="857250"/>
            <a:ext cx="10001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>
                <a:solidFill>
                  <a:srgbClr val="FF0000"/>
                </a:solidFill>
              </a:rPr>
              <a:t>LeftHeart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5166123"/>
            <a:ext cx="901304" cy="8155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71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Obdélník 5"/>
          <p:cNvSpPr>
            <a:spLocks noChangeArrowheads="1"/>
          </p:cNvSpPr>
          <p:nvPr/>
        </p:nvSpPr>
        <p:spPr bwMode="auto">
          <a:xfrm>
            <a:off x="2951560" y="929878"/>
            <a:ext cx="2538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Systémové arterie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1916906"/>
            <a:ext cx="4076700" cy="25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bdélník 5"/>
          <p:cNvSpPr>
            <a:spLocks noChangeArrowheads="1"/>
          </p:cNvSpPr>
          <p:nvPr/>
        </p:nvSpPr>
        <p:spPr bwMode="auto">
          <a:xfrm>
            <a:off x="1156097" y="875110"/>
            <a:ext cx="25372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SystemicArteries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"/>
          <a:stretch>
            <a:fillRect/>
          </a:stretch>
        </p:blipFill>
        <p:spPr bwMode="auto">
          <a:xfrm>
            <a:off x="1062038" y="1916907"/>
            <a:ext cx="6956822" cy="41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48" y="894160"/>
            <a:ext cx="1350169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Obdélník 5"/>
          <p:cNvSpPr>
            <a:spLocks noChangeArrowheads="1"/>
          </p:cNvSpPr>
          <p:nvPr/>
        </p:nvSpPr>
        <p:spPr bwMode="auto">
          <a:xfrm>
            <a:off x="2951560" y="929878"/>
            <a:ext cx="37266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Systémové periferní cévy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1484710"/>
            <a:ext cx="4416028" cy="41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Obdélník 5"/>
          <p:cNvSpPr>
            <a:spLocks noChangeArrowheads="1"/>
          </p:cNvSpPr>
          <p:nvPr/>
        </p:nvSpPr>
        <p:spPr bwMode="auto">
          <a:xfrm>
            <a:off x="1156098" y="875110"/>
            <a:ext cx="39016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SystemicPeripheralVessels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13398"/>
            <a:ext cx="6906816" cy="32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857251"/>
            <a:ext cx="1188244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Obdélník 5"/>
          <p:cNvSpPr>
            <a:spLocks noChangeArrowheads="1"/>
          </p:cNvSpPr>
          <p:nvPr/>
        </p:nvSpPr>
        <p:spPr bwMode="auto">
          <a:xfrm>
            <a:off x="2951560" y="929878"/>
            <a:ext cx="37266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Systémové žíly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713310"/>
            <a:ext cx="5118497" cy="317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ipsa 69"/>
          <p:cNvSpPr/>
          <p:nvPr/>
        </p:nvSpPr>
        <p:spPr>
          <a:xfrm rot="19368472">
            <a:off x="3260725" y="3635375"/>
            <a:ext cx="4238625" cy="15922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Elipsa 68"/>
          <p:cNvSpPr/>
          <p:nvPr/>
        </p:nvSpPr>
        <p:spPr>
          <a:xfrm rot="19304644">
            <a:off x="1552575" y="2181225"/>
            <a:ext cx="3960813" cy="15859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8438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9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6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8436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7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79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8434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5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8382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8432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3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84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8385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6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7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89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0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1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8392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8393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58394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8427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8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9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8430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31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58397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8422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8425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26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24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8417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8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19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8420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21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58400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8412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8415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6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414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8405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8410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11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8408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09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1116013" y="5740400"/>
            <a:ext cx="7283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cs-CZ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Obecné systémové vlastnosti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Obousměrná vodorovná šipka 71"/>
          <p:cNvSpPr/>
          <p:nvPr/>
        </p:nvSpPr>
        <p:spPr>
          <a:xfrm rot="2649210">
            <a:off x="2022475" y="4670425"/>
            <a:ext cx="1984375" cy="71913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energie</a:t>
            </a:r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bdélník 5"/>
          <p:cNvSpPr>
            <a:spLocks noChangeArrowheads="1"/>
          </p:cNvSpPr>
          <p:nvPr/>
        </p:nvSpPr>
        <p:spPr bwMode="auto">
          <a:xfrm>
            <a:off x="1156098" y="875110"/>
            <a:ext cx="39016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SystemicVeins</a:t>
            </a:r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3" y="875110"/>
            <a:ext cx="2052638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4" y="2213373"/>
            <a:ext cx="6869906" cy="37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Obdélník 5"/>
          <p:cNvSpPr>
            <a:spLocks noChangeArrowheads="1"/>
          </p:cNvSpPr>
          <p:nvPr/>
        </p:nvSpPr>
        <p:spPr bwMode="auto">
          <a:xfrm>
            <a:off x="2951560" y="929878"/>
            <a:ext cx="37266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Plicní cirkulace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2025254"/>
            <a:ext cx="5122069" cy="29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6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Obdélník 5"/>
          <p:cNvSpPr>
            <a:spLocks noChangeArrowheads="1"/>
          </p:cNvSpPr>
          <p:nvPr/>
        </p:nvSpPr>
        <p:spPr bwMode="auto">
          <a:xfrm>
            <a:off x="1156098" y="875110"/>
            <a:ext cx="39016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>
                <a:solidFill>
                  <a:srgbClr val="FF0000"/>
                </a:solidFill>
              </a:rPr>
              <a:t>PulmonaryCirculation</a:t>
            </a:r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9103"/>
            <a:ext cx="6900863" cy="36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944166"/>
            <a:ext cx="2268141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894160"/>
            <a:ext cx="5557838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6" y="998935"/>
            <a:ext cx="1079897" cy="1069181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4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757362"/>
            <a:ext cx="6723459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ovéPole 4"/>
          <p:cNvSpPr txBox="1">
            <a:spLocks noChangeArrowheads="1"/>
          </p:cNvSpPr>
          <p:nvPr/>
        </p:nvSpPr>
        <p:spPr bwMode="auto">
          <a:xfrm>
            <a:off x="2982454" y="944166"/>
            <a:ext cx="28016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100" b="1"/>
              <a:t>Výstup modelu: </a:t>
            </a:r>
          </a:p>
          <a:p>
            <a:pPr algn="ctr" eaLnBrk="1" hangingPunct="1"/>
            <a:r>
              <a:rPr lang="cs-CZ" altLang="cs-CZ" sz="2100" b="1"/>
              <a:t>tlak v levé síni a v aortě</a:t>
            </a:r>
          </a:p>
        </p:txBody>
      </p:sp>
    </p:spTree>
    <p:extLst>
      <p:ext uri="{BB962C8B-B14F-4D97-AF65-F5344CB8AC3E}">
        <p14:creationId xmlns:p14="http://schemas.microsoft.com/office/powerpoint/2010/main" val="2125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3100"/>
            <a:ext cx="6835379" cy="407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ovéPole 4"/>
          <p:cNvSpPr txBox="1">
            <a:spLocks noChangeArrowheads="1"/>
          </p:cNvSpPr>
          <p:nvPr/>
        </p:nvSpPr>
        <p:spPr bwMode="auto">
          <a:xfrm>
            <a:off x="2415779" y="1065610"/>
            <a:ext cx="38386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/>
              <a:t>Výstup modelu:</a:t>
            </a:r>
          </a:p>
          <a:p>
            <a:pPr eaLnBrk="1" hangingPunct="1"/>
            <a:r>
              <a:rPr lang="en-US" altLang="cs-CZ" sz="2100" b="1"/>
              <a:t> PV diagram </a:t>
            </a:r>
            <a:r>
              <a:rPr lang="cs-CZ" altLang="cs-CZ" sz="2100" b="1"/>
              <a:t>levé a pravé komory</a:t>
            </a:r>
          </a:p>
        </p:txBody>
      </p:sp>
    </p:spTree>
    <p:extLst>
      <p:ext uri="{BB962C8B-B14F-4D97-AF65-F5344CB8AC3E}">
        <p14:creationId xmlns:p14="http://schemas.microsoft.com/office/powerpoint/2010/main" val="11656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19256" cy="1008113"/>
          </a:xfrm>
        </p:spPr>
        <p:txBody>
          <a:bodyPr/>
          <a:lstStyle/>
          <a:p>
            <a:pPr algn="ctr"/>
            <a:r>
              <a:rPr lang="cs-CZ" dirty="0" smtClean="0"/>
              <a:t>Elektrický obvod a mechanický systém</a:t>
            </a:r>
            <a:endParaRPr lang="cs-CZ" dirty="0"/>
          </a:p>
        </p:txBody>
      </p:sp>
      <p:cxnSp>
        <p:nvCxnSpPr>
          <p:cNvPr id="32" name="Přímá spojovací čára 31"/>
          <p:cNvCxnSpPr/>
          <p:nvPr/>
        </p:nvCxnSpPr>
        <p:spPr>
          <a:xfrm>
            <a:off x="1907704" y="536392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2699792" y="392376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</a:t>
            </a:r>
            <a:r>
              <a:rPr lang="cs-CZ" baseline="-25000" dirty="0" err="1" smtClean="0"/>
              <a:t>d</a:t>
            </a:r>
            <a:r>
              <a:rPr lang="cs-CZ" baseline="-25000" dirty="0" smtClean="0"/>
              <a:t> </a:t>
            </a:r>
            <a:r>
              <a:rPr lang="cs-CZ" dirty="0" smtClean="0"/>
              <a:t>= a v</a:t>
            </a:r>
            <a:endParaRPr lang="cs-CZ" baseline="-25000" dirty="0"/>
          </a:p>
        </p:txBody>
      </p:sp>
      <p:grpSp>
        <p:nvGrpSpPr>
          <p:cNvPr id="3" name="Skupina 81"/>
          <p:cNvGrpSpPr/>
          <p:nvPr/>
        </p:nvGrpSpPr>
        <p:grpSpPr>
          <a:xfrm>
            <a:off x="2339752" y="6084004"/>
            <a:ext cx="1688283" cy="585356"/>
            <a:chOff x="6804248" y="2276872"/>
            <a:chExt cx="1688283" cy="585356"/>
          </a:xfrm>
        </p:grpSpPr>
        <p:sp>
          <p:nvSpPr>
            <p:cNvPr id="66" name="TextovéPole 65"/>
            <p:cNvSpPr txBox="1"/>
            <p:nvPr/>
          </p:nvSpPr>
          <p:spPr>
            <a:xfrm>
              <a:off x="6804248" y="2420888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s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   v 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7740352" y="2348880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7380312" y="22768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dirty="0" smtClean="0"/>
                <a:t>1</a:t>
              </a:r>
              <a:endParaRPr lang="cs-CZ" u="sng" dirty="0"/>
            </a:p>
          </p:txBody>
        </p:sp>
        <p:cxnSp>
          <p:nvCxnSpPr>
            <p:cNvPr id="73" name="Přímá spojovací čára 72"/>
            <p:cNvCxnSpPr/>
            <p:nvPr/>
          </p:nvCxnSpPr>
          <p:spPr>
            <a:xfrm>
              <a:off x="7380312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ovéPole 73"/>
            <p:cNvSpPr txBox="1"/>
            <p:nvPr/>
          </p:nvSpPr>
          <p:spPr>
            <a:xfrm>
              <a:off x="7336202" y="2492896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C</a:t>
              </a:r>
              <a:r>
                <a:rPr lang="cs-CZ" baseline="-25000" dirty="0" err="1" smtClean="0"/>
                <a:t>s</a:t>
              </a:r>
              <a:endParaRPr lang="cs-CZ" baseline="-25000" dirty="0"/>
            </a:p>
          </p:txBody>
        </p:sp>
      </p:grpSp>
      <p:grpSp>
        <p:nvGrpSpPr>
          <p:cNvPr id="4" name="Skupina 172"/>
          <p:cNvGrpSpPr/>
          <p:nvPr/>
        </p:nvGrpSpPr>
        <p:grpSpPr>
          <a:xfrm>
            <a:off x="3923928" y="4150076"/>
            <a:ext cx="1224136" cy="637784"/>
            <a:chOff x="3347864" y="3871336"/>
            <a:chExt cx="1224136" cy="637784"/>
          </a:xfrm>
        </p:grpSpPr>
        <p:cxnSp>
          <p:nvCxnSpPr>
            <p:cNvPr id="80" name="Přímá spojovací čára 79"/>
            <p:cNvCxnSpPr/>
            <p:nvPr/>
          </p:nvCxnSpPr>
          <p:spPr>
            <a:xfrm>
              <a:off x="4211960" y="4193656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ovéPole 76"/>
            <p:cNvSpPr txBox="1"/>
            <p:nvPr/>
          </p:nvSpPr>
          <p:spPr>
            <a:xfrm>
              <a:off x="3347864" y="401291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</a:t>
              </a:r>
              <a:r>
                <a:rPr lang="cs-CZ" baseline="-25000" dirty="0" err="1" smtClean="0"/>
                <a:t>m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m</a:t>
              </a:r>
              <a:endParaRPr lang="cs-CZ" baseline="-250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4138868" y="387133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dv</a:t>
              </a:r>
              <a:endParaRPr lang="cs-CZ" baseline="-25000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4146702" y="413978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endParaRPr lang="cs-CZ" dirty="0"/>
            </a:p>
          </p:txBody>
        </p:sp>
      </p:grpSp>
      <p:grpSp>
        <p:nvGrpSpPr>
          <p:cNvPr id="5" name="Skupina 88"/>
          <p:cNvGrpSpPr/>
          <p:nvPr/>
        </p:nvGrpSpPr>
        <p:grpSpPr>
          <a:xfrm>
            <a:off x="3995936" y="5993412"/>
            <a:ext cx="1553630" cy="594648"/>
            <a:chOff x="3563888" y="2411596"/>
            <a:chExt cx="1553630" cy="594648"/>
          </a:xfrm>
        </p:grpSpPr>
        <p:sp>
          <p:nvSpPr>
            <p:cNvPr id="84" name="TextovéPole 83"/>
            <p:cNvSpPr txBox="1"/>
            <p:nvPr/>
          </p:nvSpPr>
          <p:spPr>
            <a:xfrm>
              <a:off x="3563888" y="2492896"/>
              <a:ext cx="155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 =        </a:t>
              </a:r>
              <a:r>
                <a:rPr lang="cs-CZ" dirty="0" err="1" smtClean="0"/>
                <a:t>F</a:t>
              </a:r>
              <a:r>
                <a:rPr lang="cs-CZ" baseline="-25000" dirty="0" err="1" smtClean="0"/>
                <a:t>m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85" name="Volný tvar 84"/>
            <p:cNvSpPr/>
            <p:nvPr/>
          </p:nvSpPr>
          <p:spPr>
            <a:xfrm>
              <a:off x="4254248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3923928" y="241159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cxnSp>
          <p:nvCxnSpPr>
            <p:cNvPr id="87" name="Přímá spojovací čára 86"/>
            <p:cNvCxnSpPr/>
            <p:nvPr/>
          </p:nvCxnSpPr>
          <p:spPr>
            <a:xfrm>
              <a:off x="3995936" y="270892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ovéPole 87"/>
            <p:cNvSpPr txBox="1"/>
            <p:nvPr/>
          </p:nvSpPr>
          <p:spPr>
            <a:xfrm>
              <a:off x="3923928" y="263691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</a:t>
              </a:r>
              <a:endParaRPr lang="cs-CZ" dirty="0"/>
            </a:p>
          </p:txBody>
        </p:sp>
      </p:grpSp>
      <p:cxnSp>
        <p:nvCxnSpPr>
          <p:cNvPr id="46" name="Přímá spojovací čára 45"/>
          <p:cNvCxnSpPr/>
          <p:nvPr/>
        </p:nvCxnSpPr>
        <p:spPr>
          <a:xfrm flipV="1">
            <a:off x="2627784" y="4859868"/>
            <a:ext cx="0" cy="93610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119"/>
          <p:cNvGrpSpPr/>
          <p:nvPr/>
        </p:nvGrpSpPr>
        <p:grpSpPr>
          <a:xfrm>
            <a:off x="1763688" y="4427820"/>
            <a:ext cx="144016" cy="1863088"/>
            <a:chOff x="1115616" y="4293096"/>
            <a:chExt cx="144016" cy="1863088"/>
          </a:xfrm>
        </p:grpSpPr>
        <p:cxnSp>
          <p:nvCxnSpPr>
            <p:cNvPr id="25" name="Přímá spojovací čára 24"/>
            <p:cNvCxnSpPr/>
            <p:nvPr/>
          </p:nvCxnSpPr>
          <p:spPr>
            <a:xfrm flipV="1">
              <a:off x="1259632" y="4293096"/>
              <a:ext cx="0" cy="18002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 flipH="1">
              <a:off x="1115616" y="432852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51"/>
            <p:cNvCxnSpPr/>
            <p:nvPr/>
          </p:nvCxnSpPr>
          <p:spPr>
            <a:xfrm flipH="1">
              <a:off x="1115616" y="436510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 flipH="1">
              <a:off x="1115616" y="44016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čára 54"/>
            <p:cNvCxnSpPr/>
            <p:nvPr/>
          </p:nvCxnSpPr>
          <p:spPr>
            <a:xfrm flipH="1">
              <a:off x="1115616" y="443825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55"/>
            <p:cNvCxnSpPr/>
            <p:nvPr/>
          </p:nvCxnSpPr>
          <p:spPr>
            <a:xfrm flipH="1">
              <a:off x="1115616" y="447483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 flipH="1">
              <a:off x="1115616" y="451140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čára 57"/>
            <p:cNvCxnSpPr/>
            <p:nvPr/>
          </p:nvCxnSpPr>
          <p:spPr>
            <a:xfrm flipH="1">
              <a:off x="1115616" y="454798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ovací čára 58"/>
            <p:cNvCxnSpPr/>
            <p:nvPr/>
          </p:nvCxnSpPr>
          <p:spPr>
            <a:xfrm flipH="1">
              <a:off x="1115616" y="458456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ovací čára 63"/>
            <p:cNvCxnSpPr/>
            <p:nvPr/>
          </p:nvCxnSpPr>
          <p:spPr>
            <a:xfrm flipH="1">
              <a:off x="1115616" y="462113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ovací čára 68"/>
            <p:cNvCxnSpPr/>
            <p:nvPr/>
          </p:nvCxnSpPr>
          <p:spPr>
            <a:xfrm flipH="1">
              <a:off x="1115616" y="465771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čára 69"/>
            <p:cNvCxnSpPr/>
            <p:nvPr/>
          </p:nvCxnSpPr>
          <p:spPr>
            <a:xfrm flipH="1">
              <a:off x="1115616" y="469428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/>
            <p:nvPr/>
          </p:nvCxnSpPr>
          <p:spPr>
            <a:xfrm flipH="1">
              <a:off x="1115616" y="473086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flipH="1">
              <a:off x="1115616" y="476744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flipH="1">
              <a:off x="1115616" y="480401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ovací čára 75"/>
            <p:cNvCxnSpPr/>
            <p:nvPr/>
          </p:nvCxnSpPr>
          <p:spPr>
            <a:xfrm flipH="1">
              <a:off x="1115616" y="484059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flipH="1">
              <a:off x="1115616" y="487716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flipH="1">
              <a:off x="1115616" y="491374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 flipH="1">
              <a:off x="1115616" y="495032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ovací čára 88"/>
            <p:cNvCxnSpPr/>
            <p:nvPr/>
          </p:nvCxnSpPr>
          <p:spPr>
            <a:xfrm flipH="1">
              <a:off x="1115616" y="498689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ovací čára 89"/>
            <p:cNvCxnSpPr/>
            <p:nvPr/>
          </p:nvCxnSpPr>
          <p:spPr>
            <a:xfrm flipH="1">
              <a:off x="1115616" y="50234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čára 90"/>
            <p:cNvCxnSpPr/>
            <p:nvPr/>
          </p:nvCxnSpPr>
          <p:spPr>
            <a:xfrm flipH="1">
              <a:off x="1115616" y="506004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ovací čára 91"/>
            <p:cNvCxnSpPr/>
            <p:nvPr/>
          </p:nvCxnSpPr>
          <p:spPr>
            <a:xfrm flipH="1">
              <a:off x="1115616" y="509662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ovací čára 92"/>
            <p:cNvCxnSpPr/>
            <p:nvPr/>
          </p:nvCxnSpPr>
          <p:spPr>
            <a:xfrm flipH="1">
              <a:off x="1115616" y="513320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ovací čára 93"/>
            <p:cNvCxnSpPr/>
            <p:nvPr/>
          </p:nvCxnSpPr>
          <p:spPr>
            <a:xfrm flipH="1">
              <a:off x="1115616" y="516977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ovací čára 94"/>
            <p:cNvCxnSpPr/>
            <p:nvPr/>
          </p:nvCxnSpPr>
          <p:spPr>
            <a:xfrm flipH="1">
              <a:off x="1115616" y="520635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ovací čára 95"/>
            <p:cNvCxnSpPr/>
            <p:nvPr/>
          </p:nvCxnSpPr>
          <p:spPr>
            <a:xfrm flipH="1">
              <a:off x="1115616" y="524292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čára 96"/>
            <p:cNvCxnSpPr/>
            <p:nvPr/>
          </p:nvCxnSpPr>
          <p:spPr>
            <a:xfrm flipH="1">
              <a:off x="1115616" y="527950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 flipH="1">
              <a:off x="1115616" y="531608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/>
            <p:nvPr/>
          </p:nvCxnSpPr>
          <p:spPr>
            <a:xfrm flipH="1">
              <a:off x="1115616" y="535265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čára 99"/>
            <p:cNvCxnSpPr/>
            <p:nvPr/>
          </p:nvCxnSpPr>
          <p:spPr>
            <a:xfrm flipH="1">
              <a:off x="1115616" y="538923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ovací čára 100"/>
            <p:cNvCxnSpPr/>
            <p:nvPr/>
          </p:nvCxnSpPr>
          <p:spPr>
            <a:xfrm flipH="1">
              <a:off x="1115616" y="542580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ovací čára 101"/>
            <p:cNvCxnSpPr/>
            <p:nvPr/>
          </p:nvCxnSpPr>
          <p:spPr>
            <a:xfrm flipH="1">
              <a:off x="1115616" y="546238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ovací čára 102"/>
            <p:cNvCxnSpPr/>
            <p:nvPr/>
          </p:nvCxnSpPr>
          <p:spPr>
            <a:xfrm flipH="1">
              <a:off x="1115616" y="549896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ovací čára 103"/>
            <p:cNvCxnSpPr/>
            <p:nvPr/>
          </p:nvCxnSpPr>
          <p:spPr>
            <a:xfrm flipH="1">
              <a:off x="1115616" y="553553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ovací čára 104"/>
            <p:cNvCxnSpPr/>
            <p:nvPr/>
          </p:nvCxnSpPr>
          <p:spPr>
            <a:xfrm flipH="1">
              <a:off x="1115616" y="557211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ovací čára 105"/>
            <p:cNvCxnSpPr/>
            <p:nvPr/>
          </p:nvCxnSpPr>
          <p:spPr>
            <a:xfrm flipH="1">
              <a:off x="1115616" y="560868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čára 106"/>
            <p:cNvCxnSpPr/>
            <p:nvPr/>
          </p:nvCxnSpPr>
          <p:spPr>
            <a:xfrm flipH="1">
              <a:off x="1115616" y="564526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čára 107"/>
            <p:cNvCxnSpPr/>
            <p:nvPr/>
          </p:nvCxnSpPr>
          <p:spPr>
            <a:xfrm flipH="1">
              <a:off x="1115616" y="568184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ovací čára 108"/>
            <p:cNvCxnSpPr/>
            <p:nvPr/>
          </p:nvCxnSpPr>
          <p:spPr>
            <a:xfrm flipH="1">
              <a:off x="1115616" y="571841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ovací čára 109"/>
            <p:cNvCxnSpPr/>
            <p:nvPr/>
          </p:nvCxnSpPr>
          <p:spPr>
            <a:xfrm flipH="1">
              <a:off x="1115616" y="575499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ovací čára 110"/>
            <p:cNvCxnSpPr/>
            <p:nvPr/>
          </p:nvCxnSpPr>
          <p:spPr>
            <a:xfrm flipH="1">
              <a:off x="1115616" y="579156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ovací čára 111"/>
            <p:cNvCxnSpPr/>
            <p:nvPr/>
          </p:nvCxnSpPr>
          <p:spPr>
            <a:xfrm flipH="1">
              <a:off x="1115616" y="582814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ovací čára 112"/>
            <p:cNvCxnSpPr/>
            <p:nvPr/>
          </p:nvCxnSpPr>
          <p:spPr>
            <a:xfrm flipH="1">
              <a:off x="1115616" y="586472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ovací čára 113"/>
            <p:cNvCxnSpPr/>
            <p:nvPr/>
          </p:nvCxnSpPr>
          <p:spPr>
            <a:xfrm flipH="1">
              <a:off x="1115616" y="590129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ovací čára 114"/>
            <p:cNvCxnSpPr/>
            <p:nvPr/>
          </p:nvCxnSpPr>
          <p:spPr>
            <a:xfrm flipH="1">
              <a:off x="1115616" y="5937872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ovací čára 115"/>
            <p:cNvCxnSpPr/>
            <p:nvPr/>
          </p:nvCxnSpPr>
          <p:spPr>
            <a:xfrm flipH="1">
              <a:off x="1115616" y="597444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ovací čára 116"/>
            <p:cNvCxnSpPr/>
            <p:nvPr/>
          </p:nvCxnSpPr>
          <p:spPr>
            <a:xfrm flipH="1">
              <a:off x="1115616" y="6011024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ovací čára 117"/>
            <p:cNvCxnSpPr/>
            <p:nvPr/>
          </p:nvCxnSpPr>
          <p:spPr>
            <a:xfrm flipH="1">
              <a:off x="1115616" y="6047600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ovací čára 118"/>
            <p:cNvCxnSpPr/>
            <p:nvPr/>
          </p:nvCxnSpPr>
          <p:spPr>
            <a:xfrm flipH="1">
              <a:off x="1115616" y="608417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164"/>
          <p:cNvGrpSpPr/>
          <p:nvPr/>
        </p:nvGrpSpPr>
        <p:grpSpPr>
          <a:xfrm>
            <a:off x="2618640" y="5606236"/>
            <a:ext cx="1377296" cy="232034"/>
            <a:chOff x="1970568" y="5471512"/>
            <a:chExt cx="1377296" cy="232034"/>
          </a:xfrm>
        </p:grpSpPr>
        <p:grpSp>
          <p:nvGrpSpPr>
            <p:cNvPr id="8" name="Skupina 18"/>
            <p:cNvGrpSpPr/>
            <p:nvPr/>
          </p:nvGrpSpPr>
          <p:grpSpPr>
            <a:xfrm>
              <a:off x="2186592" y="5471512"/>
              <a:ext cx="801232" cy="232034"/>
              <a:chOff x="3203848" y="3701021"/>
              <a:chExt cx="1800200" cy="248046"/>
            </a:xfrm>
          </p:grpSpPr>
          <p:sp>
            <p:nvSpPr>
              <p:cNvPr id="122" name="Volný tvar 121"/>
              <p:cNvSpPr/>
              <p:nvPr/>
            </p:nvSpPr>
            <p:spPr>
              <a:xfrm>
                <a:off x="3203848" y="3701021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356388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392392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5" name="Volný tvar 124"/>
              <p:cNvSpPr/>
              <p:nvPr/>
            </p:nvSpPr>
            <p:spPr>
              <a:xfrm>
                <a:off x="428396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" name="Volný tvar 125"/>
              <p:cNvSpPr/>
              <p:nvPr/>
            </p:nvSpPr>
            <p:spPr>
              <a:xfrm>
                <a:off x="4644008" y="3717032"/>
                <a:ext cx="360040" cy="232035"/>
              </a:xfrm>
              <a:custGeom>
                <a:avLst/>
                <a:gdLst>
                  <a:gd name="connsiteX0" fmla="*/ 0 w 557784"/>
                  <a:gd name="connsiteY0" fmla="*/ 373380 h 409956"/>
                  <a:gd name="connsiteX1" fmla="*/ 164592 w 557784"/>
                  <a:gd name="connsiteY1" fmla="*/ 89916 h 409956"/>
                  <a:gd name="connsiteX2" fmla="*/ 420624 w 557784"/>
                  <a:gd name="connsiteY2" fmla="*/ 53340 h 409956"/>
                  <a:gd name="connsiteX3" fmla="*/ 557784 w 557784"/>
                  <a:gd name="connsiteY3" fmla="*/ 409956 h 409956"/>
                  <a:gd name="connsiteX0" fmla="*/ 0 w 557784"/>
                  <a:gd name="connsiteY0" fmla="*/ 349380 h 385956"/>
                  <a:gd name="connsiteX1" fmla="*/ 164592 w 557784"/>
                  <a:gd name="connsiteY1" fmla="*/ 65916 h 385956"/>
                  <a:gd name="connsiteX2" fmla="*/ 426360 w 557784"/>
                  <a:gd name="connsiteY2" fmla="*/ 53340 h 385956"/>
                  <a:gd name="connsiteX3" fmla="*/ 557784 w 557784"/>
                  <a:gd name="connsiteY3" fmla="*/ 385956 h 385956"/>
                  <a:gd name="connsiteX0" fmla="*/ 0 w 557784"/>
                  <a:gd name="connsiteY0" fmla="*/ 339475 h 376051"/>
                  <a:gd name="connsiteX1" fmla="*/ 138328 w 557784"/>
                  <a:gd name="connsiteY1" fmla="*/ 115443 h 376051"/>
                  <a:gd name="connsiteX2" fmla="*/ 426360 w 557784"/>
                  <a:gd name="connsiteY2" fmla="*/ 43435 h 376051"/>
                  <a:gd name="connsiteX3" fmla="*/ 557784 w 557784"/>
                  <a:gd name="connsiteY3" fmla="*/ 376051 h 376051"/>
                  <a:gd name="connsiteX0" fmla="*/ 0 w 557784"/>
                  <a:gd name="connsiteY0" fmla="*/ 267467 h 304043"/>
                  <a:gd name="connsiteX1" fmla="*/ 138328 w 557784"/>
                  <a:gd name="connsiteY1" fmla="*/ 43435 h 304043"/>
                  <a:gd name="connsiteX2" fmla="*/ 426360 w 557784"/>
                  <a:gd name="connsiteY2" fmla="*/ 43435 h 304043"/>
                  <a:gd name="connsiteX3" fmla="*/ 557784 w 557784"/>
                  <a:gd name="connsiteY3" fmla="*/ 304043 h 3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784" h="304043">
                    <a:moveTo>
                      <a:pt x="0" y="267467"/>
                    </a:moveTo>
                    <a:cubicBezTo>
                      <a:pt x="47244" y="152405"/>
                      <a:pt x="67268" y="80774"/>
                      <a:pt x="138328" y="43435"/>
                    </a:cubicBezTo>
                    <a:cubicBezTo>
                      <a:pt x="209388" y="6096"/>
                      <a:pt x="356451" y="0"/>
                      <a:pt x="426360" y="43435"/>
                    </a:cubicBezTo>
                    <a:cubicBezTo>
                      <a:pt x="496269" y="86870"/>
                      <a:pt x="521970" y="152405"/>
                      <a:pt x="557784" y="30404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9" name="Přímá spojovací čára 148"/>
            <p:cNvCxnSpPr/>
            <p:nvPr/>
          </p:nvCxnSpPr>
          <p:spPr>
            <a:xfrm>
              <a:off x="1970568" y="5661248"/>
              <a:ext cx="216024" cy="1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Přímá spojovací čára 151"/>
            <p:cNvCxnSpPr/>
            <p:nvPr/>
          </p:nvCxnSpPr>
          <p:spPr>
            <a:xfrm>
              <a:off x="2979824" y="5688680"/>
              <a:ext cx="368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165"/>
          <p:cNvGrpSpPr/>
          <p:nvPr/>
        </p:nvGrpSpPr>
        <p:grpSpPr>
          <a:xfrm>
            <a:off x="2627784" y="4588980"/>
            <a:ext cx="1296144" cy="576064"/>
            <a:chOff x="1979712" y="4454256"/>
            <a:chExt cx="1296144" cy="576064"/>
          </a:xfrm>
        </p:grpSpPr>
        <p:grpSp>
          <p:nvGrpSpPr>
            <p:cNvPr id="10" name="Skupina 145"/>
            <p:cNvGrpSpPr/>
            <p:nvPr/>
          </p:nvGrpSpPr>
          <p:grpSpPr>
            <a:xfrm>
              <a:off x="2402616" y="4454256"/>
              <a:ext cx="246123" cy="576064"/>
              <a:chOff x="2483768" y="4509120"/>
              <a:chExt cx="246123" cy="576064"/>
            </a:xfrm>
          </p:grpSpPr>
          <p:cxnSp>
            <p:nvCxnSpPr>
              <p:cNvPr id="21" name="Přímá spojovací čára 20"/>
              <p:cNvCxnSpPr/>
              <p:nvPr/>
            </p:nvCxnSpPr>
            <p:spPr>
              <a:xfrm flipV="1">
                <a:off x="2609496" y="4605131"/>
                <a:ext cx="0" cy="365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čára 21"/>
              <p:cNvCxnSpPr/>
              <p:nvPr/>
            </p:nvCxnSpPr>
            <p:spPr>
              <a:xfrm flipV="1">
                <a:off x="2717699" y="4509120"/>
                <a:ext cx="0" cy="5760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Přímá spojovací čára 131"/>
              <p:cNvCxnSpPr/>
              <p:nvPr/>
            </p:nvCxnSpPr>
            <p:spPr>
              <a:xfrm flipH="1">
                <a:off x="2489864" y="454188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Přímá spojovací čára 138"/>
              <p:cNvCxnSpPr/>
              <p:nvPr/>
            </p:nvCxnSpPr>
            <p:spPr>
              <a:xfrm flipH="1">
                <a:off x="2483768" y="5043275"/>
                <a:ext cx="24002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Přímá spojovací čára 146"/>
            <p:cNvCxnSpPr/>
            <p:nvPr/>
          </p:nvCxnSpPr>
          <p:spPr>
            <a:xfrm>
              <a:off x="1979712" y="473428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římá spojovací čára 152"/>
            <p:cNvCxnSpPr/>
            <p:nvPr/>
          </p:nvCxnSpPr>
          <p:spPr>
            <a:xfrm>
              <a:off x="2681504" y="4725144"/>
              <a:ext cx="5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Obdélník 154"/>
          <p:cNvSpPr/>
          <p:nvPr/>
        </p:nvSpPr>
        <p:spPr>
          <a:xfrm>
            <a:off x="3923928" y="4715852"/>
            <a:ext cx="1296144" cy="12961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9" name="TextovéPole 168"/>
          <p:cNvSpPr txBox="1"/>
          <p:nvPr/>
        </p:nvSpPr>
        <p:spPr>
          <a:xfrm>
            <a:off x="3987169" y="4859868"/>
            <a:ext cx="1160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setrvačná</a:t>
            </a:r>
          </a:p>
          <a:p>
            <a:r>
              <a:rPr lang="cs-CZ" dirty="0" smtClean="0"/>
              <a:t>hmotnost</a:t>
            </a:r>
          </a:p>
          <a:p>
            <a:pPr algn="ctr"/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170" name="TextovéPole 169"/>
          <p:cNvSpPr txBox="1"/>
          <p:nvPr/>
        </p:nvSpPr>
        <p:spPr>
          <a:xfrm>
            <a:off x="5428092" y="492258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síla F</a:t>
            </a:r>
            <a:endParaRPr lang="cs-CZ" dirty="0"/>
          </a:p>
        </p:txBody>
      </p:sp>
      <p:sp>
        <p:nvSpPr>
          <p:cNvPr id="171" name="TextovéPole 170"/>
          <p:cNvSpPr txBox="1"/>
          <p:nvPr/>
        </p:nvSpPr>
        <p:spPr>
          <a:xfrm>
            <a:off x="2797205" y="421179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tlumič</a:t>
            </a:r>
            <a:endParaRPr lang="cs-CZ" dirty="0"/>
          </a:p>
        </p:txBody>
      </p:sp>
      <p:sp>
        <p:nvSpPr>
          <p:cNvPr id="172" name="TextovéPole 171"/>
          <p:cNvSpPr txBox="1"/>
          <p:nvPr/>
        </p:nvSpPr>
        <p:spPr>
          <a:xfrm>
            <a:off x="2797205" y="58586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pružina</a:t>
            </a:r>
            <a:endParaRPr lang="cs-CZ" dirty="0"/>
          </a:p>
        </p:txBody>
      </p:sp>
      <p:sp>
        <p:nvSpPr>
          <p:cNvPr id="174" name="Elipsa 173"/>
          <p:cNvSpPr/>
          <p:nvPr/>
        </p:nvSpPr>
        <p:spPr>
          <a:xfrm>
            <a:off x="936168" y="213285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5" name="Obdélník 174"/>
          <p:cNvSpPr/>
          <p:nvPr/>
        </p:nvSpPr>
        <p:spPr>
          <a:xfrm>
            <a:off x="1835696" y="1233328"/>
            <a:ext cx="1584176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75"/>
          <p:cNvGrpSpPr/>
          <p:nvPr/>
        </p:nvGrpSpPr>
        <p:grpSpPr>
          <a:xfrm>
            <a:off x="4067944" y="1224184"/>
            <a:ext cx="1656184" cy="232034"/>
            <a:chOff x="3203848" y="3701021"/>
            <a:chExt cx="1800200" cy="248046"/>
          </a:xfrm>
        </p:grpSpPr>
        <p:sp>
          <p:nvSpPr>
            <p:cNvPr id="177" name="Volný tvar 176"/>
            <p:cNvSpPr/>
            <p:nvPr/>
          </p:nvSpPr>
          <p:spPr>
            <a:xfrm>
              <a:off x="3203848" y="3701021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Volný tvar 177"/>
            <p:cNvSpPr/>
            <p:nvPr/>
          </p:nvSpPr>
          <p:spPr>
            <a:xfrm>
              <a:off x="356388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>
              <a:off x="392392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0" name="Volný tvar 179"/>
            <p:cNvSpPr/>
            <p:nvPr/>
          </p:nvSpPr>
          <p:spPr>
            <a:xfrm>
              <a:off x="428396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Volný tvar 180"/>
            <p:cNvSpPr/>
            <p:nvPr/>
          </p:nvSpPr>
          <p:spPr>
            <a:xfrm>
              <a:off x="4644008" y="3717032"/>
              <a:ext cx="360040" cy="232035"/>
            </a:xfrm>
            <a:custGeom>
              <a:avLst/>
              <a:gdLst>
                <a:gd name="connsiteX0" fmla="*/ 0 w 557784"/>
                <a:gd name="connsiteY0" fmla="*/ 373380 h 409956"/>
                <a:gd name="connsiteX1" fmla="*/ 164592 w 557784"/>
                <a:gd name="connsiteY1" fmla="*/ 89916 h 409956"/>
                <a:gd name="connsiteX2" fmla="*/ 420624 w 557784"/>
                <a:gd name="connsiteY2" fmla="*/ 53340 h 409956"/>
                <a:gd name="connsiteX3" fmla="*/ 557784 w 557784"/>
                <a:gd name="connsiteY3" fmla="*/ 409956 h 409956"/>
                <a:gd name="connsiteX0" fmla="*/ 0 w 557784"/>
                <a:gd name="connsiteY0" fmla="*/ 349380 h 385956"/>
                <a:gd name="connsiteX1" fmla="*/ 164592 w 557784"/>
                <a:gd name="connsiteY1" fmla="*/ 65916 h 385956"/>
                <a:gd name="connsiteX2" fmla="*/ 426360 w 557784"/>
                <a:gd name="connsiteY2" fmla="*/ 53340 h 385956"/>
                <a:gd name="connsiteX3" fmla="*/ 557784 w 557784"/>
                <a:gd name="connsiteY3" fmla="*/ 385956 h 385956"/>
                <a:gd name="connsiteX0" fmla="*/ 0 w 557784"/>
                <a:gd name="connsiteY0" fmla="*/ 339475 h 376051"/>
                <a:gd name="connsiteX1" fmla="*/ 138328 w 557784"/>
                <a:gd name="connsiteY1" fmla="*/ 115443 h 376051"/>
                <a:gd name="connsiteX2" fmla="*/ 426360 w 557784"/>
                <a:gd name="connsiteY2" fmla="*/ 43435 h 376051"/>
                <a:gd name="connsiteX3" fmla="*/ 557784 w 557784"/>
                <a:gd name="connsiteY3" fmla="*/ 376051 h 376051"/>
                <a:gd name="connsiteX0" fmla="*/ 0 w 557784"/>
                <a:gd name="connsiteY0" fmla="*/ 267467 h 304043"/>
                <a:gd name="connsiteX1" fmla="*/ 138328 w 557784"/>
                <a:gd name="connsiteY1" fmla="*/ 43435 h 304043"/>
                <a:gd name="connsiteX2" fmla="*/ 426360 w 557784"/>
                <a:gd name="connsiteY2" fmla="*/ 43435 h 304043"/>
                <a:gd name="connsiteX3" fmla="*/ 557784 w 557784"/>
                <a:gd name="connsiteY3" fmla="*/ 304043 h 30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784" h="304043">
                  <a:moveTo>
                    <a:pt x="0" y="267467"/>
                  </a:moveTo>
                  <a:cubicBezTo>
                    <a:pt x="47244" y="152405"/>
                    <a:pt x="67268" y="80774"/>
                    <a:pt x="138328" y="43435"/>
                  </a:cubicBezTo>
                  <a:cubicBezTo>
                    <a:pt x="209388" y="6096"/>
                    <a:pt x="356451" y="0"/>
                    <a:pt x="426360" y="43435"/>
                  </a:cubicBezTo>
                  <a:cubicBezTo>
                    <a:pt x="496269" y="86870"/>
                    <a:pt x="521970" y="152405"/>
                    <a:pt x="557784" y="30404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81"/>
          <p:cNvGrpSpPr/>
          <p:nvPr/>
        </p:nvGrpSpPr>
        <p:grpSpPr>
          <a:xfrm>
            <a:off x="5724128" y="2412504"/>
            <a:ext cx="864096" cy="152400"/>
            <a:chOff x="4139952" y="3140968"/>
            <a:chExt cx="864096" cy="152400"/>
          </a:xfrm>
        </p:grpSpPr>
        <p:cxnSp>
          <p:nvCxnSpPr>
            <p:cNvPr id="183" name="Přímá spojovací čára 182"/>
            <p:cNvCxnSpPr/>
            <p:nvPr/>
          </p:nvCxnSpPr>
          <p:spPr>
            <a:xfrm>
              <a:off x="4139952" y="314096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Přímá spojovací čára 183"/>
            <p:cNvCxnSpPr/>
            <p:nvPr/>
          </p:nvCxnSpPr>
          <p:spPr>
            <a:xfrm>
              <a:off x="4139952" y="3293368"/>
              <a:ext cx="8640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Přímá spojovací čára 184"/>
          <p:cNvCxnSpPr/>
          <p:nvPr/>
        </p:nvCxnSpPr>
        <p:spPr>
          <a:xfrm flipV="1">
            <a:off x="1259632" y="1412776"/>
            <a:ext cx="0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Přímá spojovací čára 185"/>
          <p:cNvCxnSpPr/>
          <p:nvPr/>
        </p:nvCxnSpPr>
        <p:spPr>
          <a:xfrm flipV="1">
            <a:off x="6156176" y="1466496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ovací čára 186"/>
          <p:cNvCxnSpPr/>
          <p:nvPr/>
        </p:nvCxnSpPr>
        <p:spPr>
          <a:xfrm flipV="1">
            <a:off x="6156176" y="2564904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římá spojovací čára 187"/>
          <p:cNvCxnSpPr/>
          <p:nvPr/>
        </p:nvCxnSpPr>
        <p:spPr>
          <a:xfrm>
            <a:off x="1259632" y="3356992"/>
            <a:ext cx="48965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Přímá spojovací čára 188"/>
          <p:cNvCxnSpPr>
            <a:endCxn id="175" idx="1"/>
          </p:cNvCxnSpPr>
          <p:nvPr/>
        </p:nvCxnSpPr>
        <p:spPr>
          <a:xfrm>
            <a:off x="1259632" y="1412776"/>
            <a:ext cx="576064" cy="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Přímá spojovací čára 189"/>
          <p:cNvCxnSpPr>
            <a:stCxn id="175" idx="3"/>
            <a:endCxn id="177" idx="0"/>
          </p:cNvCxnSpPr>
          <p:nvPr/>
        </p:nvCxnSpPr>
        <p:spPr>
          <a:xfrm>
            <a:off x="3419872" y="1413348"/>
            <a:ext cx="648072" cy="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ovací čára 190"/>
          <p:cNvCxnSpPr/>
          <p:nvPr/>
        </p:nvCxnSpPr>
        <p:spPr>
          <a:xfrm>
            <a:off x="5724128" y="1455571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2339752" y="90872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93" name="TextovéPole 192"/>
          <p:cNvSpPr txBox="1"/>
          <p:nvPr/>
        </p:nvSpPr>
        <p:spPr>
          <a:xfrm>
            <a:off x="4657478" y="89942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194" name="TextovéPole 193"/>
          <p:cNvSpPr txBox="1"/>
          <p:nvPr/>
        </p:nvSpPr>
        <p:spPr>
          <a:xfrm>
            <a:off x="6264096" y="197954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95" name="TextovéPole 194"/>
          <p:cNvSpPr txBox="1"/>
          <p:nvPr/>
        </p:nvSpPr>
        <p:spPr>
          <a:xfrm>
            <a:off x="611560" y="184482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196" name="TextovéPole 195"/>
          <p:cNvSpPr txBox="1"/>
          <p:nvPr/>
        </p:nvSpPr>
        <p:spPr>
          <a:xfrm>
            <a:off x="2051720" y="16288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baseline="-25000" dirty="0" err="1" smtClean="0"/>
              <a:t>R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R</a:t>
            </a:r>
            <a:r>
              <a:rPr lang="cs-CZ" dirty="0" err="1" smtClean="0"/>
              <a:t>R</a:t>
            </a:r>
            <a:endParaRPr lang="cs-CZ" baseline="-25000" dirty="0"/>
          </a:p>
        </p:txBody>
      </p:sp>
      <p:grpSp>
        <p:nvGrpSpPr>
          <p:cNvPr id="13" name="Skupina 196"/>
          <p:cNvGrpSpPr/>
          <p:nvPr/>
        </p:nvGrpSpPr>
        <p:grpSpPr>
          <a:xfrm>
            <a:off x="6804248" y="2132856"/>
            <a:ext cx="1816523" cy="585356"/>
            <a:chOff x="6804248" y="2276872"/>
            <a:chExt cx="1816523" cy="585356"/>
          </a:xfrm>
        </p:grpSpPr>
        <p:sp>
          <p:nvSpPr>
            <p:cNvPr id="198" name="TextovéPole 197"/>
            <p:cNvSpPr txBox="1"/>
            <p:nvPr/>
          </p:nvSpPr>
          <p:spPr>
            <a:xfrm>
              <a:off x="6804248" y="2420888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u</a:t>
              </a:r>
              <a:r>
                <a:rPr lang="cs-CZ" baseline="-25000" dirty="0" err="1" smtClean="0"/>
                <a:t>C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   </a:t>
              </a:r>
              <a:r>
                <a:rPr lang="cs-CZ" dirty="0" err="1" smtClean="0"/>
                <a:t>i</a:t>
              </a:r>
              <a:r>
                <a:rPr lang="cs-CZ" baseline="-25000" dirty="0" err="1" smtClean="0"/>
                <a:t>C</a:t>
              </a:r>
              <a:r>
                <a:rPr lang="cs-CZ" dirty="0" smtClean="0"/>
                <a:t> 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199" name="Volný tvar 198"/>
            <p:cNvSpPr/>
            <p:nvPr/>
          </p:nvSpPr>
          <p:spPr>
            <a:xfrm>
              <a:off x="7740352" y="2348880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0" name="TextovéPole 199"/>
            <p:cNvSpPr txBox="1"/>
            <p:nvPr/>
          </p:nvSpPr>
          <p:spPr>
            <a:xfrm>
              <a:off x="7380312" y="22768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dirty="0" smtClean="0"/>
                <a:t>1</a:t>
              </a:r>
              <a:endParaRPr lang="cs-CZ" u="sng" dirty="0"/>
            </a:p>
          </p:txBody>
        </p:sp>
        <p:cxnSp>
          <p:nvCxnSpPr>
            <p:cNvPr id="201" name="Přímá spojovací čára 200"/>
            <p:cNvCxnSpPr/>
            <p:nvPr/>
          </p:nvCxnSpPr>
          <p:spPr>
            <a:xfrm>
              <a:off x="7380312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ovéPole 201"/>
            <p:cNvSpPr txBox="1"/>
            <p:nvPr/>
          </p:nvSpPr>
          <p:spPr>
            <a:xfrm>
              <a:off x="7336202" y="249289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</a:t>
              </a:r>
              <a:endParaRPr lang="cs-CZ" dirty="0"/>
            </a:p>
          </p:txBody>
        </p:sp>
      </p:grpSp>
      <p:grpSp>
        <p:nvGrpSpPr>
          <p:cNvPr id="14" name="Skupina 202"/>
          <p:cNvGrpSpPr/>
          <p:nvPr/>
        </p:nvGrpSpPr>
        <p:grpSpPr>
          <a:xfrm>
            <a:off x="4406901" y="1412776"/>
            <a:ext cx="1173211" cy="629932"/>
            <a:chOff x="4644008" y="1584224"/>
            <a:chExt cx="1173211" cy="629932"/>
          </a:xfrm>
        </p:grpSpPr>
        <p:grpSp>
          <p:nvGrpSpPr>
            <p:cNvPr id="15" name="Skupina 91"/>
            <p:cNvGrpSpPr/>
            <p:nvPr/>
          </p:nvGrpSpPr>
          <p:grpSpPr>
            <a:xfrm>
              <a:off x="4644008" y="1584224"/>
              <a:ext cx="1173211" cy="521200"/>
              <a:chOff x="4644008" y="1584224"/>
              <a:chExt cx="1173211" cy="521200"/>
            </a:xfrm>
          </p:grpSpPr>
          <p:cxnSp>
            <p:nvCxnSpPr>
              <p:cNvPr id="206" name="Přímá spojovací čára 205"/>
              <p:cNvCxnSpPr/>
              <p:nvPr/>
            </p:nvCxnSpPr>
            <p:spPr>
              <a:xfrm>
                <a:off x="5417925" y="1916832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TextovéPole 206"/>
              <p:cNvSpPr txBox="1"/>
              <p:nvPr/>
            </p:nvSpPr>
            <p:spPr>
              <a:xfrm>
                <a:off x="4644008" y="1736092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u</a:t>
                </a:r>
                <a:r>
                  <a:rPr lang="cs-CZ" baseline="-25000" dirty="0" err="1" smtClean="0"/>
                  <a:t>L</a:t>
                </a:r>
                <a:r>
                  <a:rPr lang="cs-CZ" baseline="-25000" dirty="0" smtClean="0"/>
                  <a:t> </a:t>
                </a:r>
                <a:r>
                  <a:rPr lang="cs-CZ" dirty="0" smtClean="0"/>
                  <a:t>= L</a:t>
                </a:r>
                <a:endParaRPr lang="cs-CZ" baseline="-25000" dirty="0"/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5339203" y="1584224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di</a:t>
                </a:r>
                <a:r>
                  <a:rPr lang="cs-CZ" baseline="-25000" dirty="0" err="1" smtClean="0"/>
                  <a:t>L</a:t>
                </a:r>
                <a:endParaRPr lang="cs-CZ" baseline="-25000" dirty="0"/>
              </a:p>
            </p:txBody>
          </p:sp>
        </p:grpSp>
        <p:sp>
          <p:nvSpPr>
            <p:cNvPr id="205" name="TextovéPole 204"/>
            <p:cNvSpPr txBox="1"/>
            <p:nvPr/>
          </p:nvSpPr>
          <p:spPr>
            <a:xfrm>
              <a:off x="5326379" y="1844824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dt</a:t>
              </a:r>
              <a:endParaRPr lang="cs-CZ" dirty="0"/>
            </a:p>
          </p:txBody>
        </p:sp>
      </p:grpSp>
      <p:grpSp>
        <p:nvGrpSpPr>
          <p:cNvPr id="16" name="Skupina 208"/>
          <p:cNvGrpSpPr/>
          <p:nvPr/>
        </p:nvGrpSpPr>
        <p:grpSpPr>
          <a:xfrm>
            <a:off x="5148064" y="620688"/>
            <a:ext cx="1531188" cy="594648"/>
            <a:chOff x="3563888" y="2411596"/>
            <a:chExt cx="1531188" cy="594648"/>
          </a:xfrm>
        </p:grpSpPr>
        <p:sp>
          <p:nvSpPr>
            <p:cNvPr id="210" name="TextovéPole 209"/>
            <p:cNvSpPr txBox="1"/>
            <p:nvPr/>
          </p:nvSpPr>
          <p:spPr>
            <a:xfrm>
              <a:off x="3563888" y="2492896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i</a:t>
              </a:r>
              <a:r>
                <a:rPr lang="cs-CZ" baseline="-25000" dirty="0" err="1" smtClean="0"/>
                <a:t>L</a:t>
              </a:r>
              <a:r>
                <a:rPr lang="cs-CZ" baseline="-25000" dirty="0" smtClean="0"/>
                <a:t> </a:t>
              </a:r>
              <a:r>
                <a:rPr lang="cs-CZ" dirty="0" smtClean="0"/>
                <a:t>=        </a:t>
              </a:r>
              <a:r>
                <a:rPr lang="cs-CZ" dirty="0" err="1" smtClean="0"/>
                <a:t>u</a:t>
              </a:r>
              <a:r>
                <a:rPr lang="cs-CZ" baseline="-25000" dirty="0" err="1" smtClean="0"/>
                <a:t>L</a:t>
              </a:r>
              <a:r>
                <a:rPr lang="cs-CZ" dirty="0" err="1" smtClean="0"/>
                <a:t>dt</a:t>
              </a:r>
              <a:r>
                <a:rPr lang="cs-CZ" dirty="0" smtClean="0"/>
                <a:t>  </a:t>
              </a:r>
              <a:endParaRPr lang="cs-CZ" baseline="-25000" dirty="0"/>
            </a:p>
          </p:txBody>
        </p:sp>
        <p:sp>
          <p:nvSpPr>
            <p:cNvPr id="211" name="Volný tvar 210"/>
            <p:cNvSpPr/>
            <p:nvPr/>
          </p:nvSpPr>
          <p:spPr>
            <a:xfrm>
              <a:off x="4254248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TextovéPole 211"/>
            <p:cNvSpPr txBox="1"/>
            <p:nvPr/>
          </p:nvSpPr>
          <p:spPr>
            <a:xfrm>
              <a:off x="3923928" y="241159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</a:t>
              </a:r>
              <a:endParaRPr lang="cs-CZ" dirty="0"/>
            </a:p>
          </p:txBody>
        </p:sp>
        <p:cxnSp>
          <p:nvCxnSpPr>
            <p:cNvPr id="213" name="Přímá spojovací čára 212"/>
            <p:cNvCxnSpPr/>
            <p:nvPr/>
          </p:nvCxnSpPr>
          <p:spPr>
            <a:xfrm>
              <a:off x="3995936" y="270892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ovéPole 213"/>
            <p:cNvSpPr txBox="1"/>
            <p:nvPr/>
          </p:nvSpPr>
          <p:spPr>
            <a:xfrm>
              <a:off x="3923928" y="263691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L</a:t>
              </a:r>
              <a:endParaRPr lang="cs-CZ" dirty="0"/>
            </a:p>
          </p:txBody>
        </p:sp>
      </p:grpSp>
      <p:sp>
        <p:nvSpPr>
          <p:cNvPr id="138" name="Šipka doprava 137"/>
          <p:cNvSpPr/>
          <p:nvPr/>
        </p:nvSpPr>
        <p:spPr>
          <a:xfrm>
            <a:off x="5220072" y="5229200"/>
            <a:ext cx="115212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70" grpId="0"/>
      <p:bldP spid="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24"/>
            <a:ext cx="9144000" cy="687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ipka doprava 2"/>
          <p:cNvSpPr/>
          <p:nvPr/>
        </p:nvSpPr>
        <p:spPr>
          <a:xfrm>
            <a:off x="2699792" y="2708920"/>
            <a:ext cx="1584176" cy="1152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Spotřebiče energie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rot="3252363">
            <a:off x="251520" y="1572894"/>
            <a:ext cx="1872208" cy="1152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Akumulátory energie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 rot="8039128" flipV="1">
            <a:off x="7134707" y="1546625"/>
            <a:ext cx="1872208" cy="11760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Akumulátory energie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9997"/>
            <a:ext cx="8219256" cy="1008113"/>
          </a:xfrm>
        </p:spPr>
        <p:txBody>
          <a:bodyPr/>
          <a:lstStyle/>
          <a:p>
            <a:r>
              <a:rPr lang="cs-CZ" dirty="0" smtClean="0"/>
              <a:t>Zdroje energie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251520" y="2132856"/>
            <a:ext cx="2232248" cy="1080120"/>
            <a:chOff x="1043608" y="2564904"/>
            <a:chExt cx="2232248" cy="1080120"/>
          </a:xfrm>
        </p:grpSpPr>
        <p:sp>
          <p:nvSpPr>
            <p:cNvPr id="4" name="Ovál 3"/>
            <p:cNvSpPr/>
            <p:nvPr/>
          </p:nvSpPr>
          <p:spPr>
            <a:xfrm>
              <a:off x="1619672" y="2564904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>
              <a:endCxn id="4" idx="2"/>
            </p:cNvCxnSpPr>
            <p:nvPr/>
          </p:nvCxnSpPr>
          <p:spPr>
            <a:xfrm flipV="1">
              <a:off x="1043608" y="3104964"/>
              <a:ext cx="576064" cy="15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2699792" y="3068960"/>
              <a:ext cx="576064" cy="15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stCxn id="4" idx="4"/>
            </p:cNvCxnSpPr>
            <p:nvPr/>
          </p:nvCxnSpPr>
          <p:spPr>
            <a:xfrm flipV="1">
              <a:off x="2159732" y="2564904"/>
              <a:ext cx="32409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403920" y="4581128"/>
            <a:ext cx="2232248" cy="1080120"/>
            <a:chOff x="1043608" y="2564904"/>
            <a:chExt cx="2232248" cy="1080120"/>
          </a:xfrm>
        </p:grpSpPr>
        <p:sp>
          <p:nvSpPr>
            <p:cNvPr id="10" name="Ovál 9"/>
            <p:cNvSpPr/>
            <p:nvPr/>
          </p:nvSpPr>
          <p:spPr>
            <a:xfrm>
              <a:off x="1619672" y="2564904"/>
              <a:ext cx="1080120" cy="10801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1043608" y="3120076"/>
              <a:ext cx="22322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Skupina 32"/>
          <p:cNvGrpSpPr/>
          <p:nvPr/>
        </p:nvGrpSpPr>
        <p:grpSpPr>
          <a:xfrm>
            <a:off x="5508104" y="1043444"/>
            <a:ext cx="3168352" cy="1809492"/>
            <a:chOff x="5508104" y="1043444"/>
            <a:chExt cx="3168352" cy="1809492"/>
          </a:xfrm>
        </p:grpSpPr>
        <p:sp>
          <p:nvSpPr>
            <p:cNvPr id="20" name="Obdélník 19"/>
            <p:cNvSpPr/>
            <p:nvPr/>
          </p:nvSpPr>
          <p:spPr>
            <a:xfrm>
              <a:off x="5508104" y="1772816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 smtClean="0"/>
                <a:t>e</a:t>
              </a:r>
              <a:endParaRPr lang="cs-CZ" sz="4400" dirty="0"/>
            </a:p>
          </p:txBody>
        </p:sp>
        <p:cxnSp>
          <p:nvCxnSpPr>
            <p:cNvPr id="23" name="Přímá spojnice se šipkou 22"/>
            <p:cNvCxnSpPr>
              <a:stCxn id="20" idx="3"/>
            </p:cNvCxnSpPr>
            <p:nvPr/>
          </p:nvCxnSpPr>
          <p:spPr>
            <a:xfrm>
              <a:off x="6732240" y="231287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H="1">
              <a:off x="6660232" y="1412776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7280170" y="104344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94684" y="194095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5508104" y="4725144"/>
            <a:ext cx="3320752" cy="1665476"/>
            <a:chOff x="5508104" y="4725144"/>
            <a:chExt cx="3320752" cy="1665476"/>
          </a:xfrm>
        </p:grpSpPr>
        <p:sp>
          <p:nvSpPr>
            <p:cNvPr id="21" name="Obdélník 20"/>
            <p:cNvSpPr/>
            <p:nvPr/>
          </p:nvSpPr>
          <p:spPr>
            <a:xfrm>
              <a:off x="5508104" y="4725144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/>
                <a:t>f</a:t>
              </a:r>
            </a:p>
          </p:txBody>
        </p:sp>
        <p:cxnSp>
          <p:nvCxnSpPr>
            <p:cNvPr id="27" name="Přímá spojnice se šipkou 26"/>
            <p:cNvCxnSpPr/>
            <p:nvPr/>
          </p:nvCxnSpPr>
          <p:spPr>
            <a:xfrm flipH="1">
              <a:off x="6812632" y="6381328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6732240" y="537321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7432570" y="50131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447084" y="602128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8230" y="116632"/>
            <a:ext cx="8898160" cy="1008113"/>
          </a:xfrm>
        </p:spPr>
        <p:txBody>
          <a:bodyPr/>
          <a:lstStyle/>
          <a:p>
            <a:r>
              <a:rPr lang="cs-CZ" dirty="0" smtClean="0"/>
              <a:t>Měniče energie - transformátory</a:t>
            </a:r>
            <a:endParaRPr lang="cs-CZ" dirty="0"/>
          </a:p>
        </p:txBody>
      </p:sp>
      <p:grpSp>
        <p:nvGrpSpPr>
          <p:cNvPr id="46" name="Skupina 45"/>
          <p:cNvGrpSpPr/>
          <p:nvPr/>
        </p:nvGrpSpPr>
        <p:grpSpPr>
          <a:xfrm>
            <a:off x="393417" y="1196752"/>
            <a:ext cx="4250591" cy="1006371"/>
            <a:chOff x="393417" y="1196752"/>
            <a:chExt cx="4250591" cy="1006371"/>
          </a:xfrm>
        </p:grpSpPr>
        <p:pic>
          <p:nvPicPr>
            <p:cNvPr id="4085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064" t="30265" r="52698" b="55555"/>
            <a:stretch/>
          </p:blipFill>
          <p:spPr bwMode="auto">
            <a:xfrm>
              <a:off x="393417" y="1196752"/>
              <a:ext cx="4227533" cy="972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ovéPole 44"/>
            <p:cNvSpPr txBox="1"/>
            <p:nvPr/>
          </p:nvSpPr>
          <p:spPr>
            <a:xfrm>
              <a:off x="3707904" y="1556792"/>
              <a:ext cx="936104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u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=ku</a:t>
              </a:r>
              <a:r>
                <a:rPr lang="cs-CZ" baseline="-25000" dirty="0"/>
                <a:t>2</a:t>
              </a:r>
              <a:endParaRPr lang="cs-CZ" baseline="-25000" dirty="0" smtClean="0"/>
            </a:p>
            <a:p>
              <a:r>
                <a:rPr lang="cs-CZ" dirty="0"/>
                <a:t>i</a:t>
              </a:r>
              <a:r>
                <a:rPr lang="cs-CZ" baseline="-25000" dirty="0" smtClean="0"/>
                <a:t>2</a:t>
              </a:r>
              <a:r>
                <a:rPr lang="cs-CZ" dirty="0" smtClean="0"/>
                <a:t>=ki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435429" y="2420888"/>
            <a:ext cx="4136571" cy="1414005"/>
            <a:chOff x="435429" y="2420888"/>
            <a:chExt cx="4136571" cy="141400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064" t="46737" r="52698" b="32645"/>
            <a:stretch/>
          </p:blipFill>
          <p:spPr bwMode="auto">
            <a:xfrm>
              <a:off x="435429" y="2420888"/>
              <a:ext cx="4136571" cy="141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bdélník 46"/>
            <p:cNvSpPr/>
            <p:nvPr/>
          </p:nvSpPr>
          <p:spPr>
            <a:xfrm>
              <a:off x="3203848" y="3108703"/>
              <a:ext cx="122413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dirty="0" smtClean="0"/>
                <a:t>p=(1/S)F</a:t>
              </a:r>
              <a:endParaRPr lang="cs-CZ" baseline="-25000" dirty="0"/>
            </a:p>
            <a:p>
              <a:r>
                <a:rPr lang="cs-CZ" dirty="0" smtClean="0"/>
                <a:t>Q=(1/S) v</a:t>
              </a:r>
              <a:endParaRPr lang="cs-CZ" baseline="-25000" dirty="0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484379" y="4149080"/>
            <a:ext cx="4136571" cy="2208042"/>
            <a:chOff x="484379" y="4149080"/>
            <a:chExt cx="4136571" cy="220804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05" t="68344" r="52857" b="-541"/>
            <a:stretch/>
          </p:blipFill>
          <p:spPr bwMode="auto">
            <a:xfrm>
              <a:off x="484379" y="4149080"/>
              <a:ext cx="4136571" cy="220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Obdélník 49"/>
            <p:cNvSpPr/>
            <p:nvPr/>
          </p:nvSpPr>
          <p:spPr>
            <a:xfrm>
              <a:off x="1362469" y="5167337"/>
              <a:ext cx="122413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dirty="0" smtClean="0"/>
                <a:t>M</a:t>
              </a:r>
              <a:r>
                <a:rPr lang="cs-CZ" baseline="-25000" dirty="0" smtClean="0"/>
                <a:t>2</a:t>
              </a:r>
              <a:r>
                <a:rPr lang="cs-CZ" dirty="0" smtClean="0"/>
                <a:t>=k M</a:t>
              </a:r>
              <a:r>
                <a:rPr lang="cs-CZ" baseline="-25000" dirty="0" smtClean="0"/>
                <a:t>1</a:t>
              </a:r>
              <a:endParaRPr lang="cs-CZ" baseline="-25000" dirty="0"/>
            </a:p>
            <a:p>
              <a:r>
                <a:rPr lang="el-GR" dirty="0" smtClean="0"/>
                <a:t>ω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=k </a:t>
              </a:r>
              <a:r>
                <a:rPr lang="el-GR" dirty="0" smtClean="0"/>
                <a:t>ω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3169590" y="5710791"/>
              <a:ext cx="122413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dirty="0"/>
                <a:t>F</a:t>
              </a:r>
              <a:r>
                <a:rPr lang="cs-CZ" baseline="-25000" dirty="0" smtClean="0"/>
                <a:t>2</a:t>
              </a:r>
              <a:r>
                <a:rPr lang="cs-CZ" dirty="0" smtClean="0"/>
                <a:t>=k </a:t>
              </a:r>
              <a:r>
                <a:rPr lang="cs-CZ" dirty="0"/>
                <a:t>F</a:t>
              </a:r>
              <a:r>
                <a:rPr lang="cs-CZ" baseline="-25000" dirty="0" smtClean="0"/>
                <a:t>1</a:t>
              </a:r>
              <a:endParaRPr lang="cs-CZ" baseline="-25000" dirty="0"/>
            </a:p>
            <a:p>
              <a:r>
                <a:rPr lang="cs-CZ" dirty="0"/>
                <a:t>v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=k </a:t>
              </a:r>
              <a:r>
                <a:rPr lang="cs-CZ" dirty="0"/>
                <a:t>v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4731328" y="1196752"/>
            <a:ext cx="4351345" cy="1705783"/>
            <a:chOff x="6637751" y="2803337"/>
            <a:chExt cx="4351345" cy="1705783"/>
          </a:xfrm>
        </p:grpSpPr>
        <p:cxnSp>
          <p:nvCxnSpPr>
            <p:cNvPr id="81" name="Přímá spojnice se šipkou 80"/>
            <p:cNvCxnSpPr/>
            <p:nvPr/>
          </p:nvCxnSpPr>
          <p:spPr>
            <a:xfrm>
              <a:off x="6637751" y="4113076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bdélník 81"/>
            <p:cNvSpPr/>
            <p:nvPr/>
          </p:nvSpPr>
          <p:spPr>
            <a:xfrm>
              <a:off x="8293935" y="3717032"/>
              <a:ext cx="864096" cy="792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n</a:t>
              </a:r>
              <a:endParaRPr lang="cs-CZ" dirty="0"/>
            </a:p>
          </p:txBody>
        </p:sp>
        <p:cxnSp>
          <p:nvCxnSpPr>
            <p:cNvPr id="83" name="Přímá spojnice se šipkou 82"/>
            <p:cNvCxnSpPr/>
            <p:nvPr/>
          </p:nvCxnSpPr>
          <p:spPr>
            <a:xfrm>
              <a:off x="9194543" y="4149080"/>
              <a:ext cx="1691680" cy="92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ovéPole 83"/>
            <p:cNvSpPr txBox="1"/>
            <p:nvPr/>
          </p:nvSpPr>
          <p:spPr>
            <a:xfrm>
              <a:off x="6637751" y="377974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=flow</a:t>
              </a:r>
              <a:r>
                <a:rPr lang="cs-CZ" baseline="-25000" dirty="0" smtClean="0"/>
                <a:t>2</a:t>
              </a:r>
              <a:r>
                <a:rPr lang="cs-CZ" dirty="0" smtClean="0"/>
                <a:t>*n</a:t>
              </a:r>
              <a:endParaRPr lang="cs-CZ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9273204" y="37890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86" name="Skupina 85"/>
            <p:cNvGrpSpPr/>
            <p:nvPr/>
          </p:nvGrpSpPr>
          <p:grpSpPr>
            <a:xfrm>
              <a:off x="6646135" y="2803337"/>
              <a:ext cx="4342961" cy="792088"/>
              <a:chOff x="6637751" y="4653136"/>
              <a:chExt cx="4342961" cy="792088"/>
            </a:xfrm>
          </p:grpSpPr>
          <p:sp>
            <p:nvSpPr>
              <p:cNvPr id="87" name="Obdélník 86"/>
              <p:cNvSpPr/>
              <p:nvPr/>
            </p:nvSpPr>
            <p:spPr>
              <a:xfrm>
                <a:off x="8221927" y="4653136"/>
                <a:ext cx="864096" cy="7920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dirty="0" smtClean="0"/>
                  <a:t>n</a:t>
                </a:r>
                <a:endParaRPr lang="cs-CZ" dirty="0"/>
              </a:p>
            </p:txBody>
          </p:sp>
          <p:cxnSp>
            <p:nvCxnSpPr>
              <p:cNvPr id="88" name="Přímá spojnice se šipkou 87"/>
              <p:cNvCxnSpPr>
                <a:endCxn id="87" idx="3"/>
              </p:cNvCxnSpPr>
              <p:nvPr/>
            </p:nvCxnSpPr>
            <p:spPr>
              <a:xfrm flipH="1" flipV="1">
                <a:off x="9086023" y="5049180"/>
                <a:ext cx="1894689" cy="12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se šipkou 88"/>
              <p:cNvCxnSpPr/>
              <p:nvPr/>
            </p:nvCxnSpPr>
            <p:spPr>
              <a:xfrm flipH="1">
                <a:off x="6637751" y="5085184"/>
                <a:ext cx="1584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ovéPole 89"/>
              <p:cNvSpPr txBox="1"/>
              <p:nvPr/>
            </p:nvSpPr>
            <p:spPr>
              <a:xfrm>
                <a:off x="9086023" y="4668811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=effort</a:t>
                </a:r>
                <a:r>
                  <a:rPr lang="cs-CZ" baseline="-25000" dirty="0" smtClean="0"/>
                  <a:t>1</a:t>
                </a:r>
                <a:r>
                  <a:rPr lang="cs-CZ" dirty="0"/>
                  <a:t>*</a:t>
                </a:r>
                <a:r>
                  <a:rPr lang="cs-CZ" dirty="0" smtClean="0"/>
                  <a:t>n</a:t>
                </a:r>
                <a:endParaRPr lang="cs-CZ" dirty="0"/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6646135" y="471585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</p:grpSp>
      </p:grpSp>
      <p:grpSp>
        <p:nvGrpSpPr>
          <p:cNvPr id="92" name="Skupina 91"/>
          <p:cNvGrpSpPr/>
          <p:nvPr/>
        </p:nvGrpSpPr>
        <p:grpSpPr>
          <a:xfrm>
            <a:off x="4748096" y="4552861"/>
            <a:ext cx="4351345" cy="1705783"/>
            <a:chOff x="6637751" y="2803337"/>
            <a:chExt cx="4351345" cy="1705783"/>
          </a:xfrm>
        </p:grpSpPr>
        <p:cxnSp>
          <p:nvCxnSpPr>
            <p:cNvPr id="93" name="Přímá spojnice se šipkou 92"/>
            <p:cNvCxnSpPr/>
            <p:nvPr/>
          </p:nvCxnSpPr>
          <p:spPr>
            <a:xfrm>
              <a:off x="6637751" y="4113076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/>
            <p:cNvSpPr/>
            <p:nvPr/>
          </p:nvSpPr>
          <p:spPr>
            <a:xfrm>
              <a:off x="8293935" y="3717032"/>
              <a:ext cx="864096" cy="792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1/n</a:t>
              </a:r>
              <a:endParaRPr lang="cs-CZ" dirty="0"/>
            </a:p>
          </p:txBody>
        </p:sp>
        <p:cxnSp>
          <p:nvCxnSpPr>
            <p:cNvPr id="95" name="Přímá spojnice se šipkou 94"/>
            <p:cNvCxnSpPr/>
            <p:nvPr/>
          </p:nvCxnSpPr>
          <p:spPr>
            <a:xfrm>
              <a:off x="9194543" y="4149080"/>
              <a:ext cx="1691680" cy="92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>
              <a:off x="6637751" y="3779748"/>
              <a:ext cx="1603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=flow</a:t>
              </a:r>
              <a:r>
                <a:rPr lang="cs-CZ" baseline="-25000" dirty="0" smtClean="0"/>
                <a:t>2</a:t>
              </a:r>
              <a:r>
                <a:rPr lang="cs-CZ" dirty="0"/>
                <a:t>/</a:t>
              </a:r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97" name="TextovéPole 96"/>
            <p:cNvSpPr txBox="1"/>
            <p:nvPr/>
          </p:nvSpPr>
          <p:spPr>
            <a:xfrm>
              <a:off x="9273204" y="37890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98" name="Skupina 97"/>
            <p:cNvGrpSpPr/>
            <p:nvPr/>
          </p:nvGrpSpPr>
          <p:grpSpPr>
            <a:xfrm>
              <a:off x="6646135" y="2803337"/>
              <a:ext cx="4342961" cy="792088"/>
              <a:chOff x="6637751" y="4653136"/>
              <a:chExt cx="4342961" cy="792088"/>
            </a:xfrm>
          </p:grpSpPr>
          <p:sp>
            <p:nvSpPr>
              <p:cNvPr id="99" name="Obdélník 98"/>
              <p:cNvSpPr/>
              <p:nvPr/>
            </p:nvSpPr>
            <p:spPr>
              <a:xfrm>
                <a:off x="8221927" y="4653136"/>
                <a:ext cx="864096" cy="7920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dirty="0" smtClean="0"/>
                  <a:t>1/n</a:t>
                </a:r>
                <a:endParaRPr lang="cs-CZ" dirty="0"/>
              </a:p>
            </p:txBody>
          </p:sp>
          <p:cxnSp>
            <p:nvCxnSpPr>
              <p:cNvPr id="100" name="Přímá spojnice se šipkou 99"/>
              <p:cNvCxnSpPr>
                <a:endCxn id="99" idx="3"/>
              </p:cNvCxnSpPr>
              <p:nvPr/>
            </p:nvCxnSpPr>
            <p:spPr>
              <a:xfrm flipH="1" flipV="1">
                <a:off x="9086023" y="5049180"/>
                <a:ext cx="1894689" cy="12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nice se šipkou 100"/>
              <p:cNvCxnSpPr/>
              <p:nvPr/>
            </p:nvCxnSpPr>
            <p:spPr>
              <a:xfrm flipH="1">
                <a:off x="6637751" y="5085184"/>
                <a:ext cx="1584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ovéPole 101"/>
              <p:cNvSpPr txBox="1"/>
              <p:nvPr/>
            </p:nvSpPr>
            <p:spPr>
              <a:xfrm>
                <a:off x="9086023" y="4668811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=effort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/n</a:t>
                </a:r>
                <a:endParaRPr lang="cs-CZ" dirty="0"/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6646135" y="471585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27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15505" y="79152"/>
            <a:ext cx="8898160" cy="1008113"/>
          </a:xfrm>
        </p:spPr>
        <p:txBody>
          <a:bodyPr/>
          <a:lstStyle/>
          <a:p>
            <a:r>
              <a:rPr lang="cs-CZ" dirty="0" smtClean="0"/>
              <a:t>Měniče energie - </a:t>
            </a:r>
            <a:r>
              <a:rPr lang="cs-CZ" dirty="0" err="1" smtClean="0"/>
              <a:t>gyrátory</a:t>
            </a:r>
            <a:endParaRPr lang="cs-CZ" dirty="0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82" t="30827" r="2280" b="34258"/>
          <a:stretch/>
        </p:blipFill>
        <p:spPr bwMode="auto">
          <a:xfrm>
            <a:off x="0" y="1135937"/>
            <a:ext cx="4355976" cy="23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82" t="69465" r="2280" b="1540"/>
          <a:stretch/>
        </p:blipFill>
        <p:spPr bwMode="auto">
          <a:xfrm>
            <a:off x="7459" y="4869544"/>
            <a:ext cx="4355976" cy="19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Skupina 113"/>
          <p:cNvGrpSpPr/>
          <p:nvPr/>
        </p:nvGrpSpPr>
        <p:grpSpPr>
          <a:xfrm>
            <a:off x="4440894" y="4378142"/>
            <a:ext cx="4667610" cy="2091362"/>
            <a:chOff x="4218624" y="3857918"/>
            <a:chExt cx="4667610" cy="2091362"/>
          </a:xfrm>
        </p:grpSpPr>
        <p:cxnSp>
          <p:nvCxnSpPr>
            <p:cNvPr id="115" name="Pravoúhlá spojnice 114"/>
            <p:cNvCxnSpPr/>
            <p:nvPr/>
          </p:nvCxnSpPr>
          <p:spPr>
            <a:xfrm>
              <a:off x="6810912" y="4617132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ravoúhlá spojnice 115"/>
            <p:cNvCxnSpPr/>
            <p:nvPr/>
          </p:nvCxnSpPr>
          <p:spPr>
            <a:xfrm rot="10800000" flipV="1">
              <a:off x="6810913" y="4221087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Skupina 116"/>
            <p:cNvGrpSpPr/>
            <p:nvPr/>
          </p:nvGrpSpPr>
          <p:grpSpPr>
            <a:xfrm>
              <a:off x="4218624" y="3857918"/>
              <a:ext cx="4667610" cy="2091362"/>
              <a:chOff x="4788024" y="833582"/>
              <a:chExt cx="4667610" cy="2091362"/>
            </a:xfrm>
          </p:grpSpPr>
          <p:sp>
            <p:nvSpPr>
              <p:cNvPr id="118" name="TextovéPole 117"/>
              <p:cNvSpPr txBox="1"/>
              <p:nvPr/>
            </p:nvSpPr>
            <p:spPr>
              <a:xfrm>
                <a:off x="5171146" y="120291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grpSp>
            <p:nvGrpSpPr>
              <p:cNvPr id="119" name="Skupina 118"/>
              <p:cNvGrpSpPr/>
              <p:nvPr/>
            </p:nvGrpSpPr>
            <p:grpSpPr>
              <a:xfrm>
                <a:off x="4788024" y="833582"/>
                <a:ext cx="4667610" cy="2091362"/>
                <a:chOff x="4788024" y="833582"/>
                <a:chExt cx="4667610" cy="2091362"/>
              </a:xfrm>
            </p:grpSpPr>
            <p:cxnSp>
              <p:nvCxnSpPr>
                <p:cNvPr id="120" name="Přímá spojnice se šipkou 119"/>
                <p:cNvCxnSpPr>
                  <a:endCxn id="121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bdélník 120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sp>
              <p:nvSpPr>
                <p:cNvPr id="122" name="Obdélník 121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cxnSp>
              <p:nvCxnSpPr>
                <p:cNvPr id="123" name="Přímá spojnice se šipkou 122"/>
                <p:cNvCxnSpPr>
                  <a:stCxn id="122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ovéPole 123"/>
                <p:cNvSpPr txBox="1"/>
                <p:nvPr/>
              </p:nvSpPr>
              <p:spPr>
                <a:xfrm>
                  <a:off x="4860662" y="2139680"/>
                  <a:ext cx="17299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  <p:sp>
              <p:nvSpPr>
                <p:cNvPr id="125" name="TextovéPole 124"/>
                <p:cNvSpPr txBox="1"/>
                <p:nvPr/>
              </p:nvSpPr>
              <p:spPr>
                <a:xfrm>
                  <a:off x="7792132" y="833582"/>
                  <a:ext cx="83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endParaRPr lang="cs-CZ" baseline="-25000" dirty="0"/>
                </a:p>
              </p:txBody>
            </p:sp>
            <p:sp>
              <p:nvSpPr>
                <p:cNvPr id="126" name="TextovéPole 125"/>
                <p:cNvSpPr txBox="1"/>
                <p:nvPr/>
              </p:nvSpPr>
              <p:spPr>
                <a:xfrm>
                  <a:off x="7733688" y="2151024"/>
                  <a:ext cx="1721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</p:grpSp>
        </p:grpSp>
      </p:grpSp>
      <p:grpSp>
        <p:nvGrpSpPr>
          <p:cNvPr id="127" name="Skupina 126"/>
          <p:cNvGrpSpPr/>
          <p:nvPr/>
        </p:nvGrpSpPr>
        <p:grpSpPr>
          <a:xfrm>
            <a:off x="4601746" y="1268760"/>
            <a:ext cx="4730318" cy="2032392"/>
            <a:chOff x="4355976" y="892552"/>
            <a:chExt cx="4730318" cy="2032392"/>
          </a:xfrm>
        </p:grpSpPr>
        <p:grpSp>
          <p:nvGrpSpPr>
            <p:cNvPr id="128" name="Skupina 127"/>
            <p:cNvGrpSpPr/>
            <p:nvPr/>
          </p:nvGrpSpPr>
          <p:grpSpPr>
            <a:xfrm>
              <a:off x="4355976" y="892552"/>
              <a:ext cx="4720665" cy="2032392"/>
              <a:chOff x="4709352" y="892552"/>
              <a:chExt cx="4720665" cy="2032392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4709352" y="1180885"/>
                <a:ext cx="1688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=r*flow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grpSp>
            <p:nvGrpSpPr>
              <p:cNvPr id="132" name="Skupina 131"/>
              <p:cNvGrpSpPr/>
              <p:nvPr/>
            </p:nvGrpSpPr>
            <p:grpSpPr>
              <a:xfrm>
                <a:off x="4788024" y="892552"/>
                <a:ext cx="4641993" cy="2032392"/>
                <a:chOff x="4788024" y="892552"/>
                <a:chExt cx="4641993" cy="2032392"/>
              </a:xfrm>
            </p:grpSpPr>
            <p:cxnSp>
              <p:nvCxnSpPr>
                <p:cNvPr id="133" name="Přímá spojnice se šipkou 132"/>
                <p:cNvCxnSpPr>
                  <a:endCxn id="134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olid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bdélník 133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sp>
              <p:nvSpPr>
                <p:cNvPr id="135" name="Obdélník 134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cxnSp>
              <p:nvCxnSpPr>
                <p:cNvPr id="136" name="Přímá spojnice se šipkou 135"/>
                <p:cNvCxnSpPr>
                  <a:stCxn id="135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ovéPole 136"/>
                <p:cNvSpPr txBox="1"/>
                <p:nvPr/>
              </p:nvSpPr>
              <p:spPr>
                <a:xfrm>
                  <a:off x="5379673" y="2065684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  <a:r>
                    <a:rPr lang="cs-CZ" dirty="0" smtClean="0"/>
                    <a:t>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38" name="TextovéPole 137"/>
                <p:cNvSpPr txBox="1"/>
                <p:nvPr/>
              </p:nvSpPr>
              <p:spPr>
                <a:xfrm>
                  <a:off x="7760970" y="892552"/>
                  <a:ext cx="1669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=r flow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39" name="TextovéPole 138"/>
                <p:cNvSpPr txBox="1"/>
                <p:nvPr/>
              </p:nvSpPr>
              <p:spPr>
                <a:xfrm>
                  <a:off x="8182624" y="2164788"/>
                  <a:ext cx="707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/>
                    <a:t>2</a:t>
                  </a:r>
                </a:p>
              </p:txBody>
            </p:sp>
          </p:grpSp>
        </p:grpSp>
        <p:cxnSp>
          <p:nvCxnSpPr>
            <p:cNvPr id="129" name="Pravoúhlá spojnice 128"/>
            <p:cNvCxnSpPr>
              <a:stCxn id="134" idx="3"/>
            </p:cNvCxnSpPr>
            <p:nvPr/>
          </p:nvCxnSpPr>
          <p:spPr>
            <a:xfrm>
              <a:off x="7026936" y="1592796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ravoúhlá spojnice 129"/>
            <p:cNvCxnSpPr/>
            <p:nvPr/>
          </p:nvCxnSpPr>
          <p:spPr>
            <a:xfrm rot="10800000" flipV="1">
              <a:off x="7026937" y="1196751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5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890" r="31603"/>
          <a:stretch/>
        </p:blipFill>
        <p:spPr bwMode="auto">
          <a:xfrm>
            <a:off x="5940152" y="-23281"/>
            <a:ext cx="28883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15505" y="79152"/>
            <a:ext cx="8898160" cy="1008113"/>
          </a:xfrm>
        </p:spPr>
        <p:txBody>
          <a:bodyPr/>
          <a:lstStyle/>
          <a:p>
            <a:r>
              <a:rPr lang="cs-CZ" dirty="0" smtClean="0"/>
              <a:t>Spotřebiče energie - odpory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259632" y="1340768"/>
            <a:ext cx="2232248" cy="1800200"/>
            <a:chOff x="2987824" y="1340768"/>
            <a:chExt cx="2232248" cy="1800200"/>
          </a:xfrm>
        </p:grpSpPr>
        <p:sp>
          <p:nvSpPr>
            <p:cNvPr id="5" name="Obdélník 4"/>
            <p:cNvSpPr/>
            <p:nvPr/>
          </p:nvSpPr>
          <p:spPr>
            <a:xfrm>
              <a:off x="4283968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2987824" y="2672916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flipH="1" flipV="1">
              <a:off x="2987824" y="1708595"/>
              <a:ext cx="2232248" cy="1000325"/>
            </a:xfrm>
            <a:prstGeom prst="bentConnector3">
              <a:avLst>
                <a:gd name="adj1" fmla="val -10241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3217860" y="226758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131840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259632" y="4293096"/>
            <a:ext cx="2232248" cy="1368152"/>
            <a:chOff x="2987824" y="4293096"/>
            <a:chExt cx="2232248" cy="1368152"/>
          </a:xfrm>
        </p:grpSpPr>
        <p:sp>
          <p:nvSpPr>
            <p:cNvPr id="11" name="Obdélník 10"/>
            <p:cNvSpPr/>
            <p:nvPr/>
          </p:nvSpPr>
          <p:spPr>
            <a:xfrm>
              <a:off x="4283968" y="4293096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1/R</a:t>
              </a:r>
              <a:endParaRPr lang="cs-CZ" dirty="0"/>
            </a:p>
          </p:txBody>
        </p:sp>
        <p:cxnSp>
          <p:nvCxnSpPr>
            <p:cNvPr id="12" name="Přímá spojnice se šipkou 11"/>
            <p:cNvCxnSpPr/>
            <p:nvPr/>
          </p:nvCxnSpPr>
          <p:spPr>
            <a:xfrm>
              <a:off x="2987824" y="476114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ravoúhlá spojnice 12"/>
            <p:cNvCxnSpPr/>
            <p:nvPr/>
          </p:nvCxnSpPr>
          <p:spPr>
            <a:xfrm rot="10800000" flipV="1">
              <a:off x="2987824" y="4805502"/>
              <a:ext cx="2232248" cy="855746"/>
            </a:xfrm>
            <a:prstGeom prst="bentConnector3">
              <a:avLst>
                <a:gd name="adj1" fmla="val -202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3371490" y="52637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347864" y="442782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90" r="63945"/>
          <a:stretch/>
        </p:blipFill>
        <p:spPr bwMode="auto">
          <a:xfrm>
            <a:off x="5830934" y="-27384"/>
            <a:ext cx="325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83974" y="188640"/>
            <a:ext cx="8898160" cy="1008113"/>
          </a:xfrm>
        </p:spPr>
        <p:txBody>
          <a:bodyPr/>
          <a:lstStyle/>
          <a:p>
            <a:r>
              <a:rPr lang="cs-CZ" dirty="0" smtClean="0"/>
              <a:t>Akumulátory energie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kapacitory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95536" y="1462128"/>
            <a:ext cx="3312368" cy="1800200"/>
            <a:chOff x="179512" y="1340768"/>
            <a:chExt cx="3312368" cy="1800200"/>
          </a:xfrm>
        </p:grpSpPr>
        <p:sp>
          <p:nvSpPr>
            <p:cNvPr id="5" name="Obdélník 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1/C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79512" y="220875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475656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2" name="Přímá spojnice se šipkou 11"/>
            <p:cNvCxnSpPr>
              <a:endCxn id="1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218807" y="4365104"/>
            <a:ext cx="4111494" cy="1385763"/>
            <a:chOff x="4586943" y="1471819"/>
            <a:chExt cx="4111494" cy="1385763"/>
          </a:xfrm>
        </p:grpSpPr>
        <p:cxnSp>
          <p:nvCxnSpPr>
            <p:cNvPr id="14" name="Pravoúhlá spojnice 1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7" name="Přímá spojnice se šipkou 16"/>
              <p:cNvCxnSpPr>
                <a:stCxn id="20" idx="3"/>
                <a:endCxn id="16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5624688" y="248825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089571" y="151656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cxnSp>
            <p:nvCxnSpPr>
              <p:cNvPr id="21" name="Přímá spojnice se šipkou 20"/>
              <p:cNvCxnSpPr>
                <a:endCxn id="20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ovéPole 21"/>
              <p:cNvSpPr txBox="1"/>
              <p:nvPr/>
            </p:nvSpPr>
            <p:spPr>
              <a:xfrm>
                <a:off x="6894911" y="1525435"/>
                <a:ext cx="1003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C*</a:t>
                </a:r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6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konceptuálního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systémové vlastnosti fyzikálního světa (opakování)</a:t>
            </a:r>
          </a:p>
          <a:p>
            <a:r>
              <a:rPr lang="cs-CZ" dirty="0" smtClean="0"/>
              <a:t>Vazebné grafy</a:t>
            </a:r>
          </a:p>
          <a:p>
            <a:r>
              <a:rPr lang="cs-CZ" dirty="0" smtClean="0"/>
              <a:t>Fyzikální analogie při modelování cirkulace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9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83974" y="188640"/>
            <a:ext cx="8898160" cy="1008113"/>
          </a:xfrm>
        </p:spPr>
        <p:txBody>
          <a:bodyPr/>
          <a:lstStyle/>
          <a:p>
            <a:r>
              <a:rPr lang="cs-CZ" dirty="0" smtClean="0"/>
              <a:t>Akumulátory energie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kapacitory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395536" y="1462128"/>
            <a:ext cx="3312368" cy="1800200"/>
            <a:chOff x="179512" y="1340768"/>
            <a:chExt cx="3312368" cy="1800200"/>
          </a:xfrm>
        </p:grpSpPr>
        <p:sp>
          <p:nvSpPr>
            <p:cNvPr id="5" name="Obdélník 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1/C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79512" y="220875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475656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2" name="Přímá spojnice se šipkou 11"/>
            <p:cNvCxnSpPr>
              <a:endCxn id="1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218807" y="4365104"/>
            <a:ext cx="4111494" cy="1385763"/>
            <a:chOff x="4586943" y="1471819"/>
            <a:chExt cx="4111494" cy="1385763"/>
          </a:xfrm>
        </p:grpSpPr>
        <p:cxnSp>
          <p:nvCxnSpPr>
            <p:cNvPr id="14" name="Pravoúhlá spojnice 1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7" name="Přímá spojnice se šipkou 16"/>
              <p:cNvCxnSpPr>
                <a:stCxn id="20" idx="3"/>
                <a:endCxn id="16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5624688" y="248825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089571" y="151656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cxnSp>
            <p:nvCxnSpPr>
              <p:cNvPr id="21" name="Přímá spojnice se šipkou 20"/>
              <p:cNvCxnSpPr>
                <a:endCxn id="20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ovéPole 21"/>
              <p:cNvSpPr txBox="1"/>
              <p:nvPr/>
            </p:nvSpPr>
            <p:spPr>
              <a:xfrm>
                <a:off x="6894911" y="1525435"/>
                <a:ext cx="1003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C*</a:t>
                </a:r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</p:grpSp>
      </p:grpSp>
      <p:cxnSp>
        <p:nvCxnSpPr>
          <p:cNvPr id="23" name="Přímá spojnice 22"/>
          <p:cNvCxnSpPr/>
          <p:nvPr/>
        </p:nvCxnSpPr>
        <p:spPr>
          <a:xfrm>
            <a:off x="5292080" y="1831460"/>
            <a:ext cx="0" cy="2947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292080" y="4779184"/>
            <a:ext cx="3528392" cy="8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5632942" y="4797152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Naakumolovaný</a:t>
            </a:r>
            <a:r>
              <a:rPr lang="cs-CZ" dirty="0" smtClean="0"/>
              <a:t> tok</a:t>
            </a:r>
          </a:p>
          <a:p>
            <a:r>
              <a:rPr lang="cs-CZ" dirty="0" smtClean="0"/>
              <a:t>(náboj, objem, natažení spirály)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72000" y="1000463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Úsilí</a:t>
            </a:r>
          </a:p>
          <a:p>
            <a:r>
              <a:rPr lang="cs-CZ" dirty="0" smtClean="0"/>
              <a:t>(napětí, tlak, síla)</a:t>
            </a:r>
            <a:endParaRPr lang="cs-CZ" dirty="0"/>
          </a:p>
        </p:txBody>
      </p:sp>
      <p:cxnSp>
        <p:nvCxnSpPr>
          <p:cNvPr id="30" name="Přímá spojnice 29"/>
          <p:cNvCxnSpPr/>
          <p:nvPr/>
        </p:nvCxnSpPr>
        <p:spPr>
          <a:xfrm flipV="1">
            <a:off x="5292080" y="1831461"/>
            <a:ext cx="2592288" cy="2956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46"/>
            <a:ext cx="9209281" cy="68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809017"/>
            <a:ext cx="530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 err="1" smtClean="0">
                <a:solidFill>
                  <a:srgbClr val="FF0000"/>
                </a:solidFill>
              </a:rPr>
              <a:t>kapacitoru</a:t>
            </a:r>
            <a:r>
              <a:rPr lang="cs-CZ" b="1" dirty="0" smtClean="0">
                <a:solidFill>
                  <a:srgbClr val="FF0000"/>
                </a:solidFill>
              </a:rPr>
              <a:t> se složitějším chováním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7920" r="415"/>
          <a:stretch/>
        </p:blipFill>
        <p:spPr bwMode="auto">
          <a:xfrm>
            <a:off x="6224400" y="2321"/>
            <a:ext cx="2902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15505" y="79152"/>
            <a:ext cx="8898160" cy="1008113"/>
          </a:xfrm>
        </p:spPr>
        <p:txBody>
          <a:bodyPr/>
          <a:lstStyle/>
          <a:p>
            <a:r>
              <a:rPr lang="cs-CZ" dirty="0" smtClean="0"/>
              <a:t>Akumulátory energie</a:t>
            </a:r>
            <a:br>
              <a:rPr lang="cs-CZ" dirty="0" smtClean="0"/>
            </a:br>
            <a:r>
              <a:rPr lang="cs-CZ" dirty="0" smtClean="0"/>
              <a:t>- induktory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9512" y="1340768"/>
            <a:ext cx="3312368" cy="1800200"/>
            <a:chOff x="179512" y="1340768"/>
            <a:chExt cx="3312368" cy="1800200"/>
          </a:xfrm>
        </p:grpSpPr>
        <p:sp>
          <p:nvSpPr>
            <p:cNvPr id="5" name="Obdélník 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1/L</a:t>
              </a:r>
              <a:endParaRPr lang="cs-CZ" dirty="0"/>
            </a:p>
          </p:txBody>
        </p:sp>
        <p:cxnSp>
          <p:nvCxnSpPr>
            <p:cNvPr id="6" name="Přímá spojnice se šipkou 5"/>
            <p:cNvCxnSpPr>
              <a:endCxn id="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ravoúhlá spojnice 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79512" y="2208757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475656" y="13407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2" name="Přímá spojnice se šipkou 11"/>
            <p:cNvCxnSpPr>
              <a:endCxn id="1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253826" y="4365104"/>
            <a:ext cx="4111494" cy="1385763"/>
            <a:chOff x="4586943" y="1471819"/>
            <a:chExt cx="4111494" cy="1385763"/>
          </a:xfrm>
        </p:grpSpPr>
        <p:cxnSp>
          <p:nvCxnSpPr>
            <p:cNvPr id="14" name="Pravoúhlá spojnice 1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7" name="Přímá spojnice se šipkou 16"/>
              <p:cNvCxnSpPr>
                <a:stCxn id="20" idx="3"/>
                <a:endCxn id="16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/>
              <p:cNvSpPr txBox="1"/>
              <p:nvPr/>
            </p:nvSpPr>
            <p:spPr>
              <a:xfrm>
                <a:off x="5624688" y="2488250"/>
                <a:ext cx="64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089571" y="1516567"/>
                <a:ext cx="53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L</a:t>
                </a:r>
                <a:endParaRPr lang="cs-CZ" dirty="0"/>
              </a:p>
            </p:txBody>
          </p:sp>
          <p:cxnSp>
            <p:nvCxnSpPr>
              <p:cNvPr id="21" name="Přímá spojnice se šipkou 20"/>
              <p:cNvCxnSpPr>
                <a:endCxn id="20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ovéPole 21"/>
              <p:cNvSpPr txBox="1"/>
              <p:nvPr/>
            </p:nvSpPr>
            <p:spPr>
              <a:xfrm>
                <a:off x="6894911" y="1525435"/>
                <a:ext cx="75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L*</a:t>
                </a:r>
                <a:r>
                  <a:rPr lang="cs-CZ" dirty="0" err="1" smtClean="0"/>
                  <a:t>flow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4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23928" y="2348880"/>
            <a:ext cx="36134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Zdroje energie </a:t>
            </a:r>
          </a:p>
          <a:p>
            <a:pPr algn="ctr"/>
            <a:r>
              <a:rPr lang="cs-CZ" dirty="0" smtClean="0"/>
              <a:t>(zdroje zobecněného úsilí či toku)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3501008"/>
            <a:ext cx="246894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Spotřebiče energie </a:t>
            </a:r>
          </a:p>
          <a:p>
            <a:r>
              <a:rPr lang="cs-CZ" dirty="0" smtClean="0"/>
              <a:t>(odpory)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653136"/>
            <a:ext cx="27638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Akumulátory energie </a:t>
            </a:r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kapacitory</a:t>
            </a:r>
            <a:r>
              <a:rPr lang="cs-CZ" dirty="0" smtClean="0"/>
              <a:t> a induktory)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27984" y="4797152"/>
            <a:ext cx="299953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Měniče energie </a:t>
            </a:r>
          </a:p>
          <a:p>
            <a:pPr algn="ctr"/>
            <a:r>
              <a:rPr lang="cs-CZ" dirty="0" smtClean="0"/>
              <a:t>(transformátory a </a:t>
            </a:r>
            <a:r>
              <a:rPr lang="cs-CZ" dirty="0" err="1" smtClean="0"/>
              <a:t>gyrátory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6062" t="22606" r="68580" b="50288"/>
          <a:stretch>
            <a:fillRect/>
          </a:stretch>
        </p:blipFill>
        <p:spPr bwMode="auto">
          <a:xfrm>
            <a:off x="0" y="2132856"/>
            <a:ext cx="32038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Přímá spojovací čára 22"/>
          <p:cNvCxnSpPr>
            <a:stCxn id="8" idx="1"/>
          </p:cNvCxnSpPr>
          <p:nvPr/>
        </p:nvCxnSpPr>
        <p:spPr>
          <a:xfrm flipH="1" flipV="1">
            <a:off x="2915816" y="4005064"/>
            <a:ext cx="1512168" cy="1115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flipH="1">
            <a:off x="3131840" y="2636912"/>
            <a:ext cx="72008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stCxn id="7" idx="0"/>
            <a:endCxn id="21" idx="2"/>
          </p:cNvCxnSpPr>
          <p:nvPr/>
        </p:nvCxnSpPr>
        <p:spPr>
          <a:xfrm flipV="1">
            <a:off x="1381949" y="4005064"/>
            <a:ext cx="219975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endCxn id="6" idx="1"/>
          </p:cNvCxnSpPr>
          <p:nvPr/>
        </p:nvCxnSpPr>
        <p:spPr>
          <a:xfrm>
            <a:off x="3203848" y="3284984"/>
            <a:ext cx="1440160" cy="539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Šipka dolů 35"/>
          <p:cNvSpPr/>
          <p:nvPr/>
        </p:nvSpPr>
        <p:spPr>
          <a:xfrm>
            <a:off x="1403648" y="1700808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8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9143"/>
            <a:ext cx="9144000" cy="49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 cstate="print"/>
          <a:srcRect l="26712" t="33491" r="20933" b="54105"/>
          <a:stretch>
            <a:fillRect/>
          </a:stretch>
        </p:blipFill>
        <p:spPr bwMode="auto">
          <a:xfrm>
            <a:off x="-29819" y="2492896"/>
            <a:ext cx="91738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3" name="Zaoblený obdélníkový popisek 2"/>
          <p:cNvSpPr/>
          <p:nvPr/>
        </p:nvSpPr>
        <p:spPr>
          <a:xfrm>
            <a:off x="5508104" y="5373216"/>
            <a:ext cx="1800200" cy="1080120"/>
          </a:xfrm>
          <a:prstGeom prst="wedgeRoundRectCallout">
            <a:avLst>
              <a:gd name="adj1" fmla="val 13030"/>
              <a:gd name="adj2" fmla="val -2062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Směr přenosu energie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7196"/>
          <a:stretch/>
        </p:blipFill>
        <p:spPr bwMode="auto">
          <a:xfrm>
            <a:off x="0" y="0"/>
            <a:ext cx="9144000" cy="22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1323" b="51746"/>
          <a:stretch/>
        </p:blipFill>
        <p:spPr bwMode="auto">
          <a:xfrm>
            <a:off x="0" y="2148114"/>
            <a:ext cx="9144000" cy="11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6506" b="18361"/>
          <a:stretch/>
        </p:blipFill>
        <p:spPr bwMode="auto">
          <a:xfrm>
            <a:off x="-7030" y="3179868"/>
            <a:ext cx="9144000" cy="24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9649" b="-708"/>
          <a:stretch/>
        </p:blipFill>
        <p:spPr bwMode="auto">
          <a:xfrm>
            <a:off x="-7030" y="5413828"/>
            <a:ext cx="9144000" cy="154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5495"/>
          <a:stretch/>
        </p:blipFill>
        <p:spPr bwMode="auto">
          <a:xfrm>
            <a:off x="0" y="2"/>
            <a:ext cx="9144000" cy="168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380" b="58572"/>
          <a:stretch/>
        </p:blipFill>
        <p:spPr bwMode="auto">
          <a:xfrm>
            <a:off x="0" y="1682464"/>
            <a:ext cx="9144000" cy="11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9949" b="39968"/>
          <a:stretch/>
        </p:blipFill>
        <p:spPr bwMode="auto">
          <a:xfrm>
            <a:off x="-10007" y="2728686"/>
            <a:ext cx="9144000" cy="13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9427" b="17530"/>
          <a:stretch/>
        </p:blipFill>
        <p:spPr bwMode="auto">
          <a:xfrm>
            <a:off x="-7030" y="4107542"/>
            <a:ext cx="9144000" cy="158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2469" b="513"/>
          <a:stretch/>
        </p:blipFill>
        <p:spPr bwMode="auto">
          <a:xfrm>
            <a:off x="-10007" y="568960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6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grpSp>
        <p:nvGrpSpPr>
          <p:cNvPr id="40" name="Skupina 39"/>
          <p:cNvGrpSpPr/>
          <p:nvPr/>
        </p:nvGrpSpPr>
        <p:grpSpPr>
          <a:xfrm>
            <a:off x="-29819" y="1556792"/>
            <a:ext cx="9173819" cy="1872208"/>
            <a:chOff x="-29819" y="1556792"/>
            <a:chExt cx="9173819" cy="1872208"/>
          </a:xfrm>
        </p:grpSpPr>
        <p:pic>
          <p:nvPicPr>
            <p:cNvPr id="415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712" t="33491" r="20933" b="54105"/>
            <a:stretch>
              <a:fillRect/>
            </a:stretch>
          </p:blipFill>
          <p:spPr bwMode="auto">
            <a:xfrm>
              <a:off x="-29819" y="1556792"/>
              <a:ext cx="9173819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Přímá spojnice se šipkou 12"/>
            <p:cNvCxnSpPr/>
            <p:nvPr/>
          </p:nvCxnSpPr>
          <p:spPr>
            <a:xfrm flipH="1">
              <a:off x="1763688" y="1628800"/>
              <a:ext cx="568863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flipH="1">
              <a:off x="1763690" y="3212976"/>
              <a:ext cx="5688630" cy="7200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délník 28"/>
            <p:cNvSpPr/>
            <p:nvPr/>
          </p:nvSpPr>
          <p:spPr>
            <a:xfrm>
              <a:off x="885495" y="155679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7452320" y="155679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-42937" y="4797152"/>
            <a:ext cx="9173819" cy="1872208"/>
            <a:chOff x="-42937" y="4797152"/>
            <a:chExt cx="9173819" cy="18722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712" t="33491" r="20933" b="54105"/>
            <a:stretch>
              <a:fillRect/>
            </a:stretch>
          </p:blipFill>
          <p:spPr bwMode="auto">
            <a:xfrm>
              <a:off x="-42937" y="4797152"/>
              <a:ext cx="9173819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6712" t="33491" r="68607" b="54105"/>
            <a:stretch/>
          </p:blipFill>
          <p:spPr bwMode="auto">
            <a:xfrm>
              <a:off x="1619672" y="4797152"/>
              <a:ext cx="460243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Přímá spojnice 8"/>
            <p:cNvCxnSpPr/>
            <p:nvPr/>
          </p:nvCxnSpPr>
          <p:spPr>
            <a:xfrm>
              <a:off x="7308304" y="5201296"/>
              <a:ext cx="0" cy="10801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 flipH="1">
              <a:off x="1763689" y="6597352"/>
              <a:ext cx="568863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H="1">
              <a:off x="1777785" y="4941168"/>
              <a:ext cx="56604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bdélník 30"/>
            <p:cNvSpPr/>
            <p:nvPr/>
          </p:nvSpPr>
          <p:spPr>
            <a:xfrm>
              <a:off x="899592" y="479715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7438223" y="4797152"/>
              <a:ext cx="878193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2" name="Šipka doprava 41"/>
          <p:cNvSpPr/>
          <p:nvPr/>
        </p:nvSpPr>
        <p:spPr>
          <a:xfrm flipH="1">
            <a:off x="1187624" y="1412776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>
            <a:off x="1313384" y="3068960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45" name="Šipka doprava 44"/>
          <p:cNvSpPr/>
          <p:nvPr/>
        </p:nvSpPr>
        <p:spPr>
          <a:xfrm>
            <a:off x="7434064" y="2996952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46" name="Šipka doprava 45"/>
          <p:cNvSpPr/>
          <p:nvPr/>
        </p:nvSpPr>
        <p:spPr>
          <a:xfrm flipH="1">
            <a:off x="7452320" y="1412776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47" name="Šipka doprava 46"/>
          <p:cNvSpPr/>
          <p:nvPr/>
        </p:nvSpPr>
        <p:spPr>
          <a:xfrm flipH="1">
            <a:off x="1187624" y="6344094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48" name="Šipka doprava 47"/>
          <p:cNvSpPr/>
          <p:nvPr/>
        </p:nvSpPr>
        <p:spPr>
          <a:xfrm>
            <a:off x="7427015" y="4725144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49" name="Šipka doprava 48"/>
          <p:cNvSpPr/>
          <p:nvPr/>
        </p:nvSpPr>
        <p:spPr>
          <a:xfrm flipH="1">
            <a:off x="7380312" y="6381328"/>
            <a:ext cx="557808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50" name="Šipka doprava 49"/>
          <p:cNvSpPr/>
          <p:nvPr/>
        </p:nvSpPr>
        <p:spPr>
          <a:xfrm>
            <a:off x="1313384" y="4725144"/>
            <a:ext cx="450304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838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38246" y="226936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Ideální zdroj úsilí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43608" y="2852936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SE</a:t>
            </a:r>
            <a:endParaRPr lang="cs-CZ" sz="2800" b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1814392" y="3100321"/>
            <a:ext cx="1774848" cy="155639"/>
            <a:chOff x="1814392" y="3100318"/>
            <a:chExt cx="1821504" cy="216328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1814392" y="3100318"/>
              <a:ext cx="18215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avoúhlý trojúhelník 12"/>
            <p:cNvSpPr/>
            <p:nvPr/>
          </p:nvSpPr>
          <p:spPr>
            <a:xfrm flipV="1">
              <a:off x="3059832" y="3100622"/>
              <a:ext cx="529408" cy="21602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" name="Přímá spojnice 15"/>
          <p:cNvCxnSpPr/>
          <p:nvPr/>
        </p:nvCxnSpPr>
        <p:spPr>
          <a:xfrm>
            <a:off x="3589240" y="2852936"/>
            <a:ext cx="0" cy="513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/>
          <p:cNvGrpSpPr/>
          <p:nvPr/>
        </p:nvGrpSpPr>
        <p:grpSpPr>
          <a:xfrm>
            <a:off x="1814392" y="2699628"/>
            <a:ext cx="1472981" cy="369332"/>
            <a:chOff x="1814392" y="2699628"/>
            <a:chExt cx="1472981" cy="369332"/>
          </a:xfrm>
        </p:grpSpPr>
        <p:sp>
          <p:nvSpPr>
            <p:cNvPr id="18" name="TextovéPole 17"/>
            <p:cNvSpPr txBox="1"/>
            <p:nvPr/>
          </p:nvSpPr>
          <p:spPr>
            <a:xfrm>
              <a:off x="2410060" y="269962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</a:t>
              </a:r>
              <a:endParaRPr lang="cs-CZ" dirty="0"/>
            </a:p>
          </p:txBody>
        </p:sp>
        <p:cxnSp>
          <p:nvCxnSpPr>
            <p:cNvPr id="37" name="Přímá spojnice se šipkou 36"/>
            <p:cNvCxnSpPr>
              <a:stCxn id="18" idx="3"/>
            </p:cNvCxnSpPr>
            <p:nvPr/>
          </p:nvCxnSpPr>
          <p:spPr>
            <a:xfrm>
              <a:off x="2706936" y="2884294"/>
              <a:ext cx="5804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endCxn id="18" idx="1"/>
            </p:cNvCxnSpPr>
            <p:nvPr/>
          </p:nvCxnSpPr>
          <p:spPr>
            <a:xfrm>
              <a:off x="1814392" y="2884294"/>
              <a:ext cx="595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1835696" y="3140968"/>
            <a:ext cx="1472981" cy="369332"/>
            <a:chOff x="1814392" y="2699628"/>
            <a:chExt cx="1472981" cy="369332"/>
          </a:xfrm>
        </p:grpSpPr>
        <p:sp>
          <p:nvSpPr>
            <p:cNvPr id="55" name="TextovéPole 54"/>
            <p:cNvSpPr txBox="1"/>
            <p:nvPr/>
          </p:nvSpPr>
          <p:spPr>
            <a:xfrm>
              <a:off x="2410060" y="2699628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f</a:t>
              </a:r>
            </a:p>
          </p:txBody>
        </p:sp>
        <p:cxnSp>
          <p:nvCxnSpPr>
            <p:cNvPr id="56" name="Přímá spojnice se šipkou 55"/>
            <p:cNvCxnSpPr>
              <a:stCxn id="55" idx="3"/>
            </p:cNvCxnSpPr>
            <p:nvPr/>
          </p:nvCxnSpPr>
          <p:spPr>
            <a:xfrm>
              <a:off x="2670068" y="2884294"/>
              <a:ext cx="6173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endCxn id="55" idx="1"/>
            </p:cNvCxnSpPr>
            <p:nvPr/>
          </p:nvCxnSpPr>
          <p:spPr>
            <a:xfrm>
              <a:off x="1814392" y="2884294"/>
              <a:ext cx="59566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Skupina 40"/>
          <p:cNvGrpSpPr/>
          <p:nvPr/>
        </p:nvGrpSpPr>
        <p:grpSpPr>
          <a:xfrm>
            <a:off x="1090264" y="4293096"/>
            <a:ext cx="2545632" cy="1296144"/>
            <a:chOff x="1090264" y="4293096"/>
            <a:chExt cx="2545632" cy="1296144"/>
          </a:xfrm>
        </p:grpSpPr>
        <p:sp>
          <p:nvSpPr>
            <p:cNvPr id="19" name="TextovéPole 18"/>
            <p:cNvSpPr txBox="1"/>
            <p:nvPr/>
          </p:nvSpPr>
          <p:spPr>
            <a:xfrm>
              <a:off x="1284902" y="4293096"/>
              <a:ext cx="2310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Ideální zdroj toku</a:t>
              </a:r>
              <a:endParaRPr lang="cs-CZ" b="1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090264" y="4876665"/>
              <a:ext cx="657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SF</a:t>
              </a:r>
              <a:endParaRPr lang="cs-CZ" sz="2800" b="1" dirty="0"/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1861048" y="5124050"/>
              <a:ext cx="1774848" cy="155639"/>
              <a:chOff x="1814392" y="3100318"/>
              <a:chExt cx="1821504" cy="216328"/>
            </a:xfrm>
          </p:grpSpPr>
          <p:cxnSp>
            <p:nvCxnSpPr>
              <p:cNvPr id="22" name="Přímá spojnice 21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Pravoúhlý trojúhelník 22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4" name="Přímá spojnice 23"/>
            <p:cNvCxnSpPr/>
            <p:nvPr/>
          </p:nvCxnSpPr>
          <p:spPr>
            <a:xfrm>
              <a:off x="1850210" y="4876665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Skupina 45"/>
            <p:cNvGrpSpPr/>
            <p:nvPr/>
          </p:nvGrpSpPr>
          <p:grpSpPr>
            <a:xfrm>
              <a:off x="1946891" y="4787860"/>
              <a:ext cx="1472981" cy="369332"/>
              <a:chOff x="1814392" y="2699628"/>
              <a:chExt cx="1472981" cy="369332"/>
            </a:xfrm>
          </p:grpSpPr>
          <p:sp>
            <p:nvSpPr>
              <p:cNvPr id="47" name="TextovéPole 46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8" name="Přímá spojnice se šipkou 47"/>
              <p:cNvCxnSpPr>
                <a:stCxn id="47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>
                <a:endCxn id="4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Skupina 57"/>
            <p:cNvGrpSpPr/>
            <p:nvPr/>
          </p:nvGrpSpPr>
          <p:grpSpPr>
            <a:xfrm>
              <a:off x="1988096" y="5219908"/>
              <a:ext cx="1472981" cy="369332"/>
              <a:chOff x="1814392" y="2699628"/>
              <a:chExt cx="1472981" cy="369332"/>
            </a:xfrm>
          </p:grpSpPr>
          <p:sp>
            <p:nvSpPr>
              <p:cNvPr id="59" name="TextovéPole 58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0" name="Přímá spojnice se šipkou 59"/>
              <p:cNvCxnSpPr>
                <a:stCxn id="59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>
                <a:endCxn id="59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Skupina 76"/>
          <p:cNvGrpSpPr/>
          <p:nvPr/>
        </p:nvGrpSpPr>
        <p:grpSpPr>
          <a:xfrm>
            <a:off x="5076056" y="1907540"/>
            <a:ext cx="3168352" cy="1809492"/>
            <a:chOff x="5508104" y="1043444"/>
            <a:chExt cx="3168352" cy="1809492"/>
          </a:xfrm>
        </p:grpSpPr>
        <p:sp>
          <p:nvSpPr>
            <p:cNvPr id="78" name="Obdélník 77"/>
            <p:cNvSpPr/>
            <p:nvPr/>
          </p:nvSpPr>
          <p:spPr>
            <a:xfrm>
              <a:off x="5508104" y="1772816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 smtClean="0"/>
                <a:t>e</a:t>
              </a:r>
              <a:endParaRPr lang="cs-CZ" sz="4400" dirty="0"/>
            </a:p>
          </p:txBody>
        </p:sp>
        <p:cxnSp>
          <p:nvCxnSpPr>
            <p:cNvPr id="79" name="Přímá spojnice se šipkou 78"/>
            <p:cNvCxnSpPr>
              <a:stCxn id="78" idx="3"/>
            </p:cNvCxnSpPr>
            <p:nvPr/>
          </p:nvCxnSpPr>
          <p:spPr>
            <a:xfrm>
              <a:off x="6732240" y="231287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se šipkou 79"/>
            <p:cNvCxnSpPr/>
            <p:nvPr/>
          </p:nvCxnSpPr>
          <p:spPr>
            <a:xfrm flipH="1">
              <a:off x="6660232" y="1412776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/>
            <p:cNvSpPr txBox="1"/>
            <p:nvPr/>
          </p:nvSpPr>
          <p:spPr>
            <a:xfrm>
              <a:off x="7280170" y="104344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7294684" y="194095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5220072" y="4581128"/>
            <a:ext cx="3320752" cy="1665476"/>
            <a:chOff x="5508104" y="4725144"/>
            <a:chExt cx="3320752" cy="1665476"/>
          </a:xfrm>
        </p:grpSpPr>
        <p:sp>
          <p:nvSpPr>
            <p:cNvPr id="84" name="Obdélník 83"/>
            <p:cNvSpPr/>
            <p:nvPr/>
          </p:nvSpPr>
          <p:spPr>
            <a:xfrm>
              <a:off x="5508104" y="4725144"/>
              <a:ext cx="1224136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4400" dirty="0"/>
                <a:t>f</a:t>
              </a:r>
            </a:p>
          </p:txBody>
        </p:sp>
        <p:cxnSp>
          <p:nvCxnSpPr>
            <p:cNvPr id="85" name="Přímá spojnice se šipkou 84"/>
            <p:cNvCxnSpPr/>
            <p:nvPr/>
          </p:nvCxnSpPr>
          <p:spPr>
            <a:xfrm flipH="1">
              <a:off x="6812632" y="6381328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se šipkou 85"/>
            <p:cNvCxnSpPr/>
            <p:nvPr/>
          </p:nvCxnSpPr>
          <p:spPr>
            <a:xfrm>
              <a:off x="6732240" y="5373216"/>
              <a:ext cx="19442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ovéPole 86"/>
            <p:cNvSpPr txBox="1"/>
            <p:nvPr/>
          </p:nvSpPr>
          <p:spPr>
            <a:xfrm>
              <a:off x="7432570" y="50131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7447084" y="602128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1308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grpSp>
        <p:nvGrpSpPr>
          <p:cNvPr id="415745" name="Skupina 415744"/>
          <p:cNvGrpSpPr/>
          <p:nvPr/>
        </p:nvGrpSpPr>
        <p:grpSpPr>
          <a:xfrm>
            <a:off x="1198239" y="2483604"/>
            <a:ext cx="2271804" cy="801380"/>
            <a:chOff x="6156176" y="4221088"/>
            <a:chExt cx="2271804" cy="801380"/>
          </a:xfrm>
        </p:grpSpPr>
        <p:sp>
          <p:nvSpPr>
            <p:cNvPr id="31" name="TextovéPole 30"/>
            <p:cNvSpPr txBox="1"/>
            <p:nvPr/>
          </p:nvSpPr>
          <p:spPr>
            <a:xfrm>
              <a:off x="7956376" y="4345940"/>
              <a:ext cx="471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R</a:t>
              </a:r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6156176" y="4581128"/>
              <a:ext cx="1774848" cy="155639"/>
              <a:chOff x="1814392" y="3100318"/>
              <a:chExt cx="1821504" cy="216328"/>
            </a:xfrm>
          </p:grpSpPr>
          <p:cxnSp>
            <p:nvCxnSpPr>
              <p:cNvPr id="33" name="Přímá spojnice 32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ravoúhlý trojúhelník 33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Přímá spojnice 34"/>
            <p:cNvCxnSpPr/>
            <p:nvPr/>
          </p:nvCxnSpPr>
          <p:spPr>
            <a:xfrm>
              <a:off x="6156176" y="429309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Skupina 49"/>
            <p:cNvGrpSpPr/>
            <p:nvPr/>
          </p:nvGrpSpPr>
          <p:grpSpPr>
            <a:xfrm>
              <a:off x="6228184" y="4221088"/>
              <a:ext cx="1472981" cy="369332"/>
              <a:chOff x="1814392" y="2699628"/>
              <a:chExt cx="1472981" cy="369332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52" name="Přímá spojnice se šipkou 51"/>
              <p:cNvCxnSpPr>
                <a:stCxn id="51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5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Skupina 65"/>
            <p:cNvGrpSpPr/>
            <p:nvPr/>
          </p:nvGrpSpPr>
          <p:grpSpPr>
            <a:xfrm>
              <a:off x="6300192" y="4653136"/>
              <a:ext cx="1472981" cy="369332"/>
              <a:chOff x="1814392" y="2699628"/>
              <a:chExt cx="1472981" cy="369332"/>
            </a:xfrm>
          </p:grpSpPr>
          <p:sp>
            <p:nvSpPr>
              <p:cNvPr id="67" name="TextovéPole 66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8" name="Přímá spojnice se šipkou 67"/>
              <p:cNvCxnSpPr>
                <a:stCxn id="67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endCxn id="6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ovéPole 24"/>
          <p:cNvSpPr txBox="1"/>
          <p:nvPr/>
        </p:nvSpPr>
        <p:spPr>
          <a:xfrm>
            <a:off x="466772" y="194483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Rezistor</a:t>
            </a:r>
            <a:endParaRPr lang="cs-CZ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292084" y="4320574"/>
            <a:ext cx="2415820" cy="873388"/>
            <a:chOff x="1115698" y="2708920"/>
            <a:chExt cx="2415820" cy="87338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059914" y="2838711"/>
              <a:ext cx="471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R</a:t>
              </a: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1115698" y="3100321"/>
              <a:ext cx="1774848" cy="155639"/>
              <a:chOff x="1814392" y="3100318"/>
              <a:chExt cx="1821504" cy="216328"/>
            </a:xfrm>
          </p:grpSpPr>
          <p:cxnSp>
            <p:nvCxnSpPr>
              <p:cNvPr id="28" name="Přímá spojnice 27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ravoúhlý trojúhelník 28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0" name="Přímá spojnice 29"/>
            <p:cNvCxnSpPr/>
            <p:nvPr/>
          </p:nvCxnSpPr>
          <p:spPr>
            <a:xfrm>
              <a:off x="2890546" y="285293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/>
            <p:cNvGrpSpPr/>
            <p:nvPr/>
          </p:nvGrpSpPr>
          <p:grpSpPr>
            <a:xfrm>
              <a:off x="1298901" y="2708920"/>
              <a:ext cx="1472981" cy="369332"/>
              <a:chOff x="1814392" y="2699628"/>
              <a:chExt cx="1472981" cy="369332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4" name="Přímá spojnice se šipkou 43"/>
              <p:cNvCxnSpPr>
                <a:stCxn id="43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43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Skupina 69"/>
            <p:cNvGrpSpPr/>
            <p:nvPr/>
          </p:nvGrpSpPr>
          <p:grpSpPr>
            <a:xfrm>
              <a:off x="1259714" y="3212976"/>
              <a:ext cx="1472981" cy="369332"/>
              <a:chOff x="1814392" y="2699628"/>
              <a:chExt cx="1472981" cy="369332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72" name="Přímá spojnice se šipkou 71"/>
              <p:cNvCxnSpPr>
                <a:stCxn id="71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>
                <a:endCxn id="7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Skupina 61"/>
          <p:cNvGrpSpPr/>
          <p:nvPr/>
        </p:nvGrpSpPr>
        <p:grpSpPr>
          <a:xfrm>
            <a:off x="5148064" y="1772816"/>
            <a:ext cx="2232248" cy="1800200"/>
            <a:chOff x="2987824" y="1340768"/>
            <a:chExt cx="2232248" cy="1800200"/>
          </a:xfrm>
        </p:grpSpPr>
        <p:sp>
          <p:nvSpPr>
            <p:cNvPr id="63" name="Obdélník 62"/>
            <p:cNvSpPr/>
            <p:nvPr/>
          </p:nvSpPr>
          <p:spPr>
            <a:xfrm>
              <a:off x="4283968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cxnSp>
          <p:nvCxnSpPr>
            <p:cNvPr id="64" name="Přímá spojnice se šipkou 63"/>
            <p:cNvCxnSpPr>
              <a:endCxn id="63" idx="1"/>
            </p:cNvCxnSpPr>
            <p:nvPr/>
          </p:nvCxnSpPr>
          <p:spPr>
            <a:xfrm>
              <a:off x="2987824" y="2672916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ravoúhlá spojnice 64"/>
            <p:cNvCxnSpPr/>
            <p:nvPr/>
          </p:nvCxnSpPr>
          <p:spPr>
            <a:xfrm flipH="1" flipV="1">
              <a:off x="2987824" y="1708595"/>
              <a:ext cx="2232248" cy="1000325"/>
            </a:xfrm>
            <a:prstGeom prst="bentConnector3">
              <a:avLst>
                <a:gd name="adj1" fmla="val -10241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ovéPole 73"/>
            <p:cNvSpPr txBox="1"/>
            <p:nvPr/>
          </p:nvSpPr>
          <p:spPr>
            <a:xfrm>
              <a:off x="3217860" y="226758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3131840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  <p:grpSp>
        <p:nvGrpSpPr>
          <p:cNvPr id="76" name="Skupina 75"/>
          <p:cNvGrpSpPr/>
          <p:nvPr/>
        </p:nvGrpSpPr>
        <p:grpSpPr>
          <a:xfrm>
            <a:off x="5364088" y="4175792"/>
            <a:ext cx="2232248" cy="1368152"/>
            <a:chOff x="2987824" y="4293096"/>
            <a:chExt cx="2232248" cy="1368152"/>
          </a:xfrm>
        </p:grpSpPr>
        <p:sp>
          <p:nvSpPr>
            <p:cNvPr id="77" name="Obdélník 76"/>
            <p:cNvSpPr/>
            <p:nvPr/>
          </p:nvSpPr>
          <p:spPr>
            <a:xfrm>
              <a:off x="4283968" y="4293096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1/R</a:t>
              </a:r>
              <a:endParaRPr lang="cs-CZ" dirty="0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>
              <a:off x="2987824" y="476114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ravoúhlá spojnice 78"/>
            <p:cNvCxnSpPr/>
            <p:nvPr/>
          </p:nvCxnSpPr>
          <p:spPr>
            <a:xfrm rot="10800000" flipV="1">
              <a:off x="2987824" y="4805502"/>
              <a:ext cx="2232248" cy="855746"/>
            </a:xfrm>
            <a:prstGeom prst="bentConnector3">
              <a:avLst>
                <a:gd name="adj1" fmla="val -202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3371490" y="52637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3347864" y="442782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0572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grpSp>
        <p:nvGrpSpPr>
          <p:cNvPr id="415745" name="Skupina 415744"/>
          <p:cNvGrpSpPr/>
          <p:nvPr/>
        </p:nvGrpSpPr>
        <p:grpSpPr>
          <a:xfrm>
            <a:off x="1183710" y="2645614"/>
            <a:ext cx="2241346" cy="801380"/>
            <a:chOff x="6156176" y="4221088"/>
            <a:chExt cx="2241346" cy="801380"/>
          </a:xfrm>
        </p:grpSpPr>
        <p:sp>
          <p:nvSpPr>
            <p:cNvPr id="31" name="TextovéPole 30"/>
            <p:cNvSpPr txBox="1"/>
            <p:nvPr/>
          </p:nvSpPr>
          <p:spPr>
            <a:xfrm>
              <a:off x="7956376" y="4345940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C</a:t>
              </a:r>
              <a:endParaRPr lang="cs-CZ" sz="2800" b="1" dirty="0"/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6156176" y="4581128"/>
              <a:ext cx="1774848" cy="155639"/>
              <a:chOff x="1814392" y="3100318"/>
              <a:chExt cx="1821504" cy="216328"/>
            </a:xfrm>
          </p:grpSpPr>
          <p:cxnSp>
            <p:nvCxnSpPr>
              <p:cNvPr id="33" name="Přímá spojnice 32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ravoúhlý trojúhelník 33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Přímá spojnice 34"/>
            <p:cNvCxnSpPr/>
            <p:nvPr/>
          </p:nvCxnSpPr>
          <p:spPr>
            <a:xfrm>
              <a:off x="6156176" y="429309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Skupina 49"/>
            <p:cNvGrpSpPr/>
            <p:nvPr/>
          </p:nvGrpSpPr>
          <p:grpSpPr>
            <a:xfrm>
              <a:off x="6228184" y="4221088"/>
              <a:ext cx="1472981" cy="369332"/>
              <a:chOff x="1814392" y="2699628"/>
              <a:chExt cx="1472981" cy="369332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52" name="Přímá spojnice se šipkou 51"/>
              <p:cNvCxnSpPr>
                <a:stCxn id="51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5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Skupina 65"/>
            <p:cNvGrpSpPr/>
            <p:nvPr/>
          </p:nvGrpSpPr>
          <p:grpSpPr>
            <a:xfrm>
              <a:off x="6300192" y="4653136"/>
              <a:ext cx="1472981" cy="369332"/>
              <a:chOff x="1814392" y="2699628"/>
              <a:chExt cx="1472981" cy="369332"/>
            </a:xfrm>
          </p:grpSpPr>
          <p:sp>
            <p:nvSpPr>
              <p:cNvPr id="67" name="TextovéPole 66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8" name="Přímá spojnice se šipkou 67"/>
              <p:cNvCxnSpPr>
                <a:stCxn id="67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endCxn id="6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ovéPole 24"/>
          <p:cNvSpPr txBox="1"/>
          <p:nvPr/>
        </p:nvSpPr>
        <p:spPr>
          <a:xfrm>
            <a:off x="908695" y="184307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Kapacitor</a:t>
            </a:r>
            <a:endParaRPr lang="cs-CZ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363906" y="4581128"/>
            <a:ext cx="2385362" cy="873388"/>
            <a:chOff x="1436100" y="2708920"/>
            <a:chExt cx="2385362" cy="87338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380316" y="2838711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C</a:t>
              </a:r>
              <a:endParaRPr lang="cs-CZ" sz="2800" b="1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1436100" y="3100321"/>
              <a:ext cx="1774848" cy="155639"/>
              <a:chOff x="1814392" y="3100318"/>
              <a:chExt cx="1821504" cy="216328"/>
            </a:xfrm>
          </p:grpSpPr>
          <p:cxnSp>
            <p:nvCxnSpPr>
              <p:cNvPr id="28" name="Přímá spojnice 27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ravoúhlý trojúhelník 28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0" name="Přímá spojnice 29"/>
            <p:cNvCxnSpPr/>
            <p:nvPr/>
          </p:nvCxnSpPr>
          <p:spPr>
            <a:xfrm>
              <a:off x="3210948" y="285293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/>
            <p:cNvGrpSpPr/>
            <p:nvPr/>
          </p:nvGrpSpPr>
          <p:grpSpPr>
            <a:xfrm>
              <a:off x="1619303" y="2708920"/>
              <a:ext cx="1472981" cy="369332"/>
              <a:chOff x="1814392" y="2699628"/>
              <a:chExt cx="1472981" cy="369332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4" name="Přímá spojnice se šipkou 43"/>
              <p:cNvCxnSpPr>
                <a:stCxn id="43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43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Skupina 69"/>
            <p:cNvGrpSpPr/>
            <p:nvPr/>
          </p:nvGrpSpPr>
          <p:grpSpPr>
            <a:xfrm>
              <a:off x="1580116" y="3212976"/>
              <a:ext cx="1472981" cy="369332"/>
              <a:chOff x="1814392" y="2699628"/>
              <a:chExt cx="1472981" cy="369332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72" name="Přímá spojnice se šipkou 71"/>
              <p:cNvCxnSpPr>
                <a:stCxn id="71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>
                <a:endCxn id="7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Skupina 81"/>
          <p:cNvGrpSpPr/>
          <p:nvPr/>
        </p:nvGrpSpPr>
        <p:grpSpPr>
          <a:xfrm>
            <a:off x="4676721" y="1462128"/>
            <a:ext cx="3312368" cy="1800200"/>
            <a:chOff x="179512" y="1340768"/>
            <a:chExt cx="3312368" cy="1800200"/>
          </a:xfrm>
        </p:grpSpPr>
        <p:sp>
          <p:nvSpPr>
            <p:cNvPr id="83" name="Obdélník 82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1/C</a:t>
              </a:r>
              <a:endParaRPr lang="cs-CZ" dirty="0"/>
            </a:p>
          </p:txBody>
        </p:sp>
        <p:cxnSp>
          <p:nvCxnSpPr>
            <p:cNvPr id="84" name="Přímá spojnice se šipkou 83"/>
            <p:cNvCxnSpPr>
              <a:endCxn id="83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ravoúhlá spojnice 84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179512" y="220875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1475656" y="1340768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88" name="Obdélník 87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9" name="Volný tvar 88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90" name="Přímá spojnice se šipkou 89"/>
            <p:cNvCxnSpPr>
              <a:endCxn id="88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Skupina 90"/>
          <p:cNvGrpSpPr/>
          <p:nvPr/>
        </p:nvGrpSpPr>
        <p:grpSpPr>
          <a:xfrm>
            <a:off x="4499992" y="4365104"/>
            <a:ext cx="4111494" cy="1385763"/>
            <a:chOff x="4586943" y="1471819"/>
            <a:chExt cx="4111494" cy="1385763"/>
          </a:xfrm>
        </p:grpSpPr>
        <p:cxnSp>
          <p:nvCxnSpPr>
            <p:cNvPr id="92" name="Pravoúhlá spojnice 91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94" name="Obdélník 93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95" name="Přímá spojnice se šipkou 94"/>
              <p:cNvCxnSpPr>
                <a:stCxn id="98" idx="3"/>
                <a:endCxn id="94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ovéPole 95"/>
              <p:cNvSpPr txBox="1"/>
              <p:nvPr/>
            </p:nvSpPr>
            <p:spPr>
              <a:xfrm>
                <a:off x="5624688" y="248825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5089571" y="1516567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98" name="Obdélník 97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  <p:cxnSp>
            <p:nvCxnSpPr>
              <p:cNvPr id="99" name="Přímá spojnice se šipkou 98"/>
              <p:cNvCxnSpPr>
                <a:endCxn id="98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6894911" y="1525435"/>
                <a:ext cx="1003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C*</a:t>
                </a:r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12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3600" y="133818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jednobrany</a:t>
            </a:r>
            <a:endParaRPr lang="cs-CZ" b="1" dirty="0"/>
          </a:p>
        </p:txBody>
      </p:sp>
      <p:grpSp>
        <p:nvGrpSpPr>
          <p:cNvPr id="415745" name="Skupina 415744"/>
          <p:cNvGrpSpPr/>
          <p:nvPr/>
        </p:nvGrpSpPr>
        <p:grpSpPr>
          <a:xfrm>
            <a:off x="1187624" y="4941168"/>
            <a:ext cx="2231728" cy="801380"/>
            <a:chOff x="6156176" y="4221088"/>
            <a:chExt cx="2231728" cy="801380"/>
          </a:xfrm>
        </p:grpSpPr>
        <p:sp>
          <p:nvSpPr>
            <p:cNvPr id="31" name="TextovéPole 30"/>
            <p:cNvSpPr txBox="1"/>
            <p:nvPr/>
          </p:nvSpPr>
          <p:spPr>
            <a:xfrm>
              <a:off x="7956376" y="4345940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L</a:t>
              </a:r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6156176" y="4581128"/>
              <a:ext cx="1774848" cy="155639"/>
              <a:chOff x="1814392" y="3100318"/>
              <a:chExt cx="1821504" cy="216328"/>
            </a:xfrm>
          </p:grpSpPr>
          <p:cxnSp>
            <p:nvCxnSpPr>
              <p:cNvPr id="33" name="Přímá spojnice 32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ravoúhlý trojúhelník 33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Přímá spojnice 34"/>
            <p:cNvCxnSpPr/>
            <p:nvPr/>
          </p:nvCxnSpPr>
          <p:spPr>
            <a:xfrm>
              <a:off x="6156176" y="429309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Skupina 49"/>
            <p:cNvGrpSpPr/>
            <p:nvPr/>
          </p:nvGrpSpPr>
          <p:grpSpPr>
            <a:xfrm>
              <a:off x="6228184" y="4221088"/>
              <a:ext cx="1472981" cy="369332"/>
              <a:chOff x="1814392" y="2699628"/>
              <a:chExt cx="1472981" cy="369332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52" name="Přímá spojnice se šipkou 51"/>
              <p:cNvCxnSpPr>
                <a:stCxn id="51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5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Skupina 65"/>
            <p:cNvGrpSpPr/>
            <p:nvPr/>
          </p:nvGrpSpPr>
          <p:grpSpPr>
            <a:xfrm>
              <a:off x="6300192" y="4653136"/>
              <a:ext cx="1472981" cy="369332"/>
              <a:chOff x="1814392" y="2699628"/>
              <a:chExt cx="1472981" cy="369332"/>
            </a:xfrm>
          </p:grpSpPr>
          <p:sp>
            <p:nvSpPr>
              <p:cNvPr id="67" name="TextovéPole 66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68" name="Přímá spojnice se šipkou 67"/>
              <p:cNvCxnSpPr>
                <a:stCxn id="67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endCxn id="67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ovéPole 24"/>
          <p:cNvSpPr txBox="1"/>
          <p:nvPr/>
        </p:nvSpPr>
        <p:spPr>
          <a:xfrm>
            <a:off x="908695" y="184307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Induktor</a:t>
            </a:r>
            <a:endParaRPr lang="cs-CZ" b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103343" y="2460785"/>
            <a:ext cx="2375744" cy="873388"/>
            <a:chOff x="1436100" y="2708920"/>
            <a:chExt cx="2375744" cy="87338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380316" y="2838711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/>
                <a:t>L</a:t>
              </a: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1436100" y="3100321"/>
              <a:ext cx="1774848" cy="155639"/>
              <a:chOff x="1814392" y="3100318"/>
              <a:chExt cx="1821504" cy="216328"/>
            </a:xfrm>
          </p:grpSpPr>
          <p:cxnSp>
            <p:nvCxnSpPr>
              <p:cNvPr id="28" name="Přímá spojnice 27"/>
              <p:cNvCxnSpPr/>
              <p:nvPr/>
            </p:nvCxnSpPr>
            <p:spPr>
              <a:xfrm>
                <a:off x="1814392" y="3100318"/>
                <a:ext cx="182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ravoúhlý trojúhelník 28"/>
              <p:cNvSpPr/>
              <p:nvPr/>
            </p:nvSpPr>
            <p:spPr>
              <a:xfrm flipV="1">
                <a:off x="3059832" y="3100622"/>
                <a:ext cx="529408" cy="216024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0" name="Přímá spojnice 29"/>
            <p:cNvCxnSpPr/>
            <p:nvPr/>
          </p:nvCxnSpPr>
          <p:spPr>
            <a:xfrm>
              <a:off x="3210948" y="2852936"/>
              <a:ext cx="0" cy="5133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Skupina 41"/>
            <p:cNvGrpSpPr/>
            <p:nvPr/>
          </p:nvGrpSpPr>
          <p:grpSpPr>
            <a:xfrm>
              <a:off x="1619303" y="2708920"/>
              <a:ext cx="1472981" cy="369332"/>
              <a:chOff x="1814392" y="2699628"/>
              <a:chExt cx="1472981" cy="369332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2410060" y="269962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</a:t>
                </a:r>
                <a:endParaRPr lang="cs-CZ" dirty="0"/>
              </a:p>
            </p:txBody>
          </p:sp>
          <p:cxnSp>
            <p:nvCxnSpPr>
              <p:cNvPr id="44" name="Přímá spojnice se šipkou 43"/>
              <p:cNvCxnSpPr>
                <a:stCxn id="43" idx="3"/>
              </p:cNvCxnSpPr>
              <p:nvPr/>
            </p:nvCxnSpPr>
            <p:spPr>
              <a:xfrm>
                <a:off x="2706936" y="2884294"/>
                <a:ext cx="5804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43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Skupina 69"/>
            <p:cNvGrpSpPr/>
            <p:nvPr/>
          </p:nvGrpSpPr>
          <p:grpSpPr>
            <a:xfrm>
              <a:off x="1580116" y="3212976"/>
              <a:ext cx="1472981" cy="369332"/>
              <a:chOff x="1814392" y="2699628"/>
              <a:chExt cx="1472981" cy="369332"/>
            </a:xfrm>
          </p:grpSpPr>
          <p:sp>
            <p:nvSpPr>
              <p:cNvPr id="71" name="TextovéPole 70"/>
              <p:cNvSpPr txBox="1"/>
              <p:nvPr/>
            </p:nvSpPr>
            <p:spPr>
              <a:xfrm>
                <a:off x="2410060" y="2699628"/>
                <a:ext cx="260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f</a:t>
                </a:r>
              </a:p>
            </p:txBody>
          </p:sp>
          <p:cxnSp>
            <p:nvCxnSpPr>
              <p:cNvPr id="72" name="Přímá spojnice se šipkou 71"/>
              <p:cNvCxnSpPr>
                <a:stCxn id="71" idx="3"/>
              </p:cNvCxnSpPr>
              <p:nvPr/>
            </p:nvCxnSpPr>
            <p:spPr>
              <a:xfrm>
                <a:off x="2670068" y="2884294"/>
                <a:ext cx="61730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>
                <a:endCxn id="71" idx="1"/>
              </p:cNvCxnSpPr>
              <p:nvPr/>
            </p:nvCxnSpPr>
            <p:spPr>
              <a:xfrm>
                <a:off x="1814392" y="2884294"/>
                <a:ext cx="59566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Skupina 53"/>
          <p:cNvGrpSpPr/>
          <p:nvPr/>
        </p:nvGrpSpPr>
        <p:grpSpPr>
          <a:xfrm>
            <a:off x="4418640" y="1844824"/>
            <a:ext cx="3312368" cy="1800200"/>
            <a:chOff x="179512" y="1340768"/>
            <a:chExt cx="3312368" cy="1800200"/>
          </a:xfrm>
        </p:grpSpPr>
        <p:sp>
          <p:nvSpPr>
            <p:cNvPr id="55" name="Obdélník 54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1/L</a:t>
              </a:r>
              <a:endParaRPr lang="cs-CZ" dirty="0"/>
            </a:p>
          </p:txBody>
        </p:sp>
        <p:cxnSp>
          <p:nvCxnSpPr>
            <p:cNvPr id="56" name="Přímá spojnice se šipkou 55"/>
            <p:cNvCxnSpPr>
              <a:endCxn id="55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ravoúhlá spojnice 56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ovéPole 57"/>
            <p:cNvSpPr txBox="1"/>
            <p:nvPr/>
          </p:nvSpPr>
          <p:spPr>
            <a:xfrm>
              <a:off x="179512" y="2208757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475656" y="13407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62" name="Přímá spojnice se šipkou 61"/>
            <p:cNvCxnSpPr>
              <a:endCxn id="60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Skupina 62"/>
          <p:cNvGrpSpPr/>
          <p:nvPr/>
        </p:nvGrpSpPr>
        <p:grpSpPr>
          <a:xfrm>
            <a:off x="4492954" y="4869160"/>
            <a:ext cx="4111494" cy="1385763"/>
            <a:chOff x="4586943" y="1471819"/>
            <a:chExt cx="4111494" cy="1385763"/>
          </a:xfrm>
        </p:grpSpPr>
        <p:cxnSp>
          <p:nvCxnSpPr>
            <p:cNvPr id="64" name="Pravoúhlá spojnice 63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Skupina 64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74" name="Obdélník 73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75" name="Přímá spojnice se šipkou 74"/>
              <p:cNvCxnSpPr>
                <a:stCxn id="78" idx="3"/>
                <a:endCxn id="74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ovéPole 75"/>
              <p:cNvSpPr txBox="1"/>
              <p:nvPr/>
            </p:nvSpPr>
            <p:spPr>
              <a:xfrm>
                <a:off x="5624688" y="2488250"/>
                <a:ext cx="64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5089571" y="1516567"/>
                <a:ext cx="53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78" name="Obdélník 77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L</a:t>
                </a:r>
                <a:endParaRPr lang="cs-CZ" dirty="0"/>
              </a:p>
            </p:txBody>
          </p:sp>
          <p:cxnSp>
            <p:nvCxnSpPr>
              <p:cNvPr id="79" name="Přímá spojnice se šipkou 78"/>
              <p:cNvCxnSpPr>
                <a:endCxn id="78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ovéPole 79"/>
              <p:cNvSpPr txBox="1"/>
              <p:nvPr/>
            </p:nvSpPr>
            <p:spPr>
              <a:xfrm>
                <a:off x="6894911" y="1525435"/>
                <a:ext cx="75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L*</a:t>
                </a:r>
                <a:r>
                  <a:rPr lang="cs-CZ" dirty="0" err="1" smtClean="0"/>
                  <a:t>flow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98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9084" y="111545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dvoubrany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08695" y="1843073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Transformátor</a:t>
            </a:r>
            <a:endParaRPr lang="cs-CZ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07504" y="2816864"/>
            <a:ext cx="4389440" cy="900168"/>
            <a:chOff x="1103343" y="2434005"/>
            <a:chExt cx="4389440" cy="90016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047559" y="2590576"/>
              <a:ext cx="6703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TF</a:t>
              </a:r>
              <a:endParaRPr lang="cs-CZ" sz="2800" b="1" dirty="0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103343" y="2460785"/>
              <a:ext cx="1774848" cy="873388"/>
              <a:chOff x="1103343" y="2460785"/>
              <a:chExt cx="1774848" cy="873388"/>
            </a:xfrm>
          </p:grpSpPr>
          <p:grpSp>
            <p:nvGrpSpPr>
              <p:cNvPr id="27" name="Skupina 26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Pravoúhlý trojúhelník 2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0" name="Přímá spojnice 29"/>
              <p:cNvCxnSpPr/>
              <p:nvPr/>
            </p:nvCxnSpPr>
            <p:spPr>
              <a:xfrm>
                <a:off x="2878191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Skupina 41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43" name="TextovéPole 42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44" name="Přímá spojnice se šipkou 43"/>
                <p:cNvCxnSpPr>
                  <a:stCxn id="43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/>
                <p:cNvCxnSpPr>
                  <a:endCxn id="43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Skupina 69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71" name="TextovéPole 70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72" name="Přímá spojnice se šipkou 71"/>
                <p:cNvCxnSpPr>
                  <a:stCxn id="71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/>
                <p:cNvCxnSpPr>
                  <a:endCxn id="7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Skupina 80"/>
            <p:cNvGrpSpPr/>
            <p:nvPr/>
          </p:nvGrpSpPr>
          <p:grpSpPr>
            <a:xfrm>
              <a:off x="3717935" y="2434005"/>
              <a:ext cx="1774848" cy="873388"/>
              <a:chOff x="1103343" y="2460785"/>
              <a:chExt cx="1774848" cy="873388"/>
            </a:xfrm>
          </p:grpSpPr>
          <p:grpSp>
            <p:nvGrpSpPr>
              <p:cNvPr id="82" name="Skupina 81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92" name="Přímá spojnice 91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Pravoúhlý trojúhelník 92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83" name="Přímá spojnice 82"/>
              <p:cNvCxnSpPr/>
              <p:nvPr/>
            </p:nvCxnSpPr>
            <p:spPr>
              <a:xfrm>
                <a:off x="2878191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Skupina 83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9" name="TextovéPole 88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90" name="Přímá spojnice se šipkou 89"/>
                <p:cNvCxnSpPr>
                  <a:stCxn id="89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nice 90"/>
                <p:cNvCxnSpPr>
                  <a:endCxn id="89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Skupina 84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6" name="TextovéPole 85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87" name="Přímá spojnice se šipkou 86"/>
                <p:cNvCxnSpPr>
                  <a:stCxn id="86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nice 87"/>
                <p:cNvCxnSpPr>
                  <a:endCxn id="86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Skupina 11"/>
          <p:cNvGrpSpPr/>
          <p:nvPr/>
        </p:nvGrpSpPr>
        <p:grpSpPr>
          <a:xfrm>
            <a:off x="107504" y="5445224"/>
            <a:ext cx="4599523" cy="887616"/>
            <a:chOff x="1176399" y="5781744"/>
            <a:chExt cx="4599523" cy="887616"/>
          </a:xfrm>
        </p:grpSpPr>
        <p:grpSp>
          <p:nvGrpSpPr>
            <p:cNvPr id="415745" name="Skupina 415744"/>
            <p:cNvGrpSpPr/>
            <p:nvPr/>
          </p:nvGrpSpPr>
          <p:grpSpPr>
            <a:xfrm>
              <a:off x="1176399" y="5781744"/>
              <a:ext cx="2470576" cy="801380"/>
              <a:chOff x="6156176" y="4221088"/>
              <a:chExt cx="2470576" cy="801380"/>
            </a:xfrm>
          </p:grpSpPr>
          <p:sp>
            <p:nvSpPr>
              <p:cNvPr id="31" name="TextovéPole 30"/>
              <p:cNvSpPr txBox="1"/>
              <p:nvPr/>
            </p:nvSpPr>
            <p:spPr>
              <a:xfrm>
                <a:off x="7956376" y="4345940"/>
                <a:ext cx="670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 smtClean="0"/>
                  <a:t>TF</a:t>
                </a:r>
                <a:endParaRPr lang="cs-CZ" sz="2800" b="1" dirty="0"/>
              </a:p>
            </p:txBody>
          </p:sp>
          <p:grpSp>
            <p:nvGrpSpPr>
              <p:cNvPr id="32" name="Skupina 31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33" name="Přímá spojnice 32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Pravoúhlý trojúhelník 33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5" name="Přímá spojnice 34"/>
              <p:cNvCxnSpPr/>
              <p:nvPr/>
            </p:nvCxnSpPr>
            <p:spPr>
              <a:xfrm>
                <a:off x="6156176" y="429309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Skupina 4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51" name="TextovéPole 50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52" name="Přímá spojnice se šipkou 51"/>
                <p:cNvCxnSpPr>
                  <a:stCxn id="51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>
                  <a:endCxn id="5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Skupina 65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67" name="TextovéPole 66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68" name="Přímá spojnice se šipkou 67"/>
                <p:cNvCxnSpPr>
                  <a:stCxn id="67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>
                  <a:endCxn id="67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Skupina 95"/>
            <p:cNvGrpSpPr/>
            <p:nvPr/>
          </p:nvGrpSpPr>
          <p:grpSpPr>
            <a:xfrm>
              <a:off x="3790991" y="5867980"/>
              <a:ext cx="1984931" cy="801380"/>
              <a:chOff x="6156176" y="4221088"/>
              <a:chExt cx="1984931" cy="801380"/>
            </a:xfrm>
          </p:grpSpPr>
          <p:sp>
            <p:nvSpPr>
              <p:cNvPr id="97" name="TextovéPole 96"/>
              <p:cNvSpPr txBox="1"/>
              <p:nvPr/>
            </p:nvSpPr>
            <p:spPr>
              <a:xfrm>
                <a:off x="7956376" y="4345940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sz="2800" b="1" dirty="0"/>
              </a:p>
            </p:txBody>
          </p:sp>
          <p:grpSp>
            <p:nvGrpSpPr>
              <p:cNvPr id="98" name="Skupina 97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108" name="Přímá spojnice 10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Pravoúhlý trojúhelník 10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99" name="Přímá spojnice 98"/>
              <p:cNvCxnSpPr/>
              <p:nvPr/>
            </p:nvCxnSpPr>
            <p:spPr>
              <a:xfrm>
                <a:off x="6156176" y="429309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Skupina 9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5" name="TextovéPole 104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106" name="Přímá spojnice se šipkou 105"/>
                <p:cNvCxnSpPr>
                  <a:stCxn id="105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/>
                <p:cNvCxnSpPr>
                  <a:endCxn id="105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Skupina 100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2" name="TextovéPole 101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103" name="Přímá spojnice se šipkou 102"/>
                <p:cNvCxnSpPr>
                  <a:stCxn id="102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>
                  <a:endCxn id="102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Skupina 9"/>
          <p:cNvGrpSpPr/>
          <p:nvPr/>
        </p:nvGrpSpPr>
        <p:grpSpPr>
          <a:xfrm>
            <a:off x="4645244" y="2433126"/>
            <a:ext cx="4351345" cy="1705783"/>
            <a:chOff x="6637751" y="2803337"/>
            <a:chExt cx="4351345" cy="1705783"/>
          </a:xfrm>
        </p:grpSpPr>
        <p:cxnSp>
          <p:nvCxnSpPr>
            <p:cNvPr id="111" name="Přímá spojnice se šipkou 110"/>
            <p:cNvCxnSpPr/>
            <p:nvPr/>
          </p:nvCxnSpPr>
          <p:spPr>
            <a:xfrm>
              <a:off x="6637751" y="4113076"/>
              <a:ext cx="1800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bdélník 111"/>
            <p:cNvSpPr/>
            <p:nvPr/>
          </p:nvSpPr>
          <p:spPr>
            <a:xfrm>
              <a:off x="8293935" y="3717032"/>
              <a:ext cx="864096" cy="792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/>
                <a:t>n</a:t>
              </a:r>
              <a:endParaRPr lang="cs-CZ" dirty="0"/>
            </a:p>
          </p:txBody>
        </p:sp>
        <p:cxnSp>
          <p:nvCxnSpPr>
            <p:cNvPr id="114" name="Přímá spojnice se šipkou 113"/>
            <p:cNvCxnSpPr/>
            <p:nvPr/>
          </p:nvCxnSpPr>
          <p:spPr>
            <a:xfrm>
              <a:off x="9194543" y="4149080"/>
              <a:ext cx="1691680" cy="92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ovéPole 116"/>
            <p:cNvSpPr txBox="1"/>
            <p:nvPr/>
          </p:nvSpPr>
          <p:spPr>
            <a:xfrm>
              <a:off x="6637751" y="377974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1</a:t>
              </a:r>
              <a:r>
                <a:rPr lang="cs-CZ" dirty="0" smtClean="0"/>
                <a:t>=flow</a:t>
              </a:r>
              <a:r>
                <a:rPr lang="cs-CZ" baseline="-25000" dirty="0" smtClean="0"/>
                <a:t>2</a:t>
              </a:r>
              <a:r>
                <a:rPr lang="cs-CZ" dirty="0" smtClean="0"/>
                <a:t>*n</a:t>
              </a:r>
              <a:endParaRPr lang="cs-CZ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9273204" y="37890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flow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6646135" y="2803337"/>
              <a:ext cx="4342961" cy="792088"/>
              <a:chOff x="6637751" y="4653136"/>
              <a:chExt cx="4342961" cy="792088"/>
            </a:xfrm>
          </p:grpSpPr>
          <p:sp>
            <p:nvSpPr>
              <p:cNvPr id="113" name="Obdélník 112"/>
              <p:cNvSpPr/>
              <p:nvPr/>
            </p:nvSpPr>
            <p:spPr>
              <a:xfrm>
                <a:off x="8221927" y="4653136"/>
                <a:ext cx="864096" cy="7920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3200" dirty="0" smtClean="0"/>
                  <a:t>n</a:t>
                </a:r>
                <a:endParaRPr lang="cs-CZ" dirty="0"/>
              </a:p>
            </p:txBody>
          </p:sp>
          <p:cxnSp>
            <p:nvCxnSpPr>
              <p:cNvPr id="115" name="Přímá spojnice se šipkou 114"/>
              <p:cNvCxnSpPr>
                <a:endCxn id="113" idx="3"/>
              </p:cNvCxnSpPr>
              <p:nvPr/>
            </p:nvCxnSpPr>
            <p:spPr>
              <a:xfrm flipH="1" flipV="1">
                <a:off x="9086023" y="5049180"/>
                <a:ext cx="1894689" cy="12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nice se šipkou 115"/>
              <p:cNvCxnSpPr/>
              <p:nvPr/>
            </p:nvCxnSpPr>
            <p:spPr>
              <a:xfrm flipH="1">
                <a:off x="6637751" y="5085184"/>
                <a:ext cx="15841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ovéPole 118"/>
              <p:cNvSpPr txBox="1"/>
              <p:nvPr/>
            </p:nvSpPr>
            <p:spPr>
              <a:xfrm>
                <a:off x="9086023" y="4668811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=effort</a:t>
                </a:r>
                <a:r>
                  <a:rPr lang="cs-CZ" baseline="-25000" dirty="0" smtClean="0"/>
                  <a:t>1</a:t>
                </a:r>
                <a:r>
                  <a:rPr lang="cs-CZ" dirty="0"/>
                  <a:t>*</a:t>
                </a:r>
                <a:r>
                  <a:rPr lang="cs-CZ" dirty="0" smtClean="0"/>
                  <a:t>n</a:t>
                </a:r>
                <a:endParaRPr lang="cs-CZ" dirty="0"/>
              </a:p>
            </p:txBody>
          </p:sp>
          <p:sp>
            <p:nvSpPr>
              <p:cNvPr id="120" name="TextovéPole 119"/>
              <p:cNvSpPr txBox="1"/>
              <p:nvPr/>
            </p:nvSpPr>
            <p:spPr>
              <a:xfrm>
                <a:off x="6646135" y="471585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</p:grpSp>
      </p:grpSp>
      <p:grpSp>
        <p:nvGrpSpPr>
          <p:cNvPr id="133" name="Skupina 132"/>
          <p:cNvGrpSpPr/>
          <p:nvPr/>
        </p:nvGrpSpPr>
        <p:grpSpPr>
          <a:xfrm>
            <a:off x="4499992" y="5138318"/>
            <a:ext cx="4405503" cy="1656184"/>
            <a:chOff x="6516216" y="332656"/>
            <a:chExt cx="4405503" cy="1656184"/>
          </a:xfrm>
        </p:grpSpPr>
        <p:cxnSp>
          <p:nvCxnSpPr>
            <p:cNvPr id="134" name="Přímá spojnice se šipkou 133"/>
            <p:cNvCxnSpPr>
              <a:stCxn id="141" idx="1"/>
            </p:cNvCxnSpPr>
            <p:nvPr/>
          </p:nvCxnSpPr>
          <p:spPr>
            <a:xfrm flipH="1" flipV="1">
              <a:off x="6660232" y="717663"/>
              <a:ext cx="1728192" cy="11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Skupina 134"/>
            <p:cNvGrpSpPr/>
            <p:nvPr/>
          </p:nvGrpSpPr>
          <p:grpSpPr>
            <a:xfrm>
              <a:off x="6516216" y="332656"/>
              <a:ext cx="4405503" cy="1656184"/>
              <a:chOff x="6516216" y="332656"/>
              <a:chExt cx="4405503" cy="1656184"/>
            </a:xfrm>
          </p:grpSpPr>
          <p:cxnSp>
            <p:nvCxnSpPr>
              <p:cNvPr id="136" name="Přímá spojnice se šipkou 135"/>
              <p:cNvCxnSpPr/>
              <p:nvPr/>
            </p:nvCxnSpPr>
            <p:spPr>
              <a:xfrm>
                <a:off x="9230039" y="1628800"/>
                <a:ext cx="1691680" cy="92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Skupina 136"/>
              <p:cNvGrpSpPr/>
              <p:nvPr/>
            </p:nvGrpSpPr>
            <p:grpSpPr>
              <a:xfrm>
                <a:off x="6516216" y="332656"/>
                <a:ext cx="4317147" cy="1656184"/>
                <a:chOff x="6516216" y="332656"/>
                <a:chExt cx="4317147" cy="1656184"/>
              </a:xfrm>
            </p:grpSpPr>
            <p:sp>
              <p:nvSpPr>
                <p:cNvPr id="138" name="TextovéPole 137"/>
                <p:cNvSpPr txBox="1"/>
                <p:nvPr/>
              </p:nvSpPr>
              <p:spPr>
                <a:xfrm>
                  <a:off x="6516216" y="375591"/>
                  <a:ext cx="18565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/n</a:t>
                  </a:r>
                  <a:endParaRPr lang="cs-CZ" baseline="-25000" dirty="0"/>
                </a:p>
              </p:txBody>
            </p:sp>
            <p:cxnSp>
              <p:nvCxnSpPr>
                <p:cNvPr id="139" name="Přímá spojnice se šipkou 138"/>
                <p:cNvCxnSpPr>
                  <a:endCxn id="140" idx="1"/>
                </p:cNvCxnSpPr>
                <p:nvPr/>
              </p:nvCxnSpPr>
              <p:spPr>
                <a:xfrm>
                  <a:off x="6637751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bdélník 139"/>
                <p:cNvSpPr/>
                <p:nvPr/>
              </p:nvSpPr>
              <p:spPr>
                <a:xfrm>
                  <a:off x="8365943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1/n</a:t>
                  </a:r>
                  <a:endParaRPr lang="cs-CZ" dirty="0"/>
                </a:p>
              </p:txBody>
            </p:sp>
            <p:sp>
              <p:nvSpPr>
                <p:cNvPr id="141" name="Obdélník 140"/>
                <p:cNvSpPr/>
                <p:nvPr/>
              </p:nvSpPr>
              <p:spPr>
                <a:xfrm>
                  <a:off x="8388424" y="3326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1/n</a:t>
                  </a:r>
                  <a:endParaRPr lang="cs-CZ" dirty="0"/>
                </a:p>
              </p:txBody>
            </p:sp>
            <p:cxnSp>
              <p:nvCxnSpPr>
                <p:cNvPr id="142" name="Přímá spojnice se šipkou 141"/>
                <p:cNvCxnSpPr/>
                <p:nvPr/>
              </p:nvCxnSpPr>
              <p:spPr>
                <a:xfrm flipH="1">
                  <a:off x="9252520" y="753667"/>
                  <a:ext cx="1512168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TextovéPole 142"/>
                <p:cNvSpPr txBox="1"/>
                <p:nvPr/>
              </p:nvSpPr>
              <p:spPr>
                <a:xfrm>
                  <a:off x="7285823" y="1259468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  <a:r>
                    <a:rPr lang="cs-CZ" dirty="0" smtClean="0"/>
                    <a:t>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44" name="TextovéPole 143"/>
                <p:cNvSpPr txBox="1"/>
                <p:nvPr/>
              </p:nvSpPr>
              <p:spPr>
                <a:xfrm>
                  <a:off x="9230039" y="1268760"/>
                  <a:ext cx="16033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=flow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/n</a:t>
                  </a:r>
                  <a:endParaRPr lang="cs-CZ" baseline="-25000" dirty="0"/>
                </a:p>
              </p:txBody>
            </p:sp>
            <p:sp>
              <p:nvSpPr>
                <p:cNvPr id="145" name="TextovéPole 144"/>
                <p:cNvSpPr txBox="1"/>
                <p:nvPr/>
              </p:nvSpPr>
              <p:spPr>
                <a:xfrm>
                  <a:off x="9642831" y="348331"/>
                  <a:ext cx="83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endParaRPr lang="cs-CZ" baseline="-25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44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9084" y="1115452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Základní </a:t>
            </a:r>
            <a:r>
              <a:rPr lang="cs-CZ" b="1" dirty="0" err="1" smtClean="0"/>
              <a:t>dvoubrany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08695" y="184307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Gyrátor</a:t>
            </a:r>
            <a:endParaRPr lang="cs-CZ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07504" y="2816864"/>
            <a:ext cx="4389440" cy="900168"/>
            <a:chOff x="1103343" y="2434005"/>
            <a:chExt cx="4389440" cy="900168"/>
          </a:xfrm>
        </p:grpSpPr>
        <p:sp>
          <p:nvSpPr>
            <p:cNvPr id="26" name="TextovéPole 25"/>
            <p:cNvSpPr txBox="1"/>
            <p:nvPr/>
          </p:nvSpPr>
          <p:spPr>
            <a:xfrm>
              <a:off x="3047559" y="2590576"/>
              <a:ext cx="737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GY</a:t>
              </a:r>
              <a:endParaRPr lang="cs-CZ" sz="2800" b="1" dirty="0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103343" y="2460785"/>
              <a:ext cx="1774848" cy="873388"/>
              <a:chOff x="1103343" y="2460785"/>
              <a:chExt cx="1774848" cy="873388"/>
            </a:xfrm>
          </p:grpSpPr>
          <p:grpSp>
            <p:nvGrpSpPr>
              <p:cNvPr id="27" name="Skupina 26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Pravoúhlý trojúhelník 2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0" name="Přímá spojnice 29"/>
              <p:cNvCxnSpPr/>
              <p:nvPr/>
            </p:nvCxnSpPr>
            <p:spPr>
              <a:xfrm>
                <a:off x="1103343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Skupina 41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43" name="TextovéPole 42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44" name="Přímá spojnice se šipkou 43"/>
                <p:cNvCxnSpPr>
                  <a:stCxn id="43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/>
                <p:cNvCxnSpPr>
                  <a:endCxn id="43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Skupina 69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71" name="TextovéPole 70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72" name="Přímá spojnice se šipkou 71"/>
                <p:cNvCxnSpPr>
                  <a:stCxn id="71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/>
                <p:cNvCxnSpPr>
                  <a:endCxn id="7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Skupina 80"/>
            <p:cNvGrpSpPr/>
            <p:nvPr/>
          </p:nvGrpSpPr>
          <p:grpSpPr>
            <a:xfrm>
              <a:off x="3717935" y="2434005"/>
              <a:ext cx="1774848" cy="873388"/>
              <a:chOff x="1103343" y="2460785"/>
              <a:chExt cx="1774848" cy="873388"/>
            </a:xfrm>
          </p:grpSpPr>
          <p:grpSp>
            <p:nvGrpSpPr>
              <p:cNvPr id="82" name="Skupina 81"/>
              <p:cNvGrpSpPr/>
              <p:nvPr/>
            </p:nvGrpSpPr>
            <p:grpSpPr>
              <a:xfrm>
                <a:off x="1103343" y="2852186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92" name="Přímá spojnice 91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Pravoúhlý trojúhelník 92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83" name="Přímá spojnice 82"/>
              <p:cNvCxnSpPr/>
              <p:nvPr/>
            </p:nvCxnSpPr>
            <p:spPr>
              <a:xfrm>
                <a:off x="2878191" y="2604801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Skupina 83"/>
              <p:cNvGrpSpPr/>
              <p:nvPr/>
            </p:nvGrpSpPr>
            <p:grpSpPr>
              <a:xfrm>
                <a:off x="1286546" y="2460785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9" name="TextovéPole 88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90" name="Přímá spojnice se šipkou 89"/>
                <p:cNvCxnSpPr>
                  <a:stCxn id="89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nice 90"/>
                <p:cNvCxnSpPr>
                  <a:endCxn id="89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Skupina 84"/>
              <p:cNvGrpSpPr/>
              <p:nvPr/>
            </p:nvGrpSpPr>
            <p:grpSpPr>
              <a:xfrm>
                <a:off x="1247359" y="2964841"/>
                <a:ext cx="1472981" cy="369332"/>
                <a:chOff x="1814392" y="2699628"/>
                <a:chExt cx="1472981" cy="369332"/>
              </a:xfrm>
            </p:grpSpPr>
            <p:sp>
              <p:nvSpPr>
                <p:cNvPr id="86" name="TextovéPole 85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87" name="Přímá spojnice se šipkou 86"/>
                <p:cNvCxnSpPr>
                  <a:stCxn id="86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nice 87"/>
                <p:cNvCxnSpPr>
                  <a:endCxn id="86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Skupina 11"/>
          <p:cNvGrpSpPr/>
          <p:nvPr/>
        </p:nvGrpSpPr>
        <p:grpSpPr>
          <a:xfrm>
            <a:off x="-36512" y="5474114"/>
            <a:ext cx="4599523" cy="887616"/>
            <a:chOff x="1176399" y="5781744"/>
            <a:chExt cx="4599523" cy="887616"/>
          </a:xfrm>
        </p:grpSpPr>
        <p:grpSp>
          <p:nvGrpSpPr>
            <p:cNvPr id="415745" name="Skupina 415744"/>
            <p:cNvGrpSpPr/>
            <p:nvPr/>
          </p:nvGrpSpPr>
          <p:grpSpPr>
            <a:xfrm>
              <a:off x="1176399" y="5781744"/>
              <a:ext cx="2537902" cy="801380"/>
              <a:chOff x="6156176" y="4221088"/>
              <a:chExt cx="2537902" cy="801380"/>
            </a:xfrm>
          </p:grpSpPr>
          <p:sp>
            <p:nvSpPr>
              <p:cNvPr id="31" name="TextovéPole 30"/>
              <p:cNvSpPr txBox="1"/>
              <p:nvPr/>
            </p:nvSpPr>
            <p:spPr>
              <a:xfrm>
                <a:off x="7956376" y="4345940"/>
                <a:ext cx="737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 smtClean="0"/>
                  <a:t>GY</a:t>
                </a:r>
                <a:endParaRPr lang="cs-CZ" sz="2800" b="1" dirty="0"/>
              </a:p>
            </p:txBody>
          </p:sp>
          <p:grpSp>
            <p:nvGrpSpPr>
              <p:cNvPr id="32" name="Skupina 31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33" name="Přímá spojnice 32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Pravoúhlý trojúhelník 33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5" name="Přímá spojnice 34"/>
              <p:cNvCxnSpPr/>
              <p:nvPr/>
            </p:nvCxnSpPr>
            <p:spPr>
              <a:xfrm>
                <a:off x="7946556" y="433374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Skupina 4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51" name="TextovéPole 50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52" name="Přímá spojnice se šipkou 51"/>
                <p:cNvCxnSpPr>
                  <a:stCxn id="51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>
                  <a:endCxn id="51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Skupina 65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67" name="TextovéPole 66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68" name="Přímá spojnice se šipkou 67"/>
                <p:cNvCxnSpPr>
                  <a:stCxn id="67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>
                  <a:endCxn id="67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Skupina 95"/>
            <p:cNvGrpSpPr/>
            <p:nvPr/>
          </p:nvGrpSpPr>
          <p:grpSpPr>
            <a:xfrm>
              <a:off x="3790991" y="5867980"/>
              <a:ext cx="1984931" cy="801380"/>
              <a:chOff x="6156176" y="4221088"/>
              <a:chExt cx="1984931" cy="801380"/>
            </a:xfrm>
          </p:grpSpPr>
          <p:sp>
            <p:nvSpPr>
              <p:cNvPr id="97" name="TextovéPole 96"/>
              <p:cNvSpPr txBox="1"/>
              <p:nvPr/>
            </p:nvSpPr>
            <p:spPr>
              <a:xfrm>
                <a:off x="7956376" y="4345940"/>
                <a:ext cx="18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cs-CZ" sz="2800" b="1" dirty="0"/>
              </a:p>
            </p:txBody>
          </p:sp>
          <p:grpSp>
            <p:nvGrpSpPr>
              <p:cNvPr id="98" name="Skupina 97"/>
              <p:cNvGrpSpPr/>
              <p:nvPr/>
            </p:nvGrpSpPr>
            <p:grpSpPr>
              <a:xfrm>
                <a:off x="6156176" y="4581128"/>
                <a:ext cx="1774848" cy="155639"/>
                <a:chOff x="1814392" y="3100318"/>
                <a:chExt cx="1821504" cy="216328"/>
              </a:xfrm>
            </p:grpSpPr>
            <p:cxnSp>
              <p:nvCxnSpPr>
                <p:cNvPr id="108" name="Přímá spojnice 107"/>
                <p:cNvCxnSpPr/>
                <p:nvPr/>
              </p:nvCxnSpPr>
              <p:spPr>
                <a:xfrm>
                  <a:off x="1814392" y="3100318"/>
                  <a:ext cx="182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Pravoúhlý trojúhelník 108"/>
                <p:cNvSpPr/>
                <p:nvPr/>
              </p:nvSpPr>
              <p:spPr>
                <a:xfrm flipV="1">
                  <a:off x="3059832" y="3100622"/>
                  <a:ext cx="529408" cy="216024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99" name="Přímá spojnice 98"/>
              <p:cNvCxnSpPr/>
              <p:nvPr/>
            </p:nvCxnSpPr>
            <p:spPr>
              <a:xfrm>
                <a:off x="6156176" y="4293096"/>
                <a:ext cx="0" cy="5133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Skupina 99"/>
              <p:cNvGrpSpPr/>
              <p:nvPr/>
            </p:nvGrpSpPr>
            <p:grpSpPr>
              <a:xfrm>
                <a:off x="6228184" y="4221088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5" name="TextovéPole 104"/>
                <p:cNvSpPr txBox="1"/>
                <p:nvPr/>
              </p:nvSpPr>
              <p:spPr>
                <a:xfrm>
                  <a:off x="2410060" y="26996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</a:t>
                  </a:r>
                  <a:endParaRPr lang="cs-CZ" dirty="0"/>
                </a:p>
              </p:txBody>
            </p:sp>
            <p:cxnSp>
              <p:nvCxnSpPr>
                <p:cNvPr id="106" name="Přímá spojnice se šipkou 105"/>
                <p:cNvCxnSpPr>
                  <a:stCxn id="105" idx="3"/>
                </p:cNvCxnSpPr>
                <p:nvPr/>
              </p:nvCxnSpPr>
              <p:spPr>
                <a:xfrm>
                  <a:off x="2706936" y="2884294"/>
                  <a:ext cx="580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/>
                <p:cNvCxnSpPr>
                  <a:endCxn id="105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Skupina 100"/>
              <p:cNvGrpSpPr/>
              <p:nvPr/>
            </p:nvGrpSpPr>
            <p:grpSpPr>
              <a:xfrm>
                <a:off x="6300192" y="4653136"/>
                <a:ext cx="1472981" cy="369332"/>
                <a:chOff x="1814392" y="2699628"/>
                <a:chExt cx="1472981" cy="369332"/>
              </a:xfrm>
            </p:grpSpPr>
            <p:sp>
              <p:nvSpPr>
                <p:cNvPr id="102" name="TextovéPole 101"/>
                <p:cNvSpPr txBox="1"/>
                <p:nvPr/>
              </p:nvSpPr>
              <p:spPr>
                <a:xfrm>
                  <a:off x="2410060" y="2699628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</a:p>
              </p:txBody>
            </p:sp>
            <p:cxnSp>
              <p:nvCxnSpPr>
                <p:cNvPr id="103" name="Přímá spojnice se šipkou 102"/>
                <p:cNvCxnSpPr>
                  <a:stCxn id="102" idx="3"/>
                </p:cNvCxnSpPr>
                <p:nvPr/>
              </p:nvCxnSpPr>
              <p:spPr>
                <a:xfrm>
                  <a:off x="2670068" y="2884294"/>
                  <a:ext cx="61730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>
                  <a:endCxn id="102" idx="1"/>
                </p:cNvCxnSpPr>
                <p:nvPr/>
              </p:nvCxnSpPr>
              <p:spPr>
                <a:xfrm>
                  <a:off x="1814392" y="2884294"/>
                  <a:ext cx="59566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1" name="Skupina 150"/>
          <p:cNvGrpSpPr/>
          <p:nvPr/>
        </p:nvGrpSpPr>
        <p:grpSpPr>
          <a:xfrm>
            <a:off x="4368886" y="4725144"/>
            <a:ext cx="4667610" cy="2091362"/>
            <a:chOff x="4218624" y="3857918"/>
            <a:chExt cx="4667610" cy="2091362"/>
          </a:xfrm>
        </p:grpSpPr>
        <p:cxnSp>
          <p:nvCxnSpPr>
            <p:cNvPr id="152" name="Pravoúhlá spojnice 151"/>
            <p:cNvCxnSpPr/>
            <p:nvPr/>
          </p:nvCxnSpPr>
          <p:spPr>
            <a:xfrm>
              <a:off x="6810912" y="4617132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ravoúhlá spojnice 152"/>
            <p:cNvCxnSpPr/>
            <p:nvPr/>
          </p:nvCxnSpPr>
          <p:spPr>
            <a:xfrm rot="10800000" flipV="1">
              <a:off x="6810913" y="4221087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Skupina 153"/>
            <p:cNvGrpSpPr/>
            <p:nvPr/>
          </p:nvGrpSpPr>
          <p:grpSpPr>
            <a:xfrm>
              <a:off x="4218624" y="3857918"/>
              <a:ext cx="4667610" cy="2091362"/>
              <a:chOff x="4788024" y="833582"/>
              <a:chExt cx="4667610" cy="2091362"/>
            </a:xfrm>
          </p:grpSpPr>
          <p:sp>
            <p:nvSpPr>
              <p:cNvPr id="155" name="TextovéPole 154"/>
              <p:cNvSpPr txBox="1"/>
              <p:nvPr/>
            </p:nvSpPr>
            <p:spPr>
              <a:xfrm>
                <a:off x="5171146" y="120291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grpSp>
            <p:nvGrpSpPr>
              <p:cNvPr id="156" name="Skupina 155"/>
              <p:cNvGrpSpPr/>
              <p:nvPr/>
            </p:nvGrpSpPr>
            <p:grpSpPr>
              <a:xfrm>
                <a:off x="4788024" y="833582"/>
                <a:ext cx="4667610" cy="2091362"/>
                <a:chOff x="4788024" y="833582"/>
                <a:chExt cx="4667610" cy="2091362"/>
              </a:xfrm>
            </p:grpSpPr>
            <p:cxnSp>
              <p:nvCxnSpPr>
                <p:cNvPr id="157" name="Přímá spojnice se šipkou 156"/>
                <p:cNvCxnSpPr>
                  <a:endCxn id="158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bdélník 157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sp>
              <p:nvSpPr>
                <p:cNvPr id="159" name="Obdélník 158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1/r</a:t>
                  </a:r>
                  <a:endParaRPr lang="cs-CZ" dirty="0"/>
                </a:p>
              </p:txBody>
            </p:sp>
            <p:cxnSp>
              <p:nvCxnSpPr>
                <p:cNvPr id="160" name="Přímá spojnice se šipkou 159"/>
                <p:cNvCxnSpPr>
                  <a:stCxn id="159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TextovéPole 160"/>
                <p:cNvSpPr txBox="1"/>
                <p:nvPr/>
              </p:nvSpPr>
              <p:spPr>
                <a:xfrm>
                  <a:off x="4860662" y="2139680"/>
                  <a:ext cx="17299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  <p:sp>
              <p:nvSpPr>
                <p:cNvPr id="162" name="TextovéPole 161"/>
                <p:cNvSpPr txBox="1"/>
                <p:nvPr/>
              </p:nvSpPr>
              <p:spPr>
                <a:xfrm>
                  <a:off x="7792132" y="833582"/>
                  <a:ext cx="83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endParaRPr lang="cs-CZ" baseline="-25000" dirty="0"/>
                </a:p>
              </p:txBody>
            </p:sp>
            <p:sp>
              <p:nvSpPr>
                <p:cNvPr id="163" name="TextovéPole 162"/>
                <p:cNvSpPr txBox="1"/>
                <p:nvPr/>
              </p:nvSpPr>
              <p:spPr>
                <a:xfrm>
                  <a:off x="7733688" y="2151024"/>
                  <a:ext cx="1721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=effort</a:t>
                  </a:r>
                  <a:r>
                    <a:rPr lang="cs-CZ" baseline="-25000" dirty="0" smtClean="0"/>
                    <a:t>1</a:t>
                  </a:r>
                  <a:r>
                    <a:rPr lang="cs-CZ" dirty="0" smtClean="0"/>
                    <a:t>/r</a:t>
                  </a:r>
                  <a:endParaRPr lang="cs-CZ" baseline="-25000" dirty="0"/>
                </a:p>
              </p:txBody>
            </p:sp>
          </p:grpSp>
        </p:grpSp>
      </p:grpSp>
      <p:grpSp>
        <p:nvGrpSpPr>
          <p:cNvPr id="164" name="Skupina 163"/>
          <p:cNvGrpSpPr/>
          <p:nvPr/>
        </p:nvGrpSpPr>
        <p:grpSpPr>
          <a:xfrm>
            <a:off x="4450194" y="2044680"/>
            <a:ext cx="4730318" cy="2032392"/>
            <a:chOff x="4355976" y="892552"/>
            <a:chExt cx="4730318" cy="2032392"/>
          </a:xfrm>
        </p:grpSpPr>
        <p:grpSp>
          <p:nvGrpSpPr>
            <p:cNvPr id="165" name="Skupina 164"/>
            <p:cNvGrpSpPr/>
            <p:nvPr/>
          </p:nvGrpSpPr>
          <p:grpSpPr>
            <a:xfrm>
              <a:off x="4355976" y="892552"/>
              <a:ext cx="4720665" cy="2032392"/>
              <a:chOff x="4709352" y="892552"/>
              <a:chExt cx="4720665" cy="2032392"/>
            </a:xfrm>
          </p:grpSpPr>
          <p:sp>
            <p:nvSpPr>
              <p:cNvPr id="168" name="TextovéPole 167"/>
              <p:cNvSpPr txBox="1"/>
              <p:nvPr/>
            </p:nvSpPr>
            <p:spPr>
              <a:xfrm>
                <a:off x="4709352" y="1180885"/>
                <a:ext cx="1688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effort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=r*flow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grpSp>
            <p:nvGrpSpPr>
              <p:cNvPr id="169" name="Skupina 168"/>
              <p:cNvGrpSpPr/>
              <p:nvPr/>
            </p:nvGrpSpPr>
            <p:grpSpPr>
              <a:xfrm>
                <a:off x="4788024" y="892552"/>
                <a:ext cx="4641993" cy="2032392"/>
                <a:chOff x="4788024" y="892552"/>
                <a:chExt cx="4641993" cy="2032392"/>
              </a:xfrm>
            </p:grpSpPr>
            <p:cxnSp>
              <p:nvCxnSpPr>
                <p:cNvPr id="170" name="Přímá spojnice se šipkou 169"/>
                <p:cNvCxnSpPr>
                  <a:endCxn id="171" idx="1"/>
                </p:cNvCxnSpPr>
                <p:nvPr/>
              </p:nvCxnSpPr>
              <p:spPr>
                <a:xfrm>
                  <a:off x="4788024" y="1592796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Obdélník 170"/>
                <p:cNvSpPr/>
                <p:nvPr/>
              </p:nvSpPr>
              <p:spPr>
                <a:xfrm>
                  <a:off x="6516216" y="1196752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sp>
              <p:nvSpPr>
                <p:cNvPr id="172" name="Obdélník 171"/>
                <p:cNvSpPr/>
                <p:nvPr/>
              </p:nvSpPr>
              <p:spPr>
                <a:xfrm>
                  <a:off x="6516216" y="2132856"/>
                  <a:ext cx="864096" cy="792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3200" dirty="0" smtClean="0"/>
                    <a:t>r</a:t>
                  </a:r>
                  <a:endParaRPr lang="cs-CZ" dirty="0"/>
                </a:p>
              </p:txBody>
            </p:sp>
            <p:cxnSp>
              <p:nvCxnSpPr>
                <p:cNvPr id="173" name="Přímá spojnice se šipkou 172"/>
                <p:cNvCxnSpPr>
                  <a:stCxn id="172" idx="1"/>
                </p:cNvCxnSpPr>
                <p:nvPr/>
              </p:nvCxnSpPr>
              <p:spPr>
                <a:xfrm flipH="1" flipV="1">
                  <a:off x="4788024" y="2517863"/>
                  <a:ext cx="1728192" cy="110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ovéPole 173"/>
                <p:cNvSpPr txBox="1"/>
                <p:nvPr/>
              </p:nvSpPr>
              <p:spPr>
                <a:xfrm>
                  <a:off x="5379673" y="2065684"/>
                  <a:ext cx="686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/>
                    <a:t>f</a:t>
                  </a:r>
                  <a:r>
                    <a:rPr lang="cs-CZ" dirty="0" smtClean="0"/>
                    <a:t>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75" name="TextovéPole 174"/>
                <p:cNvSpPr txBox="1"/>
                <p:nvPr/>
              </p:nvSpPr>
              <p:spPr>
                <a:xfrm>
                  <a:off x="7760970" y="892552"/>
                  <a:ext cx="16690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effort</a:t>
                  </a:r>
                  <a:r>
                    <a:rPr lang="cs-CZ" baseline="-25000" dirty="0" smtClean="0"/>
                    <a:t>2</a:t>
                  </a:r>
                  <a:r>
                    <a:rPr lang="cs-CZ" dirty="0" smtClean="0"/>
                    <a:t>=r flow</a:t>
                  </a:r>
                  <a:r>
                    <a:rPr lang="cs-CZ" baseline="-25000" dirty="0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176" name="TextovéPole 175"/>
                <p:cNvSpPr txBox="1"/>
                <p:nvPr/>
              </p:nvSpPr>
              <p:spPr>
                <a:xfrm>
                  <a:off x="8182624" y="2164788"/>
                  <a:ext cx="707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flow</a:t>
                  </a:r>
                  <a:r>
                    <a:rPr lang="cs-CZ" baseline="-25000" dirty="0"/>
                    <a:t>2</a:t>
                  </a:r>
                </a:p>
              </p:txBody>
            </p:sp>
          </p:grpSp>
        </p:grpSp>
        <p:cxnSp>
          <p:nvCxnSpPr>
            <p:cNvPr id="166" name="Pravoúhlá spojnice 165"/>
            <p:cNvCxnSpPr>
              <a:stCxn id="171" idx="3"/>
            </p:cNvCxnSpPr>
            <p:nvPr/>
          </p:nvCxnSpPr>
          <p:spPr>
            <a:xfrm>
              <a:off x="7026936" y="1592796"/>
              <a:ext cx="2059358" cy="952327"/>
            </a:xfrm>
            <a:prstGeom prst="bentConnector3">
              <a:avLst>
                <a:gd name="adj1" fmla="val 19694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Pravoúhlá spojnice 166"/>
            <p:cNvCxnSpPr/>
            <p:nvPr/>
          </p:nvCxnSpPr>
          <p:spPr>
            <a:xfrm rot="10800000" flipV="1">
              <a:off x="7026937" y="1196751"/>
              <a:ext cx="1656927" cy="1348371"/>
            </a:xfrm>
            <a:prstGeom prst="bentConnector3">
              <a:avLst>
                <a:gd name="adj1" fmla="val 85915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5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7" t="60317" r="69984" b="1588"/>
          <a:stretch/>
        </p:blipFill>
        <p:spPr bwMode="auto">
          <a:xfrm>
            <a:off x="217715" y="4136571"/>
            <a:ext cx="2525486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8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7" t="60317" r="49984" b="1588"/>
          <a:stretch/>
        </p:blipFill>
        <p:spPr bwMode="auto">
          <a:xfrm>
            <a:off x="217714" y="4136571"/>
            <a:ext cx="4354285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9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2" t="-1" r="-162" b="72277"/>
          <a:stretch/>
        </p:blipFill>
        <p:spPr bwMode="auto">
          <a:xfrm>
            <a:off x="1" y="2"/>
            <a:ext cx="9202756" cy="19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523" b="54310"/>
          <a:stretch/>
        </p:blipFill>
        <p:spPr bwMode="auto">
          <a:xfrm>
            <a:off x="-22244" y="1901372"/>
            <a:ext cx="9202756" cy="11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5833" b="33662"/>
          <a:stretch/>
        </p:blipFill>
        <p:spPr bwMode="auto">
          <a:xfrm>
            <a:off x="-36512" y="3078669"/>
            <a:ext cx="9202756" cy="14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6481" b="503"/>
          <a:stretch/>
        </p:blipFill>
        <p:spPr bwMode="auto">
          <a:xfrm>
            <a:off x="-36512" y="4484914"/>
            <a:ext cx="9202756" cy="237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4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6" t="60317" r="22366" b="1588"/>
          <a:stretch/>
        </p:blipFill>
        <p:spPr bwMode="auto">
          <a:xfrm>
            <a:off x="217714" y="4136571"/>
            <a:ext cx="6879772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0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1" t="29418" r="65239" b="41164"/>
          <a:stretch/>
        </p:blipFill>
        <p:spPr bwMode="auto">
          <a:xfrm>
            <a:off x="333829" y="2017486"/>
            <a:ext cx="2844800" cy="20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999" t="-1746" r="28416" b="55925"/>
          <a:stretch/>
        </p:blipFill>
        <p:spPr bwMode="auto">
          <a:xfrm>
            <a:off x="2743200" y="-116113"/>
            <a:ext cx="3802743" cy="31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907704" y="3424741"/>
            <a:ext cx="1368152" cy="610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7" t="60317" r="1414" b="1588"/>
          <a:stretch/>
        </p:blipFill>
        <p:spPr bwMode="auto">
          <a:xfrm>
            <a:off x="217713" y="4136571"/>
            <a:ext cx="8795657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7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8028384" y="2924944"/>
            <a:ext cx="50405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6" name="Elipsa 5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ovací čára 6"/>
            <p:cNvCxnSpPr>
              <a:stCxn id="6" idx="2"/>
              <a:endCxn id="6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5" name="Elipsa 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ovací čára 5"/>
            <p:cNvCxnSpPr>
              <a:stCxn id="5" idx="2"/>
              <a:endCxn id="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4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787" r="67937" b="34181"/>
          <a:stretch/>
        </p:blipFill>
        <p:spPr bwMode="auto">
          <a:xfrm>
            <a:off x="145143" y="2728685"/>
            <a:ext cx="2786743" cy="178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7" name="Elipsa 6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ovací čára 7"/>
            <p:cNvCxnSpPr>
              <a:stCxn id="7" idx="2"/>
              <a:endCxn id="7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0" name="Elipsa 9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ovací čára 10"/>
            <p:cNvCxnSpPr>
              <a:stCxn id="10" idx="2"/>
              <a:endCxn id="10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9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80112" y="260648"/>
            <a:ext cx="1277888" cy="9935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9" name="Elipsa 8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ovací čára 9"/>
            <p:cNvCxnSpPr>
              <a:stCxn id="9" idx="2"/>
              <a:endCxn id="9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2" name="Elipsa 11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ovací čára 12"/>
            <p:cNvCxnSpPr>
              <a:stCxn id="12" idx="2"/>
              <a:endCxn id="12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7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936" t="39998" r="28729" b="34181"/>
          <a:stretch/>
        </p:blipFill>
        <p:spPr bwMode="auto">
          <a:xfrm>
            <a:off x="3468914" y="2743200"/>
            <a:ext cx="3048000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580112" y="260648"/>
            <a:ext cx="1277888" cy="9935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10536" y="260648"/>
            <a:ext cx="1061864" cy="9214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11" name="Elipsa 10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ovací čára 11"/>
            <p:cNvCxnSpPr>
              <a:stCxn id="11" idx="2"/>
              <a:endCxn id="11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4" name="Elipsa 13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Přímá spojovací čára 14"/>
            <p:cNvCxnSpPr>
              <a:stCxn id="14" idx="2"/>
              <a:endCxn id="14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63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936" t="39998" r="28729" b="34181"/>
          <a:stretch/>
        </p:blipFill>
        <p:spPr bwMode="auto">
          <a:xfrm>
            <a:off x="3468914" y="2743200"/>
            <a:ext cx="3048000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398" t="55524" r="52950" b="5532"/>
          <a:stretch/>
        </p:blipFill>
        <p:spPr bwMode="auto">
          <a:xfrm>
            <a:off x="1979712" y="3773714"/>
            <a:ext cx="2345545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4788024" y="923330"/>
            <a:ext cx="648072" cy="1281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580112" y="260648"/>
            <a:ext cx="1277888" cy="9935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7110536" y="260648"/>
            <a:ext cx="1061864" cy="9214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30616" y="1211362"/>
            <a:ext cx="1061864" cy="9214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13" name="Elipsa 12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13"/>
            <p:cNvCxnSpPr>
              <a:stCxn id="13" idx="2"/>
              <a:endCxn id="13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6" name="Elipsa 15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" name="Přímá spojovací čára 16"/>
            <p:cNvCxnSpPr>
              <a:stCxn id="16" idx="2"/>
              <a:endCxn id="16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5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000" b="62963"/>
          <a:stretch/>
        </p:blipFill>
        <p:spPr bwMode="auto">
          <a:xfrm>
            <a:off x="4572000" y="1"/>
            <a:ext cx="4572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6" t="39998" r="67620" b="34181"/>
          <a:stretch/>
        </p:blipFill>
        <p:spPr bwMode="auto">
          <a:xfrm>
            <a:off x="145143" y="2743200"/>
            <a:ext cx="2815771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649" t="6730" r="52699" b="50001"/>
          <a:stretch/>
        </p:blipFill>
        <p:spPr bwMode="auto">
          <a:xfrm>
            <a:off x="1979712" y="461665"/>
            <a:ext cx="2345545" cy="29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936" t="39998" r="28729" b="34181"/>
          <a:stretch/>
        </p:blipFill>
        <p:spPr bwMode="auto">
          <a:xfrm>
            <a:off x="3468914" y="2743200"/>
            <a:ext cx="3048000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398" t="55524" r="52950" b="5532"/>
          <a:stretch/>
        </p:blipFill>
        <p:spPr bwMode="auto">
          <a:xfrm>
            <a:off x="1979712" y="3773714"/>
            <a:ext cx="2345545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059832" y="3284984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1</a:t>
            </a:r>
            <a:endParaRPr lang="cs-CZ" sz="2800" dirty="0"/>
          </a:p>
        </p:txBody>
      </p:sp>
      <p:sp>
        <p:nvSpPr>
          <p:cNvPr id="9" name="Šipka doprava 8"/>
          <p:cNvSpPr/>
          <p:nvPr/>
        </p:nvSpPr>
        <p:spPr>
          <a:xfrm rot="12704861">
            <a:off x="3212064" y="4330606"/>
            <a:ext cx="2418540" cy="4731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292080" y="5109028"/>
            <a:ext cx="3600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Stejný tok</a:t>
            </a:r>
          </a:p>
          <a:p>
            <a:r>
              <a:rPr lang="cs-CZ" dirty="0" smtClean="0"/>
              <a:t>Algebraická suma úsilí = 0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12" name="Elipsa 11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ovací čára 12"/>
            <p:cNvCxnSpPr>
              <a:stCxn id="12" idx="2"/>
              <a:endCxn id="12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5" name="Elipsa 1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Přímá spojovací čára 15"/>
            <p:cNvCxnSpPr>
              <a:stCxn id="15" idx="2"/>
              <a:endCxn id="1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75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6" name="Elipsa 5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ovací čára 6"/>
            <p:cNvCxnSpPr>
              <a:stCxn id="6" idx="2"/>
              <a:endCxn id="6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9" name="Elipsa 8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ovací čára 9"/>
            <p:cNvCxnSpPr>
              <a:stCxn id="9" idx="2"/>
              <a:endCxn id="9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725473" y="-213284"/>
            <a:ext cx="821925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Modelování fyzikálního světa - analogie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0212" t="14978" r="1727" b="66872"/>
          <a:stretch/>
        </p:blipFill>
        <p:spPr bwMode="auto">
          <a:xfrm>
            <a:off x="275956" y="3202832"/>
            <a:ext cx="2699657" cy="130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9723" t="36328" r="2669" b="27344"/>
          <a:stretch/>
        </p:blipFill>
        <p:spPr bwMode="auto">
          <a:xfrm>
            <a:off x="6370817" y="4149080"/>
            <a:ext cx="2656114" cy="26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179" t="76813" r="2398" b="2214"/>
          <a:stretch/>
        </p:blipFill>
        <p:spPr bwMode="auto">
          <a:xfrm>
            <a:off x="405357" y="1127427"/>
            <a:ext cx="2542085" cy="150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5536" y="2780928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Elektrická doména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683404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Mechanická doména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3711960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Hydraulická doména</a:t>
            </a:r>
            <a:endParaRPr lang="cs-CZ" sz="2000" b="1" dirty="0"/>
          </a:p>
        </p:txBody>
      </p:sp>
      <p:grpSp>
        <p:nvGrpSpPr>
          <p:cNvPr id="45" name="Skupina 44"/>
          <p:cNvGrpSpPr/>
          <p:nvPr/>
        </p:nvGrpSpPr>
        <p:grpSpPr>
          <a:xfrm>
            <a:off x="3779912" y="692696"/>
            <a:ext cx="4721998" cy="867828"/>
            <a:chOff x="3779912" y="692696"/>
            <a:chExt cx="4721998" cy="867828"/>
          </a:xfrm>
        </p:grpSpPr>
        <p:sp>
          <p:nvSpPr>
            <p:cNvPr id="46" name="TextovéPole 45"/>
            <p:cNvSpPr txBox="1"/>
            <p:nvPr/>
          </p:nvSpPr>
          <p:spPr>
            <a:xfrm>
              <a:off x="3779912" y="8885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</a:t>
              </a:r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4541470" y="984460"/>
              <a:ext cx="534586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m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5220072" y="98446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</a:t>
              </a:r>
              <a:r>
                <a:rPr lang="cs-CZ" dirty="0" smtClean="0"/>
                <a:t>*v</a:t>
              </a:r>
              <a:endParaRPr lang="cs-CZ" dirty="0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5868144" y="1056468"/>
              <a:ext cx="534586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7164288" y="1056468"/>
              <a:ext cx="534586" cy="5040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der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7956376" y="9844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F</a:t>
              </a:r>
            </a:p>
          </p:txBody>
        </p:sp>
        <p:cxnSp>
          <p:nvCxnSpPr>
            <p:cNvPr id="52" name="Přímá spojnice se šipkou 51"/>
            <p:cNvCxnSpPr>
              <a:endCxn id="47" idx="1"/>
            </p:cNvCxnSpPr>
            <p:nvPr/>
          </p:nvCxnSpPr>
          <p:spPr>
            <a:xfrm flipV="1">
              <a:off x="3779912" y="1236488"/>
              <a:ext cx="761558" cy="213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/>
            <p:nvPr/>
          </p:nvCxnSpPr>
          <p:spPr>
            <a:xfrm flipV="1">
              <a:off x="5106586" y="1272492"/>
              <a:ext cx="761558" cy="213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/>
            <p:cNvCxnSpPr/>
            <p:nvPr/>
          </p:nvCxnSpPr>
          <p:spPr>
            <a:xfrm flipV="1">
              <a:off x="6402730" y="1272492"/>
              <a:ext cx="761558" cy="213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>
              <a:stCxn id="50" idx="3"/>
            </p:cNvCxnSpPr>
            <p:nvPr/>
          </p:nvCxnSpPr>
          <p:spPr>
            <a:xfrm flipV="1">
              <a:off x="7698874" y="1272492"/>
              <a:ext cx="803036" cy="360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ovéPole 55"/>
            <p:cNvSpPr txBox="1"/>
            <p:nvPr/>
          </p:nvSpPr>
          <p:spPr>
            <a:xfrm>
              <a:off x="6504166" y="97516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559997" y="692696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Hybnost p</a:t>
              </a:r>
              <a:endParaRPr lang="cs-CZ" dirty="0"/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3779912" y="1527308"/>
            <a:ext cx="4815056" cy="1044661"/>
            <a:chOff x="3779912" y="1527308"/>
            <a:chExt cx="4815056" cy="1044661"/>
          </a:xfrm>
        </p:grpSpPr>
        <p:sp>
          <p:nvSpPr>
            <p:cNvPr id="71" name="TextovéPole 70"/>
            <p:cNvSpPr txBox="1"/>
            <p:nvPr/>
          </p:nvSpPr>
          <p:spPr>
            <a:xfrm>
              <a:off x="7947514" y="157404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F</a:t>
              </a:r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6642169" y="162133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</a:t>
              </a:r>
              <a:endParaRPr lang="cs-CZ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3932312" y="15273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</a:t>
              </a:r>
              <a:endParaRPr lang="cs-CZ" dirty="0"/>
            </a:p>
          </p:txBody>
        </p:sp>
        <p:grpSp>
          <p:nvGrpSpPr>
            <p:cNvPr id="74" name="Skupina 73"/>
            <p:cNvGrpSpPr/>
            <p:nvPr/>
          </p:nvGrpSpPr>
          <p:grpSpPr>
            <a:xfrm>
              <a:off x="3779912" y="1680616"/>
              <a:ext cx="4815056" cy="891353"/>
              <a:chOff x="3779912" y="1680616"/>
              <a:chExt cx="4815056" cy="891353"/>
            </a:xfrm>
          </p:grpSpPr>
          <p:sp>
            <p:nvSpPr>
              <p:cNvPr id="75" name="Obdélník 74"/>
              <p:cNvSpPr/>
              <p:nvPr/>
            </p:nvSpPr>
            <p:spPr>
              <a:xfrm>
                <a:off x="7164288" y="1714896"/>
                <a:ext cx="534586" cy="5040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olný tvar 75"/>
              <p:cNvSpPr/>
              <p:nvPr/>
            </p:nvSpPr>
            <p:spPr>
              <a:xfrm>
                <a:off x="7344713" y="1732759"/>
                <a:ext cx="173736" cy="453392"/>
              </a:xfrm>
              <a:custGeom>
                <a:avLst/>
                <a:gdLst>
                  <a:gd name="connsiteX0" fmla="*/ 173736 w 173736"/>
                  <a:gd name="connsiteY0" fmla="*/ 68580 h 597408"/>
                  <a:gd name="connsiteX1" fmla="*/ 118872 w 173736"/>
                  <a:gd name="connsiteY1" fmla="*/ 41148 h 597408"/>
                  <a:gd name="connsiteX2" fmla="*/ 91440 w 173736"/>
                  <a:gd name="connsiteY2" fmla="*/ 315468 h 597408"/>
                  <a:gd name="connsiteX3" fmla="*/ 64008 w 173736"/>
                  <a:gd name="connsiteY3" fmla="*/ 562356 h 597408"/>
                  <a:gd name="connsiteX4" fmla="*/ 0 w 173736"/>
                  <a:gd name="connsiteY4" fmla="*/ 525780 h 59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736" h="597408">
                    <a:moveTo>
                      <a:pt x="173736" y="68580"/>
                    </a:moveTo>
                    <a:cubicBezTo>
                      <a:pt x="153162" y="34290"/>
                      <a:pt x="132588" y="0"/>
                      <a:pt x="118872" y="41148"/>
                    </a:cubicBezTo>
                    <a:cubicBezTo>
                      <a:pt x="105156" y="82296"/>
                      <a:pt x="100584" y="228600"/>
                      <a:pt x="91440" y="315468"/>
                    </a:cubicBezTo>
                    <a:cubicBezTo>
                      <a:pt x="82296" y="402336"/>
                      <a:pt x="79248" y="527304"/>
                      <a:pt x="64008" y="562356"/>
                    </a:cubicBezTo>
                    <a:cubicBezTo>
                      <a:pt x="48768" y="597408"/>
                      <a:pt x="24384" y="561594"/>
                      <a:pt x="0" y="52578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7" name="Přímá spojnice se šipkou 76"/>
              <p:cNvCxnSpPr/>
              <p:nvPr/>
            </p:nvCxnSpPr>
            <p:spPr>
              <a:xfrm flipH="1">
                <a:off x="7698874" y="1966924"/>
                <a:ext cx="6702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se šipkou 77"/>
              <p:cNvCxnSpPr>
                <a:stCxn id="75" idx="1"/>
              </p:cNvCxnSpPr>
              <p:nvPr/>
            </p:nvCxnSpPr>
            <p:spPr>
              <a:xfrm flipH="1">
                <a:off x="6402730" y="1966924"/>
                <a:ext cx="761558" cy="2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bdélník 78"/>
              <p:cNvSpPr/>
              <p:nvPr/>
            </p:nvSpPr>
            <p:spPr>
              <a:xfrm>
                <a:off x="5886579" y="1698581"/>
                <a:ext cx="534586" cy="5040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80" name="Obdélník 79"/>
              <p:cNvSpPr/>
              <p:nvPr/>
            </p:nvSpPr>
            <p:spPr>
              <a:xfrm>
                <a:off x="4499992" y="1680616"/>
                <a:ext cx="670218" cy="5040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>
                    <a:solidFill>
                      <a:schemeClr val="tx1"/>
                    </a:solidFill>
                  </a:rPr>
                  <a:t>1/m</a:t>
                </a:r>
                <a:endParaRPr lang="cs-CZ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1" name="Přímá spojnice se šipkou 80"/>
              <p:cNvCxnSpPr>
                <a:stCxn id="80" idx="3"/>
                <a:endCxn id="79" idx="1"/>
              </p:cNvCxnSpPr>
              <p:nvPr/>
            </p:nvCxnSpPr>
            <p:spPr>
              <a:xfrm>
                <a:off x="5170210" y="1932644"/>
                <a:ext cx="716369" cy="179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se šipkou 81"/>
              <p:cNvCxnSpPr/>
              <p:nvPr/>
            </p:nvCxnSpPr>
            <p:spPr>
              <a:xfrm>
                <a:off x="3779912" y="1896640"/>
                <a:ext cx="716369" cy="179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ovéPole 82"/>
              <p:cNvSpPr txBox="1"/>
              <p:nvPr/>
            </p:nvSpPr>
            <p:spPr>
              <a:xfrm>
                <a:off x="5076056" y="2202637"/>
                <a:ext cx="3518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Impuls síly I = změna hybnosti p</a:t>
                </a:r>
                <a:endParaRPr lang="cs-CZ" dirty="0"/>
              </a:p>
            </p:txBody>
          </p:sp>
        </p:grpSp>
      </p:grpSp>
      <p:grpSp>
        <p:nvGrpSpPr>
          <p:cNvPr id="88" name="Skupina 87"/>
          <p:cNvGrpSpPr/>
          <p:nvPr/>
        </p:nvGrpSpPr>
        <p:grpSpPr>
          <a:xfrm>
            <a:off x="3226891" y="2636912"/>
            <a:ext cx="2333106" cy="1259714"/>
            <a:chOff x="3226891" y="2636912"/>
            <a:chExt cx="2333106" cy="1259714"/>
          </a:xfrm>
        </p:grpSpPr>
        <p:sp>
          <p:nvSpPr>
            <p:cNvPr id="84" name="TextovéPole 83"/>
            <p:cNvSpPr txBox="1"/>
            <p:nvPr/>
          </p:nvSpPr>
          <p:spPr>
            <a:xfrm>
              <a:off x="3226891" y="3527294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Indukční tok</a:t>
              </a:r>
              <a:endParaRPr lang="cs-CZ" dirty="0"/>
            </a:p>
          </p:txBody>
        </p:sp>
        <p:cxnSp>
          <p:nvCxnSpPr>
            <p:cNvPr id="87" name="Přímá spojnice 86"/>
            <p:cNvCxnSpPr/>
            <p:nvPr/>
          </p:nvCxnSpPr>
          <p:spPr>
            <a:xfrm flipH="1">
              <a:off x="4232394" y="2636912"/>
              <a:ext cx="1327603" cy="890382"/>
            </a:xfrm>
            <a:prstGeom prst="line">
              <a:avLst/>
            </a:prstGeom>
            <a:ln w="28575">
              <a:solidFill>
                <a:schemeClr val="accent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>
            <a:off x="4174584" y="2571969"/>
            <a:ext cx="1991251" cy="3069077"/>
            <a:chOff x="4174584" y="2571969"/>
            <a:chExt cx="1991251" cy="3069077"/>
          </a:xfrm>
        </p:grpSpPr>
        <p:sp>
          <p:nvSpPr>
            <p:cNvPr id="85" name="TextovéPole 84"/>
            <p:cNvSpPr txBox="1"/>
            <p:nvPr/>
          </p:nvSpPr>
          <p:spPr>
            <a:xfrm>
              <a:off x="4174584" y="5271714"/>
              <a:ext cx="199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Průtočná hybnost</a:t>
              </a:r>
              <a:endParaRPr lang="cs-CZ" dirty="0"/>
            </a:p>
          </p:txBody>
        </p:sp>
        <p:cxnSp>
          <p:nvCxnSpPr>
            <p:cNvPr id="91" name="Přímá spojnice 90"/>
            <p:cNvCxnSpPr/>
            <p:nvPr/>
          </p:nvCxnSpPr>
          <p:spPr>
            <a:xfrm flipH="1">
              <a:off x="5220072" y="2571969"/>
              <a:ext cx="612668" cy="269974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Skupina 94"/>
          <p:cNvGrpSpPr/>
          <p:nvPr/>
        </p:nvGrpSpPr>
        <p:grpSpPr>
          <a:xfrm>
            <a:off x="2978422" y="2211986"/>
            <a:ext cx="1521570" cy="453392"/>
            <a:chOff x="2978422" y="2211986"/>
            <a:chExt cx="1521570" cy="453392"/>
          </a:xfrm>
        </p:grpSpPr>
        <p:sp>
          <p:nvSpPr>
            <p:cNvPr id="93" name="TextovéPole 92"/>
            <p:cNvSpPr txBox="1"/>
            <p:nvPr/>
          </p:nvSpPr>
          <p:spPr>
            <a:xfrm>
              <a:off x="2978422" y="2267580"/>
              <a:ext cx="1521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FF0000"/>
                  </a:solidFill>
                </a:rPr>
                <a:t>v</a:t>
              </a:r>
              <a:r>
                <a:rPr lang="cs-CZ" i="1" dirty="0" smtClean="0">
                  <a:solidFill>
                    <a:srgbClr val="FF0000"/>
                  </a:solidFill>
                </a:rPr>
                <a:t>=1/m 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dF</a:t>
              </a:r>
              <a:r>
                <a:rPr lang="cs-CZ" i="1" dirty="0" smtClean="0">
                  <a:solidFill>
                    <a:srgbClr val="FF0000"/>
                  </a:solidFill>
                </a:rPr>
                <a:t>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dt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sp>
          <p:nvSpPr>
            <p:cNvPr id="94" name="Volný tvar 93"/>
            <p:cNvSpPr/>
            <p:nvPr/>
          </p:nvSpPr>
          <p:spPr>
            <a:xfrm>
              <a:off x="3750192" y="2211986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02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7236296" y="4941168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7279276" y="494116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8532440" y="4984148"/>
            <a:ext cx="0" cy="201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293228" y="5229200"/>
            <a:ext cx="23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804248" y="29969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Kauzální analýza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4981188" y="1340768"/>
            <a:ext cx="432048" cy="432048"/>
            <a:chOff x="4981188" y="1340768"/>
            <a:chExt cx="432048" cy="432048"/>
          </a:xfrm>
        </p:grpSpPr>
        <p:sp>
          <p:nvSpPr>
            <p:cNvPr id="9" name="Elipsa 8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ovací čára 10"/>
            <p:cNvCxnSpPr>
              <a:stCxn id="9" idx="2"/>
              <a:endCxn id="9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 rot="16200000">
            <a:off x="939406" y="3229930"/>
            <a:ext cx="496436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5" name="Elipsa 1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Přímá spojovací čára 15"/>
            <p:cNvCxnSpPr>
              <a:stCxn id="15" idx="2"/>
              <a:endCxn id="1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3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2434" r="45556"/>
          <a:stretch/>
        </p:blipFill>
        <p:spPr bwMode="auto">
          <a:xfrm>
            <a:off x="1" y="4281714"/>
            <a:ext cx="4978400" cy="257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7855" b="36352"/>
          <a:stretch/>
        </p:blipFill>
        <p:spPr bwMode="auto">
          <a:xfrm>
            <a:off x="5769" y="-28920"/>
            <a:ext cx="6596969" cy="436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2" r="-94" b="64045"/>
          <a:stretch/>
        </p:blipFill>
        <p:spPr bwMode="auto">
          <a:xfrm>
            <a:off x="5769" y="-27384"/>
            <a:ext cx="9152745" cy="2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"/>
          <p:cNvGrpSpPr/>
          <p:nvPr/>
        </p:nvGrpSpPr>
        <p:grpSpPr>
          <a:xfrm>
            <a:off x="3034017" y="4341103"/>
            <a:ext cx="5574241" cy="1789534"/>
            <a:chOff x="3164026" y="4655147"/>
            <a:chExt cx="5574241" cy="1789534"/>
          </a:xfrm>
        </p:grpSpPr>
        <p:sp>
          <p:nvSpPr>
            <p:cNvPr id="4" name="Šipka doprava 3"/>
            <p:cNvSpPr/>
            <p:nvPr/>
          </p:nvSpPr>
          <p:spPr>
            <a:xfrm rot="12704861">
              <a:off x="3164026" y="4655147"/>
              <a:ext cx="3984486" cy="47314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137867" y="5798350"/>
              <a:ext cx="3600400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 smtClean="0"/>
                <a:t>Stejné </a:t>
              </a:r>
              <a:r>
                <a:rPr lang="cs-CZ" dirty="0" err="1" smtClean="0"/>
                <a:t>úsolí</a:t>
              </a:r>
              <a:endParaRPr lang="cs-CZ" dirty="0" smtClean="0"/>
            </a:p>
            <a:p>
              <a:r>
                <a:rPr lang="cs-CZ" dirty="0" smtClean="0"/>
                <a:t>Algebraická suma toků = 0</a:t>
              </a:r>
              <a:endParaRPr lang="cs-CZ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0" y="-27384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197212" y="1011208"/>
            <a:ext cx="432048" cy="432048"/>
            <a:chOff x="5197212" y="1011208"/>
            <a:chExt cx="432048" cy="432048"/>
          </a:xfrm>
        </p:grpSpPr>
        <p:sp>
          <p:nvSpPr>
            <p:cNvPr id="10" name="Elipsa 9"/>
            <p:cNvSpPr/>
            <p:nvPr/>
          </p:nvSpPr>
          <p:spPr>
            <a:xfrm>
              <a:off x="5197212" y="101120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ovací čára 10"/>
            <p:cNvCxnSpPr>
              <a:stCxn id="10" idx="2"/>
              <a:endCxn id="10" idx="6"/>
            </p:cNvCxnSpPr>
            <p:nvPr/>
          </p:nvCxnSpPr>
          <p:spPr>
            <a:xfrm>
              <a:off x="5197212" y="122723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 rot="16200000">
            <a:off x="858065" y="3182495"/>
            <a:ext cx="432048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3" name="Elipsa 12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13"/>
            <p:cNvCxnSpPr>
              <a:stCxn id="13" idx="2"/>
              <a:endCxn id="13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6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148064" y="1052736"/>
            <a:ext cx="432048" cy="432048"/>
            <a:chOff x="4981188" y="1340768"/>
            <a:chExt cx="432048" cy="432048"/>
          </a:xfrm>
        </p:grpSpPr>
        <p:sp>
          <p:nvSpPr>
            <p:cNvPr id="5" name="Elipsa 4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ovací čára 5"/>
            <p:cNvCxnSpPr>
              <a:stCxn id="5" idx="2"/>
              <a:endCxn id="5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 rot="16200000">
            <a:off x="850445" y="3212976"/>
            <a:ext cx="432048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1" name="Elipsa 10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ovací čára 11"/>
            <p:cNvCxnSpPr>
              <a:stCxn id="11" idx="2"/>
              <a:endCxn id="11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5"/>
          <p:cNvCxnSpPr/>
          <p:nvPr/>
        </p:nvCxnSpPr>
        <p:spPr>
          <a:xfrm>
            <a:off x="6271164" y="5041642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7178802" y="413456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8431966" y="5099698"/>
            <a:ext cx="0" cy="201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192754" y="5373216"/>
            <a:ext cx="23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Bond </a:t>
            </a:r>
            <a:r>
              <a:rPr lang="cs-CZ" b="1" dirty="0" err="1" smtClean="0"/>
              <a:t>Graphs</a:t>
            </a:r>
            <a:endParaRPr lang="cs-CZ" b="1" dirty="0" smtClean="0"/>
          </a:p>
          <a:p>
            <a:pPr algn="ctr"/>
            <a:r>
              <a:rPr lang="cs-CZ" dirty="0" smtClean="0"/>
              <a:t>vazební grafy (výkonové grafy)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804248" y="29969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Kauzální analýza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5148064" y="1052736"/>
            <a:ext cx="432048" cy="432048"/>
            <a:chOff x="4981188" y="1340768"/>
            <a:chExt cx="432048" cy="432048"/>
          </a:xfrm>
        </p:grpSpPr>
        <p:sp>
          <p:nvSpPr>
            <p:cNvPr id="12" name="Elipsa 11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ovací čára 13"/>
            <p:cNvCxnSpPr>
              <a:stCxn id="12" idx="2"/>
              <a:endCxn id="12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 rot="16200000">
            <a:off x="850445" y="3212976"/>
            <a:ext cx="432048" cy="432048"/>
            <a:chOff x="4981188" y="1340768"/>
            <a:chExt cx="432048" cy="432048"/>
          </a:xfrm>
          <a:solidFill>
            <a:srgbClr val="FFFF99"/>
          </a:solidFill>
        </p:grpSpPr>
        <p:sp>
          <p:nvSpPr>
            <p:cNvPr id="18" name="Elipsa 17"/>
            <p:cNvSpPr/>
            <p:nvPr/>
          </p:nvSpPr>
          <p:spPr>
            <a:xfrm>
              <a:off x="4981188" y="1340768"/>
              <a:ext cx="432048" cy="4320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" name="Přímá spojovací čára 18"/>
            <p:cNvCxnSpPr>
              <a:stCxn id="18" idx="2"/>
              <a:endCxn id="18" idx="6"/>
            </p:cNvCxnSpPr>
            <p:nvPr/>
          </p:nvCxnSpPr>
          <p:spPr>
            <a:xfrm>
              <a:off x="4981188" y="1556792"/>
              <a:ext cx="43204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62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Generování uzlů</a:t>
            </a:r>
          </a:p>
          <a:p>
            <a:r>
              <a:rPr lang="cs-CZ" dirty="0" smtClean="0"/>
              <a:t>Generování hran</a:t>
            </a:r>
          </a:p>
          <a:p>
            <a:r>
              <a:rPr lang="cs-CZ" dirty="0" smtClean="0"/>
              <a:t>Vyznačení orientace přenosu výkonu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Metody redukce grafů</a:t>
            </a:r>
          </a:p>
          <a:p>
            <a:r>
              <a:rPr lang="cs-CZ" dirty="0" smtClean="0"/>
              <a:t>Vyznačení kauzality</a:t>
            </a:r>
          </a:p>
          <a:p>
            <a:pPr marL="0" indent="0">
              <a:buNone/>
            </a:pPr>
            <a:r>
              <a:rPr lang="cs-CZ" dirty="0" smtClean="0"/>
              <a:t>Význam pro generování algoritmu v kauzálních modelovacích nástrojích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Bond </a:t>
            </a:r>
            <a:r>
              <a:rPr lang="cs-CZ" sz="3200" b="1" dirty="0" err="1" smtClean="0">
                <a:solidFill>
                  <a:srgbClr val="FF0000"/>
                </a:solidFill>
              </a:rPr>
              <a:t>Graphs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vazební grafy (výkonové grafy)</a:t>
            </a:r>
          </a:p>
        </p:txBody>
      </p:sp>
    </p:spTree>
    <p:extLst>
      <p:ext uri="{BB962C8B-B14F-4D97-AF65-F5344CB8AC3E}">
        <p14:creationId xmlns:p14="http://schemas.microsoft.com/office/powerpoint/2010/main" val="4242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-242888"/>
            <a:ext cx="8027987" cy="1223963"/>
          </a:xfrm>
        </p:spPr>
        <p:txBody>
          <a:bodyPr/>
          <a:lstStyle/>
          <a:p>
            <a:pPr algn="ctr" eaLnBrk="1" hangingPunct="1"/>
            <a:r>
              <a:rPr lang="cs-CZ" sz="3200" dirty="0" smtClean="0"/>
              <a:t>Kauzální modelovací nástroje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588" y="908050"/>
            <a:ext cx="45593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matlab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337" y="4647887"/>
            <a:ext cx="2298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7175" y="6450013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Matlab/Simulink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016500" y="1797050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6173788" y="1133475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7688263" y="1158875"/>
            <a:ext cx="88582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6229350" y="166370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flipH="1">
            <a:off x="6229350" y="252888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flipH="1">
            <a:off x="6427788" y="339407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flipH="1">
            <a:off x="7827963" y="3865563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 flipH="1">
            <a:off x="6583363" y="425608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flipH="1">
            <a:off x="5235575" y="436880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flipH="1">
            <a:off x="4870450" y="491013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flipH="1">
            <a:off x="5016500" y="621982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 flipH="1">
            <a:off x="7158038" y="6372225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5008563" y="3638550"/>
            <a:ext cx="730250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7523163" y="5176838"/>
            <a:ext cx="730250" cy="3063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33388" y="2906713"/>
            <a:ext cx="32400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i="1"/>
              <a:t>Model v Simulinku vyjadřuje spíše </a:t>
            </a:r>
            <a:r>
              <a:rPr lang="cs-CZ" sz="2400" i="1">
                <a:solidFill>
                  <a:schemeClr val="hlink"/>
                </a:solidFill>
              </a:rPr>
              <a:t>způsob výpočtu</a:t>
            </a:r>
            <a:r>
              <a:rPr lang="cs-CZ" sz="2400" i="1"/>
              <a:t> než </a:t>
            </a:r>
            <a:r>
              <a:rPr lang="cs-CZ" sz="2400" i="1">
                <a:solidFill>
                  <a:schemeClr val="hlink"/>
                </a:solidFill>
              </a:rPr>
              <a:t>strukturu modelované reality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433388" y="2449513"/>
            <a:ext cx="303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</a:rPr>
              <a:t>Kauzální modelování</a:t>
            </a:r>
          </a:p>
        </p:txBody>
      </p:sp>
      <p:sp>
        <p:nvSpPr>
          <p:cNvPr id="52246" name="AutoShape 23"/>
          <p:cNvSpPr>
            <a:spLocks noChangeArrowheads="1"/>
          </p:cNvSpPr>
          <p:nvPr/>
        </p:nvSpPr>
        <p:spPr bwMode="auto">
          <a:xfrm>
            <a:off x="604838" y="590550"/>
            <a:ext cx="3068637" cy="1938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i="1"/>
              <a:t>Je jednoznačně </a:t>
            </a:r>
          </a:p>
          <a:p>
            <a:pPr algn="ctr"/>
            <a:r>
              <a:rPr lang="cs-CZ" i="1"/>
              <a:t>definován </a:t>
            </a:r>
          </a:p>
          <a:p>
            <a:pPr algn="ctr"/>
            <a:r>
              <a:rPr lang="cs-CZ" i="1">
                <a:solidFill>
                  <a:schemeClr val="hlink"/>
                </a:solidFill>
              </a:rPr>
              <a:t>postup výpočtu</a:t>
            </a:r>
            <a:endParaRPr lang="cs-CZ">
              <a:solidFill>
                <a:schemeClr val="hlin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54225" y="4910138"/>
            <a:ext cx="1869703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Bond Grafy</a:t>
            </a:r>
          </a:p>
          <a:p>
            <a:r>
              <a:rPr lang="cs-CZ" dirty="0" smtClean="0"/>
              <a:t>Umožní nalézt způsob jak odvodit kauzalitu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7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4" grpId="0"/>
      <p:bldP spid="1290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06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Modelice</a:t>
            </a:r>
            <a:r>
              <a:rPr lang="cs-CZ" dirty="0" smtClean="0"/>
              <a:t> lze programovat i blokově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Pozor při přebírání modelů ze </a:t>
            </a:r>
            <a:r>
              <a:rPr lang="cs-CZ" dirty="0" err="1" smtClean="0"/>
              <a:t>Simulinku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Struktura modelů je pak vzdálena struktuře modelovaného originálu a vystihuje spíše způsob výpočtu.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9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9143"/>
            <a:ext cx="9144000" cy="49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99792" y="44624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Konceptuální model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68760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Přeměna energie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5761" y="1340768"/>
            <a:ext cx="550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Přenos a zpracování informací (a řízení)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1763688" y="620688"/>
            <a:ext cx="1440160" cy="5760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72000" y="620688"/>
            <a:ext cx="108012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30" y="116632"/>
            <a:ext cx="8898160" cy="1008113"/>
          </a:xfrm>
        </p:spPr>
        <p:txBody>
          <a:bodyPr/>
          <a:lstStyle/>
          <a:p>
            <a:r>
              <a:rPr lang="cs-CZ" dirty="0" smtClean="0"/>
              <a:t>Zobecněná hybnost</a:t>
            </a:r>
            <a:br>
              <a:rPr lang="cs-CZ" dirty="0" smtClean="0"/>
            </a:br>
            <a:r>
              <a:rPr lang="cs-CZ" dirty="0" smtClean="0"/>
              <a:t>(akumulace kinetické energie)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79512" y="1340768"/>
            <a:ext cx="3312368" cy="1800200"/>
            <a:chOff x="179512" y="1340768"/>
            <a:chExt cx="3312368" cy="1800200"/>
          </a:xfrm>
        </p:grpSpPr>
        <p:sp>
          <p:nvSpPr>
            <p:cNvPr id="4" name="Obdélník 3"/>
            <p:cNvSpPr/>
            <p:nvPr/>
          </p:nvSpPr>
          <p:spPr>
            <a:xfrm>
              <a:off x="2555776" y="2204864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1/L</a:t>
              </a:r>
              <a:endParaRPr lang="cs-CZ" dirty="0"/>
            </a:p>
          </p:txBody>
        </p:sp>
        <p:cxnSp>
          <p:nvCxnSpPr>
            <p:cNvPr id="7" name="Přímá spojnice se šipkou 6"/>
            <p:cNvCxnSpPr>
              <a:endCxn id="4" idx="1"/>
            </p:cNvCxnSpPr>
            <p:nvPr/>
          </p:nvCxnSpPr>
          <p:spPr>
            <a:xfrm>
              <a:off x="1993332" y="2672916"/>
              <a:ext cx="5624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avoúhlá spojnice 17"/>
            <p:cNvCxnSpPr/>
            <p:nvPr/>
          </p:nvCxnSpPr>
          <p:spPr>
            <a:xfrm rot="10800000">
              <a:off x="251520" y="1710101"/>
              <a:ext cx="3240360" cy="998821"/>
            </a:xfrm>
            <a:prstGeom prst="bentConnector3">
              <a:avLst>
                <a:gd name="adj1" fmla="val -73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179512" y="2208757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effort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475656" y="13407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flow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043608" y="2178421"/>
              <a:ext cx="936104" cy="9361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1445936" y="2471552"/>
              <a:ext cx="173736" cy="453392"/>
            </a:xfrm>
            <a:custGeom>
              <a:avLst/>
              <a:gdLst>
                <a:gd name="connsiteX0" fmla="*/ 173736 w 173736"/>
                <a:gd name="connsiteY0" fmla="*/ 68580 h 597408"/>
                <a:gd name="connsiteX1" fmla="*/ 118872 w 173736"/>
                <a:gd name="connsiteY1" fmla="*/ 41148 h 597408"/>
                <a:gd name="connsiteX2" fmla="*/ 91440 w 173736"/>
                <a:gd name="connsiteY2" fmla="*/ 315468 h 597408"/>
                <a:gd name="connsiteX3" fmla="*/ 64008 w 173736"/>
                <a:gd name="connsiteY3" fmla="*/ 562356 h 597408"/>
                <a:gd name="connsiteX4" fmla="*/ 0 w 173736"/>
                <a:gd name="connsiteY4" fmla="*/ 525780 h 59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36" h="597408">
                  <a:moveTo>
                    <a:pt x="173736" y="68580"/>
                  </a:moveTo>
                  <a:cubicBezTo>
                    <a:pt x="153162" y="34290"/>
                    <a:pt x="132588" y="0"/>
                    <a:pt x="118872" y="41148"/>
                  </a:cubicBezTo>
                  <a:cubicBezTo>
                    <a:pt x="105156" y="82296"/>
                    <a:pt x="100584" y="228600"/>
                    <a:pt x="91440" y="315468"/>
                  </a:cubicBezTo>
                  <a:cubicBezTo>
                    <a:pt x="82296" y="402336"/>
                    <a:pt x="79248" y="527304"/>
                    <a:pt x="64008" y="562356"/>
                  </a:cubicBezTo>
                  <a:cubicBezTo>
                    <a:pt x="48768" y="597408"/>
                    <a:pt x="24384" y="561594"/>
                    <a:pt x="0" y="525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 b="1" dirty="0"/>
            </a:p>
          </p:txBody>
        </p:sp>
        <p:cxnSp>
          <p:nvCxnSpPr>
            <p:cNvPr id="16" name="Přímá spojnice se šipkou 15"/>
            <p:cNvCxnSpPr>
              <a:endCxn id="13" idx="1"/>
            </p:cNvCxnSpPr>
            <p:nvPr/>
          </p:nvCxnSpPr>
          <p:spPr>
            <a:xfrm flipV="1">
              <a:off x="179512" y="2646473"/>
              <a:ext cx="864096" cy="264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Skupina 132"/>
          <p:cNvGrpSpPr/>
          <p:nvPr/>
        </p:nvGrpSpPr>
        <p:grpSpPr>
          <a:xfrm>
            <a:off x="4586943" y="1471819"/>
            <a:ext cx="4111494" cy="1385763"/>
            <a:chOff x="4586943" y="1471819"/>
            <a:chExt cx="4111494" cy="1385763"/>
          </a:xfrm>
        </p:grpSpPr>
        <p:cxnSp>
          <p:nvCxnSpPr>
            <p:cNvPr id="108" name="Pravoúhlá spojnice 107"/>
            <p:cNvCxnSpPr/>
            <p:nvPr/>
          </p:nvCxnSpPr>
          <p:spPr>
            <a:xfrm rot="10800000" flipV="1">
              <a:off x="4644008" y="1988840"/>
              <a:ext cx="4009486" cy="868742"/>
            </a:xfrm>
            <a:prstGeom prst="bentConnector3">
              <a:avLst>
                <a:gd name="adj1" fmla="val -683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>
              <a:off x="4586943" y="1471819"/>
              <a:ext cx="4111494" cy="1385763"/>
              <a:chOff x="5040100" y="1471819"/>
              <a:chExt cx="3564347" cy="1385763"/>
            </a:xfrm>
          </p:grpSpPr>
          <p:sp>
            <p:nvSpPr>
              <p:cNvPr id="122" name="Obdélník 121"/>
              <p:cNvSpPr/>
              <p:nvPr/>
            </p:nvSpPr>
            <p:spPr>
              <a:xfrm>
                <a:off x="7776466" y="1484784"/>
                <a:ext cx="827981" cy="9086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der</a:t>
                </a:r>
                <a:endParaRPr lang="cs-CZ" sz="2000" dirty="0"/>
              </a:p>
            </p:txBody>
          </p:sp>
          <p:cxnSp>
            <p:nvCxnSpPr>
              <p:cNvPr id="123" name="Přímá spojnice se šipkou 122"/>
              <p:cNvCxnSpPr>
                <a:stCxn id="126" idx="3"/>
                <a:endCxn id="122" idx="1"/>
              </p:cNvCxnSpPr>
              <p:nvPr/>
            </p:nvCxnSpPr>
            <p:spPr>
              <a:xfrm flipV="1">
                <a:off x="6840299" y="1939104"/>
                <a:ext cx="936166" cy="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ovéPole 123"/>
              <p:cNvSpPr txBox="1"/>
              <p:nvPr/>
            </p:nvSpPr>
            <p:spPr>
              <a:xfrm>
                <a:off x="5624688" y="2488250"/>
                <a:ext cx="647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effort</a:t>
                </a:r>
                <a:endParaRPr lang="cs-CZ" dirty="0"/>
              </a:p>
            </p:txBody>
          </p:sp>
          <p:sp>
            <p:nvSpPr>
              <p:cNvPr id="125" name="TextovéPole 124"/>
              <p:cNvSpPr txBox="1"/>
              <p:nvPr/>
            </p:nvSpPr>
            <p:spPr>
              <a:xfrm>
                <a:off x="5089571" y="1516567"/>
                <a:ext cx="53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 smtClean="0"/>
                  <a:t>flow</a:t>
                </a:r>
                <a:endParaRPr lang="cs-CZ" dirty="0"/>
              </a:p>
            </p:txBody>
          </p:sp>
          <p:sp>
            <p:nvSpPr>
              <p:cNvPr id="126" name="Obdélník 125"/>
              <p:cNvSpPr/>
              <p:nvPr/>
            </p:nvSpPr>
            <p:spPr>
              <a:xfrm>
                <a:off x="6086098" y="1471819"/>
                <a:ext cx="754202" cy="9350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L</a:t>
                </a:r>
                <a:endParaRPr lang="cs-CZ" dirty="0"/>
              </a:p>
            </p:txBody>
          </p:sp>
          <p:cxnSp>
            <p:nvCxnSpPr>
              <p:cNvPr id="127" name="Přímá spojnice se šipkou 126"/>
              <p:cNvCxnSpPr>
                <a:endCxn id="126" idx="1"/>
              </p:cNvCxnSpPr>
              <p:nvPr/>
            </p:nvCxnSpPr>
            <p:spPr>
              <a:xfrm flipV="1">
                <a:off x="5040100" y="1939360"/>
                <a:ext cx="1045998" cy="269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ovéPole 127"/>
              <p:cNvSpPr txBox="1"/>
              <p:nvPr/>
            </p:nvSpPr>
            <p:spPr>
              <a:xfrm>
                <a:off x="6894911" y="1525435"/>
                <a:ext cx="75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L*</a:t>
                </a:r>
                <a:r>
                  <a:rPr lang="cs-CZ" dirty="0" err="1" smtClean="0"/>
                  <a:t>flow</a:t>
                </a:r>
                <a:endParaRPr lang="cs-CZ" dirty="0"/>
              </a:p>
            </p:txBody>
          </p:sp>
        </p:grp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179" t="76813" r="2398" b="2214"/>
          <a:stretch/>
        </p:blipFill>
        <p:spPr bwMode="auto">
          <a:xfrm>
            <a:off x="325880" y="4509120"/>
            <a:ext cx="2299551" cy="136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0212" t="14978" r="1727" b="66872"/>
          <a:stretch/>
        </p:blipFill>
        <p:spPr bwMode="auto">
          <a:xfrm>
            <a:off x="2935271" y="4523177"/>
            <a:ext cx="2500825" cy="12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9723" t="36328" r="2669" b="27344"/>
          <a:stretch/>
        </p:blipFill>
        <p:spPr bwMode="auto">
          <a:xfrm>
            <a:off x="6034101" y="4149080"/>
            <a:ext cx="2521663" cy="248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0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/>
          <a:stretch>
            <a:fillRect/>
          </a:stretch>
        </p:blipFill>
        <p:spPr bwMode="auto">
          <a:xfrm>
            <a:off x="2034779" y="1325302"/>
            <a:ext cx="594479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Obdélník 3"/>
          <p:cNvSpPr>
            <a:spLocks noChangeArrowheads="1"/>
          </p:cNvSpPr>
          <p:nvPr/>
        </p:nvSpPr>
        <p:spPr bwMode="auto">
          <a:xfrm>
            <a:off x="1141810" y="857250"/>
            <a:ext cx="10001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>
                <a:solidFill>
                  <a:srgbClr val="FF0000"/>
                </a:solidFill>
              </a:rPr>
              <a:t>LeftHeart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5166123"/>
            <a:ext cx="901304" cy="8155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Oválný bublinový popisek 1"/>
          <p:cNvSpPr/>
          <p:nvPr/>
        </p:nvSpPr>
        <p:spPr>
          <a:xfrm>
            <a:off x="-15172" y="2496488"/>
            <a:ext cx="2376264" cy="1224136"/>
          </a:xfrm>
          <a:prstGeom prst="wedgeEllipseCallout">
            <a:avLst>
              <a:gd name="adj1" fmla="val 98965"/>
              <a:gd name="adj2" fmla="val 18018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Výkonové prvky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válný bublinový popisek 5"/>
          <p:cNvSpPr/>
          <p:nvPr/>
        </p:nvSpPr>
        <p:spPr>
          <a:xfrm>
            <a:off x="6660232" y="2672916"/>
            <a:ext cx="2376264" cy="1224136"/>
          </a:xfrm>
          <a:prstGeom prst="wedgeEllipseCallout">
            <a:avLst>
              <a:gd name="adj1" fmla="val -62944"/>
              <a:gd name="adj2" fmla="val 16820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Výkonové prvky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544870" y="5853471"/>
            <a:ext cx="2052736" cy="1004529"/>
          </a:xfrm>
          <a:prstGeom prst="wedgeEllipseCallout">
            <a:avLst>
              <a:gd name="adj1" fmla="val 155232"/>
              <a:gd name="adj2" fmla="val -7044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Výkonové prvky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válný bublinový popisek 8"/>
          <p:cNvSpPr/>
          <p:nvPr/>
        </p:nvSpPr>
        <p:spPr>
          <a:xfrm>
            <a:off x="7092280" y="5805264"/>
            <a:ext cx="2051720" cy="1052736"/>
          </a:xfrm>
          <a:prstGeom prst="wedgeEllipseCallout">
            <a:avLst>
              <a:gd name="adj1" fmla="val -56447"/>
              <a:gd name="adj2" fmla="val -5492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Výkonové prvky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válný bublinový popisek 9"/>
          <p:cNvSpPr/>
          <p:nvPr/>
        </p:nvSpPr>
        <p:spPr>
          <a:xfrm>
            <a:off x="611560" y="48811"/>
            <a:ext cx="2376264" cy="1224136"/>
          </a:xfrm>
          <a:prstGeom prst="wedgeEllipseCallout">
            <a:avLst>
              <a:gd name="adj1" fmla="val 98965"/>
              <a:gd name="adj2" fmla="val 18018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Řídící prvky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válný bublinový popisek 10"/>
          <p:cNvSpPr/>
          <p:nvPr/>
        </p:nvSpPr>
        <p:spPr>
          <a:xfrm>
            <a:off x="6228184" y="74691"/>
            <a:ext cx="2376264" cy="1224136"/>
          </a:xfrm>
          <a:prstGeom prst="wedgeEllipseCallout">
            <a:avLst>
              <a:gd name="adj1" fmla="val -60403"/>
              <a:gd name="adj2" fmla="val 17384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Řídící prvky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9231223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39651" y="0"/>
            <a:ext cx="825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Elektrické, hydraulické analogie při modelování fyziologických systémů</a:t>
            </a:r>
          </a:p>
          <a:p>
            <a:pPr algn="ctr"/>
            <a:r>
              <a:rPr lang="cs-CZ" sz="2000" dirty="0" err="1" smtClean="0"/>
              <a:t>Hodkgin</a:t>
            </a:r>
            <a:r>
              <a:rPr lang="cs-CZ" sz="2000" dirty="0" smtClean="0"/>
              <a:t> </a:t>
            </a:r>
            <a:r>
              <a:rPr lang="cs-CZ" sz="2000" dirty="0" err="1" smtClean="0"/>
              <a:t>Huxley</a:t>
            </a:r>
            <a:r>
              <a:rPr lang="cs-CZ" sz="2000" dirty="0" smtClean="0"/>
              <a:t> model membrány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39651" y="0"/>
            <a:ext cx="825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Elektrické, hydraulické analogie při modelování fyziologických systémů</a:t>
            </a:r>
          </a:p>
          <a:p>
            <a:pPr algn="ctr"/>
            <a:r>
              <a:rPr lang="cs-CZ" sz="2000" dirty="0" smtClean="0"/>
              <a:t>Model mechaniky kosterního svalu</a:t>
            </a:r>
            <a:endParaRPr lang="cs-CZ" sz="2000" dirty="0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7317"/>
            <a:ext cx="9188494" cy="53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19256" cy="1008113"/>
          </a:xfrm>
        </p:spPr>
        <p:txBody>
          <a:bodyPr/>
          <a:lstStyle/>
          <a:p>
            <a:pPr algn="ctr"/>
            <a:r>
              <a:rPr lang="cs-CZ" dirty="0" err="1" smtClean="0"/>
              <a:t>Kompartmenty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400" dirty="0"/>
              <a:t>(</a:t>
            </a:r>
            <a:r>
              <a:rPr lang="cs-CZ" sz="2400" dirty="0" smtClean="0"/>
              <a:t>analogie toku mez nádobami) 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00" y="1350309"/>
            <a:ext cx="6264696" cy="5669549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220072" y="3573016"/>
            <a:ext cx="2838243" cy="1224136"/>
          </a:xfrm>
          <a:prstGeom prst="wedgeEllipseCallout">
            <a:avLst>
              <a:gd name="adj1" fmla="val -81767"/>
              <a:gd name="adj2" fmla="val -624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Kompartmenty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smtClean="0">
                <a:solidFill>
                  <a:schemeClr val="tx1"/>
                </a:solidFill>
              </a:rPr>
              <a:t>toky</a:t>
            </a:r>
          </a:p>
        </p:txBody>
      </p:sp>
      <p:sp>
        <p:nvSpPr>
          <p:cNvPr id="9" name="Oválný bublinový popisek 8"/>
          <p:cNvSpPr/>
          <p:nvPr/>
        </p:nvSpPr>
        <p:spPr>
          <a:xfrm>
            <a:off x="6444208" y="4797152"/>
            <a:ext cx="2699792" cy="1224136"/>
          </a:xfrm>
          <a:prstGeom prst="wedgeEllipseCallout">
            <a:avLst>
              <a:gd name="adj1" fmla="val -142448"/>
              <a:gd name="adj2" fmla="val 6046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Kompartmenty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a toky</a:t>
            </a:r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635896" y="1168485"/>
            <a:ext cx="1584176" cy="1241015"/>
            <a:chOff x="3635896" y="1168485"/>
            <a:chExt cx="1584176" cy="124101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Oválný bublinový popisek 12"/>
            <p:cNvSpPr/>
            <p:nvPr/>
          </p:nvSpPr>
          <p:spPr>
            <a:xfrm>
              <a:off x="3635896" y="1185364"/>
              <a:ext cx="1584176" cy="1224136"/>
            </a:xfrm>
            <a:prstGeom prst="wedgeEllipseCallout">
              <a:avLst>
                <a:gd name="adj1" fmla="val -98453"/>
                <a:gd name="adj2" fmla="val 11071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Kauzální řídící prvky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" name="Oválný bublinový popisek 13"/>
            <p:cNvSpPr/>
            <p:nvPr/>
          </p:nvSpPr>
          <p:spPr>
            <a:xfrm>
              <a:off x="3635896" y="1168485"/>
              <a:ext cx="1584176" cy="1224136"/>
            </a:xfrm>
            <a:prstGeom prst="wedgeEllipseCallout">
              <a:avLst>
                <a:gd name="adj1" fmla="val 63165"/>
                <a:gd name="adj2" fmla="val 11071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Kauzální řídící prvky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6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9048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Vito </a:t>
            </a:r>
            <a:r>
              <a:rPr lang="cs-CZ" b="1" dirty="0" err="1" smtClean="0"/>
              <a:t>Volterra</a:t>
            </a:r>
            <a:r>
              <a:rPr lang="cs-CZ" b="1" dirty="0" smtClean="0"/>
              <a:t>                   </a:t>
            </a:r>
            <a:r>
              <a:rPr lang="en-US" dirty="0" smtClean="0"/>
              <a:t>(1860-1940)</a:t>
            </a:r>
            <a:endParaRPr lang="cs-CZ" b="1" dirty="0" smtClean="0"/>
          </a:p>
          <a:p>
            <a:r>
              <a:rPr lang="cs-CZ" dirty="0" smtClean="0"/>
              <a:t>italský matematik,</a:t>
            </a:r>
          </a:p>
          <a:p>
            <a:r>
              <a:rPr lang="cs-CZ" dirty="0" smtClean="0"/>
              <a:t>zeť, </a:t>
            </a:r>
            <a:r>
              <a:rPr lang="cs-CZ" dirty="0" err="1" smtClean="0"/>
              <a:t>Humberto</a:t>
            </a:r>
            <a:r>
              <a:rPr lang="cs-CZ" dirty="0" smtClean="0"/>
              <a:t> D'</a:t>
            </a:r>
            <a:r>
              <a:rPr lang="cs-CZ" dirty="0" err="1" smtClean="0"/>
              <a:t>Ancona</a:t>
            </a:r>
            <a:r>
              <a:rPr lang="cs-CZ" dirty="0" smtClean="0"/>
              <a:t>, biolog studie  o vývoji počtu ryb, </a:t>
            </a:r>
          </a:p>
          <a:p>
            <a:r>
              <a:rPr lang="cs-CZ" dirty="0" smtClean="0"/>
              <a:t> několik modelů popisujících interakci dvou a více druhů. </a:t>
            </a:r>
          </a:p>
          <a:p>
            <a:r>
              <a:rPr lang="cs-CZ" dirty="0" smtClean="0"/>
              <a:t>Model predátor – kořist první a nejjednodušší model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0628" y="1600200"/>
            <a:ext cx="3571900" cy="4972072"/>
          </a:xfrm>
        </p:spPr>
        <p:txBody>
          <a:bodyPr>
            <a:normAutofit fontScale="77500" lnSpcReduction="20000"/>
          </a:bodyPr>
          <a:lstStyle/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Alfred J. Lotka</a:t>
            </a:r>
          </a:p>
          <a:p>
            <a:pPr>
              <a:buNone/>
            </a:pPr>
            <a:r>
              <a:rPr lang="cs-CZ" b="1" dirty="0" smtClean="0"/>
              <a:t> </a:t>
            </a:r>
            <a:r>
              <a:rPr lang="cs-CZ" dirty="0" smtClean="0"/>
              <a:t> (1880-1949) </a:t>
            </a:r>
          </a:p>
          <a:p>
            <a:r>
              <a:rPr lang="cs-CZ" dirty="0" smtClean="0"/>
              <a:t>americký matematik a biolog, </a:t>
            </a:r>
          </a:p>
          <a:p>
            <a:r>
              <a:rPr lang="cs-CZ" dirty="0" smtClean="0"/>
              <a:t>formuloval mnoho podobných modelů jako </a:t>
            </a:r>
            <a:r>
              <a:rPr lang="cs-CZ" dirty="0" err="1" smtClean="0"/>
              <a:t>Volterra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vztahu býložravců a jejich potravy.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16684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90" y="1500174"/>
            <a:ext cx="164782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1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Lotka</a:t>
            </a:r>
            <a:r>
              <a:rPr lang="cs-CZ" b="1" dirty="0" smtClean="0"/>
              <a:t>-</a:t>
            </a:r>
            <a:r>
              <a:rPr lang="cs-CZ" b="1" dirty="0" err="1" smtClean="0"/>
              <a:t>Volterra</a:t>
            </a:r>
            <a:r>
              <a:rPr lang="cs-CZ" b="1" dirty="0" smtClean="0"/>
              <a:t> model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model predátor-kořist</a:t>
            </a:r>
          </a:p>
          <a:p>
            <a:r>
              <a:rPr lang="cs-CZ" sz="3200" dirty="0" smtClean="0"/>
              <a:t>jeden z nejjednodušších modelů popisujících interakci dravec x kořist</a:t>
            </a:r>
          </a:p>
          <a:p>
            <a:r>
              <a:rPr lang="cs-CZ" sz="3200" dirty="0" smtClean="0"/>
              <a:t>model populační dynamiky popisující vývoj počtu dravců v závislosti na počtu jejich kořisti. </a:t>
            </a:r>
          </a:p>
          <a:p>
            <a:r>
              <a:rPr lang="cs-CZ" sz="3200" dirty="0" smtClean="0"/>
              <a:t> jedním z prvních pokusů o matematické vysvětlení mechanismů zabezpečujících druhovou koexistenci.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1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Formulace modelu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Předpoklady z pohledu kořist: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b="1" dirty="0" smtClean="0"/>
              <a:t>x = </a:t>
            </a:r>
            <a:r>
              <a:rPr lang="cs-CZ" b="1" dirty="0" err="1" smtClean="0"/>
              <a:t>x</a:t>
            </a:r>
            <a:r>
              <a:rPr lang="cs-CZ" b="1" dirty="0" smtClean="0"/>
              <a:t>(t) velikost populace kořisti v čase t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Neexistence predátorů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b="1" dirty="0" smtClean="0"/>
              <a:t>y = </a:t>
            </a:r>
            <a:r>
              <a:rPr lang="cs-CZ" b="1" dirty="0" err="1" smtClean="0"/>
              <a:t>y</a:t>
            </a:r>
            <a:r>
              <a:rPr lang="cs-CZ" b="1" dirty="0" smtClean="0"/>
              <a:t>(t) velikost populace predátorů v čase t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Predátoři loví kořist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b  závisí na velikosti obou populací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384087"/>
            <a:ext cx="1273790" cy="87154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7684" y="4869160"/>
            <a:ext cx="2302502" cy="88036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Formulace modelu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Předpoklady z pohledu predátor:</a:t>
            </a:r>
          </a:p>
          <a:p>
            <a:pPr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Absence potravy: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S dostatkem potravy roste míra porodnosti 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   predátorů: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212976"/>
            <a:ext cx="1285884" cy="737492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517232"/>
            <a:ext cx="2286016" cy="78205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Predátor-Kořist Model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Model má dvě proměnné x a y a několik parametrů:</a:t>
            </a:r>
          </a:p>
          <a:p>
            <a:pPr lvl="1"/>
            <a:r>
              <a:rPr lang="cs-CZ" dirty="0" smtClean="0"/>
              <a:t>x = hustota populace kořisti</a:t>
            </a:r>
          </a:p>
          <a:p>
            <a:pPr lvl="1"/>
            <a:r>
              <a:rPr lang="cs-CZ" dirty="0" smtClean="0"/>
              <a:t>y = hustota populace predátorů</a:t>
            </a:r>
          </a:p>
          <a:p>
            <a:pPr lvl="1"/>
            <a:r>
              <a:rPr lang="cs-CZ" b="1" dirty="0" smtClean="0"/>
              <a:t> a</a:t>
            </a:r>
            <a:r>
              <a:rPr lang="cs-CZ" dirty="0" smtClean="0"/>
              <a:t>, </a:t>
            </a:r>
            <a:r>
              <a:rPr lang="cs-CZ" b="1" dirty="0" smtClean="0"/>
              <a:t>b</a:t>
            </a:r>
            <a:r>
              <a:rPr lang="cs-CZ" dirty="0" smtClean="0"/>
              <a:t>, </a:t>
            </a:r>
            <a:r>
              <a:rPr lang="cs-CZ" b="1" dirty="0" smtClean="0"/>
              <a:t>c</a:t>
            </a:r>
            <a:r>
              <a:rPr lang="cs-CZ" dirty="0" smtClean="0"/>
              <a:t>, a </a:t>
            </a:r>
            <a:r>
              <a:rPr lang="cs-CZ" b="1" dirty="0" smtClean="0"/>
              <a:t>p </a:t>
            </a:r>
            <a:r>
              <a:rPr lang="cs-CZ" dirty="0" smtClean="0"/>
              <a:t>jsou kladné konstanty </a:t>
            </a:r>
          </a:p>
          <a:p>
            <a:pPr lvl="1"/>
            <a:r>
              <a:rPr lang="cs-CZ" dirty="0" smtClean="0"/>
              <a:t>a faktor množení kořisti</a:t>
            </a:r>
          </a:p>
          <a:p>
            <a:pPr lvl="1"/>
            <a:r>
              <a:rPr lang="cs-CZ" dirty="0" smtClean="0"/>
              <a:t>b koeficient predace</a:t>
            </a:r>
          </a:p>
          <a:p>
            <a:pPr lvl="1"/>
            <a:r>
              <a:rPr lang="cs-CZ" dirty="0" smtClean="0"/>
              <a:t>c faktor úhynu predátorů </a:t>
            </a:r>
          </a:p>
          <a:p>
            <a:pPr lvl="1"/>
            <a:r>
              <a:rPr lang="cs-CZ" dirty="0" smtClean="0"/>
              <a:t>p reprodukční míra predátorů na jednu kořist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571612"/>
            <a:ext cx="2357454" cy="90138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00306"/>
            <a:ext cx="2297008" cy="928694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70776" cy="1008113"/>
          </a:xfrm>
        </p:spPr>
        <p:txBody>
          <a:bodyPr/>
          <a:lstStyle/>
          <a:p>
            <a:pPr algn="ctr"/>
            <a:r>
              <a:rPr lang="cs-CZ" sz="2800" dirty="0" smtClean="0"/>
              <a:t>Kompartmentové vyjádření Lota-</a:t>
            </a:r>
            <a:r>
              <a:rPr lang="cs-CZ" sz="2800" dirty="0" err="1" smtClean="0"/>
              <a:t>Volterrova</a:t>
            </a:r>
            <a:r>
              <a:rPr lang="cs-CZ" sz="2800" dirty="0" smtClean="0"/>
              <a:t> modelu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1800" dirty="0" smtClean="0"/>
              <a:t>(populační </a:t>
            </a:r>
            <a:r>
              <a:rPr lang="cs-CZ" sz="1800" dirty="0" smtClean="0"/>
              <a:t>model v prostředí STELLA </a:t>
            </a:r>
            <a:r>
              <a:rPr lang="cs-CZ" sz="1800" dirty="0" smtClean="0"/>
              <a:t>) </a:t>
            </a: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00" y="1188451"/>
            <a:ext cx="6264696" cy="56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2732" y="1176"/>
            <a:chExt cx="337" cy="372"/>
          </a:xfrm>
        </p:grpSpPr>
        <p:sp>
          <p:nvSpPr>
            <p:cNvPr id="54339" name="Rectangle 12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40" name="Rectangle 13"/>
            <p:cNvSpPr>
              <a:spLocks noChangeArrowheads="1"/>
            </p:cNvSpPr>
            <p:nvPr/>
          </p:nvSpPr>
          <p:spPr bwMode="auto">
            <a:xfrm>
              <a:off x="2732" y="1176"/>
              <a:ext cx="337" cy="372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4475163" y="1949450"/>
            <a:ext cx="163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/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2766" y="2929"/>
            <a:chExt cx="303" cy="378"/>
          </a:xfrm>
        </p:grpSpPr>
        <p:sp>
          <p:nvSpPr>
            <p:cNvPr id="54337" name="Rectangle 17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8" name="Rectangle 18"/>
            <p:cNvSpPr>
              <a:spLocks noChangeArrowheads="1"/>
            </p:cNvSpPr>
            <p:nvPr/>
          </p:nvSpPr>
          <p:spPr bwMode="auto">
            <a:xfrm>
              <a:off x="2766" y="2929"/>
              <a:ext cx="303" cy="378"/>
            </a:xfrm>
            <a:prstGeom prst="rect">
              <a:avLst/>
            </a:prstGeom>
            <a:noFill/>
            <a:ln w="23813" cap="rnd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4516438" y="4732338"/>
            <a:ext cx="101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1657" y="2069"/>
            <a:chExt cx="302" cy="377"/>
          </a:xfrm>
        </p:grpSpPr>
        <p:sp>
          <p:nvSpPr>
            <p:cNvPr id="54335" name="Rectangle 22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6" name="Rectangle 23"/>
            <p:cNvSpPr>
              <a:spLocks noChangeArrowheads="1"/>
            </p:cNvSpPr>
            <p:nvPr/>
          </p:nvSpPr>
          <p:spPr bwMode="auto">
            <a:xfrm>
              <a:off x="1657" y="2069"/>
              <a:ext cx="302" cy="377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2754313" y="3367088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/>
          </a:p>
        </p:txBody>
      </p:sp>
      <p:sp>
        <p:nvSpPr>
          <p:cNvPr id="54284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3888" y="2150"/>
            <a:chExt cx="302" cy="378"/>
          </a:xfrm>
        </p:grpSpPr>
        <p:sp>
          <p:nvSpPr>
            <p:cNvPr id="54333" name="Rectangle 27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4" name="Rectangle 28"/>
            <p:cNvSpPr>
              <a:spLocks noChangeArrowheads="1"/>
            </p:cNvSpPr>
            <p:nvPr/>
          </p:nvSpPr>
          <p:spPr bwMode="auto">
            <a:xfrm>
              <a:off x="3888" y="2150"/>
              <a:ext cx="302" cy="378"/>
            </a:xfrm>
            <a:prstGeom prst="rect">
              <a:avLst/>
            </a:prstGeom>
            <a:noFill/>
            <a:ln w="238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6296025" y="3495675"/>
            <a:ext cx="184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/>
          </a:p>
        </p:txBody>
      </p:sp>
      <p:sp>
        <p:nvSpPr>
          <p:cNvPr id="5428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8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429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4328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9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0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4331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32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4323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4326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27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25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4318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19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0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4321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22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4313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43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7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15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4306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4311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2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4309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10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 autoUpdateAnimBg="0"/>
      <p:bldP spid="86036" grpId="0" autoUpdateAnimBg="0"/>
      <p:bldP spid="86041" grpId="0" autoUpdateAnimBg="0"/>
      <p:bldP spid="86046" grpId="0" autoUpdateAnimBg="0"/>
      <p:bldP spid="86084" grpId="0" animBg="1" autoUpdateAnimBg="0"/>
      <p:bldP spid="86085" grpId="0" animBg="1" autoUpdateAnimBg="0"/>
      <p:bldP spid="86096" grpId="0" animBg="1" autoUpdateAnimBg="0"/>
      <p:bldP spid="86111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776864" cy="5898607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17203"/>
            <a:ext cx="8640960" cy="1008113"/>
          </a:xfrm>
        </p:spPr>
        <p:txBody>
          <a:bodyPr/>
          <a:lstStyle/>
          <a:p>
            <a:pPr algn="ctr"/>
            <a:r>
              <a:rPr lang="cs-CZ" sz="2800" dirty="0" smtClean="0"/>
              <a:t>Kompartmentové vyjádření Lota-</a:t>
            </a:r>
            <a:r>
              <a:rPr lang="cs-CZ" sz="2800" dirty="0" err="1" smtClean="0"/>
              <a:t>Volterrova</a:t>
            </a:r>
            <a:r>
              <a:rPr lang="cs-CZ" sz="2800" dirty="0" smtClean="0"/>
              <a:t> modelu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1800" dirty="0" smtClean="0"/>
              <a:t>(populační </a:t>
            </a:r>
            <a:r>
              <a:rPr lang="cs-CZ" sz="1800" dirty="0" smtClean="0"/>
              <a:t>model v </a:t>
            </a:r>
            <a:r>
              <a:rPr lang="cs-CZ" sz="1800" dirty="0" err="1" smtClean="0"/>
              <a:t>Modelice</a:t>
            </a:r>
            <a:r>
              <a:rPr lang="cs-CZ" sz="1800" dirty="0" smtClean="0"/>
              <a:t>)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873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Výstupy výpočtů – populační graf a populační křivka</a:t>
            </a:r>
            <a:endParaRPr lang="cs-CZ" b="1" dirty="0"/>
          </a:p>
        </p:txBody>
      </p:sp>
      <p:pic>
        <p:nvPicPr>
          <p:cNvPr id="4" name="Obrázek 5" descr="cyklus.bmp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8072494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Populační graf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1428728" y="4071948"/>
          <a:ext cx="6119158" cy="25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ázek 1" descr="Bez názvu1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256" y="4929198"/>
            <a:ext cx="1285884" cy="1428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5602" name="AutoShape 2"/>
          <p:cNvCxnSpPr>
            <a:cxnSpLocks noChangeShapeType="1"/>
          </p:cNvCxnSpPr>
          <p:nvPr/>
        </p:nvCxnSpPr>
        <p:spPr bwMode="auto">
          <a:xfrm>
            <a:off x="5072066" y="5286388"/>
            <a:ext cx="4476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9" name="Obrázek 2" descr="untitled.jpg"/>
          <p:cNvPicPr>
            <a:picLocks noGrp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2714612" y="1500174"/>
            <a:ext cx="5022865" cy="257177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28728" y="1785926"/>
            <a:ext cx="128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a=1, </a:t>
            </a:r>
            <a:endParaRPr lang="cs-CZ" b="1" dirty="0" smtClean="0"/>
          </a:p>
          <a:p>
            <a:r>
              <a:rPr lang="cs-CZ" b="1" dirty="0" smtClean="0"/>
              <a:t>b=0,03</a:t>
            </a:r>
            <a:r>
              <a:rPr lang="cs-CZ" b="1" dirty="0"/>
              <a:t>, </a:t>
            </a:r>
            <a:endParaRPr lang="cs-CZ" b="1" dirty="0" smtClean="0"/>
          </a:p>
          <a:p>
            <a:r>
              <a:rPr lang="cs-CZ" b="1" dirty="0" smtClean="0"/>
              <a:t>c=0,4</a:t>
            </a:r>
            <a:r>
              <a:rPr lang="cs-CZ" b="1" dirty="0"/>
              <a:t>, </a:t>
            </a:r>
            <a:endParaRPr lang="cs-CZ" b="1" dirty="0" smtClean="0"/>
          </a:p>
          <a:p>
            <a:r>
              <a:rPr lang="cs-CZ" b="1" dirty="0" smtClean="0"/>
              <a:t>p=0,01 </a:t>
            </a:r>
          </a:p>
          <a:p>
            <a:r>
              <a:rPr lang="cs-CZ" b="1" dirty="0" smtClean="0"/>
              <a:t>x</a:t>
            </a:r>
            <a:r>
              <a:rPr lang="cs-CZ" b="1" baseline="-25000" dirty="0" smtClean="0"/>
              <a:t>0</a:t>
            </a:r>
            <a:r>
              <a:rPr lang="cs-CZ" b="1" dirty="0" smtClean="0"/>
              <a:t>=15</a:t>
            </a:r>
            <a:r>
              <a:rPr lang="cs-CZ" b="1" dirty="0"/>
              <a:t>, </a:t>
            </a:r>
            <a:endParaRPr lang="cs-CZ" b="1" dirty="0" smtClean="0"/>
          </a:p>
          <a:p>
            <a:r>
              <a:rPr lang="cs-CZ" b="1" dirty="0" smtClean="0"/>
              <a:t>y</a:t>
            </a:r>
            <a:r>
              <a:rPr lang="cs-CZ" b="1" baseline="-25000" dirty="0" smtClean="0"/>
              <a:t>0</a:t>
            </a:r>
            <a:r>
              <a:rPr lang="cs-CZ" b="1" dirty="0" smtClean="0"/>
              <a:t>=15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3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347864" y="2420888"/>
            <a:ext cx="259228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</a:rPr>
              <a:t>C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51520" y="32849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>
            <a:stCxn id="8" idx="0"/>
            <a:endCxn id="8" idx="4"/>
          </p:cNvCxnSpPr>
          <p:nvPr/>
        </p:nvCxnSpPr>
        <p:spPr>
          <a:xfrm>
            <a:off x="539552" y="3284984"/>
            <a:ext cx="0" cy="57606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3347864" y="36450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061800" y="342900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172400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2699792" y="3284984"/>
            <a:ext cx="337180" cy="648072"/>
            <a:chOff x="2699792" y="908720"/>
            <a:chExt cx="337180" cy="648072"/>
          </a:xfrm>
        </p:grpSpPr>
        <p:sp>
          <p:nvSpPr>
            <p:cNvPr id="20" name="Rovnoramenný trojúhelník 19"/>
            <p:cNvSpPr/>
            <p:nvPr/>
          </p:nvSpPr>
          <p:spPr>
            <a:xfrm rot="5400000">
              <a:off x="2573778" y="1070738"/>
              <a:ext cx="576064" cy="3240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2" name="Přímá spojovací čára 21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bdélník 25"/>
          <p:cNvSpPr/>
          <p:nvPr/>
        </p:nvSpPr>
        <p:spPr>
          <a:xfrm>
            <a:off x="7020272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868144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275856" y="354672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059832" y="35543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627784" y="3573016"/>
            <a:ext cx="144016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339752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118762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755576" y="357301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" name="Skupina 33"/>
          <p:cNvGrpSpPr/>
          <p:nvPr/>
        </p:nvGrpSpPr>
        <p:grpSpPr>
          <a:xfrm>
            <a:off x="6300192" y="3284984"/>
            <a:ext cx="337180" cy="648072"/>
            <a:chOff x="2699792" y="908720"/>
            <a:chExt cx="337180" cy="648072"/>
          </a:xfrm>
        </p:grpSpPr>
        <p:sp>
          <p:nvSpPr>
            <p:cNvPr id="35" name="Rovnoramenný trojúhelník 34"/>
            <p:cNvSpPr/>
            <p:nvPr/>
          </p:nvSpPr>
          <p:spPr>
            <a:xfrm rot="5400000">
              <a:off x="2573778" y="1070738"/>
              <a:ext cx="576064" cy="3240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bdélník 36"/>
          <p:cNvSpPr/>
          <p:nvPr/>
        </p:nvSpPr>
        <p:spPr>
          <a:xfrm>
            <a:off x="6660232" y="355434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622818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899592" y="3645024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2483768" y="364502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endCxn id="28" idx="3"/>
          </p:cNvCxnSpPr>
          <p:nvPr/>
        </p:nvCxnSpPr>
        <p:spPr>
          <a:xfrm flipV="1">
            <a:off x="3203848" y="3618736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flipV="1">
            <a:off x="6012160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flipV="1">
            <a:off x="6804248" y="3645024"/>
            <a:ext cx="216024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flipV="1">
            <a:off x="8316416" y="3645024"/>
            <a:ext cx="432048" cy="1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2339752" y="1772816"/>
            <a:ext cx="165618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0" y="1412776"/>
            <a:ext cx="4499992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Proměnná poddajnost resp. elasticita (C)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0" y="393305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tlaku</a:t>
            </a:r>
            <a:endParaRPr lang="cs-CZ" dirty="0"/>
          </a:p>
        </p:txBody>
      </p:sp>
      <p:sp>
        <p:nvSpPr>
          <p:cNvPr id="56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3"/>
          </a:xfrm>
        </p:spPr>
        <p:txBody>
          <a:bodyPr/>
          <a:lstStyle/>
          <a:p>
            <a:r>
              <a:rPr lang="cs-CZ" dirty="0" smtClean="0"/>
              <a:t>Pulzní pumpa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1288256" y="1639491"/>
            <a:ext cx="4101704" cy="5869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4" name="Elipsa 3"/>
          <p:cNvSpPr/>
          <p:nvPr/>
        </p:nvSpPr>
        <p:spPr>
          <a:xfrm>
            <a:off x="602456" y="2672954"/>
            <a:ext cx="1944291" cy="17823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7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3357563" y="3537348"/>
            <a:ext cx="107156" cy="1071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27" name="Obdélník 26"/>
          <p:cNvSpPr/>
          <p:nvPr/>
        </p:nvSpPr>
        <p:spPr>
          <a:xfrm>
            <a:off x="2493169" y="3537348"/>
            <a:ext cx="108347" cy="107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28" name="Obdélník 27"/>
          <p:cNvSpPr/>
          <p:nvPr/>
        </p:nvSpPr>
        <p:spPr>
          <a:xfrm>
            <a:off x="548878" y="3517107"/>
            <a:ext cx="108347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grpSp>
        <p:nvGrpSpPr>
          <p:cNvPr id="87047" name="Skupina 33"/>
          <p:cNvGrpSpPr>
            <a:grpSpLocks/>
          </p:cNvGrpSpPr>
          <p:nvPr/>
        </p:nvGrpSpPr>
        <p:grpSpPr bwMode="auto">
          <a:xfrm>
            <a:off x="2817019" y="3320654"/>
            <a:ext cx="252413" cy="486965"/>
            <a:chOff x="2699792" y="908720"/>
            <a:chExt cx="337180" cy="648072"/>
          </a:xfrm>
        </p:grpSpPr>
        <p:sp>
          <p:nvSpPr>
            <p:cNvPr id="35" name="Rovnoramenný trojúhelník 34"/>
            <p:cNvSpPr/>
            <p:nvPr/>
          </p:nvSpPr>
          <p:spPr>
            <a:xfrm rot="5400000">
              <a:off x="2574427" y="1070528"/>
              <a:ext cx="575185" cy="3244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bdélník 36"/>
          <p:cNvSpPr/>
          <p:nvPr/>
        </p:nvSpPr>
        <p:spPr>
          <a:xfrm>
            <a:off x="3087291" y="3523060"/>
            <a:ext cx="108347" cy="108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38" name="Obdélník 37"/>
          <p:cNvSpPr/>
          <p:nvPr/>
        </p:nvSpPr>
        <p:spPr>
          <a:xfrm>
            <a:off x="2763442" y="3537348"/>
            <a:ext cx="107156" cy="1071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cxnSp>
        <p:nvCxnSpPr>
          <p:cNvPr id="45" name="Přímá spojovací čára 44"/>
          <p:cNvCxnSpPr>
            <a:endCxn id="28" idx="3"/>
          </p:cNvCxnSpPr>
          <p:nvPr/>
        </p:nvCxnSpPr>
        <p:spPr>
          <a:xfrm flipV="1">
            <a:off x="495300" y="3571875"/>
            <a:ext cx="161925" cy="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flipV="1">
            <a:off x="2601516" y="3590925"/>
            <a:ext cx="161925" cy="8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flipV="1">
            <a:off x="3195638" y="3590925"/>
            <a:ext cx="161925" cy="8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2195513" y="2240756"/>
            <a:ext cx="972741" cy="62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4" name="TextovéPole 53"/>
          <p:cNvSpPr txBox="1">
            <a:spLocks noChangeArrowheads="1"/>
          </p:cNvSpPr>
          <p:nvPr/>
        </p:nvSpPr>
        <p:spPr bwMode="auto">
          <a:xfrm>
            <a:off x="1570435" y="1769269"/>
            <a:ext cx="33754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Proměnné poddajnost resp. elasticita (C)</a:t>
            </a:r>
          </a:p>
        </p:txBody>
      </p:sp>
      <p:sp>
        <p:nvSpPr>
          <p:cNvPr id="87055" name="Nadpis 1"/>
          <p:cNvSpPr>
            <a:spLocks noGrp="1"/>
          </p:cNvSpPr>
          <p:nvPr>
            <p:ph type="title"/>
          </p:nvPr>
        </p:nvSpPr>
        <p:spPr>
          <a:xfrm>
            <a:off x="1494235" y="944166"/>
            <a:ext cx="6163865" cy="757238"/>
          </a:xfrm>
        </p:spPr>
        <p:txBody>
          <a:bodyPr/>
          <a:lstStyle/>
          <a:p>
            <a:r>
              <a:rPr lang="cs-CZ" altLang="cs-CZ" smtClean="0"/>
              <a:t>Pulzní pumpa</a:t>
            </a:r>
          </a:p>
        </p:txBody>
      </p:sp>
      <p:sp>
        <p:nvSpPr>
          <p:cNvPr id="87056" name="TextovéPole 38"/>
          <p:cNvSpPr txBox="1">
            <a:spLocks noChangeArrowheads="1"/>
          </p:cNvSpPr>
          <p:nvPr/>
        </p:nvSpPr>
        <p:spPr bwMode="auto">
          <a:xfrm>
            <a:off x="2670572" y="3933825"/>
            <a:ext cx="5880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Ventil</a:t>
            </a:r>
          </a:p>
        </p:txBody>
      </p:sp>
      <p:sp>
        <p:nvSpPr>
          <p:cNvPr id="87057" name="TextovéPole 40"/>
          <p:cNvSpPr txBox="1">
            <a:spLocks noChangeArrowheads="1"/>
          </p:cNvSpPr>
          <p:nvPr/>
        </p:nvSpPr>
        <p:spPr bwMode="auto">
          <a:xfrm>
            <a:off x="4066563" y="4795838"/>
            <a:ext cx="13871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1350"/>
              <a:t>Kapacitor</a:t>
            </a:r>
          </a:p>
          <a:p>
            <a:pPr algn="ctr" eaLnBrk="1" hangingPunct="1"/>
            <a:r>
              <a:rPr lang="cs-CZ" altLang="cs-CZ" sz="1350"/>
              <a:t>(výkonový prvek)</a:t>
            </a:r>
          </a:p>
        </p:txBody>
      </p:sp>
      <p:sp>
        <p:nvSpPr>
          <p:cNvPr id="42" name="Elipsa 3"/>
          <p:cNvSpPr/>
          <p:nvPr/>
        </p:nvSpPr>
        <p:spPr>
          <a:xfrm>
            <a:off x="3446860" y="2603898"/>
            <a:ext cx="1944290" cy="17823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7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5984082" y="3471863"/>
            <a:ext cx="107156" cy="1071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grpSp>
        <p:nvGrpSpPr>
          <p:cNvPr id="87060" name="Skupina 45"/>
          <p:cNvGrpSpPr>
            <a:grpSpLocks/>
          </p:cNvGrpSpPr>
          <p:nvPr/>
        </p:nvGrpSpPr>
        <p:grpSpPr bwMode="auto">
          <a:xfrm>
            <a:off x="5443537" y="3255169"/>
            <a:ext cx="253604" cy="486966"/>
            <a:chOff x="2699792" y="908720"/>
            <a:chExt cx="337180" cy="648072"/>
          </a:xfrm>
        </p:grpSpPr>
        <p:sp>
          <p:nvSpPr>
            <p:cNvPr id="50" name="Rovnoramenný trojúhelník 49"/>
            <p:cNvSpPr/>
            <p:nvPr/>
          </p:nvSpPr>
          <p:spPr>
            <a:xfrm rot="5400000">
              <a:off x="2574459" y="1070498"/>
              <a:ext cx="575183" cy="3245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cxnSp>
          <p:nvCxnSpPr>
            <p:cNvPr id="51" name="Přímá spojovací čára 35"/>
            <p:cNvCxnSpPr/>
            <p:nvPr/>
          </p:nvCxnSpPr>
          <p:spPr>
            <a:xfrm>
              <a:off x="3036972" y="908720"/>
              <a:ext cx="0" cy="6480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bdélník 51"/>
          <p:cNvSpPr/>
          <p:nvPr/>
        </p:nvSpPr>
        <p:spPr>
          <a:xfrm>
            <a:off x="5713810" y="3457576"/>
            <a:ext cx="108347" cy="108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57" name="Obdélník 56"/>
          <p:cNvSpPr/>
          <p:nvPr/>
        </p:nvSpPr>
        <p:spPr>
          <a:xfrm>
            <a:off x="5389960" y="3471863"/>
            <a:ext cx="108347" cy="1071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cxnSp>
        <p:nvCxnSpPr>
          <p:cNvPr id="58" name="Přímá spojovací čára 47"/>
          <p:cNvCxnSpPr/>
          <p:nvPr/>
        </p:nvCxnSpPr>
        <p:spPr>
          <a:xfrm flipV="1">
            <a:off x="5822156" y="3525441"/>
            <a:ext cx="161925" cy="8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2"/>
          <p:cNvCxnSpPr>
            <a:stCxn id="9" idx="4"/>
          </p:cNvCxnSpPr>
          <p:nvPr/>
        </p:nvCxnSpPr>
        <p:spPr>
          <a:xfrm>
            <a:off x="3339704" y="2226469"/>
            <a:ext cx="627459" cy="4988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65" name="TextovéPole 59"/>
          <p:cNvSpPr txBox="1">
            <a:spLocks noChangeArrowheads="1"/>
          </p:cNvSpPr>
          <p:nvPr/>
        </p:nvSpPr>
        <p:spPr bwMode="auto">
          <a:xfrm>
            <a:off x="5481637" y="3904060"/>
            <a:ext cx="5880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Ventil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386953" y="3531394"/>
            <a:ext cx="108347" cy="108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87067" name="TextovéPole 62"/>
          <p:cNvSpPr txBox="1">
            <a:spLocks noChangeArrowheads="1"/>
          </p:cNvSpPr>
          <p:nvPr/>
        </p:nvSpPr>
        <p:spPr bwMode="auto">
          <a:xfrm>
            <a:off x="989394" y="4795838"/>
            <a:ext cx="13871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1350"/>
              <a:t>Kapacitor</a:t>
            </a:r>
          </a:p>
          <a:p>
            <a:pPr algn="ctr" eaLnBrk="1" hangingPunct="1"/>
            <a:r>
              <a:rPr lang="cs-CZ" altLang="cs-CZ" sz="1350"/>
              <a:t>(výkonový prvek)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6619875" y="2515791"/>
            <a:ext cx="15882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69" name="TextovéPole 15"/>
          <p:cNvSpPr txBox="1">
            <a:spLocks noChangeArrowheads="1"/>
          </p:cNvSpPr>
          <p:nvPr/>
        </p:nvSpPr>
        <p:spPr bwMode="auto">
          <a:xfrm>
            <a:off x="8096251" y="2515791"/>
            <a:ext cx="6335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objem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H="1" flipV="1">
            <a:off x="6563916" y="1171575"/>
            <a:ext cx="55959" cy="1344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71" name="TextovéPole 63"/>
          <p:cNvSpPr txBox="1">
            <a:spLocks noChangeArrowheads="1"/>
          </p:cNvSpPr>
          <p:nvPr/>
        </p:nvSpPr>
        <p:spPr bwMode="auto">
          <a:xfrm>
            <a:off x="5822156" y="1007269"/>
            <a:ext cx="4443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tlak</a:t>
            </a:r>
          </a:p>
        </p:txBody>
      </p:sp>
      <p:cxnSp>
        <p:nvCxnSpPr>
          <p:cNvPr id="65" name="Přímá spojnice 64"/>
          <p:cNvCxnSpPr/>
          <p:nvPr/>
        </p:nvCxnSpPr>
        <p:spPr>
          <a:xfrm flipV="1">
            <a:off x="6623448" y="1243013"/>
            <a:ext cx="510778" cy="1270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V="1">
            <a:off x="6628210" y="1404937"/>
            <a:ext cx="970359" cy="1110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V="1">
            <a:off x="6628210" y="1907381"/>
            <a:ext cx="1443038" cy="604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Šipka doprava 74"/>
          <p:cNvSpPr/>
          <p:nvPr/>
        </p:nvSpPr>
        <p:spPr>
          <a:xfrm rot="2443277">
            <a:off x="7620001" y="1384698"/>
            <a:ext cx="213122" cy="25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76" name="Šipka doprava 75"/>
          <p:cNvSpPr/>
          <p:nvPr/>
        </p:nvSpPr>
        <p:spPr>
          <a:xfrm rot="12547486">
            <a:off x="7279482" y="1219200"/>
            <a:ext cx="211931" cy="258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3290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Fyzikální analogie při modelování cirkulace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75" t="5815" r="3101"/>
          <a:stretch/>
        </p:blipFill>
        <p:spPr bwMode="auto">
          <a:xfrm>
            <a:off x="1654629" y="1349829"/>
            <a:ext cx="6081486" cy="55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194860" y="596474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Konceptuální schéma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65373" y="172287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258738" y="29063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21774" y="443711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44208" y="601199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76056" y="65880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865390" y="65880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45310" y="57959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25230" y="521061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547664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330780" y="21328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41454" y="11874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698" y="81812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r>
              <a:rPr lang="cs-CZ" dirty="0" smtClean="0"/>
              <a:t> - rezistence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07504" y="125946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dirty="0" smtClean="0"/>
              <a:t> - </a:t>
            </a:r>
            <a:r>
              <a:rPr lang="cs-CZ" dirty="0" err="1" smtClean="0"/>
              <a:t>kapacitor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22218" y="35010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15622" y="16288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590376" y="16195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526480" y="227687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145524" y="349171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948264" y="49411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580112" y="61653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510256" y="630932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074618" y="47878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566040" y="558924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02144" y="61560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54" name="Skupina 53"/>
          <p:cNvGrpSpPr/>
          <p:nvPr/>
        </p:nvGrpSpPr>
        <p:grpSpPr>
          <a:xfrm>
            <a:off x="2330780" y="2780930"/>
            <a:ext cx="4617484" cy="2088230"/>
            <a:chOff x="2330780" y="2780930"/>
            <a:chExt cx="4617484" cy="2088230"/>
          </a:xfrm>
        </p:grpSpPr>
        <p:sp>
          <p:nvSpPr>
            <p:cNvPr id="9" name="TextovéPole 8"/>
            <p:cNvSpPr txBox="1"/>
            <p:nvPr/>
          </p:nvSpPr>
          <p:spPr>
            <a:xfrm>
              <a:off x="4202430" y="3513782"/>
              <a:ext cx="1593706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err="1" smtClean="0"/>
                <a:t>Kapacitory</a:t>
              </a:r>
              <a:r>
                <a:rPr lang="cs-CZ" dirty="0" smtClean="0"/>
                <a:t> </a:t>
              </a:r>
            </a:p>
            <a:p>
              <a:pPr algn="ctr"/>
              <a:r>
                <a:rPr lang="cs-CZ" dirty="0" smtClean="0"/>
                <a:t>s proměnnou </a:t>
              </a:r>
            </a:p>
            <a:p>
              <a:pPr algn="ctr"/>
              <a:r>
                <a:rPr lang="cs-CZ" dirty="0" smtClean="0"/>
                <a:t>kapacitancí</a:t>
              </a:r>
              <a:endParaRPr lang="cs-CZ" dirty="0"/>
            </a:p>
          </p:txBody>
        </p:sp>
        <p:cxnSp>
          <p:nvCxnSpPr>
            <p:cNvPr id="12" name="Přímá spojnice se šipkou 11"/>
            <p:cNvCxnSpPr>
              <a:stCxn id="9" idx="1"/>
            </p:cNvCxnSpPr>
            <p:nvPr/>
          </p:nvCxnSpPr>
          <p:spPr>
            <a:xfrm flipH="1" flipV="1">
              <a:off x="2330780" y="3757682"/>
              <a:ext cx="1871650" cy="2177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flipH="1">
              <a:off x="2566040" y="4437112"/>
              <a:ext cx="1668362" cy="43204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 flipV="1">
              <a:off x="5796136" y="3845372"/>
              <a:ext cx="1152128" cy="22240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 flipV="1">
              <a:off x="5796136" y="2780930"/>
              <a:ext cx="730344" cy="7328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ovéPole 59"/>
          <p:cNvSpPr txBox="1"/>
          <p:nvPr/>
        </p:nvSpPr>
        <p:spPr>
          <a:xfrm>
            <a:off x="112656" y="170919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</a:t>
            </a:r>
            <a:r>
              <a:rPr lang="cs-CZ" dirty="0" smtClean="0"/>
              <a:t> - induktor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6660232" y="53732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107504" y="2123564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 smtClean="0"/>
              <a:t> - chlopeň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2515286" y="267069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267744" y="436510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6948264" y="399577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6588224" y="277163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6" grpId="0"/>
      <p:bldP spid="31" grpId="0"/>
      <p:bldP spid="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psidelearning.com/blog/wp-content/uploads/2011/04/legobri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08560"/>
            <a:ext cx="6265069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Nadpis 1"/>
          <p:cNvSpPr>
            <a:spLocks noGrp="1"/>
          </p:cNvSpPr>
          <p:nvPr>
            <p:ph type="title"/>
          </p:nvPr>
        </p:nvSpPr>
        <p:spPr>
          <a:xfrm>
            <a:off x="1385888" y="857250"/>
            <a:ext cx="6172200" cy="857250"/>
          </a:xfrm>
        </p:spPr>
        <p:txBody>
          <a:bodyPr/>
          <a:lstStyle/>
          <a:p>
            <a:r>
              <a:rPr lang="cs-CZ" altLang="cs-CZ" smtClean="0"/>
              <a:t>Definice komponent</a:t>
            </a:r>
          </a:p>
        </p:txBody>
      </p:sp>
      <p:pic>
        <p:nvPicPr>
          <p:cNvPr id="1032" name="Picture 8" descr="http://files.malovanikresleni.cz/200169880-ed5ebee58c-public/lego_human_he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81" y="1714500"/>
            <a:ext cx="3228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Brány - konektory pro propojení prvků </a:t>
            </a:r>
          </a:p>
        </p:txBody>
      </p:sp>
      <p:sp>
        <p:nvSpPr>
          <p:cNvPr id="101379" name="TextovéPole 1"/>
          <p:cNvSpPr txBox="1">
            <a:spLocks noChangeArrowheads="1"/>
          </p:cNvSpPr>
          <p:nvPr/>
        </p:nvSpPr>
        <p:spPr bwMode="auto">
          <a:xfrm>
            <a:off x="1877616" y="1250156"/>
            <a:ext cx="13947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/>
              <a:t>tok</a:t>
            </a:r>
            <a:r>
              <a:rPr lang="cs-CZ" altLang="cs-CZ" sz="1350"/>
              <a:t> = průtok krve</a:t>
            </a:r>
          </a:p>
        </p:txBody>
      </p:sp>
      <p:sp>
        <p:nvSpPr>
          <p:cNvPr id="101380" name="TextovéPole 14"/>
          <p:cNvSpPr txBox="1">
            <a:spLocks noChangeArrowheads="1"/>
          </p:cNvSpPr>
          <p:nvPr/>
        </p:nvSpPr>
        <p:spPr bwMode="auto">
          <a:xfrm>
            <a:off x="1888331" y="1526381"/>
            <a:ext cx="12297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úsilí = tlak krve</a:t>
            </a:r>
          </a:p>
        </p:txBody>
      </p:sp>
      <p:sp>
        <p:nvSpPr>
          <p:cNvPr id="101381" name="Obdélník 15"/>
          <p:cNvSpPr>
            <a:spLocks noChangeArrowheads="1"/>
          </p:cNvSpPr>
          <p:nvPr/>
        </p:nvSpPr>
        <p:spPr bwMode="auto">
          <a:xfrm>
            <a:off x="2519362" y="2132410"/>
            <a:ext cx="46446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connector BloodFlowConnector </a:t>
            </a:r>
            <a:r>
              <a:rPr lang="cs-CZ" altLang="cs-CZ" sz="1350"/>
              <a:t>"Connector for blood flow"</a:t>
            </a:r>
          </a:p>
          <a:p>
            <a:pPr eaLnBrk="1" hangingPunct="1"/>
            <a:r>
              <a:rPr lang="cs-CZ" altLang="cs-CZ" sz="1350"/>
              <a:t>  flow Real Q "blood flow in ml/sec";</a:t>
            </a:r>
          </a:p>
          <a:p>
            <a:pPr eaLnBrk="1" hangingPunct="1"/>
            <a:r>
              <a:rPr lang="cs-CZ" altLang="cs-CZ" sz="1350"/>
              <a:t>  Real Pressure "Pressure in torr";</a:t>
            </a:r>
          </a:p>
          <a:p>
            <a:pPr eaLnBrk="1" hangingPunct="1"/>
            <a:r>
              <a:rPr lang="cs-CZ" altLang="cs-CZ" sz="1350" b="1"/>
              <a:t>end BloodFlowConnector;</a:t>
            </a: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2614612" y="3482578"/>
            <a:ext cx="5386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connector BloodFlowInflow </a:t>
            </a:r>
            <a:r>
              <a:rPr lang="cs-CZ" altLang="cs-CZ" sz="1350"/>
              <a:t>"Blood flow inflow"</a:t>
            </a:r>
          </a:p>
          <a:p>
            <a:pPr eaLnBrk="1" hangingPunct="1"/>
            <a:r>
              <a:rPr lang="cs-CZ" altLang="cs-CZ" sz="1350"/>
              <a:t>  flow Real Q "blood inflow in ml/sec";</a:t>
            </a:r>
          </a:p>
          <a:p>
            <a:pPr eaLnBrk="1" hangingPunct="1"/>
            <a:r>
              <a:rPr lang="cs-CZ" altLang="cs-CZ" sz="1350"/>
              <a:t>  Real Pressure "Pressure in torr";</a:t>
            </a:r>
          </a:p>
          <a:p>
            <a:pPr eaLnBrk="1" hangingPunct="1"/>
            <a:r>
              <a:rPr lang="cs-CZ" altLang="cs-CZ" sz="1350" b="1"/>
              <a:t>end BloodFlowInflow;</a:t>
            </a: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2627710" y="4725591"/>
            <a:ext cx="54542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connector BloodFlowOutflow </a:t>
            </a:r>
            <a:r>
              <a:rPr lang="cs-CZ" altLang="cs-CZ" sz="1350"/>
              <a:t>"Blood flow outflow"</a:t>
            </a:r>
          </a:p>
          <a:p>
            <a:pPr eaLnBrk="1" hangingPunct="1"/>
            <a:r>
              <a:rPr lang="cs-CZ" altLang="cs-CZ" sz="1350"/>
              <a:t>  flow Real Q "blood flow outflow in ml/sec";</a:t>
            </a:r>
          </a:p>
          <a:p>
            <a:pPr eaLnBrk="1" hangingPunct="1"/>
            <a:r>
              <a:rPr lang="cs-CZ" altLang="cs-CZ" sz="1350"/>
              <a:t>  Real Pressure "Pressure in torr";</a:t>
            </a:r>
          </a:p>
          <a:p>
            <a:pPr eaLnBrk="1" hangingPunct="1"/>
            <a:r>
              <a:rPr lang="cs-CZ" altLang="cs-CZ" sz="1350" b="1"/>
              <a:t>end BloodFlowOutflow;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1709738" y="2294335"/>
            <a:ext cx="432197" cy="3786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20" name="Obdélník 19"/>
          <p:cNvSpPr/>
          <p:nvPr/>
        </p:nvSpPr>
        <p:spPr>
          <a:xfrm>
            <a:off x="1672829" y="4986337"/>
            <a:ext cx="431006" cy="3774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21" name="Obdélník 20"/>
          <p:cNvSpPr/>
          <p:nvPr/>
        </p:nvSpPr>
        <p:spPr>
          <a:xfrm>
            <a:off x="1721644" y="3744516"/>
            <a:ext cx="432197" cy="3774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43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Co mají odpory a induktory  společného?</a:t>
            </a:r>
          </a:p>
        </p:txBody>
      </p:sp>
      <p:sp>
        <p:nvSpPr>
          <p:cNvPr id="102403" name="Nadpis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/>
          <a:lstStyle/>
          <a:p>
            <a:r>
              <a:rPr lang="en-US" altLang="cs-CZ" smtClean="0"/>
              <a:t>Inflow/Outflow Connectors</a:t>
            </a:r>
            <a:endParaRPr lang="cs-CZ" altLang="cs-CZ" smtClean="0"/>
          </a:p>
        </p:txBody>
      </p:sp>
      <p:sp>
        <p:nvSpPr>
          <p:cNvPr id="102404" name="Obdélník 11"/>
          <p:cNvSpPr>
            <a:spLocks noChangeArrowheads="1"/>
          </p:cNvSpPr>
          <p:nvPr/>
        </p:nvSpPr>
        <p:spPr bwMode="auto">
          <a:xfrm>
            <a:off x="1925241" y="3158729"/>
            <a:ext cx="545544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partial model BloodFlowOnePort</a:t>
            </a:r>
          </a:p>
          <a:p>
            <a:pPr eaLnBrk="1" hangingPunct="1"/>
            <a:r>
              <a:rPr lang="cs-CZ" altLang="cs-CZ" sz="1350"/>
              <a:t>  BloodFlowInflow Inflow;</a:t>
            </a:r>
          </a:p>
          <a:p>
            <a:pPr eaLnBrk="1" hangingPunct="1"/>
            <a:r>
              <a:rPr lang="cs-CZ" altLang="cs-CZ" sz="1350"/>
              <a:t>  BloodFlowOutflow Outflow;</a:t>
            </a:r>
          </a:p>
          <a:p>
            <a:pPr eaLnBrk="1" hangingPunct="1"/>
            <a:r>
              <a:rPr lang="cs-CZ" altLang="cs-CZ" sz="1350"/>
              <a:t>  Real PressureDrop;</a:t>
            </a:r>
          </a:p>
          <a:p>
            <a:pPr eaLnBrk="1" hangingPunct="1"/>
            <a:r>
              <a:rPr lang="cs-CZ" altLang="cs-CZ" sz="1350"/>
              <a:t>  Real BloodFlow;</a:t>
            </a:r>
          </a:p>
          <a:p>
            <a:pPr eaLnBrk="1" hangingPunct="1"/>
            <a:r>
              <a:rPr lang="cs-CZ" altLang="cs-CZ" sz="1350" b="1"/>
              <a:t>equation </a:t>
            </a:r>
          </a:p>
          <a:p>
            <a:pPr eaLnBrk="1" hangingPunct="1"/>
            <a:r>
              <a:rPr lang="cs-CZ" altLang="cs-CZ" sz="1350"/>
              <a:t>  PressureDrop=Inflow.Pressure - Outflow.Pressure;</a:t>
            </a:r>
          </a:p>
          <a:p>
            <a:pPr eaLnBrk="1" hangingPunct="1"/>
            <a:r>
              <a:rPr lang="cs-CZ" altLang="cs-CZ" sz="1350"/>
              <a:t>  Inflow.Q + Outflow.Q=0; //nehromadí se krev!!</a:t>
            </a:r>
          </a:p>
          <a:p>
            <a:pPr eaLnBrk="1" hangingPunct="1"/>
            <a:r>
              <a:rPr lang="cs-CZ" altLang="cs-CZ" sz="1350"/>
              <a:t>  BloodFlow=Inflow.Q;</a:t>
            </a:r>
          </a:p>
          <a:p>
            <a:pPr eaLnBrk="1" hangingPunct="1"/>
            <a:r>
              <a:rPr lang="cs-CZ" altLang="cs-CZ" sz="1350" b="1"/>
              <a:t>end BloodFlowOnePort;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897982" y="2294335"/>
            <a:ext cx="432197" cy="3786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4" name="Obdélník 13"/>
          <p:cNvSpPr/>
          <p:nvPr/>
        </p:nvSpPr>
        <p:spPr>
          <a:xfrm>
            <a:off x="5274469" y="2294335"/>
            <a:ext cx="432197" cy="3786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3545681" y="2402681"/>
            <a:ext cx="1404938" cy="1619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02408" name="TextovéPole 22"/>
          <p:cNvSpPr txBox="1">
            <a:spLocks noChangeArrowheads="1"/>
          </p:cNvSpPr>
          <p:nvPr/>
        </p:nvSpPr>
        <p:spPr bwMode="auto">
          <a:xfrm>
            <a:off x="5651898" y="2233612"/>
            <a:ext cx="19442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flow Real Q</a:t>
            </a:r>
          </a:p>
        </p:txBody>
      </p:sp>
      <p:sp>
        <p:nvSpPr>
          <p:cNvPr id="102409" name="TextovéPole 23"/>
          <p:cNvSpPr txBox="1">
            <a:spLocks noChangeArrowheads="1"/>
          </p:cNvSpPr>
          <p:nvPr/>
        </p:nvSpPr>
        <p:spPr bwMode="auto">
          <a:xfrm>
            <a:off x="5651898" y="2450306"/>
            <a:ext cx="16740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Real Pressure</a:t>
            </a:r>
          </a:p>
        </p:txBody>
      </p:sp>
      <p:sp>
        <p:nvSpPr>
          <p:cNvPr id="102410" name="TextovéPole 24"/>
          <p:cNvSpPr txBox="1">
            <a:spLocks noChangeArrowheads="1"/>
          </p:cNvSpPr>
          <p:nvPr/>
        </p:nvSpPr>
        <p:spPr bwMode="auto">
          <a:xfrm>
            <a:off x="1547813" y="2240756"/>
            <a:ext cx="13501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cs-CZ" altLang="cs-CZ" sz="1350"/>
              <a:t>flow Real Q</a:t>
            </a:r>
          </a:p>
        </p:txBody>
      </p:sp>
      <p:sp>
        <p:nvSpPr>
          <p:cNvPr id="102411" name="TextovéPole 25"/>
          <p:cNvSpPr txBox="1">
            <a:spLocks noChangeArrowheads="1"/>
          </p:cNvSpPr>
          <p:nvPr/>
        </p:nvSpPr>
        <p:spPr bwMode="auto">
          <a:xfrm>
            <a:off x="1763317" y="2450306"/>
            <a:ext cx="11346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cs-CZ" altLang="cs-CZ" sz="1350"/>
              <a:t>Real Pressure</a:t>
            </a:r>
          </a:p>
        </p:txBody>
      </p:sp>
    </p:spTree>
    <p:extLst>
      <p:ext uri="{BB962C8B-B14F-4D97-AF65-F5344CB8AC3E}">
        <p14:creationId xmlns:p14="http://schemas.microsoft.com/office/powerpoint/2010/main" val="38506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0"/>
          <a:stretch>
            <a:fillRect/>
          </a:stretch>
        </p:blipFill>
        <p:spPr bwMode="auto">
          <a:xfrm>
            <a:off x="1143000" y="1322785"/>
            <a:ext cx="6858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Fyzikální analogie při modelování cirkulace</a:t>
            </a:r>
          </a:p>
        </p:txBody>
      </p:sp>
      <p:sp>
        <p:nvSpPr>
          <p:cNvPr id="5" name="Rovnoramenný trojúhelník 4"/>
          <p:cNvSpPr/>
          <p:nvPr/>
        </p:nvSpPr>
        <p:spPr>
          <a:xfrm rot="16200000">
            <a:off x="3546277" y="3591520"/>
            <a:ext cx="647700" cy="5393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8" name="Rovnoramenný trojúhelník 7"/>
          <p:cNvSpPr/>
          <p:nvPr/>
        </p:nvSpPr>
        <p:spPr>
          <a:xfrm rot="16200000" flipV="1">
            <a:off x="3033118" y="3617715"/>
            <a:ext cx="647700" cy="4869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7" name="Obdélník 6"/>
          <p:cNvSpPr/>
          <p:nvPr/>
        </p:nvSpPr>
        <p:spPr>
          <a:xfrm>
            <a:off x="2951560" y="3752850"/>
            <a:ext cx="216694" cy="161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0" name="Obdélník 9"/>
          <p:cNvSpPr/>
          <p:nvPr/>
        </p:nvSpPr>
        <p:spPr>
          <a:xfrm>
            <a:off x="4031457" y="3752850"/>
            <a:ext cx="216694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03432" name="TextovéPole 8"/>
          <p:cNvSpPr txBox="1">
            <a:spLocks noChangeArrowheads="1"/>
          </p:cNvSpPr>
          <p:nvPr/>
        </p:nvSpPr>
        <p:spPr bwMode="auto">
          <a:xfrm>
            <a:off x="2141935" y="3476625"/>
            <a:ext cx="6542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průtok</a:t>
            </a:r>
          </a:p>
        </p:txBody>
      </p:sp>
      <p:sp>
        <p:nvSpPr>
          <p:cNvPr id="103433" name="TextovéPole 11"/>
          <p:cNvSpPr txBox="1">
            <a:spLocks noChangeArrowheads="1"/>
          </p:cNvSpPr>
          <p:nvPr/>
        </p:nvSpPr>
        <p:spPr bwMode="auto">
          <a:xfrm>
            <a:off x="2141935" y="3745706"/>
            <a:ext cx="4443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tlak</a:t>
            </a:r>
          </a:p>
        </p:txBody>
      </p:sp>
    </p:spTree>
    <p:extLst>
      <p:ext uri="{BB962C8B-B14F-4D97-AF65-F5344CB8AC3E}">
        <p14:creationId xmlns:p14="http://schemas.microsoft.com/office/powerpoint/2010/main" val="8501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4351338" y="1866900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5370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71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9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5302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4391025" y="4649788"/>
            <a:ext cx="481013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5366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7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5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2630488" y="3284538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5362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63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61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5305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6172200" y="3413125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5358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9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57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5307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8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09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10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1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2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3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5314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86084" name="AutoShape 68"/>
          <p:cNvSpPr>
            <a:spLocks noChangeArrowheads="1"/>
          </p:cNvSpPr>
          <p:nvPr/>
        </p:nvSpPr>
        <p:spPr bwMode="auto">
          <a:xfrm>
            <a:off x="4865688" y="1139825"/>
            <a:ext cx="2557462" cy="742950"/>
          </a:xfrm>
          <a:prstGeom prst="wedgeEllipseCallout">
            <a:avLst>
              <a:gd name="adj1" fmla="val -48634"/>
              <a:gd name="adj2" fmla="val 67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Zobecnělé úsilí (effort)</a:t>
            </a:r>
            <a:endParaRPr lang="en-US"/>
          </a:p>
        </p:txBody>
      </p:sp>
      <p:sp>
        <p:nvSpPr>
          <p:cNvPr id="86085" name="AutoShape 69"/>
          <p:cNvSpPr>
            <a:spLocks noChangeArrowheads="1"/>
          </p:cNvSpPr>
          <p:nvPr/>
        </p:nvSpPr>
        <p:spPr bwMode="auto">
          <a:xfrm>
            <a:off x="4905375" y="5222875"/>
            <a:ext cx="2208213" cy="836613"/>
          </a:xfrm>
          <a:prstGeom prst="wedgeEllipseCallout">
            <a:avLst>
              <a:gd name="adj1" fmla="val -51079"/>
              <a:gd name="adj2" fmla="val -67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Zobecnělý tok (flow)</a:t>
            </a:r>
            <a:endParaRPr lang="en-US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337050" y="2451100"/>
            <a:ext cx="592138" cy="2198688"/>
            <a:chOff x="2732" y="1544"/>
            <a:chExt cx="373" cy="1385"/>
          </a:xfrm>
        </p:grpSpPr>
        <p:sp>
          <p:nvSpPr>
            <p:cNvPr id="55351" name="Freeform 74"/>
            <p:cNvSpPr>
              <a:spLocks noEditPoints="1"/>
            </p:cNvSpPr>
            <p:nvPr/>
          </p:nvSpPr>
          <p:spPr bwMode="auto">
            <a:xfrm>
              <a:off x="2862" y="1544"/>
              <a:ext cx="65" cy="1385"/>
            </a:xfrm>
            <a:custGeom>
              <a:avLst/>
              <a:gdLst>
                <a:gd name="T0" fmla="*/ 43 w 65"/>
                <a:gd name="T1" fmla="*/ 54 h 1385"/>
                <a:gd name="T2" fmla="*/ 44 w 65"/>
                <a:gd name="T3" fmla="*/ 1330 h 1385"/>
                <a:gd name="T4" fmla="*/ 22 w 65"/>
                <a:gd name="T5" fmla="*/ 1330 h 1385"/>
                <a:gd name="T6" fmla="*/ 21 w 65"/>
                <a:gd name="T7" fmla="*/ 54 h 1385"/>
                <a:gd name="T8" fmla="*/ 43 w 65"/>
                <a:gd name="T9" fmla="*/ 54 h 1385"/>
                <a:gd name="T10" fmla="*/ 0 w 65"/>
                <a:gd name="T11" fmla="*/ 65 h 1385"/>
                <a:gd name="T12" fmla="*/ 32 w 65"/>
                <a:gd name="T13" fmla="*/ 0 h 1385"/>
                <a:gd name="T14" fmla="*/ 65 w 65"/>
                <a:gd name="T15" fmla="*/ 65 h 1385"/>
                <a:gd name="T16" fmla="*/ 0 w 65"/>
                <a:gd name="T17" fmla="*/ 65 h 1385"/>
                <a:gd name="T18" fmla="*/ 65 w 65"/>
                <a:gd name="T19" fmla="*/ 1319 h 1385"/>
                <a:gd name="T20" fmla="*/ 33 w 65"/>
                <a:gd name="T21" fmla="*/ 1385 h 1385"/>
                <a:gd name="T22" fmla="*/ 0 w 65"/>
                <a:gd name="T23" fmla="*/ 1319 h 1385"/>
                <a:gd name="T24" fmla="*/ 65 w 65"/>
                <a:gd name="T25" fmla="*/ 1319 h 13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385"/>
                <a:gd name="T41" fmla="*/ 65 w 65"/>
                <a:gd name="T42" fmla="*/ 1385 h 13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385">
                  <a:moveTo>
                    <a:pt x="43" y="54"/>
                  </a:moveTo>
                  <a:lnTo>
                    <a:pt x="44" y="1330"/>
                  </a:lnTo>
                  <a:lnTo>
                    <a:pt x="22" y="1330"/>
                  </a:lnTo>
                  <a:lnTo>
                    <a:pt x="21" y="54"/>
                  </a:lnTo>
                  <a:lnTo>
                    <a:pt x="43" y="54"/>
                  </a:lnTo>
                  <a:close/>
                  <a:moveTo>
                    <a:pt x="0" y="65"/>
                  </a:moveTo>
                  <a:lnTo>
                    <a:pt x="32" y="0"/>
                  </a:lnTo>
                  <a:lnTo>
                    <a:pt x="65" y="65"/>
                  </a:lnTo>
                  <a:lnTo>
                    <a:pt x="0" y="65"/>
                  </a:lnTo>
                  <a:close/>
                  <a:moveTo>
                    <a:pt x="65" y="1319"/>
                  </a:moveTo>
                  <a:lnTo>
                    <a:pt x="33" y="1385"/>
                  </a:lnTo>
                  <a:lnTo>
                    <a:pt x="0" y="1319"/>
                  </a:lnTo>
                  <a:lnTo>
                    <a:pt x="65" y="13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2" name="Rectangle 75"/>
            <p:cNvSpPr>
              <a:spLocks noChangeArrowheads="1"/>
            </p:cNvSpPr>
            <p:nvPr/>
          </p:nvSpPr>
          <p:spPr bwMode="auto">
            <a:xfrm>
              <a:off x="2761" y="2034"/>
              <a:ext cx="302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3" name="Rectangle 76"/>
            <p:cNvSpPr>
              <a:spLocks noChangeArrowheads="1"/>
            </p:cNvSpPr>
            <p:nvPr/>
          </p:nvSpPr>
          <p:spPr bwMode="auto">
            <a:xfrm>
              <a:off x="2831" y="2079"/>
              <a:ext cx="14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/>
            </a:p>
          </p:txBody>
        </p:sp>
        <p:sp>
          <p:nvSpPr>
            <p:cNvPr id="55354" name="Rectangle 77"/>
            <p:cNvSpPr>
              <a:spLocks noChangeArrowheads="1"/>
            </p:cNvSpPr>
            <p:nvPr/>
          </p:nvSpPr>
          <p:spPr bwMode="auto">
            <a:xfrm>
              <a:off x="2732" y="1739"/>
              <a:ext cx="373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55" name="Rectangle 78"/>
            <p:cNvSpPr>
              <a:spLocks noChangeArrowheads="1"/>
            </p:cNvSpPr>
            <p:nvPr/>
          </p:nvSpPr>
          <p:spPr bwMode="auto">
            <a:xfrm>
              <a:off x="2802" y="1775"/>
              <a:ext cx="24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e=Rf</a:t>
              </a:r>
              <a:endParaRPr lang="en-US"/>
            </a:p>
          </p:txBody>
        </p:sp>
      </p:grpSp>
      <p:sp>
        <p:nvSpPr>
          <p:cNvPr id="86096" name="AutoShape 80"/>
          <p:cNvSpPr>
            <a:spLocks noChangeArrowheads="1"/>
          </p:cNvSpPr>
          <p:nvPr/>
        </p:nvSpPr>
        <p:spPr bwMode="auto">
          <a:xfrm>
            <a:off x="6578600" y="2124075"/>
            <a:ext cx="2395538" cy="1238250"/>
          </a:xfrm>
          <a:prstGeom prst="wedgeEllipseCallout">
            <a:avLst>
              <a:gd name="adj1" fmla="val -47347"/>
              <a:gd name="adj2" fmla="val 65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akumulace (quantity)</a:t>
            </a:r>
            <a:endParaRPr lang="en-US"/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4859338" y="3773488"/>
            <a:ext cx="1312862" cy="1193800"/>
            <a:chOff x="3061" y="2377"/>
            <a:chExt cx="827" cy="752"/>
          </a:xfrm>
        </p:grpSpPr>
        <p:sp>
          <p:nvSpPr>
            <p:cNvPr id="55346" name="Freeform 83"/>
            <p:cNvSpPr>
              <a:spLocks noEditPoints="1"/>
            </p:cNvSpPr>
            <p:nvPr/>
          </p:nvSpPr>
          <p:spPr bwMode="auto">
            <a:xfrm>
              <a:off x="3061" y="2377"/>
              <a:ext cx="827" cy="752"/>
            </a:xfrm>
            <a:custGeom>
              <a:avLst/>
              <a:gdLst>
                <a:gd name="T0" fmla="*/ 0 w 827"/>
                <a:gd name="T1" fmla="*/ 736 h 752"/>
                <a:gd name="T2" fmla="*/ 779 w 827"/>
                <a:gd name="T3" fmla="*/ 28 h 752"/>
                <a:gd name="T4" fmla="*/ 794 w 827"/>
                <a:gd name="T5" fmla="*/ 44 h 752"/>
                <a:gd name="T6" fmla="*/ 15 w 827"/>
                <a:gd name="T7" fmla="*/ 752 h 752"/>
                <a:gd name="T8" fmla="*/ 0 w 827"/>
                <a:gd name="T9" fmla="*/ 736 h 752"/>
                <a:gd name="T10" fmla="*/ 757 w 827"/>
                <a:gd name="T11" fmla="*/ 19 h 752"/>
                <a:gd name="T12" fmla="*/ 827 w 827"/>
                <a:gd name="T13" fmla="*/ 0 h 752"/>
                <a:gd name="T14" fmla="*/ 801 w 827"/>
                <a:gd name="T15" fmla="*/ 68 h 752"/>
                <a:gd name="T16" fmla="*/ 757 w 827"/>
                <a:gd name="T17" fmla="*/ 19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7"/>
                <a:gd name="T28" fmla="*/ 0 h 752"/>
                <a:gd name="T29" fmla="*/ 827 w 827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7" h="752">
                  <a:moveTo>
                    <a:pt x="0" y="736"/>
                  </a:moveTo>
                  <a:lnTo>
                    <a:pt x="779" y="28"/>
                  </a:lnTo>
                  <a:lnTo>
                    <a:pt x="794" y="44"/>
                  </a:lnTo>
                  <a:lnTo>
                    <a:pt x="15" y="752"/>
                  </a:lnTo>
                  <a:lnTo>
                    <a:pt x="0" y="736"/>
                  </a:lnTo>
                  <a:close/>
                  <a:moveTo>
                    <a:pt x="757" y="19"/>
                  </a:moveTo>
                  <a:lnTo>
                    <a:pt x="827" y="0"/>
                  </a:lnTo>
                  <a:lnTo>
                    <a:pt x="801" y="68"/>
                  </a:lnTo>
                  <a:lnTo>
                    <a:pt x="757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3367" y="2553"/>
              <a:ext cx="217" cy="379"/>
              <a:chOff x="3367" y="2553"/>
              <a:chExt cx="217" cy="379"/>
            </a:xfrm>
          </p:grpSpPr>
          <p:sp>
            <p:nvSpPr>
              <p:cNvPr id="55349" name="Rectangle 85"/>
              <p:cNvSpPr>
                <a:spLocks noChangeArrowheads="1"/>
              </p:cNvSpPr>
              <p:nvPr/>
            </p:nvSpPr>
            <p:spPr bwMode="auto">
              <a:xfrm>
                <a:off x="3371" y="2557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50" name="Freeform 86"/>
              <p:cNvSpPr>
                <a:spLocks noEditPoints="1"/>
              </p:cNvSpPr>
              <p:nvPr/>
            </p:nvSpPr>
            <p:spPr bwMode="auto">
              <a:xfrm>
                <a:off x="3367" y="2553"/>
                <a:ext cx="217" cy="379"/>
              </a:xfrm>
              <a:custGeom>
                <a:avLst/>
                <a:gdLst>
                  <a:gd name="T0" fmla="*/ 184 w 217"/>
                  <a:gd name="T1" fmla="*/ 7 h 379"/>
                  <a:gd name="T2" fmla="*/ 213 w 217"/>
                  <a:gd name="T3" fmla="*/ 0 h 379"/>
                  <a:gd name="T4" fmla="*/ 162 w 217"/>
                  <a:gd name="T5" fmla="*/ 7 h 379"/>
                  <a:gd name="T6" fmla="*/ 133 w 217"/>
                  <a:gd name="T7" fmla="*/ 0 h 379"/>
                  <a:gd name="T8" fmla="*/ 162 w 217"/>
                  <a:gd name="T9" fmla="*/ 7 h 379"/>
                  <a:gd name="T10" fmla="*/ 82 w 217"/>
                  <a:gd name="T11" fmla="*/ 7 h 379"/>
                  <a:gd name="T12" fmla="*/ 111 w 217"/>
                  <a:gd name="T13" fmla="*/ 0 h 379"/>
                  <a:gd name="T14" fmla="*/ 60 w 217"/>
                  <a:gd name="T15" fmla="*/ 7 h 379"/>
                  <a:gd name="T16" fmla="*/ 31 w 217"/>
                  <a:gd name="T17" fmla="*/ 0 h 379"/>
                  <a:gd name="T18" fmla="*/ 60 w 217"/>
                  <a:gd name="T19" fmla="*/ 7 h 379"/>
                  <a:gd name="T20" fmla="*/ 4 w 217"/>
                  <a:gd name="T21" fmla="*/ 7 h 379"/>
                  <a:gd name="T22" fmla="*/ 7 w 217"/>
                  <a:gd name="T23" fmla="*/ 27 h 379"/>
                  <a:gd name="T24" fmla="*/ 0 w 217"/>
                  <a:gd name="T25" fmla="*/ 0 h 379"/>
                  <a:gd name="T26" fmla="*/ 10 w 217"/>
                  <a:gd name="T27" fmla="*/ 7 h 379"/>
                  <a:gd name="T28" fmla="*/ 7 w 217"/>
                  <a:gd name="T29" fmla="*/ 78 h 379"/>
                  <a:gd name="T30" fmla="*/ 0 w 217"/>
                  <a:gd name="T31" fmla="*/ 49 h 379"/>
                  <a:gd name="T32" fmla="*/ 7 w 217"/>
                  <a:gd name="T33" fmla="*/ 100 h 379"/>
                  <a:gd name="T34" fmla="*/ 0 w 217"/>
                  <a:gd name="T35" fmla="*/ 129 h 379"/>
                  <a:gd name="T36" fmla="*/ 7 w 217"/>
                  <a:gd name="T37" fmla="*/ 100 h 379"/>
                  <a:gd name="T38" fmla="*/ 7 w 217"/>
                  <a:gd name="T39" fmla="*/ 180 h 379"/>
                  <a:gd name="T40" fmla="*/ 0 w 217"/>
                  <a:gd name="T41" fmla="*/ 151 h 379"/>
                  <a:gd name="T42" fmla="*/ 7 w 217"/>
                  <a:gd name="T43" fmla="*/ 201 h 379"/>
                  <a:gd name="T44" fmla="*/ 0 w 217"/>
                  <a:gd name="T45" fmla="*/ 231 h 379"/>
                  <a:gd name="T46" fmla="*/ 7 w 217"/>
                  <a:gd name="T47" fmla="*/ 201 h 379"/>
                  <a:gd name="T48" fmla="*/ 7 w 217"/>
                  <a:gd name="T49" fmla="*/ 281 h 379"/>
                  <a:gd name="T50" fmla="*/ 0 w 217"/>
                  <a:gd name="T51" fmla="*/ 252 h 379"/>
                  <a:gd name="T52" fmla="*/ 7 w 217"/>
                  <a:gd name="T53" fmla="*/ 303 h 379"/>
                  <a:gd name="T54" fmla="*/ 0 w 217"/>
                  <a:gd name="T55" fmla="*/ 332 h 379"/>
                  <a:gd name="T56" fmla="*/ 7 w 217"/>
                  <a:gd name="T57" fmla="*/ 303 h 379"/>
                  <a:gd name="T58" fmla="*/ 7 w 217"/>
                  <a:gd name="T59" fmla="*/ 376 h 379"/>
                  <a:gd name="T60" fmla="*/ 11 w 217"/>
                  <a:gd name="T61" fmla="*/ 372 h 379"/>
                  <a:gd name="T62" fmla="*/ 0 w 217"/>
                  <a:gd name="T63" fmla="*/ 379 h 379"/>
                  <a:gd name="T64" fmla="*/ 7 w 217"/>
                  <a:gd name="T65" fmla="*/ 354 h 379"/>
                  <a:gd name="T66" fmla="*/ 62 w 217"/>
                  <a:gd name="T67" fmla="*/ 372 h 379"/>
                  <a:gd name="T68" fmla="*/ 33 w 217"/>
                  <a:gd name="T69" fmla="*/ 379 h 379"/>
                  <a:gd name="T70" fmla="*/ 84 w 217"/>
                  <a:gd name="T71" fmla="*/ 372 h 379"/>
                  <a:gd name="T72" fmla="*/ 113 w 217"/>
                  <a:gd name="T73" fmla="*/ 379 h 379"/>
                  <a:gd name="T74" fmla="*/ 84 w 217"/>
                  <a:gd name="T75" fmla="*/ 372 h 379"/>
                  <a:gd name="T76" fmla="*/ 164 w 217"/>
                  <a:gd name="T77" fmla="*/ 372 h 379"/>
                  <a:gd name="T78" fmla="*/ 134 w 217"/>
                  <a:gd name="T79" fmla="*/ 379 h 379"/>
                  <a:gd name="T80" fmla="*/ 185 w 217"/>
                  <a:gd name="T81" fmla="*/ 372 h 379"/>
                  <a:gd name="T82" fmla="*/ 209 w 217"/>
                  <a:gd name="T83" fmla="*/ 376 h 379"/>
                  <a:gd name="T84" fmla="*/ 217 w 217"/>
                  <a:gd name="T85" fmla="*/ 374 h 379"/>
                  <a:gd name="T86" fmla="*/ 185 w 217"/>
                  <a:gd name="T87" fmla="*/ 379 h 379"/>
                  <a:gd name="T88" fmla="*/ 209 w 217"/>
                  <a:gd name="T89" fmla="*/ 353 h 379"/>
                  <a:gd name="T90" fmla="*/ 217 w 217"/>
                  <a:gd name="T91" fmla="*/ 323 h 379"/>
                  <a:gd name="T92" fmla="*/ 209 w 217"/>
                  <a:gd name="T93" fmla="*/ 353 h 379"/>
                  <a:gd name="T94" fmla="*/ 209 w 217"/>
                  <a:gd name="T95" fmla="*/ 273 h 379"/>
                  <a:gd name="T96" fmla="*/ 217 w 217"/>
                  <a:gd name="T97" fmla="*/ 302 h 379"/>
                  <a:gd name="T98" fmla="*/ 209 w 217"/>
                  <a:gd name="T99" fmla="*/ 251 h 379"/>
                  <a:gd name="T100" fmla="*/ 217 w 217"/>
                  <a:gd name="T101" fmla="*/ 222 h 379"/>
                  <a:gd name="T102" fmla="*/ 209 w 217"/>
                  <a:gd name="T103" fmla="*/ 251 h 379"/>
                  <a:gd name="T104" fmla="*/ 209 w 217"/>
                  <a:gd name="T105" fmla="*/ 171 h 379"/>
                  <a:gd name="T106" fmla="*/ 217 w 217"/>
                  <a:gd name="T107" fmla="*/ 200 h 379"/>
                  <a:gd name="T108" fmla="*/ 209 w 217"/>
                  <a:gd name="T109" fmla="*/ 149 h 379"/>
                  <a:gd name="T110" fmla="*/ 217 w 217"/>
                  <a:gd name="T111" fmla="*/ 120 h 379"/>
                  <a:gd name="T112" fmla="*/ 209 w 217"/>
                  <a:gd name="T113" fmla="*/ 149 h 379"/>
                  <a:gd name="T114" fmla="*/ 209 w 217"/>
                  <a:gd name="T115" fmla="*/ 69 h 379"/>
                  <a:gd name="T116" fmla="*/ 217 w 217"/>
                  <a:gd name="T117" fmla="*/ 98 h 379"/>
                  <a:gd name="T118" fmla="*/ 209 w 217"/>
                  <a:gd name="T119" fmla="*/ 47 h 379"/>
                  <a:gd name="T120" fmla="*/ 217 w 217"/>
                  <a:gd name="T121" fmla="*/ 18 h 379"/>
                  <a:gd name="T122" fmla="*/ 209 w 217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7"/>
                  <a:gd name="T187" fmla="*/ 0 h 379"/>
                  <a:gd name="T188" fmla="*/ 217 w 217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7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10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1"/>
                    </a:moveTo>
                    <a:lnTo>
                      <a:pt x="7" y="180"/>
                    </a:lnTo>
                    <a:lnTo>
                      <a:pt x="0" y="180"/>
                    </a:lnTo>
                    <a:lnTo>
                      <a:pt x="0" y="151"/>
                    </a:lnTo>
                    <a:lnTo>
                      <a:pt x="7" y="151"/>
                    </a:lnTo>
                    <a:close/>
                    <a:moveTo>
                      <a:pt x="7" y="201"/>
                    </a:moveTo>
                    <a:lnTo>
                      <a:pt x="7" y="231"/>
                    </a:lnTo>
                    <a:lnTo>
                      <a:pt x="0" y="231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4" y="372"/>
                    </a:lnTo>
                    <a:lnTo>
                      <a:pt x="164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7" y="374"/>
                    </a:lnTo>
                    <a:lnTo>
                      <a:pt x="217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3"/>
                    </a:moveTo>
                    <a:lnTo>
                      <a:pt x="209" y="323"/>
                    </a:lnTo>
                    <a:lnTo>
                      <a:pt x="217" y="323"/>
                    </a:lnTo>
                    <a:lnTo>
                      <a:pt x="217" y="353"/>
                    </a:lnTo>
                    <a:lnTo>
                      <a:pt x="209" y="353"/>
                    </a:lnTo>
                    <a:close/>
                    <a:moveTo>
                      <a:pt x="209" y="302"/>
                    </a:moveTo>
                    <a:lnTo>
                      <a:pt x="209" y="273"/>
                    </a:lnTo>
                    <a:lnTo>
                      <a:pt x="217" y="273"/>
                    </a:lnTo>
                    <a:lnTo>
                      <a:pt x="217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7" y="222"/>
                    </a:lnTo>
                    <a:lnTo>
                      <a:pt x="217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7" y="171"/>
                    </a:lnTo>
                    <a:lnTo>
                      <a:pt x="217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7" y="120"/>
                    </a:lnTo>
                    <a:lnTo>
                      <a:pt x="217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7" y="69"/>
                    </a:lnTo>
                    <a:lnTo>
                      <a:pt x="217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7" y="18"/>
                    </a:lnTo>
                    <a:lnTo>
                      <a:pt x="217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48" name="Rectangle 87"/>
            <p:cNvSpPr>
              <a:spLocks noChangeArrowheads="1"/>
            </p:cNvSpPr>
            <p:nvPr/>
          </p:nvSpPr>
          <p:spPr bwMode="auto">
            <a:xfrm>
              <a:off x="3466" y="2610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872038" y="2176463"/>
            <a:ext cx="1449387" cy="1403350"/>
            <a:chOff x="3069" y="1371"/>
            <a:chExt cx="913" cy="884"/>
          </a:xfrm>
        </p:grpSpPr>
        <p:sp>
          <p:nvSpPr>
            <p:cNvPr id="55341" name="Freeform 90"/>
            <p:cNvSpPr>
              <a:spLocks noEditPoints="1"/>
            </p:cNvSpPr>
            <p:nvPr/>
          </p:nvSpPr>
          <p:spPr bwMode="auto">
            <a:xfrm>
              <a:off x="3069" y="1371"/>
              <a:ext cx="819" cy="884"/>
            </a:xfrm>
            <a:custGeom>
              <a:avLst/>
              <a:gdLst>
                <a:gd name="T0" fmla="*/ 774 w 819"/>
                <a:gd name="T1" fmla="*/ 851 h 884"/>
                <a:gd name="T2" fmla="*/ 29 w 819"/>
                <a:gd name="T3" fmla="*/ 48 h 884"/>
                <a:gd name="T4" fmla="*/ 45 w 819"/>
                <a:gd name="T5" fmla="*/ 33 h 884"/>
                <a:gd name="T6" fmla="*/ 790 w 819"/>
                <a:gd name="T7" fmla="*/ 836 h 884"/>
                <a:gd name="T8" fmla="*/ 774 w 819"/>
                <a:gd name="T9" fmla="*/ 851 h 884"/>
                <a:gd name="T10" fmla="*/ 798 w 819"/>
                <a:gd name="T11" fmla="*/ 813 h 884"/>
                <a:gd name="T12" fmla="*/ 819 w 819"/>
                <a:gd name="T13" fmla="*/ 884 h 884"/>
                <a:gd name="T14" fmla="*/ 751 w 819"/>
                <a:gd name="T15" fmla="*/ 858 h 884"/>
                <a:gd name="T16" fmla="*/ 798 w 819"/>
                <a:gd name="T17" fmla="*/ 813 h 884"/>
                <a:gd name="T18" fmla="*/ 20 w 819"/>
                <a:gd name="T19" fmla="*/ 70 h 884"/>
                <a:gd name="T20" fmla="*/ 0 w 819"/>
                <a:gd name="T21" fmla="*/ 0 h 884"/>
                <a:gd name="T22" fmla="*/ 68 w 819"/>
                <a:gd name="T23" fmla="*/ 26 h 884"/>
                <a:gd name="T24" fmla="*/ 20 w 819"/>
                <a:gd name="T25" fmla="*/ 70 h 8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9"/>
                <a:gd name="T40" fmla="*/ 0 h 884"/>
                <a:gd name="T41" fmla="*/ 819 w 819"/>
                <a:gd name="T42" fmla="*/ 884 h 8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9" h="884">
                  <a:moveTo>
                    <a:pt x="774" y="851"/>
                  </a:moveTo>
                  <a:lnTo>
                    <a:pt x="29" y="48"/>
                  </a:lnTo>
                  <a:lnTo>
                    <a:pt x="45" y="33"/>
                  </a:lnTo>
                  <a:lnTo>
                    <a:pt x="790" y="836"/>
                  </a:lnTo>
                  <a:lnTo>
                    <a:pt x="774" y="851"/>
                  </a:lnTo>
                  <a:close/>
                  <a:moveTo>
                    <a:pt x="798" y="813"/>
                  </a:moveTo>
                  <a:lnTo>
                    <a:pt x="819" y="884"/>
                  </a:lnTo>
                  <a:lnTo>
                    <a:pt x="751" y="858"/>
                  </a:lnTo>
                  <a:lnTo>
                    <a:pt x="798" y="813"/>
                  </a:lnTo>
                  <a:close/>
                  <a:moveTo>
                    <a:pt x="20" y="70"/>
                  </a:moveTo>
                  <a:lnTo>
                    <a:pt x="0" y="0"/>
                  </a:lnTo>
                  <a:lnTo>
                    <a:pt x="68" y="26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2" name="Rectangle 91"/>
            <p:cNvSpPr>
              <a:spLocks noChangeArrowheads="1"/>
            </p:cNvSpPr>
            <p:nvPr/>
          </p:nvSpPr>
          <p:spPr bwMode="auto">
            <a:xfrm>
              <a:off x="3204" y="1458"/>
              <a:ext cx="26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3" name="Rectangle 92"/>
            <p:cNvSpPr>
              <a:spLocks noChangeArrowheads="1"/>
            </p:cNvSpPr>
            <p:nvPr/>
          </p:nvSpPr>
          <p:spPr bwMode="auto">
            <a:xfrm>
              <a:off x="3245" y="1522"/>
              <a:ext cx="1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5344" name="Rectangle 93"/>
            <p:cNvSpPr>
              <a:spLocks noChangeArrowheads="1"/>
            </p:cNvSpPr>
            <p:nvPr/>
          </p:nvSpPr>
          <p:spPr bwMode="auto">
            <a:xfrm>
              <a:off x="3473" y="1892"/>
              <a:ext cx="509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45" name="Rectangle 94"/>
            <p:cNvSpPr>
              <a:spLocks noChangeArrowheads="1"/>
            </p:cNvSpPr>
            <p:nvPr/>
          </p:nvSpPr>
          <p:spPr bwMode="auto">
            <a:xfrm>
              <a:off x="3545" y="1932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</a:rPr>
                <a:t>q=Ce</a:t>
              </a:r>
              <a:endParaRPr lang="en-US"/>
            </a:p>
          </p:txBody>
        </p:sp>
      </p:grpSp>
      <p:sp>
        <p:nvSpPr>
          <p:cNvPr id="86111" name="AutoShape 95"/>
          <p:cNvSpPr>
            <a:spLocks noChangeArrowheads="1"/>
          </p:cNvSpPr>
          <p:nvPr/>
        </p:nvSpPr>
        <p:spPr bwMode="auto">
          <a:xfrm>
            <a:off x="177800" y="2439988"/>
            <a:ext cx="1847850" cy="892175"/>
          </a:xfrm>
          <a:prstGeom prst="wedgeEllipseCallout">
            <a:avLst>
              <a:gd name="adj1" fmla="val 90218"/>
              <a:gd name="adj2" fmla="val 7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Zobecnělá hybnost</a:t>
            </a:r>
            <a:endParaRPr lang="en-US"/>
          </a:p>
        </p:txBody>
      </p: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2851150" y="2208213"/>
            <a:ext cx="1495425" cy="1076325"/>
            <a:chOff x="1796" y="1391"/>
            <a:chExt cx="942" cy="678"/>
          </a:xfrm>
        </p:grpSpPr>
        <p:sp>
          <p:nvSpPr>
            <p:cNvPr id="55336" name="Freeform 98"/>
            <p:cNvSpPr>
              <a:spLocks noEditPoints="1"/>
            </p:cNvSpPr>
            <p:nvPr/>
          </p:nvSpPr>
          <p:spPr bwMode="auto">
            <a:xfrm>
              <a:off x="1796" y="1391"/>
              <a:ext cx="942" cy="678"/>
            </a:xfrm>
            <a:custGeom>
              <a:avLst/>
              <a:gdLst>
                <a:gd name="T0" fmla="*/ 942 w 942"/>
                <a:gd name="T1" fmla="*/ 18 h 678"/>
                <a:gd name="T2" fmla="*/ 51 w 942"/>
                <a:gd name="T3" fmla="*/ 655 h 678"/>
                <a:gd name="T4" fmla="*/ 38 w 942"/>
                <a:gd name="T5" fmla="*/ 637 h 678"/>
                <a:gd name="T6" fmla="*/ 929 w 942"/>
                <a:gd name="T7" fmla="*/ 0 h 678"/>
                <a:gd name="T8" fmla="*/ 942 w 942"/>
                <a:gd name="T9" fmla="*/ 18 h 678"/>
                <a:gd name="T10" fmla="*/ 72 w 942"/>
                <a:gd name="T11" fmla="*/ 666 h 678"/>
                <a:gd name="T12" fmla="*/ 0 w 942"/>
                <a:gd name="T13" fmla="*/ 678 h 678"/>
                <a:gd name="T14" fmla="*/ 34 w 942"/>
                <a:gd name="T15" fmla="*/ 613 h 678"/>
                <a:gd name="T16" fmla="*/ 72 w 942"/>
                <a:gd name="T17" fmla="*/ 666 h 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2"/>
                <a:gd name="T28" fmla="*/ 0 h 678"/>
                <a:gd name="T29" fmla="*/ 942 w 942"/>
                <a:gd name="T30" fmla="*/ 678 h 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2" h="678">
                  <a:moveTo>
                    <a:pt x="942" y="18"/>
                  </a:moveTo>
                  <a:lnTo>
                    <a:pt x="51" y="655"/>
                  </a:lnTo>
                  <a:lnTo>
                    <a:pt x="38" y="637"/>
                  </a:lnTo>
                  <a:lnTo>
                    <a:pt x="929" y="0"/>
                  </a:lnTo>
                  <a:lnTo>
                    <a:pt x="942" y="18"/>
                  </a:lnTo>
                  <a:close/>
                  <a:moveTo>
                    <a:pt x="72" y="666"/>
                  </a:moveTo>
                  <a:lnTo>
                    <a:pt x="0" y="678"/>
                  </a:lnTo>
                  <a:lnTo>
                    <a:pt x="34" y="613"/>
                  </a:lnTo>
                  <a:lnTo>
                    <a:pt x="72" y="6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141" y="1540"/>
              <a:ext cx="216" cy="379"/>
              <a:chOff x="2141" y="1540"/>
              <a:chExt cx="216" cy="379"/>
            </a:xfrm>
          </p:grpSpPr>
          <p:sp>
            <p:nvSpPr>
              <p:cNvPr id="55339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40" name="Freeform 101"/>
              <p:cNvSpPr>
                <a:spLocks noEditPoints="1"/>
              </p:cNvSpPr>
              <p:nvPr/>
            </p:nvSpPr>
            <p:spPr bwMode="auto">
              <a:xfrm>
                <a:off x="2141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338" name="Rectangle 102"/>
            <p:cNvSpPr>
              <a:spLocks noChangeArrowheads="1"/>
            </p:cNvSpPr>
            <p:nvPr/>
          </p:nvSpPr>
          <p:spPr bwMode="auto">
            <a:xfrm>
              <a:off x="2240" y="1595"/>
              <a:ext cx="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ò</a:t>
              </a:r>
              <a:endParaRPr lang="en-US"/>
            </a:p>
          </p:txBody>
        </p:sp>
      </p:grp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2851150" y="3883025"/>
            <a:ext cx="1539875" cy="1071563"/>
            <a:chOff x="1796" y="2446"/>
            <a:chExt cx="970" cy="675"/>
          </a:xfrm>
        </p:grpSpPr>
        <p:sp>
          <p:nvSpPr>
            <p:cNvPr id="55329" name="Freeform 110"/>
            <p:cNvSpPr>
              <a:spLocks noEditPoints="1"/>
            </p:cNvSpPr>
            <p:nvPr/>
          </p:nvSpPr>
          <p:spPr bwMode="auto">
            <a:xfrm>
              <a:off x="1796" y="2446"/>
              <a:ext cx="970" cy="675"/>
            </a:xfrm>
            <a:custGeom>
              <a:avLst/>
              <a:gdLst>
                <a:gd name="T0" fmla="*/ 51 w 970"/>
                <a:gd name="T1" fmla="*/ 23 h 675"/>
                <a:gd name="T2" fmla="*/ 932 w 970"/>
                <a:gd name="T3" fmla="*/ 635 h 675"/>
                <a:gd name="T4" fmla="*/ 919 w 970"/>
                <a:gd name="T5" fmla="*/ 652 h 675"/>
                <a:gd name="T6" fmla="*/ 39 w 970"/>
                <a:gd name="T7" fmla="*/ 40 h 675"/>
                <a:gd name="T8" fmla="*/ 51 w 970"/>
                <a:gd name="T9" fmla="*/ 23 h 675"/>
                <a:gd name="T10" fmla="*/ 35 w 970"/>
                <a:gd name="T11" fmla="*/ 65 h 675"/>
                <a:gd name="T12" fmla="*/ 0 w 970"/>
                <a:gd name="T13" fmla="*/ 0 h 675"/>
                <a:gd name="T14" fmla="*/ 72 w 970"/>
                <a:gd name="T15" fmla="*/ 11 h 675"/>
                <a:gd name="T16" fmla="*/ 35 w 970"/>
                <a:gd name="T17" fmla="*/ 65 h 675"/>
                <a:gd name="T18" fmla="*/ 935 w 970"/>
                <a:gd name="T19" fmla="*/ 610 h 675"/>
                <a:gd name="T20" fmla="*/ 970 w 970"/>
                <a:gd name="T21" fmla="*/ 675 h 675"/>
                <a:gd name="T22" fmla="*/ 898 w 970"/>
                <a:gd name="T23" fmla="*/ 664 h 675"/>
                <a:gd name="T24" fmla="*/ 935 w 970"/>
                <a:gd name="T25" fmla="*/ 610 h 6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675"/>
                <a:gd name="T41" fmla="*/ 970 w 970"/>
                <a:gd name="T42" fmla="*/ 675 h 6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675">
                  <a:moveTo>
                    <a:pt x="51" y="23"/>
                  </a:moveTo>
                  <a:lnTo>
                    <a:pt x="932" y="635"/>
                  </a:lnTo>
                  <a:lnTo>
                    <a:pt x="919" y="652"/>
                  </a:lnTo>
                  <a:lnTo>
                    <a:pt x="39" y="40"/>
                  </a:lnTo>
                  <a:lnTo>
                    <a:pt x="51" y="23"/>
                  </a:lnTo>
                  <a:close/>
                  <a:moveTo>
                    <a:pt x="35" y="65"/>
                  </a:moveTo>
                  <a:lnTo>
                    <a:pt x="0" y="0"/>
                  </a:lnTo>
                  <a:lnTo>
                    <a:pt x="72" y="11"/>
                  </a:lnTo>
                  <a:lnTo>
                    <a:pt x="35" y="65"/>
                  </a:lnTo>
                  <a:close/>
                  <a:moveTo>
                    <a:pt x="935" y="610"/>
                  </a:moveTo>
                  <a:lnTo>
                    <a:pt x="970" y="675"/>
                  </a:lnTo>
                  <a:lnTo>
                    <a:pt x="898" y="664"/>
                  </a:lnTo>
                  <a:lnTo>
                    <a:pt x="935" y="6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" name="Group 111"/>
            <p:cNvGrpSpPr>
              <a:grpSpLocks/>
            </p:cNvGrpSpPr>
            <p:nvPr/>
          </p:nvGrpSpPr>
          <p:grpSpPr bwMode="auto">
            <a:xfrm>
              <a:off x="2354" y="2722"/>
              <a:ext cx="199" cy="378"/>
              <a:chOff x="1808" y="3357"/>
              <a:chExt cx="199" cy="378"/>
            </a:xfrm>
          </p:grpSpPr>
          <p:sp>
            <p:nvSpPr>
              <p:cNvPr id="55334" name="Rectangle 112"/>
              <p:cNvSpPr>
                <a:spLocks noChangeArrowheads="1"/>
              </p:cNvSpPr>
              <p:nvPr/>
            </p:nvSpPr>
            <p:spPr bwMode="auto">
              <a:xfrm>
                <a:off x="1808" y="3357"/>
                <a:ext cx="19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5" name="Rectangle 113"/>
              <p:cNvSpPr>
                <a:spLocks noChangeArrowheads="1"/>
              </p:cNvSpPr>
              <p:nvPr/>
            </p:nvSpPr>
            <p:spPr bwMode="auto">
              <a:xfrm>
                <a:off x="1840" y="3411"/>
                <a:ext cx="12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18" name="Group 114"/>
            <p:cNvGrpSpPr>
              <a:grpSpLocks/>
            </p:cNvGrpSpPr>
            <p:nvPr/>
          </p:nvGrpSpPr>
          <p:grpSpPr bwMode="auto">
            <a:xfrm>
              <a:off x="1835" y="2537"/>
              <a:ext cx="402" cy="258"/>
              <a:chOff x="1835" y="2537"/>
              <a:chExt cx="402" cy="258"/>
            </a:xfrm>
          </p:grpSpPr>
          <p:sp>
            <p:nvSpPr>
              <p:cNvPr id="55332" name="Rectangle 115"/>
              <p:cNvSpPr>
                <a:spLocks noChangeArrowheads="1"/>
              </p:cNvSpPr>
              <p:nvPr/>
            </p:nvSpPr>
            <p:spPr bwMode="auto">
              <a:xfrm>
                <a:off x="1835" y="2537"/>
                <a:ext cx="402" cy="2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33" name="Rectangle 116"/>
              <p:cNvSpPr>
                <a:spLocks noChangeArrowheads="1"/>
              </p:cNvSpPr>
              <p:nvPr/>
            </p:nvSpPr>
            <p:spPr bwMode="auto">
              <a:xfrm>
                <a:off x="1906" y="2577"/>
                <a:ext cx="24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</a:rPr>
                  <a:t>p=Lf</a:t>
                </a:r>
                <a:endParaRPr lang="en-US"/>
              </a:p>
            </p:txBody>
          </p:sp>
        </p:grpSp>
      </p:grpSp>
      <p:sp>
        <p:nvSpPr>
          <p:cNvPr id="74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75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76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77" name="TextovéPole 76"/>
          <p:cNvSpPr txBox="1">
            <a:spLocks noChangeArrowheads="1"/>
          </p:cNvSpPr>
          <p:nvPr/>
        </p:nvSpPr>
        <p:spPr bwMode="auto">
          <a:xfrm>
            <a:off x="5359400" y="1474788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-0.00417 L -0.40659 -0.0041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116 L -0.0816 -0.2113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618 L -0.04583 -0.41065 " pathEditMode="relative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6365 L -0.04375 -0.230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84" grpId="0" animBg="1"/>
      <p:bldP spid="86085" grpId="0" animBg="1"/>
      <p:bldP spid="86096" grpId="0" animBg="1"/>
      <p:bldP spid="86111" grpId="0" animBg="1"/>
      <p:bldP spid="74" grpId="0"/>
      <p:bldP spid="75" grpId="0"/>
      <p:bldP spid="76" grpId="0"/>
      <p:bldP spid="7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0"/>
          <a:stretch>
            <a:fillRect/>
          </a:stretch>
        </p:blipFill>
        <p:spPr bwMode="auto">
          <a:xfrm>
            <a:off x="1143000" y="1322785"/>
            <a:ext cx="6858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Rezistence</a:t>
            </a:r>
          </a:p>
        </p:txBody>
      </p:sp>
      <p:sp>
        <p:nvSpPr>
          <p:cNvPr id="104452" name="Obdélník 10"/>
          <p:cNvSpPr>
            <a:spLocks noChangeArrowheads="1"/>
          </p:cNvSpPr>
          <p:nvPr/>
        </p:nvSpPr>
        <p:spPr bwMode="auto">
          <a:xfrm>
            <a:off x="2844403" y="2870597"/>
            <a:ext cx="515659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 BloodResistor</a:t>
            </a:r>
          </a:p>
          <a:p>
            <a:pPr eaLnBrk="1" hangingPunct="1"/>
            <a:r>
              <a:rPr lang="cs-CZ" altLang="cs-CZ" sz="1350"/>
              <a:t>  parameter Real BloodResistance(start=1) "resistance in torr sec/ml";</a:t>
            </a:r>
          </a:p>
          <a:p>
            <a:pPr eaLnBrk="1" hangingPunct="1"/>
            <a:r>
              <a:rPr lang="cs-CZ" altLang="cs-CZ" sz="1350"/>
              <a:t>  extends BloodFlowOnePort;</a:t>
            </a:r>
          </a:p>
          <a:p>
            <a:pPr eaLnBrk="1" hangingPunct="1"/>
            <a:r>
              <a:rPr lang="cs-CZ" altLang="cs-CZ" sz="1350" b="1"/>
              <a:t>equation </a:t>
            </a:r>
          </a:p>
          <a:p>
            <a:pPr eaLnBrk="1" hangingPunct="1"/>
            <a:r>
              <a:rPr lang="cs-CZ" altLang="cs-CZ" sz="1350"/>
              <a:t>  PressureDrop=BloodFlow*BloodResistance;</a:t>
            </a:r>
          </a:p>
          <a:p>
            <a:pPr eaLnBrk="1" hangingPunct="1"/>
            <a:r>
              <a:rPr lang="cs-CZ" altLang="cs-CZ" sz="1350" b="1"/>
              <a:t>end BloodResistor;</a:t>
            </a:r>
          </a:p>
        </p:txBody>
      </p:sp>
      <p:sp>
        <p:nvSpPr>
          <p:cNvPr id="104453" name="Obdélník 12"/>
          <p:cNvSpPr>
            <a:spLocks noChangeArrowheads="1"/>
          </p:cNvSpPr>
          <p:nvPr/>
        </p:nvSpPr>
        <p:spPr bwMode="auto">
          <a:xfrm>
            <a:off x="2844403" y="4436269"/>
            <a:ext cx="5156597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 VariableBloodResistor</a:t>
            </a:r>
          </a:p>
          <a:p>
            <a:pPr eaLnBrk="1" hangingPunct="1"/>
            <a:r>
              <a:rPr lang="cs-CZ" altLang="cs-CZ" sz="1350"/>
              <a:t>  extends BloodFlowOnePort;</a:t>
            </a:r>
          </a:p>
          <a:p>
            <a:pPr eaLnBrk="1" hangingPunct="1"/>
            <a:r>
              <a:rPr lang="cs-CZ" altLang="cs-CZ" sz="1350"/>
              <a:t>  Modelica.Blocks.Interfaces.RealInput BloodResistance "in torr sec/ml“;</a:t>
            </a:r>
          </a:p>
          <a:p>
            <a:pPr eaLnBrk="1" hangingPunct="1"/>
            <a:r>
              <a:rPr lang="cs-CZ" altLang="cs-CZ" sz="1350" b="1"/>
              <a:t>equation </a:t>
            </a:r>
          </a:p>
          <a:p>
            <a:pPr eaLnBrk="1" hangingPunct="1"/>
            <a:r>
              <a:rPr lang="cs-CZ" altLang="cs-CZ" sz="1350"/>
              <a:t>  PressureDrop=BloodFlow*BloodResistance;</a:t>
            </a:r>
          </a:p>
          <a:p>
            <a:pPr eaLnBrk="1" hangingPunct="1"/>
            <a:r>
              <a:rPr lang="cs-CZ" altLang="cs-CZ" sz="1350" b="1"/>
              <a:t>end VariableBloodResistor;</a:t>
            </a:r>
          </a:p>
        </p:txBody>
      </p:sp>
      <p:pic>
        <p:nvPicPr>
          <p:cNvPr id="10445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4417219"/>
            <a:ext cx="1458515" cy="14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2815829"/>
            <a:ext cx="1296591" cy="14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0"/>
          <a:stretch>
            <a:fillRect/>
          </a:stretch>
        </p:blipFill>
        <p:spPr bwMode="auto">
          <a:xfrm>
            <a:off x="1143000" y="1322785"/>
            <a:ext cx="6858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Rezistence</a:t>
            </a:r>
          </a:p>
        </p:txBody>
      </p:sp>
      <p:sp>
        <p:nvSpPr>
          <p:cNvPr id="105476" name="Obdélník 10"/>
          <p:cNvSpPr>
            <a:spLocks noChangeArrowheads="1"/>
          </p:cNvSpPr>
          <p:nvPr/>
        </p:nvSpPr>
        <p:spPr bwMode="auto">
          <a:xfrm>
            <a:off x="2844403" y="2870597"/>
            <a:ext cx="515659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 BloodResistor</a:t>
            </a:r>
          </a:p>
          <a:p>
            <a:pPr eaLnBrk="1" hangingPunct="1"/>
            <a:r>
              <a:rPr lang="cs-CZ" altLang="cs-CZ" sz="1350"/>
              <a:t>  parameter Real BloodResistance(start=1) "resistance in torr sec/ml";</a:t>
            </a:r>
          </a:p>
          <a:p>
            <a:pPr eaLnBrk="1" hangingPunct="1"/>
            <a:r>
              <a:rPr lang="cs-CZ" altLang="cs-CZ" sz="1350"/>
              <a:t>  extends BloodFlowOnePort;</a:t>
            </a:r>
          </a:p>
          <a:p>
            <a:pPr eaLnBrk="1" hangingPunct="1"/>
            <a:r>
              <a:rPr lang="cs-CZ" altLang="cs-CZ" sz="1350" b="1"/>
              <a:t>equation </a:t>
            </a:r>
          </a:p>
          <a:p>
            <a:pPr eaLnBrk="1" hangingPunct="1"/>
            <a:r>
              <a:rPr lang="cs-CZ" altLang="cs-CZ" sz="1350"/>
              <a:t>  PressureDrop=BloodFlow*BloodResistance;</a:t>
            </a:r>
          </a:p>
          <a:p>
            <a:pPr eaLnBrk="1" hangingPunct="1"/>
            <a:r>
              <a:rPr lang="cs-CZ" altLang="cs-CZ" sz="1350" b="1"/>
              <a:t>end BloodResistor;</a:t>
            </a:r>
          </a:p>
        </p:txBody>
      </p:sp>
      <p:sp>
        <p:nvSpPr>
          <p:cNvPr id="105477" name="Obdélník 12"/>
          <p:cNvSpPr>
            <a:spLocks noChangeArrowheads="1"/>
          </p:cNvSpPr>
          <p:nvPr/>
        </p:nvSpPr>
        <p:spPr bwMode="auto">
          <a:xfrm>
            <a:off x="2844403" y="4436269"/>
            <a:ext cx="5156597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 VariableBloodResistor</a:t>
            </a:r>
          </a:p>
          <a:p>
            <a:pPr eaLnBrk="1" hangingPunct="1"/>
            <a:r>
              <a:rPr lang="cs-CZ" altLang="cs-CZ" sz="1350"/>
              <a:t>  extends BloodFlowOnePort;</a:t>
            </a:r>
          </a:p>
          <a:p>
            <a:pPr eaLnBrk="1" hangingPunct="1"/>
            <a:r>
              <a:rPr lang="cs-CZ" altLang="cs-CZ" sz="1350"/>
              <a:t>  Modelica.Blocks.Interfaces.RealInput BloodResistance "in torr sec/ml“;</a:t>
            </a:r>
          </a:p>
          <a:p>
            <a:pPr eaLnBrk="1" hangingPunct="1"/>
            <a:r>
              <a:rPr lang="cs-CZ" altLang="cs-CZ" sz="1350" b="1"/>
              <a:t>equation </a:t>
            </a:r>
          </a:p>
          <a:p>
            <a:pPr eaLnBrk="1" hangingPunct="1"/>
            <a:r>
              <a:rPr lang="cs-CZ" altLang="cs-CZ" sz="1350"/>
              <a:t>  PressureDrop=BloodFlow*BloodResistance;</a:t>
            </a:r>
          </a:p>
          <a:p>
            <a:pPr eaLnBrk="1" hangingPunct="1"/>
            <a:r>
              <a:rPr lang="cs-CZ" altLang="cs-CZ" sz="1350" b="1"/>
              <a:t>end VariableBloodResistor;</a:t>
            </a:r>
          </a:p>
        </p:txBody>
      </p:sp>
      <p:pic>
        <p:nvPicPr>
          <p:cNvPr id="1054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4417219"/>
            <a:ext cx="1458515" cy="14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2815829"/>
            <a:ext cx="1296591" cy="14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50"/>
          <a:stretch>
            <a:fillRect/>
          </a:stretch>
        </p:blipFill>
        <p:spPr bwMode="auto">
          <a:xfrm>
            <a:off x="1143000" y="1322785"/>
            <a:ext cx="6858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Rezistence</a:t>
            </a:r>
          </a:p>
        </p:txBody>
      </p:sp>
      <p:sp>
        <p:nvSpPr>
          <p:cNvPr id="106500" name="Obdélník 7"/>
          <p:cNvSpPr>
            <a:spLocks noChangeArrowheads="1"/>
          </p:cNvSpPr>
          <p:nvPr/>
        </p:nvSpPr>
        <p:spPr bwMode="auto">
          <a:xfrm>
            <a:off x="3707606" y="3633788"/>
            <a:ext cx="4482704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 VariableBloodConductance</a:t>
            </a:r>
          </a:p>
          <a:p>
            <a:pPr eaLnBrk="1" hangingPunct="1"/>
            <a:r>
              <a:rPr lang="cs-CZ" altLang="cs-CZ" sz="1350"/>
              <a:t>  extends BloodFlowOnePort;</a:t>
            </a:r>
          </a:p>
          <a:p>
            <a:pPr eaLnBrk="1" hangingPunct="1"/>
            <a:r>
              <a:rPr lang="cs-CZ" altLang="cs-CZ" sz="1350"/>
              <a:t>  Modelica.Blocks.Interfaces.RealInput BloodConductance "in torr ml/sec“;</a:t>
            </a:r>
          </a:p>
          <a:p>
            <a:pPr eaLnBrk="1" hangingPunct="1"/>
            <a:r>
              <a:rPr lang="cs-CZ" altLang="cs-CZ" sz="1350" b="1"/>
              <a:t>equation </a:t>
            </a:r>
          </a:p>
          <a:p>
            <a:pPr eaLnBrk="1" hangingPunct="1"/>
            <a:r>
              <a:rPr lang="cs-CZ" altLang="cs-CZ" sz="1350"/>
              <a:t>  PressureDrop*BloodConductance=BloodFlow;</a:t>
            </a:r>
          </a:p>
          <a:p>
            <a:pPr eaLnBrk="1" hangingPunct="1"/>
            <a:r>
              <a:rPr lang="cs-CZ" altLang="cs-CZ" sz="1350" b="1"/>
              <a:t>end VariableBloodConductance;</a:t>
            </a: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81" y="3320654"/>
            <a:ext cx="2200275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91273"/>
          <a:stretch>
            <a:fillRect/>
          </a:stretch>
        </p:blipFill>
        <p:spPr bwMode="auto">
          <a:xfrm>
            <a:off x="1143000" y="1269206"/>
            <a:ext cx="6858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Induktor  (setrvačnost proudu krve)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0" b="50005"/>
          <a:stretch>
            <a:fillRect/>
          </a:stretch>
        </p:blipFill>
        <p:spPr bwMode="auto">
          <a:xfrm>
            <a:off x="1143000" y="1849042"/>
            <a:ext cx="6858000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Obdélník 6"/>
          <p:cNvSpPr>
            <a:spLocks noChangeArrowheads="1"/>
          </p:cNvSpPr>
          <p:nvPr/>
        </p:nvSpPr>
        <p:spPr bwMode="auto">
          <a:xfrm>
            <a:off x="1345406" y="4076700"/>
            <a:ext cx="64674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 Inductor</a:t>
            </a:r>
          </a:p>
          <a:p>
            <a:pPr eaLnBrk="1" hangingPunct="1"/>
            <a:r>
              <a:rPr lang="cs-CZ" altLang="cs-CZ" sz="1350"/>
              <a:t>  extends </a:t>
            </a:r>
            <a:r>
              <a:rPr lang="cs-CZ" altLang="cs-CZ" sz="1350" b="1"/>
              <a:t>BloodFlowOnePort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  Modelica.Blocks.Interfaces.RealInput </a:t>
            </a:r>
            <a:r>
              <a:rPr lang="cs-CZ" altLang="cs-CZ" sz="1350" b="1"/>
              <a:t>Inertance</a:t>
            </a:r>
            <a:r>
              <a:rPr lang="cs-CZ" altLang="cs-CZ" sz="1350"/>
              <a:t> "in torr * sec^2/ml“;</a:t>
            </a:r>
          </a:p>
          <a:p>
            <a:pPr eaLnBrk="1" hangingPunct="1"/>
            <a:r>
              <a:rPr lang="cs-CZ" altLang="cs-CZ" sz="1350" b="1"/>
              <a:t>equation </a:t>
            </a:r>
          </a:p>
          <a:p>
            <a:pPr eaLnBrk="1" hangingPunct="1"/>
            <a:r>
              <a:rPr lang="cs-CZ" altLang="cs-CZ" sz="1350"/>
              <a:t>  PressureDrop=der(BloodFlow)*Inertance;</a:t>
            </a:r>
          </a:p>
          <a:p>
            <a:pPr eaLnBrk="1" hangingPunct="1"/>
            <a:r>
              <a:rPr lang="cs-CZ" altLang="cs-CZ" sz="1350" b="1"/>
              <a:t>end Inductor;</a:t>
            </a:r>
          </a:p>
        </p:txBody>
      </p:sp>
      <p:pic>
        <p:nvPicPr>
          <p:cNvPr id="1075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3" y="2970610"/>
            <a:ext cx="1383506" cy="13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1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03685"/>
            <a:ext cx="6906815" cy="51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ovéPole 3"/>
          <p:cNvSpPr txBox="1">
            <a:spLocks noChangeArrowheads="1"/>
          </p:cNvSpPr>
          <p:nvPr/>
        </p:nvSpPr>
        <p:spPr bwMode="auto">
          <a:xfrm>
            <a:off x="1818085" y="1484710"/>
            <a:ext cx="63186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Kapacitor </a:t>
            </a:r>
          </a:p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– elastický kompartment</a:t>
            </a:r>
          </a:p>
        </p:txBody>
      </p:sp>
    </p:spTree>
    <p:extLst>
      <p:ext uri="{BB962C8B-B14F-4D97-AF65-F5344CB8AC3E}">
        <p14:creationId xmlns:p14="http://schemas.microsoft.com/office/powerpoint/2010/main" val="2827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8" b="62682"/>
          <a:stretch>
            <a:fillRect/>
          </a:stretch>
        </p:blipFill>
        <p:spPr bwMode="auto">
          <a:xfrm>
            <a:off x="1170385" y="1970485"/>
            <a:ext cx="6858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ovéPole 3"/>
          <p:cNvSpPr txBox="1">
            <a:spLocks noChangeArrowheads="1"/>
          </p:cNvSpPr>
          <p:nvPr/>
        </p:nvSpPr>
        <p:spPr bwMode="auto">
          <a:xfrm>
            <a:off x="1331119" y="908447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Kapacitor – elastický kompartment</a:t>
            </a: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91130"/>
          <a:stretch>
            <a:fillRect/>
          </a:stretch>
        </p:blipFill>
        <p:spPr bwMode="auto">
          <a:xfrm>
            <a:off x="1169194" y="1322785"/>
            <a:ext cx="6858000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1331119" y="4339829"/>
            <a:ext cx="1296591" cy="1141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6" name="Obdélník 5"/>
          <p:cNvSpPr/>
          <p:nvPr/>
        </p:nvSpPr>
        <p:spPr>
          <a:xfrm>
            <a:off x="2519363" y="4860132"/>
            <a:ext cx="216694" cy="1893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7" name="Obdélník 6"/>
          <p:cNvSpPr/>
          <p:nvPr/>
        </p:nvSpPr>
        <p:spPr>
          <a:xfrm>
            <a:off x="1277541" y="4806554"/>
            <a:ext cx="150019" cy="1881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3" name="Šipka doprava 2"/>
          <p:cNvSpPr/>
          <p:nvPr/>
        </p:nvSpPr>
        <p:spPr>
          <a:xfrm rot="6343792">
            <a:off x="1924646" y="4036814"/>
            <a:ext cx="485775" cy="215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9" name="Šipka doprava 8"/>
          <p:cNvSpPr/>
          <p:nvPr/>
        </p:nvSpPr>
        <p:spPr>
          <a:xfrm rot="6343792" flipH="1" flipV="1">
            <a:off x="1835944" y="4437460"/>
            <a:ext cx="427435" cy="28217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8" name="TextovéPole 7"/>
          <p:cNvSpPr txBox="1"/>
          <p:nvPr/>
        </p:nvSpPr>
        <p:spPr>
          <a:xfrm>
            <a:off x="2033588" y="3692128"/>
            <a:ext cx="521297" cy="300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350" dirty="0" err="1"/>
              <a:t>Pext</a:t>
            </a:r>
            <a:endParaRPr lang="cs-CZ" sz="135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577579" y="4750594"/>
            <a:ext cx="848309" cy="300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350" dirty="0" err="1"/>
              <a:t>Pressure</a:t>
            </a:r>
            <a:endParaRPr lang="cs-CZ" sz="1350" dirty="0"/>
          </a:p>
        </p:txBody>
      </p:sp>
      <p:sp>
        <p:nvSpPr>
          <p:cNvPr id="10" name="Obdélník 9"/>
          <p:cNvSpPr/>
          <p:nvPr/>
        </p:nvSpPr>
        <p:spPr>
          <a:xfrm>
            <a:off x="2182416" y="4138613"/>
            <a:ext cx="3033713" cy="364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 err="1">
                <a:solidFill>
                  <a:schemeClr val="tx1"/>
                </a:solidFill>
              </a:rPr>
              <a:t>TransmuralPressure</a:t>
            </a:r>
            <a:r>
              <a:rPr lang="cs-CZ" sz="1350" dirty="0">
                <a:solidFill>
                  <a:schemeClr val="tx1"/>
                </a:solidFill>
              </a:rPr>
              <a:t>= </a:t>
            </a:r>
            <a:r>
              <a:rPr lang="cs-CZ" sz="1350" dirty="0" err="1">
                <a:solidFill>
                  <a:schemeClr val="tx1"/>
                </a:solidFill>
              </a:rPr>
              <a:t>Pressure</a:t>
            </a:r>
            <a:r>
              <a:rPr lang="cs-CZ" sz="1350" dirty="0">
                <a:solidFill>
                  <a:schemeClr val="tx1"/>
                </a:solidFill>
              </a:rPr>
              <a:t> - </a:t>
            </a:r>
            <a:r>
              <a:rPr lang="cs-CZ" sz="1350" dirty="0" err="1">
                <a:solidFill>
                  <a:schemeClr val="tx1"/>
                </a:solidFill>
              </a:rPr>
              <a:t>Pext</a:t>
            </a:r>
            <a:endParaRPr lang="cs-CZ" sz="1350" dirty="0">
              <a:solidFill>
                <a:schemeClr val="tx1"/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5381625" y="3692129"/>
            <a:ext cx="0" cy="1896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381625" y="5588794"/>
            <a:ext cx="2538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6354366" y="4023122"/>
            <a:ext cx="1133475" cy="15656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381625" y="5588794"/>
            <a:ext cx="972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143750" y="5704285"/>
            <a:ext cx="777777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350" dirty="0" err="1"/>
              <a:t>Volume</a:t>
            </a:r>
            <a:endParaRPr lang="cs-CZ" sz="135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226844" y="3414712"/>
            <a:ext cx="1749197" cy="300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350" dirty="0" err="1"/>
              <a:t>TransmuralPressure</a:t>
            </a:r>
            <a:endParaRPr lang="cs-CZ" sz="1350" dirty="0"/>
          </a:p>
        </p:txBody>
      </p:sp>
      <p:sp>
        <p:nvSpPr>
          <p:cNvPr id="109587" name="TextovéPole 20"/>
          <p:cNvSpPr txBox="1">
            <a:spLocks noChangeArrowheads="1"/>
          </p:cNvSpPr>
          <p:nvPr/>
        </p:nvSpPr>
        <p:spPr bwMode="auto">
          <a:xfrm>
            <a:off x="5360194" y="3856435"/>
            <a:ext cx="9675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Unstressed</a:t>
            </a:r>
          </a:p>
          <a:p>
            <a:pPr eaLnBrk="1" hangingPunct="1"/>
            <a:r>
              <a:rPr lang="cs-CZ" altLang="cs-CZ" sz="1350"/>
              <a:t>volume</a:t>
            </a:r>
          </a:p>
        </p:txBody>
      </p:sp>
      <p:sp>
        <p:nvSpPr>
          <p:cNvPr id="109588" name="TextovéPole 23"/>
          <p:cNvSpPr txBox="1">
            <a:spLocks noChangeArrowheads="1"/>
          </p:cNvSpPr>
          <p:nvPr/>
        </p:nvSpPr>
        <p:spPr bwMode="auto">
          <a:xfrm>
            <a:off x="6479381" y="3881438"/>
            <a:ext cx="7802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Stressed</a:t>
            </a:r>
          </a:p>
          <a:p>
            <a:pPr eaLnBrk="1" hangingPunct="1"/>
            <a:r>
              <a:rPr lang="cs-CZ" altLang="cs-CZ" sz="1350"/>
              <a:t>volume</a:t>
            </a:r>
          </a:p>
        </p:txBody>
      </p:sp>
      <p:cxnSp>
        <p:nvCxnSpPr>
          <p:cNvPr id="25" name="Přímá spojnice 24"/>
          <p:cNvCxnSpPr/>
          <p:nvPr/>
        </p:nvCxnSpPr>
        <p:spPr>
          <a:xfrm flipV="1">
            <a:off x="6354366" y="3881438"/>
            <a:ext cx="0" cy="1707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5381625" y="4407694"/>
            <a:ext cx="972741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6354366" y="4407694"/>
            <a:ext cx="1133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8" y="3330179"/>
            <a:ext cx="320754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Obdélník 3"/>
          <p:cNvSpPr>
            <a:spLocks noChangeArrowheads="1"/>
          </p:cNvSpPr>
          <p:nvPr/>
        </p:nvSpPr>
        <p:spPr bwMode="auto">
          <a:xfrm>
            <a:off x="1331119" y="1290637"/>
            <a:ext cx="7871222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/>
              <a:t>model </a:t>
            </a:r>
            <a:r>
              <a:rPr lang="cs-CZ" altLang="cs-CZ" sz="1350"/>
              <a:t>BloodElasticCompartment  "Elastic compartment with unstressed volume"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Elastance</a:t>
            </a:r>
            <a:r>
              <a:rPr lang="cs-CZ" altLang="cs-CZ" sz="1350"/>
              <a:t> "\"in torr/ml\"";</a:t>
            </a:r>
          </a:p>
          <a:p>
            <a:pPr eaLnBrk="1" hangingPunct="1"/>
            <a:r>
              <a:rPr lang="cs-CZ" altLang="cs-CZ" sz="1350"/>
              <a:t>  Modelica.Blocks.Interfaces.RealOutput </a:t>
            </a:r>
            <a:r>
              <a:rPr lang="cs-CZ" altLang="cs-CZ" sz="1350" b="1"/>
              <a:t>Volume</a:t>
            </a:r>
            <a:r>
              <a:rPr lang="cs-CZ" altLang="cs-CZ" sz="1350"/>
              <a:t>(start=V0);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ExternalPressure </a:t>
            </a:r>
            <a:r>
              <a:rPr lang="cs-CZ" altLang="cs-CZ" sz="1350"/>
              <a:t>"\"in torr\"";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UnstressedVolume</a:t>
            </a:r>
            <a:r>
              <a:rPr lang="cs-CZ" altLang="cs-CZ" sz="1350"/>
              <a:t> "in ml";</a:t>
            </a:r>
          </a:p>
          <a:p>
            <a:pPr eaLnBrk="1" hangingPunct="1"/>
            <a:r>
              <a:rPr lang="cs-CZ" altLang="cs-CZ" sz="1350"/>
              <a:t>  Modelica.Blocks.Interfaces.RealOutput </a:t>
            </a:r>
            <a:r>
              <a:rPr lang="cs-CZ" altLang="cs-CZ" sz="1350" b="1"/>
              <a:t>Pressure </a:t>
            </a:r>
            <a:r>
              <a:rPr lang="cs-CZ" altLang="cs-CZ" sz="1350"/>
              <a:t>"Blood pressure in torr";</a:t>
            </a:r>
          </a:p>
          <a:p>
            <a:pPr eaLnBrk="1" hangingPunct="1"/>
            <a:r>
              <a:rPr lang="cs-CZ" altLang="cs-CZ" sz="1350"/>
              <a:t>  BloodFlowConnector </a:t>
            </a:r>
            <a:r>
              <a:rPr lang="cs-CZ" altLang="cs-CZ" sz="1350" b="1"/>
              <a:t>bloodFlowInflow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  BloodFlowOutflow</a:t>
            </a:r>
            <a:r>
              <a:rPr lang="cs-CZ" altLang="cs-CZ" sz="1350" b="1"/>
              <a:t> bloodFlowOutflow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  Modelica.Blocks.Interfaces.RealOutput </a:t>
            </a:r>
            <a:r>
              <a:rPr lang="cs-CZ" altLang="cs-CZ" sz="1350" b="1"/>
              <a:t>StressedVolume(</a:t>
            </a:r>
            <a:r>
              <a:rPr lang="cs-CZ" altLang="cs-CZ" sz="1350"/>
              <a:t>start=V0);</a:t>
            </a:r>
          </a:p>
          <a:p>
            <a:pPr eaLnBrk="1" hangingPunct="1"/>
            <a:r>
              <a:rPr lang="cs-CZ" altLang="cs-CZ" sz="1350"/>
              <a:t>  parameter Real </a:t>
            </a:r>
            <a:r>
              <a:rPr lang="cs-CZ" altLang="cs-CZ" sz="1350" b="1"/>
              <a:t>V0</a:t>
            </a:r>
            <a:r>
              <a:rPr lang="cs-CZ" altLang="cs-CZ" sz="1350"/>
              <a:t>=1 "initial volume in ml";</a:t>
            </a:r>
          </a:p>
          <a:p>
            <a:pPr eaLnBrk="1" hangingPunct="1"/>
            <a:r>
              <a:rPr lang="cs-CZ" altLang="cs-CZ" sz="1350"/>
              <a:t>  Real </a:t>
            </a:r>
            <a:r>
              <a:rPr lang="cs-CZ" altLang="cs-CZ" sz="1350" b="1"/>
              <a:t>TransmuralPressure;</a:t>
            </a:r>
          </a:p>
        </p:txBody>
      </p:sp>
      <p:sp>
        <p:nvSpPr>
          <p:cNvPr id="110596" name="Obdélník 2"/>
          <p:cNvSpPr>
            <a:spLocks noChangeArrowheads="1"/>
          </p:cNvSpPr>
          <p:nvPr/>
        </p:nvSpPr>
        <p:spPr bwMode="auto">
          <a:xfrm>
            <a:off x="1389460" y="883444"/>
            <a:ext cx="26795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Kapacitor – elastický kompartment</a:t>
            </a:r>
          </a:p>
        </p:txBody>
      </p:sp>
    </p:spTree>
    <p:extLst>
      <p:ext uri="{BB962C8B-B14F-4D97-AF65-F5344CB8AC3E}">
        <p14:creationId xmlns:p14="http://schemas.microsoft.com/office/powerpoint/2010/main" val="23613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Kapacitor – elastický kompartment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4346972"/>
            <a:ext cx="1853804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Obdélník 1"/>
          <p:cNvSpPr>
            <a:spLocks noChangeArrowheads="1"/>
          </p:cNvSpPr>
          <p:nvPr/>
        </p:nvSpPr>
        <p:spPr bwMode="auto">
          <a:xfrm>
            <a:off x="1444228" y="1593056"/>
            <a:ext cx="787122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/>
              <a:t>equation </a:t>
            </a:r>
          </a:p>
          <a:p>
            <a:pPr eaLnBrk="1" hangingPunct="1"/>
            <a:r>
              <a:rPr lang="cs-CZ" altLang="cs-CZ"/>
              <a:t>  bloodFlowInflow.Pressure=bloodFlowOutflow.Pressure;</a:t>
            </a:r>
          </a:p>
          <a:p>
            <a:pPr eaLnBrk="1" hangingPunct="1"/>
            <a:r>
              <a:rPr lang="cs-CZ" altLang="cs-CZ"/>
              <a:t>  bloodFlowInflow.Pressure=Pressure;</a:t>
            </a:r>
          </a:p>
          <a:p>
            <a:pPr eaLnBrk="1" hangingPunct="1"/>
            <a:r>
              <a:rPr lang="cs-CZ" altLang="cs-CZ"/>
              <a:t>  TransmuralPressure=Pressure - ExternalPressure;</a:t>
            </a:r>
          </a:p>
          <a:p>
            <a:pPr eaLnBrk="1" hangingPunct="1"/>
            <a:r>
              <a:rPr lang="cs-CZ" altLang="cs-CZ"/>
              <a:t>  </a:t>
            </a:r>
            <a:r>
              <a:rPr lang="cs-CZ" altLang="cs-CZ" b="1"/>
              <a:t>der</a:t>
            </a:r>
            <a:r>
              <a:rPr lang="cs-CZ" altLang="cs-CZ"/>
              <a:t>(Volume)=bloodFlowInflow.Q + bloodFlowOutflow.Q;</a:t>
            </a:r>
          </a:p>
          <a:p>
            <a:pPr eaLnBrk="1" hangingPunct="1"/>
            <a:r>
              <a:rPr lang="cs-CZ" altLang="cs-CZ"/>
              <a:t>  StressedVolume=Volume - UnstressedVolume;</a:t>
            </a:r>
          </a:p>
          <a:p>
            <a:pPr eaLnBrk="1" hangingPunct="1"/>
            <a:r>
              <a:rPr lang="cs-CZ" altLang="cs-CZ"/>
              <a:t>  </a:t>
            </a:r>
            <a:r>
              <a:rPr lang="cs-CZ" altLang="cs-CZ" b="1"/>
              <a:t>if</a:t>
            </a:r>
            <a:r>
              <a:rPr lang="cs-CZ" altLang="cs-CZ"/>
              <a:t> StressedVolume &gt; 0 </a:t>
            </a:r>
            <a:r>
              <a:rPr lang="cs-CZ" altLang="cs-CZ" b="1"/>
              <a:t>then</a:t>
            </a:r>
          </a:p>
          <a:p>
            <a:pPr eaLnBrk="1" hangingPunct="1"/>
            <a:r>
              <a:rPr lang="cs-CZ" altLang="cs-CZ"/>
              <a:t>    TransmuralPressure=Elastance*StressedVolume;</a:t>
            </a:r>
          </a:p>
          <a:p>
            <a:pPr eaLnBrk="1" hangingPunct="1"/>
            <a:r>
              <a:rPr lang="cs-CZ" altLang="cs-CZ"/>
              <a:t>  </a:t>
            </a:r>
            <a:r>
              <a:rPr lang="cs-CZ" altLang="cs-CZ" b="1"/>
              <a:t>else</a:t>
            </a:r>
          </a:p>
          <a:p>
            <a:pPr eaLnBrk="1" hangingPunct="1"/>
            <a:r>
              <a:rPr lang="cs-CZ" altLang="cs-CZ"/>
              <a:t>    TransmuralPressure=0;</a:t>
            </a:r>
          </a:p>
          <a:p>
            <a:pPr eaLnBrk="1" hangingPunct="1"/>
            <a:r>
              <a:rPr lang="cs-CZ" altLang="cs-CZ"/>
              <a:t> </a:t>
            </a:r>
            <a:r>
              <a:rPr lang="cs-CZ" altLang="cs-CZ" b="1"/>
              <a:t> end if</a:t>
            </a:r>
            <a:r>
              <a:rPr lang="cs-CZ" altLang="cs-CZ"/>
              <a:t>;</a:t>
            </a:r>
          </a:p>
          <a:p>
            <a:pPr eaLnBrk="1" hangingPunct="1"/>
            <a:r>
              <a:rPr lang="cs-CZ" altLang="cs-CZ" b="1"/>
              <a:t>end BloodElasticCompartment</a:t>
            </a:r>
            <a:r>
              <a:rPr lang="cs-CZ" altLang="cs-CZ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581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4"/>
          <a:stretch>
            <a:fillRect/>
          </a:stretch>
        </p:blipFill>
        <p:spPr bwMode="auto">
          <a:xfrm>
            <a:off x="1143000" y="1322785"/>
            <a:ext cx="6858000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Chlopeň</a:t>
            </a:r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5664"/>
          <a:stretch>
            <a:fillRect/>
          </a:stretch>
        </p:blipFill>
        <p:spPr bwMode="auto">
          <a:xfrm>
            <a:off x="1135856" y="1972866"/>
            <a:ext cx="68580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2" t="5983" r="19115" b="56339"/>
          <a:stretch>
            <a:fillRect/>
          </a:stretch>
        </p:blipFill>
        <p:spPr bwMode="auto">
          <a:xfrm>
            <a:off x="2087166" y="3105151"/>
            <a:ext cx="4281488" cy="28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1" b="200"/>
          <a:stretch>
            <a:fillRect/>
          </a:stretch>
        </p:blipFill>
        <p:spPr bwMode="auto">
          <a:xfrm>
            <a:off x="1139429" y="3644504"/>
            <a:ext cx="6858000" cy="9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ovéPole 2"/>
          <p:cNvSpPr txBox="1">
            <a:spLocks noChangeArrowheads="1"/>
          </p:cNvSpPr>
          <p:nvPr/>
        </p:nvSpPr>
        <p:spPr bwMode="auto">
          <a:xfrm>
            <a:off x="1412081" y="857250"/>
            <a:ext cx="6319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Elasický kompartment s proměnnou poddajností (resp. elasticitou)</a:t>
            </a:r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8" b="62682"/>
          <a:stretch>
            <a:fillRect/>
          </a:stretch>
        </p:blipFill>
        <p:spPr bwMode="auto">
          <a:xfrm>
            <a:off x="1139429" y="2294335"/>
            <a:ext cx="6858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91130"/>
          <a:stretch>
            <a:fillRect/>
          </a:stretch>
        </p:blipFill>
        <p:spPr bwMode="auto">
          <a:xfrm>
            <a:off x="1141810" y="1646635"/>
            <a:ext cx="6858000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5" y="4725591"/>
            <a:ext cx="1512094" cy="12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ů 6"/>
          <p:cNvSpPr/>
          <p:nvPr/>
        </p:nvSpPr>
        <p:spPr>
          <a:xfrm rot="5111285">
            <a:off x="3506391" y="3940969"/>
            <a:ext cx="222647" cy="164187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3" name="Obdélník 12"/>
          <p:cNvSpPr/>
          <p:nvPr/>
        </p:nvSpPr>
        <p:spPr>
          <a:xfrm>
            <a:off x="4356498" y="4638675"/>
            <a:ext cx="1025128" cy="2857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tx1"/>
                </a:solidFill>
              </a:rPr>
              <a:t>Proměnná </a:t>
            </a:r>
            <a:r>
              <a:rPr lang="cs-CZ" sz="1050" dirty="0" err="1">
                <a:solidFill>
                  <a:schemeClr val="tx1"/>
                </a:solidFill>
              </a:rPr>
              <a:t>Elastance</a:t>
            </a:r>
            <a:endParaRPr lang="cs-CZ" sz="1050" dirty="0">
              <a:solidFill>
                <a:schemeClr val="tx1"/>
              </a:solidFill>
            </a:endParaRPr>
          </a:p>
        </p:txBody>
      </p:sp>
      <p:sp>
        <p:nvSpPr>
          <p:cNvPr id="113673" name="TextovéPole 13"/>
          <p:cNvSpPr txBox="1">
            <a:spLocks noChangeArrowheads="1"/>
          </p:cNvSpPr>
          <p:nvPr/>
        </p:nvSpPr>
        <p:spPr bwMode="auto">
          <a:xfrm>
            <a:off x="3977879" y="4992291"/>
            <a:ext cx="250434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Modelování činnosti síní a komor</a:t>
            </a:r>
          </a:p>
        </p:txBody>
      </p:sp>
    </p:spTree>
    <p:extLst>
      <p:ext uri="{BB962C8B-B14F-4D97-AF65-F5344CB8AC3E}">
        <p14:creationId xmlns:p14="http://schemas.microsoft.com/office/powerpoint/2010/main" val="30398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959475" y="342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2335213" y="15732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2" name="Skupina 68"/>
          <p:cNvGrpSpPr>
            <a:grpSpLocks/>
          </p:cNvGrpSpPr>
          <p:nvPr/>
        </p:nvGrpSpPr>
        <p:grpSpPr bwMode="auto">
          <a:xfrm>
            <a:off x="652463" y="1838325"/>
            <a:ext cx="534987" cy="590550"/>
            <a:chOff x="4351338" y="1866900"/>
            <a:chExt cx="534987" cy="59055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351338" y="1866900"/>
              <a:ext cx="534987" cy="590550"/>
              <a:chOff x="2732" y="1176"/>
              <a:chExt cx="337" cy="372"/>
            </a:xfrm>
          </p:grpSpPr>
          <p:sp>
            <p:nvSpPr>
              <p:cNvPr id="56387" name="Rectangle 12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8" name="Rectangle 13"/>
              <p:cNvSpPr>
                <a:spLocks noChangeArrowheads="1"/>
              </p:cNvSpPr>
              <p:nvPr/>
            </p:nvSpPr>
            <p:spPr bwMode="auto">
              <a:xfrm>
                <a:off x="2732" y="1176"/>
                <a:ext cx="337" cy="372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6" name="Rectangle 15"/>
            <p:cNvSpPr>
              <a:spLocks noChangeArrowheads="1"/>
            </p:cNvSpPr>
            <p:nvPr/>
          </p:nvSpPr>
          <p:spPr bwMode="auto">
            <a:xfrm>
              <a:off x="4475163" y="1949450"/>
              <a:ext cx="16351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</p:grpSp>
      <p:sp>
        <p:nvSpPr>
          <p:cNvPr id="56326" name="Rectangle 16"/>
          <p:cNvSpPr>
            <a:spLocks noChangeArrowheads="1"/>
          </p:cNvSpPr>
          <p:nvPr/>
        </p:nvSpPr>
        <p:spPr bwMode="auto">
          <a:xfrm>
            <a:off x="4624388" y="1949450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4" name="Skupina 71"/>
          <p:cNvGrpSpPr>
            <a:grpSpLocks/>
          </p:cNvGrpSpPr>
          <p:nvPr/>
        </p:nvGrpSpPr>
        <p:grpSpPr bwMode="auto">
          <a:xfrm>
            <a:off x="3983038" y="1833563"/>
            <a:ext cx="481012" cy="600075"/>
            <a:chOff x="4391025" y="4649788"/>
            <a:chExt cx="481013" cy="60007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91025" y="4649788"/>
              <a:ext cx="481013" cy="600075"/>
              <a:chOff x="2766" y="2929"/>
              <a:chExt cx="303" cy="378"/>
            </a:xfrm>
          </p:grpSpPr>
          <p:sp>
            <p:nvSpPr>
              <p:cNvPr id="56383" name="Rectangle 17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4" name="Rectangle 18"/>
              <p:cNvSpPr>
                <a:spLocks noChangeArrowheads="1"/>
              </p:cNvSpPr>
              <p:nvPr/>
            </p:nvSpPr>
            <p:spPr bwMode="auto">
              <a:xfrm>
                <a:off x="2766" y="2929"/>
                <a:ext cx="303" cy="378"/>
              </a:xfrm>
              <a:prstGeom prst="rect">
                <a:avLst/>
              </a:prstGeom>
              <a:noFill/>
              <a:ln w="23813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82" name="Rectangle 20"/>
            <p:cNvSpPr>
              <a:spLocks noChangeArrowheads="1"/>
            </p:cNvSpPr>
            <p:nvPr/>
          </p:nvSpPr>
          <p:spPr bwMode="auto">
            <a:xfrm>
              <a:off x="4516438" y="4732338"/>
              <a:ext cx="1016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</p:grpSp>
      <p:grpSp>
        <p:nvGrpSpPr>
          <p:cNvPr id="6" name="Skupina 69"/>
          <p:cNvGrpSpPr>
            <a:grpSpLocks/>
          </p:cNvGrpSpPr>
          <p:nvPr/>
        </p:nvGrpSpPr>
        <p:grpSpPr bwMode="auto">
          <a:xfrm>
            <a:off x="1871663" y="1833563"/>
            <a:ext cx="479425" cy="598487"/>
            <a:chOff x="2630488" y="3284538"/>
            <a:chExt cx="479425" cy="598487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630488" y="3284538"/>
              <a:ext cx="479425" cy="598487"/>
              <a:chOff x="1657" y="2069"/>
              <a:chExt cx="302" cy="377"/>
            </a:xfrm>
          </p:grpSpPr>
          <p:sp>
            <p:nvSpPr>
              <p:cNvPr id="56379" name="Rectangle 22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80" name="Rectangle 23"/>
              <p:cNvSpPr>
                <a:spLocks noChangeArrowheads="1"/>
              </p:cNvSpPr>
              <p:nvPr/>
            </p:nvSpPr>
            <p:spPr bwMode="auto">
              <a:xfrm>
                <a:off x="1657" y="2069"/>
                <a:ext cx="302" cy="377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8" name="Rectangle 25"/>
            <p:cNvSpPr>
              <a:spLocks noChangeArrowheads="1"/>
            </p:cNvSpPr>
            <p:nvPr/>
          </p:nvSpPr>
          <p:spPr bwMode="auto">
            <a:xfrm>
              <a:off x="2754313" y="3367088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</p:grpSp>
      <p:sp>
        <p:nvSpPr>
          <p:cNvPr id="56329" name="Rectangle 26"/>
          <p:cNvSpPr>
            <a:spLocks noChangeArrowheads="1"/>
          </p:cNvSpPr>
          <p:nvPr/>
        </p:nvSpPr>
        <p:spPr bwMode="auto">
          <a:xfrm>
            <a:off x="2938463" y="336708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8" name="Skupina 72"/>
          <p:cNvGrpSpPr>
            <a:grpSpLocks/>
          </p:cNvGrpSpPr>
          <p:nvPr/>
        </p:nvGrpSpPr>
        <p:grpSpPr bwMode="auto">
          <a:xfrm>
            <a:off x="5821363" y="1820863"/>
            <a:ext cx="479425" cy="600075"/>
            <a:chOff x="6172200" y="3413125"/>
            <a:chExt cx="479425" cy="600075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6172200" y="3413125"/>
              <a:ext cx="479425" cy="600075"/>
              <a:chOff x="3888" y="2150"/>
              <a:chExt cx="302" cy="378"/>
            </a:xfrm>
          </p:grpSpPr>
          <p:sp>
            <p:nvSpPr>
              <p:cNvPr id="56375" name="Rectangle 27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76" name="Rectangle 28"/>
              <p:cNvSpPr>
                <a:spLocks noChangeArrowheads="1"/>
              </p:cNvSpPr>
              <p:nvPr/>
            </p:nvSpPr>
            <p:spPr bwMode="auto">
              <a:xfrm>
                <a:off x="3888" y="2150"/>
                <a:ext cx="302" cy="378"/>
              </a:xfrm>
              <a:prstGeom prst="rect">
                <a:avLst/>
              </a:prstGeom>
              <a:noFill/>
              <a:ln w="238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374" name="Rectangle 30"/>
            <p:cNvSpPr>
              <a:spLocks noChangeArrowheads="1"/>
            </p:cNvSpPr>
            <p:nvPr/>
          </p:nvSpPr>
          <p:spPr bwMode="auto">
            <a:xfrm>
              <a:off x="6296025" y="3495675"/>
              <a:ext cx="18415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</p:grpSp>
      <p:sp>
        <p:nvSpPr>
          <p:cNvPr id="56331" name="Rectangle 39"/>
          <p:cNvSpPr>
            <a:spLocks noChangeArrowheads="1"/>
          </p:cNvSpPr>
          <p:nvPr/>
        </p:nvSpPr>
        <p:spPr bwMode="auto">
          <a:xfrm>
            <a:off x="3687763" y="2894013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2" name="Rectangle 46"/>
          <p:cNvSpPr>
            <a:spLocks noChangeArrowheads="1"/>
          </p:cNvSpPr>
          <p:nvPr/>
        </p:nvSpPr>
        <p:spPr bwMode="auto">
          <a:xfrm>
            <a:off x="5634038" y="4503738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3" name="Rectangle 54"/>
          <p:cNvSpPr>
            <a:spLocks noChangeArrowheads="1"/>
          </p:cNvSpPr>
          <p:nvPr/>
        </p:nvSpPr>
        <p:spPr bwMode="auto">
          <a:xfrm>
            <a:off x="4719638" y="3300413"/>
            <a:ext cx="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sz="2900" i="1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34" name="Rectangle 57"/>
          <p:cNvSpPr>
            <a:spLocks noChangeArrowheads="1"/>
          </p:cNvSpPr>
          <p:nvPr/>
        </p:nvSpPr>
        <p:spPr bwMode="auto">
          <a:xfrm>
            <a:off x="6027738" y="30670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5" name="Rectangle 60"/>
          <p:cNvSpPr>
            <a:spLocks noChangeArrowheads="1"/>
          </p:cNvSpPr>
          <p:nvPr/>
        </p:nvSpPr>
        <p:spPr bwMode="auto">
          <a:xfrm>
            <a:off x="4816475" y="281781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6" name="Rectangle 63"/>
          <p:cNvSpPr>
            <a:spLocks noChangeArrowheads="1"/>
          </p:cNvSpPr>
          <p:nvPr/>
        </p:nvSpPr>
        <p:spPr bwMode="auto">
          <a:xfrm>
            <a:off x="3729038" y="4251325"/>
            <a:ext cx="92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7" name="Rectangle 66"/>
          <p:cNvSpPr>
            <a:spLocks noChangeArrowheads="1"/>
          </p:cNvSpPr>
          <p:nvPr/>
        </p:nvSpPr>
        <p:spPr bwMode="auto">
          <a:xfrm>
            <a:off x="3394075" y="4090988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6338" name="Text Box 67"/>
          <p:cNvSpPr txBox="1">
            <a:spLocks noChangeArrowheads="1"/>
          </p:cNvSpPr>
          <p:nvPr/>
        </p:nvSpPr>
        <p:spPr bwMode="auto">
          <a:xfrm>
            <a:off x="4665663" y="115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6340" name="TextovéPole 73"/>
          <p:cNvSpPr txBox="1">
            <a:spLocks noChangeArrowheads="1"/>
          </p:cNvSpPr>
          <p:nvPr/>
        </p:nvSpPr>
        <p:spPr bwMode="auto">
          <a:xfrm>
            <a:off x="592138" y="1484313"/>
            <a:ext cx="59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úsilí</a:t>
            </a:r>
          </a:p>
        </p:txBody>
      </p:sp>
      <p:sp>
        <p:nvSpPr>
          <p:cNvPr id="56341" name="TextovéPole 74"/>
          <p:cNvSpPr txBox="1">
            <a:spLocks noChangeArrowheads="1"/>
          </p:cNvSpPr>
          <p:nvPr/>
        </p:nvSpPr>
        <p:spPr bwMode="auto">
          <a:xfrm>
            <a:off x="1635125" y="1484313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hybnost</a:t>
            </a:r>
          </a:p>
        </p:txBody>
      </p:sp>
      <p:sp>
        <p:nvSpPr>
          <p:cNvPr id="56342" name="TextovéPole 75"/>
          <p:cNvSpPr txBox="1">
            <a:spLocks noChangeArrowheads="1"/>
          </p:cNvSpPr>
          <p:nvPr/>
        </p:nvSpPr>
        <p:spPr bwMode="auto">
          <a:xfrm>
            <a:off x="3935413" y="14843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tok</a:t>
            </a:r>
          </a:p>
        </p:txBody>
      </p:sp>
      <p:sp>
        <p:nvSpPr>
          <p:cNvPr id="56343" name="TextovéPole 76"/>
          <p:cNvSpPr txBox="1">
            <a:spLocks noChangeArrowheads="1"/>
          </p:cNvSpPr>
          <p:nvPr/>
        </p:nvSpPr>
        <p:spPr bwMode="auto">
          <a:xfrm>
            <a:off x="5359400" y="14843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akumulace</a:t>
            </a:r>
          </a:p>
        </p:txBody>
      </p:sp>
      <p:sp>
        <p:nvSpPr>
          <p:cNvPr id="56344" name="TextovéPole 77"/>
          <p:cNvSpPr txBox="1">
            <a:spLocks noChangeArrowheads="1"/>
          </p:cNvSpPr>
          <p:nvPr/>
        </p:nvSpPr>
        <p:spPr bwMode="auto">
          <a:xfrm>
            <a:off x="506413" y="2555875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56345" name="TextovéPole 78"/>
          <p:cNvSpPr txBox="1">
            <a:spLocks noChangeArrowheads="1"/>
          </p:cNvSpPr>
          <p:nvPr/>
        </p:nvSpPr>
        <p:spPr bwMode="auto">
          <a:xfrm>
            <a:off x="3851275" y="2555875"/>
            <a:ext cx="77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proud</a:t>
            </a:r>
          </a:p>
        </p:txBody>
      </p:sp>
      <p:sp>
        <p:nvSpPr>
          <p:cNvPr id="56346" name="TextovéPole 79"/>
          <p:cNvSpPr txBox="1">
            <a:spLocks noChangeArrowheads="1"/>
          </p:cNvSpPr>
          <p:nvPr/>
        </p:nvSpPr>
        <p:spPr bwMode="auto">
          <a:xfrm>
            <a:off x="5695950" y="2555875"/>
            <a:ext cx="747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náboj</a:t>
            </a:r>
          </a:p>
        </p:txBody>
      </p:sp>
      <p:sp>
        <p:nvSpPr>
          <p:cNvPr id="56347" name="TextovéPole 80"/>
          <p:cNvSpPr txBox="1">
            <a:spLocks noChangeArrowheads="1"/>
          </p:cNvSpPr>
          <p:nvPr/>
        </p:nvSpPr>
        <p:spPr bwMode="auto">
          <a:xfrm>
            <a:off x="1476375" y="25558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indukční tok</a:t>
            </a:r>
          </a:p>
        </p:txBody>
      </p:sp>
      <p:sp>
        <p:nvSpPr>
          <p:cNvPr id="82" name="TextovéPole 81"/>
          <p:cNvSpPr txBox="1">
            <a:spLocks noChangeArrowheads="1"/>
          </p:cNvSpPr>
          <p:nvPr/>
        </p:nvSpPr>
        <p:spPr bwMode="auto">
          <a:xfrm>
            <a:off x="531813" y="29876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síla</a:t>
            </a:r>
          </a:p>
        </p:txBody>
      </p:sp>
      <p:sp>
        <p:nvSpPr>
          <p:cNvPr id="83" name="TextovéPole 82"/>
          <p:cNvSpPr txBox="1">
            <a:spLocks noChangeArrowheads="1"/>
          </p:cNvSpPr>
          <p:nvPr/>
        </p:nvSpPr>
        <p:spPr bwMode="auto">
          <a:xfrm>
            <a:off x="3878263" y="298767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rychlost</a:t>
            </a:r>
          </a:p>
        </p:txBody>
      </p:sp>
      <p:sp>
        <p:nvSpPr>
          <p:cNvPr id="84" name="TextovéPole 83"/>
          <p:cNvSpPr txBox="1">
            <a:spLocks noChangeArrowheads="1"/>
          </p:cNvSpPr>
          <p:nvPr/>
        </p:nvSpPr>
        <p:spPr bwMode="auto">
          <a:xfrm>
            <a:off x="5711825" y="298767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poloha</a:t>
            </a:r>
          </a:p>
        </p:txBody>
      </p:sp>
      <p:sp>
        <p:nvSpPr>
          <p:cNvPr id="85" name="TextovéPole 84"/>
          <p:cNvSpPr txBox="1">
            <a:spLocks noChangeArrowheads="1"/>
          </p:cNvSpPr>
          <p:nvPr/>
        </p:nvSpPr>
        <p:spPr bwMode="auto">
          <a:xfrm>
            <a:off x="1501775" y="29876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síly</a:t>
            </a:r>
          </a:p>
        </p:txBody>
      </p:sp>
      <p:sp>
        <p:nvSpPr>
          <p:cNvPr id="86" name="TextovéPole 85"/>
          <p:cNvSpPr txBox="1">
            <a:spLocks noChangeArrowheads="1"/>
          </p:cNvSpPr>
          <p:nvPr/>
        </p:nvSpPr>
        <p:spPr bwMode="auto">
          <a:xfrm>
            <a:off x="557213" y="3419475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87" name="TextovéPole 86"/>
          <p:cNvSpPr txBox="1">
            <a:spLocks noChangeArrowheads="1"/>
          </p:cNvSpPr>
          <p:nvPr/>
        </p:nvSpPr>
        <p:spPr bwMode="auto">
          <a:xfrm>
            <a:off x="3903663" y="341947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úhlová rychlost</a:t>
            </a:r>
          </a:p>
        </p:txBody>
      </p:sp>
      <p:sp>
        <p:nvSpPr>
          <p:cNvPr id="88" name="TextovéPole 87"/>
          <p:cNvSpPr txBox="1">
            <a:spLocks noChangeArrowheads="1"/>
          </p:cNvSpPr>
          <p:nvPr/>
        </p:nvSpPr>
        <p:spPr bwMode="auto">
          <a:xfrm>
            <a:off x="5559425" y="34194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úhel</a:t>
            </a:r>
          </a:p>
        </p:txBody>
      </p:sp>
      <p:sp>
        <p:nvSpPr>
          <p:cNvPr id="89" name="TextovéPole 88"/>
          <p:cNvSpPr txBox="1">
            <a:spLocks noChangeArrowheads="1"/>
          </p:cNvSpPr>
          <p:nvPr/>
        </p:nvSpPr>
        <p:spPr bwMode="auto">
          <a:xfrm>
            <a:off x="1527175" y="34194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impuls momentu síly</a:t>
            </a:r>
          </a:p>
        </p:txBody>
      </p:sp>
      <p:sp>
        <p:nvSpPr>
          <p:cNvPr id="90" name="TextovéPole 89"/>
          <p:cNvSpPr txBox="1">
            <a:spLocks noChangeArrowheads="1"/>
          </p:cNvSpPr>
          <p:nvPr/>
        </p:nvSpPr>
        <p:spPr bwMode="auto">
          <a:xfrm>
            <a:off x="582613" y="3851275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tlak</a:t>
            </a:r>
          </a:p>
        </p:txBody>
      </p:sp>
      <p:sp>
        <p:nvSpPr>
          <p:cNvPr id="91" name="TextovéPole 90"/>
          <p:cNvSpPr txBox="1">
            <a:spLocks noChangeArrowheads="1"/>
          </p:cNvSpPr>
          <p:nvPr/>
        </p:nvSpPr>
        <p:spPr bwMode="auto">
          <a:xfrm>
            <a:off x="3929063" y="3851275"/>
            <a:ext cx="187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objemový průtok</a:t>
            </a:r>
          </a:p>
        </p:txBody>
      </p:sp>
      <p:sp>
        <p:nvSpPr>
          <p:cNvPr id="92" name="TextovéPole 91"/>
          <p:cNvSpPr txBox="1">
            <a:spLocks noChangeArrowheads="1"/>
          </p:cNvSpPr>
          <p:nvPr/>
        </p:nvSpPr>
        <p:spPr bwMode="auto">
          <a:xfrm>
            <a:off x="5454650" y="38512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 objem</a:t>
            </a:r>
          </a:p>
        </p:txBody>
      </p:sp>
      <p:sp>
        <p:nvSpPr>
          <p:cNvPr id="93" name="TextovéPole 92"/>
          <p:cNvSpPr txBox="1">
            <a:spLocks noChangeArrowheads="1"/>
          </p:cNvSpPr>
          <p:nvPr/>
        </p:nvSpPr>
        <p:spPr bwMode="auto">
          <a:xfrm>
            <a:off x="1552575" y="3851275"/>
            <a:ext cx="195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průtočná hybnost</a:t>
            </a:r>
          </a:p>
        </p:txBody>
      </p:sp>
      <p:sp>
        <p:nvSpPr>
          <p:cNvPr id="94" name="TextovéPole 93"/>
          <p:cNvSpPr txBox="1">
            <a:spLocks noChangeArrowheads="1"/>
          </p:cNvSpPr>
          <p:nvPr/>
        </p:nvSpPr>
        <p:spPr bwMode="auto">
          <a:xfrm>
            <a:off x="608013" y="42830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koncentrace</a:t>
            </a:r>
          </a:p>
        </p:txBody>
      </p:sp>
      <p:sp>
        <p:nvSpPr>
          <p:cNvPr id="95" name="TextovéPole 94"/>
          <p:cNvSpPr txBox="1">
            <a:spLocks noChangeArrowheads="1"/>
          </p:cNvSpPr>
          <p:nvPr/>
        </p:nvSpPr>
        <p:spPr bwMode="auto">
          <a:xfrm>
            <a:off x="3954463" y="4283075"/>
            <a:ext cx="165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molární průtok</a:t>
            </a:r>
          </a:p>
        </p:txBody>
      </p:sp>
      <p:sp>
        <p:nvSpPr>
          <p:cNvPr id="96" name="TextovéPole 95"/>
          <p:cNvSpPr txBox="1">
            <a:spLocks noChangeArrowheads="1"/>
          </p:cNvSpPr>
          <p:nvPr/>
        </p:nvSpPr>
        <p:spPr bwMode="auto">
          <a:xfrm>
            <a:off x="5508625" y="4283075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   množství</a:t>
            </a:r>
          </a:p>
        </p:txBody>
      </p:sp>
      <p:sp>
        <p:nvSpPr>
          <p:cNvPr id="98" name="TextovéPole 97"/>
          <p:cNvSpPr txBox="1">
            <a:spLocks noChangeArrowheads="1"/>
          </p:cNvSpPr>
          <p:nvPr/>
        </p:nvSpPr>
        <p:spPr bwMode="auto">
          <a:xfrm>
            <a:off x="633413" y="4716463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99" name="TextovéPole 98"/>
          <p:cNvSpPr txBox="1">
            <a:spLocks noChangeArrowheads="1"/>
          </p:cNvSpPr>
          <p:nvPr/>
        </p:nvSpPr>
        <p:spPr bwMode="auto">
          <a:xfrm>
            <a:off x="3979863" y="4716463"/>
            <a:ext cx="130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tepelný tok</a:t>
            </a:r>
          </a:p>
        </p:txBody>
      </p:sp>
      <p:sp>
        <p:nvSpPr>
          <p:cNvPr id="100" name="TextovéPole 99"/>
          <p:cNvSpPr txBox="1">
            <a:spLocks noChangeArrowheads="1"/>
          </p:cNvSpPr>
          <p:nvPr/>
        </p:nvSpPr>
        <p:spPr bwMode="auto">
          <a:xfrm>
            <a:off x="5795963" y="4716463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teplo</a:t>
            </a:r>
          </a:p>
        </p:txBody>
      </p:sp>
      <p:sp>
        <p:nvSpPr>
          <p:cNvPr id="102" name="TextovéPole 101"/>
          <p:cNvSpPr txBox="1">
            <a:spLocks noChangeArrowheads="1"/>
          </p:cNvSpPr>
          <p:nvPr/>
        </p:nvSpPr>
        <p:spPr bwMode="auto">
          <a:xfrm>
            <a:off x="636588" y="5157788"/>
            <a:ext cx="87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teplota</a:t>
            </a:r>
          </a:p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3983038" y="5157788"/>
            <a:ext cx="194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entropický průtok</a:t>
            </a:r>
          </a:p>
        </p:txBody>
      </p:sp>
      <p:sp>
        <p:nvSpPr>
          <p:cNvPr id="104" name="TextovéPole 103"/>
          <p:cNvSpPr txBox="1">
            <a:spLocks noChangeArrowheads="1"/>
          </p:cNvSpPr>
          <p:nvPr/>
        </p:nvSpPr>
        <p:spPr bwMode="auto">
          <a:xfrm>
            <a:off x="5867400" y="5157788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entropie</a:t>
            </a:r>
          </a:p>
        </p:txBody>
      </p:sp>
      <p:cxnSp>
        <p:nvCxnSpPr>
          <p:cNvPr id="106" name="Přímá spojovací šipka 105"/>
          <p:cNvCxnSpPr/>
          <p:nvPr/>
        </p:nvCxnSpPr>
        <p:spPr>
          <a:xfrm flipV="1">
            <a:off x="4464050" y="2120900"/>
            <a:ext cx="135731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Skupina 106"/>
          <p:cNvGrpSpPr/>
          <p:nvPr/>
        </p:nvGrpSpPr>
        <p:grpSpPr>
          <a:xfrm>
            <a:off x="5004048" y="1819969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0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1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09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cxnSp>
        <p:nvCxnSpPr>
          <p:cNvPr id="112" name="Přímá spojovací šipka 111"/>
          <p:cNvCxnSpPr/>
          <p:nvPr/>
        </p:nvCxnSpPr>
        <p:spPr>
          <a:xfrm>
            <a:off x="1187450" y="2133600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2"/>
          <p:cNvGrpSpPr/>
          <p:nvPr/>
        </p:nvGrpSpPr>
        <p:grpSpPr>
          <a:xfrm>
            <a:off x="1331640" y="1819225"/>
            <a:ext cx="354013" cy="601663"/>
            <a:chOff x="5010403" y="1832768"/>
            <a:chExt cx="354013" cy="601663"/>
          </a:xfrm>
          <a:solidFill>
            <a:schemeClr val="bg1"/>
          </a:solidFill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5010403" y="1832768"/>
              <a:ext cx="354013" cy="601663"/>
              <a:chOff x="2145" y="1540"/>
              <a:chExt cx="223" cy="379"/>
            </a:xfrm>
            <a:grpFill/>
          </p:grpSpPr>
          <p:sp>
            <p:nvSpPr>
              <p:cNvPr id="116" name="Rectangle 100"/>
              <p:cNvSpPr>
                <a:spLocks noChangeArrowheads="1"/>
              </p:cNvSpPr>
              <p:nvPr/>
            </p:nvSpPr>
            <p:spPr bwMode="auto">
              <a:xfrm>
                <a:off x="2145" y="1544"/>
                <a:ext cx="209" cy="3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17" name="Freeform 101"/>
              <p:cNvSpPr>
                <a:spLocks noEditPoints="1"/>
              </p:cNvSpPr>
              <p:nvPr/>
            </p:nvSpPr>
            <p:spPr bwMode="auto">
              <a:xfrm>
                <a:off x="2152" y="1540"/>
                <a:ext cx="216" cy="379"/>
              </a:xfrm>
              <a:custGeom>
                <a:avLst/>
                <a:gdLst>
                  <a:gd name="T0" fmla="*/ 184 w 216"/>
                  <a:gd name="T1" fmla="*/ 7 h 379"/>
                  <a:gd name="T2" fmla="*/ 213 w 216"/>
                  <a:gd name="T3" fmla="*/ 0 h 379"/>
                  <a:gd name="T4" fmla="*/ 162 w 216"/>
                  <a:gd name="T5" fmla="*/ 7 h 379"/>
                  <a:gd name="T6" fmla="*/ 133 w 216"/>
                  <a:gd name="T7" fmla="*/ 0 h 379"/>
                  <a:gd name="T8" fmla="*/ 162 w 216"/>
                  <a:gd name="T9" fmla="*/ 7 h 379"/>
                  <a:gd name="T10" fmla="*/ 82 w 216"/>
                  <a:gd name="T11" fmla="*/ 7 h 379"/>
                  <a:gd name="T12" fmla="*/ 111 w 216"/>
                  <a:gd name="T13" fmla="*/ 0 h 379"/>
                  <a:gd name="T14" fmla="*/ 60 w 216"/>
                  <a:gd name="T15" fmla="*/ 7 h 379"/>
                  <a:gd name="T16" fmla="*/ 31 w 216"/>
                  <a:gd name="T17" fmla="*/ 0 h 379"/>
                  <a:gd name="T18" fmla="*/ 60 w 216"/>
                  <a:gd name="T19" fmla="*/ 7 h 379"/>
                  <a:gd name="T20" fmla="*/ 4 w 216"/>
                  <a:gd name="T21" fmla="*/ 7 h 379"/>
                  <a:gd name="T22" fmla="*/ 7 w 216"/>
                  <a:gd name="T23" fmla="*/ 27 h 379"/>
                  <a:gd name="T24" fmla="*/ 0 w 216"/>
                  <a:gd name="T25" fmla="*/ 0 h 379"/>
                  <a:gd name="T26" fmla="*/ 9 w 216"/>
                  <a:gd name="T27" fmla="*/ 7 h 379"/>
                  <a:gd name="T28" fmla="*/ 7 w 216"/>
                  <a:gd name="T29" fmla="*/ 78 h 379"/>
                  <a:gd name="T30" fmla="*/ 0 w 216"/>
                  <a:gd name="T31" fmla="*/ 49 h 379"/>
                  <a:gd name="T32" fmla="*/ 7 w 216"/>
                  <a:gd name="T33" fmla="*/ 100 h 379"/>
                  <a:gd name="T34" fmla="*/ 0 w 216"/>
                  <a:gd name="T35" fmla="*/ 129 h 379"/>
                  <a:gd name="T36" fmla="*/ 7 w 216"/>
                  <a:gd name="T37" fmla="*/ 100 h 379"/>
                  <a:gd name="T38" fmla="*/ 7 w 216"/>
                  <a:gd name="T39" fmla="*/ 179 h 379"/>
                  <a:gd name="T40" fmla="*/ 0 w 216"/>
                  <a:gd name="T41" fmla="*/ 150 h 379"/>
                  <a:gd name="T42" fmla="*/ 7 w 216"/>
                  <a:gd name="T43" fmla="*/ 201 h 379"/>
                  <a:gd name="T44" fmla="*/ 0 w 216"/>
                  <a:gd name="T45" fmla="*/ 230 h 379"/>
                  <a:gd name="T46" fmla="*/ 7 w 216"/>
                  <a:gd name="T47" fmla="*/ 201 h 379"/>
                  <a:gd name="T48" fmla="*/ 7 w 216"/>
                  <a:gd name="T49" fmla="*/ 281 h 379"/>
                  <a:gd name="T50" fmla="*/ 0 w 216"/>
                  <a:gd name="T51" fmla="*/ 252 h 379"/>
                  <a:gd name="T52" fmla="*/ 7 w 216"/>
                  <a:gd name="T53" fmla="*/ 303 h 379"/>
                  <a:gd name="T54" fmla="*/ 0 w 216"/>
                  <a:gd name="T55" fmla="*/ 332 h 379"/>
                  <a:gd name="T56" fmla="*/ 7 w 216"/>
                  <a:gd name="T57" fmla="*/ 303 h 379"/>
                  <a:gd name="T58" fmla="*/ 7 w 216"/>
                  <a:gd name="T59" fmla="*/ 376 h 379"/>
                  <a:gd name="T60" fmla="*/ 11 w 216"/>
                  <a:gd name="T61" fmla="*/ 372 h 379"/>
                  <a:gd name="T62" fmla="*/ 0 w 216"/>
                  <a:gd name="T63" fmla="*/ 379 h 379"/>
                  <a:gd name="T64" fmla="*/ 7 w 216"/>
                  <a:gd name="T65" fmla="*/ 354 h 379"/>
                  <a:gd name="T66" fmla="*/ 62 w 216"/>
                  <a:gd name="T67" fmla="*/ 372 h 379"/>
                  <a:gd name="T68" fmla="*/ 33 w 216"/>
                  <a:gd name="T69" fmla="*/ 379 h 379"/>
                  <a:gd name="T70" fmla="*/ 84 w 216"/>
                  <a:gd name="T71" fmla="*/ 372 h 379"/>
                  <a:gd name="T72" fmla="*/ 113 w 216"/>
                  <a:gd name="T73" fmla="*/ 379 h 379"/>
                  <a:gd name="T74" fmla="*/ 84 w 216"/>
                  <a:gd name="T75" fmla="*/ 372 h 379"/>
                  <a:gd name="T76" fmla="*/ 163 w 216"/>
                  <a:gd name="T77" fmla="*/ 372 h 379"/>
                  <a:gd name="T78" fmla="*/ 134 w 216"/>
                  <a:gd name="T79" fmla="*/ 379 h 379"/>
                  <a:gd name="T80" fmla="*/ 185 w 216"/>
                  <a:gd name="T81" fmla="*/ 372 h 379"/>
                  <a:gd name="T82" fmla="*/ 209 w 216"/>
                  <a:gd name="T83" fmla="*/ 376 h 379"/>
                  <a:gd name="T84" fmla="*/ 216 w 216"/>
                  <a:gd name="T85" fmla="*/ 374 h 379"/>
                  <a:gd name="T86" fmla="*/ 185 w 216"/>
                  <a:gd name="T87" fmla="*/ 379 h 379"/>
                  <a:gd name="T88" fmla="*/ 209 w 216"/>
                  <a:gd name="T89" fmla="*/ 352 h 379"/>
                  <a:gd name="T90" fmla="*/ 216 w 216"/>
                  <a:gd name="T91" fmla="*/ 323 h 379"/>
                  <a:gd name="T92" fmla="*/ 209 w 216"/>
                  <a:gd name="T93" fmla="*/ 352 h 379"/>
                  <a:gd name="T94" fmla="*/ 209 w 216"/>
                  <a:gd name="T95" fmla="*/ 272 h 379"/>
                  <a:gd name="T96" fmla="*/ 216 w 216"/>
                  <a:gd name="T97" fmla="*/ 302 h 379"/>
                  <a:gd name="T98" fmla="*/ 209 w 216"/>
                  <a:gd name="T99" fmla="*/ 251 h 379"/>
                  <a:gd name="T100" fmla="*/ 216 w 216"/>
                  <a:gd name="T101" fmla="*/ 222 h 379"/>
                  <a:gd name="T102" fmla="*/ 209 w 216"/>
                  <a:gd name="T103" fmla="*/ 251 h 379"/>
                  <a:gd name="T104" fmla="*/ 209 w 216"/>
                  <a:gd name="T105" fmla="*/ 171 h 379"/>
                  <a:gd name="T106" fmla="*/ 216 w 216"/>
                  <a:gd name="T107" fmla="*/ 200 h 379"/>
                  <a:gd name="T108" fmla="*/ 209 w 216"/>
                  <a:gd name="T109" fmla="*/ 149 h 379"/>
                  <a:gd name="T110" fmla="*/ 216 w 216"/>
                  <a:gd name="T111" fmla="*/ 120 h 379"/>
                  <a:gd name="T112" fmla="*/ 209 w 216"/>
                  <a:gd name="T113" fmla="*/ 149 h 379"/>
                  <a:gd name="T114" fmla="*/ 209 w 216"/>
                  <a:gd name="T115" fmla="*/ 69 h 379"/>
                  <a:gd name="T116" fmla="*/ 216 w 216"/>
                  <a:gd name="T117" fmla="*/ 98 h 379"/>
                  <a:gd name="T118" fmla="*/ 209 w 216"/>
                  <a:gd name="T119" fmla="*/ 47 h 379"/>
                  <a:gd name="T120" fmla="*/ 216 w 216"/>
                  <a:gd name="T121" fmla="*/ 18 h 379"/>
                  <a:gd name="T122" fmla="*/ 209 w 216"/>
                  <a:gd name="T123" fmla="*/ 47 h 37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379"/>
                  <a:gd name="T188" fmla="*/ 216 w 216"/>
                  <a:gd name="T189" fmla="*/ 379 h 37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379">
                    <a:moveTo>
                      <a:pt x="213" y="7"/>
                    </a:moveTo>
                    <a:lnTo>
                      <a:pt x="184" y="7"/>
                    </a:lnTo>
                    <a:lnTo>
                      <a:pt x="184" y="0"/>
                    </a:lnTo>
                    <a:lnTo>
                      <a:pt x="213" y="0"/>
                    </a:lnTo>
                    <a:lnTo>
                      <a:pt x="213" y="7"/>
                    </a:lnTo>
                    <a:close/>
                    <a:moveTo>
                      <a:pt x="162" y="7"/>
                    </a:moveTo>
                    <a:lnTo>
                      <a:pt x="133" y="7"/>
                    </a:lnTo>
                    <a:lnTo>
                      <a:pt x="133" y="0"/>
                    </a:lnTo>
                    <a:lnTo>
                      <a:pt x="162" y="0"/>
                    </a:lnTo>
                    <a:lnTo>
                      <a:pt x="162" y="7"/>
                    </a:lnTo>
                    <a:close/>
                    <a:moveTo>
                      <a:pt x="111" y="7"/>
                    </a:moveTo>
                    <a:lnTo>
                      <a:pt x="82" y="7"/>
                    </a:lnTo>
                    <a:lnTo>
                      <a:pt x="82" y="0"/>
                    </a:lnTo>
                    <a:lnTo>
                      <a:pt x="111" y="0"/>
                    </a:lnTo>
                    <a:lnTo>
                      <a:pt x="111" y="7"/>
                    </a:lnTo>
                    <a:close/>
                    <a:moveTo>
                      <a:pt x="60" y="7"/>
                    </a:moveTo>
                    <a:lnTo>
                      <a:pt x="31" y="7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0" y="7"/>
                    </a:lnTo>
                    <a:close/>
                    <a:moveTo>
                      <a:pt x="9" y="7"/>
                    </a:moveTo>
                    <a:lnTo>
                      <a:pt x="4" y="7"/>
                    </a:lnTo>
                    <a:lnTo>
                      <a:pt x="7" y="4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7" y="49"/>
                    </a:moveTo>
                    <a:lnTo>
                      <a:pt x="7" y="78"/>
                    </a:lnTo>
                    <a:lnTo>
                      <a:pt x="0" y="78"/>
                    </a:lnTo>
                    <a:lnTo>
                      <a:pt x="0" y="49"/>
                    </a:lnTo>
                    <a:lnTo>
                      <a:pt x="7" y="49"/>
                    </a:lnTo>
                    <a:close/>
                    <a:moveTo>
                      <a:pt x="7" y="100"/>
                    </a:moveTo>
                    <a:lnTo>
                      <a:pt x="7" y="129"/>
                    </a:lnTo>
                    <a:lnTo>
                      <a:pt x="0" y="129"/>
                    </a:lnTo>
                    <a:lnTo>
                      <a:pt x="0" y="100"/>
                    </a:lnTo>
                    <a:lnTo>
                      <a:pt x="7" y="100"/>
                    </a:lnTo>
                    <a:close/>
                    <a:moveTo>
                      <a:pt x="7" y="150"/>
                    </a:moveTo>
                    <a:lnTo>
                      <a:pt x="7" y="179"/>
                    </a:lnTo>
                    <a:lnTo>
                      <a:pt x="0" y="179"/>
                    </a:lnTo>
                    <a:lnTo>
                      <a:pt x="0" y="150"/>
                    </a:lnTo>
                    <a:lnTo>
                      <a:pt x="7" y="150"/>
                    </a:lnTo>
                    <a:close/>
                    <a:moveTo>
                      <a:pt x="7" y="201"/>
                    </a:moveTo>
                    <a:lnTo>
                      <a:pt x="7" y="230"/>
                    </a:lnTo>
                    <a:lnTo>
                      <a:pt x="0" y="230"/>
                    </a:lnTo>
                    <a:lnTo>
                      <a:pt x="0" y="201"/>
                    </a:lnTo>
                    <a:lnTo>
                      <a:pt x="7" y="201"/>
                    </a:lnTo>
                    <a:close/>
                    <a:moveTo>
                      <a:pt x="7" y="252"/>
                    </a:moveTo>
                    <a:lnTo>
                      <a:pt x="7" y="281"/>
                    </a:lnTo>
                    <a:lnTo>
                      <a:pt x="0" y="281"/>
                    </a:lnTo>
                    <a:lnTo>
                      <a:pt x="0" y="252"/>
                    </a:lnTo>
                    <a:lnTo>
                      <a:pt x="7" y="252"/>
                    </a:lnTo>
                    <a:close/>
                    <a:moveTo>
                      <a:pt x="7" y="303"/>
                    </a:moveTo>
                    <a:lnTo>
                      <a:pt x="7" y="332"/>
                    </a:lnTo>
                    <a:lnTo>
                      <a:pt x="0" y="332"/>
                    </a:lnTo>
                    <a:lnTo>
                      <a:pt x="0" y="303"/>
                    </a:lnTo>
                    <a:lnTo>
                      <a:pt x="7" y="303"/>
                    </a:lnTo>
                    <a:close/>
                    <a:moveTo>
                      <a:pt x="7" y="354"/>
                    </a:moveTo>
                    <a:lnTo>
                      <a:pt x="7" y="376"/>
                    </a:lnTo>
                    <a:lnTo>
                      <a:pt x="4" y="372"/>
                    </a:lnTo>
                    <a:lnTo>
                      <a:pt x="11" y="372"/>
                    </a:lnTo>
                    <a:lnTo>
                      <a:pt x="11" y="379"/>
                    </a:lnTo>
                    <a:lnTo>
                      <a:pt x="0" y="379"/>
                    </a:lnTo>
                    <a:lnTo>
                      <a:pt x="0" y="354"/>
                    </a:lnTo>
                    <a:lnTo>
                      <a:pt x="7" y="354"/>
                    </a:lnTo>
                    <a:close/>
                    <a:moveTo>
                      <a:pt x="33" y="372"/>
                    </a:moveTo>
                    <a:lnTo>
                      <a:pt x="62" y="372"/>
                    </a:lnTo>
                    <a:lnTo>
                      <a:pt x="62" y="379"/>
                    </a:lnTo>
                    <a:lnTo>
                      <a:pt x="33" y="379"/>
                    </a:lnTo>
                    <a:lnTo>
                      <a:pt x="33" y="372"/>
                    </a:lnTo>
                    <a:close/>
                    <a:moveTo>
                      <a:pt x="84" y="372"/>
                    </a:moveTo>
                    <a:lnTo>
                      <a:pt x="113" y="372"/>
                    </a:lnTo>
                    <a:lnTo>
                      <a:pt x="113" y="379"/>
                    </a:lnTo>
                    <a:lnTo>
                      <a:pt x="84" y="379"/>
                    </a:lnTo>
                    <a:lnTo>
                      <a:pt x="84" y="372"/>
                    </a:lnTo>
                    <a:close/>
                    <a:moveTo>
                      <a:pt x="134" y="372"/>
                    </a:moveTo>
                    <a:lnTo>
                      <a:pt x="163" y="372"/>
                    </a:lnTo>
                    <a:lnTo>
                      <a:pt x="163" y="379"/>
                    </a:lnTo>
                    <a:lnTo>
                      <a:pt x="134" y="379"/>
                    </a:lnTo>
                    <a:lnTo>
                      <a:pt x="134" y="372"/>
                    </a:lnTo>
                    <a:close/>
                    <a:moveTo>
                      <a:pt x="185" y="372"/>
                    </a:moveTo>
                    <a:lnTo>
                      <a:pt x="213" y="372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16" y="374"/>
                    </a:lnTo>
                    <a:lnTo>
                      <a:pt x="216" y="379"/>
                    </a:lnTo>
                    <a:lnTo>
                      <a:pt x="185" y="379"/>
                    </a:lnTo>
                    <a:lnTo>
                      <a:pt x="185" y="372"/>
                    </a:lnTo>
                    <a:close/>
                    <a:moveTo>
                      <a:pt x="209" y="352"/>
                    </a:moveTo>
                    <a:lnTo>
                      <a:pt x="209" y="323"/>
                    </a:lnTo>
                    <a:lnTo>
                      <a:pt x="216" y="323"/>
                    </a:lnTo>
                    <a:lnTo>
                      <a:pt x="216" y="352"/>
                    </a:lnTo>
                    <a:lnTo>
                      <a:pt x="209" y="352"/>
                    </a:lnTo>
                    <a:close/>
                    <a:moveTo>
                      <a:pt x="209" y="302"/>
                    </a:moveTo>
                    <a:lnTo>
                      <a:pt x="209" y="272"/>
                    </a:lnTo>
                    <a:lnTo>
                      <a:pt x="216" y="272"/>
                    </a:lnTo>
                    <a:lnTo>
                      <a:pt x="216" y="302"/>
                    </a:lnTo>
                    <a:lnTo>
                      <a:pt x="209" y="302"/>
                    </a:lnTo>
                    <a:close/>
                    <a:moveTo>
                      <a:pt x="209" y="251"/>
                    </a:moveTo>
                    <a:lnTo>
                      <a:pt x="209" y="222"/>
                    </a:lnTo>
                    <a:lnTo>
                      <a:pt x="216" y="222"/>
                    </a:lnTo>
                    <a:lnTo>
                      <a:pt x="216" y="251"/>
                    </a:lnTo>
                    <a:lnTo>
                      <a:pt x="209" y="251"/>
                    </a:lnTo>
                    <a:close/>
                    <a:moveTo>
                      <a:pt x="209" y="200"/>
                    </a:moveTo>
                    <a:lnTo>
                      <a:pt x="209" y="171"/>
                    </a:lnTo>
                    <a:lnTo>
                      <a:pt x="216" y="171"/>
                    </a:lnTo>
                    <a:lnTo>
                      <a:pt x="216" y="200"/>
                    </a:lnTo>
                    <a:lnTo>
                      <a:pt x="209" y="200"/>
                    </a:lnTo>
                    <a:close/>
                    <a:moveTo>
                      <a:pt x="209" y="149"/>
                    </a:moveTo>
                    <a:lnTo>
                      <a:pt x="209" y="120"/>
                    </a:lnTo>
                    <a:lnTo>
                      <a:pt x="216" y="120"/>
                    </a:lnTo>
                    <a:lnTo>
                      <a:pt x="216" y="149"/>
                    </a:lnTo>
                    <a:lnTo>
                      <a:pt x="209" y="149"/>
                    </a:lnTo>
                    <a:close/>
                    <a:moveTo>
                      <a:pt x="209" y="98"/>
                    </a:moveTo>
                    <a:lnTo>
                      <a:pt x="209" y="69"/>
                    </a:lnTo>
                    <a:lnTo>
                      <a:pt x="216" y="69"/>
                    </a:lnTo>
                    <a:lnTo>
                      <a:pt x="216" y="98"/>
                    </a:lnTo>
                    <a:lnTo>
                      <a:pt x="209" y="98"/>
                    </a:lnTo>
                    <a:close/>
                    <a:moveTo>
                      <a:pt x="209" y="47"/>
                    </a:moveTo>
                    <a:lnTo>
                      <a:pt x="209" y="18"/>
                    </a:lnTo>
                    <a:lnTo>
                      <a:pt x="216" y="18"/>
                    </a:lnTo>
                    <a:lnTo>
                      <a:pt x="216" y="47"/>
                    </a:lnTo>
                    <a:lnTo>
                      <a:pt x="209" y="4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115" name="Rectangle 102"/>
            <p:cNvSpPr>
              <a:spLocks noChangeArrowheads="1"/>
            </p:cNvSpPr>
            <p:nvPr/>
          </p:nvSpPr>
          <p:spPr bwMode="auto">
            <a:xfrm>
              <a:off x="5143872" y="1988840"/>
              <a:ext cx="76200" cy="334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ò</a:t>
              </a:r>
              <a:endParaRPr lang="en-US" dirty="0">
                <a:cs typeface="+mn-cs"/>
              </a:endParaRPr>
            </a:p>
          </p:txBody>
        </p:sp>
      </p:grpSp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7" y="-171400"/>
            <a:ext cx="8213725" cy="1223963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Obecné  systémové vlastnosti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99" grpId="0"/>
      <p:bldP spid="100" grpId="0"/>
      <p:bldP spid="102" grpId="0"/>
      <p:bldP spid="103" grpId="0"/>
      <p:bldP spid="10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4235" y="944166"/>
            <a:ext cx="6163865" cy="757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2303860" y="2402682"/>
            <a:ext cx="2159794" cy="37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14692" name="TextovéPole 4"/>
          <p:cNvSpPr txBox="1">
            <a:spLocks noChangeArrowheads="1"/>
          </p:cNvSpPr>
          <p:nvPr/>
        </p:nvSpPr>
        <p:spPr bwMode="auto">
          <a:xfrm>
            <a:off x="2519362" y="2240756"/>
            <a:ext cx="3337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p</a:t>
            </a:r>
            <a:r>
              <a:rPr lang="cs-CZ" altLang="cs-CZ" sz="1350" baseline="-25000"/>
              <a:t>1</a:t>
            </a:r>
          </a:p>
        </p:txBody>
      </p:sp>
      <p:sp>
        <p:nvSpPr>
          <p:cNvPr id="114693" name="TextovéPole 5"/>
          <p:cNvSpPr txBox="1">
            <a:spLocks noChangeArrowheads="1"/>
          </p:cNvSpPr>
          <p:nvPr/>
        </p:nvSpPr>
        <p:spPr bwMode="auto">
          <a:xfrm>
            <a:off x="3977878" y="2233612"/>
            <a:ext cx="3337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p</a:t>
            </a:r>
            <a:r>
              <a:rPr lang="cs-CZ" altLang="cs-CZ" sz="1350" baseline="-25000"/>
              <a:t>2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2303860" y="2781300"/>
            <a:ext cx="21597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5" name="TextovéPole 14"/>
          <p:cNvSpPr txBox="1">
            <a:spLocks noChangeArrowheads="1"/>
          </p:cNvSpPr>
          <p:nvPr/>
        </p:nvSpPr>
        <p:spPr bwMode="auto">
          <a:xfrm>
            <a:off x="3734991" y="2457450"/>
            <a:ext cx="224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  <a:endParaRPr lang="cs-CZ" altLang="cs-CZ" sz="1350" baseline="-25000"/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437335" y="2402681"/>
            <a:ext cx="0" cy="3714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vnoramenný trojúhelník 20"/>
          <p:cNvSpPr/>
          <p:nvPr/>
        </p:nvSpPr>
        <p:spPr>
          <a:xfrm rot="5400000">
            <a:off x="3028951" y="2376488"/>
            <a:ext cx="382190" cy="42743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14698" name="TextovéPole 22"/>
          <p:cNvSpPr txBox="1">
            <a:spLocks noChangeArrowheads="1"/>
          </p:cNvSpPr>
          <p:nvPr/>
        </p:nvSpPr>
        <p:spPr bwMode="auto">
          <a:xfrm>
            <a:off x="2844404" y="1970485"/>
            <a:ext cx="10294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v= p</a:t>
            </a:r>
            <a:r>
              <a:rPr lang="cs-CZ" altLang="cs-CZ" sz="1350" baseline="-25000"/>
              <a:t>2</a:t>
            </a:r>
            <a:r>
              <a:rPr lang="cs-CZ" altLang="cs-CZ" sz="1350"/>
              <a:t>- p</a:t>
            </a:r>
            <a:r>
              <a:rPr lang="cs-CZ" altLang="cs-CZ" sz="1350" baseline="-25000"/>
              <a:t>1</a:t>
            </a:r>
            <a:r>
              <a:rPr lang="cs-CZ" altLang="cs-CZ" sz="1350"/>
              <a:t> = 0</a:t>
            </a:r>
            <a:endParaRPr lang="cs-CZ" altLang="cs-CZ" sz="1350" baseline="-25000"/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5813823" y="2672954"/>
            <a:ext cx="54769" cy="210621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787504" y="3861197"/>
            <a:ext cx="216098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01" name="TextovéPole 34"/>
          <p:cNvSpPr txBox="1">
            <a:spLocks noChangeArrowheads="1"/>
          </p:cNvSpPr>
          <p:nvPr/>
        </p:nvSpPr>
        <p:spPr bwMode="auto">
          <a:xfrm>
            <a:off x="5813823" y="2564606"/>
            <a:ext cx="3786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770835" y="3861197"/>
            <a:ext cx="1079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5813823" y="2726532"/>
            <a:ext cx="30956" cy="11406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04" name="TextovéPole 46"/>
          <p:cNvSpPr txBox="1">
            <a:spLocks noChangeArrowheads="1"/>
          </p:cNvSpPr>
          <p:nvPr/>
        </p:nvSpPr>
        <p:spPr bwMode="auto">
          <a:xfrm>
            <a:off x="6246019" y="3590925"/>
            <a:ext cx="3786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733925" y="3914776"/>
            <a:ext cx="11346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i=0</a:t>
            </a:r>
          </a:p>
          <a:p>
            <a:pPr eaLnBrk="1" hangingPunct="1"/>
            <a:r>
              <a:rPr lang="cs-CZ" altLang="cs-CZ" sz="1350"/>
              <a:t>když v =&lt; 0</a:t>
            </a:r>
          </a:p>
        </p:txBody>
      </p:sp>
      <p:sp>
        <p:nvSpPr>
          <p:cNvPr id="49" name="TextovéPole 48"/>
          <p:cNvSpPr txBox="1">
            <a:spLocks noChangeArrowheads="1"/>
          </p:cNvSpPr>
          <p:nvPr/>
        </p:nvSpPr>
        <p:spPr bwMode="auto">
          <a:xfrm>
            <a:off x="5868591" y="2943226"/>
            <a:ext cx="11334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v=0</a:t>
            </a:r>
          </a:p>
          <a:p>
            <a:pPr eaLnBrk="1" hangingPunct="1"/>
            <a:r>
              <a:rPr lang="cs-CZ" altLang="cs-CZ" sz="1350"/>
              <a:t>když i &gt;= 0</a:t>
            </a:r>
          </a:p>
        </p:txBody>
      </p: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357437" y="4887516"/>
            <a:ext cx="224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sp>
        <p:nvSpPr>
          <p:cNvPr id="51" name="TextovéPole 50"/>
          <p:cNvSpPr txBox="1">
            <a:spLocks noChangeArrowheads="1"/>
          </p:cNvSpPr>
          <p:nvPr/>
        </p:nvSpPr>
        <p:spPr bwMode="auto">
          <a:xfrm>
            <a:off x="3654028" y="4887516"/>
            <a:ext cx="26321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</a:t>
            </a:r>
          </a:p>
        </p:txBody>
      </p:sp>
      <p:cxnSp>
        <p:nvCxnSpPr>
          <p:cNvPr id="53" name="Přímá spojovací šipka 52"/>
          <p:cNvCxnSpPr>
            <a:stCxn id="51" idx="1"/>
            <a:endCxn id="50" idx="3"/>
          </p:cNvCxnSpPr>
          <p:nvPr/>
        </p:nvCxnSpPr>
        <p:spPr>
          <a:xfrm flipH="1">
            <a:off x="2582179" y="5037557"/>
            <a:ext cx="1071849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>
            <a:grpSpLocks/>
          </p:cNvGrpSpPr>
          <p:nvPr/>
        </p:nvGrpSpPr>
        <p:grpSpPr bwMode="auto">
          <a:xfrm>
            <a:off x="2418160" y="2936081"/>
            <a:ext cx="2159794" cy="894471"/>
            <a:chOff x="1700064" y="2771636"/>
            <a:chExt cx="2880320" cy="1191981"/>
          </a:xfrm>
        </p:grpSpPr>
        <p:cxnSp>
          <p:nvCxnSpPr>
            <p:cNvPr id="57" name="Přímá spojovací čára 56"/>
            <p:cNvCxnSpPr/>
            <p:nvPr/>
          </p:nvCxnSpPr>
          <p:spPr>
            <a:xfrm>
              <a:off x="1700064" y="3572889"/>
              <a:ext cx="28803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712" name="TextovéPole 57"/>
            <p:cNvSpPr txBox="1">
              <a:spLocks noChangeArrowheads="1"/>
            </p:cNvSpPr>
            <p:nvPr/>
          </p:nvSpPr>
          <p:spPr bwMode="auto">
            <a:xfrm>
              <a:off x="2123727" y="3140967"/>
              <a:ext cx="445087" cy="39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/>
                <a:t>p</a:t>
              </a:r>
              <a:r>
                <a:rPr lang="cs-CZ" altLang="cs-CZ" sz="1350" baseline="-25000"/>
                <a:t>1</a:t>
              </a:r>
            </a:p>
          </p:txBody>
        </p:sp>
        <p:sp>
          <p:nvSpPr>
            <p:cNvPr id="114713" name="TextovéPole 58"/>
            <p:cNvSpPr txBox="1">
              <a:spLocks noChangeArrowheads="1"/>
            </p:cNvSpPr>
            <p:nvPr/>
          </p:nvSpPr>
          <p:spPr bwMode="auto">
            <a:xfrm>
              <a:off x="3707904" y="2852936"/>
              <a:ext cx="643898" cy="676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2700"/>
                <a:t>p</a:t>
              </a:r>
              <a:r>
                <a:rPr lang="cs-CZ" altLang="cs-CZ" sz="2700" baseline="-25000"/>
                <a:t>2</a:t>
              </a:r>
            </a:p>
          </p:txBody>
        </p:sp>
        <p:cxnSp>
          <p:nvCxnSpPr>
            <p:cNvPr id="60" name="Přímá spojovací čára 59"/>
            <p:cNvCxnSpPr/>
            <p:nvPr/>
          </p:nvCxnSpPr>
          <p:spPr>
            <a:xfrm>
              <a:off x="2987792" y="3242868"/>
              <a:ext cx="4764" cy="6901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vnoramenný trojúhelník 60"/>
            <p:cNvSpPr/>
            <p:nvPr/>
          </p:nvSpPr>
          <p:spPr>
            <a:xfrm rot="5400000">
              <a:off x="2466393" y="3303765"/>
              <a:ext cx="539457" cy="50334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114716" name="TextovéPole 61"/>
            <p:cNvSpPr txBox="1">
              <a:spLocks noChangeArrowheads="1"/>
            </p:cNvSpPr>
            <p:nvPr/>
          </p:nvSpPr>
          <p:spPr bwMode="auto">
            <a:xfrm>
              <a:off x="3275856" y="3563725"/>
              <a:ext cx="635347" cy="39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/>
                <a:t>i = 0</a:t>
              </a:r>
              <a:endParaRPr lang="cs-CZ" altLang="cs-CZ" sz="1350" baseline="-25000"/>
            </a:p>
          </p:txBody>
        </p:sp>
        <p:sp>
          <p:nvSpPr>
            <p:cNvPr id="114717" name="TextovéPole 62"/>
            <p:cNvSpPr txBox="1">
              <a:spLocks noChangeArrowheads="1"/>
            </p:cNvSpPr>
            <p:nvPr/>
          </p:nvSpPr>
          <p:spPr bwMode="auto">
            <a:xfrm>
              <a:off x="2195736" y="2771636"/>
              <a:ext cx="1488322" cy="39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/>
                <a:t>v= p</a:t>
              </a:r>
              <a:r>
                <a:rPr lang="cs-CZ" altLang="cs-CZ" sz="1350" baseline="-25000"/>
                <a:t>2</a:t>
              </a:r>
              <a:r>
                <a:rPr lang="cs-CZ" altLang="cs-CZ" sz="1350"/>
                <a:t>- p</a:t>
              </a:r>
              <a:r>
                <a:rPr lang="cs-CZ" altLang="cs-CZ" sz="1350" baseline="-25000"/>
                <a:t>1</a:t>
              </a:r>
              <a:r>
                <a:rPr lang="cs-CZ" altLang="cs-CZ" sz="1350"/>
                <a:t> &lt;= 0</a:t>
              </a:r>
              <a:endParaRPr lang="cs-CZ" altLang="cs-CZ" sz="135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89404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prava 3"/>
          <p:cNvSpPr/>
          <p:nvPr/>
        </p:nvSpPr>
        <p:spPr>
          <a:xfrm>
            <a:off x="2303860" y="2402682"/>
            <a:ext cx="2159794" cy="37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15715" name="TextovéPole 4"/>
          <p:cNvSpPr txBox="1">
            <a:spLocks noChangeArrowheads="1"/>
          </p:cNvSpPr>
          <p:nvPr/>
        </p:nvSpPr>
        <p:spPr bwMode="auto">
          <a:xfrm>
            <a:off x="2519362" y="2240756"/>
            <a:ext cx="3337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p</a:t>
            </a:r>
            <a:r>
              <a:rPr lang="cs-CZ" altLang="cs-CZ" sz="1350" baseline="-25000"/>
              <a:t>1</a:t>
            </a:r>
          </a:p>
        </p:txBody>
      </p:sp>
      <p:sp>
        <p:nvSpPr>
          <p:cNvPr id="115716" name="TextovéPole 5"/>
          <p:cNvSpPr txBox="1">
            <a:spLocks noChangeArrowheads="1"/>
          </p:cNvSpPr>
          <p:nvPr/>
        </p:nvSpPr>
        <p:spPr bwMode="auto">
          <a:xfrm>
            <a:off x="3977878" y="2233612"/>
            <a:ext cx="3337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p</a:t>
            </a:r>
            <a:r>
              <a:rPr lang="cs-CZ" altLang="cs-CZ" sz="1350" baseline="-25000"/>
              <a:t>2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2303860" y="2781300"/>
            <a:ext cx="21597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418160" y="3537347"/>
            <a:ext cx="21597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19" name="TextovéPole 12"/>
          <p:cNvSpPr txBox="1">
            <a:spLocks noChangeArrowheads="1"/>
          </p:cNvSpPr>
          <p:nvPr/>
        </p:nvSpPr>
        <p:spPr bwMode="auto">
          <a:xfrm>
            <a:off x="2736056" y="3213497"/>
            <a:ext cx="3337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p</a:t>
            </a:r>
            <a:r>
              <a:rPr lang="cs-CZ" altLang="cs-CZ" sz="1350" baseline="-25000"/>
              <a:t>1</a:t>
            </a:r>
          </a:p>
        </p:txBody>
      </p:sp>
      <p:sp>
        <p:nvSpPr>
          <p:cNvPr id="115720" name="TextovéPole 13"/>
          <p:cNvSpPr txBox="1">
            <a:spLocks noChangeArrowheads="1"/>
          </p:cNvSpPr>
          <p:nvPr/>
        </p:nvSpPr>
        <p:spPr bwMode="auto">
          <a:xfrm>
            <a:off x="3924300" y="2996804"/>
            <a:ext cx="48282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700"/>
              <a:t>p</a:t>
            </a:r>
            <a:r>
              <a:rPr lang="cs-CZ" altLang="cs-CZ" sz="2700" baseline="-25000"/>
              <a:t>2</a:t>
            </a:r>
          </a:p>
        </p:txBody>
      </p:sp>
      <p:sp>
        <p:nvSpPr>
          <p:cNvPr id="115721" name="TextovéPole 14"/>
          <p:cNvSpPr txBox="1">
            <a:spLocks noChangeArrowheads="1"/>
          </p:cNvSpPr>
          <p:nvPr/>
        </p:nvSpPr>
        <p:spPr bwMode="auto">
          <a:xfrm>
            <a:off x="3734991" y="2457450"/>
            <a:ext cx="224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  <a:endParaRPr lang="cs-CZ" altLang="cs-CZ" sz="1350" baseline="-25000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3383756" y="3289697"/>
            <a:ext cx="4763" cy="517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vnoramenný trojúhelník 18"/>
          <p:cNvSpPr/>
          <p:nvPr/>
        </p:nvSpPr>
        <p:spPr>
          <a:xfrm rot="5400000">
            <a:off x="2992636" y="3334346"/>
            <a:ext cx="404813" cy="3774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3437335" y="2402681"/>
            <a:ext cx="0" cy="3714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vnoramenný trojúhelník 20"/>
          <p:cNvSpPr/>
          <p:nvPr/>
        </p:nvSpPr>
        <p:spPr>
          <a:xfrm rot="5400000">
            <a:off x="3028951" y="2376488"/>
            <a:ext cx="382190" cy="42743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15726" name="TextovéPole 21"/>
          <p:cNvSpPr txBox="1">
            <a:spLocks noChangeArrowheads="1"/>
          </p:cNvSpPr>
          <p:nvPr/>
        </p:nvSpPr>
        <p:spPr bwMode="auto">
          <a:xfrm>
            <a:off x="3600450" y="3530203"/>
            <a:ext cx="47641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 = 0</a:t>
            </a:r>
            <a:endParaRPr lang="cs-CZ" altLang="cs-CZ" sz="1350" baseline="-25000"/>
          </a:p>
        </p:txBody>
      </p:sp>
      <p:sp>
        <p:nvSpPr>
          <p:cNvPr id="115727" name="TextovéPole 22"/>
          <p:cNvSpPr txBox="1">
            <a:spLocks noChangeArrowheads="1"/>
          </p:cNvSpPr>
          <p:nvPr/>
        </p:nvSpPr>
        <p:spPr bwMode="auto">
          <a:xfrm>
            <a:off x="2844404" y="1970485"/>
            <a:ext cx="10294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v= p</a:t>
            </a:r>
            <a:r>
              <a:rPr lang="cs-CZ" altLang="cs-CZ" sz="1350" baseline="-25000"/>
              <a:t>2</a:t>
            </a:r>
            <a:r>
              <a:rPr lang="cs-CZ" altLang="cs-CZ" sz="1350"/>
              <a:t>- p</a:t>
            </a:r>
            <a:r>
              <a:rPr lang="cs-CZ" altLang="cs-CZ" sz="1350" baseline="-25000"/>
              <a:t>1</a:t>
            </a:r>
            <a:r>
              <a:rPr lang="cs-CZ" altLang="cs-CZ" sz="1350"/>
              <a:t> = 0</a:t>
            </a:r>
            <a:endParaRPr lang="cs-CZ" altLang="cs-CZ" sz="1350" baseline="-25000"/>
          </a:p>
        </p:txBody>
      </p:sp>
      <p:sp>
        <p:nvSpPr>
          <p:cNvPr id="115728" name="TextovéPole 27"/>
          <p:cNvSpPr txBox="1">
            <a:spLocks noChangeArrowheads="1"/>
          </p:cNvSpPr>
          <p:nvPr/>
        </p:nvSpPr>
        <p:spPr bwMode="auto">
          <a:xfrm>
            <a:off x="2789635" y="2936081"/>
            <a:ext cx="111601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v= p</a:t>
            </a:r>
            <a:r>
              <a:rPr lang="cs-CZ" altLang="cs-CZ" sz="1350" baseline="-25000"/>
              <a:t>2</a:t>
            </a:r>
            <a:r>
              <a:rPr lang="cs-CZ" altLang="cs-CZ" sz="1350"/>
              <a:t>- p</a:t>
            </a:r>
            <a:r>
              <a:rPr lang="cs-CZ" altLang="cs-CZ" sz="1350" baseline="-25000"/>
              <a:t>1</a:t>
            </a:r>
            <a:r>
              <a:rPr lang="cs-CZ" altLang="cs-CZ" sz="1350"/>
              <a:t> &lt;= 0</a:t>
            </a:r>
            <a:endParaRPr lang="cs-CZ" altLang="cs-CZ" sz="1350" baseline="-25000"/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5813823" y="2672954"/>
            <a:ext cx="54769" cy="210621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787504" y="3861197"/>
            <a:ext cx="216098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1" name="TextovéPole 34"/>
          <p:cNvSpPr txBox="1">
            <a:spLocks noChangeArrowheads="1"/>
          </p:cNvSpPr>
          <p:nvPr/>
        </p:nvSpPr>
        <p:spPr bwMode="auto">
          <a:xfrm>
            <a:off x="5813823" y="2511028"/>
            <a:ext cx="3786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770835" y="3861197"/>
            <a:ext cx="1079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5813823" y="2726532"/>
            <a:ext cx="30956" cy="11406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34" name="TextovéPole 46"/>
          <p:cNvSpPr txBox="1">
            <a:spLocks noChangeArrowheads="1"/>
          </p:cNvSpPr>
          <p:nvPr/>
        </p:nvSpPr>
        <p:spPr bwMode="auto">
          <a:xfrm>
            <a:off x="6246019" y="3590925"/>
            <a:ext cx="3786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842272" y="3914775"/>
            <a:ext cx="1133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s&lt;0</a:t>
            </a:r>
          </a:p>
        </p:txBody>
      </p:sp>
      <p:sp>
        <p:nvSpPr>
          <p:cNvPr id="49" name="TextovéPole 48"/>
          <p:cNvSpPr txBox="1">
            <a:spLocks noChangeArrowheads="1"/>
          </p:cNvSpPr>
          <p:nvPr/>
        </p:nvSpPr>
        <p:spPr bwMode="auto">
          <a:xfrm>
            <a:off x="5868591" y="2943225"/>
            <a:ext cx="1133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s&gt; 0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5975748" y="3907631"/>
            <a:ext cx="11346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s= 0</a:t>
            </a:r>
          </a:p>
        </p:txBody>
      </p:sp>
      <p:sp>
        <p:nvSpPr>
          <p:cNvPr id="115738" name="TextovéPole 26"/>
          <p:cNvSpPr txBox="1">
            <a:spLocks noChangeArrowheads="1"/>
          </p:cNvSpPr>
          <p:nvPr/>
        </p:nvSpPr>
        <p:spPr bwMode="auto">
          <a:xfrm>
            <a:off x="2303860" y="4887516"/>
            <a:ext cx="224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sp>
        <p:nvSpPr>
          <p:cNvPr id="115739" name="TextovéPole 28"/>
          <p:cNvSpPr txBox="1">
            <a:spLocks noChangeArrowheads="1"/>
          </p:cNvSpPr>
          <p:nvPr/>
        </p:nvSpPr>
        <p:spPr bwMode="auto">
          <a:xfrm>
            <a:off x="3654029" y="4887516"/>
            <a:ext cx="2381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</a:t>
            </a:r>
          </a:p>
        </p:txBody>
      </p:sp>
      <p:sp>
        <p:nvSpPr>
          <p:cNvPr id="115740" name="TextovéPole 32"/>
          <p:cNvSpPr txBox="1">
            <a:spLocks noChangeArrowheads="1"/>
          </p:cNvSpPr>
          <p:nvPr/>
        </p:nvSpPr>
        <p:spPr bwMode="auto">
          <a:xfrm>
            <a:off x="3168254" y="5588794"/>
            <a:ext cx="251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</a:t>
            </a:r>
          </a:p>
        </p:txBody>
      </p:sp>
      <p:cxnSp>
        <p:nvCxnSpPr>
          <p:cNvPr id="36" name="Přímá spojovací šipka 35"/>
          <p:cNvCxnSpPr>
            <a:stCxn id="115738" idx="3"/>
            <a:endCxn id="115740" idx="1"/>
          </p:cNvCxnSpPr>
          <p:nvPr/>
        </p:nvCxnSpPr>
        <p:spPr>
          <a:xfrm>
            <a:off x="2528602" y="5037557"/>
            <a:ext cx="639652" cy="70127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115739" idx="2"/>
            <a:endCxn id="115740" idx="3"/>
          </p:cNvCxnSpPr>
          <p:nvPr/>
        </p:nvCxnSpPr>
        <p:spPr>
          <a:xfrm flipH="1">
            <a:off x="3420246" y="5187598"/>
            <a:ext cx="352846" cy="5512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adpis 1"/>
          <p:cNvSpPr>
            <a:spLocks noGrp="1"/>
          </p:cNvSpPr>
          <p:nvPr>
            <p:ph type="title"/>
          </p:nvPr>
        </p:nvSpPr>
        <p:spPr>
          <a:xfrm>
            <a:off x="1494235" y="944166"/>
            <a:ext cx="6163865" cy="757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grpSp>
        <p:nvGrpSpPr>
          <p:cNvPr id="72" name="Skupina 71"/>
          <p:cNvGrpSpPr>
            <a:grpSpLocks/>
          </p:cNvGrpSpPr>
          <p:nvPr/>
        </p:nvGrpSpPr>
        <p:grpSpPr bwMode="auto">
          <a:xfrm>
            <a:off x="2681287" y="4772029"/>
            <a:ext cx="2700338" cy="523107"/>
            <a:chOff x="2051720" y="5219908"/>
            <a:chExt cx="3600400" cy="697376"/>
          </a:xfrm>
        </p:grpSpPr>
        <p:sp>
          <p:nvSpPr>
            <p:cNvPr id="115746" name="TextovéPole 72"/>
            <p:cNvSpPr txBox="1">
              <a:spLocks noChangeArrowheads="1"/>
            </p:cNvSpPr>
            <p:nvPr/>
          </p:nvSpPr>
          <p:spPr bwMode="auto">
            <a:xfrm>
              <a:off x="3779912" y="5229200"/>
              <a:ext cx="1872208" cy="40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/>
                <a:t>= s : s&lt;0</a:t>
              </a:r>
            </a:p>
          </p:txBody>
        </p:sp>
        <p:sp>
          <p:nvSpPr>
            <p:cNvPr id="115747" name="TextovéPole 73"/>
            <p:cNvSpPr txBox="1">
              <a:spLocks noChangeArrowheads="1"/>
            </p:cNvSpPr>
            <p:nvPr/>
          </p:nvSpPr>
          <p:spPr bwMode="auto">
            <a:xfrm>
              <a:off x="3779912" y="5517232"/>
              <a:ext cx="1872208" cy="40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/>
                <a:t>= 0 : s&gt;=0</a:t>
              </a:r>
            </a:p>
          </p:txBody>
        </p:sp>
        <p:sp>
          <p:nvSpPr>
            <p:cNvPr id="75" name="Levá složená závorka 74"/>
            <p:cNvSpPr/>
            <p:nvPr/>
          </p:nvSpPr>
          <p:spPr>
            <a:xfrm>
              <a:off x="3636023" y="5300860"/>
              <a:ext cx="144461" cy="576181"/>
            </a:xfrm>
            <a:prstGeom prst="leftBrac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grpSp>
          <p:nvGrpSpPr>
            <p:cNvPr id="115749" name="Skupina 61"/>
            <p:cNvGrpSpPr>
              <a:grpSpLocks/>
            </p:cNvGrpSpPr>
            <p:nvPr/>
          </p:nvGrpSpPr>
          <p:grpSpPr bwMode="auto">
            <a:xfrm>
              <a:off x="2051720" y="5219908"/>
              <a:ext cx="1296144" cy="688084"/>
              <a:chOff x="2051720" y="5219908"/>
              <a:chExt cx="1296144" cy="688084"/>
            </a:xfrm>
          </p:grpSpPr>
          <p:sp>
            <p:nvSpPr>
              <p:cNvPr id="77" name="Levá složená závorka 76"/>
              <p:cNvSpPr/>
              <p:nvPr/>
            </p:nvSpPr>
            <p:spPr>
              <a:xfrm>
                <a:off x="2051720" y="5300860"/>
                <a:ext cx="144461" cy="576180"/>
              </a:xfrm>
              <a:prstGeom prst="leftBrac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350"/>
              </a:p>
            </p:txBody>
          </p:sp>
          <p:sp>
            <p:nvSpPr>
              <p:cNvPr id="115751" name="TextovéPole 77"/>
              <p:cNvSpPr txBox="1">
                <a:spLocks noChangeArrowheads="1"/>
              </p:cNvSpPr>
              <p:nvPr/>
            </p:nvSpPr>
            <p:spPr bwMode="auto">
              <a:xfrm>
                <a:off x="2123728" y="5219908"/>
                <a:ext cx="1224136" cy="40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350"/>
                  <a:t>= 0 : s&lt;0</a:t>
                </a:r>
              </a:p>
            </p:txBody>
          </p:sp>
          <p:sp>
            <p:nvSpPr>
              <p:cNvPr id="115752" name="TextovéPole 78"/>
              <p:cNvSpPr txBox="1">
                <a:spLocks noChangeArrowheads="1"/>
              </p:cNvSpPr>
              <p:nvPr/>
            </p:nvSpPr>
            <p:spPr bwMode="auto">
              <a:xfrm>
                <a:off x="2123728" y="5507940"/>
                <a:ext cx="1224136" cy="400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350"/>
                  <a:t>= s : s&gt;=0</a:t>
                </a:r>
              </a:p>
            </p:txBody>
          </p:sp>
        </p:grpSp>
      </p:grpSp>
      <p:cxnSp>
        <p:nvCxnSpPr>
          <p:cNvPr id="81" name="Přímá spojovací čára 80"/>
          <p:cNvCxnSpPr/>
          <p:nvPr/>
        </p:nvCxnSpPr>
        <p:spPr>
          <a:xfrm flipH="1" flipV="1">
            <a:off x="5868592" y="3890963"/>
            <a:ext cx="107156" cy="1321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2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Přímá spojovací čára 29"/>
          <p:cNvCxnSpPr/>
          <p:nvPr/>
        </p:nvCxnSpPr>
        <p:spPr>
          <a:xfrm>
            <a:off x="5813823" y="2672954"/>
            <a:ext cx="54769" cy="210621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787504" y="3861197"/>
            <a:ext cx="216098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40" name="TextovéPole 34"/>
          <p:cNvSpPr txBox="1">
            <a:spLocks noChangeArrowheads="1"/>
          </p:cNvSpPr>
          <p:nvPr/>
        </p:nvSpPr>
        <p:spPr bwMode="auto">
          <a:xfrm>
            <a:off x="5868591" y="2672953"/>
            <a:ext cx="37742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4770835" y="3861197"/>
            <a:ext cx="1079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 flipV="1">
            <a:off x="5813823" y="2726532"/>
            <a:ext cx="30956" cy="11406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43" name="TextovéPole 46"/>
          <p:cNvSpPr txBox="1">
            <a:spLocks noChangeArrowheads="1"/>
          </p:cNvSpPr>
          <p:nvPr/>
        </p:nvSpPr>
        <p:spPr bwMode="auto">
          <a:xfrm>
            <a:off x="6893719" y="3644503"/>
            <a:ext cx="3786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</a:t>
            </a:r>
          </a:p>
        </p:txBody>
      </p:sp>
      <p:sp>
        <p:nvSpPr>
          <p:cNvPr id="116744" name="TextovéPole 47"/>
          <p:cNvSpPr txBox="1">
            <a:spLocks noChangeArrowheads="1"/>
          </p:cNvSpPr>
          <p:nvPr/>
        </p:nvSpPr>
        <p:spPr bwMode="auto">
          <a:xfrm>
            <a:off x="4842272" y="3914775"/>
            <a:ext cx="1133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s&lt;0</a:t>
            </a:r>
          </a:p>
        </p:txBody>
      </p:sp>
      <p:sp>
        <p:nvSpPr>
          <p:cNvPr id="116745" name="TextovéPole 48"/>
          <p:cNvSpPr txBox="1">
            <a:spLocks noChangeArrowheads="1"/>
          </p:cNvSpPr>
          <p:nvPr/>
        </p:nvSpPr>
        <p:spPr bwMode="auto">
          <a:xfrm>
            <a:off x="5868591" y="2943225"/>
            <a:ext cx="1133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s&gt; 0</a:t>
            </a:r>
          </a:p>
        </p:txBody>
      </p:sp>
      <p:sp>
        <p:nvSpPr>
          <p:cNvPr id="116746" name="TextovéPole 25"/>
          <p:cNvSpPr txBox="1">
            <a:spLocks noChangeArrowheads="1"/>
          </p:cNvSpPr>
          <p:nvPr/>
        </p:nvSpPr>
        <p:spPr bwMode="auto">
          <a:xfrm>
            <a:off x="5982891" y="3907631"/>
            <a:ext cx="1133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s= 0</a:t>
            </a:r>
          </a:p>
        </p:txBody>
      </p:sp>
      <p:sp>
        <p:nvSpPr>
          <p:cNvPr id="116747" name="TextovéPole 26"/>
          <p:cNvSpPr txBox="1">
            <a:spLocks noChangeArrowheads="1"/>
          </p:cNvSpPr>
          <p:nvPr/>
        </p:nvSpPr>
        <p:spPr bwMode="auto">
          <a:xfrm>
            <a:off x="2303860" y="4887516"/>
            <a:ext cx="224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sp>
        <p:nvSpPr>
          <p:cNvPr id="116748" name="TextovéPole 28"/>
          <p:cNvSpPr txBox="1">
            <a:spLocks noChangeArrowheads="1"/>
          </p:cNvSpPr>
          <p:nvPr/>
        </p:nvSpPr>
        <p:spPr bwMode="auto">
          <a:xfrm>
            <a:off x="3654029" y="4887516"/>
            <a:ext cx="2381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</a:t>
            </a:r>
          </a:p>
        </p:txBody>
      </p:sp>
      <p:sp>
        <p:nvSpPr>
          <p:cNvPr id="116749" name="TextovéPole 32"/>
          <p:cNvSpPr txBox="1">
            <a:spLocks noChangeArrowheads="1"/>
          </p:cNvSpPr>
          <p:nvPr/>
        </p:nvSpPr>
        <p:spPr bwMode="auto">
          <a:xfrm>
            <a:off x="3168254" y="5588794"/>
            <a:ext cx="251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</a:t>
            </a:r>
          </a:p>
        </p:txBody>
      </p:sp>
      <p:cxnSp>
        <p:nvCxnSpPr>
          <p:cNvPr id="36" name="Přímá spojovací šipka 35"/>
          <p:cNvCxnSpPr>
            <a:stCxn id="116747" idx="3"/>
            <a:endCxn id="116749" idx="1"/>
          </p:cNvCxnSpPr>
          <p:nvPr/>
        </p:nvCxnSpPr>
        <p:spPr>
          <a:xfrm>
            <a:off x="2528602" y="5037557"/>
            <a:ext cx="639652" cy="70127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116748" idx="2"/>
            <a:endCxn id="116749" idx="3"/>
          </p:cNvCxnSpPr>
          <p:nvPr/>
        </p:nvCxnSpPr>
        <p:spPr>
          <a:xfrm flipH="1">
            <a:off x="3420246" y="5187598"/>
            <a:ext cx="352846" cy="5512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52" name="TextovéPole 49"/>
          <p:cNvSpPr txBox="1">
            <a:spLocks noChangeArrowheads="1"/>
          </p:cNvSpPr>
          <p:nvPr/>
        </p:nvSpPr>
        <p:spPr bwMode="auto">
          <a:xfrm>
            <a:off x="3977878" y="4779169"/>
            <a:ext cx="14037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s : s&lt;0</a:t>
            </a:r>
          </a:p>
        </p:txBody>
      </p:sp>
      <p:sp>
        <p:nvSpPr>
          <p:cNvPr id="116753" name="TextovéPole 50"/>
          <p:cNvSpPr txBox="1">
            <a:spLocks noChangeArrowheads="1"/>
          </p:cNvSpPr>
          <p:nvPr/>
        </p:nvSpPr>
        <p:spPr bwMode="auto">
          <a:xfrm>
            <a:off x="3977878" y="4994672"/>
            <a:ext cx="14037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0 : s&gt;=0</a:t>
            </a:r>
          </a:p>
        </p:txBody>
      </p:sp>
      <p:sp>
        <p:nvSpPr>
          <p:cNvPr id="52" name="Levá složená závorka 51"/>
          <p:cNvSpPr/>
          <p:nvPr/>
        </p:nvSpPr>
        <p:spPr>
          <a:xfrm>
            <a:off x="3869532" y="4832747"/>
            <a:ext cx="108347" cy="432197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55" name="Levá složená závorka 54"/>
          <p:cNvSpPr/>
          <p:nvPr/>
        </p:nvSpPr>
        <p:spPr>
          <a:xfrm>
            <a:off x="2681288" y="4832747"/>
            <a:ext cx="108347" cy="432197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16756" name="TextovéPole 55"/>
          <p:cNvSpPr txBox="1">
            <a:spLocks noChangeArrowheads="1"/>
          </p:cNvSpPr>
          <p:nvPr/>
        </p:nvSpPr>
        <p:spPr bwMode="auto">
          <a:xfrm>
            <a:off x="2736057" y="4772025"/>
            <a:ext cx="9179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0 : s&lt;0</a:t>
            </a:r>
          </a:p>
        </p:txBody>
      </p:sp>
      <p:sp>
        <p:nvSpPr>
          <p:cNvPr id="116757" name="TextovéPole 58"/>
          <p:cNvSpPr txBox="1">
            <a:spLocks noChangeArrowheads="1"/>
          </p:cNvSpPr>
          <p:nvPr/>
        </p:nvSpPr>
        <p:spPr bwMode="auto">
          <a:xfrm>
            <a:off x="2736057" y="4988719"/>
            <a:ext cx="9179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s : s&gt;=0</a:t>
            </a:r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1601392" y="2511029"/>
            <a:ext cx="226814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stCxn id="116761" idx="1"/>
          </p:cNvCxnSpPr>
          <p:nvPr/>
        </p:nvCxnSpPr>
        <p:spPr>
          <a:xfrm>
            <a:off x="2681287" y="1905022"/>
            <a:ext cx="1" cy="136205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60" name="TextovéPole 56"/>
          <p:cNvSpPr txBox="1">
            <a:spLocks noChangeArrowheads="1"/>
          </p:cNvSpPr>
          <p:nvPr/>
        </p:nvSpPr>
        <p:spPr bwMode="auto">
          <a:xfrm>
            <a:off x="3869531" y="2349103"/>
            <a:ext cx="251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</a:t>
            </a:r>
          </a:p>
        </p:txBody>
      </p:sp>
      <p:sp>
        <p:nvSpPr>
          <p:cNvPr id="116761" name="TextovéPole 57"/>
          <p:cNvSpPr txBox="1">
            <a:spLocks noChangeArrowheads="1"/>
          </p:cNvSpPr>
          <p:nvPr/>
        </p:nvSpPr>
        <p:spPr bwMode="auto">
          <a:xfrm>
            <a:off x="2681287" y="1754981"/>
            <a:ext cx="26321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</a:t>
            </a:r>
          </a:p>
        </p:txBody>
      </p:sp>
      <p:cxnSp>
        <p:nvCxnSpPr>
          <p:cNvPr id="62" name="Přímá spojovací čára 61"/>
          <p:cNvCxnSpPr/>
          <p:nvPr/>
        </p:nvCxnSpPr>
        <p:spPr>
          <a:xfrm>
            <a:off x="1601392" y="3969544"/>
            <a:ext cx="226814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>
            <a:off x="2681288" y="3351610"/>
            <a:ext cx="0" cy="137398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64" name="TextovéPole 63"/>
          <p:cNvSpPr txBox="1">
            <a:spLocks noChangeArrowheads="1"/>
          </p:cNvSpPr>
          <p:nvPr/>
        </p:nvSpPr>
        <p:spPr bwMode="auto">
          <a:xfrm>
            <a:off x="3869531" y="3807619"/>
            <a:ext cx="251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</a:t>
            </a:r>
          </a:p>
        </p:txBody>
      </p:sp>
      <p:sp>
        <p:nvSpPr>
          <p:cNvPr id="116765" name="TextovéPole 64"/>
          <p:cNvSpPr txBox="1">
            <a:spLocks noChangeArrowheads="1"/>
          </p:cNvSpPr>
          <p:nvPr/>
        </p:nvSpPr>
        <p:spPr bwMode="auto">
          <a:xfrm>
            <a:off x="2681287" y="3259931"/>
            <a:ext cx="224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 flipH="1">
            <a:off x="2681288" y="2511029"/>
            <a:ext cx="11346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flipH="1">
            <a:off x="1763316" y="2511029"/>
            <a:ext cx="917972" cy="647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68" name="TextovéPole 70"/>
          <p:cNvSpPr txBox="1">
            <a:spLocks noChangeArrowheads="1"/>
          </p:cNvSpPr>
          <p:nvPr/>
        </p:nvSpPr>
        <p:spPr bwMode="auto">
          <a:xfrm>
            <a:off x="1608535" y="2726531"/>
            <a:ext cx="41710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v=s</a:t>
            </a:r>
          </a:p>
        </p:txBody>
      </p:sp>
      <p:sp>
        <p:nvSpPr>
          <p:cNvPr id="73" name="Nadpis 1"/>
          <p:cNvSpPr>
            <a:spLocks noGrp="1"/>
          </p:cNvSpPr>
          <p:nvPr>
            <p:ph type="title"/>
          </p:nvPr>
        </p:nvSpPr>
        <p:spPr>
          <a:xfrm>
            <a:off x="1494235" y="944166"/>
            <a:ext cx="6163865" cy="757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sp>
        <p:nvSpPr>
          <p:cNvPr id="116770" name="TextovéPole 73"/>
          <p:cNvSpPr txBox="1">
            <a:spLocks noChangeArrowheads="1"/>
          </p:cNvSpPr>
          <p:nvPr/>
        </p:nvSpPr>
        <p:spPr bwMode="auto">
          <a:xfrm>
            <a:off x="2736056" y="2187178"/>
            <a:ext cx="43794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v=0</a:t>
            </a:r>
          </a:p>
        </p:txBody>
      </p:sp>
      <p:cxnSp>
        <p:nvCxnSpPr>
          <p:cNvPr id="75" name="Přímá spojovací čára 74"/>
          <p:cNvCxnSpPr/>
          <p:nvPr/>
        </p:nvCxnSpPr>
        <p:spPr>
          <a:xfrm flipH="1">
            <a:off x="2681287" y="3320654"/>
            <a:ext cx="919163" cy="648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flipH="1">
            <a:off x="1547813" y="3969544"/>
            <a:ext cx="1133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73" name="TextovéPole 76"/>
          <p:cNvSpPr txBox="1">
            <a:spLocks noChangeArrowheads="1"/>
          </p:cNvSpPr>
          <p:nvPr/>
        </p:nvSpPr>
        <p:spPr bwMode="auto">
          <a:xfrm>
            <a:off x="1601391" y="3644503"/>
            <a:ext cx="39946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i=0</a:t>
            </a:r>
          </a:p>
        </p:txBody>
      </p:sp>
      <p:sp>
        <p:nvSpPr>
          <p:cNvPr id="116774" name="TextovéPole 77"/>
          <p:cNvSpPr txBox="1">
            <a:spLocks noChangeArrowheads="1"/>
          </p:cNvSpPr>
          <p:nvPr/>
        </p:nvSpPr>
        <p:spPr bwMode="auto">
          <a:xfrm>
            <a:off x="3113485" y="3158728"/>
            <a:ext cx="37863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i=s</a:t>
            </a:r>
          </a:p>
        </p:txBody>
      </p:sp>
    </p:spTree>
    <p:extLst>
      <p:ext uri="{BB962C8B-B14F-4D97-AF65-F5344CB8AC3E}">
        <p14:creationId xmlns:p14="http://schemas.microsoft.com/office/powerpoint/2010/main" val="39896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kupina 78"/>
          <p:cNvGrpSpPr>
            <a:grpSpLocks/>
          </p:cNvGrpSpPr>
          <p:nvPr/>
        </p:nvGrpSpPr>
        <p:grpSpPr bwMode="auto">
          <a:xfrm>
            <a:off x="1277541" y="1694260"/>
            <a:ext cx="1079897" cy="2976563"/>
            <a:chOff x="179512" y="1115452"/>
            <a:chExt cx="1440160" cy="3969732"/>
          </a:xfrm>
        </p:grpSpPr>
        <p:sp>
          <p:nvSpPr>
            <p:cNvPr id="61" name="Obdélník 60"/>
            <p:cNvSpPr/>
            <p:nvPr/>
          </p:nvSpPr>
          <p:spPr>
            <a:xfrm>
              <a:off x="179512" y="1124979"/>
              <a:ext cx="1440160" cy="39602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117811" name="TextovéPole 69"/>
            <p:cNvSpPr txBox="1">
              <a:spLocks noChangeArrowheads="1"/>
            </p:cNvSpPr>
            <p:nvPr/>
          </p:nvSpPr>
          <p:spPr bwMode="auto">
            <a:xfrm>
              <a:off x="323528" y="1115452"/>
              <a:ext cx="1271721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 i="1"/>
                <a:t>open=false</a:t>
              </a:r>
            </a:p>
          </p:txBody>
        </p:sp>
      </p:grpSp>
      <p:grpSp>
        <p:nvGrpSpPr>
          <p:cNvPr id="72" name="Skupina 71"/>
          <p:cNvGrpSpPr>
            <a:grpSpLocks/>
          </p:cNvGrpSpPr>
          <p:nvPr/>
        </p:nvGrpSpPr>
        <p:grpSpPr bwMode="auto">
          <a:xfrm>
            <a:off x="2357438" y="1701404"/>
            <a:ext cx="1188244" cy="2969419"/>
            <a:chOff x="1619672" y="1124744"/>
            <a:chExt cx="1584176" cy="3960440"/>
          </a:xfrm>
        </p:grpSpPr>
        <p:sp>
          <p:nvSpPr>
            <p:cNvPr id="66" name="Obdélník 65"/>
            <p:cNvSpPr/>
            <p:nvPr/>
          </p:nvSpPr>
          <p:spPr>
            <a:xfrm>
              <a:off x="1619672" y="1124744"/>
              <a:ext cx="1584176" cy="3960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sp>
          <p:nvSpPr>
            <p:cNvPr id="117809" name="TextovéPole 67"/>
            <p:cNvSpPr txBox="1">
              <a:spLocks noChangeArrowheads="1"/>
            </p:cNvSpPr>
            <p:nvPr/>
          </p:nvSpPr>
          <p:spPr bwMode="auto">
            <a:xfrm>
              <a:off x="1907704" y="1124744"/>
              <a:ext cx="1216457" cy="40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 i="1"/>
                <a:t>open=true</a:t>
              </a:r>
            </a:p>
          </p:txBody>
        </p:sp>
      </p:grpSp>
      <p:grpSp>
        <p:nvGrpSpPr>
          <p:cNvPr id="117764" name="Skupina 41"/>
          <p:cNvGrpSpPr>
            <a:grpSpLocks/>
          </p:cNvGrpSpPr>
          <p:nvPr/>
        </p:nvGrpSpPr>
        <p:grpSpPr bwMode="auto">
          <a:xfrm>
            <a:off x="6407944" y="998935"/>
            <a:ext cx="1423988" cy="1344215"/>
            <a:chOff x="4837172" y="2043823"/>
            <a:chExt cx="3375641" cy="3185377"/>
          </a:xfrm>
        </p:grpSpPr>
        <p:cxnSp>
          <p:nvCxnSpPr>
            <p:cNvPr id="32" name="Přímá spojovací čára 31"/>
            <p:cNvCxnSpPr/>
            <p:nvPr/>
          </p:nvCxnSpPr>
          <p:spPr>
            <a:xfrm>
              <a:off x="4859752" y="4004706"/>
              <a:ext cx="2881714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799" name="Skupina 40"/>
            <p:cNvGrpSpPr>
              <a:grpSpLocks/>
            </p:cNvGrpSpPr>
            <p:nvPr/>
          </p:nvGrpSpPr>
          <p:grpSpPr bwMode="auto">
            <a:xfrm>
              <a:off x="4837172" y="2043823"/>
              <a:ext cx="3375641" cy="3185377"/>
              <a:chOff x="4837172" y="2043823"/>
              <a:chExt cx="3375641" cy="3185377"/>
            </a:xfrm>
          </p:grpSpPr>
          <p:cxnSp>
            <p:nvCxnSpPr>
              <p:cNvPr id="30" name="Přímá spojovací čára 29"/>
              <p:cNvCxnSpPr/>
              <p:nvPr/>
            </p:nvCxnSpPr>
            <p:spPr>
              <a:xfrm>
                <a:off x="6228637" y="2421893"/>
                <a:ext cx="70560" cy="2807307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801" name="TextovéPole 34"/>
              <p:cNvSpPr txBox="1">
                <a:spLocks noChangeArrowheads="1"/>
              </p:cNvSpPr>
              <p:nvPr/>
            </p:nvSpPr>
            <p:spPr bwMode="auto">
              <a:xfrm>
                <a:off x="6172733" y="2043823"/>
                <a:ext cx="504058" cy="71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350"/>
                  <a:t>i</a:t>
                </a:r>
              </a:p>
            </p:txBody>
          </p:sp>
          <p:cxnSp>
            <p:nvCxnSpPr>
              <p:cNvPr id="37" name="Přímá spojovací čára 36"/>
              <p:cNvCxnSpPr/>
              <p:nvPr/>
            </p:nvCxnSpPr>
            <p:spPr>
              <a:xfrm>
                <a:off x="4837172" y="4004706"/>
                <a:ext cx="143944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ovací čára 43"/>
              <p:cNvCxnSpPr/>
              <p:nvPr/>
            </p:nvCxnSpPr>
            <p:spPr>
              <a:xfrm flipH="1" flipV="1">
                <a:off x="6228637" y="2492427"/>
                <a:ext cx="42336" cy="15207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804" name="TextovéPole 46"/>
              <p:cNvSpPr txBox="1">
                <a:spLocks noChangeArrowheads="1"/>
              </p:cNvSpPr>
              <p:nvPr/>
            </p:nvSpPr>
            <p:spPr bwMode="auto">
              <a:xfrm>
                <a:off x="7708755" y="3693174"/>
                <a:ext cx="504058" cy="71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350"/>
                  <a:t>v</a:t>
                </a:r>
              </a:p>
            </p:txBody>
          </p:sp>
          <p:sp>
            <p:nvSpPr>
              <p:cNvPr id="117805" name="TextovéPole 47"/>
              <p:cNvSpPr txBox="1">
                <a:spLocks noChangeArrowheads="1"/>
              </p:cNvSpPr>
              <p:nvPr/>
            </p:nvSpPr>
            <p:spPr bwMode="auto">
              <a:xfrm>
                <a:off x="4932039" y="4077072"/>
                <a:ext cx="1512170" cy="656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200"/>
                  <a:t>s&lt;0</a:t>
                </a:r>
              </a:p>
            </p:txBody>
          </p:sp>
          <p:sp>
            <p:nvSpPr>
              <p:cNvPr id="117806" name="TextovéPole 48"/>
              <p:cNvSpPr txBox="1">
                <a:spLocks noChangeArrowheads="1"/>
              </p:cNvSpPr>
              <p:nvPr/>
            </p:nvSpPr>
            <p:spPr bwMode="auto">
              <a:xfrm>
                <a:off x="6300193" y="2780928"/>
                <a:ext cx="1512170" cy="656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200"/>
                  <a:t>s&gt; 0</a:t>
                </a:r>
              </a:p>
            </p:txBody>
          </p:sp>
          <p:sp>
            <p:nvSpPr>
              <p:cNvPr id="117807" name="TextovéPole 25"/>
              <p:cNvSpPr txBox="1">
                <a:spLocks noChangeArrowheads="1"/>
              </p:cNvSpPr>
              <p:nvPr/>
            </p:nvSpPr>
            <p:spPr bwMode="auto">
              <a:xfrm>
                <a:off x="6452591" y="4067778"/>
                <a:ext cx="1512170" cy="656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200"/>
                  <a:t>s= 0</a:t>
                </a:r>
              </a:p>
            </p:txBody>
          </p:sp>
        </p:grpSp>
      </p:grpSp>
      <p:sp>
        <p:nvSpPr>
          <p:cNvPr id="117765" name="TextovéPole 26"/>
          <p:cNvSpPr txBox="1">
            <a:spLocks noChangeArrowheads="1"/>
          </p:cNvSpPr>
          <p:nvPr/>
        </p:nvSpPr>
        <p:spPr bwMode="auto">
          <a:xfrm>
            <a:off x="2303860" y="4887516"/>
            <a:ext cx="224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i</a:t>
            </a:r>
          </a:p>
        </p:txBody>
      </p:sp>
      <p:sp>
        <p:nvSpPr>
          <p:cNvPr id="117766" name="TextovéPole 28"/>
          <p:cNvSpPr txBox="1">
            <a:spLocks noChangeArrowheads="1"/>
          </p:cNvSpPr>
          <p:nvPr/>
        </p:nvSpPr>
        <p:spPr bwMode="auto">
          <a:xfrm>
            <a:off x="3654029" y="4887516"/>
            <a:ext cx="2381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u</a:t>
            </a:r>
          </a:p>
        </p:txBody>
      </p:sp>
      <p:sp>
        <p:nvSpPr>
          <p:cNvPr id="117767" name="TextovéPole 32"/>
          <p:cNvSpPr txBox="1">
            <a:spLocks noChangeArrowheads="1"/>
          </p:cNvSpPr>
          <p:nvPr/>
        </p:nvSpPr>
        <p:spPr bwMode="auto">
          <a:xfrm>
            <a:off x="3168254" y="5588794"/>
            <a:ext cx="251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s</a:t>
            </a:r>
          </a:p>
        </p:txBody>
      </p:sp>
      <p:cxnSp>
        <p:nvCxnSpPr>
          <p:cNvPr id="36" name="Přímá spojovací šipka 35"/>
          <p:cNvCxnSpPr>
            <a:stCxn id="117765" idx="3"/>
            <a:endCxn id="117767" idx="1"/>
          </p:cNvCxnSpPr>
          <p:nvPr/>
        </p:nvCxnSpPr>
        <p:spPr>
          <a:xfrm>
            <a:off x="2528602" y="5037557"/>
            <a:ext cx="639652" cy="70127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117766" idx="2"/>
            <a:endCxn id="117767" idx="3"/>
          </p:cNvCxnSpPr>
          <p:nvPr/>
        </p:nvCxnSpPr>
        <p:spPr>
          <a:xfrm flipH="1">
            <a:off x="3420246" y="5187598"/>
            <a:ext cx="352846" cy="5512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70" name="TextovéPole 49"/>
          <p:cNvSpPr txBox="1">
            <a:spLocks noChangeArrowheads="1"/>
          </p:cNvSpPr>
          <p:nvPr/>
        </p:nvSpPr>
        <p:spPr bwMode="auto">
          <a:xfrm>
            <a:off x="3977878" y="4779169"/>
            <a:ext cx="14037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s : s&lt;0</a:t>
            </a:r>
          </a:p>
        </p:txBody>
      </p:sp>
      <p:sp>
        <p:nvSpPr>
          <p:cNvPr id="117771" name="TextovéPole 50"/>
          <p:cNvSpPr txBox="1">
            <a:spLocks noChangeArrowheads="1"/>
          </p:cNvSpPr>
          <p:nvPr/>
        </p:nvSpPr>
        <p:spPr bwMode="auto">
          <a:xfrm>
            <a:off x="3977878" y="4994672"/>
            <a:ext cx="14037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0 : s&gt;=0</a:t>
            </a:r>
          </a:p>
        </p:txBody>
      </p:sp>
      <p:sp>
        <p:nvSpPr>
          <p:cNvPr id="52" name="Levá složená závorka 51"/>
          <p:cNvSpPr/>
          <p:nvPr/>
        </p:nvSpPr>
        <p:spPr>
          <a:xfrm>
            <a:off x="3869532" y="4832747"/>
            <a:ext cx="108347" cy="432197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55" name="Levá složená závorka 54"/>
          <p:cNvSpPr/>
          <p:nvPr/>
        </p:nvSpPr>
        <p:spPr>
          <a:xfrm>
            <a:off x="2681288" y="4832747"/>
            <a:ext cx="108347" cy="432197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17774" name="TextovéPole 55"/>
          <p:cNvSpPr txBox="1">
            <a:spLocks noChangeArrowheads="1"/>
          </p:cNvSpPr>
          <p:nvPr/>
        </p:nvSpPr>
        <p:spPr bwMode="auto">
          <a:xfrm>
            <a:off x="2736057" y="4772025"/>
            <a:ext cx="9179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0 : s&lt;0</a:t>
            </a:r>
          </a:p>
        </p:txBody>
      </p:sp>
      <p:sp>
        <p:nvSpPr>
          <p:cNvPr id="117775" name="TextovéPole 58"/>
          <p:cNvSpPr txBox="1">
            <a:spLocks noChangeArrowheads="1"/>
          </p:cNvSpPr>
          <p:nvPr/>
        </p:nvSpPr>
        <p:spPr bwMode="auto">
          <a:xfrm>
            <a:off x="2736057" y="4988719"/>
            <a:ext cx="9179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/>
              <a:t>= s : s&gt;=0</a:t>
            </a:r>
          </a:p>
        </p:txBody>
      </p:sp>
      <p:sp>
        <p:nvSpPr>
          <p:cNvPr id="73" name="Nadpis 1"/>
          <p:cNvSpPr>
            <a:spLocks noGrp="1"/>
          </p:cNvSpPr>
          <p:nvPr>
            <p:ph type="title"/>
          </p:nvPr>
        </p:nvSpPr>
        <p:spPr>
          <a:xfrm>
            <a:off x="1494235" y="944166"/>
            <a:ext cx="6163865" cy="757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Využití implicitních rovnic </a:t>
            </a:r>
            <a:br>
              <a:rPr lang="cs-CZ" dirty="0" smtClean="0"/>
            </a:br>
            <a:r>
              <a:rPr lang="cs-CZ" dirty="0" smtClean="0"/>
              <a:t>Ideální dioda, Ideální chlopeň</a:t>
            </a:r>
            <a:endParaRPr lang="cs-CZ" dirty="0"/>
          </a:p>
        </p:txBody>
      </p:sp>
      <p:grpSp>
        <p:nvGrpSpPr>
          <p:cNvPr id="117777" name="Skupina 59"/>
          <p:cNvGrpSpPr>
            <a:grpSpLocks/>
          </p:cNvGrpSpPr>
          <p:nvPr/>
        </p:nvGrpSpPr>
        <p:grpSpPr bwMode="auto">
          <a:xfrm>
            <a:off x="1226344" y="1754982"/>
            <a:ext cx="2574923" cy="2970610"/>
            <a:chOff x="543532" y="1196752"/>
            <a:chExt cx="3432236" cy="3960440"/>
          </a:xfrm>
        </p:grpSpPr>
        <p:sp>
          <p:nvSpPr>
            <p:cNvPr id="117779" name="TextovéPole 57"/>
            <p:cNvSpPr txBox="1">
              <a:spLocks noChangeArrowheads="1"/>
            </p:cNvSpPr>
            <p:nvPr/>
          </p:nvSpPr>
          <p:spPr bwMode="auto">
            <a:xfrm>
              <a:off x="2051720" y="1196752"/>
              <a:ext cx="350850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350"/>
                <a:t>v</a:t>
              </a:r>
            </a:p>
          </p:txBody>
        </p:sp>
        <p:grpSp>
          <p:nvGrpSpPr>
            <p:cNvPr id="117780" name="Skupina 52"/>
            <p:cNvGrpSpPr>
              <a:grpSpLocks/>
            </p:cNvGrpSpPr>
            <p:nvPr/>
          </p:nvGrpSpPr>
          <p:grpSpPr bwMode="auto">
            <a:xfrm>
              <a:off x="543532" y="1396788"/>
              <a:ext cx="3432236" cy="3760404"/>
              <a:chOff x="539552" y="1396788"/>
              <a:chExt cx="3432236" cy="3760404"/>
            </a:xfrm>
          </p:grpSpPr>
          <p:sp>
            <p:nvSpPr>
              <p:cNvPr id="117781" name="TextovéPole 56"/>
              <p:cNvSpPr txBox="1">
                <a:spLocks noChangeArrowheads="1"/>
              </p:cNvSpPr>
              <p:nvPr/>
            </p:nvSpPr>
            <p:spPr bwMode="auto">
              <a:xfrm>
                <a:off x="3635896" y="1988840"/>
                <a:ext cx="335892" cy="400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350"/>
                  <a:t>s</a:t>
                </a:r>
              </a:p>
            </p:txBody>
          </p:sp>
          <p:sp>
            <p:nvSpPr>
              <p:cNvPr id="117782" name="TextovéPole 63"/>
              <p:cNvSpPr txBox="1">
                <a:spLocks noChangeArrowheads="1"/>
              </p:cNvSpPr>
              <p:nvPr/>
            </p:nvSpPr>
            <p:spPr bwMode="auto">
              <a:xfrm>
                <a:off x="3635896" y="3933055"/>
                <a:ext cx="335892" cy="400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cs-CZ" altLang="cs-CZ" sz="1350"/>
                  <a:t>s</a:t>
                </a:r>
              </a:p>
            </p:txBody>
          </p:sp>
          <p:grpSp>
            <p:nvGrpSpPr>
              <p:cNvPr id="117783" name="Skupina 45"/>
              <p:cNvGrpSpPr>
                <a:grpSpLocks/>
              </p:cNvGrpSpPr>
              <p:nvPr/>
            </p:nvGrpSpPr>
            <p:grpSpPr bwMode="auto">
              <a:xfrm>
                <a:off x="539552" y="1396788"/>
                <a:ext cx="3096316" cy="3760404"/>
                <a:chOff x="539552" y="1396788"/>
                <a:chExt cx="3096316" cy="3760404"/>
              </a:xfrm>
            </p:grpSpPr>
            <p:cxnSp>
              <p:nvCxnSpPr>
                <p:cNvPr id="63" name="Přímá spojovací čára 62"/>
                <p:cNvCxnSpPr/>
                <p:nvPr/>
              </p:nvCxnSpPr>
              <p:spPr>
                <a:xfrm>
                  <a:off x="2052002" y="3325390"/>
                  <a:ext cx="0" cy="18318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7785" name="Skupina 44"/>
                <p:cNvGrpSpPr>
                  <a:grpSpLocks/>
                </p:cNvGrpSpPr>
                <p:nvPr/>
              </p:nvGrpSpPr>
              <p:grpSpPr bwMode="auto">
                <a:xfrm>
                  <a:off x="539552" y="1396788"/>
                  <a:ext cx="3096316" cy="2752436"/>
                  <a:chOff x="539552" y="1396788"/>
                  <a:chExt cx="3096316" cy="2752436"/>
                </a:xfrm>
              </p:grpSpPr>
              <p:cxnSp>
                <p:nvCxnSpPr>
                  <p:cNvPr id="40" name="Přímá spojovací čára 39"/>
                  <p:cNvCxnSpPr/>
                  <p:nvPr/>
                </p:nvCxnSpPr>
                <p:spPr>
                  <a:xfrm>
                    <a:off x="610969" y="2204720"/>
                    <a:ext cx="30248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Přímá spojovací čára 53"/>
                  <p:cNvCxnSpPr>
                    <a:stCxn id="117779" idx="1"/>
                  </p:cNvCxnSpPr>
                  <p:nvPr/>
                </p:nvCxnSpPr>
                <p:spPr>
                  <a:xfrm>
                    <a:off x="2047740" y="1396788"/>
                    <a:ext cx="4261" cy="18158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Přímá spojovací čára 61"/>
                  <p:cNvCxnSpPr/>
                  <p:nvPr/>
                </p:nvCxnSpPr>
                <p:spPr>
                  <a:xfrm>
                    <a:off x="610969" y="4149224"/>
                    <a:ext cx="30248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789" name="TextovéPole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1720" y="3203684"/>
                    <a:ext cx="299569" cy="400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cs-CZ" altLang="cs-CZ" sz="1350"/>
                      <a:t>i</a:t>
                    </a:r>
                  </a:p>
                </p:txBody>
              </p:sp>
              <p:cxnSp>
                <p:nvCxnSpPr>
                  <p:cNvPr id="67" name="Přímá spojovací čára 66"/>
                  <p:cNvCxnSpPr/>
                  <p:nvPr/>
                </p:nvCxnSpPr>
                <p:spPr>
                  <a:xfrm flipH="1">
                    <a:off x="2052002" y="2204720"/>
                    <a:ext cx="1512449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Přímá spojovací čára 68"/>
                  <p:cNvCxnSpPr/>
                  <p:nvPr/>
                </p:nvCxnSpPr>
                <p:spPr>
                  <a:xfrm flipH="1">
                    <a:off x="826807" y="2204720"/>
                    <a:ext cx="1225195" cy="863519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792" name="TextovéPole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443" y="2492896"/>
                    <a:ext cx="555975" cy="400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cs-CZ" altLang="cs-CZ" sz="1350"/>
                      <a:t>v=s</a:t>
                    </a:r>
                  </a:p>
                </p:txBody>
              </p:sp>
              <p:sp>
                <p:nvSpPr>
                  <p:cNvPr id="117793" name="TextovéPole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3728" y="1772816"/>
                    <a:ext cx="583751" cy="400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cs-CZ" altLang="cs-CZ" sz="1350"/>
                      <a:t>v=0</a:t>
                    </a:r>
                  </a:p>
                </p:txBody>
              </p:sp>
              <p:cxnSp>
                <p:nvCxnSpPr>
                  <p:cNvPr id="75" name="Přímá spojovací čára 74"/>
                  <p:cNvCxnSpPr/>
                  <p:nvPr/>
                </p:nvCxnSpPr>
                <p:spPr>
                  <a:xfrm flipH="1">
                    <a:off x="2052002" y="3285705"/>
                    <a:ext cx="1223608" cy="863519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Přímá spojovací čára 75"/>
                  <p:cNvCxnSpPr/>
                  <p:nvPr/>
                </p:nvCxnSpPr>
                <p:spPr>
                  <a:xfrm flipH="1">
                    <a:off x="539552" y="4149224"/>
                    <a:ext cx="1512450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796" name="TextovéPole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560" y="3717031"/>
                    <a:ext cx="532470" cy="400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cs-CZ" altLang="cs-CZ" sz="1350"/>
                      <a:t>i=0</a:t>
                    </a:r>
                  </a:p>
                </p:txBody>
              </p:sp>
              <p:sp>
                <p:nvSpPr>
                  <p:cNvPr id="117797" name="TextovéPole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7784" y="3068959"/>
                    <a:ext cx="504694" cy="400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cs-CZ" altLang="cs-CZ" sz="1350"/>
                      <a:t>i=s</a:t>
                    </a:r>
                  </a:p>
                </p:txBody>
              </p:sp>
            </p:grpSp>
          </p:grpSp>
        </p:grpSp>
      </p:grpSp>
      <p:sp>
        <p:nvSpPr>
          <p:cNvPr id="43" name="TextovéPole 42"/>
          <p:cNvSpPr txBox="1"/>
          <p:nvPr/>
        </p:nvSpPr>
        <p:spPr>
          <a:xfrm>
            <a:off x="3821906" y="2511029"/>
            <a:ext cx="41529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1200" b="1" dirty="0"/>
              <a:t>model</a:t>
            </a:r>
            <a:r>
              <a:rPr lang="cs-CZ" sz="1200" dirty="0"/>
              <a:t> </a:t>
            </a:r>
            <a:r>
              <a:rPr lang="cs-CZ" sz="1200" dirty="0" err="1"/>
              <a:t>IdealDiode</a:t>
            </a:r>
            <a:r>
              <a:rPr lang="cs-CZ" sz="1200" dirty="0"/>
              <a:t> „</a:t>
            </a:r>
            <a:r>
              <a:rPr lang="cs-CZ" sz="1200" dirty="0" err="1"/>
              <a:t>An</a:t>
            </a:r>
            <a:r>
              <a:rPr lang="cs-CZ" sz="1200" dirty="0"/>
              <a:t> </a:t>
            </a:r>
            <a:r>
              <a:rPr lang="cs-CZ" sz="1200" dirty="0" err="1"/>
              <a:t>Ideal</a:t>
            </a:r>
            <a:r>
              <a:rPr lang="cs-CZ" sz="1200" dirty="0"/>
              <a:t> </a:t>
            </a:r>
            <a:r>
              <a:rPr lang="cs-CZ" sz="1200" dirty="0" err="1"/>
              <a:t>Diode</a:t>
            </a:r>
            <a:r>
              <a:rPr lang="cs-CZ" sz="1200" dirty="0"/>
              <a:t>“</a:t>
            </a:r>
          </a:p>
          <a:p>
            <a:pPr>
              <a:defRPr/>
            </a:pPr>
            <a:r>
              <a:rPr lang="cs-CZ" sz="1200" dirty="0"/>
              <a:t>        </a:t>
            </a:r>
            <a:r>
              <a:rPr lang="cs-CZ" sz="1200" dirty="0" err="1"/>
              <a:t>extends</a:t>
            </a:r>
            <a:r>
              <a:rPr lang="cs-CZ" sz="1200" dirty="0"/>
              <a:t> </a:t>
            </a:r>
            <a:r>
              <a:rPr lang="cs-CZ" sz="1200" dirty="0" err="1"/>
              <a:t>Modelica.Electrical.Analog.Interface.OnePort</a:t>
            </a:r>
            <a:r>
              <a:rPr lang="cs-CZ" sz="1200" dirty="0"/>
              <a:t>;</a:t>
            </a:r>
          </a:p>
          <a:p>
            <a:pPr>
              <a:defRPr/>
            </a:pPr>
            <a:r>
              <a:rPr lang="cs-CZ" sz="1200" b="1" dirty="0" err="1"/>
              <a:t>protected</a:t>
            </a:r>
            <a:endParaRPr lang="cs-CZ" sz="1200" b="1" dirty="0"/>
          </a:p>
          <a:p>
            <a:pPr>
              <a:defRPr/>
            </a:pPr>
            <a:r>
              <a:rPr lang="cs-CZ" sz="1200" b="1" dirty="0"/>
              <a:t>        </a:t>
            </a:r>
            <a:r>
              <a:rPr lang="cs-CZ" sz="1200" dirty="0"/>
              <a:t>Real  s „</a:t>
            </a:r>
            <a:r>
              <a:rPr lang="cs-CZ" sz="1200" dirty="0" err="1"/>
              <a:t>Parametric</a:t>
            </a:r>
            <a:r>
              <a:rPr lang="cs-CZ" sz="1200" dirty="0"/>
              <a:t> independent </a:t>
            </a:r>
            <a:r>
              <a:rPr lang="cs-CZ" sz="1200" dirty="0" err="1"/>
              <a:t>variable</a:t>
            </a:r>
            <a:r>
              <a:rPr lang="cs-CZ" sz="1200" dirty="0"/>
              <a:t>“</a:t>
            </a:r>
          </a:p>
          <a:p>
            <a:pPr>
              <a:defRPr/>
            </a:pPr>
            <a:r>
              <a:rPr lang="cs-CZ" sz="1200" dirty="0"/>
              <a:t>         </a:t>
            </a:r>
            <a:r>
              <a:rPr lang="cs-CZ" sz="1200" dirty="0" err="1"/>
              <a:t>Boolean</a:t>
            </a:r>
            <a:r>
              <a:rPr lang="cs-CZ" sz="1200" dirty="0"/>
              <a:t>  open;</a:t>
            </a:r>
          </a:p>
          <a:p>
            <a:pPr>
              <a:defRPr/>
            </a:pPr>
            <a:r>
              <a:rPr lang="cs-CZ" sz="1200" b="1" dirty="0" err="1"/>
              <a:t>equation</a:t>
            </a:r>
            <a:endParaRPr lang="cs-CZ" sz="1200" b="1" dirty="0"/>
          </a:p>
          <a:p>
            <a:pPr>
              <a:defRPr/>
            </a:pPr>
            <a:r>
              <a:rPr lang="cs-CZ" sz="1200" b="1" dirty="0"/>
              <a:t>         </a:t>
            </a:r>
            <a:r>
              <a:rPr lang="cs-CZ" sz="1200" dirty="0"/>
              <a:t>open = s&gt;0;</a:t>
            </a:r>
            <a:endParaRPr lang="cs-CZ" sz="1200" b="1" dirty="0"/>
          </a:p>
          <a:p>
            <a:pPr>
              <a:defRPr/>
            </a:pPr>
            <a:r>
              <a:rPr lang="cs-CZ" sz="1200" b="1" dirty="0"/>
              <a:t>         </a:t>
            </a:r>
            <a:r>
              <a:rPr lang="cs-CZ" sz="1200" dirty="0"/>
              <a:t>v = </a:t>
            </a:r>
            <a:r>
              <a:rPr lang="cs-CZ" sz="1200" b="1" dirty="0" err="1"/>
              <a:t>if</a:t>
            </a:r>
            <a:r>
              <a:rPr lang="cs-CZ" sz="1200" b="1" dirty="0"/>
              <a:t> </a:t>
            </a:r>
            <a:r>
              <a:rPr lang="cs-CZ" sz="1200" dirty="0"/>
              <a:t>open </a:t>
            </a:r>
            <a:r>
              <a:rPr lang="cs-CZ" sz="1200" b="1" dirty="0" err="1"/>
              <a:t>then</a:t>
            </a:r>
            <a:r>
              <a:rPr lang="cs-CZ" sz="1200" dirty="0"/>
              <a:t> 0 </a:t>
            </a:r>
            <a:r>
              <a:rPr lang="cs-CZ" sz="1200" b="1" dirty="0" err="1"/>
              <a:t>else</a:t>
            </a:r>
            <a:r>
              <a:rPr lang="cs-CZ" sz="1200" dirty="0"/>
              <a:t> s;</a:t>
            </a:r>
          </a:p>
          <a:p>
            <a:pPr>
              <a:defRPr/>
            </a:pPr>
            <a:r>
              <a:rPr lang="cs-CZ" sz="1200" b="1" dirty="0"/>
              <a:t>         </a:t>
            </a:r>
            <a:r>
              <a:rPr lang="cs-CZ" sz="1200" dirty="0"/>
              <a:t>i = </a:t>
            </a:r>
            <a:r>
              <a:rPr lang="cs-CZ" sz="1200" b="1" dirty="0" err="1"/>
              <a:t>if</a:t>
            </a:r>
            <a:r>
              <a:rPr lang="cs-CZ" sz="1200" dirty="0"/>
              <a:t> open </a:t>
            </a:r>
            <a:r>
              <a:rPr lang="cs-CZ" sz="1200" b="1" dirty="0" err="1"/>
              <a:t>then</a:t>
            </a:r>
            <a:r>
              <a:rPr lang="cs-CZ" sz="1200" dirty="0"/>
              <a:t> s </a:t>
            </a:r>
            <a:r>
              <a:rPr lang="cs-CZ" sz="1200" b="1" dirty="0" err="1"/>
              <a:t>else</a:t>
            </a:r>
            <a:r>
              <a:rPr lang="cs-CZ" sz="1200" dirty="0"/>
              <a:t> 0;</a:t>
            </a:r>
          </a:p>
          <a:p>
            <a:pPr>
              <a:defRPr/>
            </a:pPr>
            <a:r>
              <a:rPr lang="cs-CZ" sz="1200" b="1" dirty="0" err="1"/>
              <a:t>end</a:t>
            </a:r>
            <a:r>
              <a:rPr lang="cs-CZ" sz="1200" b="1" dirty="0"/>
              <a:t> </a:t>
            </a:r>
            <a:r>
              <a:rPr lang="cs-CZ" sz="1200" dirty="0" err="1"/>
              <a:t>IdealDiode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103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4"/>
          <a:stretch>
            <a:fillRect/>
          </a:stretch>
        </p:blipFill>
        <p:spPr bwMode="auto">
          <a:xfrm>
            <a:off x="1143000" y="1322785"/>
            <a:ext cx="6858000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ovéPole 3"/>
          <p:cNvSpPr txBox="1">
            <a:spLocks noChangeArrowheads="1"/>
          </p:cNvSpPr>
          <p:nvPr/>
        </p:nvSpPr>
        <p:spPr bwMode="auto">
          <a:xfrm>
            <a:off x="1439466" y="857250"/>
            <a:ext cx="63186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100" b="1">
                <a:solidFill>
                  <a:srgbClr val="FF0000"/>
                </a:solidFill>
              </a:rPr>
              <a:t>Chlopeň</a:t>
            </a:r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5664"/>
          <a:stretch>
            <a:fillRect/>
          </a:stretch>
        </p:blipFill>
        <p:spPr bwMode="auto">
          <a:xfrm>
            <a:off x="1135856" y="1972866"/>
            <a:ext cx="68580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3320654"/>
            <a:ext cx="1294209" cy="10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10" y="2277667"/>
            <a:ext cx="3996928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>
          <a:xfrm>
            <a:off x="1385888" y="857250"/>
            <a:ext cx="6172200" cy="857250"/>
          </a:xfrm>
        </p:spPr>
        <p:txBody>
          <a:bodyPr/>
          <a:lstStyle/>
          <a:p>
            <a:r>
              <a:rPr lang="cs-CZ" altLang="cs-CZ" smtClean="0"/>
              <a:t>Valve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2025254"/>
            <a:ext cx="8429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Obdélník 4"/>
          <p:cNvSpPr>
            <a:spLocks noChangeArrowheads="1"/>
          </p:cNvSpPr>
          <p:nvPr/>
        </p:nvSpPr>
        <p:spPr bwMode="auto">
          <a:xfrm>
            <a:off x="2574132" y="1776413"/>
            <a:ext cx="608885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 Valve</a:t>
            </a:r>
          </a:p>
          <a:p>
            <a:pPr eaLnBrk="1" hangingPunct="1"/>
            <a:r>
              <a:rPr lang="cs-CZ" altLang="cs-CZ" sz="1350"/>
              <a:t>        BloodFlowInflow </a:t>
            </a:r>
            <a:r>
              <a:rPr lang="cs-CZ" altLang="cs-CZ" sz="1350" b="1"/>
              <a:t>bloodFlowInflow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        BloodFlowOutflow </a:t>
            </a:r>
            <a:r>
              <a:rPr lang="cs-CZ" altLang="cs-CZ" sz="1350" b="1"/>
              <a:t>bloodFlowOutflow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        Real </a:t>
            </a:r>
            <a:r>
              <a:rPr lang="cs-CZ" altLang="cs-CZ" sz="1350" b="1"/>
              <a:t>q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        Real </a:t>
            </a:r>
            <a:r>
              <a:rPr lang="cs-CZ" altLang="cs-CZ" sz="1350" b="1"/>
              <a:t>dp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        Boolean </a:t>
            </a:r>
            <a:r>
              <a:rPr lang="cs-CZ" altLang="cs-CZ" sz="1350" b="1"/>
              <a:t>open</a:t>
            </a:r>
            <a:r>
              <a:rPr lang="cs-CZ" altLang="cs-CZ" sz="1350"/>
              <a:t>(start=true);</a:t>
            </a:r>
          </a:p>
          <a:p>
            <a:pPr eaLnBrk="1" hangingPunct="1"/>
            <a:r>
              <a:rPr lang="cs-CZ" altLang="cs-CZ" sz="1350"/>
              <a:t>        Real </a:t>
            </a:r>
            <a:r>
              <a:rPr lang="cs-CZ" altLang="cs-CZ" sz="1350" b="1"/>
              <a:t>passableVariable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 b="1"/>
              <a:t>equation</a:t>
            </a:r>
            <a:r>
              <a:rPr lang="cs-CZ" altLang="cs-CZ" sz="1350"/>
              <a:t> </a:t>
            </a:r>
          </a:p>
          <a:p>
            <a:pPr eaLnBrk="1" hangingPunct="1"/>
            <a:r>
              <a:rPr lang="cs-CZ" altLang="cs-CZ" sz="1350"/>
              <a:t>        bloodFlowInflow.Q + bloodFlowOutflow.Q=0;</a:t>
            </a:r>
          </a:p>
          <a:p>
            <a:pPr eaLnBrk="1" hangingPunct="1"/>
            <a:r>
              <a:rPr lang="cs-CZ" altLang="cs-CZ" sz="1350"/>
              <a:t>        q=bloodFlowInflow.Q;</a:t>
            </a:r>
          </a:p>
          <a:p>
            <a:pPr eaLnBrk="1" hangingPunct="1"/>
            <a:r>
              <a:rPr lang="cs-CZ" altLang="cs-CZ" sz="1350"/>
              <a:t>        dp=bloodFlowInflow.Pressure - bloodFlowOutflow.Pressure;</a:t>
            </a:r>
          </a:p>
          <a:p>
            <a:pPr eaLnBrk="1" hangingPunct="1"/>
            <a:r>
              <a:rPr lang="cs-CZ" altLang="cs-CZ" sz="1350"/>
              <a:t>        open=passableVariable &gt; 0;</a:t>
            </a:r>
          </a:p>
          <a:p>
            <a:pPr eaLnBrk="1" hangingPunct="1"/>
            <a:r>
              <a:rPr lang="cs-CZ" altLang="cs-CZ" sz="1350"/>
              <a:t>        if open then</a:t>
            </a:r>
          </a:p>
          <a:p>
            <a:pPr eaLnBrk="1" hangingPunct="1"/>
            <a:r>
              <a:rPr lang="cs-CZ" altLang="cs-CZ" sz="1350"/>
              <a:t>                  dp=0;</a:t>
            </a:r>
          </a:p>
          <a:p>
            <a:pPr eaLnBrk="1" hangingPunct="1"/>
            <a:r>
              <a:rPr lang="cs-CZ" altLang="cs-CZ" sz="1350"/>
              <a:t>                  q=passableVariable;</a:t>
            </a:r>
          </a:p>
          <a:p>
            <a:pPr eaLnBrk="1" hangingPunct="1"/>
            <a:r>
              <a:rPr lang="cs-CZ" altLang="cs-CZ" sz="1350"/>
              <a:t>        else</a:t>
            </a:r>
          </a:p>
          <a:p>
            <a:pPr eaLnBrk="1" hangingPunct="1"/>
            <a:r>
              <a:rPr lang="cs-CZ" altLang="cs-CZ" sz="1350"/>
              <a:t>                 dp=passableVariable;</a:t>
            </a:r>
          </a:p>
          <a:p>
            <a:pPr eaLnBrk="1" hangingPunct="1"/>
            <a:r>
              <a:rPr lang="cs-CZ" altLang="cs-CZ" sz="1350"/>
              <a:t>                 q=0;</a:t>
            </a:r>
          </a:p>
          <a:p>
            <a:pPr eaLnBrk="1" hangingPunct="1"/>
            <a:r>
              <a:rPr lang="cs-CZ" altLang="cs-CZ" sz="1350"/>
              <a:t>          end if;</a:t>
            </a:r>
          </a:p>
          <a:p>
            <a:pPr eaLnBrk="1" hangingPunct="1"/>
            <a:r>
              <a:rPr lang="cs-CZ" altLang="cs-CZ" sz="1350" b="1"/>
              <a:t>end Valve;</a:t>
            </a:r>
          </a:p>
        </p:txBody>
      </p:sp>
    </p:spTree>
    <p:extLst>
      <p:ext uri="{BB962C8B-B14F-4D97-AF65-F5344CB8AC3E}">
        <p14:creationId xmlns:p14="http://schemas.microsoft.com/office/powerpoint/2010/main" val="2732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508898"/>
            <a:ext cx="144661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Obdélník 4"/>
          <p:cNvSpPr>
            <a:spLocks noChangeArrowheads="1"/>
          </p:cNvSpPr>
          <p:nvPr/>
        </p:nvSpPr>
        <p:spPr bwMode="auto">
          <a:xfrm>
            <a:off x="1143000" y="1888331"/>
            <a:ext cx="7629525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/>
              <a:t>model HeartIntervals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HR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/>
              <a:t>  Haemodynamics.Parts.RealDiscreteOutput </a:t>
            </a:r>
            <a:r>
              <a:rPr lang="cs-CZ" altLang="cs-CZ" sz="1350" b="1"/>
              <a:t>Tas</a:t>
            </a:r>
            <a:r>
              <a:rPr lang="cs-CZ" altLang="cs-CZ" sz="1350"/>
              <a:t> "duration of atrial systole";</a:t>
            </a:r>
          </a:p>
          <a:p>
            <a:pPr eaLnBrk="1" hangingPunct="1"/>
            <a:r>
              <a:rPr lang="cs-CZ" altLang="cs-CZ" sz="1350"/>
              <a:t>  Haemodynamics.Parts.RealDiscreteOutput </a:t>
            </a:r>
            <a:r>
              <a:rPr lang="cs-CZ" altLang="cs-CZ" sz="1350" b="1"/>
              <a:t>Tav</a:t>
            </a:r>
            <a:r>
              <a:rPr lang="cs-CZ" altLang="cs-CZ" sz="1350"/>
              <a:t> "atrioventricular delay";</a:t>
            </a:r>
          </a:p>
          <a:p>
            <a:pPr eaLnBrk="1" hangingPunct="1"/>
            <a:r>
              <a:rPr lang="cs-CZ" altLang="cs-CZ" sz="1350"/>
              <a:t>  Haemodynamics.Parts.RealDiscreteOutput </a:t>
            </a:r>
            <a:r>
              <a:rPr lang="cs-CZ" altLang="cs-CZ" sz="1350" b="1"/>
              <a:t>Tvs</a:t>
            </a:r>
            <a:r>
              <a:rPr lang="cs-CZ" altLang="cs-CZ" sz="1350"/>
              <a:t> "duration of ventricular systole";</a:t>
            </a:r>
          </a:p>
          <a:p>
            <a:pPr eaLnBrk="1" hangingPunct="1"/>
            <a:r>
              <a:rPr lang="cs-CZ" altLang="cs-CZ" sz="1350"/>
              <a:t>  Haemodynamics.Parts.RealDiscreteOutput </a:t>
            </a:r>
            <a:r>
              <a:rPr lang="cs-CZ" altLang="cs-CZ" sz="1350" b="1"/>
              <a:t>T0</a:t>
            </a:r>
            <a:r>
              <a:rPr lang="cs-CZ" altLang="cs-CZ" sz="1350"/>
              <a:t>  "start time of cardiac cycle in sec";</a:t>
            </a:r>
          </a:p>
          <a:p>
            <a:pPr eaLnBrk="1" hangingPunct="1"/>
            <a:r>
              <a:rPr lang="cs-CZ" altLang="cs-CZ" sz="1350"/>
              <a:t>  discrete Real </a:t>
            </a:r>
            <a:r>
              <a:rPr lang="cs-CZ" altLang="cs-CZ" sz="1350" b="1"/>
              <a:t>HP</a:t>
            </a:r>
            <a:r>
              <a:rPr lang="cs-CZ" altLang="cs-CZ" sz="1350"/>
              <a:t>(start=0) "heart period - duration of cardiac cycle in sec";</a:t>
            </a:r>
          </a:p>
          <a:p>
            <a:pPr eaLnBrk="1" hangingPunct="1"/>
            <a:r>
              <a:rPr lang="cs-CZ" altLang="cs-CZ" sz="1350"/>
              <a:t>  Boolean </a:t>
            </a:r>
            <a:r>
              <a:rPr lang="cs-CZ" altLang="cs-CZ" sz="1350" b="1"/>
              <a:t>b</a:t>
            </a:r>
            <a:r>
              <a:rPr lang="cs-CZ" altLang="cs-CZ" sz="1350"/>
              <a:t>(start=false);</a:t>
            </a:r>
          </a:p>
          <a:p>
            <a:pPr eaLnBrk="1" hangingPunct="1"/>
            <a:r>
              <a:rPr lang="cs-CZ" altLang="cs-CZ" sz="1350" b="1"/>
              <a:t>equation</a:t>
            </a:r>
            <a:r>
              <a:rPr lang="cs-CZ" altLang="cs-CZ" sz="1350"/>
              <a:t> </a:t>
            </a:r>
          </a:p>
          <a:p>
            <a:pPr eaLnBrk="1" hangingPunct="1"/>
            <a:r>
              <a:rPr lang="cs-CZ" altLang="cs-CZ" sz="1350"/>
              <a:t>    b=time - pre(T0) &gt;= pre(HP);</a:t>
            </a:r>
          </a:p>
          <a:p>
            <a:pPr eaLnBrk="1" hangingPunct="1"/>
            <a:r>
              <a:rPr lang="cs-CZ" altLang="cs-CZ" sz="1350"/>
              <a:t>    </a:t>
            </a:r>
            <a:r>
              <a:rPr lang="cs-CZ" altLang="cs-CZ" sz="1350" b="1"/>
              <a:t>when</a:t>
            </a:r>
            <a:r>
              <a:rPr lang="cs-CZ" altLang="cs-CZ" sz="1350"/>
              <a:t> {initial(),b} </a:t>
            </a:r>
            <a:r>
              <a:rPr lang="cs-CZ" altLang="cs-CZ" sz="1350" b="1"/>
              <a:t>then</a:t>
            </a:r>
          </a:p>
          <a:p>
            <a:pPr eaLnBrk="1" hangingPunct="1"/>
            <a:r>
              <a:rPr lang="cs-CZ" altLang="cs-CZ" sz="1350"/>
              <a:t>          T0=time;</a:t>
            </a:r>
          </a:p>
          <a:p>
            <a:pPr eaLnBrk="1" hangingPunct="1"/>
            <a:r>
              <a:rPr lang="cs-CZ" altLang="cs-CZ" sz="1350"/>
              <a:t>          HP=60/HR;</a:t>
            </a:r>
          </a:p>
          <a:p>
            <a:pPr eaLnBrk="1" hangingPunct="1"/>
            <a:r>
              <a:rPr lang="cs-CZ" altLang="cs-CZ" sz="1350"/>
              <a:t>          Tas=0.03 + 0.09*HP;</a:t>
            </a:r>
          </a:p>
          <a:p>
            <a:pPr eaLnBrk="1" hangingPunct="1"/>
            <a:r>
              <a:rPr lang="cs-CZ" altLang="cs-CZ" sz="1350"/>
              <a:t>          Tav=0.01;</a:t>
            </a:r>
          </a:p>
          <a:p>
            <a:pPr eaLnBrk="1" hangingPunct="1"/>
            <a:r>
              <a:rPr lang="cs-CZ" altLang="cs-CZ" sz="1350"/>
              <a:t>          Tvs=0.16 + 0.2*HP;</a:t>
            </a:r>
          </a:p>
          <a:p>
            <a:pPr eaLnBrk="1" hangingPunct="1"/>
            <a:r>
              <a:rPr lang="cs-CZ" altLang="cs-CZ" sz="1350"/>
              <a:t>     </a:t>
            </a:r>
            <a:r>
              <a:rPr lang="cs-CZ" altLang="cs-CZ" sz="1350" b="1"/>
              <a:t>end when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 b="1"/>
              <a:t>end HeartIntervals;</a:t>
            </a:r>
          </a:p>
        </p:txBody>
      </p:sp>
      <p:sp>
        <p:nvSpPr>
          <p:cNvPr id="120836" name="Nadpis 1"/>
          <p:cNvSpPr>
            <a:spLocks noGrp="1"/>
          </p:cNvSpPr>
          <p:nvPr>
            <p:ph type="title"/>
          </p:nvPr>
        </p:nvSpPr>
        <p:spPr>
          <a:xfrm>
            <a:off x="1385888" y="857250"/>
            <a:ext cx="6172200" cy="857250"/>
          </a:xfrm>
        </p:spPr>
        <p:txBody>
          <a:bodyPr/>
          <a:lstStyle/>
          <a:p>
            <a:r>
              <a:rPr lang="cs-CZ" altLang="cs-CZ" smtClean="0"/>
              <a:t>Délka srdečních intervalů</a:t>
            </a:r>
          </a:p>
        </p:txBody>
      </p:sp>
    </p:spTree>
    <p:extLst>
      <p:ext uri="{BB962C8B-B14F-4D97-AF65-F5344CB8AC3E}">
        <p14:creationId xmlns:p14="http://schemas.microsoft.com/office/powerpoint/2010/main" val="26637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>
          <a:xfrm>
            <a:off x="1489473" y="859632"/>
            <a:ext cx="6165056" cy="756047"/>
          </a:xfrm>
        </p:spPr>
        <p:txBody>
          <a:bodyPr/>
          <a:lstStyle/>
          <a:p>
            <a:r>
              <a:rPr lang="cs-CZ" altLang="cs-CZ" smtClean="0"/>
              <a:t>Elasticita síní</a:t>
            </a:r>
          </a:p>
        </p:txBody>
      </p:sp>
      <p:sp>
        <p:nvSpPr>
          <p:cNvPr id="121859" name="Obdélník 3"/>
          <p:cNvSpPr>
            <a:spLocks noChangeArrowheads="1"/>
          </p:cNvSpPr>
          <p:nvPr/>
        </p:nvSpPr>
        <p:spPr bwMode="auto">
          <a:xfrm>
            <a:off x="1601391" y="2619375"/>
            <a:ext cx="6103144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/>
              <a:t>model AtrialElastance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Tas</a:t>
            </a:r>
            <a:r>
              <a:rPr lang="cs-CZ" altLang="cs-CZ" sz="1350"/>
              <a:t> "duration of atrial systole";</a:t>
            </a:r>
          </a:p>
          <a:p>
            <a:pPr eaLnBrk="1" hangingPunct="1"/>
            <a:r>
              <a:rPr lang="cs-CZ" altLang="cs-CZ" sz="1350"/>
              <a:t>  Modelica.Blocks.Interfaces.RealOutput </a:t>
            </a:r>
            <a:r>
              <a:rPr lang="cs-CZ" altLang="cs-CZ" sz="1350" b="1"/>
              <a:t>Et</a:t>
            </a:r>
            <a:r>
              <a:rPr lang="cs-CZ" altLang="cs-CZ" sz="1350"/>
              <a:t> "elasticity (torr/ml)";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T0</a:t>
            </a:r>
            <a:r>
              <a:rPr lang="cs-CZ" altLang="cs-CZ" sz="1350"/>
              <a:t> "time of start of cardiac cycle ";</a:t>
            </a:r>
          </a:p>
          <a:p>
            <a:pPr eaLnBrk="1" hangingPunct="1"/>
            <a:r>
              <a:rPr lang="cs-CZ" altLang="cs-CZ" sz="1350"/>
              <a:t>  parameter Real </a:t>
            </a:r>
            <a:r>
              <a:rPr lang="cs-CZ" altLang="cs-CZ" sz="1350" b="1"/>
              <a:t>EMIN</a:t>
            </a:r>
            <a:r>
              <a:rPr lang="cs-CZ" altLang="cs-CZ" sz="1350"/>
              <a:t>=0.05 "Diastolic elastance (torr/ml)";</a:t>
            </a:r>
          </a:p>
          <a:p>
            <a:pPr eaLnBrk="1" hangingPunct="1"/>
            <a:r>
              <a:rPr lang="cs-CZ" altLang="cs-CZ" sz="1350"/>
              <a:t>  parameter Real </a:t>
            </a:r>
            <a:r>
              <a:rPr lang="cs-CZ" altLang="cs-CZ" sz="1350" b="1"/>
              <a:t>EMAX</a:t>
            </a:r>
            <a:r>
              <a:rPr lang="cs-CZ" altLang="cs-CZ" sz="1350"/>
              <a:t>=0.15 "Maximum systolic elastance (tor/ml)";</a:t>
            </a:r>
          </a:p>
          <a:p>
            <a:pPr eaLnBrk="1" hangingPunct="1"/>
            <a:r>
              <a:rPr lang="cs-CZ" altLang="cs-CZ" sz="1350" b="1"/>
              <a:t>equation </a:t>
            </a:r>
          </a:p>
          <a:p>
            <a:pPr eaLnBrk="1" hangingPunct="1"/>
            <a:r>
              <a:rPr lang="cs-CZ" altLang="cs-CZ" sz="1350"/>
              <a:t> </a:t>
            </a:r>
            <a:r>
              <a:rPr lang="cs-CZ" altLang="cs-CZ" sz="1350" b="1"/>
              <a:t> if</a:t>
            </a:r>
            <a:r>
              <a:rPr lang="cs-CZ" altLang="cs-CZ" sz="1350"/>
              <a:t> time - T0 &lt; Tas then</a:t>
            </a:r>
          </a:p>
          <a:p>
            <a:pPr eaLnBrk="1" hangingPunct="1"/>
            <a:r>
              <a:rPr lang="cs-CZ" altLang="cs-CZ" sz="1350"/>
              <a:t>    Et=EMIN + (EMAX - EMIN)*sin(Modelica.Constants.pi*(time - T0)/Tas);</a:t>
            </a:r>
          </a:p>
          <a:p>
            <a:pPr eaLnBrk="1" hangingPunct="1"/>
            <a:r>
              <a:rPr lang="cs-CZ" altLang="cs-CZ" sz="1350"/>
              <a:t> </a:t>
            </a:r>
            <a:r>
              <a:rPr lang="cs-CZ" altLang="cs-CZ" sz="1350" b="1"/>
              <a:t> else</a:t>
            </a:r>
          </a:p>
          <a:p>
            <a:pPr eaLnBrk="1" hangingPunct="1"/>
            <a:r>
              <a:rPr lang="cs-CZ" altLang="cs-CZ" sz="1350"/>
              <a:t>    Et=EMIN;</a:t>
            </a:r>
          </a:p>
          <a:p>
            <a:pPr eaLnBrk="1" hangingPunct="1"/>
            <a:r>
              <a:rPr lang="cs-CZ" altLang="cs-CZ" sz="1350"/>
              <a:t> </a:t>
            </a:r>
            <a:r>
              <a:rPr lang="cs-CZ" altLang="cs-CZ" sz="1350" b="1"/>
              <a:t> end if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 b="1"/>
              <a:t>end AtrialElastance</a:t>
            </a:r>
            <a:r>
              <a:rPr lang="cs-CZ" altLang="cs-CZ" sz="1350"/>
              <a:t>;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944166"/>
            <a:ext cx="183713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>
          <a:xfrm>
            <a:off x="1489473" y="944166"/>
            <a:ext cx="6165056" cy="757238"/>
          </a:xfrm>
        </p:spPr>
        <p:txBody>
          <a:bodyPr/>
          <a:lstStyle/>
          <a:p>
            <a:r>
              <a:rPr lang="cs-CZ" altLang="cs-CZ" smtClean="0"/>
              <a:t>Elasticita komor</a:t>
            </a:r>
          </a:p>
        </p:txBody>
      </p:sp>
      <p:sp>
        <p:nvSpPr>
          <p:cNvPr id="122883" name="Obdélník 3"/>
          <p:cNvSpPr>
            <a:spLocks noChangeArrowheads="1"/>
          </p:cNvSpPr>
          <p:nvPr/>
        </p:nvSpPr>
        <p:spPr bwMode="auto">
          <a:xfrm>
            <a:off x="1143000" y="1560910"/>
            <a:ext cx="6858000" cy="445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model VentricularElastance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Tas</a:t>
            </a:r>
            <a:r>
              <a:rPr lang="cs-CZ" altLang="cs-CZ" sz="1350"/>
              <a:t> "duration of atrial systole";</a:t>
            </a:r>
          </a:p>
          <a:p>
            <a:pPr eaLnBrk="1" hangingPunct="1"/>
            <a:r>
              <a:rPr lang="cs-CZ" altLang="cs-CZ" sz="1350"/>
              <a:t>  Modelica.Blocks.Interfaces.RealOutput </a:t>
            </a:r>
            <a:r>
              <a:rPr lang="cs-CZ" altLang="cs-CZ" sz="1350" b="1"/>
              <a:t>Et</a:t>
            </a:r>
            <a:r>
              <a:rPr lang="cs-CZ" altLang="cs-CZ" sz="1350"/>
              <a:t> "elasticity (torr/ml)";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T0</a:t>
            </a:r>
            <a:r>
              <a:rPr lang="cs-CZ" altLang="cs-CZ" sz="1350"/>
              <a:t> "time of start of cardiac cycle ";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Tav</a:t>
            </a:r>
            <a:r>
              <a:rPr lang="cs-CZ" altLang="cs-CZ" sz="1350"/>
              <a:t> "atrioventricular delay";</a:t>
            </a:r>
          </a:p>
          <a:p>
            <a:pPr eaLnBrk="1" hangingPunct="1"/>
            <a:r>
              <a:rPr lang="cs-CZ" altLang="cs-CZ" sz="1350"/>
              <a:t>  Modelica.Blocks.Interfaces.RealInput </a:t>
            </a:r>
            <a:r>
              <a:rPr lang="cs-CZ" altLang="cs-CZ" sz="1350" b="1"/>
              <a:t>Tvs</a:t>
            </a:r>
            <a:r>
              <a:rPr lang="cs-CZ" altLang="cs-CZ" sz="1350"/>
              <a:t> "duration of ventricular systole";</a:t>
            </a:r>
          </a:p>
          <a:p>
            <a:pPr eaLnBrk="1" hangingPunct="1"/>
            <a:r>
              <a:rPr lang="cs-CZ" altLang="cs-CZ" sz="1350"/>
              <a:t>  Modelica.Blocks.Interfaces.RealOutput </a:t>
            </a:r>
            <a:r>
              <a:rPr lang="cs-CZ" altLang="cs-CZ" sz="1350" b="1"/>
              <a:t>Et0</a:t>
            </a:r>
            <a:r>
              <a:rPr lang="cs-CZ" altLang="cs-CZ" sz="1350"/>
              <a:t> „normalized elasticity (torr/ml)";</a:t>
            </a:r>
          </a:p>
          <a:p>
            <a:pPr eaLnBrk="1" hangingPunct="1"/>
            <a:r>
              <a:rPr lang="cs-CZ" altLang="cs-CZ" sz="1350"/>
              <a:t>  Modelica.Blocks.Interfaces.RealOutput </a:t>
            </a:r>
            <a:r>
              <a:rPr lang="cs-CZ" altLang="cs-CZ" sz="1350" b="1"/>
              <a:t>HeartInterval </a:t>
            </a:r>
            <a:r>
              <a:rPr lang="cs-CZ" altLang="cs-CZ" sz="1350"/>
              <a:t>„heart interval (sec)";</a:t>
            </a:r>
          </a:p>
          <a:p>
            <a:pPr eaLnBrk="1" hangingPunct="1"/>
            <a:r>
              <a:rPr lang="cs-CZ" altLang="cs-CZ" sz="1350"/>
              <a:t>  constant Real Kn=0.57923032735652;</a:t>
            </a:r>
          </a:p>
          <a:p>
            <a:pPr eaLnBrk="1" hangingPunct="1"/>
            <a:r>
              <a:rPr lang="cs-CZ" altLang="cs-CZ" sz="1350"/>
              <a:t>  parameter Real EMIN=0 "Diastolic elastance (torr/ml)";</a:t>
            </a:r>
          </a:p>
          <a:p>
            <a:pPr eaLnBrk="1" hangingPunct="1"/>
            <a:r>
              <a:rPr lang="cs-CZ" altLang="cs-CZ" sz="1350"/>
              <a:t>  parameter Real EMAX=1 "Maximum systolic elastance (tor/ml)";</a:t>
            </a:r>
          </a:p>
          <a:p>
            <a:pPr eaLnBrk="1" hangingPunct="1"/>
            <a:r>
              <a:rPr lang="cs-CZ" altLang="cs-CZ" sz="1350" b="1"/>
              <a:t>equation </a:t>
            </a:r>
          </a:p>
          <a:p>
            <a:pPr eaLnBrk="1" hangingPunct="1"/>
            <a:r>
              <a:rPr lang="cs-CZ" altLang="cs-CZ" sz="1350"/>
              <a:t>  HeartInterval=time - T0;</a:t>
            </a:r>
          </a:p>
          <a:p>
            <a:pPr eaLnBrk="1" hangingPunct="1"/>
            <a:r>
              <a:rPr lang="cs-CZ" altLang="cs-CZ" sz="1350"/>
              <a:t>  Et=EMIN + (EMAX - EMIN)*Et0;</a:t>
            </a:r>
          </a:p>
          <a:p>
            <a:pPr eaLnBrk="1" hangingPunct="1"/>
            <a:r>
              <a:rPr lang="cs-CZ" altLang="cs-CZ" sz="1350"/>
              <a:t> </a:t>
            </a:r>
            <a:r>
              <a:rPr lang="cs-CZ" altLang="cs-CZ" sz="1350" b="1"/>
              <a:t> if</a:t>
            </a:r>
            <a:r>
              <a:rPr lang="cs-CZ" altLang="cs-CZ" sz="1350"/>
              <a:t> HeartInterval &gt;= Tas + Tav and HeartInterval &lt; Tas + Tav + Tvs </a:t>
            </a:r>
            <a:r>
              <a:rPr lang="cs-CZ" altLang="cs-CZ" sz="1350" b="1"/>
              <a:t>then</a:t>
            </a:r>
          </a:p>
          <a:p>
            <a:pPr eaLnBrk="1" hangingPunct="1"/>
            <a:r>
              <a:rPr lang="cs-CZ" altLang="cs-CZ" sz="1350"/>
              <a:t>       Et0=(HeartInterval - (Tas + Tav))/Tvs*sin(Modelica.Constants.pi*(HeartInterval -      (Tas + Tav))/Tvs)/Kn;</a:t>
            </a:r>
          </a:p>
          <a:p>
            <a:pPr eaLnBrk="1" hangingPunct="1"/>
            <a:r>
              <a:rPr lang="cs-CZ" altLang="cs-CZ" sz="1350"/>
              <a:t>  </a:t>
            </a:r>
            <a:r>
              <a:rPr lang="cs-CZ" altLang="cs-CZ" sz="1350" b="1"/>
              <a:t>else</a:t>
            </a:r>
          </a:p>
          <a:p>
            <a:pPr eaLnBrk="1" hangingPunct="1"/>
            <a:r>
              <a:rPr lang="cs-CZ" altLang="cs-CZ" sz="1350"/>
              <a:t>       Et0=0;</a:t>
            </a:r>
          </a:p>
          <a:p>
            <a:pPr eaLnBrk="1" hangingPunct="1"/>
            <a:r>
              <a:rPr lang="cs-CZ" altLang="cs-CZ" sz="1350" b="1"/>
              <a:t>  end if</a:t>
            </a:r>
            <a:r>
              <a:rPr lang="cs-CZ" altLang="cs-CZ" sz="1350"/>
              <a:t>;</a:t>
            </a:r>
          </a:p>
          <a:p>
            <a:pPr eaLnBrk="1" hangingPunct="1"/>
            <a:r>
              <a:rPr lang="cs-CZ" altLang="cs-CZ" sz="1350" b="1">
                <a:solidFill>
                  <a:srgbClr val="FF0000"/>
                </a:solidFill>
              </a:rPr>
              <a:t>end VentricularElastance;</a:t>
            </a: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17" y="890588"/>
            <a:ext cx="1220390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828800" y="944166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cs-CZ" sz="2700" kern="0" dirty="0"/>
              <a:t>Lego</a:t>
            </a:r>
          </a:p>
        </p:txBody>
      </p:sp>
      <p:pic>
        <p:nvPicPr>
          <p:cNvPr id="5" name="Picture 8" descr="http://files.malovanikresleni.cz/200169880-ed5ebee58c-public/lego_human_he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2025254"/>
            <a:ext cx="2597944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J:\MOS 2012\Mos 2013\prednaska. Konceptuální modelování.pptx&quot;/&gt;&lt;object type=&quot;2&quot; unique_id=&quot;10002&quot;&gt;&lt;object type=&quot;3&quot; unique_id=&quot;10013&quot;&gt;&lt;property id=&quot;20148&quot; value=&quot;5&quot;/&gt;&lt;property id=&quot;20300&quot; value=&quot;Slide 10 - &amp;quot;Obecné  systémové vlastnosti&amp;quot;&quot;/&gt;&lt;property id=&quot;20307&quot; value=&quot;262&quot;/&gt;&lt;/object&gt;&lt;object type=&quot;3&quot; unique_id=&quot;10014&quot;&gt;&lt;property id=&quot;20148&quot; value=&quot;5&quot;/&gt;&lt;property id=&quot;20300&quot; value=&quot;Slide 11 - &amp;quot;Obecné  systémové vlastnosti&amp;quot;&quot;/&gt;&lt;property id=&quot;20307&quot; value=&quot;263&quot;/&gt;&lt;/object&gt;&lt;object type=&quot;3&quot; unique_id=&quot;10015&quot;&gt;&lt;property id=&quot;20148&quot; value=&quot;5&quot;/&gt;&lt;property id=&quot;20300&quot; value=&quot;Slide 12 - &amp;quot;Obecné  systémové vlastnosti&amp;quot;&quot;/&gt;&lt;property id=&quot;20307&quot; value=&quot;264&quot;/&gt;&lt;/object&gt;&lt;object type=&quot;3&quot; unique_id=&quot;10016&quot;&gt;&lt;property id=&quot;20148&quot; value=&quot;5&quot;/&gt;&lt;property id=&quot;20300&quot; value=&quot;Slide 13 - &amp;quot;Obecné  systémové vlastnosti&amp;quot;&quot;/&gt;&lt;property id=&quot;20307&quot; value=&quot;265&quot;/&gt;&lt;/object&gt;&lt;object type=&quot;3&quot; unique_id=&quot;10017&quot;&gt;&lt;property id=&quot;20148&quot; value=&quot;5&quot;/&gt;&lt;property id=&quot;20300&quot; value=&quot;Slide 14 - &amp;quot;Obecné  systémové vlastnosti&amp;quot;&quot;/&gt;&lt;property id=&quot;20307&quot; value=&quot;266&quot;/&gt;&lt;/object&gt;&lt;object type=&quot;3&quot; unique_id=&quot;14463&quot;&gt;&lt;property id=&quot;20148&quot; value=&quot;5&quot;/&gt;&lt;property id=&quot;20300&quot; value=&quot;Slide 15 - &amp;quot;Elektrický obvod a mechanický systém&amp;quot;&quot;/&gt;&lt;property id=&quot;20307&quot; value=&quot;365&quot;/&gt;&lt;/object&gt;&lt;object type=&quot;3&quot; unique_id=&quot;15347&quot;&gt;&lt;property id=&quot;20148&quot; value=&quot;5&quot;/&gt;&lt;property id=&quot;20300&quot; value=&quot;Slide 2 - &amp;quot;Modelování fyzikálního světa - analogie&amp;quot;&quot;/&gt;&lt;property id=&quot;20307&quot; value=&quot;387&quot;/&gt;&lt;/object&gt;&lt;object type=&quot;3&quot; unique_id=&quot;15348&quot;&gt;&lt;property id=&quot;20148&quot; value=&quot;5&quot;/&gt;&lt;property id=&quot;20300&quot; value=&quot;Slide 5&quot;/&gt;&lt;property id=&quot;20307&quot; value=&quot;388&quot;/&gt;&lt;/object&gt;&lt;object type=&quot;3&quot; unique_id=&quot;15843&quot;&gt;&lt;property id=&quot;20148&quot; value=&quot;5&quot;/&gt;&lt;property id=&quot;20300&quot; value=&quot;Slide 1 - &amp;quot;Tvorba konceptuálního modelu&amp;quot;&quot;/&gt;&lt;property id=&quot;20307&quot; value=&quot;531&quot;/&gt;&lt;/object&gt;&lt;object type=&quot;3&quot; unique_id=&quot;15844&quot;&gt;&lt;property id=&quot;20148&quot; value=&quot;5&quot;/&gt;&lt;property id=&quot;20300&quot; value=&quot;Slide 3 - &amp;quot;Zobecněný rezistor (spotřebič energie)&amp;quot;&quot;/&gt;&lt;property id=&quot;20307&quot; value=&quot;452&quot;/&gt;&lt;/object&gt;&lt;object type=&quot;3&quot; unique_id=&quot;15845&quot;&gt;&lt;property id=&quot;20148&quot; value=&quot;5&quot;/&gt;&lt;property id=&quot;20300&quot; value=&quot;Slide 4&quot;/&gt;&lt;property id=&quot;20307&quot; value=&quot;459&quot;/&gt;&lt;/object&gt;&lt;object type=&quot;3&quot; unique_id=&quot;15846&quot;&gt;&lt;property id=&quot;20148&quot; value=&quot;5&quot;/&gt;&lt;property id=&quot;20300&quot; value=&quot;Slide 6 - &amp;quot;Zobecněný akumulátor &amp;#x0D;&amp;#x0A;(akumulace energie)&amp;quot;&quot;/&gt;&lt;property id=&quot;20307&quot; value=&quot;453&quot;/&gt;&lt;/object&gt;&lt;object type=&quot;3&quot; unique_id=&quot;15847&quot;&gt;&lt;property id=&quot;20148&quot; value=&quot;5&quot;/&gt;&lt;property id=&quot;20300&quot; value=&quot;Slide 7&quot;/&gt;&lt;property id=&quot;20307&quot; value=&quot;460&quot;/&gt;&lt;/object&gt;&lt;object type=&quot;3&quot; unique_id=&quot;15848&quot;&gt;&lt;property id=&quot;20148&quot; value=&quot;5&quot;/&gt;&lt;property id=&quot;20300&quot; value=&quot;Slide 8&quot;/&gt;&lt;property id=&quot;20307&quot; value=&quot;454&quot;/&gt;&lt;/object&gt;&lt;object type=&quot;3&quot; unique_id=&quot;15849&quot;&gt;&lt;property id=&quot;20148&quot; value=&quot;5&quot;/&gt;&lt;property id=&quot;20300&quot; value=&quot;Slide 9 - &amp;quot;Zobecněná hybnost&amp;#x0D;&amp;#x0A;(akumulace kinetické energie)&amp;quot;&quot;/&gt;&lt;property id=&quot;20307&quot; value=&quot;455&quot;/&gt;&lt;/object&gt;&lt;object type=&quot;3&quot; unique_id=&quot;15850&quot;&gt;&lt;property id=&quot;20148&quot; value=&quot;5&quot;/&gt;&lt;property id=&quot;20300&quot; value=&quot;Slide 16&quot;/&gt;&lt;property id=&quot;20307&quot; value=&quot;419&quot;/&gt;&lt;/object&gt;&lt;object type=&quot;3&quot; unique_id=&quot;15851&quot;&gt;&lt;property id=&quot;20148&quot; value=&quot;5&quot;/&gt;&lt;property id=&quot;20300&quot; value=&quot;Slide 17&quot;/&gt;&lt;property id=&quot;20307&quot; value=&quot;420&quot;/&gt;&lt;/object&gt;&lt;object type=&quot;3&quot; unique_id=&quot;15852&quot;&gt;&lt;property id=&quot;20148&quot; value=&quot;5&quot;/&gt;&lt;property id=&quot;20300&quot; value=&quot;Slide 18 - &amp;quot;Zdroje energie&amp;quot;&quot;/&gt;&lt;property id=&quot;20307&quot; value=&quot;458&quot;/&gt;&lt;/object&gt;&lt;object type=&quot;3&quot; unique_id=&quot;15853&quot;&gt;&lt;property id=&quot;20148&quot; value=&quot;5&quot;/&gt;&lt;property id=&quot;20300&quot; value=&quot;Slide 19 - &amp;quot;Měniče energie - transformátory&amp;quot;&quot;/&gt;&lt;property id=&quot;20307&quot; value=&quot;457&quot;/&gt;&lt;/object&gt;&lt;object type=&quot;3&quot; unique_id=&quot;15854&quot;&gt;&lt;property id=&quot;20148&quot; value=&quot;5&quot;/&gt;&lt;property id=&quot;20300&quot; value=&quot;Slide 20 - &amp;quot;Měniče energie - gyrátory&amp;quot;&quot;/&gt;&lt;property id=&quot;20307&quot; value=&quot;461&quot;/&gt;&lt;/object&gt;&lt;object type=&quot;3&quot; unique_id=&quot;15855&quot;&gt;&lt;property id=&quot;20148&quot; value=&quot;5&quot;/&gt;&lt;property id=&quot;20300&quot; value=&quot;Slide 21 - &amp;quot;Spotřebiče energie - odpory&amp;quot;&quot;/&gt;&lt;property id=&quot;20307&quot; value=&quot;421&quot;/&gt;&lt;/object&gt;&lt;object type=&quot;3&quot; unique_id=&quot;15856&quot;&gt;&lt;property id=&quot;20148&quot; value=&quot;5&quot;/&gt;&lt;property id=&quot;20300&quot; value=&quot;Slide 22 - &amp;quot;Akumulátory energie&amp;#x0D;&amp;#x0A;- kapacitory&amp;quot;&quot;/&gt;&lt;property id=&quot;20307&quot; value=&quot;463&quot;/&gt;&lt;/object&gt;&lt;object type=&quot;3&quot; unique_id=&quot;15857&quot;&gt;&lt;property id=&quot;20148&quot; value=&quot;5&quot;/&gt;&lt;property id=&quot;20300&quot; value=&quot;Slide 23 - &amp;quot;Akumulátory energie&amp;#x0D;&amp;#x0A;- kapacitory&amp;quot;&quot;/&gt;&lt;property id=&quot;20307&quot; value=&quot;501&quot;/&gt;&lt;/object&gt;&lt;object type=&quot;3&quot; unique_id=&quot;15858&quot;&gt;&lt;property id=&quot;20148&quot; value=&quot;5&quot;/&gt;&lt;property id=&quot;20300&quot; value=&quot;Slide 24&quot;/&gt;&lt;property id=&quot;20307&quot; value=&quot;500&quot;/&gt;&lt;/object&gt;&lt;object type=&quot;3&quot; unique_id=&quot;15859&quot;&gt;&lt;property id=&quot;20148&quot; value=&quot;5&quot;/&gt;&lt;property id=&quot;20300&quot; value=&quot;Slide 25 - &amp;quot;Akumulátory energie&amp;#x0D;&amp;#x0A;- induktory&amp;quot;&quot;/&gt;&lt;property id=&quot;20307&quot; value=&quot;464&quot;/&gt;&lt;/object&gt;&lt;object type=&quot;3&quot; unique_id=&quot;15860&quot;&gt;&lt;property id=&quot;20148&quot; value=&quot;5&quot;/&gt;&lt;property id=&quot;20300&quot; value=&quot;Slide 26&quot;/&gt;&lt;property id=&quot;20307&quot; value=&quot;462&quot;/&gt;&lt;/object&gt;&lt;object type=&quot;3&quot; unique_id=&quot;15861&quot;&gt;&lt;property id=&quot;20148&quot; value=&quot;5&quot;/&gt;&lt;property id=&quot;20300&quot; value=&quot;Slide 27&quot;/&gt;&lt;property id=&quot;20307&quot; value=&quot;424&quot;/&gt;&lt;/object&gt;&lt;object type=&quot;3&quot; unique_id=&quot;15862&quot;&gt;&lt;property id=&quot;20148&quot; value=&quot;5&quot;/&gt;&lt;property id=&quot;20300&quot; value=&quot;Slide 28&quot;/&gt;&lt;property id=&quot;20307&quot; value=&quot;425&quot;/&gt;&lt;/object&gt;&lt;object type=&quot;3&quot; unique_id=&quot;15863&quot;&gt;&lt;property id=&quot;20148&quot; value=&quot;5&quot;/&gt;&lt;property id=&quot;20300&quot; value=&quot;Slide 29&quot;/&gt;&lt;property id=&quot;20307&quot; value=&quot;423&quot;/&gt;&lt;/object&gt;&lt;object type=&quot;3&quot; unique_id=&quot;15864&quot;&gt;&lt;property id=&quot;20148&quot; value=&quot;5&quot;/&gt;&lt;property id=&quot;20300&quot; value=&quot;Slide 30&quot;/&gt;&lt;property id=&quot;20307&quot; value=&quot;426&quot;/&gt;&lt;/object&gt;&lt;object type=&quot;3&quot; unique_id=&quot;15865&quot;&gt;&lt;property id=&quot;20148&quot; value=&quot;5&quot;/&gt;&lt;property id=&quot;20300&quot; value=&quot;Slide 31&quot;/&gt;&lt;property id=&quot;20307&quot; value=&quot;432&quot;/&gt;&lt;/object&gt;&lt;object type=&quot;3&quot; unique_id=&quot;15866&quot;&gt;&lt;property id=&quot;20148&quot; value=&quot;5&quot;/&gt;&lt;property id=&quot;20300&quot; value=&quot;Slide 32&quot;/&gt;&lt;property id=&quot;20307&quot; value=&quot;431&quot;/&gt;&lt;/object&gt;&lt;object type=&quot;3&quot; unique_id=&quot;15867&quot;&gt;&lt;property id=&quot;20148&quot; value=&quot;5&quot;/&gt;&lt;property id=&quot;20300&quot; value=&quot;Slide 33&quot;/&gt;&lt;property id=&quot;20307&quot; value=&quot;466&quot;/&gt;&lt;/object&gt;&lt;object type=&quot;3&quot; unique_id=&quot;15868&quot;&gt;&lt;property id=&quot;20148&quot; value=&quot;5&quot;/&gt;&lt;property id=&quot;20300&quot; value=&quot;Slide 34&quot;/&gt;&lt;property id=&quot;20307&quot; value=&quot;467&quot;/&gt;&lt;/object&gt;&lt;object type=&quot;3&quot; unique_id=&quot;15869&quot;&gt;&lt;property id=&quot;20148&quot; value=&quot;5&quot;/&gt;&lt;property id=&quot;20300&quot; value=&quot;Slide 35&quot;/&gt;&lt;property id=&quot;20307&quot; value=&quot;468&quot;/&gt;&lt;/object&gt;&lt;object type=&quot;3&quot; unique_id=&quot;15870&quot;&gt;&lt;property id=&quot;20148&quot; value=&quot;5&quot;/&gt;&lt;property id=&quot;20300&quot; value=&quot;Slide 36&quot;/&gt;&lt;property id=&quot;20307&quot; value=&quot;469&quot;/&gt;&lt;/object&gt;&lt;object type=&quot;3&quot; unique_id=&quot;15871&quot;&gt;&lt;property id=&quot;20148&quot; value=&quot;5&quot;/&gt;&lt;property id=&quot;20300&quot; value=&quot;Slide 37&quot;/&gt;&lt;property id=&quot;20307&quot; value=&quot;470&quot;/&gt;&lt;/object&gt;&lt;object type=&quot;3&quot; unique_id=&quot;15872&quot;&gt;&lt;property id=&quot;20148&quot; value=&quot;5&quot;/&gt;&lt;property id=&quot;20300&quot; value=&quot;Slide 38&quot;/&gt;&lt;property id=&quot;20307&quot; value=&quot;471&quot;/&gt;&lt;/object&gt;&lt;object type=&quot;3&quot; unique_id=&quot;15873&quot;&gt;&lt;property id=&quot;20148&quot; value=&quot;5&quot;/&gt;&lt;property id=&quot;20300&quot; value=&quot;Slide 39&quot;/&gt;&lt;property id=&quot;20307&quot; value=&quot;472&quot;/&gt;&lt;/object&gt;&lt;object type=&quot;3&quot; unique_id=&quot;15874&quot;&gt;&lt;property id=&quot;20148&quot; value=&quot;5&quot;/&gt;&lt;property id=&quot;20300&quot; value=&quot;Slide 40&quot;/&gt;&lt;property id=&quot;20307&quot; value=&quot;439&quot;/&gt;&lt;/object&gt;&lt;object type=&quot;3&quot; unique_id=&quot;15875&quot;&gt;&lt;property id=&quot;20148&quot; value=&quot;5&quot;/&gt;&lt;property id=&quot;20300&quot; value=&quot;Slide 41&quot;/&gt;&lt;property id=&quot;20307&quot; value=&quot;440&quot;/&gt;&lt;/object&gt;&lt;object type=&quot;3&quot; unique_id=&quot;15876&quot;&gt;&lt;property id=&quot;20148&quot; value=&quot;5&quot;/&gt;&lt;property id=&quot;20300&quot; value=&quot;Slide 42&quot;/&gt;&lt;property id=&quot;20307&quot; value=&quot;441&quot;/&gt;&lt;/object&gt;&lt;object type=&quot;3&quot; unique_id=&quot;15877&quot;&gt;&lt;property id=&quot;20148&quot; value=&quot;5&quot;/&gt;&lt;property id=&quot;20300&quot; value=&quot;Slide 43&quot;/&gt;&lt;property id=&quot;20307&quot; value=&quot;442&quot;/&gt;&lt;/object&gt;&lt;object type=&quot;3&quot; unique_id=&quot;15878&quot;&gt;&lt;property id=&quot;20148&quot; value=&quot;5&quot;/&gt;&lt;property id=&quot;20300&quot; value=&quot;Slide 44&quot;/&gt;&lt;property id=&quot;20307&quot; value=&quot;443&quot;/&gt;&lt;/object&gt;&lt;object type=&quot;3&quot; unique_id=&quot;15879&quot;&gt;&lt;property id=&quot;20148&quot; value=&quot;5&quot;/&gt;&lt;property id=&quot;20300&quot; value=&quot;Slide 45&quot;/&gt;&lt;property id=&quot;20307&quot; value=&quot;427&quot;/&gt;&lt;/object&gt;&lt;object type=&quot;3&quot; unique_id=&quot;15880&quot;&gt;&lt;property id=&quot;20148&quot; value=&quot;5&quot;/&gt;&lt;property id=&quot;20300&quot; value=&quot;Slide 46&quot;/&gt;&lt;property id=&quot;20307&quot; value=&quot;444&quot;/&gt;&lt;/object&gt;&lt;object type=&quot;3&quot; unique_id=&quot;15881&quot;&gt;&lt;property id=&quot;20148&quot; value=&quot;5&quot;/&gt;&lt;property id=&quot;20300&quot; value=&quot;Slide 47&quot;/&gt;&lt;property id=&quot;20307&quot; value=&quot;445&quot;/&gt;&lt;/object&gt;&lt;object type=&quot;3&quot; unique_id=&quot;15882&quot;&gt;&lt;property id=&quot;20148&quot; value=&quot;5&quot;/&gt;&lt;property id=&quot;20300&quot; value=&quot;Slide 48&quot;/&gt;&lt;property id=&quot;20307&quot; value=&quot;446&quot;/&gt;&lt;/object&gt;&lt;object type=&quot;3&quot; unique_id=&quot;15883&quot;&gt;&lt;property id=&quot;20148&quot; value=&quot;5&quot;/&gt;&lt;property id=&quot;20300&quot; value=&quot;Slide 49&quot;/&gt;&lt;property id=&quot;20307&quot; value=&quot;447&quot;/&gt;&lt;/object&gt;&lt;object type=&quot;3&quot; unique_id=&quot;15884&quot;&gt;&lt;property id=&quot;20148&quot; value=&quot;5&quot;/&gt;&lt;property id=&quot;20300&quot; value=&quot;Slide 50&quot;/&gt;&lt;property id=&quot;20307&quot; value=&quot;448&quot;/&gt;&lt;/object&gt;&lt;object type=&quot;3&quot; unique_id=&quot;15885&quot;&gt;&lt;property id=&quot;20148&quot; value=&quot;5&quot;/&gt;&lt;property id=&quot;20300&quot; value=&quot;Slide 51&quot;/&gt;&lt;property id=&quot;20307&quot; value=&quot;450&quot;/&gt;&lt;/object&gt;&lt;object type=&quot;3&quot; unique_id=&quot;15886&quot;&gt;&lt;property id=&quot;20148&quot; value=&quot;5&quot;/&gt;&lt;property id=&quot;20300&quot; value=&quot;Slide 52&quot;/&gt;&lt;property id=&quot;20307&quot; value=&quot;428&quot;/&gt;&lt;/object&gt;&lt;object type=&quot;3&quot; unique_id=&quot;15887&quot;&gt;&lt;property id=&quot;20148&quot; value=&quot;5&quot;/&gt;&lt;property id=&quot;20300&quot; value=&quot;Slide 53&quot;/&gt;&lt;property id=&quot;20307&quot; value=&quot;475&quot;/&gt;&lt;/object&gt;&lt;object type=&quot;3&quot; unique_id=&quot;15888&quot;&gt;&lt;property id=&quot;20148&quot; value=&quot;5&quot;/&gt;&lt;property id=&quot;20300&quot; value=&quot;Slide 54&quot;/&gt;&lt;property id=&quot;20307&quot; value=&quot;451&quot;/&gt;&lt;/object&gt;&lt;object type=&quot;3&quot; unique_id=&quot;15889&quot;&gt;&lt;property id=&quot;20148&quot; value=&quot;5&quot;/&gt;&lt;property id=&quot;20300&quot; value=&quot;Slide 55&quot;/&gt;&lt;property id=&quot;20307&quot; value=&quot;429&quot;/&gt;&lt;/object&gt;&lt;object type=&quot;3&quot; unique_id=&quot;15890&quot;&gt;&lt;property id=&quot;20148&quot; value=&quot;5&quot;/&gt;&lt;property id=&quot;20300&quot; value=&quot;Slide 56&quot;/&gt;&lt;property id=&quot;20307&quot; value=&quot;474&quot;/&gt;&lt;/object&gt;&lt;object type=&quot;3&quot; unique_id=&quot;15891&quot;&gt;&lt;property id=&quot;20148&quot; value=&quot;5&quot;/&gt;&lt;property id=&quot;20300&quot; value=&quot;Slide 57&quot;/&gt;&lt;property id=&quot;20307&quot; value=&quot;476&quot;/&gt;&lt;/object&gt;&lt;object type=&quot;3&quot; unique_id=&quot;15892&quot;&gt;&lt;property id=&quot;20148&quot; value=&quot;5&quot;/&gt;&lt;property id=&quot;20300&quot; value=&quot;Slide 58 - &amp;quot;Kauzální modelovací nástroje&amp;quot;&quot;/&gt;&lt;property id=&quot;20307&quot; value=&quot;477&quot;/&gt;&lt;/object&gt;&lt;object type=&quot;3&quot; unique_id=&quot;15893&quot;&gt;&lt;property id=&quot;20148&quot; value=&quot;5&quot;/&gt;&lt;property id=&quot;20300&quot; value=&quot;Slide 59 - &amp;quot;Kauzální modelovací nástroje&amp;quot;&quot;/&gt;&lt;property id=&quot;20307&quot; value=&quot;478&quot;/&gt;&lt;/object&gt;&lt;object type=&quot;3&quot; unique_id=&quot;15894&quot;&gt;&lt;property id=&quot;20148&quot; value=&quot;5&quot;/&gt;&lt;property id=&quot;20300&quot; value=&quot;Slide 60 - &amp;quot;Akauzální modelovací nástroje&amp;quot;&quot;/&gt;&lt;property id=&quot;20307&quot; value=&quot;479&quot;/&gt;&lt;/object&gt;&lt;object type=&quot;3&quot; unique_id=&quot;15895&quot;&gt;&lt;property id=&quot;20148&quot; value=&quot;5&quot;/&gt;&lt;property id=&quot;20300&quot; value=&quot;Slide 61&quot;/&gt;&lt;property id=&quot;20307&quot; value=&quot;480&quot;/&gt;&lt;/object&gt;&lt;object type=&quot;3&quot; unique_id=&quot;15896&quot;&gt;&lt;property id=&quot;20148&quot; value=&quot;5&quot;/&gt;&lt;property id=&quot;20300&quot; value=&quot;Slide 62 - &amp;quot;Jednoduchý model plicní mechaniky&amp;quot;&quot;/&gt;&lt;property id=&quot;20307&quot; value=&quot;485&quot;/&gt;&lt;/object&gt;&lt;object type=&quot;3&quot; unique_id=&quot;15897&quot;&gt;&lt;property id=&quot;20148&quot; value=&quot;5&quot;/&gt;&lt;property id=&quot;20300&quot; value=&quot;Slide 63 - &amp;quot;Jednoduchý model plicní mechaniky&amp;quot;&quot;/&gt;&lt;property id=&quot;20307&quot; value=&quot;486&quot;/&gt;&lt;/object&gt;&lt;object type=&quot;3&quot; unique_id=&quot;15898&quot;&gt;&lt;property id=&quot;20148&quot; value=&quot;5&quot;/&gt;&lt;property id=&quot;20300&quot; value=&quot;Slide 64 - &amp;quot;Jednoduchý model plicní mechaniky&amp;quot;&quot;/&gt;&lt;property id=&quot;20307&quot; value=&quot;487&quot;/&gt;&lt;/object&gt;&lt;object type=&quot;3&quot; unique_id=&quot;15899&quot;&gt;&lt;property id=&quot;20148&quot; value=&quot;5&quot;/&gt;&lt;property id=&quot;20300&quot; value=&quot;Slide 65 - &amp;quot;Jednoduchý model plicní mechaniky&amp;quot;&quot;/&gt;&lt;property id=&quot;20307&quot; value=&quot;488&quot;/&gt;&lt;/object&gt;&lt;object type=&quot;3&quot; unique_id=&quot;15900&quot;&gt;&lt;property id=&quot;20148&quot; value=&quot;5&quot;/&gt;&lt;property id=&quot;20300&quot; value=&quot;Slide 66 - &amp;quot;Model plicní mechaniky s inertancí&amp;quot;&quot;/&gt;&lt;property id=&quot;20307&quot; value=&quot;489&quot;/&gt;&lt;/object&gt;&lt;object type=&quot;3&quot; unique_id=&quot;15901&quot;&gt;&lt;property id=&quot;20148&quot; value=&quot;5&quot;/&gt;&lt;property id=&quot;20300&quot; value=&quot;Slide 67 - &amp;quot;Model plicní mechaniky s inertancí&amp;quot;&quot;/&gt;&lt;property id=&quot;20307&quot; value=&quot;490&quot;/&gt;&lt;/object&gt;&lt;object type=&quot;3&quot; unique_id=&quot;15902&quot;&gt;&lt;property id=&quot;20148&quot; value=&quot;5&quot;/&gt;&lt;property id=&quot;20300&quot; value=&quot;Slide 68 - &amp;quot;Jednoduchý model plicní mechaniky&amp;quot;&quot;/&gt;&lt;property id=&quot;20307&quot; value=&quot;491&quot;/&gt;&lt;/object&gt;&lt;object type=&quot;3&quot; unique_id=&quot;15903&quot;&gt;&lt;property id=&quot;20148&quot; value=&quot;5&quot;/&gt;&lt;property id=&quot;20300&quot; value=&quot;Slide 69 - &amp;quot;V Modelice lze programovat i blokově&amp;quot;&quot;/&gt;&lt;property id=&quot;20307&quot; value=&quot;492&quot;/&gt;&lt;/object&gt;&lt;object type=&quot;3&quot; unique_id=&quot;15904&quot;&gt;&lt;property id=&quot;20148&quot; value=&quot;5&quot;/&gt;&lt;property id=&quot;20300&quot; value=&quot;Slide 70&quot;/&gt;&lt;property id=&quot;20307&quot; value=&quot;473&quot;/&gt;&lt;/object&gt;&lt;object type=&quot;3&quot; unique_id=&quot;15905&quot;&gt;&lt;property id=&quot;20148&quot; value=&quot;5&quot;/&gt;&lt;property id=&quot;20300&quot; value=&quot;Slide 71&quot;/&gt;&lt;property id=&quot;20307&quot; value=&quot;430&quot;/&gt;&lt;/object&gt;&lt;object type=&quot;3&quot; unique_id=&quot;15906&quot;&gt;&lt;property id=&quot;20148&quot; value=&quot;5&quot;/&gt;&lt;property id=&quot;20300&quot; value=&quot;Slide 72&quot;/&gt;&lt;property id=&quot;20307&quot; value=&quot;434&quot;/&gt;&lt;/object&gt;&lt;object type=&quot;3&quot; unique_id=&quot;15907&quot;&gt;&lt;property id=&quot;20148&quot; value=&quot;5&quot;/&gt;&lt;property id=&quot;20300&quot; value=&quot;Slide 73&quot;/&gt;&lt;property id=&quot;20307&quot; value=&quot;435&quot;/&gt;&lt;/object&gt;&lt;object type=&quot;3&quot; unique_id=&quot;15908&quot;&gt;&lt;property id=&quot;20148&quot; value=&quot;5&quot;/&gt;&lt;property id=&quot;20300&quot; value=&quot;Slide 74&quot;/&gt;&lt;property id=&quot;20307&quot; value=&quot;483&quot;/&gt;&lt;/object&gt;&lt;object type=&quot;3&quot; unique_id=&quot;15909&quot;&gt;&lt;property id=&quot;20148&quot; value=&quot;5&quot;/&gt;&lt;property id=&quot;20300&quot; value=&quot;Slide 75&quot;/&gt;&lt;property id=&quot;20307&quot; value=&quot;482&quot;/&gt;&lt;/object&gt;&lt;object type=&quot;3&quot; unique_id=&quot;15910&quot;&gt;&lt;property id=&quot;20148&quot; value=&quot;5&quot;/&gt;&lt;property id=&quot;20300&quot; value=&quot;Slide 76&quot;/&gt;&lt;property id=&quot;20307&quot; value=&quot;484&quot;/&gt;&lt;/object&gt;&lt;object type=&quot;3&quot; unique_id=&quot;15911&quot;&gt;&lt;property id=&quot;20148&quot; value=&quot;5&quot;/&gt;&lt;property id=&quot;20300&quot; value=&quot;Slide 77&quot;/&gt;&lt;property id=&quot;20307&quot; value=&quot;481&quot;/&gt;&lt;/object&gt;&lt;object type=&quot;3&quot; unique_id=&quot;15912&quot;&gt;&lt;property id=&quot;20148&quot; value=&quot;5&quot;/&gt;&lt;property id=&quot;20300&quot; value=&quot;Slide 78 - &amp;quot;Využití implicitních rovnic &amp;#x0D;&amp;#x0A;Ideální dioda, Ideální chlopeň&amp;quot;&quot;/&gt;&lt;property id=&quot;20307&quot; value=&quot;532&quot;/&gt;&lt;/object&gt;&lt;object type=&quot;3&quot; unique_id=&quot;15913&quot;&gt;&lt;property id=&quot;20148&quot; value=&quot;5&quot;/&gt;&lt;property id=&quot;20300&quot; value=&quot;Slide 79 - &amp;quot;Využití implicitních rovnic &amp;#x0D;&amp;#x0A;Ideální dioda, Ideální chlopeň&amp;quot;&quot;/&gt;&lt;property id=&quot;20307&quot; value=&quot;534&quot;/&gt;&lt;/object&gt;&lt;object type=&quot;3&quot; unique_id=&quot;15914&quot;&gt;&lt;property id=&quot;20148&quot; value=&quot;5&quot;/&gt;&lt;property id=&quot;20300&quot; value=&quot;Slide 80 - &amp;quot;Využití implicitních rovnic &amp;#x0D;&amp;#x0A;Ideální dioda, Ideální chlopeň&amp;quot;&quot;/&gt;&lt;property id=&quot;20307&quot; value=&quot;535&quot;/&gt;&lt;/object&gt;&lt;object type=&quot;3&quot; unique_id=&quot;15915&quot;&gt;&lt;property id=&quot;20148&quot; value=&quot;5&quot;/&gt;&lt;property id=&quot;20300&quot; value=&quot;Slide 81 - &amp;quot;Využití implicitních rovnic &amp;#x0D;&amp;#x0A;Ideální dioda, Ideální chlopeň&amp;quot;&quot;/&gt;&lt;property id=&quot;20307&quot; value=&quot;536&quot;/&gt;&lt;/object&gt;&lt;object type=&quot;3&quot; unique_id=&quot;15916&quot;&gt;&lt;property id=&quot;20148&quot; value=&quot;5&quot;/&gt;&lt;property id=&quot;20300&quot; value=&quot;Slide 82 - &amp;quot;Pulzní pumpa&amp;quot;&quot;/&gt;&lt;property id=&quot;20307&quot; value=&quot;533&quot;/&gt;&lt;/object&gt;&lt;object type=&quot;3&quot; unique_id=&quot;15917&quot;&gt;&lt;property id=&quot;20148&quot; value=&quot;5&quot;/&gt;&lt;property id=&quot;20300&quot; value=&quot;Slide 83&quot;/&gt;&lt;property id=&quot;20307&quot; value=&quot;498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C">
  <a:themeElements>
    <a:clrScheme name="Výchozí návrh 14">
      <a:dk1>
        <a:srgbClr val="000000"/>
      </a:dk1>
      <a:lt1>
        <a:srgbClr val="FFFFFF"/>
      </a:lt1>
      <a:dk2>
        <a:srgbClr val="005070"/>
      </a:dk2>
      <a:lt2>
        <a:srgbClr val="CCECFF"/>
      </a:lt2>
      <a:accent1>
        <a:srgbClr val="FFFFFF"/>
      </a:accent1>
      <a:accent2>
        <a:srgbClr val="F1600F"/>
      </a:accent2>
      <a:accent3>
        <a:srgbClr val="FFFFFF"/>
      </a:accent3>
      <a:accent4>
        <a:srgbClr val="000000"/>
      </a:accent4>
      <a:accent5>
        <a:srgbClr val="FFFFFF"/>
      </a:accent5>
      <a:accent6>
        <a:srgbClr val="DA560C"/>
      </a:accent6>
      <a:hlink>
        <a:srgbClr val="003399"/>
      </a:hlink>
      <a:folHlink>
        <a:srgbClr val="003399"/>
      </a:folHlink>
    </a:clrScheme>
    <a:fontScheme name="Výchozí návrh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5070"/>
        </a:dk2>
        <a:lt2>
          <a:srgbClr val="FFFFFF"/>
        </a:lt2>
        <a:accent1>
          <a:srgbClr val="C5EE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DFF5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5070"/>
        </a:dk2>
        <a:lt2>
          <a:srgbClr val="CCECFF"/>
        </a:lt2>
        <a:accent1>
          <a:srgbClr val="FFFFFF"/>
        </a:accent1>
        <a:accent2>
          <a:srgbClr val="F1600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A560C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2044</Words>
  <Application>Microsoft Office PowerPoint</Application>
  <PresentationFormat>Předvádění na obrazovce (4:3)</PresentationFormat>
  <Paragraphs>1057</Paragraphs>
  <Slides>115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115</vt:i4>
      </vt:variant>
    </vt:vector>
  </HeadingPairs>
  <TitlesOfParts>
    <vt:vector size="121" baseType="lpstr">
      <vt:lpstr>Arial</vt:lpstr>
      <vt:lpstr>Calibri</vt:lpstr>
      <vt:lpstr>Georgia</vt:lpstr>
      <vt:lpstr>Symbol</vt:lpstr>
      <vt:lpstr>Times New Roman</vt:lpstr>
      <vt:lpstr>CC</vt:lpstr>
      <vt:lpstr>Od konceptuálního modelu k simulačnímu modelu</vt:lpstr>
      <vt:lpstr>Tvorba konceptuálního modelu</vt:lpstr>
      <vt:lpstr>Prezentace aplikace PowerPoint</vt:lpstr>
      <vt:lpstr>Prezentace aplikace PowerPoint</vt:lpstr>
      <vt:lpstr>Prezentace aplikace PowerPoint</vt:lpstr>
      <vt:lpstr>Zobecněná hybnost (akumulace kinetické energie)</vt:lpstr>
      <vt:lpstr>Obecné  systémové vlastnosti</vt:lpstr>
      <vt:lpstr>Obecné  systémové vlastnosti</vt:lpstr>
      <vt:lpstr>Obecné  systémové vlastnosti</vt:lpstr>
      <vt:lpstr>Obecné  systémové vlastnosti</vt:lpstr>
      <vt:lpstr>Obecné  systémové vlastnosti</vt:lpstr>
      <vt:lpstr>Elektrický obvod a mechanický systém</vt:lpstr>
      <vt:lpstr>Prezentace aplikace PowerPoint</vt:lpstr>
      <vt:lpstr>Prezentace aplikace PowerPoint</vt:lpstr>
      <vt:lpstr>Zdroje energie</vt:lpstr>
      <vt:lpstr>Měniče energie - transformátory</vt:lpstr>
      <vt:lpstr>Měniče energie - gyrátory</vt:lpstr>
      <vt:lpstr>Spotřebiče energie - odpory</vt:lpstr>
      <vt:lpstr>Akumulátory energie - kapacitory</vt:lpstr>
      <vt:lpstr>Akumulátory energie - kapacitory</vt:lpstr>
      <vt:lpstr>Prezentace aplikace PowerPoint</vt:lpstr>
      <vt:lpstr>Akumulátory energie - induktory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Kauzální modelovací nástroje</vt:lpstr>
      <vt:lpstr>Prezentace aplikace PowerPoint</vt:lpstr>
      <vt:lpstr>V Modelice lze programovat i blokově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Kompartmenty  (analogie toku mez nádobami) </vt:lpstr>
      <vt:lpstr>Vznik modelu</vt:lpstr>
      <vt:lpstr>Lotka-Volterra model</vt:lpstr>
      <vt:lpstr>Formulace modelu 1</vt:lpstr>
      <vt:lpstr>Formulace modelu 2</vt:lpstr>
      <vt:lpstr>Predátor-Kořist Model</vt:lpstr>
      <vt:lpstr>Kompartmentové vyjádření Lota-Volterrova modelu (populační model v prostředí STELLA ) </vt:lpstr>
      <vt:lpstr>Kompartmentové vyjádření Lota-Volterrova modelu (populační model v Modelice) </vt:lpstr>
      <vt:lpstr>Výstupy výpočtů – populační graf a populační křivka</vt:lpstr>
      <vt:lpstr>Populační graf</vt:lpstr>
      <vt:lpstr>Pulzní pumpa</vt:lpstr>
      <vt:lpstr>Pulzní pumpa</vt:lpstr>
      <vt:lpstr>Prezentace aplikace PowerPoint</vt:lpstr>
      <vt:lpstr>Definice komponent</vt:lpstr>
      <vt:lpstr>Prezentace aplikace PowerPoint</vt:lpstr>
      <vt:lpstr>Inflow/Outflow Connectors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Využití implicitních rovnic  Ideální dioda, Ideální chlopeň</vt:lpstr>
      <vt:lpstr>Využití implicitních rovnic  Ideální dioda, Ideální chlopeň</vt:lpstr>
      <vt:lpstr>Využití implicitních rovnic  Ideální dioda, Ideální chlopeň</vt:lpstr>
      <vt:lpstr>Využití implicitních rovnic  Ideální dioda, Ideální chlopeň</vt:lpstr>
      <vt:lpstr>Prezentace aplikace PowerPoint</vt:lpstr>
      <vt:lpstr>Valve</vt:lpstr>
      <vt:lpstr>Délka srdečních intervalů</vt:lpstr>
      <vt:lpstr>Elasticita síní</vt:lpstr>
      <vt:lpstr>Elasticita komor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Účet Microsoft</cp:lastModifiedBy>
  <cp:revision>190</cp:revision>
  <dcterms:created xsi:type="dcterms:W3CDTF">2012-09-16T12:27:16Z</dcterms:created>
  <dcterms:modified xsi:type="dcterms:W3CDTF">2014-11-12T16:29:20Z</dcterms:modified>
</cp:coreProperties>
</file>