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410" r:id="rId2"/>
    <p:sldId id="307" r:id="rId3"/>
    <p:sldId id="383" r:id="rId4"/>
    <p:sldId id="420" r:id="rId5"/>
    <p:sldId id="421" r:id="rId6"/>
    <p:sldId id="422" r:id="rId7"/>
    <p:sldId id="423" r:id="rId8"/>
    <p:sldId id="400" r:id="rId9"/>
    <p:sldId id="401" r:id="rId10"/>
    <p:sldId id="402" r:id="rId11"/>
    <p:sldId id="403" r:id="rId12"/>
    <p:sldId id="404" r:id="rId13"/>
    <p:sldId id="405" r:id="rId14"/>
    <p:sldId id="412" r:id="rId15"/>
    <p:sldId id="413" r:id="rId16"/>
    <p:sldId id="414" r:id="rId17"/>
    <p:sldId id="415" r:id="rId18"/>
    <p:sldId id="419" r:id="rId19"/>
    <p:sldId id="417" r:id="rId20"/>
    <p:sldId id="411" r:id="rId21"/>
    <p:sldId id="338" r:id="rId22"/>
    <p:sldId id="342" r:id="rId23"/>
    <p:sldId id="384" r:id="rId24"/>
    <p:sldId id="385" r:id="rId25"/>
    <p:sldId id="386" r:id="rId26"/>
    <p:sldId id="388" r:id="rId27"/>
    <p:sldId id="389" r:id="rId28"/>
    <p:sldId id="391" r:id="rId29"/>
    <p:sldId id="390" r:id="rId30"/>
    <p:sldId id="392" r:id="rId31"/>
    <p:sldId id="393" r:id="rId32"/>
    <p:sldId id="395" r:id="rId33"/>
    <p:sldId id="394" r:id="rId34"/>
    <p:sldId id="399" r:id="rId35"/>
    <p:sldId id="387" r:id="rId36"/>
    <p:sldId id="409" r:id="rId37"/>
    <p:sldId id="320" r:id="rId38"/>
    <p:sldId id="407" r:id="rId39"/>
    <p:sldId id="350" r:id="rId40"/>
    <p:sldId id="321" r:id="rId41"/>
    <p:sldId id="322" r:id="rId42"/>
    <p:sldId id="323" r:id="rId43"/>
    <p:sldId id="382" r:id="rId44"/>
    <p:sldId id="324" r:id="rId45"/>
    <p:sldId id="351" r:id="rId46"/>
    <p:sldId id="325" r:id="rId47"/>
    <p:sldId id="408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258" r:id="rId61"/>
    <p:sldId id="259" r:id="rId62"/>
    <p:sldId id="260" r:id="rId63"/>
    <p:sldId id="261" r:id="rId64"/>
    <p:sldId id="262" r:id="rId65"/>
    <p:sldId id="269" r:id="rId66"/>
    <p:sldId id="263" r:id="rId67"/>
    <p:sldId id="264" r:id="rId68"/>
    <p:sldId id="27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353" r:id="rId77"/>
    <p:sldId id="354" r:id="rId78"/>
    <p:sldId id="278" r:id="rId79"/>
  </p:sldIdLst>
  <p:sldSz cx="9144000" cy="6858000" type="screen4x3"/>
  <p:notesSz cx="6858000" cy="9144000"/>
  <p:custDataLst>
    <p:tags r:id="rId8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9" autoAdjust="0"/>
  </p:normalViewPr>
  <p:slideViewPr>
    <p:cSldViewPr>
      <p:cViewPr varScale="1">
        <p:scale>
          <a:sx n="111" d="100"/>
          <a:sy n="111" d="100"/>
        </p:scale>
        <p:origin x="187" y="82"/>
      </p:cViewPr>
      <p:guideLst>
        <p:guide orient="horz" pos="981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74E9-21A5-493D-98DC-EE3F8D7F1964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8547-4B6B-42EC-9BF6-C29840B7D3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4E6B69A-4A89-4A58-8D97-7D8E6F267D60}" type="slidenum">
              <a:rPr lang="en-GB" smtClean="0">
                <a:latin typeface="Times New Roman" pitchFamily="18" charset="0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77</a:t>
            </a:fld>
            <a:endParaRPr lang="en-GB" smtClean="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14800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0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18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9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3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9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6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5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9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F0E-7DCA-4AFA-A65F-10DAB48B7D6E}" type="datetimeFigureOut">
              <a:rPr lang="cs-CZ" smtClean="0"/>
              <a:pPr/>
              <a:t>11. 12. 2014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25AE-AA3C-4120-916C-9799B0BDD7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6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Kompartmentová analýza v epidemiologii, fyziologii a farmakologii</a:t>
            </a:r>
            <a:endParaRPr lang="cs-CZ" dirty="0"/>
          </a:p>
        </p:txBody>
      </p:sp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xn--tiologie-zza.com/wp-content/uploads/2013/02/Epidemiologi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6" name="Picture 4" descr="http://upload.wikimedia.org/wikipedia/commons/0/0e/SFD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768" y="1484784"/>
            <a:ext cx="6510964" cy="4752528"/>
          </a:xfrm>
          <a:prstGeom prst="rect">
            <a:avLst/>
          </a:prstGeom>
          <a:noFill/>
        </p:spPr>
      </p:pic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814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pic>
        <p:nvPicPr>
          <p:cNvPr id="26630" name="Picture 6" descr="File:Adoption CLD 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4824536" cy="2358662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211960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08104" y="3789040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6156176" y="3501008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7380312" y="3356992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7128284" y="363576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3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6628" name="Picture 4" descr="http://upload.wikimedia.org/wikipedia/commons/8/8a/Adoption_C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4061249" cy="1846023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868143" y="3789040"/>
            <a:ext cx="1540609" cy="779943"/>
          </a:xfrm>
          <a:custGeom>
            <a:avLst/>
            <a:gdLst>
              <a:gd name="connsiteX0" fmla="*/ 1466662 w 1505893"/>
              <a:gd name="connsiteY0" fmla="*/ 724278 h 730313"/>
              <a:gd name="connsiteX1" fmla="*/ 1421394 w 1505893"/>
              <a:gd name="connsiteY1" fmla="*/ 642796 h 730313"/>
              <a:gd name="connsiteX2" fmla="*/ 959668 w 1505893"/>
              <a:gd name="connsiteY2" fmla="*/ 199177 h 730313"/>
              <a:gd name="connsiteX3" fmla="*/ 0 w 1505893"/>
              <a:gd name="connsiteY3" fmla="*/ 0 h 73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5893" h="730313">
                <a:moveTo>
                  <a:pt x="1466662" y="724278"/>
                </a:moveTo>
                <a:cubicBezTo>
                  <a:pt x="1486277" y="727295"/>
                  <a:pt x="1505893" y="730313"/>
                  <a:pt x="1421394" y="642796"/>
                </a:cubicBezTo>
                <a:cubicBezTo>
                  <a:pt x="1336895" y="555279"/>
                  <a:pt x="1196567" y="306310"/>
                  <a:pt x="959668" y="199177"/>
                </a:cubicBezTo>
                <a:cubicBezTo>
                  <a:pt x="722769" y="92044"/>
                  <a:pt x="361384" y="46022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3974471" y="3757188"/>
            <a:ext cx="1448555" cy="814812"/>
          </a:xfrm>
          <a:custGeom>
            <a:avLst/>
            <a:gdLst>
              <a:gd name="connsiteX0" fmla="*/ 0 w 1448555"/>
              <a:gd name="connsiteY0" fmla="*/ 814812 h 814812"/>
              <a:gd name="connsiteX1" fmla="*/ 307818 w 1448555"/>
              <a:gd name="connsiteY1" fmla="*/ 162962 h 814812"/>
              <a:gd name="connsiteX2" fmla="*/ 1448555 w 1448555"/>
              <a:gd name="connsiteY2" fmla="*/ 0 h 814812"/>
              <a:gd name="connsiteX3" fmla="*/ 1448555 w 1448555"/>
              <a:gd name="connsiteY3" fmla="*/ 0 h 8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8555" h="814812">
                <a:moveTo>
                  <a:pt x="0" y="814812"/>
                </a:moveTo>
                <a:cubicBezTo>
                  <a:pt x="33196" y="556788"/>
                  <a:pt x="66392" y="298764"/>
                  <a:pt x="307818" y="162962"/>
                </a:cubicBezTo>
                <a:cubicBezTo>
                  <a:pt x="549244" y="27160"/>
                  <a:pt x="1448555" y="0"/>
                  <a:pt x="1448555" y="0"/>
                </a:cubicBezTo>
                <a:lnTo>
                  <a:pt x="1448555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3563888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</a:t>
            </a:r>
          </a:p>
          <a:p>
            <a:pPr algn="ctr"/>
            <a:r>
              <a:rPr lang="cs-CZ" dirty="0" err="1" smtClean="0"/>
              <a:t>Potentional</a:t>
            </a:r>
            <a:r>
              <a:rPr lang="cs-CZ" dirty="0" smtClean="0"/>
              <a:t>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860032" y="5013176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508104" y="4725144"/>
            <a:ext cx="360040" cy="576064"/>
            <a:chOff x="3491880" y="4437112"/>
            <a:chExt cx="360040" cy="576064"/>
          </a:xfrm>
        </p:grpSpPr>
        <p:sp>
          <p:nvSpPr>
            <p:cNvPr id="12" name="Rovnoramenný trojúhelník 1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Rovnoramenný trojúhelník 1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Obdélník 13"/>
          <p:cNvSpPr/>
          <p:nvPr/>
        </p:nvSpPr>
        <p:spPr>
          <a:xfrm>
            <a:off x="6732240" y="4581128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</a:p>
          <a:p>
            <a:pPr algn="ctr"/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 rot="5400000">
            <a:off x="6480212" y="4859899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5436096" y="357301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21"/>
          <p:cNvCxnSpPr>
            <a:stCxn id="16" idx="4"/>
            <a:endCxn id="13" idx="3"/>
          </p:cNvCxnSpPr>
          <p:nvPr/>
        </p:nvCxnSpPr>
        <p:spPr>
          <a:xfrm>
            <a:off x="5652120" y="4005064"/>
            <a:ext cx="36004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3707904" y="20608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75856" y="2492896"/>
            <a:ext cx="117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Innovators</a:t>
            </a:r>
            <a:endParaRPr lang="cs-CZ" dirty="0"/>
          </a:p>
        </p:txBody>
      </p:sp>
      <p:sp>
        <p:nvSpPr>
          <p:cNvPr id="21" name="Volný tvar 20"/>
          <p:cNvSpPr/>
          <p:nvPr/>
        </p:nvSpPr>
        <p:spPr>
          <a:xfrm>
            <a:off x="2418784" y="1988841"/>
            <a:ext cx="1311244" cy="2954352"/>
          </a:xfrm>
          <a:custGeom>
            <a:avLst/>
            <a:gdLst>
              <a:gd name="connsiteX0" fmla="*/ 1166388 w 1311244"/>
              <a:gd name="connsiteY0" fmla="*/ 2924269 h 2924269"/>
              <a:gd name="connsiteX1" fmla="*/ 152400 w 1311244"/>
              <a:gd name="connsiteY1" fmla="*/ 1910281 h 2924269"/>
              <a:gd name="connsiteX2" fmla="*/ 251988 w 1311244"/>
              <a:gd name="connsiteY2" fmla="*/ 289711 h 2924269"/>
              <a:gd name="connsiteX3" fmla="*/ 1311244 w 1311244"/>
              <a:gd name="connsiteY3" fmla="*/ 172016 h 29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244" h="2924269">
                <a:moveTo>
                  <a:pt x="1166388" y="2924269"/>
                </a:moveTo>
                <a:cubicBezTo>
                  <a:pt x="735594" y="2636821"/>
                  <a:pt x="304800" y="2349374"/>
                  <a:pt x="152400" y="1910281"/>
                </a:cubicBezTo>
                <a:cubicBezTo>
                  <a:pt x="0" y="1471188"/>
                  <a:pt x="58847" y="579422"/>
                  <a:pt x="251988" y="289711"/>
                </a:cubicBezTo>
                <a:cubicBezTo>
                  <a:pt x="445129" y="0"/>
                  <a:pt x="878186" y="86008"/>
                  <a:pt x="1311244" y="172016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987824" y="134076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cxnSp>
        <p:nvCxnSpPr>
          <p:cNvPr id="25" name="Přímá spojovací šipka 24"/>
          <p:cNvCxnSpPr>
            <a:stCxn id="23" idx="3"/>
            <a:endCxn id="17" idx="1"/>
          </p:cNvCxnSpPr>
          <p:nvPr/>
        </p:nvCxnSpPr>
        <p:spPr>
          <a:xfrm>
            <a:off x="3347864" y="1525434"/>
            <a:ext cx="423312" cy="59868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707904" y="177281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In=PA*p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775750" y="20608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119675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p=0.03</a:t>
            </a:r>
            <a:endParaRPr lang="cs-CZ" dirty="0"/>
          </a:p>
        </p:txBody>
      </p:sp>
      <p:sp>
        <p:nvSpPr>
          <p:cNvPr id="29" name="Elipsa 28"/>
          <p:cNvSpPr/>
          <p:nvPr/>
        </p:nvSpPr>
        <p:spPr>
          <a:xfrm>
            <a:off x="5868144" y="191683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80112" y="23488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Probability </a:t>
            </a:r>
            <a:r>
              <a:rPr lang="cs-CZ" dirty="0" err="1" smtClean="0"/>
              <a:t>that</a:t>
            </a:r>
            <a:r>
              <a:rPr lang="cs-CZ" dirty="0" smtClean="0"/>
              <a:t> has not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adopted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868144" y="19704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1484784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r>
              <a:rPr lang="cs-CZ" dirty="0" smtClean="0"/>
              <a:t>=PA/(PA+A)</a:t>
            </a:r>
            <a:endParaRPr lang="cs-CZ" dirty="0"/>
          </a:p>
        </p:txBody>
      </p:sp>
      <p:sp>
        <p:nvSpPr>
          <p:cNvPr id="33" name="Volný tvar 32"/>
          <p:cNvSpPr/>
          <p:nvPr/>
        </p:nvSpPr>
        <p:spPr>
          <a:xfrm>
            <a:off x="3826598" y="1748828"/>
            <a:ext cx="5121244" cy="4905469"/>
          </a:xfrm>
          <a:custGeom>
            <a:avLst/>
            <a:gdLst>
              <a:gd name="connsiteX0" fmla="*/ 473798 w 5121244"/>
              <a:gd name="connsiteY0" fmla="*/ 3692305 h 4905469"/>
              <a:gd name="connsiteX1" fmla="*/ 573386 w 5121244"/>
              <a:gd name="connsiteY1" fmla="*/ 4561437 h 4905469"/>
              <a:gd name="connsiteX2" fmla="*/ 3914115 w 5121244"/>
              <a:gd name="connsiteY2" fmla="*/ 4688186 h 4905469"/>
              <a:gd name="connsiteX3" fmla="*/ 5000531 w 5121244"/>
              <a:gd name="connsiteY3" fmla="*/ 3257738 h 4905469"/>
              <a:gd name="connsiteX4" fmla="*/ 4638392 w 5121244"/>
              <a:gd name="connsiteY4" fmla="*/ 487378 h 4905469"/>
              <a:gd name="connsiteX5" fmla="*/ 2474614 w 5121244"/>
              <a:gd name="connsiteY5" fmla="*/ 333469 h 49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1244" h="4905469">
                <a:moveTo>
                  <a:pt x="473798" y="3692305"/>
                </a:moveTo>
                <a:cubicBezTo>
                  <a:pt x="236899" y="4043881"/>
                  <a:pt x="0" y="4395457"/>
                  <a:pt x="573386" y="4561437"/>
                </a:cubicBezTo>
                <a:cubicBezTo>
                  <a:pt x="1146772" y="4727417"/>
                  <a:pt x="3176258" y="4905469"/>
                  <a:pt x="3914115" y="4688186"/>
                </a:cubicBezTo>
                <a:cubicBezTo>
                  <a:pt x="4651972" y="4470903"/>
                  <a:pt x="4879818" y="3957873"/>
                  <a:pt x="5000531" y="3257738"/>
                </a:cubicBezTo>
                <a:cubicBezTo>
                  <a:pt x="5121244" y="2557603"/>
                  <a:pt x="5059378" y="974756"/>
                  <a:pt x="4638392" y="487378"/>
                </a:cubicBezTo>
                <a:cubicBezTo>
                  <a:pt x="4217406" y="0"/>
                  <a:pt x="3346010" y="166734"/>
                  <a:pt x="2474614" y="33346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6283105" y="1988840"/>
            <a:ext cx="1996289" cy="2601267"/>
          </a:xfrm>
          <a:custGeom>
            <a:avLst/>
            <a:gdLst>
              <a:gd name="connsiteX0" fmla="*/ 1167897 w 1996289"/>
              <a:gd name="connsiteY0" fmla="*/ 2590800 h 2590800"/>
              <a:gd name="connsiteX1" fmla="*/ 1819746 w 1996289"/>
              <a:gd name="connsiteY1" fmla="*/ 1540598 h 2590800"/>
              <a:gd name="connsiteX2" fmla="*/ 1692998 w 1996289"/>
              <a:gd name="connsiteY2" fmla="*/ 218792 h 2590800"/>
              <a:gd name="connsiteX3" fmla="*/ 0 w 1996289"/>
              <a:gd name="connsiteY3" fmla="*/ 227845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289" h="2590800">
                <a:moveTo>
                  <a:pt x="1167897" y="2590800"/>
                </a:moveTo>
                <a:cubicBezTo>
                  <a:pt x="1450063" y="2263366"/>
                  <a:pt x="1732229" y="1935933"/>
                  <a:pt x="1819746" y="1540598"/>
                </a:cubicBezTo>
                <a:cubicBezTo>
                  <a:pt x="1907263" y="1145263"/>
                  <a:pt x="1996289" y="437584"/>
                  <a:pt x="1692998" y="218792"/>
                </a:cubicBezTo>
                <a:cubicBezTo>
                  <a:pt x="1389707" y="0"/>
                  <a:pt x="694853" y="113922"/>
                  <a:pt x="0" y="22784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Elipsa 34"/>
          <p:cNvSpPr/>
          <p:nvPr/>
        </p:nvSpPr>
        <p:spPr>
          <a:xfrm>
            <a:off x="5076056" y="262762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860032" y="2996952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Imitators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076056" y="263691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932040" y="1700808"/>
            <a:ext cx="360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q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13407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q=0.4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499992" y="234888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=</a:t>
            </a:r>
            <a:r>
              <a:rPr lang="cs-CZ" dirty="0" err="1" smtClean="0"/>
              <a:t>Pi</a:t>
            </a:r>
            <a:r>
              <a:rPr lang="cs-CZ" dirty="0" smtClean="0"/>
              <a:t>*q</a:t>
            </a:r>
            <a:endParaRPr lang="cs-CZ" dirty="0"/>
          </a:p>
        </p:txBody>
      </p:sp>
      <p:sp>
        <p:nvSpPr>
          <p:cNvPr id="41" name="Volný tvar 40"/>
          <p:cNvSpPr/>
          <p:nvPr/>
        </p:nvSpPr>
        <p:spPr>
          <a:xfrm>
            <a:off x="5292080" y="1916832"/>
            <a:ext cx="319560" cy="735833"/>
          </a:xfrm>
          <a:custGeom>
            <a:avLst/>
            <a:gdLst>
              <a:gd name="connsiteX0" fmla="*/ 0 w 342523"/>
              <a:gd name="connsiteY0" fmla="*/ 0 h 733330"/>
              <a:gd name="connsiteX1" fmla="*/ 199176 w 342523"/>
              <a:gd name="connsiteY1" fmla="*/ 108641 h 733330"/>
              <a:gd name="connsiteX2" fmla="*/ 334978 w 342523"/>
              <a:gd name="connsiteY2" fmla="*/ 443619 h 733330"/>
              <a:gd name="connsiteX3" fmla="*/ 153909 w 342523"/>
              <a:gd name="connsiteY3" fmla="*/ 733330 h 73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23" h="733330">
                <a:moveTo>
                  <a:pt x="0" y="0"/>
                </a:moveTo>
                <a:cubicBezTo>
                  <a:pt x="71673" y="17352"/>
                  <a:pt x="143346" y="34705"/>
                  <a:pt x="199176" y="108641"/>
                </a:cubicBezTo>
                <a:cubicBezTo>
                  <a:pt x="255006" y="182577"/>
                  <a:pt x="342523" y="339504"/>
                  <a:pt x="334978" y="443619"/>
                </a:cubicBezTo>
                <a:cubicBezTo>
                  <a:pt x="327433" y="547734"/>
                  <a:pt x="240671" y="640532"/>
                  <a:pt x="153909" y="733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5508103" y="2236206"/>
            <a:ext cx="403809" cy="472714"/>
          </a:xfrm>
          <a:custGeom>
            <a:avLst/>
            <a:gdLst>
              <a:gd name="connsiteX0" fmla="*/ 407406 w 407406"/>
              <a:gd name="connsiteY0" fmla="*/ 0 h 334978"/>
              <a:gd name="connsiteX1" fmla="*/ 289711 w 407406"/>
              <a:gd name="connsiteY1" fmla="*/ 63374 h 334978"/>
              <a:gd name="connsiteX2" fmla="*/ 0 w 407406"/>
              <a:gd name="connsiteY2" fmla="*/ 334978 h 33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406" h="334978">
                <a:moveTo>
                  <a:pt x="407406" y="0"/>
                </a:moveTo>
                <a:cubicBezTo>
                  <a:pt x="382509" y="3772"/>
                  <a:pt x="357612" y="7544"/>
                  <a:pt x="289711" y="63374"/>
                </a:cubicBezTo>
                <a:cubicBezTo>
                  <a:pt x="221810" y="119204"/>
                  <a:pt x="110905" y="227091"/>
                  <a:pt x="0" y="33497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5796136" y="3861048"/>
            <a:ext cx="149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adopters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436096" y="357301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868144" y="350100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Na=In+</a:t>
            </a:r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46" name="Volný tvar 45"/>
          <p:cNvSpPr/>
          <p:nvPr/>
        </p:nvSpPr>
        <p:spPr>
          <a:xfrm>
            <a:off x="4620286" y="2888055"/>
            <a:ext cx="829900" cy="796705"/>
          </a:xfrm>
          <a:custGeom>
            <a:avLst/>
            <a:gdLst>
              <a:gd name="connsiteX0" fmla="*/ 467762 w 829900"/>
              <a:gd name="connsiteY0" fmla="*/ 0 h 796705"/>
              <a:gd name="connsiteX1" fmla="*/ 60356 w 829900"/>
              <a:gd name="connsiteY1" fmla="*/ 298765 h 796705"/>
              <a:gd name="connsiteX2" fmla="*/ 829900 w 829900"/>
              <a:gd name="connsiteY2" fmla="*/ 796705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900" h="796705">
                <a:moveTo>
                  <a:pt x="467762" y="0"/>
                </a:moveTo>
                <a:cubicBezTo>
                  <a:pt x="233881" y="82990"/>
                  <a:pt x="0" y="165981"/>
                  <a:pt x="60356" y="298765"/>
                </a:cubicBezTo>
                <a:cubicBezTo>
                  <a:pt x="120712" y="431549"/>
                  <a:pt x="829900" y="796705"/>
                  <a:pt x="829900" y="79670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Volný tvar 48"/>
          <p:cNvSpPr/>
          <p:nvPr/>
        </p:nvSpPr>
        <p:spPr>
          <a:xfrm>
            <a:off x="4110273" y="2362954"/>
            <a:ext cx="1330860" cy="1457608"/>
          </a:xfrm>
          <a:custGeom>
            <a:avLst/>
            <a:gdLst>
              <a:gd name="connsiteX0" fmla="*/ 0 w 1330860"/>
              <a:gd name="connsiteY0" fmla="*/ 0 h 1457608"/>
              <a:gd name="connsiteX1" fmla="*/ 362139 w 1330860"/>
              <a:gd name="connsiteY1" fmla="*/ 181070 h 1457608"/>
              <a:gd name="connsiteX2" fmla="*/ 280658 w 1330860"/>
              <a:gd name="connsiteY2" fmla="*/ 1023042 h 1457608"/>
              <a:gd name="connsiteX3" fmla="*/ 1330860 w 1330860"/>
              <a:gd name="connsiteY3" fmla="*/ 1457608 h 14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860" h="1457608">
                <a:moveTo>
                  <a:pt x="0" y="0"/>
                </a:moveTo>
                <a:cubicBezTo>
                  <a:pt x="157681" y="5281"/>
                  <a:pt x="315363" y="10563"/>
                  <a:pt x="362139" y="181070"/>
                </a:cubicBezTo>
                <a:cubicBezTo>
                  <a:pt x="408915" y="351577"/>
                  <a:pt x="119204" y="810286"/>
                  <a:pt x="280658" y="1023042"/>
                </a:cubicBezTo>
                <a:cubicBezTo>
                  <a:pt x="442112" y="1235798"/>
                  <a:pt x="886486" y="1346703"/>
                  <a:pt x="1330860" y="1457608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ovéPole 49"/>
          <p:cNvSpPr txBox="1"/>
          <p:nvPr/>
        </p:nvSpPr>
        <p:spPr>
          <a:xfrm>
            <a:off x="5122742" y="5410090"/>
            <a:ext cx="151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dPA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=-Na</a:t>
            </a:r>
          </a:p>
          <a:p>
            <a:r>
              <a:rPr lang="cs-CZ" dirty="0" err="1" smtClean="0"/>
              <a:t>dA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=Na</a:t>
            </a:r>
          </a:p>
        </p:txBody>
      </p:sp>
      <p:sp>
        <p:nvSpPr>
          <p:cNvPr id="52" name="Volný tvar 51"/>
          <p:cNvSpPr/>
          <p:nvPr/>
        </p:nvSpPr>
        <p:spPr>
          <a:xfrm>
            <a:off x="5522614" y="2888055"/>
            <a:ext cx="2101913" cy="1720159"/>
          </a:xfrm>
          <a:custGeom>
            <a:avLst/>
            <a:gdLst>
              <a:gd name="connsiteX0" fmla="*/ 1828800 w 2101913"/>
              <a:gd name="connsiteY0" fmla="*/ 1720159 h 1720159"/>
              <a:gd name="connsiteX1" fmla="*/ 1982709 w 2101913"/>
              <a:gd name="connsiteY1" fmla="*/ 769545 h 1720159"/>
              <a:gd name="connsiteX2" fmla="*/ 1113576 w 2101913"/>
              <a:gd name="connsiteY2" fmla="*/ 262551 h 1720159"/>
              <a:gd name="connsiteX3" fmla="*/ 253497 w 2101913"/>
              <a:gd name="connsiteY3" fmla="*/ 162963 h 1720159"/>
              <a:gd name="connsiteX4" fmla="*/ 0 w 2101913"/>
              <a:gd name="connsiteY4" fmla="*/ 0 h 1720159"/>
              <a:gd name="connsiteX5" fmla="*/ 0 w 2101913"/>
              <a:gd name="connsiteY5" fmla="*/ 0 h 17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913" h="1720159">
                <a:moveTo>
                  <a:pt x="1828800" y="1720159"/>
                </a:moveTo>
                <a:cubicBezTo>
                  <a:pt x="1965356" y="1366319"/>
                  <a:pt x="2101913" y="1012480"/>
                  <a:pt x="1982709" y="769545"/>
                </a:cubicBezTo>
                <a:cubicBezTo>
                  <a:pt x="1863505" y="526610"/>
                  <a:pt x="1401778" y="363648"/>
                  <a:pt x="1113576" y="262551"/>
                </a:cubicBezTo>
                <a:cubicBezTo>
                  <a:pt x="825374" y="161454"/>
                  <a:pt x="439093" y="206721"/>
                  <a:pt x="253497" y="162963"/>
                </a:cubicBezTo>
                <a:cubicBezTo>
                  <a:pt x="67901" y="11920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8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 animBg="1"/>
      <p:bldP spid="23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 animBg="1"/>
      <p:bldP spid="49" grpId="0" animBg="1"/>
      <p:bldP spid="50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26" name="TextovéPole 25"/>
          <p:cNvSpPr txBox="1"/>
          <p:nvPr/>
        </p:nvSpPr>
        <p:spPr>
          <a:xfrm>
            <a:off x="3707904" y="1772816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In=PA*p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275856" y="119675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p=0.03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796136" y="1484784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</a:t>
            </a:r>
            <a:r>
              <a:rPr lang="cs-CZ" dirty="0" smtClean="0"/>
              <a:t>=PA/(PA+A)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4716016" y="134076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q=0.4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4499992" y="2348880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Im</a:t>
            </a:r>
            <a:r>
              <a:rPr lang="cs-CZ" dirty="0" smtClean="0"/>
              <a:t>=</a:t>
            </a:r>
            <a:r>
              <a:rPr lang="cs-CZ" dirty="0" err="1" smtClean="0"/>
              <a:t>Pi</a:t>
            </a:r>
            <a:r>
              <a:rPr lang="cs-CZ" dirty="0" smtClean="0"/>
              <a:t>*q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868144" y="350100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Na=In+</a:t>
            </a:r>
            <a:r>
              <a:rPr lang="cs-CZ" dirty="0" err="1" smtClean="0"/>
              <a:t>Im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5122742" y="5410090"/>
            <a:ext cx="151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dPA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=-Na</a:t>
            </a:r>
          </a:p>
          <a:p>
            <a:r>
              <a:rPr lang="cs-CZ" dirty="0" err="1" smtClean="0"/>
              <a:t>dA</a:t>
            </a:r>
            <a:r>
              <a:rPr lang="cs-CZ" dirty="0" smtClean="0"/>
              <a:t>/</a:t>
            </a:r>
            <a:r>
              <a:rPr lang="cs-CZ" dirty="0" err="1" smtClean="0"/>
              <a:t>dt</a:t>
            </a:r>
            <a:r>
              <a:rPr lang="cs-CZ" dirty="0" smtClean="0"/>
              <a:t>=Na</a:t>
            </a:r>
          </a:p>
        </p:txBody>
      </p:sp>
      <p:sp>
        <p:nvSpPr>
          <p:cNvPr id="4" name="Levá složená závorka 3"/>
          <p:cNvSpPr/>
          <p:nvPr/>
        </p:nvSpPr>
        <p:spPr>
          <a:xfrm>
            <a:off x="4940623" y="3560117"/>
            <a:ext cx="135433" cy="252028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4530" y="4005064"/>
            <a:ext cx="3834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Graficky vyjádřená soustava diferenciálních rovnic - srozumitelná pro ty ekonomy i lékaře, kteří neumí diferenciální počet </a:t>
            </a:r>
          </a:p>
          <a:p>
            <a:pPr algn="r"/>
            <a:r>
              <a:rPr lang="cs-CZ" dirty="0" smtClean="0"/>
              <a:t>(</a:t>
            </a:r>
            <a:r>
              <a:rPr lang="cs-CZ" dirty="0"/>
              <a:t>stavové proměnné – analogie s počtem výrobků ve skladu nebo z množstvím látky v nádobě)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3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835 0.2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6614 0.355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5277 0.39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2708 L -0.07761 0.393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3906 0.361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9253 0.3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  <p:bldP spid="39" grpId="0"/>
      <p:bldP spid="40" grpId="0"/>
      <p:bldP spid="4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4530" y="4005064"/>
            <a:ext cx="3834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Graficky vyjádřená soustava diferenciálních rovnic - srozumitelná pro ty ekonomy i lékaře, kteří neumí diferenciální počet </a:t>
            </a:r>
          </a:p>
          <a:p>
            <a:pPr algn="r"/>
            <a:r>
              <a:rPr lang="cs-CZ" dirty="0" smtClean="0"/>
              <a:t>(</a:t>
            </a:r>
            <a:r>
              <a:rPr lang="cs-CZ" dirty="0"/>
              <a:t>stavové proměnné – analogie s počtem výrobků ve skladu nebo z množstvím látky v nádobě)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1270" name="Picture 6" descr="model1.gif (3255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1813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699792" y="1190361"/>
            <a:ext cx="447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Dnes: </a:t>
            </a:r>
            <a:r>
              <a:rPr lang="cs-CZ" b="1" dirty="0" smtClean="0">
                <a:solidFill>
                  <a:srgbClr val="FF0000"/>
                </a:solidFill>
              </a:rPr>
              <a:t>STELLA</a:t>
            </a:r>
            <a:r>
              <a:rPr lang="cs-CZ" dirty="0" smtClean="0"/>
              <a:t> - komerčně úspěšný nástroj pro kompartmentové modelování grafickým způsobem – využívá grafickou notaci </a:t>
            </a:r>
            <a:r>
              <a:rPr lang="cs-CZ" dirty="0" err="1" smtClean="0"/>
              <a:t>Forresterovy</a:t>
            </a:r>
            <a:r>
              <a:rPr lang="cs-CZ" dirty="0" smtClean="0"/>
              <a:t> metody: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69" y="837691"/>
            <a:ext cx="6768752" cy="5908852"/>
          </a:xfrm>
          <a:prstGeom prst="rect">
            <a:avLst/>
          </a:prstGeom>
        </p:spPr>
      </p:pic>
      <p:pic>
        <p:nvPicPr>
          <p:cNvPr id="5" name="Picture 2" descr="File:Jay Forr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1619672" y="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Dnes: </a:t>
            </a:r>
            <a:r>
              <a:rPr lang="cs-CZ" b="1" dirty="0" smtClean="0">
                <a:solidFill>
                  <a:srgbClr val="FF0000"/>
                </a:solidFill>
              </a:rPr>
              <a:t>STELLA</a:t>
            </a:r>
            <a:r>
              <a:rPr lang="cs-CZ" dirty="0" smtClean="0"/>
              <a:t> - komerčně úspěšný nástroj pro kompartmentové modelování grafickým způsobem – využívá grafickou notaci </a:t>
            </a:r>
            <a:r>
              <a:rPr lang="cs-CZ" dirty="0" err="1" smtClean="0"/>
              <a:t>Forresterovy</a:t>
            </a:r>
            <a:r>
              <a:rPr lang="cs-CZ" dirty="0" smtClean="0"/>
              <a:t> metody: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0" y="3807967"/>
            <a:ext cx="3060340" cy="29385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3439" y="4908331"/>
            <a:ext cx="277973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Implementace i pro </a:t>
            </a:r>
            <a:r>
              <a:rPr lang="cs-CZ" sz="2000" b="1" dirty="0" err="1" smtClean="0">
                <a:solidFill>
                  <a:schemeClr val="tx1"/>
                </a:solidFill>
              </a:rPr>
              <a:t>IPad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iseesystems.com/wp-content/uploads/2010/12/im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2" y="5295"/>
            <a:ext cx="697309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bublinový popisek 3"/>
          <p:cNvSpPr/>
          <p:nvPr/>
        </p:nvSpPr>
        <p:spPr>
          <a:xfrm>
            <a:off x="6588224" y="476672"/>
            <a:ext cx="2343703" cy="1080120"/>
          </a:xfrm>
          <a:prstGeom prst="wedgeEllipseCallout">
            <a:avLst>
              <a:gd name="adj1" fmla="val -191486"/>
              <a:gd name="adj2" fmla="val -2661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bg1"/>
                </a:solidFill>
              </a:rPr>
              <a:t>Kompartment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(stavová proměnná)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6833678" y="3933056"/>
            <a:ext cx="2343703" cy="1080120"/>
          </a:xfrm>
          <a:prstGeom prst="wedgeEllipseCallout">
            <a:avLst>
              <a:gd name="adj1" fmla="val -125972"/>
              <a:gd name="adj2" fmla="val 1087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>
                <a:solidFill>
                  <a:schemeClr val="bg1"/>
                </a:solidFill>
              </a:rPr>
              <a:t>Kompartment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(stavová proměnná)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Oválný bublinový popisek 6"/>
          <p:cNvSpPr/>
          <p:nvPr/>
        </p:nvSpPr>
        <p:spPr>
          <a:xfrm>
            <a:off x="6588223" y="5733256"/>
            <a:ext cx="2555777" cy="1080120"/>
          </a:xfrm>
          <a:prstGeom prst="wedgeEllipseCallout">
            <a:avLst>
              <a:gd name="adj1" fmla="val -79728"/>
              <a:gd name="adj2" fmla="val -5017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Ventilky = řízení toků</a:t>
            </a:r>
          </a:p>
          <a:p>
            <a:pPr algn="ctr"/>
            <a:r>
              <a:rPr lang="cs-CZ" sz="1400" dirty="0" smtClean="0"/>
              <a:t>(derivace stavové proměnné)</a:t>
            </a:r>
            <a:endParaRPr lang="cs-CZ" sz="1400" dirty="0"/>
          </a:p>
        </p:txBody>
      </p:sp>
      <p:sp>
        <p:nvSpPr>
          <p:cNvPr id="8" name="Oválný bublinový popisek 7"/>
          <p:cNvSpPr/>
          <p:nvPr/>
        </p:nvSpPr>
        <p:spPr>
          <a:xfrm>
            <a:off x="323528" y="4581128"/>
            <a:ext cx="2555777" cy="1080120"/>
          </a:xfrm>
          <a:prstGeom prst="wedgeEllipseCallout">
            <a:avLst>
              <a:gd name="adj1" fmla="val 26504"/>
              <a:gd name="adj2" fmla="val -16935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Ventilky = řízení toků</a:t>
            </a:r>
          </a:p>
          <a:p>
            <a:pPr algn="ctr"/>
            <a:r>
              <a:rPr lang="cs-CZ" sz="1400" dirty="0" smtClean="0"/>
              <a:t>(derivace stavové proměnné)</a:t>
            </a:r>
            <a:endParaRPr lang="cs-CZ" sz="1400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6482186" y="1620986"/>
            <a:ext cx="2555777" cy="1080120"/>
          </a:xfrm>
          <a:prstGeom prst="wedgeEllipseCallout">
            <a:avLst>
              <a:gd name="adj1" fmla="val -159809"/>
              <a:gd name="adj2" fmla="val -6197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Ventilky = řízení toků</a:t>
            </a:r>
          </a:p>
          <a:p>
            <a:pPr algn="ctr"/>
            <a:r>
              <a:rPr lang="cs-CZ" sz="1400" dirty="0" smtClean="0"/>
              <a:t>(derivace stavové proměnné)</a:t>
            </a:r>
            <a:endParaRPr lang="cs-CZ" sz="1400" dirty="0"/>
          </a:p>
        </p:txBody>
      </p:sp>
      <p:sp>
        <p:nvSpPr>
          <p:cNvPr id="10" name="Oválný bublinový popisek 9"/>
          <p:cNvSpPr/>
          <p:nvPr/>
        </p:nvSpPr>
        <p:spPr>
          <a:xfrm>
            <a:off x="6797350" y="2685131"/>
            <a:ext cx="2555777" cy="1080120"/>
          </a:xfrm>
          <a:prstGeom prst="wedgeEllipseCallout">
            <a:avLst>
              <a:gd name="adj1" fmla="val -95415"/>
              <a:gd name="adj2" fmla="val -31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Řídící bloky (obsahují algebraické výrazy kde se počítají hodnoty řídící toky)</a:t>
            </a:r>
            <a:endParaRPr lang="cs-CZ" sz="1400" dirty="0"/>
          </a:p>
        </p:txBody>
      </p:sp>
      <p:sp>
        <p:nvSpPr>
          <p:cNvPr id="11" name="Oválný bublinový popisek 10"/>
          <p:cNvSpPr/>
          <p:nvPr/>
        </p:nvSpPr>
        <p:spPr>
          <a:xfrm>
            <a:off x="2976609" y="1844824"/>
            <a:ext cx="2555777" cy="1080120"/>
          </a:xfrm>
          <a:prstGeom prst="wedgeEllipseCallout">
            <a:avLst>
              <a:gd name="adj1" fmla="val -86058"/>
              <a:gd name="adj2" fmla="val -579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Řídící bloky (obsahují algebraické výrazy kde se počítají hodnoty řídící toky)</a:t>
            </a:r>
            <a:endParaRPr lang="cs-CZ" sz="1400" dirty="0"/>
          </a:p>
        </p:txBody>
      </p:sp>
      <p:sp>
        <p:nvSpPr>
          <p:cNvPr id="12" name="Oválný bublinový popisek 11"/>
          <p:cNvSpPr/>
          <p:nvPr/>
        </p:nvSpPr>
        <p:spPr>
          <a:xfrm>
            <a:off x="467544" y="5895616"/>
            <a:ext cx="1475657" cy="792088"/>
          </a:xfrm>
          <a:prstGeom prst="wedgeEllipseCallout">
            <a:avLst>
              <a:gd name="adj1" fmla="val 128813"/>
              <a:gd name="adj2" fmla="val 2037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Parametry (konstanty)</a:t>
            </a:r>
            <a:endParaRPr lang="cs-CZ" sz="1400" dirty="0"/>
          </a:p>
        </p:txBody>
      </p:sp>
      <p:sp>
        <p:nvSpPr>
          <p:cNvPr id="13" name="Oválný bublinový popisek 12"/>
          <p:cNvSpPr/>
          <p:nvPr/>
        </p:nvSpPr>
        <p:spPr>
          <a:xfrm>
            <a:off x="35496" y="3210095"/>
            <a:ext cx="1475657" cy="792088"/>
          </a:xfrm>
          <a:prstGeom prst="wedgeEllipseCallout">
            <a:avLst>
              <a:gd name="adj1" fmla="val 47745"/>
              <a:gd name="adj2" fmla="val 38492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Parametry (konstanty)</a:t>
            </a:r>
            <a:endParaRPr lang="cs-CZ" sz="1400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4130" y="0"/>
            <a:ext cx="1475657" cy="792088"/>
          </a:xfrm>
          <a:prstGeom prst="wedgeEllipseCallout">
            <a:avLst>
              <a:gd name="adj1" fmla="val -8630"/>
              <a:gd name="adj2" fmla="val 95779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Parametry (konstanty)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074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psnet.org/edcenter/advanced/topics/BotanicalEpidemiology/PublishingImages/Chapter%208/Fig8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532440" cy="67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5517232"/>
            <a:ext cx="347922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Příklad modelu – rostlinná ekologie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8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dvan.physiology.org/content/ajpadvan/33/3/202/F1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" y="-111481"/>
            <a:ext cx="9125723" cy="67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96136" y="2564904"/>
            <a:ext cx="27102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Příklad modelu – fyziologie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i="1" dirty="0" err="1" smtClean="0"/>
              <a:t>Kompartment</a:t>
            </a:r>
            <a:endParaRPr lang="cs-CZ" dirty="0" smtClean="0"/>
          </a:p>
          <a:p>
            <a:pPr lvl="0"/>
            <a:r>
              <a:rPr lang="cs-CZ" dirty="0" smtClean="0"/>
              <a:t>diskrétní oblast (zóna) určitého systému, kterou je možné nějakým způsobem logicky či kineticky odlišit od okolí</a:t>
            </a:r>
          </a:p>
          <a:p>
            <a:pPr lvl="0"/>
            <a:r>
              <a:rPr lang="cs-CZ" dirty="0" smtClean="0"/>
              <a:t>homogenní, tzn. že každý kousek látky, který do </a:t>
            </a:r>
            <a:r>
              <a:rPr lang="cs-CZ" dirty="0" err="1" smtClean="0"/>
              <a:t>kompartmentu</a:t>
            </a:r>
            <a:r>
              <a:rPr lang="cs-CZ" dirty="0" smtClean="0"/>
              <a:t> vstoupí,  je ve stejném stavu, jako všechny ostatní části látky v </a:t>
            </a:r>
            <a:r>
              <a:rPr lang="cs-CZ" dirty="0" err="1" smtClean="0"/>
              <a:t>kompartmentu</a:t>
            </a:r>
            <a:r>
              <a:rPr lang="cs-CZ" dirty="0" smtClean="0"/>
              <a:t> (dokonalé rozmíchání)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Programování kompartmentové analýzy v </a:t>
            </a:r>
            <a:r>
              <a:rPr lang="cs-CZ" dirty="0" err="1" smtClean="0"/>
              <a:t>Modelice</a:t>
            </a:r>
            <a:endParaRPr lang="cs-CZ" dirty="0"/>
          </a:p>
        </p:txBody>
      </p:sp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05" y="1268760"/>
            <a:ext cx="4648156" cy="16453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0" y="4005064"/>
            <a:ext cx="4156333" cy="15841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428" y="3997559"/>
            <a:ext cx="4148957" cy="1531789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2663145" y="3140968"/>
            <a:ext cx="144016" cy="7200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903505" y="3140968"/>
            <a:ext cx="144016" cy="72008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46920" y="5733256"/>
            <a:ext cx="288032" cy="338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59489" y="5661248"/>
            <a:ext cx="288032" cy="338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3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85725"/>
            <a:ext cx="74580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2302"/>
          <a:stretch/>
        </p:blipFill>
        <p:spPr>
          <a:xfrm>
            <a:off x="0" y="901740"/>
            <a:ext cx="9144527" cy="33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9932"/>
            <a:ext cx="7943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1187624" y="1052736"/>
            <a:ext cx="7347059" cy="29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4325"/>
            <a:ext cx="78867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323850"/>
            <a:ext cx="78581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95936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1475656" y="2132856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642924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3573016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endParaRPr lang="cs-CZ" dirty="0"/>
          </a:p>
        </p:txBody>
      </p:sp>
      <p:sp>
        <p:nvSpPr>
          <p:cNvPr id="2" name="Mrak 1"/>
          <p:cNvSpPr/>
          <p:nvPr/>
        </p:nvSpPr>
        <p:spPr>
          <a:xfrm>
            <a:off x="1043608" y="1916832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59"/>
          <p:cNvSpPr/>
          <p:nvPr/>
        </p:nvSpPr>
        <p:spPr>
          <a:xfrm>
            <a:off x="1251315" y="620688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4" name="Přímá spojnice 3"/>
          <p:cNvCxnSpPr>
            <a:stCxn id="9" idx="4"/>
          </p:cNvCxnSpPr>
          <p:nvPr/>
        </p:nvCxnSpPr>
        <p:spPr>
          <a:xfrm>
            <a:off x="2403443" y="1196752"/>
            <a:ext cx="8317" cy="93610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04800"/>
            <a:ext cx="7905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Medicína: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Schoenheimer</a:t>
            </a:r>
            <a:r>
              <a:rPr lang="cs-CZ" dirty="0"/>
              <a:t>, D. </a:t>
            </a:r>
            <a:r>
              <a:rPr lang="cs-CZ" dirty="0" err="1" smtClean="0"/>
              <a:t>Rittenberg</a:t>
            </a:r>
            <a:r>
              <a:rPr lang="cs-CZ" dirty="0"/>
              <a:t> </a:t>
            </a:r>
            <a:r>
              <a:rPr lang="cs-CZ" dirty="0" smtClean="0"/>
              <a:t> 1935: </a:t>
            </a:r>
            <a:r>
              <a:rPr lang="en-US" dirty="0"/>
              <a:t>Deuterium as indicator in the study of </a:t>
            </a:r>
            <a:r>
              <a:rPr lang="en-US" dirty="0" smtClean="0"/>
              <a:t>intermediary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r>
              <a:rPr lang="cs-CZ" dirty="0"/>
              <a:t>. J. </a:t>
            </a:r>
            <a:r>
              <a:rPr lang="cs-CZ" dirty="0" err="1"/>
              <a:t>Biol</a:t>
            </a:r>
            <a:r>
              <a:rPr lang="cs-CZ" dirty="0"/>
              <a:t>. </a:t>
            </a:r>
            <a:r>
              <a:rPr lang="cs-CZ" dirty="0" err="1"/>
              <a:t>chem</a:t>
            </a:r>
            <a:r>
              <a:rPr lang="cs-CZ" dirty="0"/>
              <a:t>. </a:t>
            </a:r>
            <a:r>
              <a:rPr lang="cs-CZ" i="1" dirty="0" err="1"/>
              <a:t>Ill</a:t>
            </a:r>
            <a:r>
              <a:rPr lang="cs-CZ" i="1" dirty="0"/>
              <a:t> </a:t>
            </a:r>
            <a:r>
              <a:rPr lang="cs-CZ" dirty="0"/>
              <a:t>(1935), 163.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W. Sheppard: The theory of the study of transfer within a </a:t>
            </a:r>
            <a:r>
              <a:rPr lang="en-US" dirty="0" err="1"/>
              <a:t>multicompartment</a:t>
            </a:r>
            <a:r>
              <a:rPr lang="en-US" dirty="0"/>
              <a:t> system </a:t>
            </a:r>
            <a:r>
              <a:rPr lang="en-US" dirty="0" smtClean="0"/>
              <a:t>using</a:t>
            </a:r>
            <a:r>
              <a:rPr lang="cs-CZ" dirty="0" smtClean="0"/>
              <a:t> </a:t>
            </a:r>
            <a:r>
              <a:rPr lang="fr-FR" dirty="0" err="1" smtClean="0"/>
              <a:t>isotropic</a:t>
            </a:r>
            <a:r>
              <a:rPr lang="fr-FR" dirty="0" smtClean="0"/>
              <a:t> </a:t>
            </a:r>
            <a:r>
              <a:rPr lang="fr-FR" dirty="0" err="1"/>
              <a:t>tracers</a:t>
            </a:r>
            <a:r>
              <a:rPr lang="fr-FR" dirty="0"/>
              <a:t>. J. </a:t>
            </a:r>
            <a:r>
              <a:rPr lang="fr-FR" dirty="0" err="1"/>
              <a:t>Appl</a:t>
            </a:r>
            <a:r>
              <a:rPr lang="fr-FR" dirty="0"/>
              <a:t>. </a:t>
            </a:r>
            <a:r>
              <a:rPr lang="fr-FR" dirty="0" err="1" smtClean="0"/>
              <a:t>Phys</a:t>
            </a:r>
            <a:r>
              <a:rPr lang="cs-CZ" dirty="0" err="1" smtClean="0"/>
              <a:t>ycs</a:t>
            </a:r>
            <a:r>
              <a:rPr lang="fr-FR" dirty="0" smtClean="0"/>
              <a:t> </a:t>
            </a:r>
            <a:r>
              <a:rPr lang="fr-FR" i="1" dirty="0"/>
              <a:t>19 </a:t>
            </a:r>
            <a:r>
              <a:rPr lang="fr-FR" dirty="0"/>
              <a:t>(1948), 70.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419872" y="3573016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r>
              <a:rPr lang="cs-CZ" dirty="0" smtClean="0"/>
              <a:t>*V1</a:t>
            </a:r>
            <a:endParaRPr lang="cs-CZ" dirty="0"/>
          </a:p>
        </p:txBody>
      </p:sp>
      <p:sp>
        <p:nvSpPr>
          <p:cNvPr id="9" name="Mrak 8"/>
          <p:cNvSpPr/>
          <p:nvPr/>
        </p:nvSpPr>
        <p:spPr>
          <a:xfrm>
            <a:off x="5436096" y="1736812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19087"/>
            <a:ext cx="78676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19675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198884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54868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18864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37677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436096" y="126876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55776" y="4005064"/>
            <a:ext cx="125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3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8137"/>
            <a:ext cx="78867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23728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3851920" y="3429000"/>
            <a:ext cx="194421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699792" y="32129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923928" y="177281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3167844" y="1880828"/>
            <a:ext cx="576064" cy="93610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355976" y="2708920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796136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107504" y="141277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10" name="Přímá spojovací šipka 9"/>
          <p:cNvCxnSpPr>
            <a:endCxn id="6" idx="1"/>
          </p:cNvCxnSpPr>
          <p:nvPr/>
        </p:nvCxnSpPr>
        <p:spPr>
          <a:xfrm flipV="1">
            <a:off x="539552" y="3465004"/>
            <a:ext cx="158417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4"/>
          </p:cNvCxnSpPr>
          <p:nvPr/>
        </p:nvCxnSpPr>
        <p:spPr>
          <a:xfrm>
            <a:off x="1259632" y="198884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6372200" y="119675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=k2*V1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7524328" y="3356992"/>
            <a:ext cx="133164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7884368" y="177281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0"/>
            <a:endCxn id="20" idx="4"/>
          </p:cNvCxnSpPr>
          <p:nvPr/>
        </p:nvCxnSpPr>
        <p:spPr>
          <a:xfrm flipV="1">
            <a:off x="6660232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5373216"/>
            <a:ext cx="1841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err="1" smtClean="0"/>
              <a:t>Fout</a:t>
            </a:r>
            <a:r>
              <a:rPr lang="cs-CZ" dirty="0" smtClean="0"/>
              <a:t>=k2*V1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r>
              <a:rPr lang="cs-CZ" dirty="0" smtClean="0"/>
              <a:t>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Fout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143508" y="3212976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Mrak 18"/>
          <p:cNvSpPr/>
          <p:nvPr/>
        </p:nvSpPr>
        <p:spPr>
          <a:xfrm>
            <a:off x="8830099" y="3078252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2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09562"/>
            <a:ext cx="793432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Kompartmentová analýza v epidemiologii</a:t>
            </a:r>
            <a:endParaRPr lang="cs-CZ" dirty="0"/>
          </a:p>
        </p:txBody>
      </p:sp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xn--tiologie-zza.com/wp-content/uploads/2013/02/Epidemiologi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A46CB0-D620-49B4-AC1F-59A2ACACDFE5}" type="slidenum">
              <a:rPr lang="cs-CZ" smtClean="0">
                <a:latin typeface="Times New Roman" pitchFamily="16" charset="0"/>
              </a:rPr>
              <a:pPr/>
              <a:t>37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Model SIR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458200" cy="2790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cs-CZ" sz="1800">
                <a:latin typeface="Arial" charset="0"/>
              </a:rPr>
              <a:t>      </a:t>
            </a:r>
            <a:r>
              <a:rPr lang="cs-CZ" sz="1800">
                <a:latin typeface="Arial" charset="0"/>
                <a:cs typeface="Times New Roman" pitchFamily="16" charset="0"/>
              </a:rPr>
              <a:t>Model zalo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 na existenci všech t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í výše uvedených kategorií osob v populaci nazýváme modelem SIR. Matematická konstrukce modelu vychází z p</a:t>
            </a:r>
            <a:r>
              <a:rPr lang="cs-CZ" sz="1800">
                <a:latin typeface="Arial" charset="0"/>
              </a:rPr>
              <a:t>ř</a:t>
            </a:r>
            <a:r>
              <a:rPr lang="cs-CZ" sz="1800">
                <a:latin typeface="Arial" charset="0"/>
                <a:cs typeface="Times New Roman" pitchFamily="16" charset="0"/>
              </a:rPr>
              <a:t>edpokladu,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e: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je nár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st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rný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a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, tj. </a:t>
            </a:r>
            <a:r>
              <a:rPr lang="en-US" sz="1800">
                <a:latin typeface="Arial" charset="0"/>
                <a:cs typeface="Times New Roman" pitchFamily="16" charset="0"/>
              </a:rPr>
              <a:t>~</a:t>
            </a:r>
            <a:r>
              <a:rPr lang="cs-CZ" sz="1800">
                <a:latin typeface="Arial" charset="0"/>
                <a:cs typeface="Times New Roman" pitchFamily="16" charset="0"/>
              </a:rPr>
              <a:t> r.S(t).I(t), kde r </a:t>
            </a:r>
            <a:r>
              <a:rPr lang="en-US" sz="1800">
                <a:latin typeface="Arial" charset="0"/>
                <a:cs typeface="Times New Roman" pitchFamily="16" charset="0"/>
              </a:rPr>
              <a:t>&gt;</a:t>
            </a:r>
            <a:r>
              <a:rPr lang="cs-CZ" sz="1800">
                <a:latin typeface="Arial" charset="0"/>
                <a:cs typeface="Times New Roman" pitchFamily="16" charset="0"/>
              </a:rPr>
              <a:t> 0 je konstantou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rnosti. Ohro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ených osob stejnou rychlostí ubývá.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rychlost s jakou ubývá infikovaných jedinc</a:t>
            </a:r>
            <a:r>
              <a:rPr lang="cs-CZ" sz="1800">
                <a:latin typeface="Arial" charset="0"/>
              </a:rPr>
              <a:t>ů</a:t>
            </a:r>
            <a:r>
              <a:rPr lang="cs-CZ" sz="1800">
                <a:latin typeface="Arial" charset="0"/>
                <a:cs typeface="Times New Roman" pitchFamily="16" charset="0"/>
              </a:rPr>
              <a:t> (vylé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ením, úmrtím) je úm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rná po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tu infikovaných osob, tj. </a:t>
            </a:r>
            <a:r>
              <a:rPr lang="en-US" sz="1800">
                <a:latin typeface="Arial" charset="0"/>
                <a:cs typeface="Times New Roman" pitchFamily="16" charset="0"/>
              </a:rPr>
              <a:t>~ a.I</a:t>
            </a:r>
            <a:r>
              <a:rPr lang="cs-CZ" sz="1800">
                <a:latin typeface="Arial" charset="0"/>
                <a:cs typeface="Times New Roman" pitchFamily="16" charset="0"/>
              </a:rPr>
              <a:t>(t).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</a:t>
            </a:r>
            <a:r>
              <a:rPr lang="cs-CZ" sz="1800">
                <a:latin typeface="Arial" charset="0"/>
                <a:cs typeface="Times New Roman" pitchFamily="16" charset="0"/>
              </a:rPr>
              <a:t>inkuba</a:t>
            </a:r>
            <a:r>
              <a:rPr lang="cs-CZ" sz="1800">
                <a:latin typeface="Arial" charset="0"/>
              </a:rPr>
              <a:t>č</a:t>
            </a:r>
            <a:r>
              <a:rPr lang="cs-CZ" sz="1800">
                <a:latin typeface="Arial" charset="0"/>
                <a:cs typeface="Times New Roman" pitchFamily="16" charset="0"/>
              </a:rPr>
              <a:t>ní doba je zanedbatelná;</a:t>
            </a:r>
            <a:endParaRPr lang="cs-CZ" sz="18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1800">
                <a:latin typeface="Arial" charset="0"/>
              </a:rPr>
              <a:t>     p</a:t>
            </a:r>
            <a:r>
              <a:rPr lang="cs-CZ" sz="1800">
                <a:latin typeface="Arial" charset="0"/>
                <a:cs typeface="Times New Roman" pitchFamily="16" charset="0"/>
              </a:rPr>
              <a:t>opulace je natolik velká, 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e vyvolané zm</a:t>
            </a:r>
            <a:r>
              <a:rPr lang="cs-CZ" sz="1800">
                <a:latin typeface="Arial" charset="0"/>
              </a:rPr>
              <a:t>ě</a:t>
            </a:r>
            <a:r>
              <a:rPr lang="cs-CZ" sz="1800">
                <a:latin typeface="Arial" charset="0"/>
                <a:cs typeface="Times New Roman" pitchFamily="16" charset="0"/>
              </a:rPr>
              <a:t>ny lze pova</a:t>
            </a:r>
            <a:r>
              <a:rPr lang="cs-CZ" sz="1800">
                <a:latin typeface="Arial" charset="0"/>
              </a:rPr>
              <a:t>ž</a:t>
            </a:r>
            <a:r>
              <a:rPr lang="cs-CZ" sz="1800">
                <a:latin typeface="Arial" charset="0"/>
                <a:cs typeface="Times New Roman" pitchFamily="16" charset="0"/>
              </a:rPr>
              <a:t>ovat za spojité.</a:t>
            </a:r>
            <a:r>
              <a:rPr lang="cs-CZ" sz="1800">
                <a:cs typeface="Times New Roman" pitchFamily="16" charset="0"/>
              </a:rPr>
              <a:t>   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2909888" y="29765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62200" y="4953000"/>
          <a:ext cx="43434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r:id="rId3" imgW="4334319" imgH="1181155" progId="PBrush">
                  <p:embed/>
                </p:oleObj>
              </mc:Choice>
              <mc:Fallback>
                <p:oleObj r:id="rId3" imgW="4334319" imgH="1181155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34340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951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SIR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76256" y="257744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R</a:t>
            </a:r>
            <a:endParaRPr lang="cs-CZ" sz="3600" dirty="0"/>
          </a:p>
        </p:txBody>
      </p:sp>
      <p:sp>
        <p:nvSpPr>
          <p:cNvPr id="5" name="Obdélník 4"/>
          <p:cNvSpPr/>
          <p:nvPr/>
        </p:nvSpPr>
        <p:spPr>
          <a:xfrm>
            <a:off x="3707904" y="257744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I</a:t>
            </a:r>
            <a:endParaRPr lang="cs-CZ" sz="3600" dirty="0"/>
          </a:p>
        </p:txBody>
      </p:sp>
      <p:sp>
        <p:nvSpPr>
          <p:cNvPr id="6" name="Obdélník 5"/>
          <p:cNvSpPr/>
          <p:nvPr/>
        </p:nvSpPr>
        <p:spPr>
          <a:xfrm>
            <a:off x="539552" y="257744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S</a:t>
            </a:r>
            <a:endParaRPr lang="cs-CZ" sz="3600" dirty="0"/>
          </a:p>
        </p:txBody>
      </p:sp>
      <p:cxnSp>
        <p:nvCxnSpPr>
          <p:cNvPr id="7" name="Přímá spojovací šipka 9"/>
          <p:cNvCxnSpPr>
            <a:endCxn id="5" idx="1"/>
          </p:cNvCxnSpPr>
          <p:nvPr/>
        </p:nvCxnSpPr>
        <p:spPr>
          <a:xfrm>
            <a:off x="2288744" y="3405532"/>
            <a:ext cx="1419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9"/>
          <p:cNvCxnSpPr/>
          <p:nvPr/>
        </p:nvCxnSpPr>
        <p:spPr>
          <a:xfrm>
            <a:off x="5436096" y="3405532"/>
            <a:ext cx="1419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59"/>
          <p:cNvSpPr/>
          <p:nvPr/>
        </p:nvSpPr>
        <p:spPr>
          <a:xfrm>
            <a:off x="1846196" y="573325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SI=r*S*I</a:t>
            </a:r>
            <a:endParaRPr lang="cs-CZ" dirty="0"/>
          </a:p>
        </p:txBody>
      </p:sp>
      <p:cxnSp>
        <p:nvCxnSpPr>
          <p:cNvPr id="16" name="Přímá spojovací šipka 13"/>
          <p:cNvCxnSpPr>
            <a:stCxn id="15" idx="0"/>
          </p:cNvCxnSpPr>
          <p:nvPr/>
        </p:nvCxnSpPr>
        <p:spPr>
          <a:xfrm flipV="1">
            <a:off x="2998324" y="3418598"/>
            <a:ext cx="0" cy="2314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3"/>
          <p:cNvCxnSpPr>
            <a:stCxn id="6" idx="2"/>
            <a:endCxn id="15" idx="1"/>
          </p:cNvCxnSpPr>
          <p:nvPr/>
        </p:nvCxnSpPr>
        <p:spPr>
          <a:xfrm>
            <a:off x="1403648" y="4233624"/>
            <a:ext cx="779998" cy="158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13"/>
          <p:cNvCxnSpPr>
            <a:endCxn id="15" idx="7"/>
          </p:cNvCxnSpPr>
          <p:nvPr/>
        </p:nvCxnSpPr>
        <p:spPr>
          <a:xfrm flipH="1">
            <a:off x="3813002" y="4233624"/>
            <a:ext cx="832108" cy="158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59"/>
          <p:cNvSpPr/>
          <p:nvPr/>
        </p:nvSpPr>
        <p:spPr>
          <a:xfrm>
            <a:off x="5220072" y="5645454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IR=k*I</a:t>
            </a:r>
            <a:endParaRPr lang="cs-CZ" dirty="0"/>
          </a:p>
        </p:txBody>
      </p:sp>
      <p:cxnSp>
        <p:nvCxnSpPr>
          <p:cNvPr id="25" name="Přímá spojovací šipka 13"/>
          <p:cNvCxnSpPr/>
          <p:nvPr/>
        </p:nvCxnSpPr>
        <p:spPr>
          <a:xfrm>
            <a:off x="4932040" y="4233624"/>
            <a:ext cx="1008112" cy="1411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13"/>
          <p:cNvCxnSpPr/>
          <p:nvPr/>
        </p:nvCxnSpPr>
        <p:spPr>
          <a:xfrm flipH="1" flipV="1">
            <a:off x="6048164" y="3418598"/>
            <a:ext cx="178918" cy="222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4744"/>
            <a:ext cx="8948899" cy="54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Model SIR</a:t>
            </a:r>
          </a:p>
        </p:txBody>
      </p:sp>
    </p:spTree>
    <p:extLst>
      <p:ext uri="{BB962C8B-B14F-4D97-AF65-F5344CB8AC3E}">
        <p14:creationId xmlns:p14="http://schemas.microsoft.com/office/powerpoint/2010/main" val="2701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95936" y="141277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1475656" y="234888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4642924" y="1988840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19872" y="3573016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endParaRPr lang="cs-CZ" dirty="0"/>
          </a:p>
        </p:txBody>
      </p:sp>
      <p:sp>
        <p:nvSpPr>
          <p:cNvPr id="2" name="Mrak 1"/>
          <p:cNvSpPr/>
          <p:nvPr/>
        </p:nvSpPr>
        <p:spPr>
          <a:xfrm>
            <a:off x="1043608" y="2132856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59"/>
          <p:cNvSpPr/>
          <p:nvPr/>
        </p:nvSpPr>
        <p:spPr>
          <a:xfrm>
            <a:off x="1251315" y="83671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4" name="Přímá spojnice 3"/>
          <p:cNvCxnSpPr>
            <a:stCxn id="9" idx="4"/>
          </p:cNvCxnSpPr>
          <p:nvPr/>
        </p:nvCxnSpPr>
        <p:spPr>
          <a:xfrm>
            <a:off x="2403443" y="1412776"/>
            <a:ext cx="8317" cy="93610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03006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Kompartmenty</a:t>
            </a:r>
            <a:r>
              <a:rPr lang="cs-CZ" i="1" dirty="0" smtClean="0"/>
              <a:t> – velmi názorná graficky znázornitelná dynamika (analogie nádoby a řízených toků do/z nádoby)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0280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2CCEC-6D27-4B45-A0CF-FA1A3E02F8BD}" type="slidenum">
              <a:rPr lang="cs-CZ" smtClean="0">
                <a:latin typeface="Times New Roman" pitchFamily="16" charset="0"/>
              </a:rPr>
              <a:pPr/>
              <a:t>40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Aplikace modelu SIR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572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cs-CZ" sz="2400" b="1" smtClean="0">
                <a:latin typeface="Arial" charset="0"/>
                <a:cs typeface="Arial" charset="0"/>
              </a:rPr>
              <a:t>Epidemie chřipky na anglické chlapecké internátní škole</a:t>
            </a:r>
            <a:endParaRPr lang="cs-CZ" sz="2400" smtClean="0">
              <a:latin typeface="Arial" charset="0"/>
              <a:cs typeface="Arial" charset="0"/>
            </a:endParaRPr>
          </a:p>
          <a:p>
            <a:pPr eaLnBrk="1" hangingPunct="1"/>
            <a:endParaRPr lang="cs-CZ" sz="2400" smtClean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362325" y="21812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613" y="1981200"/>
            <a:ext cx="3970337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267200" cy="2530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2000">
                <a:latin typeface="Arial" charset="0"/>
              </a:rPr>
              <a:t>Epidemie, </a:t>
            </a:r>
            <a:r>
              <a:rPr lang="cs-CZ" sz="2000">
                <a:latin typeface="Arial" charset="0"/>
                <a:cs typeface="Arial" charset="0"/>
              </a:rPr>
              <a:t>kterou způsobil jeden nakažený žák z celkového počtu 763 žáků, z nichž 512 během 14 dní onemocnělo. Parametry modelu byly odvozeny z reálných údajů o vývoji onemocnění</a:t>
            </a:r>
            <a:r>
              <a:rPr lang="cs-CZ" sz="2000">
                <a:latin typeface="Arial" charset="0"/>
              </a:rPr>
              <a:t> -</a:t>
            </a:r>
            <a:r>
              <a:rPr lang="cs-CZ" sz="2000">
                <a:latin typeface="Arial" charset="0"/>
                <a:cs typeface="Arial" charset="0"/>
              </a:rPr>
              <a:t> N = 763, S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762, I</a:t>
            </a:r>
            <a:r>
              <a:rPr lang="cs-CZ" sz="2000" baseline="-30000">
                <a:latin typeface="Arial" charset="0"/>
                <a:cs typeface="Arial" charset="0"/>
              </a:rPr>
              <a:t>0</a:t>
            </a:r>
            <a:r>
              <a:rPr lang="cs-CZ" sz="2000">
                <a:latin typeface="Arial" charset="0"/>
                <a:cs typeface="Arial" charset="0"/>
              </a:rPr>
              <a:t> = 1, r = 2,18.10</a:t>
            </a:r>
            <a:r>
              <a:rPr lang="cs-CZ" sz="2000" baseline="30000">
                <a:latin typeface="Arial" charset="0"/>
                <a:cs typeface="Arial" charset="0"/>
              </a:rPr>
              <a:t>-3</a:t>
            </a:r>
            <a:r>
              <a:rPr lang="cs-CZ" sz="2000">
                <a:latin typeface="Arial" charset="0"/>
                <a:cs typeface="Arial" charset="0"/>
              </a:rPr>
              <a:t>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a a = 0,44 den</a:t>
            </a:r>
            <a:r>
              <a:rPr lang="cs-CZ" sz="2000" baseline="30000">
                <a:latin typeface="Arial" charset="0"/>
                <a:cs typeface="Arial" charset="0"/>
              </a:rPr>
              <a:t>-1</a:t>
            </a:r>
            <a:r>
              <a:rPr lang="cs-CZ" sz="2000">
                <a:latin typeface="Arial" charset="0"/>
                <a:cs typeface="Arial" charset="0"/>
              </a:rPr>
              <a:t> (</a:t>
            </a:r>
            <a:r>
              <a:rPr lang="cs-CZ" sz="2000">
                <a:latin typeface="Arial" charset="0"/>
                <a:cs typeface="Times New Roman" pitchFamily="16" charset="0"/>
                <a:sym typeface="Symbol" pitchFamily="18" charset="2"/>
              </a:rPr>
              <a:t></a:t>
            </a:r>
            <a:r>
              <a:rPr lang="cs-CZ" sz="2000">
                <a:latin typeface="Arial" charset="0"/>
                <a:cs typeface="Arial" charset="0"/>
              </a:rPr>
              <a:t> = 202). </a:t>
            </a:r>
          </a:p>
        </p:txBody>
      </p:sp>
      <p:sp>
        <p:nvSpPr>
          <p:cNvPr id="47112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288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4DC7FB-1295-415C-B675-A233AE6C183A}" type="slidenum">
              <a:rPr lang="cs-CZ" smtClean="0">
                <a:latin typeface="Times New Roman" pitchFamily="16" charset="0"/>
              </a:rPr>
              <a:pPr/>
              <a:t>41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5105400" y="2057400"/>
          <a:ext cx="367665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3" imgW="3657235" imgH="3438748" progId="PBrush">
                  <p:embed/>
                </p:oleObj>
              </mc:Choice>
              <mc:Fallback>
                <p:oleObj r:id="rId3" imgW="3657235" imgH="3438748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3676650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4800600" cy="4211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sz="1800" dirty="0">
                <a:latin typeface="Arial" charset="0"/>
                <a:cs typeface="Arial" charset="0"/>
              </a:rPr>
              <a:t>Předpokládejme, že do populace přichází z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cs typeface="Arial" charset="0"/>
              </a:rPr>
              <a:t>vnějšího prostředí B nových, dosud zdravých jedinců. Dále, nechť x(t), y(t), a(t) a z(t) udá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vají</a:t>
            </a:r>
            <a:r>
              <a:rPr lang="cs-CZ" sz="1800" dirty="0">
                <a:latin typeface="Arial" charset="0"/>
                <a:cs typeface="Arial" charset="0"/>
              </a:rPr>
              <a:t> počet zdravých, infikovaných, nemoc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ných</a:t>
            </a:r>
            <a:r>
              <a:rPr lang="cs-CZ" sz="1800" dirty="0">
                <a:latin typeface="Arial" charset="0"/>
                <a:cs typeface="Arial" charset="0"/>
              </a:rPr>
              <a:t> AIDS a </a:t>
            </a:r>
            <a:r>
              <a:rPr lang="cs-CZ" sz="1800" dirty="0" err="1">
                <a:latin typeface="Arial" charset="0"/>
                <a:cs typeface="Arial" charset="0"/>
              </a:rPr>
              <a:t>séropozitivních</a:t>
            </a:r>
            <a:r>
              <a:rPr lang="cs-CZ" sz="1800" dirty="0">
                <a:latin typeface="Arial" charset="0"/>
                <a:cs typeface="Arial" charset="0"/>
              </a:rPr>
              <a:t>, ale </a:t>
            </a:r>
            <a:r>
              <a:rPr lang="cs-CZ" sz="1800" dirty="0" err="1">
                <a:latin typeface="Arial" charset="0"/>
                <a:cs typeface="Arial" charset="0"/>
              </a:rPr>
              <a:t>neinfekč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ních</a:t>
            </a:r>
            <a:r>
              <a:rPr lang="cs-CZ" sz="1800" dirty="0">
                <a:latin typeface="Arial" charset="0"/>
                <a:cs typeface="Arial" charset="0"/>
              </a:rPr>
              <a:t> osob</a:t>
            </a:r>
            <a:r>
              <a:rPr lang="cs-CZ" sz="1800" dirty="0">
                <a:latin typeface="Arial" charset="0"/>
              </a:rPr>
              <a:t>.</a:t>
            </a:r>
            <a:r>
              <a:rPr lang="cs-CZ" sz="1800" dirty="0">
                <a:latin typeface="Arial" charset="0"/>
                <a:cs typeface="Arial" charset="0"/>
              </a:rPr>
              <a:t> Protože doba nemoci je </a:t>
            </a:r>
            <a:r>
              <a:rPr lang="cs-CZ" sz="1800" dirty="0" err="1">
                <a:latin typeface="Arial" charset="0"/>
                <a:cs typeface="Arial" charset="0"/>
              </a:rPr>
              <a:t>srovnatel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ná</a:t>
            </a:r>
            <a:r>
              <a:rPr lang="cs-CZ" sz="1800" dirty="0">
                <a:latin typeface="Arial" charset="0"/>
                <a:cs typeface="Arial" charset="0"/>
              </a:rPr>
              <a:t> s dobou života, předpokládáme v každé z vyjmenovaných kategorií </a:t>
            </a:r>
            <a:r>
              <a:rPr lang="cs-CZ" sz="1800" dirty="0" smtClean="0">
                <a:latin typeface="Arial" charset="0"/>
                <a:cs typeface="Arial" charset="0"/>
              </a:rPr>
              <a:t>úmrtnost </a:t>
            </a:r>
            <a:r>
              <a:rPr lang="cs-CZ" sz="1800" dirty="0" err="1" smtClean="0">
                <a:latin typeface="Arial" charset="0"/>
                <a:cs typeface="Arial" charset="0"/>
              </a:rPr>
              <a:t>způso</a:t>
            </a:r>
            <a:r>
              <a:rPr lang="cs-CZ" sz="1800" dirty="0" smtClean="0">
                <a:latin typeface="Arial" charset="0"/>
              </a:rPr>
              <a:t>-</a:t>
            </a:r>
            <a:r>
              <a:rPr lang="cs-CZ" sz="1800" dirty="0" err="1" smtClean="0">
                <a:latin typeface="Arial" charset="0"/>
                <a:cs typeface="Arial" charset="0"/>
              </a:rPr>
              <a:t>benou</a:t>
            </a:r>
            <a:r>
              <a:rPr lang="cs-CZ" sz="1800" dirty="0" smtClean="0">
                <a:latin typeface="Arial" charset="0"/>
                <a:cs typeface="Arial" charset="0"/>
              </a:rPr>
              <a:t> faktory nespojenými s vlastní nemocí s</a:t>
            </a:r>
            <a:r>
              <a:rPr lang="cs-CZ" sz="1800" dirty="0">
                <a:latin typeface="Arial" charset="0"/>
                <a:cs typeface="Arial" charset="0"/>
              </a:rPr>
              <a:t> rychlostní konstantou </a:t>
            </a:r>
            <a:r>
              <a:rPr lang="cs-CZ" sz="1800" dirty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>
                <a:latin typeface="Arial" charset="0"/>
              </a:rPr>
              <a:t>. </a:t>
            </a:r>
            <a:r>
              <a:rPr lang="cs-CZ" sz="1800" dirty="0">
                <a:latin typeface="Arial" charset="0"/>
                <a:cs typeface="Arial" charset="0"/>
              </a:rPr>
              <a:t>Úmrtnost </a:t>
            </a:r>
            <a:r>
              <a:rPr lang="cs-CZ" sz="1800" dirty="0" err="1">
                <a:latin typeface="Arial" charset="0"/>
                <a:cs typeface="Arial" charset="0"/>
              </a:rPr>
              <a:t>způso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 err="1">
                <a:latin typeface="Arial" charset="0"/>
                <a:cs typeface="Arial" charset="0"/>
              </a:rPr>
              <a:t>benou</a:t>
            </a:r>
            <a:r>
              <a:rPr lang="cs-CZ" sz="1800" dirty="0">
                <a:latin typeface="Arial" charset="0"/>
                <a:cs typeface="Arial" charset="0"/>
              </a:rPr>
              <a:t> nemocí vyjadřuje rychlostní konstanta d (typicky je doba nemoci 1/d přibližně 9 až 12 měsíců). Podobně jako ve všech </a:t>
            </a:r>
            <a:r>
              <a:rPr lang="cs-CZ" sz="1800" dirty="0" err="1">
                <a:latin typeface="Arial" charset="0"/>
                <a:cs typeface="Arial" charset="0"/>
              </a:rPr>
              <a:t>předchá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>
                <a:latin typeface="Arial" charset="0"/>
                <a:cs typeface="Arial" charset="0"/>
              </a:rPr>
              <a:t>zejících modelech předpokládáme </a:t>
            </a:r>
            <a:r>
              <a:rPr lang="cs-CZ" sz="1800" dirty="0" err="1">
                <a:latin typeface="Arial" charset="0"/>
                <a:cs typeface="Arial" charset="0"/>
              </a:rPr>
              <a:t>homogen</a:t>
            </a:r>
            <a:r>
              <a:rPr lang="cs-CZ" sz="1800" dirty="0">
                <a:latin typeface="Arial" charset="0"/>
              </a:rPr>
              <a:t>-</a:t>
            </a:r>
            <a:r>
              <a:rPr lang="cs-CZ" sz="1800" dirty="0">
                <a:latin typeface="Arial" charset="0"/>
                <a:cs typeface="Arial" charset="0"/>
              </a:rPr>
              <a:t>ní prostředí.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23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8B082-1A9A-4145-A5FB-ECCF1BA2C2AE}" type="slidenum">
              <a:rPr lang="cs-CZ" smtClean="0">
                <a:latin typeface="Times New Roman" pitchFamily="16" charset="0"/>
              </a:rPr>
              <a:pPr/>
              <a:t>42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S</a:t>
            </a:r>
            <a:r>
              <a:rPr lang="cs-CZ" sz="1800" dirty="0" smtClean="0">
                <a:latin typeface="Arial" charset="0"/>
                <a:cs typeface="Arial" charset="0"/>
              </a:rPr>
              <a:t> využití</a:t>
            </a:r>
            <a:r>
              <a:rPr lang="cs-CZ" sz="1800" dirty="0" smtClean="0">
                <a:latin typeface="Arial" charset="0"/>
              </a:rPr>
              <a:t>m</a:t>
            </a:r>
            <a:r>
              <a:rPr lang="cs-CZ" sz="1800" dirty="0" smtClean="0">
                <a:latin typeface="Arial" charset="0"/>
                <a:cs typeface="Arial" charset="0"/>
              </a:rPr>
              <a:t> principů </a:t>
            </a:r>
            <a:r>
              <a:rPr lang="cs-CZ" sz="1800" dirty="0" err="1" smtClean="0">
                <a:latin typeface="Arial" charset="0"/>
                <a:cs typeface="Arial" charset="0"/>
              </a:rPr>
              <a:t>kompartmentové</a:t>
            </a:r>
            <a:r>
              <a:rPr lang="cs-CZ" sz="1800" dirty="0" smtClean="0">
                <a:latin typeface="Arial" charset="0"/>
                <a:cs typeface="Arial" charset="0"/>
              </a:rPr>
              <a:t> analýzy psát definiční stavové rovnice modelu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x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</a:t>
            </a:r>
            <a:r>
              <a:rPr lang="en-US" sz="1800" dirty="0" smtClean="0">
                <a:latin typeface="Arial" charset="0"/>
                <a:cs typeface="Arial" charset="0"/>
              </a:rPr>
              <a:t>t) = B -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..x(t) - </a:t>
            </a:r>
            <a:r>
              <a:rPr lang="cs-CZ" sz="1800" dirty="0" err="1" smtClean="0"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.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.x(t), kde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.y(t)/N(t),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y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</a:t>
            </a:r>
            <a:r>
              <a:rPr lang="cs-CZ" sz="1800" dirty="0" err="1" smtClean="0"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.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.x(t) - (v +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).y(t);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a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</a:t>
            </a:r>
            <a:r>
              <a:rPr lang="cs-CZ" sz="1800" dirty="0" err="1" smtClean="0">
                <a:latin typeface="Arial" charset="0"/>
                <a:cs typeface="Arial" charset="0"/>
              </a:rPr>
              <a:t>p.v.y</a:t>
            </a:r>
            <a:r>
              <a:rPr lang="cs-CZ" sz="1800" dirty="0" smtClean="0">
                <a:latin typeface="Arial" charset="0"/>
                <a:cs typeface="Arial" charset="0"/>
              </a:rPr>
              <a:t>(t) - (d +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).a(t);</a:t>
            </a:r>
          </a:p>
          <a:p>
            <a:pPr>
              <a:lnSpc>
                <a:spcPct val="90000"/>
              </a:lnSpc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z</a:t>
            </a:r>
            <a:r>
              <a:rPr lang="en-US" sz="1800" dirty="0" smtClean="0">
                <a:latin typeface="Arial" charset="0"/>
                <a:cs typeface="Arial" charset="0"/>
              </a:rPr>
              <a:t>’</a:t>
            </a:r>
            <a:r>
              <a:rPr lang="cs-CZ" sz="1800" dirty="0" smtClean="0">
                <a:latin typeface="Arial" charset="0"/>
                <a:cs typeface="Arial" charset="0"/>
              </a:rPr>
              <a:t>(t) = (1 - p).v.y(t) -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.z(t)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</a:rPr>
              <a:t>				</a:t>
            </a:r>
            <a:r>
              <a:rPr lang="cs-CZ" sz="1800" dirty="0" smtClean="0">
                <a:latin typeface="Arial" charset="0"/>
                <a:cs typeface="Arial" charset="0"/>
              </a:rPr>
              <a:t>N(t) = x(t) + y(t) + a(t) + z(t).</a:t>
            </a:r>
            <a:r>
              <a:rPr lang="cs-CZ" sz="1800" dirty="0" smtClean="0">
                <a:latin typeface="Arial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Kromě již definovaných proměnných je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 pravděpodobnost získání infekce od náhodného partnera (přičemž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 je pravděpodobnost přenosu viru), c je počet sexuálních partnerů, p je část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 osob, které jsou také infekční a konečně v je rychlostní konstanta propuknutí závěrečného stadia nemoci (její převrácená hodnota je proto rovna průměrné inkubační době nemoci).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Parametr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 je přesněji definován vztahem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</a:t>
            </a:r>
            <a:r>
              <a:rPr lang="en-US" sz="1800" dirty="0" smtClean="0">
                <a:latin typeface="Arial" charset="0"/>
                <a:cs typeface="Arial" charset="0"/>
              </a:rPr>
              <a:t>[x(</a:t>
            </a:r>
            <a:r>
              <a:rPr lang="cs-CZ" sz="1800" dirty="0" smtClean="0">
                <a:latin typeface="Arial" charset="0"/>
                <a:cs typeface="Arial" charset="0"/>
              </a:rPr>
              <a:t>t)+y(t)+z(t)],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800" dirty="0" smtClean="0">
                <a:latin typeface="Arial" charset="0"/>
                <a:cs typeface="Arial" charset="0"/>
              </a:rPr>
              <a:t>hodnota a(t) je ale o hodně menší než N(t).</a:t>
            </a:r>
            <a:endParaRPr lang="cs-CZ" sz="18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40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8B082-1A9A-4145-A5FB-ECCF1BA2C2AE}" type="slidenum">
              <a:rPr lang="cs-CZ" smtClean="0">
                <a:latin typeface="Times New Roman" pitchFamily="16" charset="0"/>
              </a:rPr>
              <a:pPr/>
              <a:t>43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077072"/>
            <a:ext cx="8458200" cy="26642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x(t)  </a:t>
            </a:r>
            <a:r>
              <a:rPr lang="cs-CZ" sz="1800" dirty="0" smtClean="0">
                <a:latin typeface="Arial" charset="0"/>
                <a:cs typeface="Arial" charset="0"/>
              </a:rPr>
              <a:t>je počet zdravých osob,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y(t)  </a:t>
            </a:r>
            <a:r>
              <a:rPr lang="cs-CZ" sz="1800" dirty="0" smtClean="0">
                <a:latin typeface="Arial" charset="0"/>
                <a:cs typeface="Arial" charset="0"/>
              </a:rPr>
              <a:t>je počet infikovaných osob,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a(t)  </a:t>
            </a:r>
            <a:r>
              <a:rPr lang="cs-CZ" sz="1800" dirty="0" smtClean="0">
                <a:latin typeface="Arial" charset="0"/>
                <a:cs typeface="Arial" charset="0"/>
              </a:rPr>
              <a:t>je počet nemocných AIDS, 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b="1" dirty="0" smtClean="0">
                <a:latin typeface="Arial" charset="0"/>
                <a:cs typeface="Arial" charset="0"/>
              </a:rPr>
              <a:t>z(t)  </a:t>
            </a:r>
            <a:r>
              <a:rPr lang="cs-CZ" sz="1800" dirty="0" smtClean="0">
                <a:latin typeface="Arial" charset="0"/>
                <a:cs typeface="Arial" charset="0"/>
              </a:rPr>
              <a:t>je počet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, ale neinfekčních osob,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</a:rPr>
              <a:t>B</a:t>
            </a:r>
            <a:r>
              <a:rPr lang="cs-CZ" sz="1800" dirty="0" smtClean="0">
                <a:latin typeface="Arial" charset="0"/>
              </a:rPr>
              <a:t>    je rychlost příchodu </a:t>
            </a:r>
            <a:r>
              <a:rPr lang="cs-CZ" sz="1800" dirty="0" smtClean="0">
                <a:latin typeface="Arial" charset="0"/>
                <a:cs typeface="Arial" charset="0"/>
              </a:rPr>
              <a:t>nových, dosud zdravých jedinců do systému, 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cs-CZ" sz="1800" dirty="0" smtClean="0">
                <a:latin typeface="Arial" charset="0"/>
              </a:rPr>
              <a:t>    je rychlostní konstanta vyjadřující </a:t>
            </a:r>
            <a:r>
              <a:rPr lang="cs-CZ" sz="1800" dirty="0" smtClean="0">
                <a:latin typeface="Arial" charset="0"/>
                <a:cs typeface="Arial" charset="0"/>
              </a:rPr>
              <a:t>úmrtnost způsobenou nemocí (typicky je doba nemoci 1/d přibližně 9 až 12 měsíců), 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Arial" charset="0"/>
              </a:rPr>
              <a:t>     je úmrtnost způsobenou faktory nespojenými s vlastní nemocí,</a:t>
            </a:r>
            <a:endParaRPr lang="cs-CZ" sz="1800" dirty="0" smtClean="0">
              <a:latin typeface="Arial" charset="0"/>
            </a:endParaRPr>
          </a:p>
          <a:p>
            <a:pPr algn="just">
              <a:lnSpc>
                <a:spcPct val="90000"/>
              </a:lnSpc>
              <a:buFont typeface="Symbol"/>
              <a:buChar char="l"/>
            </a:pP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je </a:t>
            </a:r>
            <a:r>
              <a:rPr lang="cs-CZ" sz="1800" dirty="0" smtClean="0">
                <a:latin typeface="Arial" charset="0"/>
                <a:cs typeface="Arial" charset="0"/>
              </a:rPr>
              <a:t>pravděpodobnost získání infekce od náhodného partnera: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sz="1800" dirty="0" smtClean="0">
                <a:latin typeface="Arial" charset="0"/>
                <a:cs typeface="Arial" charset="0"/>
              </a:rPr>
              <a:t> = </a:t>
            </a:r>
            <a:r>
              <a:rPr lang="cs-CZ" sz="1800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.y(t)/</a:t>
            </a:r>
            <a:r>
              <a:rPr lang="en-US" sz="1800" dirty="0" smtClean="0">
                <a:latin typeface="Arial" charset="0"/>
                <a:cs typeface="Arial" charset="0"/>
              </a:rPr>
              <a:t>[x(</a:t>
            </a:r>
            <a:r>
              <a:rPr lang="cs-CZ" sz="1800" dirty="0" smtClean="0">
                <a:latin typeface="Arial" charset="0"/>
                <a:cs typeface="Arial" charset="0"/>
              </a:rPr>
              <a:t>t)+y(t)+z(t)],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Arial" charset="0"/>
              </a:rPr>
              <a:t>     je pravděpodobnost přenosu viru),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</a:t>
            </a:r>
            <a:r>
              <a:rPr lang="cs-CZ" sz="1800" dirty="0" smtClean="0">
                <a:latin typeface="Arial" charset="0"/>
                <a:cs typeface="Arial" charset="0"/>
              </a:rPr>
              <a:t>     je počet sexuálních partnerů,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cs-CZ" sz="1800" dirty="0" smtClean="0">
                <a:latin typeface="Arial" charset="0"/>
                <a:cs typeface="Arial" charset="0"/>
              </a:rPr>
              <a:t>    je část </a:t>
            </a:r>
            <a:r>
              <a:rPr lang="cs-CZ" sz="1800" dirty="0" err="1" smtClean="0">
                <a:latin typeface="Arial" charset="0"/>
                <a:cs typeface="Arial" charset="0"/>
              </a:rPr>
              <a:t>séropozitivních</a:t>
            </a:r>
            <a:r>
              <a:rPr lang="cs-CZ" sz="1800" dirty="0" smtClean="0">
                <a:latin typeface="Arial" charset="0"/>
                <a:cs typeface="Arial" charset="0"/>
              </a:rPr>
              <a:t> osob, které jsou také infekční,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</a:t>
            </a:r>
            <a:r>
              <a:rPr lang="cs-CZ" sz="1800" dirty="0" smtClean="0">
                <a:latin typeface="Arial" charset="0"/>
                <a:cs typeface="Arial" charset="0"/>
              </a:rPr>
              <a:t>   je rychlostní konstanta propuknutí závěrečného stadia nemoci (její převrácená hodnota je proto rovna průměrné inkubační době nemoci).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 smtClean="0"/>
              <a:t>Model šíření AIDS v </a:t>
            </a:r>
            <a:r>
              <a:rPr lang="cs-CZ" sz="3600" dirty="0" smtClean="0"/>
              <a:t>homosexuální populaci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  <p:sp>
        <p:nvSpPr>
          <p:cNvPr id="6" name="Obdélník 5"/>
          <p:cNvSpPr/>
          <p:nvPr/>
        </p:nvSpPr>
        <p:spPr>
          <a:xfrm>
            <a:off x="1475656" y="2060848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x(t)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3491880" y="2060848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y(t)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508104" y="1196752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a(t)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5580112" y="2492896"/>
            <a:ext cx="64807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z(t)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2852936"/>
            <a:ext cx="30970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899592" y="2204864"/>
            <a:ext cx="216024" cy="288032"/>
            <a:chOff x="395536" y="2564904"/>
            <a:chExt cx="216024" cy="288032"/>
          </a:xfrm>
        </p:grpSpPr>
        <p:sp>
          <p:nvSpPr>
            <p:cNvPr id="11" name="Rovnoramenný trojúhelník 10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Rovnoramenný trojúhelník 11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2411760" y="2780928"/>
            <a:ext cx="832279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c </a:t>
            </a:r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dirty="0" smtClean="0"/>
              <a:t> x(t)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07704" y="3717032"/>
            <a:ext cx="2560316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cs-CZ" dirty="0" smtClean="0">
                <a:latin typeface="Arial" charset="0"/>
                <a:cs typeface="Arial" charset="0"/>
              </a:rPr>
              <a:t> = </a:t>
            </a:r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cs-CZ" dirty="0" smtClean="0">
                <a:latin typeface="Arial" charset="0"/>
                <a:cs typeface="Arial" charset="0"/>
              </a:rPr>
              <a:t>.y(t)/</a:t>
            </a:r>
            <a:r>
              <a:rPr lang="en-US" dirty="0" smtClean="0">
                <a:latin typeface="Arial" charset="0"/>
                <a:cs typeface="Arial" charset="0"/>
              </a:rPr>
              <a:t>[x(</a:t>
            </a:r>
            <a:r>
              <a:rPr lang="cs-CZ" dirty="0" smtClean="0">
                <a:latin typeface="Arial" charset="0"/>
                <a:cs typeface="Arial" charset="0"/>
              </a:rPr>
              <a:t>t)+y(t)+z(t)]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139952" y="2987660"/>
            <a:ext cx="116730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(1-p) v y(t)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211960" y="1052736"/>
            <a:ext cx="83869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 v y(t)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1560" y="1412776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x(t)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648634" y="1331476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y(t)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516216" y="3347700"/>
            <a:ext cx="69923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z(t)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300192" y="2123564"/>
            <a:ext cx="71045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 </a:t>
            </a:r>
            <a:r>
              <a:rPr lang="cs-CZ" dirty="0" smtClean="0"/>
              <a:t>a(t)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444208" y="620688"/>
            <a:ext cx="71045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charset="0"/>
                <a:cs typeface="Arial" charset="0"/>
                <a:sym typeface="Symbol" pitchFamily="18" charset="2"/>
              </a:rPr>
              <a:t>d </a:t>
            </a:r>
            <a:r>
              <a:rPr lang="cs-CZ" dirty="0" smtClean="0"/>
              <a:t>a(t)</a:t>
            </a:r>
            <a:endParaRPr lang="cs-CZ" dirty="0"/>
          </a:p>
        </p:txBody>
      </p:sp>
      <p:cxnSp>
        <p:nvCxnSpPr>
          <p:cNvPr id="38" name="Přímá spojovací šipka 37"/>
          <p:cNvCxnSpPr/>
          <p:nvPr/>
        </p:nvCxnSpPr>
        <p:spPr>
          <a:xfrm>
            <a:off x="832416" y="2348880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>
            <a:off x="2123728" y="2420888"/>
            <a:ext cx="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6" idx="3"/>
            <a:endCxn id="7" idx="1"/>
          </p:cNvCxnSpPr>
          <p:nvPr/>
        </p:nvCxnSpPr>
        <p:spPr>
          <a:xfrm>
            <a:off x="2123728" y="2384884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>
            <a:stCxn id="7" idx="3"/>
            <a:endCxn id="9" idx="1"/>
          </p:cNvCxnSpPr>
          <p:nvPr/>
        </p:nvCxnSpPr>
        <p:spPr>
          <a:xfrm>
            <a:off x="4139952" y="2384884"/>
            <a:ext cx="144016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endCxn id="8" idx="1"/>
          </p:cNvCxnSpPr>
          <p:nvPr/>
        </p:nvCxnSpPr>
        <p:spPr>
          <a:xfrm flipV="1">
            <a:off x="4139952" y="1520788"/>
            <a:ext cx="1368152" cy="8364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6156176" y="1340768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>
            <a:off x="6156176" y="1700808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šipka 53"/>
          <p:cNvCxnSpPr/>
          <p:nvPr/>
        </p:nvCxnSpPr>
        <p:spPr>
          <a:xfrm>
            <a:off x="6228184" y="2852936"/>
            <a:ext cx="13681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/>
          <p:nvPr/>
        </p:nvCxnSpPr>
        <p:spPr>
          <a:xfrm flipV="1">
            <a:off x="1763688" y="1052736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flipV="1">
            <a:off x="3779912" y="1052736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Skupina 61"/>
          <p:cNvGrpSpPr/>
          <p:nvPr/>
        </p:nvGrpSpPr>
        <p:grpSpPr>
          <a:xfrm>
            <a:off x="2699792" y="2220232"/>
            <a:ext cx="216024" cy="288032"/>
            <a:chOff x="395536" y="2564904"/>
            <a:chExt cx="216024" cy="288032"/>
          </a:xfrm>
        </p:grpSpPr>
        <p:sp>
          <p:nvSpPr>
            <p:cNvPr id="63" name="Rovnoramenný trojúhelník 62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Rovnoramenný trojúhelník 63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/>
          <p:cNvGrpSpPr/>
          <p:nvPr/>
        </p:nvGrpSpPr>
        <p:grpSpPr>
          <a:xfrm rot="953883">
            <a:off x="4716016" y="2420888"/>
            <a:ext cx="216024" cy="288032"/>
            <a:chOff x="395536" y="2564904"/>
            <a:chExt cx="216024" cy="288032"/>
          </a:xfrm>
        </p:grpSpPr>
        <p:sp>
          <p:nvSpPr>
            <p:cNvPr id="66" name="Rovnoramenný trojúhelník 65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Rovnoramenný trojúhelník 66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6732240" y="2708920"/>
            <a:ext cx="216024" cy="288032"/>
            <a:chOff x="395536" y="2564904"/>
            <a:chExt cx="216024" cy="288032"/>
          </a:xfrm>
        </p:grpSpPr>
        <p:sp>
          <p:nvSpPr>
            <p:cNvPr id="69" name="Rovnoramenný trojúhelník 68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Rovnoramenný trojúhelník 69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6660232" y="1556792"/>
            <a:ext cx="216024" cy="288032"/>
            <a:chOff x="395536" y="2564904"/>
            <a:chExt cx="216024" cy="288032"/>
          </a:xfrm>
        </p:grpSpPr>
        <p:sp>
          <p:nvSpPr>
            <p:cNvPr id="72" name="Rovnoramenný trojúhelník 71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Rovnoramenný trojúhelník 72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>
            <a:off x="6660232" y="1196752"/>
            <a:ext cx="216024" cy="288032"/>
            <a:chOff x="395536" y="2564904"/>
            <a:chExt cx="216024" cy="288032"/>
          </a:xfrm>
        </p:grpSpPr>
        <p:sp>
          <p:nvSpPr>
            <p:cNvPr id="75" name="Rovnoramenný trojúhelník 74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Rovnoramenný trojúhelník 75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7" name="Skupina 76"/>
          <p:cNvGrpSpPr/>
          <p:nvPr/>
        </p:nvGrpSpPr>
        <p:grpSpPr>
          <a:xfrm rot="20014111">
            <a:off x="4716016" y="1772816"/>
            <a:ext cx="216024" cy="288032"/>
            <a:chOff x="395536" y="2564904"/>
            <a:chExt cx="216024" cy="288032"/>
          </a:xfrm>
        </p:grpSpPr>
        <p:sp>
          <p:nvSpPr>
            <p:cNvPr id="78" name="Rovnoramenný trojúhelník 77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Rovnoramenný trojúhelník 78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0" name="Skupina 79"/>
          <p:cNvGrpSpPr/>
          <p:nvPr/>
        </p:nvGrpSpPr>
        <p:grpSpPr>
          <a:xfrm rot="5400000">
            <a:off x="1655676" y="1448780"/>
            <a:ext cx="216024" cy="288032"/>
            <a:chOff x="395536" y="2564904"/>
            <a:chExt cx="216024" cy="288032"/>
          </a:xfrm>
        </p:grpSpPr>
        <p:sp>
          <p:nvSpPr>
            <p:cNvPr id="81" name="Rovnoramenný trojúhelník 80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Rovnoramenný trojúhelník 81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3" name="Skupina 82"/>
          <p:cNvGrpSpPr/>
          <p:nvPr/>
        </p:nvGrpSpPr>
        <p:grpSpPr>
          <a:xfrm rot="5400000">
            <a:off x="3671900" y="1376772"/>
            <a:ext cx="216024" cy="288032"/>
            <a:chOff x="395536" y="2564904"/>
            <a:chExt cx="216024" cy="288032"/>
          </a:xfrm>
        </p:grpSpPr>
        <p:sp>
          <p:nvSpPr>
            <p:cNvPr id="84" name="Rovnoramenný trojúhelník 83"/>
            <p:cNvSpPr/>
            <p:nvPr/>
          </p:nvSpPr>
          <p:spPr>
            <a:xfrm>
              <a:off x="395536" y="2708920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Rovnoramenný trojúhelník 84"/>
            <p:cNvSpPr/>
            <p:nvPr/>
          </p:nvSpPr>
          <p:spPr>
            <a:xfrm rot="10800000">
              <a:off x="395536" y="2564904"/>
              <a:ext cx="216024" cy="144016"/>
            </a:xfrm>
            <a:prstGeom prst="triangle">
              <a:avLst/>
            </a:prstGeom>
            <a:ln w="12700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87" name="Přímá spojovací šipka 86"/>
          <p:cNvCxnSpPr>
            <a:stCxn id="17" idx="2"/>
            <a:endCxn id="79" idx="3"/>
          </p:cNvCxnSpPr>
          <p:nvPr/>
        </p:nvCxnSpPr>
        <p:spPr>
          <a:xfrm>
            <a:off x="4631306" y="1422068"/>
            <a:ext cx="128616" cy="36580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>
            <a:stCxn id="16" idx="0"/>
            <a:endCxn id="66" idx="3"/>
          </p:cNvCxnSpPr>
          <p:nvPr/>
        </p:nvCxnSpPr>
        <p:spPr>
          <a:xfrm flipV="1">
            <a:off x="4723606" y="2703412"/>
            <a:ext cx="60972" cy="2842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ovací šipka 90"/>
          <p:cNvCxnSpPr>
            <a:stCxn id="20" idx="0"/>
          </p:cNvCxnSpPr>
          <p:nvPr/>
        </p:nvCxnSpPr>
        <p:spPr>
          <a:xfrm flipH="1" flipV="1">
            <a:off x="6832662" y="2996952"/>
            <a:ext cx="33169" cy="350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ovací šipka 92"/>
          <p:cNvCxnSpPr>
            <a:stCxn id="21" idx="0"/>
            <a:endCxn id="72" idx="3"/>
          </p:cNvCxnSpPr>
          <p:nvPr/>
        </p:nvCxnSpPr>
        <p:spPr>
          <a:xfrm flipV="1">
            <a:off x="6655418" y="1844824"/>
            <a:ext cx="112826" cy="2787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>
            <a:stCxn id="22" idx="2"/>
            <a:endCxn id="76" idx="3"/>
          </p:cNvCxnSpPr>
          <p:nvPr/>
        </p:nvCxnSpPr>
        <p:spPr>
          <a:xfrm flipH="1">
            <a:off x="6768244" y="990020"/>
            <a:ext cx="31190" cy="2067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>
            <a:stCxn id="10" idx="0"/>
            <a:endCxn id="11" idx="3"/>
          </p:cNvCxnSpPr>
          <p:nvPr/>
        </p:nvCxnSpPr>
        <p:spPr>
          <a:xfrm flipH="1" flipV="1">
            <a:off x="1007604" y="2492896"/>
            <a:ext cx="46838" cy="3600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šipka 100"/>
          <p:cNvCxnSpPr>
            <a:stCxn id="18" idx="3"/>
            <a:endCxn id="81" idx="3"/>
          </p:cNvCxnSpPr>
          <p:nvPr/>
        </p:nvCxnSpPr>
        <p:spPr>
          <a:xfrm flipV="1">
            <a:off x="1310790" y="1592796"/>
            <a:ext cx="308882" cy="46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šipka 103"/>
          <p:cNvCxnSpPr>
            <a:endCxn id="84" idx="3"/>
          </p:cNvCxnSpPr>
          <p:nvPr/>
        </p:nvCxnSpPr>
        <p:spPr>
          <a:xfrm>
            <a:off x="3347864" y="1512875"/>
            <a:ext cx="288032" cy="79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šipka 105"/>
          <p:cNvCxnSpPr>
            <a:stCxn id="14" idx="0"/>
            <a:endCxn id="63" idx="3"/>
          </p:cNvCxnSpPr>
          <p:nvPr/>
        </p:nvCxnSpPr>
        <p:spPr>
          <a:xfrm flipH="1" flipV="1">
            <a:off x="2807804" y="2508264"/>
            <a:ext cx="20096" cy="272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ovací šipka 108"/>
          <p:cNvCxnSpPr/>
          <p:nvPr/>
        </p:nvCxnSpPr>
        <p:spPr>
          <a:xfrm flipV="1">
            <a:off x="2843808" y="3140968"/>
            <a:ext cx="0" cy="576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ovací šipka 112"/>
          <p:cNvCxnSpPr>
            <a:stCxn id="6" idx="2"/>
          </p:cNvCxnSpPr>
          <p:nvPr/>
        </p:nvCxnSpPr>
        <p:spPr>
          <a:xfrm>
            <a:off x="1799692" y="2708920"/>
            <a:ext cx="396044" cy="1008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ovací šipka 116"/>
          <p:cNvCxnSpPr>
            <a:stCxn id="6" idx="2"/>
            <a:endCxn id="14" idx="1"/>
          </p:cNvCxnSpPr>
          <p:nvPr/>
        </p:nvCxnSpPr>
        <p:spPr>
          <a:xfrm>
            <a:off x="1799692" y="2708920"/>
            <a:ext cx="612068" cy="2566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šipka 119"/>
          <p:cNvCxnSpPr>
            <a:endCxn id="18" idx="2"/>
          </p:cNvCxnSpPr>
          <p:nvPr/>
        </p:nvCxnSpPr>
        <p:spPr>
          <a:xfrm flipH="1" flipV="1">
            <a:off x="961175" y="1782108"/>
            <a:ext cx="514481" cy="3507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šipka 123"/>
          <p:cNvCxnSpPr>
            <a:endCxn id="19" idx="2"/>
          </p:cNvCxnSpPr>
          <p:nvPr/>
        </p:nvCxnSpPr>
        <p:spPr>
          <a:xfrm flipH="1" flipV="1">
            <a:off x="2998249" y="1700808"/>
            <a:ext cx="493631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ovací šipka 126"/>
          <p:cNvCxnSpPr/>
          <p:nvPr/>
        </p:nvCxnSpPr>
        <p:spPr>
          <a:xfrm flipV="1">
            <a:off x="3995936" y="1412776"/>
            <a:ext cx="432048" cy="6480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ovací šipka 129"/>
          <p:cNvCxnSpPr>
            <a:stCxn id="7" idx="2"/>
            <a:endCxn id="16" idx="1"/>
          </p:cNvCxnSpPr>
          <p:nvPr/>
        </p:nvCxnSpPr>
        <p:spPr>
          <a:xfrm>
            <a:off x="3815916" y="2708920"/>
            <a:ext cx="324036" cy="46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ovací šipka 132"/>
          <p:cNvCxnSpPr/>
          <p:nvPr/>
        </p:nvCxnSpPr>
        <p:spPr>
          <a:xfrm flipH="1">
            <a:off x="3347864" y="2708920"/>
            <a:ext cx="324036" cy="100811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ovací šipka 135"/>
          <p:cNvCxnSpPr>
            <a:stCxn id="9" idx="2"/>
            <a:endCxn id="15" idx="3"/>
          </p:cNvCxnSpPr>
          <p:nvPr/>
        </p:nvCxnSpPr>
        <p:spPr>
          <a:xfrm flipH="1">
            <a:off x="4468020" y="3140968"/>
            <a:ext cx="1436128" cy="760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ovací šipka 139"/>
          <p:cNvCxnSpPr>
            <a:stCxn id="8" idx="2"/>
            <a:endCxn id="21" idx="1"/>
          </p:cNvCxnSpPr>
          <p:nvPr/>
        </p:nvCxnSpPr>
        <p:spPr>
          <a:xfrm>
            <a:off x="5832140" y="1844824"/>
            <a:ext cx="468052" cy="4634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ovací šipka 142"/>
          <p:cNvCxnSpPr>
            <a:stCxn id="9" idx="2"/>
          </p:cNvCxnSpPr>
          <p:nvPr/>
        </p:nvCxnSpPr>
        <p:spPr>
          <a:xfrm>
            <a:off x="5904148" y="3140968"/>
            <a:ext cx="612068" cy="43204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5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B5256-2E64-4EC9-BE1F-C7119FBCA41C}" type="slidenum">
              <a:rPr lang="cs-CZ" smtClean="0">
                <a:latin typeface="Times New Roman" pitchFamily="16" charset="0"/>
              </a:rPr>
              <a:pPr/>
              <a:t>44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cs-CZ" sz="1800" dirty="0" smtClean="0">
                <a:latin typeface="Arial" charset="0"/>
                <a:cs typeface="Times New Roman" pitchFamily="16" charset="0"/>
              </a:rPr>
              <a:t>Konkrétní realizace tohoto modelu byla provedena pro experimentální data popisující vývoj AIDS v komunit</a:t>
            </a:r>
            <a:r>
              <a:rPr lang="cs-CZ" sz="1800" dirty="0" smtClean="0">
                <a:latin typeface="Arial" charset="0"/>
              </a:rPr>
              <a:t>ě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homosexuálních a bisexuálních mu</a:t>
            </a:r>
            <a:r>
              <a:rPr lang="cs-CZ" sz="1800" dirty="0" smtClean="0">
                <a:latin typeface="Arial" charset="0"/>
              </a:rPr>
              <a:t>ž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ů, kte</a:t>
            </a:r>
            <a:r>
              <a:rPr lang="cs-CZ" sz="1800" dirty="0" smtClean="0">
                <a:latin typeface="Arial" charset="0"/>
              </a:rPr>
              <a:t>ř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í se lé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ili v letech 1978 - 1985 na klinice s San Francisku. Hodnoty parametr</a:t>
            </a:r>
            <a:r>
              <a:rPr lang="cs-CZ" sz="1800" dirty="0" smtClean="0">
                <a:latin typeface="Arial" charset="0"/>
              </a:rPr>
              <a:t>ů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modelu ur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ené z experimentálních dat byly</a:t>
            </a:r>
            <a:endParaRPr lang="cs-CZ" sz="1800" dirty="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cs-CZ" sz="1800" dirty="0" smtClean="0">
              <a:latin typeface="Arial" charset="0"/>
            </a:endParaRPr>
          </a:p>
          <a:p>
            <a:pPr algn="just" eaLnBrk="1" hangingPunct="1">
              <a:buFontTx/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B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13 333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  <a:sym typeface="Symbol" pitchFamily="18" charset="2"/>
              </a:rPr>
              <a:t>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1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/32 = 0,03125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  <a:sym typeface="Symbol" pitchFamily="18" charset="2"/>
              </a:rPr>
              <a:t>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0,5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c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2</a:t>
            </a:r>
          </a:p>
          <a:p>
            <a:pPr algn="just" eaLnBrk="1" hangingPunct="1">
              <a:buFontTx/>
              <a:buNone/>
            </a:pP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v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0,2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r>
              <a:rPr lang="cs-CZ" sz="1800" baseline="30000" dirty="0" smtClean="0">
                <a:latin typeface="Arial" charset="0"/>
              </a:rPr>
              <a:t>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p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= 0,3</a:t>
            </a:r>
            <a:r>
              <a:rPr lang="cs-CZ" sz="1800" dirty="0" smtClean="0">
                <a:latin typeface="Arial" charset="0"/>
              </a:rPr>
              <a:t>			</a:t>
            </a:r>
            <a:r>
              <a:rPr lang="cs-CZ" sz="1800" dirty="0" smtClean="0">
                <a:solidFill>
                  <a:srgbClr val="FF0000"/>
                </a:solidFill>
                <a:latin typeface="Arial" charset="0"/>
                <a:cs typeface="Times New Roman" pitchFamily="16" charset="0"/>
              </a:rPr>
              <a:t>d 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= 1 rok</a:t>
            </a:r>
            <a:r>
              <a:rPr lang="cs-CZ" sz="1800" baseline="30000" dirty="0" smtClean="0">
                <a:latin typeface="Arial" charset="0"/>
                <a:cs typeface="Times New Roman" pitchFamily="16" charset="0"/>
              </a:rPr>
              <a:t>-1</a:t>
            </a:r>
            <a:endParaRPr lang="cs-CZ" sz="1800" dirty="0" smtClean="0">
              <a:latin typeface="Arial" charset="0"/>
              <a:cs typeface="Times New Roman" pitchFamily="16" charset="0"/>
            </a:endParaRPr>
          </a:p>
          <a:p>
            <a:pPr eaLnBrk="1" hangingPunct="1">
              <a:buFontTx/>
              <a:buNone/>
            </a:pPr>
            <a:endParaRPr lang="cs-CZ" sz="1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cs-CZ" sz="1800" dirty="0" smtClean="0">
                <a:latin typeface="Arial" charset="0"/>
                <a:cs typeface="Times New Roman" pitchFamily="16" charset="0"/>
              </a:rPr>
              <a:t>a p</a:t>
            </a:r>
            <a:r>
              <a:rPr lang="cs-CZ" sz="1800" dirty="0" smtClean="0">
                <a:latin typeface="Arial" charset="0"/>
              </a:rPr>
              <a:t>ř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edpokládané po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áte</a:t>
            </a:r>
            <a:r>
              <a:rPr lang="cs-CZ" sz="1800" dirty="0" smtClean="0">
                <a:latin typeface="Arial" charset="0"/>
              </a:rPr>
              <a:t>č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ní podmínky x(0) = 100 000, y(0) = 1, a(0) = 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0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, z(0) = </a:t>
            </a:r>
            <a:r>
              <a:rPr lang="cs-CZ" sz="1800" dirty="0" err="1" smtClean="0">
                <a:latin typeface="Arial" charset="0"/>
                <a:cs typeface="Times New Roman" pitchFamily="16" charset="0"/>
              </a:rPr>
              <a:t>0</a:t>
            </a:r>
            <a:r>
              <a:rPr lang="cs-CZ" sz="1800" dirty="0" smtClean="0">
                <a:latin typeface="Arial" charset="0"/>
                <a:cs typeface="Times New Roman" pitchFamily="16" charset="0"/>
              </a:rPr>
              <a:t> a N(0) = 100 000.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7351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86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6" cy="67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-18256"/>
            <a:ext cx="5400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100" dirty="0" smtClean="0"/>
              <a:t>Implementace modelu šíření AIDS v homosexuální populaci</a:t>
            </a:r>
          </a:p>
        </p:txBody>
      </p:sp>
    </p:spTree>
    <p:extLst>
      <p:ext uri="{BB962C8B-B14F-4D97-AF65-F5344CB8AC3E}">
        <p14:creationId xmlns:p14="http://schemas.microsoft.com/office/powerpoint/2010/main" val="97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CDC75-E0CC-474E-BEC1-A660B706FF0C}" type="slidenum">
              <a:rPr lang="cs-CZ" smtClean="0">
                <a:latin typeface="Times New Roman" pitchFamily="16" charset="0"/>
              </a:rPr>
              <a:pPr/>
              <a:t>46</a:t>
            </a:fld>
            <a:endParaRPr lang="cs-CZ" smtClean="0">
              <a:latin typeface="Times New Roman" pitchFamily="16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91200"/>
            <a:ext cx="8458200" cy="30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1600" smtClean="0">
                <a:latin typeface="Arial" charset="0"/>
              </a:rPr>
              <a:t>		       	</a:t>
            </a:r>
            <a:r>
              <a:rPr lang="cs-CZ" sz="1800" smtClean="0">
                <a:latin typeface="Arial" charset="0"/>
              </a:rPr>
              <a:t>c = 2				             c = 4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Model šíření AIDS</a:t>
            </a:r>
            <a:br>
              <a:rPr lang="cs-CZ" dirty="0" smtClean="0"/>
            </a:br>
            <a:r>
              <a:rPr lang="cs-CZ" sz="3600" dirty="0" smtClean="0"/>
              <a:t>v homosexuální populaci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881438" y="32385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538538" y="32432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805113" y="16430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3694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819400" y="15954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583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6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Rectangle 1"/>
          <p:cNvSpPr>
            <a:spLocks noChangeArrowheads="1"/>
          </p:cNvSpPr>
          <p:nvPr/>
        </p:nvSpPr>
        <p:spPr bwMode="auto">
          <a:xfrm>
            <a:off x="1874838" y="6646863"/>
            <a:ext cx="5054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cs-CZ" sz="900">
                <a:cs typeface="Times New Roman" pitchFamily="16" charset="0"/>
              </a:rPr>
              <a:t>HOLČÍK</a:t>
            </a:r>
            <a:r>
              <a:rPr lang="en-US" sz="900">
                <a:cs typeface="Times New Roman" pitchFamily="16" charset="0"/>
              </a:rPr>
              <a:t>, J.  </a:t>
            </a:r>
            <a:r>
              <a:rPr lang="cs-CZ" sz="900">
                <a:cs typeface="Times New Roman" pitchFamily="16" charset="0"/>
              </a:rPr>
              <a:t>„</a:t>
            </a:r>
            <a:r>
              <a:rPr lang="cs-CZ" sz="900" i="1">
                <a:cs typeface="Times New Roman" pitchFamily="16" charset="0"/>
              </a:rPr>
              <a:t>Modelování a simulace biologických systémů“. </a:t>
            </a:r>
            <a:r>
              <a:rPr lang="cs-CZ" sz="900">
                <a:cs typeface="Times New Roman" pitchFamily="16" charset="0"/>
              </a:rPr>
              <a:t>Skripta, Nakladatelství ČVUT, Praha 2006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03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Kompartmentová analýza ve fyziologii</a:t>
            </a:r>
            <a:endParaRPr lang="cs-CZ" dirty="0"/>
          </a:p>
        </p:txBody>
      </p:sp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data.gate2biotech.com/Image/Fotolia/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3147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Volume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563888" y="2276872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VolumeFlow</a:t>
            </a:r>
            <a:endParaRPr lang="en-US" dirty="0" smtClean="0"/>
          </a:p>
          <a:p>
            <a:r>
              <a:rPr lang="en-US" dirty="0" smtClean="0"/>
              <a:t>  Real volume(  final quantity="Volume", final unit="l");</a:t>
            </a:r>
          </a:p>
          <a:p>
            <a:r>
              <a:rPr lang="en-US" dirty="0" smtClean="0"/>
              <a:t>  flow Real q(  final quantity="Flow", final unit="l/s");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VolumeFlow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3635896" y="4077072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der(Volume) = (</a:t>
            </a:r>
            <a:r>
              <a:rPr lang="cs-CZ" dirty="0" err="1" smtClean="0"/>
              <a:t>inflow.q</a:t>
            </a:r>
            <a:r>
              <a:rPr lang="cs-CZ" dirty="0" smtClean="0"/>
              <a:t>);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inflow.volume</a:t>
            </a:r>
            <a:r>
              <a:rPr lang="cs-CZ" dirty="0" smtClean="0"/>
              <a:t> = Volume;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VolumeCompartment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27584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894366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2195736" y="162880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907704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2123728" y="4941168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763688" y="5733256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Volume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619672" y="1124744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(žaludek)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619672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(plasma)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156176" y="4293096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(intersticiální tekutina)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899592" y="1556792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95536" y="13407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1628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(pití)</a:t>
            </a:r>
            <a:endParaRPr lang="cs-CZ" dirty="0"/>
          </a:p>
        </p:txBody>
      </p:sp>
      <p:cxnSp>
        <p:nvCxnSpPr>
          <p:cNvPr id="13" name="Přímá spojovací šipka 12"/>
          <p:cNvCxnSpPr>
            <a:stCxn id="6" idx="2"/>
            <a:endCxn id="7" idx="0"/>
          </p:cNvCxnSpPr>
          <p:nvPr/>
        </p:nvCxnSpPr>
        <p:spPr>
          <a:xfrm>
            <a:off x="2483768" y="2780928"/>
            <a:ext cx="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3347864" y="5589240"/>
            <a:ext cx="28083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3347864" y="4437112"/>
            <a:ext cx="280831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995936" y="4067780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(lymfa)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91880" y="5229200"/>
            <a:ext cx="25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/>
              <a:t>t</a:t>
            </a:r>
            <a:r>
              <a:rPr lang="cs-CZ" dirty="0" err="1" smtClean="0"/>
              <a:t>ranskapilární</a:t>
            </a:r>
            <a:r>
              <a:rPr lang="cs-CZ" dirty="0" smtClean="0"/>
              <a:t> transport)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539552" y="4509120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-108520" y="4293096"/>
            <a:ext cx="67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QVIN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11560" y="4149080"/>
            <a:ext cx="10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(infúze…)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0" y="486916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QMWP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04056" y="4725144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(</a:t>
            </a:r>
            <a:r>
              <a:rPr lang="cs-CZ" dirty="0" err="1" smtClean="0"/>
              <a:t>metabol</a:t>
            </a:r>
            <a:r>
              <a:rPr lang="cs-CZ" dirty="0" smtClean="0"/>
              <a:t>. voda)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23528" y="5733256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(odpařováni)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0" y="537321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QIWL</a:t>
            </a:r>
            <a:endParaRPr lang="cs-CZ" dirty="0"/>
          </a:p>
        </p:txBody>
      </p:sp>
      <p:cxnSp>
        <p:nvCxnSpPr>
          <p:cNvPr id="35" name="Přímá spojovací šipka 34"/>
          <p:cNvCxnSpPr/>
          <p:nvPr/>
        </p:nvCxnSpPr>
        <p:spPr>
          <a:xfrm>
            <a:off x="827584" y="5085184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H="1" flipV="1">
            <a:off x="700833" y="5585041"/>
            <a:ext cx="918839" cy="41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>
            <a:off x="2483768" y="5949280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267744" y="6488668"/>
            <a:ext cx="69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QWU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411760" y="6093296"/>
            <a:ext cx="10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(diuréza)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40770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QLF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4283968" y="558924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QCFR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2483768" y="3284984"/>
            <a:ext cx="14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(vstřebávání)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483768" y="3573016"/>
            <a:ext cx="8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QVVIN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267744" y="530120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VP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2123728" y="14127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VIN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6732240" y="54452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VIF</a:t>
            </a:r>
            <a:endParaRPr lang="cs-CZ" dirty="0"/>
          </a:p>
        </p:txBody>
      </p:sp>
      <p:cxnSp>
        <p:nvCxnSpPr>
          <p:cNvPr id="36" name="Přímá spojovací šipka 35"/>
          <p:cNvCxnSpPr>
            <a:stCxn id="8" idx="3"/>
          </p:cNvCxnSpPr>
          <p:nvPr/>
        </p:nvCxnSpPr>
        <p:spPr>
          <a:xfrm>
            <a:off x="7884368" y="5121188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8676456" y="493187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QIC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812360" y="4221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tok do intracelulární tekutiny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2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484784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2276872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206084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83671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476672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664804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419872" y="3573016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r>
              <a:rPr lang="cs-CZ" dirty="0" smtClean="0"/>
              <a:t>*V1</a:t>
            </a:r>
            <a:endParaRPr lang="cs-CZ" dirty="0"/>
          </a:p>
        </p:txBody>
      </p:sp>
      <p:sp>
        <p:nvSpPr>
          <p:cNvPr id="9" name="Mrak 8"/>
          <p:cNvSpPr/>
          <p:nvPr/>
        </p:nvSpPr>
        <p:spPr>
          <a:xfrm>
            <a:off x="5436096" y="2024844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03006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Kompartmenty</a:t>
            </a:r>
            <a:r>
              <a:rPr lang="cs-CZ" i="1" dirty="0" smtClean="0"/>
              <a:t> – velmi názorná graficky znázornitelná dynamika (analogie nádoby a řízených toků do/z nádoby)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30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4914" t="9344" r="13692" b="6047"/>
          <a:stretch>
            <a:fillRect/>
          </a:stretch>
        </p:blipFill>
        <p:spPr bwMode="auto">
          <a:xfrm>
            <a:off x="1115616" y="0"/>
            <a:ext cx="7596336" cy="68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ný popisek 7"/>
          <p:cNvSpPr/>
          <p:nvPr/>
        </p:nvSpPr>
        <p:spPr>
          <a:xfrm>
            <a:off x="-180528" y="764704"/>
            <a:ext cx="1512168" cy="720080"/>
          </a:xfrm>
          <a:prstGeom prst="wedgeEllipseCallout">
            <a:avLst>
              <a:gd name="adj1" fmla="val 96677"/>
              <a:gd name="adj2" fmla="val -4939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Pití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0" y="1988840"/>
            <a:ext cx="1512168" cy="720080"/>
          </a:xfrm>
          <a:prstGeom prst="wedgeEllipseCallout">
            <a:avLst>
              <a:gd name="adj1" fmla="val 91887"/>
              <a:gd name="adj2" fmla="val -1545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Infúze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0" y="2996952"/>
            <a:ext cx="1907704" cy="1008112"/>
          </a:xfrm>
          <a:prstGeom prst="wedgeEllipseCallout">
            <a:avLst>
              <a:gd name="adj1" fmla="val 69042"/>
              <a:gd name="adj2" fmla="val -414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Metabolická tvorba vody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107504" y="4149080"/>
            <a:ext cx="1872208" cy="1008112"/>
          </a:xfrm>
          <a:prstGeom prst="wedgeEllipseCallout">
            <a:avLst>
              <a:gd name="adj1" fmla="val 62128"/>
              <a:gd name="adj2" fmla="val -630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Odpařování</a:t>
            </a:r>
            <a:endParaRPr lang="cs-CZ" dirty="0"/>
          </a:p>
        </p:txBody>
      </p:sp>
      <p:sp>
        <p:nvSpPr>
          <p:cNvPr id="12" name="Oválný popisek 11"/>
          <p:cNvSpPr/>
          <p:nvPr/>
        </p:nvSpPr>
        <p:spPr>
          <a:xfrm>
            <a:off x="899592" y="1340768"/>
            <a:ext cx="1944216" cy="720080"/>
          </a:xfrm>
          <a:prstGeom prst="wedgeEllipseCallout">
            <a:avLst>
              <a:gd name="adj1" fmla="val 78649"/>
              <a:gd name="adj2" fmla="val 4867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Vstřebávání</a:t>
            </a:r>
            <a:endParaRPr lang="cs-CZ" dirty="0"/>
          </a:p>
        </p:txBody>
      </p:sp>
      <p:sp>
        <p:nvSpPr>
          <p:cNvPr id="13" name="Oválný popisek 12"/>
          <p:cNvSpPr/>
          <p:nvPr/>
        </p:nvSpPr>
        <p:spPr>
          <a:xfrm>
            <a:off x="3491880" y="5589240"/>
            <a:ext cx="2304256" cy="1008112"/>
          </a:xfrm>
          <a:prstGeom prst="wedgeEllipseCallout">
            <a:avLst>
              <a:gd name="adj1" fmla="val 25800"/>
              <a:gd name="adj2" fmla="val -2336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Transkapilární</a:t>
            </a:r>
            <a:r>
              <a:rPr lang="cs-CZ" dirty="0" smtClean="0"/>
              <a:t> transport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4644008" y="1628800"/>
            <a:ext cx="2304256" cy="1008112"/>
          </a:xfrm>
          <a:prstGeom prst="wedgeEllipseCallout">
            <a:avLst>
              <a:gd name="adj1" fmla="val -9561"/>
              <a:gd name="adj2" fmla="val -104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lymfy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6839744" y="4941168"/>
            <a:ext cx="2304256" cy="1008112"/>
          </a:xfrm>
          <a:prstGeom prst="wedgeEllipseCallout">
            <a:avLst>
              <a:gd name="adj1" fmla="val 6155"/>
              <a:gd name="adj2" fmla="val -1744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Diuréza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7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Compartment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915816" y="220486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connector </a:t>
            </a:r>
            <a:r>
              <a:rPr lang="en-US" dirty="0" err="1" smtClean="0"/>
              <a:t>ConcentrationFlow</a:t>
            </a:r>
            <a:r>
              <a:rPr lang="en-US" dirty="0" smtClean="0"/>
              <a:t> "Concentration and Solute flow"</a:t>
            </a:r>
          </a:p>
          <a:p>
            <a:r>
              <a:rPr lang="en-US" dirty="0" smtClean="0"/>
              <a:t>  Concentration </a:t>
            </a:r>
            <a:r>
              <a:rPr lang="en-US" dirty="0" err="1" smtClean="0"/>
              <a:t>conc</a:t>
            </a:r>
            <a:r>
              <a:rPr lang="en-US" dirty="0" smtClean="0"/>
              <a:t>;</a:t>
            </a:r>
          </a:p>
          <a:p>
            <a:r>
              <a:rPr lang="en-US" dirty="0" smtClean="0"/>
              <a:t>  flow </a:t>
            </a:r>
            <a:r>
              <a:rPr lang="en-US" dirty="0" err="1" smtClean="0"/>
              <a:t>SoluteFlow</a:t>
            </a:r>
            <a:r>
              <a:rPr lang="en-US" dirty="0" smtClean="0"/>
              <a:t> q;</a:t>
            </a:r>
          </a:p>
          <a:p>
            <a:r>
              <a:rPr lang="en-US" dirty="0" smtClean="0"/>
              <a:t>end </a:t>
            </a:r>
            <a:r>
              <a:rPr lang="en-US" dirty="0" err="1" smtClean="0"/>
              <a:t>ConcentrationFlow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655168" y="5085184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equation</a:t>
            </a:r>
            <a:r>
              <a:rPr lang="cs-CZ" dirty="0" smtClean="0"/>
              <a:t> </a:t>
            </a:r>
          </a:p>
          <a:p>
            <a:r>
              <a:rPr lang="cs-CZ" dirty="0" smtClean="0"/>
              <a:t>  </a:t>
            </a:r>
            <a:r>
              <a:rPr lang="cs-CZ" dirty="0" err="1" smtClean="0"/>
              <a:t>SoluteConc</a:t>
            </a:r>
            <a:r>
              <a:rPr lang="cs-CZ" dirty="0" smtClean="0"/>
              <a:t>=q_</a:t>
            </a:r>
            <a:r>
              <a:rPr lang="cs-CZ" dirty="0" err="1" smtClean="0"/>
              <a:t>out.conc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q_</a:t>
            </a:r>
            <a:r>
              <a:rPr lang="cs-CZ" dirty="0" err="1" smtClean="0"/>
              <a:t>out.conc</a:t>
            </a:r>
            <a:r>
              <a:rPr lang="cs-CZ" dirty="0" smtClean="0"/>
              <a:t>*</a:t>
            </a:r>
            <a:r>
              <a:rPr lang="cs-CZ" dirty="0" err="1" smtClean="0"/>
              <a:t>SolventVolume</a:t>
            </a:r>
            <a:r>
              <a:rPr lang="cs-CZ" dirty="0" smtClean="0"/>
              <a:t> = </a:t>
            </a:r>
            <a:r>
              <a:rPr lang="cs-CZ" dirty="0" err="1" smtClean="0"/>
              <a:t>SoluteMass</a:t>
            </a:r>
            <a:r>
              <a:rPr lang="cs-CZ" dirty="0" smtClean="0"/>
              <a:t>;</a:t>
            </a:r>
          </a:p>
          <a:p>
            <a:r>
              <a:rPr lang="cs-CZ" dirty="0" smtClean="0"/>
              <a:t>  der(</a:t>
            </a:r>
            <a:r>
              <a:rPr lang="cs-CZ" dirty="0" err="1" smtClean="0"/>
              <a:t>SoluteMass</a:t>
            </a:r>
            <a:r>
              <a:rPr lang="cs-CZ" dirty="0" smtClean="0"/>
              <a:t>) = q_</a:t>
            </a:r>
            <a:r>
              <a:rPr lang="cs-CZ" dirty="0" err="1" smtClean="0"/>
              <a:t>out.q</a:t>
            </a:r>
            <a:r>
              <a:rPr lang="cs-CZ" dirty="0" smtClean="0"/>
              <a:t>;</a:t>
            </a:r>
          </a:p>
          <a:p>
            <a:r>
              <a:rPr lang="cs-CZ" dirty="0" err="1" smtClean="0"/>
              <a:t>end</a:t>
            </a:r>
            <a:r>
              <a:rPr lang="cs-CZ" dirty="0" smtClean="0"/>
              <a:t> </a:t>
            </a:r>
            <a:r>
              <a:rPr lang="cs-CZ" dirty="0" err="1" smtClean="0"/>
              <a:t>ConcentrationCompartment</a:t>
            </a:r>
            <a:r>
              <a:rPr lang="cs-CZ" dirty="0" smtClean="0"/>
              <a:t>;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51520" y="1988840"/>
            <a:ext cx="2520280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2788416">
            <a:off x="1318302" y="3028017"/>
            <a:ext cx="373722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1763688" y="1628800"/>
            <a:ext cx="122413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vnoramenný trojúhelník 9"/>
          <p:cNvSpPr/>
          <p:nvPr/>
        </p:nvSpPr>
        <p:spPr>
          <a:xfrm rot="10498483">
            <a:off x="1331640" y="4509120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611560" y="4797152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6021288"/>
            <a:ext cx="12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SoluteMass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843808" y="1340768"/>
            <a:ext cx="76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flipH="1" flipV="1">
            <a:off x="3635896" y="162880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vnoramenný trojúhelník 17"/>
          <p:cNvSpPr/>
          <p:nvPr/>
        </p:nvSpPr>
        <p:spPr>
          <a:xfrm rot="5400000">
            <a:off x="2570853" y="3948133"/>
            <a:ext cx="360040" cy="36004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059832" y="3861048"/>
            <a:ext cx="12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SoluteConc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ipka doprava 18"/>
          <p:cNvSpPr/>
          <p:nvPr/>
        </p:nvSpPr>
        <p:spPr>
          <a:xfrm>
            <a:off x="6795417" y="4581128"/>
            <a:ext cx="648072" cy="648072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87105" y="2420888"/>
            <a:ext cx="2880320" cy="2952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Koncentrační </a:t>
            </a:r>
            <a:r>
              <a:rPr lang="cs-CZ" dirty="0" err="1" smtClean="0"/>
              <a:t>kompartment</a:t>
            </a:r>
            <a:endParaRPr lang="cs-CZ" dirty="0"/>
          </a:p>
        </p:txBody>
      </p:sp>
      <p:sp>
        <p:nvSpPr>
          <p:cNvPr id="13" name="Ohnutá šipka 12"/>
          <p:cNvSpPr/>
          <p:nvPr/>
        </p:nvSpPr>
        <p:spPr>
          <a:xfrm rot="5400000">
            <a:off x="6651401" y="5373216"/>
            <a:ext cx="2016224" cy="864096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Šipka ve tvaru U 17"/>
          <p:cNvSpPr/>
          <p:nvPr/>
        </p:nvSpPr>
        <p:spPr>
          <a:xfrm flipH="1">
            <a:off x="5643289" y="1340768"/>
            <a:ext cx="1926150" cy="3456384"/>
          </a:xfrm>
          <a:prstGeom prst="uturnArrow">
            <a:avLst>
              <a:gd name="adj1" fmla="val 17253"/>
              <a:gd name="adj2" fmla="val 25000"/>
              <a:gd name="adj3" fmla="val 25000"/>
              <a:gd name="adj4" fmla="val 43750"/>
              <a:gd name="adj5" fmla="val 33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2492896"/>
            <a:ext cx="145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 -  Množství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95536" y="2060848"/>
            <a:ext cx="217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– distribuční objem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587505" y="314096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Clearance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65396" y="594928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 – exkrece látky 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5536" y="4365104"/>
            <a:ext cx="25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(t)=C(t)*</a:t>
            </a:r>
            <a:r>
              <a:rPr lang="cs-CZ" dirty="0" err="1" smtClean="0"/>
              <a:t>Clearance</a:t>
            </a:r>
            <a:r>
              <a:rPr lang="cs-CZ" dirty="0" smtClean="0"/>
              <a:t>(t)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95536" y="2924944"/>
            <a:ext cx="21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-  Koncentrace látky</a:t>
            </a:r>
            <a:endParaRPr lang="cs-CZ" dirty="0"/>
          </a:p>
        </p:txBody>
      </p:sp>
      <p:sp>
        <p:nvSpPr>
          <p:cNvPr id="28" name="Zaoblený obdélník 27"/>
          <p:cNvSpPr/>
          <p:nvPr/>
        </p:nvSpPr>
        <p:spPr>
          <a:xfrm>
            <a:off x="1835696" y="404664"/>
            <a:ext cx="1440160" cy="13681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hnutá šipka 28"/>
          <p:cNvSpPr/>
          <p:nvPr/>
        </p:nvSpPr>
        <p:spPr>
          <a:xfrm rot="5400000">
            <a:off x="3455876" y="1232756"/>
            <a:ext cx="720080" cy="1080120"/>
          </a:xfrm>
          <a:prstGeom prst="ben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851920" y="0"/>
            <a:ext cx="280831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(t)=M(t)*k</a:t>
            </a:r>
            <a:endParaRPr lang="cs-CZ" dirty="0"/>
          </a:p>
        </p:txBody>
      </p:sp>
      <p:grpSp>
        <p:nvGrpSpPr>
          <p:cNvPr id="31" name="Skupina 10"/>
          <p:cNvGrpSpPr/>
          <p:nvPr/>
        </p:nvGrpSpPr>
        <p:grpSpPr>
          <a:xfrm>
            <a:off x="3563888" y="1124744"/>
            <a:ext cx="360040" cy="576064"/>
            <a:chOff x="3491880" y="4437112"/>
            <a:chExt cx="360040" cy="576064"/>
          </a:xfrm>
        </p:grpSpPr>
        <p:sp>
          <p:nvSpPr>
            <p:cNvPr id="32" name="Rovnoramenný trojúhelník 31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Rovnoramenný trojúhelník 32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Volný tvar 40"/>
          <p:cNvSpPr/>
          <p:nvPr/>
        </p:nvSpPr>
        <p:spPr>
          <a:xfrm>
            <a:off x="2740891" y="129309"/>
            <a:ext cx="1152236" cy="258618"/>
          </a:xfrm>
          <a:custGeom>
            <a:avLst/>
            <a:gdLst>
              <a:gd name="connsiteX0" fmla="*/ 71582 w 1152236"/>
              <a:gd name="connsiteY0" fmla="*/ 258618 h 258618"/>
              <a:gd name="connsiteX1" fmla="*/ 57727 w 1152236"/>
              <a:gd name="connsiteY1" fmla="*/ 50800 h 258618"/>
              <a:gd name="connsiteX2" fmla="*/ 417945 w 1152236"/>
              <a:gd name="connsiteY2" fmla="*/ 9236 h 258618"/>
              <a:gd name="connsiteX3" fmla="*/ 1152236 w 1152236"/>
              <a:gd name="connsiteY3" fmla="*/ 106218 h 25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236" h="258618">
                <a:moveTo>
                  <a:pt x="71582" y="258618"/>
                </a:moveTo>
                <a:cubicBezTo>
                  <a:pt x="35791" y="175491"/>
                  <a:pt x="0" y="92364"/>
                  <a:pt x="57727" y="50800"/>
                </a:cubicBezTo>
                <a:cubicBezTo>
                  <a:pt x="115454" y="9236"/>
                  <a:pt x="235527" y="0"/>
                  <a:pt x="417945" y="9236"/>
                </a:cubicBezTo>
                <a:cubicBezTo>
                  <a:pt x="600363" y="18472"/>
                  <a:pt x="876299" y="62345"/>
                  <a:pt x="1152236" y="10621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3558309" y="637309"/>
            <a:ext cx="1699492" cy="487435"/>
          </a:xfrm>
          <a:custGeom>
            <a:avLst/>
            <a:gdLst>
              <a:gd name="connsiteX0" fmla="*/ 1512455 w 1699492"/>
              <a:gd name="connsiteY0" fmla="*/ 0 h 512618"/>
              <a:gd name="connsiteX1" fmla="*/ 1484746 w 1699492"/>
              <a:gd name="connsiteY1" fmla="*/ 304800 h 512618"/>
              <a:gd name="connsiteX2" fmla="*/ 223982 w 1699492"/>
              <a:gd name="connsiteY2" fmla="*/ 207818 h 512618"/>
              <a:gd name="connsiteX3" fmla="*/ 140855 w 1699492"/>
              <a:gd name="connsiteY3" fmla="*/ 512618 h 512618"/>
              <a:gd name="connsiteX4" fmla="*/ 140855 w 1699492"/>
              <a:gd name="connsiteY4" fmla="*/ 512618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2" h="512618">
                <a:moveTo>
                  <a:pt x="1512455" y="0"/>
                </a:moveTo>
                <a:cubicBezTo>
                  <a:pt x="1605973" y="135082"/>
                  <a:pt x="1699492" y="270164"/>
                  <a:pt x="1484746" y="304800"/>
                </a:cubicBezTo>
                <a:cubicBezTo>
                  <a:pt x="1270001" y="339436"/>
                  <a:pt x="447964" y="173182"/>
                  <a:pt x="223982" y="207818"/>
                </a:cubicBezTo>
                <a:cubicBezTo>
                  <a:pt x="0" y="242454"/>
                  <a:pt x="140855" y="512618"/>
                  <a:pt x="140855" y="512618"/>
                </a:cubicBezTo>
                <a:lnTo>
                  <a:pt x="140855" y="512618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419913" y="4797152"/>
            <a:ext cx="17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Fout</a:t>
            </a:r>
            <a:r>
              <a:rPr lang="cs-CZ" dirty="0" smtClean="0"/>
              <a:t>(t)=m(t)*k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467544" y="52292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c(t)*</a:t>
            </a:r>
            <a:r>
              <a:rPr lang="cs-CZ" dirty="0" err="1" smtClean="0"/>
              <a:t>Clearance</a:t>
            </a:r>
            <a:r>
              <a:rPr lang="cs-CZ" dirty="0" smtClean="0"/>
              <a:t>=m(t)*k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323528" y="334770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 = m/V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67544" y="56519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m(t)*</a:t>
            </a:r>
            <a:r>
              <a:rPr lang="cs-CZ" dirty="0" err="1" smtClean="0"/>
              <a:t>Clearance</a:t>
            </a:r>
            <a:r>
              <a:rPr lang="cs-CZ" dirty="0" smtClean="0"/>
              <a:t>/V=m(t)*k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467544" y="60840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Clearance</a:t>
            </a:r>
            <a:r>
              <a:rPr lang="cs-CZ" b="1" dirty="0" smtClean="0"/>
              <a:t>/V=k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211960" y="1340768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2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3" grpId="0" animBg="1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44" grpId="0"/>
      <p:bldP spid="46" grpId="0"/>
      <p:bldP spid="47" grpId="0"/>
      <p:bldP spid="48" grpId="0"/>
      <p:bldP spid="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987824" y="2204864"/>
            <a:ext cx="2880320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ExtracellularGlucose</a:t>
            </a:r>
            <a:endParaRPr lang="cs-CZ" dirty="0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683568" y="3573016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364502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InputGlucose</a:t>
            </a:r>
            <a:endParaRPr lang="cs-CZ" dirty="0"/>
          </a:p>
        </p:txBody>
      </p:sp>
      <p:cxnSp>
        <p:nvCxnSpPr>
          <p:cNvPr id="39" name="Přímá spojovací šipka 38"/>
          <p:cNvCxnSpPr/>
          <p:nvPr/>
        </p:nvCxnSpPr>
        <p:spPr>
          <a:xfrm>
            <a:off x="5868144" y="4365104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6156176" y="4437112"/>
            <a:ext cx="179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ExcretionGlucose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364088" y="404664"/>
            <a:ext cx="18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UtilisationGlucose</a:t>
            </a:r>
            <a:endParaRPr lang="cs-CZ" dirty="0"/>
          </a:p>
        </p:txBody>
      </p:sp>
      <p:cxnSp>
        <p:nvCxnSpPr>
          <p:cNvPr id="45" name="Pravoúhlá spojovací čára 44"/>
          <p:cNvCxnSpPr>
            <a:stCxn id="6" idx="0"/>
          </p:cNvCxnSpPr>
          <p:nvPr/>
        </p:nvCxnSpPr>
        <p:spPr>
          <a:xfrm rot="5400000" flipH="1" flipV="1">
            <a:off x="5364088" y="-99392"/>
            <a:ext cx="1368152" cy="324036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ný popisek 4"/>
          <p:cNvSpPr/>
          <p:nvPr/>
        </p:nvSpPr>
        <p:spPr>
          <a:xfrm>
            <a:off x="46832" y="1648592"/>
            <a:ext cx="2376264" cy="1008112"/>
          </a:xfrm>
          <a:prstGeom prst="wedgeEllipseCallout">
            <a:avLst>
              <a:gd name="adj1" fmla="val 79046"/>
              <a:gd name="adj2" fmla="val -3303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Tvorba inzulinu</a:t>
            </a:r>
            <a:endParaRPr lang="cs-CZ" dirty="0"/>
          </a:p>
        </p:txBody>
      </p:sp>
      <p:sp>
        <p:nvSpPr>
          <p:cNvPr id="12" name="Oválný popisek 5"/>
          <p:cNvSpPr/>
          <p:nvPr/>
        </p:nvSpPr>
        <p:spPr>
          <a:xfrm>
            <a:off x="1224700" y="132331"/>
            <a:ext cx="2376264" cy="692696"/>
          </a:xfrm>
          <a:prstGeom prst="wedgeEllipseCallout">
            <a:avLst>
              <a:gd name="adj1" fmla="val 35103"/>
              <a:gd name="adj2" fmla="val 1708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inzulin</a:t>
            </a:r>
            <a:endParaRPr lang="cs-CZ" dirty="0"/>
          </a:p>
        </p:txBody>
      </p:sp>
      <p:sp>
        <p:nvSpPr>
          <p:cNvPr id="13" name="Oválný popisek 7"/>
          <p:cNvSpPr/>
          <p:nvPr/>
        </p:nvSpPr>
        <p:spPr>
          <a:xfrm>
            <a:off x="6305596" y="3140968"/>
            <a:ext cx="1944216" cy="864096"/>
          </a:xfrm>
          <a:prstGeom prst="wedgeEllipseCallout">
            <a:avLst>
              <a:gd name="adj1" fmla="val -47054"/>
              <a:gd name="adj2" fmla="val 915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Renální exkrece glukózy</a:t>
            </a:r>
            <a:endParaRPr lang="cs-CZ" dirty="0"/>
          </a:p>
        </p:txBody>
      </p:sp>
      <p:sp>
        <p:nvSpPr>
          <p:cNvPr id="14" name="Oválný popisek 8"/>
          <p:cNvSpPr/>
          <p:nvPr/>
        </p:nvSpPr>
        <p:spPr>
          <a:xfrm>
            <a:off x="4842284" y="1077218"/>
            <a:ext cx="2627784" cy="864096"/>
          </a:xfrm>
          <a:prstGeom prst="wedgeEllipseCallout">
            <a:avLst>
              <a:gd name="adj1" fmla="val -60434"/>
              <a:gd name="adj2" fmla="val -751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glukózy do buněk</a:t>
            </a:r>
            <a:endParaRPr lang="cs-CZ" dirty="0"/>
          </a:p>
        </p:txBody>
      </p:sp>
      <p:sp>
        <p:nvSpPr>
          <p:cNvPr id="16" name="Oválný popisek 10"/>
          <p:cNvSpPr/>
          <p:nvPr/>
        </p:nvSpPr>
        <p:spPr>
          <a:xfrm>
            <a:off x="216024" y="4806444"/>
            <a:ext cx="2627784" cy="864096"/>
          </a:xfrm>
          <a:prstGeom prst="wedgeEllipseCallout">
            <a:avLst>
              <a:gd name="adj1" fmla="val 27151"/>
              <a:gd name="adj2" fmla="val -185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glukózy</a:t>
            </a:r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3815916" y="1682974"/>
            <a:ext cx="576064" cy="2702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044955" y="1633446"/>
            <a:ext cx="8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Inzulin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 l="27420" t="10813" r="6514" b="5914"/>
          <a:stretch>
            <a:fillRect/>
          </a:stretch>
        </p:blipFill>
        <p:spPr bwMode="auto">
          <a:xfrm>
            <a:off x="683568" y="0"/>
            <a:ext cx="7956376" cy="68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1115616" y="0"/>
            <a:ext cx="2376264" cy="1008112"/>
          </a:xfrm>
          <a:prstGeom prst="wedgeEllipseCallout">
            <a:avLst>
              <a:gd name="adj1" fmla="val 111754"/>
              <a:gd name="adj2" fmla="val 21337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Tvorba inzulinu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6767736" y="0"/>
            <a:ext cx="2376264" cy="692696"/>
          </a:xfrm>
          <a:prstGeom prst="wedgeEllipseCallout">
            <a:avLst>
              <a:gd name="adj1" fmla="val -48913"/>
              <a:gd name="adj2" fmla="val 5639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Externí inzulin</a:t>
            </a:r>
            <a:endParaRPr lang="cs-CZ" dirty="0"/>
          </a:p>
        </p:txBody>
      </p:sp>
      <p:sp>
        <p:nvSpPr>
          <p:cNvPr id="8" name="Oválný popisek 7"/>
          <p:cNvSpPr/>
          <p:nvPr/>
        </p:nvSpPr>
        <p:spPr>
          <a:xfrm>
            <a:off x="7308304" y="4581128"/>
            <a:ext cx="1944216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Renální exkrece glukózy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6516216" y="2996952"/>
            <a:ext cx="2627784" cy="864096"/>
          </a:xfrm>
          <a:prstGeom prst="wedgeEllipseCallout">
            <a:avLst>
              <a:gd name="adj1" fmla="val -57244"/>
              <a:gd name="adj2" fmla="val -59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glukózy do buněk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7020272" y="1052736"/>
            <a:ext cx="2627784" cy="864096"/>
          </a:xfrm>
          <a:prstGeom prst="wedgeEllipseCallout">
            <a:avLst>
              <a:gd name="adj1" fmla="val -30026"/>
              <a:gd name="adj2" fmla="val 1397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</a:t>
            </a:r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0" y="5993904"/>
            <a:ext cx="2627784" cy="864096"/>
          </a:xfrm>
          <a:prstGeom prst="wedgeEllipseCallout">
            <a:avLst>
              <a:gd name="adj1" fmla="val 69198"/>
              <a:gd name="adj2" fmla="val -6766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glukózy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9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ExtracellularPotassium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059832" y="476672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IntracellularPotassium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3419872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4932040" y="2708920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99792" y="314096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YKHI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3068960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YKGL</a:t>
            </a:r>
            <a:endParaRPr lang="cs-CZ" dirty="0"/>
          </a:p>
        </p:txBody>
      </p:sp>
      <p:sp>
        <p:nvSpPr>
          <p:cNvPr id="14" name="Oválný popisek 13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9266"/>
              <a:gd name="adj2" fmla="val 15320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15" name="Oválný popisek 14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16" name="Oválný popisek 15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12280"/>
              <a:gd name="adj2" fmla="val 2332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17" name="Oválný popisek 16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150905"/>
              <a:gd name="adj2" fmla="val 1914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 l="22747" t="11541" r="12970" b="11541"/>
          <a:stretch>
            <a:fillRect/>
          </a:stretch>
        </p:blipFill>
        <p:spPr bwMode="auto">
          <a:xfrm>
            <a:off x="0" y="0"/>
            <a:ext cx="8748464" cy="688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0" y="2852936"/>
            <a:ext cx="2376264" cy="1008112"/>
          </a:xfrm>
          <a:prstGeom prst="wedgeEllipseCallout">
            <a:avLst>
              <a:gd name="adj1" fmla="val 133852"/>
              <a:gd name="adj2" fmla="val 16308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draslíku</a:t>
            </a:r>
            <a:endParaRPr lang="cs-CZ" dirty="0"/>
          </a:p>
        </p:txBody>
      </p:sp>
      <p:sp>
        <p:nvSpPr>
          <p:cNvPr id="6" name="Oválný popisek 5"/>
          <p:cNvSpPr/>
          <p:nvPr/>
        </p:nvSpPr>
        <p:spPr>
          <a:xfrm>
            <a:off x="7092280" y="5661248"/>
            <a:ext cx="2088232" cy="936104"/>
          </a:xfrm>
          <a:prstGeom prst="wedgeEllipseCallout">
            <a:avLst>
              <a:gd name="adj1" fmla="val -37294"/>
              <a:gd name="adj2" fmla="val -1289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draslíku v ledvinách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0" y="0"/>
            <a:ext cx="2088232" cy="1124744"/>
          </a:xfrm>
          <a:prstGeom prst="wedgeEllipseCallout">
            <a:avLst>
              <a:gd name="adj1" fmla="val 172109"/>
              <a:gd name="adj2" fmla="val 1109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(ovlivňovaný pH)</a:t>
            </a:r>
            <a:endParaRPr lang="cs-CZ" dirty="0"/>
          </a:p>
        </p:txBody>
      </p:sp>
      <p:sp>
        <p:nvSpPr>
          <p:cNvPr id="9" name="Oválný popisek 8"/>
          <p:cNvSpPr/>
          <p:nvPr/>
        </p:nvSpPr>
        <p:spPr>
          <a:xfrm>
            <a:off x="7055768" y="404664"/>
            <a:ext cx="2088232" cy="1124744"/>
          </a:xfrm>
          <a:prstGeom prst="wedgeEllipseCallout">
            <a:avLst>
              <a:gd name="adj1" fmla="val -67664"/>
              <a:gd name="adj2" fmla="val 18658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Tok draslíku do buněk (společně s glukózou)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1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3789040"/>
            <a:ext cx="2448272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ExtracellularNatrium</a:t>
            </a:r>
            <a:endParaRPr lang="cs-CZ" dirty="0"/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5580112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4"/>
          <p:cNvCxnSpPr/>
          <p:nvPr/>
        </p:nvCxnSpPr>
        <p:spPr>
          <a:xfrm>
            <a:off x="827584" y="4941168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 flipV="1">
            <a:off x="4283968" y="2708920"/>
            <a:ext cx="0" cy="108012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475656" y="4509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YNIN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45091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299695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YNHI</a:t>
            </a:r>
            <a:endParaRPr lang="cs-CZ" dirty="0"/>
          </a:p>
        </p:txBody>
      </p:sp>
      <p:sp>
        <p:nvSpPr>
          <p:cNvPr id="18" name="Oválný popisek 17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46604"/>
              <a:gd name="adj2" fmla="val -1063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19" name="Oválný popisek 18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4455"/>
              <a:gd name="adj2" fmla="val 271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20" name="Oválný popisek 19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101976"/>
              <a:gd name="adj2" fmla="val 1383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31827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469" t="9889" r="15859" b="3849"/>
          <a:stretch>
            <a:fillRect/>
          </a:stretch>
        </p:blipFill>
        <p:spPr bwMode="auto">
          <a:xfrm>
            <a:off x="1043608" y="-27384"/>
            <a:ext cx="733819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ný popisek 2"/>
          <p:cNvSpPr/>
          <p:nvPr/>
        </p:nvSpPr>
        <p:spPr>
          <a:xfrm>
            <a:off x="251520" y="5517232"/>
            <a:ext cx="2376264" cy="1008112"/>
          </a:xfrm>
          <a:prstGeom prst="wedgeEllipseCallout">
            <a:avLst>
              <a:gd name="adj1" fmla="val 92323"/>
              <a:gd name="adj2" fmla="val -1566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Přísun sodíku</a:t>
            </a:r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6948264" y="1772816"/>
            <a:ext cx="2376264" cy="1008112"/>
          </a:xfrm>
          <a:prstGeom prst="wedgeEllipseCallout">
            <a:avLst>
              <a:gd name="adj1" fmla="val -42931"/>
              <a:gd name="adj2" fmla="val 21247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Vylučování sodíku ledvinami</a:t>
            </a:r>
            <a:endParaRPr lang="cs-CZ" dirty="0"/>
          </a:p>
        </p:txBody>
      </p:sp>
      <p:sp>
        <p:nvSpPr>
          <p:cNvPr id="5" name="Oválný popisek 4"/>
          <p:cNvSpPr/>
          <p:nvPr/>
        </p:nvSpPr>
        <p:spPr>
          <a:xfrm>
            <a:off x="5724128" y="0"/>
            <a:ext cx="2736304" cy="1628800"/>
          </a:xfrm>
          <a:prstGeom prst="wedgeEllipseCallout">
            <a:avLst>
              <a:gd name="adj1" fmla="val -76830"/>
              <a:gd name="adj2" fmla="val 1238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Výměna sodíku mezi buňkou a </a:t>
            </a:r>
            <a:r>
              <a:rPr lang="cs-CZ" dirty="0" err="1" smtClean="0"/>
              <a:t>extracelulátní</a:t>
            </a:r>
            <a:r>
              <a:rPr lang="cs-CZ" dirty="0" smtClean="0"/>
              <a:t> tekutinou za ionty H</a:t>
            </a:r>
            <a:r>
              <a:rPr lang="cs-CZ" baseline="30000" dirty="0" smtClean="0"/>
              <a:t>+</a:t>
            </a:r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11975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Kompartmentová analýza ve farmakologii</a:t>
            </a:r>
            <a:endParaRPr lang="cs-CZ" dirty="0"/>
          </a:p>
        </p:txBody>
      </p:sp>
      <p:pic>
        <p:nvPicPr>
          <p:cNvPr id="8194" name="Picture 2" descr="C:\Users\Jirka\AppData\Local\Microsoft\Windows\Temporary Internet Files\Content.IE5\RSMTR3YG\MP9003988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3560440" cy="25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4855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155679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2915816" y="2348880"/>
            <a:ext cx="252028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763688" y="177281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707904" y="908720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2699792" y="548680"/>
            <a:ext cx="360040" cy="165618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247964" y="1736812"/>
            <a:ext cx="864096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436096" y="1628800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55776" y="4005064"/>
            <a:ext cx="125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3006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Kompartmenty</a:t>
            </a:r>
            <a:r>
              <a:rPr lang="cs-CZ" i="1" dirty="0" smtClean="0"/>
              <a:t> – velmi názorná graficky znázornitelná dynamika (analogie nádoby a řízených toků do/z nádoby)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757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6632"/>
            <a:ext cx="490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Farmakodynamika a farmakokinetika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667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9147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40481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81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1" r="7333"/>
          <a:stretch/>
        </p:blipFill>
        <p:spPr bwMode="auto">
          <a:xfrm>
            <a:off x="1261240" y="692696"/>
            <a:ext cx="6708229" cy="39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59832" y="5013176"/>
            <a:ext cx="424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čas nástupu působení (</a:t>
            </a:r>
            <a:r>
              <a:rPr lang="cs-CZ" dirty="0" err="1" smtClean="0"/>
              <a:t>Warfarin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6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78766" cy="353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4658193"/>
            <a:ext cx="755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nástup a doba působení (frakce leukocytů, protinádorový </a:t>
            </a:r>
            <a:r>
              <a:rPr lang="cs-CZ" dirty="0" err="1" smtClean="0"/>
              <a:t>paclitaxel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053"/>
          <a:stretch/>
        </p:blipFill>
        <p:spPr bwMode="auto">
          <a:xfrm>
            <a:off x="1407121" y="404664"/>
            <a:ext cx="5466158" cy="510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39752" y="5805264"/>
            <a:ext cx="442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individuální variabilita (</a:t>
            </a:r>
            <a:r>
              <a:rPr lang="cs-CZ" dirty="0" err="1" smtClean="0"/>
              <a:t>Phenotoin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9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620598"/>
            <a:ext cx="802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Problém – individuální variabilita působení (stejný účinek, různá hladina </a:t>
            </a:r>
            <a:r>
              <a:rPr lang="cs-CZ" dirty="0" err="1" smtClean="0"/>
              <a:t>Warfarin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19263"/>
            <a:ext cx="4552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"/>
          <a:stretch/>
        </p:blipFill>
        <p:spPr bwMode="auto">
          <a:xfrm>
            <a:off x="251520" y="188640"/>
            <a:ext cx="8651461" cy="519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093296"/>
            <a:ext cx="122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Dávka - čas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2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404664"/>
            <a:ext cx="312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Izomery – mají různou kinetiku 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667399" cy="545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3768" y="260648"/>
            <a:ext cx="320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Lék – metabolit (různá účinnost)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4657874" cy="52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650 mg aspirinu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5436096" y="414908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053157" y="4715852"/>
            <a:ext cx="322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Protizánětlivý účinek (metabolit)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4863414" y="5085184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563715" y="5404574"/>
            <a:ext cx="220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antikoagulační účinek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1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422"/>
            <a:ext cx="4896544" cy="582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761425" y="275064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Kinetika léku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841146" cy="22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23728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3" name="Přímá spojovací šipka 12"/>
          <p:cNvCxnSpPr>
            <a:stCxn id="6" idx="3"/>
          </p:cNvCxnSpPr>
          <p:nvPr/>
        </p:nvCxnSpPr>
        <p:spPr>
          <a:xfrm flipV="1">
            <a:off x="3851920" y="3429000"/>
            <a:ext cx="194421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699792" y="321297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V1</a:t>
            </a:r>
            <a:endParaRPr lang="cs-CZ" dirty="0"/>
          </a:p>
        </p:txBody>
      </p:sp>
      <p:sp>
        <p:nvSpPr>
          <p:cNvPr id="60" name="Elipsa 59"/>
          <p:cNvSpPr/>
          <p:nvPr/>
        </p:nvSpPr>
        <p:spPr>
          <a:xfrm>
            <a:off x="3923928" y="177281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</a:t>
            </a:r>
            <a:r>
              <a:rPr lang="cs-CZ" dirty="0" smtClean="0"/>
              <a:t>=k1*V1</a:t>
            </a:r>
            <a:endParaRPr lang="cs-CZ" dirty="0"/>
          </a:p>
        </p:txBody>
      </p:sp>
      <p:cxnSp>
        <p:nvCxnSpPr>
          <p:cNvPr id="63" name="Pravoúhlá spojovací čára 62"/>
          <p:cNvCxnSpPr>
            <a:stCxn id="6" idx="0"/>
            <a:endCxn id="60" idx="2"/>
          </p:cNvCxnSpPr>
          <p:nvPr/>
        </p:nvCxnSpPr>
        <p:spPr>
          <a:xfrm rot="5400000" flipH="1" flipV="1">
            <a:off x="3167844" y="1880828"/>
            <a:ext cx="576064" cy="93610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ravoúhlá spojovací čára 65"/>
          <p:cNvCxnSpPr>
            <a:stCxn id="60" idx="4"/>
          </p:cNvCxnSpPr>
          <p:nvPr/>
        </p:nvCxnSpPr>
        <p:spPr>
          <a:xfrm rot="5400000">
            <a:off x="4355976" y="2708920"/>
            <a:ext cx="1080120" cy="36004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796136" y="2636912"/>
            <a:ext cx="172819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V2</a:t>
            </a:r>
            <a:endParaRPr lang="cs-CZ" dirty="0"/>
          </a:p>
        </p:txBody>
      </p:sp>
      <p:sp>
        <p:nvSpPr>
          <p:cNvPr id="9" name="Elipsa 8"/>
          <p:cNvSpPr/>
          <p:nvPr/>
        </p:nvSpPr>
        <p:spPr>
          <a:xfrm>
            <a:off x="107504" y="1412776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Inflow</a:t>
            </a:r>
            <a:endParaRPr lang="cs-CZ" dirty="0"/>
          </a:p>
        </p:txBody>
      </p:sp>
      <p:cxnSp>
        <p:nvCxnSpPr>
          <p:cNvPr id="10" name="Přímá spojovací šipka 9"/>
          <p:cNvCxnSpPr>
            <a:endCxn id="6" idx="1"/>
          </p:cNvCxnSpPr>
          <p:nvPr/>
        </p:nvCxnSpPr>
        <p:spPr>
          <a:xfrm flipV="1">
            <a:off x="539552" y="3465004"/>
            <a:ext cx="1584176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4"/>
          </p:cNvCxnSpPr>
          <p:nvPr/>
        </p:nvCxnSpPr>
        <p:spPr>
          <a:xfrm>
            <a:off x="1259632" y="1988840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6372200" y="1196752"/>
            <a:ext cx="2304256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Fout</a:t>
            </a:r>
            <a:r>
              <a:rPr lang="cs-CZ" dirty="0" smtClean="0"/>
              <a:t>=k2*V1</a:t>
            </a:r>
            <a:endParaRPr lang="cs-CZ" dirty="0"/>
          </a:p>
        </p:txBody>
      </p:sp>
      <p:cxnSp>
        <p:nvCxnSpPr>
          <p:cNvPr id="21" name="Přímá spojovací šipka 20"/>
          <p:cNvCxnSpPr/>
          <p:nvPr/>
        </p:nvCxnSpPr>
        <p:spPr>
          <a:xfrm flipV="1">
            <a:off x="7524328" y="3356992"/>
            <a:ext cx="1331640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7884368" y="1772816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0"/>
            <a:endCxn id="20" idx="4"/>
          </p:cNvCxnSpPr>
          <p:nvPr/>
        </p:nvCxnSpPr>
        <p:spPr>
          <a:xfrm flipV="1">
            <a:off x="6660232" y="1772816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3848" y="5373216"/>
            <a:ext cx="1841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Fo</a:t>
            </a:r>
            <a:r>
              <a:rPr lang="cs-CZ" dirty="0" smtClean="0"/>
              <a:t>=k1*V1</a:t>
            </a:r>
          </a:p>
          <a:p>
            <a:r>
              <a:rPr lang="cs-CZ" dirty="0" err="1" smtClean="0"/>
              <a:t>Fout</a:t>
            </a:r>
            <a:r>
              <a:rPr lang="cs-CZ" dirty="0" smtClean="0"/>
              <a:t>=k2*V1</a:t>
            </a:r>
          </a:p>
          <a:p>
            <a:r>
              <a:rPr lang="cs-CZ" dirty="0" smtClean="0"/>
              <a:t>dV1/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Inflow</a:t>
            </a:r>
            <a:r>
              <a:rPr lang="cs-CZ" dirty="0" smtClean="0"/>
              <a:t>-</a:t>
            </a:r>
            <a:r>
              <a:rPr lang="cs-CZ" dirty="0" err="1" smtClean="0"/>
              <a:t>Fo</a:t>
            </a:r>
            <a:endParaRPr lang="cs-CZ" dirty="0" smtClean="0"/>
          </a:p>
          <a:p>
            <a:r>
              <a:rPr lang="cs-CZ" dirty="0" smtClean="0"/>
              <a:t>dV2/</a:t>
            </a:r>
            <a:r>
              <a:rPr lang="cs-CZ" dirty="0" err="1" smtClean="0"/>
              <a:t>dt</a:t>
            </a:r>
            <a:r>
              <a:rPr lang="cs-CZ" dirty="0" smtClean="0"/>
              <a:t>=</a:t>
            </a:r>
            <a:r>
              <a:rPr lang="cs-CZ" dirty="0" err="1" smtClean="0"/>
              <a:t>Fout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8" name="Mrak 17"/>
          <p:cNvSpPr/>
          <p:nvPr/>
        </p:nvSpPr>
        <p:spPr>
          <a:xfrm>
            <a:off x="143508" y="3212976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Mrak 18"/>
          <p:cNvSpPr/>
          <p:nvPr/>
        </p:nvSpPr>
        <p:spPr>
          <a:xfrm>
            <a:off x="8830099" y="3078252"/>
            <a:ext cx="432048" cy="5040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03006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Kompartmenty</a:t>
            </a:r>
            <a:r>
              <a:rPr lang="cs-CZ" i="1" dirty="0" smtClean="0"/>
              <a:t> – velmi názorná graficky znázornitelná dynamika (analogie nádoby a řízených toků do/z nádoby)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41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805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71" y="5200440"/>
            <a:ext cx="51598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08" y="5992528"/>
            <a:ext cx="4607136" cy="8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8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" y="260648"/>
            <a:ext cx="734758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8709"/>
            <a:ext cx="3927127" cy="66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" y="1052736"/>
            <a:ext cx="91316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83768" y="548680"/>
            <a:ext cx="38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Farmakokinetická terminologie (ADME)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548680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Absorbce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0" y="1052736"/>
            <a:ext cx="82773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00192" y="548680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Systémová </a:t>
            </a:r>
            <a:r>
              <a:rPr lang="cs-CZ" dirty="0" err="1" smtClean="0"/>
              <a:t>absorbace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7236296" y="918012"/>
            <a:ext cx="166345" cy="2294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1786"/>
            <a:ext cx="5976664" cy="60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43808" y="283156"/>
            <a:ext cx="230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Enterohepatální</a:t>
            </a:r>
            <a:r>
              <a:rPr lang="cs-CZ" dirty="0" smtClean="0"/>
              <a:t> cyklus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Střevo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429309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Moč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31840" y="2132856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Krevní plazma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36096" y="1556792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dirty="0" err="1" smtClean="0"/>
              <a:t>Intersiciální</a:t>
            </a:r>
            <a:r>
              <a:rPr lang="cs-CZ" dirty="0" smtClean="0"/>
              <a:t> tekutina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635896" y="436510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Tuková tkáň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436096" y="3284984"/>
            <a:ext cx="1512168" cy="14401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Mozkomíšní mok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2411760" y="278092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4644008" y="2420888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ousměrná vodorovná šipka 11"/>
          <p:cNvSpPr/>
          <p:nvPr/>
        </p:nvSpPr>
        <p:spPr>
          <a:xfrm>
            <a:off x="4644008" y="328498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ousměrná vodorovná šipka 12"/>
          <p:cNvSpPr/>
          <p:nvPr/>
        </p:nvSpPr>
        <p:spPr>
          <a:xfrm rot="16200000">
            <a:off x="3815916" y="3825044"/>
            <a:ext cx="7920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hnutá šipka 14"/>
          <p:cNvSpPr/>
          <p:nvPr/>
        </p:nvSpPr>
        <p:spPr>
          <a:xfrm rot="10800000">
            <a:off x="2771800" y="3573016"/>
            <a:ext cx="576064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1619672" y="1268760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1619672" y="357301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699792" y="1628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4572000" y="1412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48600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2483768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363589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Elipsa 23"/>
          <p:cNvSpPr/>
          <p:nvPr/>
        </p:nvSpPr>
        <p:spPr>
          <a:xfrm>
            <a:off x="97160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1953803" y="1638728"/>
            <a:ext cx="745989" cy="488023"/>
          </a:xfrm>
          <a:custGeom>
            <a:avLst/>
            <a:gdLst>
              <a:gd name="connsiteX0" fmla="*/ 111303 w 840768"/>
              <a:gd name="connsiteY0" fmla="*/ 488023 h 488023"/>
              <a:gd name="connsiteX1" fmla="*/ 121577 w 840768"/>
              <a:gd name="connsiteY1" fmla="*/ 66782 h 488023"/>
              <a:gd name="connsiteX2" fmla="*/ 840768 w 840768"/>
              <a:gd name="connsiteY2" fmla="*/ 87330 h 48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0768" h="488023">
                <a:moveTo>
                  <a:pt x="111303" y="488023"/>
                </a:moveTo>
                <a:cubicBezTo>
                  <a:pt x="55651" y="310793"/>
                  <a:pt x="0" y="133564"/>
                  <a:pt x="121577" y="66782"/>
                </a:cubicBezTo>
                <a:cubicBezTo>
                  <a:pt x="243155" y="0"/>
                  <a:pt x="541961" y="43665"/>
                  <a:pt x="840768" y="8733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>
            <a:stCxn id="19" idx="4"/>
          </p:cNvCxnSpPr>
          <p:nvPr/>
        </p:nvCxnSpPr>
        <p:spPr>
          <a:xfrm flipH="1">
            <a:off x="2771800" y="1916832"/>
            <a:ext cx="72008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856234" y="1315093"/>
            <a:ext cx="726040" cy="817763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ovací šipka 30"/>
          <p:cNvCxnSpPr>
            <a:stCxn id="20" idx="5"/>
            <a:endCxn id="11" idx="1"/>
          </p:cNvCxnSpPr>
          <p:nvPr/>
        </p:nvCxnSpPr>
        <p:spPr>
          <a:xfrm>
            <a:off x="4817851" y="1658627"/>
            <a:ext cx="222201" cy="83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4788024" y="1183587"/>
            <a:ext cx="1160624" cy="445213"/>
          </a:xfrm>
          <a:custGeom>
            <a:avLst/>
            <a:gdLst>
              <a:gd name="connsiteX0" fmla="*/ 1171254 w 1171254"/>
              <a:gd name="connsiteY0" fmla="*/ 445213 h 445213"/>
              <a:gd name="connsiteX1" fmla="*/ 893852 w 1171254"/>
              <a:gd name="connsiteY1" fmla="*/ 23973 h 445213"/>
              <a:gd name="connsiteX2" fmla="*/ 0 w 1171254"/>
              <a:gd name="connsiteY2" fmla="*/ 301375 h 4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1254" h="445213">
                <a:moveTo>
                  <a:pt x="1171254" y="445213"/>
                </a:moveTo>
                <a:cubicBezTo>
                  <a:pt x="1130157" y="246579"/>
                  <a:pt x="1089061" y="47946"/>
                  <a:pt x="893852" y="23973"/>
                </a:cubicBezTo>
                <a:cubicBezTo>
                  <a:pt x="698643" y="0"/>
                  <a:pt x="349321" y="150687"/>
                  <a:pt x="0" y="301375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 rot="16967059" flipH="1">
            <a:off x="2419806" y="3280516"/>
            <a:ext cx="765966" cy="501029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040" h="863028">
                <a:moveTo>
                  <a:pt x="68494" y="863028"/>
                </a:moveTo>
                <a:cubicBezTo>
                  <a:pt x="34247" y="534255"/>
                  <a:pt x="0" y="205482"/>
                  <a:pt x="109591" y="102741"/>
                </a:cubicBezTo>
                <a:cubicBezTo>
                  <a:pt x="219182" y="0"/>
                  <a:pt x="472611" y="123289"/>
                  <a:pt x="726040" y="246579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16967059" flipH="1">
            <a:off x="252603" y="2960628"/>
            <a:ext cx="877172" cy="774116"/>
          </a:xfrm>
          <a:custGeom>
            <a:avLst/>
            <a:gdLst>
              <a:gd name="connsiteX0" fmla="*/ 68494 w 726040"/>
              <a:gd name="connsiteY0" fmla="*/ 863028 h 863028"/>
              <a:gd name="connsiteX1" fmla="*/ 109591 w 726040"/>
              <a:gd name="connsiteY1" fmla="*/ 102741 h 863028"/>
              <a:gd name="connsiteX2" fmla="*/ 726040 w 726040"/>
              <a:gd name="connsiteY2" fmla="*/ 246579 h 863028"/>
              <a:gd name="connsiteX0" fmla="*/ 83552 w 831449"/>
              <a:gd name="connsiteY0" fmla="*/ 834638 h 1280744"/>
              <a:gd name="connsiteX1" fmla="*/ 124649 w 831449"/>
              <a:gd name="connsiteY1" fmla="*/ 74351 h 1280744"/>
              <a:gd name="connsiteX2" fmla="*/ 831449 w 831449"/>
              <a:gd name="connsiteY2" fmla="*/ 1280744 h 1280744"/>
              <a:gd name="connsiteX0" fmla="*/ 83552 w 831449"/>
              <a:gd name="connsiteY0" fmla="*/ 887318 h 1333424"/>
              <a:gd name="connsiteX1" fmla="*/ 124649 w 831449"/>
              <a:gd name="connsiteY1" fmla="*/ 127031 h 1333424"/>
              <a:gd name="connsiteX2" fmla="*/ 552902 w 831449"/>
              <a:gd name="connsiteY2" fmla="*/ 201066 h 1333424"/>
              <a:gd name="connsiteX3" fmla="*/ 831449 w 831449"/>
              <a:gd name="connsiteY3" fmla="*/ 1333424 h 133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449" h="1333424">
                <a:moveTo>
                  <a:pt x="83552" y="887318"/>
                </a:moveTo>
                <a:cubicBezTo>
                  <a:pt x="49305" y="558545"/>
                  <a:pt x="0" y="52680"/>
                  <a:pt x="124649" y="127031"/>
                </a:cubicBezTo>
                <a:cubicBezTo>
                  <a:pt x="178282" y="79646"/>
                  <a:pt x="435102" y="1"/>
                  <a:pt x="552902" y="201066"/>
                </a:cubicBezTo>
                <a:lnTo>
                  <a:pt x="831449" y="1333424"/>
                </a:ln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šipka 37"/>
          <p:cNvCxnSpPr>
            <a:endCxn id="23" idx="4"/>
          </p:cNvCxnSpPr>
          <p:nvPr/>
        </p:nvCxnSpPr>
        <p:spPr>
          <a:xfrm flipH="1" flipV="1">
            <a:off x="3779912" y="4005064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>
            <a:stCxn id="5" idx="2"/>
            <a:endCxn id="23" idx="0"/>
          </p:cNvCxnSpPr>
          <p:nvPr/>
        </p:nvCxnSpPr>
        <p:spPr>
          <a:xfrm flipH="1">
            <a:off x="3779912" y="3573016"/>
            <a:ext cx="10801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23" idx="6"/>
            <a:endCxn id="13" idx="1"/>
          </p:cNvCxnSpPr>
          <p:nvPr/>
        </p:nvCxnSpPr>
        <p:spPr>
          <a:xfrm>
            <a:off x="3923928" y="3861048"/>
            <a:ext cx="216024" cy="108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22" idx="6"/>
          </p:cNvCxnSpPr>
          <p:nvPr/>
        </p:nvCxnSpPr>
        <p:spPr>
          <a:xfrm>
            <a:off x="2771800" y="400506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8" idx="1"/>
            <a:endCxn id="21" idx="6"/>
          </p:cNvCxnSpPr>
          <p:nvPr/>
        </p:nvCxnSpPr>
        <p:spPr>
          <a:xfrm flipH="1">
            <a:off x="5148064" y="400506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endCxn id="21" idx="1"/>
          </p:cNvCxnSpPr>
          <p:nvPr/>
        </p:nvCxnSpPr>
        <p:spPr>
          <a:xfrm>
            <a:off x="4572000" y="3573016"/>
            <a:ext cx="330213" cy="3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0"/>
            <a:endCxn id="12" idx="5"/>
          </p:cNvCxnSpPr>
          <p:nvPr/>
        </p:nvCxnSpPr>
        <p:spPr>
          <a:xfrm flipV="1">
            <a:off x="5004048" y="3501008"/>
            <a:ext cx="3600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24" idx="6"/>
          </p:cNvCxnSpPr>
          <p:nvPr/>
        </p:nvCxnSpPr>
        <p:spPr>
          <a:xfrm flipV="1">
            <a:off x="1259632" y="3717032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šipka 54"/>
          <p:cNvCxnSpPr>
            <a:stCxn id="24" idx="6"/>
            <a:endCxn id="24" idx="6"/>
          </p:cNvCxnSpPr>
          <p:nvPr/>
        </p:nvCxnSpPr>
        <p:spPr>
          <a:xfrm>
            <a:off x="1259632" y="3861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Obdélník 1179"/>
          <p:cNvSpPr/>
          <p:nvPr/>
        </p:nvSpPr>
        <p:spPr>
          <a:xfrm>
            <a:off x="899592" y="1196752"/>
            <a:ext cx="7200800" cy="54726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60475"/>
            <a:ext cx="7280275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81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1008113"/>
          </a:xfrm>
        </p:spPr>
        <p:txBody>
          <a:bodyPr/>
          <a:lstStyle/>
          <a:p>
            <a:r>
              <a:rPr lang="cs-CZ" dirty="0" smtClean="0"/>
              <a:t>Příklad: </a:t>
            </a:r>
            <a:r>
              <a:rPr lang="cs-CZ" dirty="0" err="1" smtClean="0"/>
              <a:t>Kompartmentová</a:t>
            </a:r>
            <a:r>
              <a:rPr lang="cs-CZ" dirty="0" smtClean="0"/>
              <a:t>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7808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908720"/>
            <a:ext cx="437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PK/PD = </a:t>
            </a:r>
            <a:r>
              <a:rPr lang="cs-CZ" dirty="0" err="1" smtClean="0"/>
              <a:t>faramakokinetika</a:t>
            </a:r>
            <a:r>
              <a:rPr lang="cs-CZ" dirty="0" smtClean="0"/>
              <a:t>/farmakodynamika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8052"/>
            <a:ext cx="4032448" cy="36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5229200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Dávka- účinek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6216" y="3501008"/>
            <a:ext cx="121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Subjektivní</a:t>
            </a:r>
          </a:p>
          <a:p>
            <a:r>
              <a:rPr lang="cs-CZ" dirty="0" smtClean="0"/>
              <a:t>Objektivní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4088" y="363950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účinek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6228184" y="3639507"/>
            <a:ext cx="36004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228184" y="3824173"/>
            <a:ext cx="28803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241812" y="4423035"/>
            <a:ext cx="184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Klinicky měřitelný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8344" y="4439703"/>
            <a:ext cx="125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Biomarkery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6588224" y="4147339"/>
            <a:ext cx="339326" cy="275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452320" y="4147339"/>
            <a:ext cx="432048" cy="29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24" y="5733256"/>
            <a:ext cx="34480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1026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8" name="Picture 2" descr="File:STKF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770380" cy="2276872"/>
          </a:xfrm>
          <a:prstGeom prst="rect">
            <a:avLst/>
          </a:prstGeom>
          <a:noFill/>
        </p:spPr>
      </p:pic>
      <p:pic>
        <p:nvPicPr>
          <p:cNvPr id="9" name="Picture 4" descr="File:StockFlo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622914" cy="3852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6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Forrester</a:t>
            </a:r>
            <a:r>
              <a:rPr lang="cs-CZ" dirty="0" smtClean="0"/>
              <a:t> Dynamics</a:t>
            </a:r>
            <a:endParaRPr lang="cs-CZ" dirty="0"/>
          </a:p>
        </p:txBody>
      </p:sp>
      <p:pic>
        <p:nvPicPr>
          <p:cNvPr id="7" name="Picture 2" descr="File:Jay Forr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656184" cy="232570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79512" y="3501008"/>
            <a:ext cx="206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Wright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cs-CZ" dirty="0" smtClean="0"/>
          </a:p>
        </p:txBody>
      </p:sp>
      <p:pic>
        <p:nvPicPr>
          <p:cNvPr id="21506" name="Picture 2" descr="File:Simple stock and flow 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4202827" cy="1152128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788024" y="3573016"/>
            <a:ext cx="1296144" cy="864096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Stock</a:t>
            </a:r>
            <a:endParaRPr lang="cs-CZ" dirty="0" smtClean="0"/>
          </a:p>
          <a:p>
            <a:pPr algn="ctr"/>
            <a:r>
              <a:rPr lang="cs-CZ" dirty="0" smtClean="0"/>
              <a:t>(zásoby)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2915816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ovnoramenný trojúhelník 19"/>
          <p:cNvSpPr/>
          <p:nvPr/>
        </p:nvSpPr>
        <p:spPr>
          <a:xfrm rot="5400000">
            <a:off x="4482094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2555776" y="3789040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084168" y="4005064"/>
            <a:ext cx="185050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ovnoramenný trojúhelník 22"/>
          <p:cNvSpPr/>
          <p:nvPr/>
        </p:nvSpPr>
        <p:spPr>
          <a:xfrm rot="5400000">
            <a:off x="7650446" y="3852203"/>
            <a:ext cx="288032" cy="36004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7812360" y="3933056"/>
            <a:ext cx="538681" cy="357612"/>
          </a:xfrm>
          <a:custGeom>
            <a:avLst/>
            <a:gdLst>
              <a:gd name="connsiteX0" fmla="*/ 51303 w 538681"/>
              <a:gd name="connsiteY0" fmla="*/ 173525 h 357612"/>
              <a:gd name="connsiteX1" fmla="*/ 377227 w 538681"/>
              <a:gd name="connsiteY1" fmla="*/ 336487 h 357612"/>
              <a:gd name="connsiteX2" fmla="*/ 531136 w 538681"/>
              <a:gd name="connsiteY2" fmla="*/ 46776 h 357612"/>
              <a:gd name="connsiteX3" fmla="*/ 331960 w 538681"/>
              <a:gd name="connsiteY3" fmla="*/ 64883 h 357612"/>
              <a:gd name="connsiteX4" fmla="*/ 196158 w 538681"/>
              <a:gd name="connsiteY4" fmla="*/ 55830 h 357612"/>
              <a:gd name="connsiteX5" fmla="*/ 69409 w 538681"/>
              <a:gd name="connsiteY5" fmla="*/ 19616 h 357612"/>
              <a:gd name="connsiteX6" fmla="*/ 51303 w 538681"/>
              <a:gd name="connsiteY6" fmla="*/ 173525 h 3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81" h="357612">
                <a:moveTo>
                  <a:pt x="51303" y="173525"/>
                </a:moveTo>
                <a:cubicBezTo>
                  <a:pt x="102606" y="226337"/>
                  <a:pt x="297255" y="357612"/>
                  <a:pt x="377227" y="336487"/>
                </a:cubicBezTo>
                <a:cubicBezTo>
                  <a:pt x="457199" y="315362"/>
                  <a:pt x="538681" y="92043"/>
                  <a:pt x="531136" y="46776"/>
                </a:cubicBezTo>
                <a:cubicBezTo>
                  <a:pt x="523592" y="1509"/>
                  <a:pt x="387790" y="63374"/>
                  <a:pt x="331960" y="64883"/>
                </a:cubicBezTo>
                <a:cubicBezTo>
                  <a:pt x="276130" y="66392"/>
                  <a:pt x="239916" y="63374"/>
                  <a:pt x="196158" y="55830"/>
                </a:cubicBezTo>
                <a:cubicBezTo>
                  <a:pt x="152400" y="48286"/>
                  <a:pt x="95060" y="0"/>
                  <a:pt x="69409" y="19616"/>
                </a:cubicBezTo>
                <a:cubicBezTo>
                  <a:pt x="43758" y="39232"/>
                  <a:pt x="0" y="120713"/>
                  <a:pt x="51303" y="17352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7" name="Skupina 26"/>
          <p:cNvGrpSpPr/>
          <p:nvPr/>
        </p:nvGrpSpPr>
        <p:grpSpPr>
          <a:xfrm>
            <a:off x="6732240" y="3717032"/>
            <a:ext cx="360040" cy="576064"/>
            <a:chOff x="3491880" y="4437112"/>
            <a:chExt cx="360040" cy="576064"/>
          </a:xfrm>
        </p:grpSpPr>
        <p:sp>
          <p:nvSpPr>
            <p:cNvPr id="25" name="Rovnoramenný trojúhelník 24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Rovnoramenný trojúhelník 25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707904" y="3717032"/>
            <a:ext cx="360040" cy="576064"/>
            <a:chOff x="3491880" y="4437112"/>
            <a:chExt cx="360040" cy="576064"/>
          </a:xfrm>
        </p:grpSpPr>
        <p:sp>
          <p:nvSpPr>
            <p:cNvPr id="29" name="Rovnoramenný trojúhelník 28"/>
            <p:cNvSpPr/>
            <p:nvPr/>
          </p:nvSpPr>
          <p:spPr>
            <a:xfrm>
              <a:off x="3491880" y="4725144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Rovnoramenný trojúhelník 29"/>
            <p:cNvSpPr/>
            <p:nvPr/>
          </p:nvSpPr>
          <p:spPr>
            <a:xfrm rot="10800000">
              <a:off x="3491880" y="4437112"/>
              <a:ext cx="360040" cy="2880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876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ynamika fyziologických systémů&amp;quot;&quot;/&gt;&lt;property id=&quot;20307&quot; value=&quot;256&quot;/&gt;&lt;/object&gt;&lt;object type=&quot;3&quot; unique_id=&quot;10006&quot;&gt;&lt;property id=&quot;20148&quot; value=&quot;5&quot;/&gt;&lt;property id=&quot;20300&quot; value=&quot;Slide 49&quot;/&gt;&lt;property id=&quot;20307&quot; value=&quot;260&quot;/&gt;&lt;/object&gt;&lt;object type=&quot;3&quot; unique_id=&quot;10007&quot;&gt;&lt;property id=&quot;20148&quot; value=&quot;5&quot;/&gt;&lt;property id=&quot;20300&quot; value=&quot;Slide 50&quot;/&gt;&lt;property id=&quot;20307&quot; value=&quot;261&quot;/&gt;&lt;/object&gt;&lt;object type=&quot;3&quot; unique_id=&quot;10008&quot;&gt;&lt;property id=&quot;20148&quot; value=&quot;5&quot;/&gt;&lt;property id=&quot;20300&quot; value=&quot;Slide 51&quot;/&gt;&lt;property id=&quot;20307&quot; value=&quot;262&quot;/&gt;&lt;/object&gt;&lt;object type=&quot;3&quot; unique_id=&quot;10009&quot;&gt;&lt;property id=&quot;20148&quot; value=&quot;5&quot;/&gt;&lt;property id=&quot;20300&quot; value=&quot;Slide 53&quot;/&gt;&lt;property id=&quot;20307&quot; value=&quot;263&quot;/&gt;&lt;/object&gt;&lt;object type=&quot;3&quot; unique_id=&quot;10010&quot;&gt;&lt;property id=&quot;20148&quot; value=&quot;5&quot;/&gt;&lt;property id=&quot;20300&quot; value=&quot;Slide 54&quot;/&gt;&lt;property id=&quot;20307&quot; value=&quot;264&quot;/&gt;&lt;/object&gt;&lt;object type=&quot;3&quot; unique_id=&quot;10014&quot;&gt;&lt;property id=&quot;20148&quot; value=&quot;5&quot;/&gt;&lt;property id=&quot;20300&quot; value=&quot;Slide 52&quot;/&gt;&lt;property id=&quot;20307&quot; value=&quot;269&quot;/&gt;&lt;/object&gt;&lt;object type=&quot;3&quot; unique_id=&quot;10015&quot;&gt;&lt;property id=&quot;20148&quot; value=&quot;5&quot;/&gt;&lt;property id=&quot;20300&quot; value=&quot;Slide 55&quot;/&gt;&lt;property id=&quot;20307&quot; value=&quot;270&quot;/&gt;&lt;/object&gt;&lt;object type=&quot;3&quot; unique_id=&quot;10016&quot;&gt;&lt;property id=&quot;20148&quot; value=&quot;5&quot;/&gt;&lt;property id=&quot;20300&quot; value=&quot;Slide 58&quot;/&gt;&lt;property id=&quot;20307&quot; value=&quot;273&quot;/&gt;&lt;/object&gt;&lt;object type=&quot;3&quot; unique_id=&quot;10017&quot;&gt;&lt;property id=&quot;20148&quot; value=&quot;5&quot;/&gt;&lt;property id=&quot;20300&quot; value=&quot;Slide 56&quot;/&gt;&lt;property id=&quot;20307&quot; value=&quot;271&quot;/&gt;&lt;/object&gt;&lt;object type=&quot;3&quot; unique_id=&quot;10018&quot;&gt;&lt;property id=&quot;20148&quot; value=&quot;5&quot;/&gt;&lt;property id=&quot;20300&quot; value=&quot;Slide 57&quot;/&gt;&lt;property id=&quot;20307&quot; value=&quot;272&quot;/&gt;&lt;/object&gt;&lt;object type=&quot;3&quot; unique_id=&quot;10019&quot;&gt;&lt;property id=&quot;20148&quot; value=&quot;5&quot;/&gt;&lt;property id=&quot;20300&quot; value=&quot;Slide 59&quot;/&gt;&lt;property id=&quot;20307&quot; value=&quot;274&quot;/&gt;&lt;/object&gt;&lt;object type=&quot;3&quot; unique_id=&quot;10020&quot;&gt;&lt;property id=&quot;20148&quot; value=&quot;5&quot;/&gt;&lt;property id=&quot;20300&quot; value=&quot;Slide 47&quot;/&gt;&lt;property id=&quot;20307&quot; value=&quot;258&quot;/&gt;&lt;/object&gt;&lt;object type=&quot;3&quot; unique_id=&quot;10023&quot;&gt;&lt;property id=&quot;20148&quot; value=&quot;5&quot;/&gt;&lt;property id=&quot;20300&quot; value=&quot;Slide 60&quot;/&gt;&lt;property id=&quot;20307&quot; value=&quot;275&quot;/&gt;&lt;/object&gt;&lt;object type=&quot;3&quot; unique_id=&quot;10292&quot;&gt;&lt;property id=&quot;20148&quot; value=&quot;5&quot;/&gt;&lt;property id=&quot;20300&quot; value=&quot;Slide 65&quot;/&gt;&lt;property id=&quot;20307&quot; value=&quot;278&quot;/&gt;&lt;/object&gt;&lt;object type=&quot;3&quot; unique_id=&quot;11068&quot;&gt;&lt;property id=&quot;20148&quot; value=&quot;5&quot;/&gt;&lt;property id=&quot;20300&quot; value=&quot;Slide 2 - &amp;quot;Kompartment&amp;quot;&quot;/&gt;&lt;property id=&quot;20307&quot; value=&quot;307&quot;/&gt;&lt;/object&gt;&lt;object type=&quot;3&quot; unique_id=&quot;11119&quot;&gt;&lt;property id=&quot;20148&quot; value=&quot;5&quot;/&gt;&lt;property id=&quot;20300&quot; value=&quot;Slide 3&quot;/&gt;&lt;property id=&quot;20307&quot; value=&quot;308&quot;/&gt;&lt;/object&gt;&lt;object type=&quot;3&quot; unique_id=&quot;11120&quot;&gt;&lt;property id=&quot;20148&quot; value=&quot;5&quot;/&gt;&lt;property id=&quot;20300&quot; value=&quot;Slide 4&quot;/&gt;&lt;property id=&quot;20307&quot; value=&quot;338&quot;/&gt;&lt;/object&gt;&lt;object type=&quot;3&quot; unique_id=&quot;11121&quot;&gt;&lt;property id=&quot;20148&quot; value=&quot;5&quot;/&gt;&lt;property id=&quot;20300&quot; value=&quot;Slide 5&quot;/&gt;&lt;property id=&quot;20307&quot; value=&quot;342&quot;/&gt;&lt;/object&gt;&lt;object type=&quot;3&quot; unique_id=&quot;11122&quot;&gt;&lt;property id=&quot;20148&quot; value=&quot;5&quot;/&gt;&lt;property id=&quot;20300&quot; value=&quot;Slide 6&quot;/&gt;&lt;property id=&quot;20307&quot; value=&quot;341&quot;/&gt;&lt;/object&gt;&lt;object type=&quot;3&quot; unique_id=&quot;11123&quot;&gt;&lt;property id=&quot;20148&quot; value=&quot;5&quot;/&gt;&lt;property id=&quot;20300&quot; value=&quot;Slide 7&quot;/&gt;&lt;property id=&quot;20307&quot; value=&quot;345&quot;/&gt;&lt;/object&gt;&lt;object type=&quot;3&quot; unique_id=&quot;11124&quot;&gt;&lt;property id=&quot;20148&quot; value=&quot;5&quot;/&gt;&lt;property id=&quot;20300&quot; value=&quot;Slide 8&quot;/&gt;&lt;property id=&quot;20307&quot; value=&quot;347&quot;/&gt;&lt;/object&gt;&lt;object type=&quot;3&quot; unique_id=&quot;11125&quot;&gt;&lt;property id=&quot;20148&quot; value=&quot;5&quot;/&gt;&lt;property id=&quot;20300&quot; value=&quot;Slide 9&quot;/&gt;&lt;property id=&quot;20307&quot; value=&quot;340&quot;/&gt;&lt;/object&gt;&lt;object type=&quot;3&quot; unique_id=&quot;11126&quot;&gt;&lt;property id=&quot;20148&quot; value=&quot;5&quot;/&gt;&lt;property id=&quot;20300&quot; value=&quot;Slide 10&quot;/&gt;&lt;property id=&quot;20307&quot; value=&quot;339&quot;/&gt;&lt;/object&gt;&lt;object type=&quot;3&quot; unique_id=&quot;11127&quot;&gt;&lt;property id=&quot;20148&quot; value=&quot;5&quot;/&gt;&lt;property id=&quot;20300&quot; value=&quot;Slide 11&quot;/&gt;&lt;property id=&quot;20307&quot; value=&quot;309&quot;/&gt;&lt;/object&gt;&lt;object type=&quot;3&quot; unique_id=&quot;11128&quot;&gt;&lt;property id=&quot;20148&quot; value=&quot;5&quot;/&gt;&lt;property id=&quot;20300&quot; value=&quot;Slide 12&quot;/&gt;&lt;property id=&quot;20307&quot; value=&quot;343&quot;/&gt;&lt;/object&gt;&lt;object type=&quot;3&quot; unique_id=&quot;11129&quot;&gt;&lt;property id=&quot;20148&quot; value=&quot;5&quot;/&gt;&lt;property id=&quot;20300&quot; value=&quot;Slide 13&quot;/&gt;&lt;property id=&quot;20307&quot; value=&quot;310&quot;/&gt;&lt;/object&gt;&lt;object type=&quot;3&quot; unique_id=&quot;11130&quot;&gt;&lt;property id=&quot;20148&quot; value=&quot;5&quot;/&gt;&lt;property id=&quot;20300&quot; value=&quot;Slide 14&quot;/&gt;&lt;property id=&quot;20307&quot; value=&quot;344&quot;/&gt;&lt;/object&gt;&lt;object type=&quot;3&quot; unique_id=&quot;11131&quot;&gt;&lt;property id=&quot;20148&quot; value=&quot;5&quot;/&gt;&lt;property id=&quot;20300&quot; value=&quot;Slide 15&quot;/&gt;&lt;property id=&quot;20307&quot; value=&quot;311&quot;/&gt;&lt;/object&gt;&lt;object type=&quot;3&quot; unique_id=&quot;11132&quot;&gt;&lt;property id=&quot;20148&quot; value=&quot;5&quot;/&gt;&lt;property id=&quot;20300&quot; value=&quot;Slide 16&quot;/&gt;&lt;property id=&quot;20307&quot; value=&quot;348&quot;/&gt;&lt;/object&gt;&lt;object type=&quot;3&quot; unique_id=&quot;11133&quot;&gt;&lt;property id=&quot;20148&quot; value=&quot;5&quot;/&gt;&lt;property id=&quot;20300&quot; value=&quot;Slide 17 - &amp;quot;Mass Compartment&amp;quot;&quot;/&gt;&lt;property id=&quot;20307&quot; value=&quot;312&quot;/&gt;&lt;/object&gt;&lt;object type=&quot;3&quot; unique_id=&quot;11134&quot;&gt;&lt;property id=&quot;20148&quot; value=&quot;5&quot;/&gt;&lt;property id=&quot;20300&quot; value=&quot;Slide 18 - &amp;quot;Forrester Dynamics&amp;quot;&quot;/&gt;&lt;property id=&quot;20307&quot; value=&quot;313&quot;/&gt;&lt;/object&gt;&lt;object type=&quot;3&quot; unique_id=&quot;11135&quot;&gt;&lt;property id=&quot;20148&quot; value=&quot;5&quot;/&gt;&lt;property id=&quot;20300&quot; value=&quot;Slide 19 - &amp;quot;Forrester Dynamics&amp;quot;&quot;/&gt;&lt;property id=&quot;20307&quot; value=&quot;314&quot;/&gt;&lt;/object&gt;&lt;object type=&quot;3&quot; unique_id=&quot;11136&quot;&gt;&lt;property id=&quot;20148&quot; value=&quot;5&quot;/&gt;&lt;property id=&quot;20300&quot; value=&quot;Slide 20 - &amp;quot;Forrester Dynamics&amp;quot;&quot;/&gt;&lt;property id=&quot;20307&quot; value=&quot;315&quot;/&gt;&lt;/object&gt;&lt;object type=&quot;3&quot; unique_id=&quot;11137&quot;&gt;&lt;property id=&quot;20148&quot; value=&quot;5&quot;/&gt;&lt;property id=&quot;20300&quot; value=&quot;Slide 21 - &amp;quot;Forrester Dynamics&amp;quot;&quot;/&gt;&lt;property id=&quot;20307&quot; value=&quot;316&quot;/&gt;&lt;/object&gt;&lt;object type=&quot;3&quot; unique_id=&quot;11138&quot;&gt;&lt;property id=&quot;20148&quot; value=&quot;5&quot;/&gt;&lt;property id=&quot;20300&quot; value=&quot;Slide 22 - &amp;quot;Forrester Dynamics&amp;quot;&quot;/&gt;&lt;property id=&quot;20307&quot; value=&quot;317&quot;/&gt;&lt;/object&gt;&lt;object type=&quot;3&quot; unique_id=&quot;11139&quot;&gt;&lt;property id=&quot;20148&quot; value=&quot;5&quot;/&gt;&lt;property id=&quot;20300&quot; value=&quot;Slide 23 - &amp;quot;Forrester Dynamics&amp;quot;&quot;/&gt;&lt;property id=&quot;20307&quot; value=&quot;318&quot;/&gt;&lt;/object&gt;&lt;object type=&quot;3&quot; unique_id=&quot;11140&quot;&gt;&lt;property id=&quot;20148&quot; value=&quot;5&quot;/&gt;&lt;property id=&quot;20300&quot; value=&quot;Slide 24&quot;/&gt;&lt;property id=&quot;20307&quot; value=&quot;349&quot;/&gt;&lt;/object&gt;&lt;object type=&quot;3&quot; unique_id=&quot;11141&quot;&gt;&lt;property id=&quot;20148&quot; value=&quot;5&quot;/&gt;&lt;property id=&quot;20300&quot; value=&quot;Slide 25 - &amp;quot;Forrester Dynamics&amp;quot;&quot;/&gt;&lt;property id=&quot;20307&quot; value=&quot;319&quot;/&gt;&lt;/object&gt;&lt;object type=&quot;3&quot; unique_id=&quot;11142&quot;&gt;&lt;property id=&quot;20148&quot; value=&quot;5&quot;/&gt;&lt;property id=&quot;20300&quot; value=&quot;Slide 26 - &amp;quot;Model SIR&amp;quot;&quot;/&gt;&lt;property id=&quot;20307&quot; value=&quot;320&quot;/&gt;&lt;/object&gt;&lt;object type=&quot;3&quot; unique_id=&quot;11143&quot;&gt;&lt;property id=&quot;20148&quot; value=&quot;5&quot;/&gt;&lt;property id=&quot;20300&quot; value=&quot;Slide 27 - &amp;quot;Model SIR&amp;quot;&quot;/&gt;&lt;property id=&quot;20307&quot; value=&quot;350&quot;/&gt;&lt;/object&gt;&lt;object type=&quot;3&quot; unique_id=&quot;11144&quot;&gt;&lt;property id=&quot;20148&quot; value=&quot;5&quot;/&gt;&lt;property id=&quot;20300&quot; value=&quot;Slide 28 - &amp;quot;Aplikace modelu SIR&amp;quot;&quot;/&gt;&lt;property id=&quot;20307&quot; value=&quot;321&quot;/&gt;&lt;/object&gt;&lt;object type=&quot;3&quot; unique_id=&quot;11145&quot;&gt;&lt;property id=&quot;20148&quot; value=&quot;5&quot;/&gt;&lt;property id=&quot;20300&quot; value=&quot;Slide 29 - &amp;quot;Model šíření AIDS&amp;#x0D;&amp;#x0A;v homosexuální populaci&amp;quot;&quot;/&gt;&lt;property id=&quot;20307&quot; value=&quot;322&quot;/&gt;&lt;/object&gt;&lt;object type=&quot;3&quot; unique_id=&quot;11146&quot;&gt;&lt;property id=&quot;20148&quot; value=&quot;5&quot;/&gt;&lt;property id=&quot;20300&quot; value=&quot;Slide 30 - &amp;quot;Model šíření AIDS&amp;#x0D;&amp;#x0A;v homosexuální populaci&amp;quot;&quot;/&gt;&lt;property id=&quot;20307&quot; value=&quot;323&quot;/&gt;&lt;/object&gt;&lt;object type=&quot;3&quot; unique_id=&quot;11147&quot;&gt;&lt;property id=&quot;20148&quot; value=&quot;5&quot;/&gt;&lt;property id=&quot;20300&quot; value=&quot;Slide 32 - &amp;quot;Model šíření AIDS&amp;#x0D;&amp;#x0A;v homosexuální populaci&amp;quot;&quot;/&gt;&lt;property id=&quot;20307&quot; value=&quot;324&quot;/&gt;&lt;/object&gt;&lt;object type=&quot;3&quot; unique_id=&quot;11148&quot;&gt;&lt;property id=&quot;20148&quot; value=&quot;5&quot;/&gt;&lt;property id=&quot;20300&quot; value=&quot;Slide 33 - &amp;quot;Implementace modelu šíření AIDS v homosexuální populaci&amp;quot;&quot;/&gt;&lt;property id=&quot;20307&quot; value=&quot;351&quot;/&gt;&lt;/object&gt;&lt;object type=&quot;3&quot; unique_id=&quot;11149&quot;&gt;&lt;property id=&quot;20148&quot; value=&quot;5&quot;/&gt;&lt;property id=&quot;20300&quot; value=&quot;Slide 34 - &amp;quot;Model šíření AIDS&amp;#x0D;&amp;#x0A;v homosexuální populaci&amp;quot;&quot;/&gt;&lt;property id=&quot;20307&quot; value=&quot;325&quot;/&gt;&lt;/object&gt;&lt;object type=&quot;3&quot; unique_id=&quot;11150&quot;&gt;&lt;property id=&quot;20148&quot; value=&quot;5&quot;/&gt;&lt;property id=&quot;20300&quot; value=&quot;Slide 35 - &amp;quot;Volume Compartment&amp;quot;&quot;/&gt;&lt;property id=&quot;20307&quot; value=&quot;326&quot;/&gt;&lt;/object&gt;&lt;object type=&quot;3&quot; unique_id=&quot;11151&quot;&gt;&lt;property id=&quot;20148&quot; value=&quot;5&quot;/&gt;&lt;property id=&quot;20300&quot; value=&quot;Slide 36&quot;/&gt;&lt;property id=&quot;20307&quot; value=&quot;327&quot;/&gt;&lt;/object&gt;&lt;object type=&quot;3&quot; unique_id=&quot;11152&quot;&gt;&lt;property id=&quot;20148&quot; value=&quot;5&quot;/&gt;&lt;property id=&quot;20300&quot; value=&quot;Slide 37&quot;/&gt;&lt;property id=&quot;20307&quot; value=&quot;328&quot;/&gt;&lt;/object&gt;&lt;object type=&quot;3&quot; unique_id=&quot;11153&quot;&gt;&lt;property id=&quot;20148&quot; value=&quot;5&quot;/&gt;&lt;property id=&quot;20300&quot; value=&quot;Slide 38 - &amp;quot;Concentration Compartment&amp;quot;&quot;/&gt;&lt;property id=&quot;20307&quot; value=&quot;329&quot;/&gt;&lt;/object&gt;&lt;object type=&quot;3&quot; unique_id=&quot;11154&quot;&gt;&lt;property id=&quot;20148&quot; value=&quot;5&quot;/&gt;&lt;property id=&quot;20300&quot; value=&quot;Slide 39&quot;/&gt;&lt;property id=&quot;20307&quot; value=&quot;330&quot;/&gt;&lt;/object&gt;&lt;object type=&quot;3&quot; unique_id=&quot;11155&quot;&gt;&lt;property id=&quot;20148&quot; value=&quot;5&quot;/&gt;&lt;property id=&quot;20300&quot; value=&quot;Slide 40&quot;/&gt;&lt;property id=&quot;20307&quot; value=&quot;331&quot;/&gt;&lt;/object&gt;&lt;object type=&quot;3&quot; unique_id=&quot;11156&quot;&gt;&lt;property id=&quot;20148&quot; value=&quot;5&quot;/&gt;&lt;property id=&quot;20300&quot; value=&quot;Slide 41&quot;/&gt;&lt;property id=&quot;20307&quot; value=&quot;332&quot;/&gt;&lt;/object&gt;&lt;object type=&quot;3&quot; unique_id=&quot;11157&quot;&gt;&lt;property id=&quot;20148&quot; value=&quot;5&quot;/&gt;&lt;property id=&quot;20300&quot; value=&quot;Slide 42&quot;/&gt;&lt;property id=&quot;20307&quot; value=&quot;333&quot;/&gt;&lt;/object&gt;&lt;object type=&quot;3&quot; unique_id=&quot;11158&quot;&gt;&lt;property id=&quot;20148&quot; value=&quot;5&quot;/&gt;&lt;property id=&quot;20300&quot; value=&quot;Slide 43&quot;/&gt;&lt;property id=&quot;20307&quot; value=&quot;334&quot;/&gt;&lt;/object&gt;&lt;object type=&quot;3&quot; unique_id=&quot;11159&quot;&gt;&lt;property id=&quot;20148&quot; value=&quot;5&quot;/&gt;&lt;property id=&quot;20300&quot; value=&quot;Slide 44&quot;/&gt;&lt;property id=&quot;20307&quot; value=&quot;335&quot;/&gt;&lt;/object&gt;&lt;object type=&quot;3&quot; unique_id=&quot;11160&quot;&gt;&lt;property id=&quot;20148&quot; value=&quot;5&quot;/&gt;&lt;property id=&quot;20300&quot; value=&quot;Slide 45&quot;/&gt;&lt;property id=&quot;20307&quot; value=&quot;336&quot;/&gt;&lt;/object&gt;&lt;object type=&quot;3&quot; unique_id=&quot;11161&quot;&gt;&lt;property id=&quot;20148&quot; value=&quot;5&quot;/&gt;&lt;property id=&quot;20300&quot; value=&quot;Slide 46 - &amp;quot;Kompartmentová analýza ve farmakologii&amp;quot;&quot;/&gt;&lt;property id=&quot;20307&quot; value=&quot;337&quot;/&gt;&lt;/object&gt;&lt;object type=&quot;3&quot; unique_id=&quot;11162&quot;&gt;&lt;property id=&quot;20148&quot; value=&quot;5&quot;/&gt;&lt;property id=&quot;20300&quot; value=&quot;Slide 48&quot;/&gt;&lt;property id=&quot;20307&quot; value=&quot;259&quot;/&gt;&lt;/object&gt;&lt;object type=&quot;3&quot; unique_id=&quot;11163&quot;&gt;&lt;property id=&quot;20148&quot; value=&quot;5&quot;/&gt;&lt;property id=&quot;20300&quot; value=&quot;Slide 61&quot;/&gt;&lt;property id=&quot;20307&quot; value=&quot;276&quot;/&gt;&lt;/object&gt;&lt;object type=&quot;3&quot; unique_id=&quot;11164&quot;&gt;&lt;property id=&quot;20148&quot; value=&quot;5&quot;/&gt;&lt;property id=&quot;20300&quot; value=&quot;Slide 62&quot;/&gt;&lt;property id=&quot;20307&quot; value=&quot;277&quot;/&gt;&lt;/object&gt;&lt;object type=&quot;3&quot; unique_id=&quot;11165&quot;&gt;&lt;property id=&quot;20148&quot; value=&quot;5&quot;/&gt;&lt;property id=&quot;20300&quot; value=&quot;Slide 63 - &amp;quot;Příklad: Kompartmentová analýza&amp;quot;&quot;/&gt;&lt;property id=&quot;20307&quot; value=&quot;353&quot;/&gt;&lt;/object&gt;&lt;object type=&quot;3&quot; unique_id=&quot;11166&quot;&gt;&lt;property id=&quot;20148&quot; value=&quot;5&quot;/&gt;&lt;property id=&quot;20300&quot; value=&quot;Slide 64 - &amp;quot;Příklad: Kompartmentová analýza&amp;quot;&quot;/&gt;&lt;property id=&quot;20307&quot; value=&quot;354&quot;/&gt;&lt;/object&gt;&lt;object type=&quot;3&quot; unique_id=&quot;11167&quot;&gt;&lt;property id=&quot;20148&quot; value=&quot;5&quot;/&gt;&lt;property id=&quot;20300&quot; value=&quot;Slide 66&quot;/&gt;&lt;property id=&quot;20307&quot; value=&quot;355&quot;/&gt;&lt;/object&gt;&lt;object type=&quot;3&quot; unique_id=&quot;11168&quot;&gt;&lt;property id=&quot;20148&quot; value=&quot;5&quot;/&gt;&lt;property id=&quot;20300&quot; value=&quot;Slide 67 - &amp;quot;Analýza lineárních regulačních systémů v časové doméně&amp;quot;&quot;/&gt;&lt;property id=&quot;20307&quot; value=&quot;356&quot;/&gt;&lt;/object&gt;&lt;object type=&quot;3&quot; unique_id=&quot;11169&quot;&gt;&lt;property id=&quot;20148&quot; value=&quot;5&quot;/&gt;&lt;property id=&quot;20300&quot; value=&quot;Slide 68 - &amp;quot;Studijní materiál&amp;quot;&quot;/&gt;&lt;property id=&quot;20307&quot; value=&quot;357&quot;/&gt;&lt;/object&gt;&lt;object type=&quot;3&quot; unique_id=&quot;11170&quot;&gt;&lt;property id=&quot;20148&quot; value=&quot;5&quot;/&gt;&lt;property id=&quot;20300&quot; value=&quot;Slide 69 - &amp;quot;Nejjednodušší model mechaniky dýchání&amp;quot;&quot;/&gt;&lt;property id=&quot;20307&quot; value=&quot;358&quot;/&gt;&lt;/object&gt;&lt;object type=&quot;3&quot; unique_id=&quot;11171&quot;&gt;&lt;property id=&quot;20148&quot; value=&quot;5&quot;/&gt;&lt;property id=&quot;20300&quot; value=&quot;Slide 70 - &amp;quot;Nejjednodušší model mechaniky dýchání&amp;quot;&quot;/&gt;&lt;property id=&quot;20307&quot; value=&quot;359&quot;/&gt;&lt;/object&gt;&lt;object type=&quot;3&quot; unique_id=&quot;11172&quot;&gt;&lt;property id=&quot;20148&quot; value=&quot;5&quot;/&gt;&lt;property id=&quot;20300&quot; value=&quot;Slide 71 - &amp;quot;Nejjednodušší model mechaniky dýchání&amp;quot;&quot;/&gt;&lt;property id=&quot;20307&quot; value=&quot;360&quot;/&gt;&lt;/object&gt;&lt;object type=&quot;3&quot; unique_id=&quot;11173&quot;&gt;&lt;property id=&quot;20148&quot; value=&quot;5&quot;/&gt;&lt;property id=&quot;20300&quot; value=&quot;Slide 72&quot;/&gt;&lt;property id=&quot;20307&quot; value=&quot;361&quot;/&gt;&lt;/object&gt;&lt;object type=&quot;3&quot; unique_id=&quot;11174&quot;&gt;&lt;property id=&quot;20148&quot; value=&quot;5&quot;/&gt;&lt;property id=&quot;20300&quot; value=&quot;Slide 73 - &amp;quot;Logaritmické zrcadlo&amp;quot;&quot;/&gt;&lt;property id=&quot;20307&quot; value=&quot;362&quot;/&gt;&lt;/object&gt;&lt;object type=&quot;3&quot; unique_id=&quot;11175&quot;&gt;&lt;property id=&quot;20148&quot; value=&quot;5&quot;/&gt;&lt;property id=&quot;20300&quot; value=&quot;Slide 74 - &amp;quot;Laplaceovo zrcadlo&amp;quot;&quot;/&gt;&lt;property id=&quot;20307&quot; value=&quot;363&quot;/&gt;&lt;/object&gt;&lt;object type=&quot;3&quot; unique_id=&quot;11176&quot;&gt;&lt;property id=&quot;20148&quot; value=&quot;5&quot;/&gt;&lt;property id=&quot;20300&quot; value=&quot;Slide 75 - &amp;quot;Laplaceovo zrcadlo&amp;quot;&quot;/&gt;&lt;property id=&quot;20307&quot; value=&quot;364&quot;/&gt;&lt;/object&gt;&lt;object type=&quot;3&quot; unique_id=&quot;11177&quot;&gt;&lt;property id=&quot;20148&quot; value=&quot;5&quot;/&gt;&lt;property id=&quot;20300&quot; value=&quot;Slide 76 - &amp;quot;Laplaceovo zrcadlo&amp;quot;&quot;/&gt;&lt;property id=&quot;20307&quot; value=&quot;365&quot;/&gt;&lt;/object&gt;&lt;object type=&quot;3&quot; unique_id=&quot;11178&quot;&gt;&lt;property id=&quot;20148&quot; value=&quot;5&quot;/&gt;&lt;property id=&quot;20300&quot; value=&quot;Slide 77 - &amp;quot;Laplaceovo zrcadlo&amp;quot;&quot;/&gt;&lt;property id=&quot;20307&quot; value=&quot;366&quot;/&gt;&lt;/object&gt;&lt;object type=&quot;3&quot; unique_id=&quot;11179&quot;&gt;&lt;property id=&quot;20148&quot; value=&quot;5&quot;/&gt;&lt;property id=&quot;20300&quot; value=&quot;Slide 78 - &amp;quot;Laplaceovo zrcadlo&amp;quot;&quot;/&gt;&lt;property id=&quot;20307&quot; value=&quot;367&quot;/&gt;&lt;/object&gt;&lt;object type=&quot;3&quot; unique_id=&quot;11180&quot;&gt;&lt;property id=&quot;20148&quot; value=&quot;5&quot;/&gt;&lt;property id=&quot;20300&quot; value=&quot;Slide 79 - &amp;quot;Laplaceovo zrcadlo&amp;quot;&quot;/&gt;&lt;property id=&quot;20307&quot; value=&quot;368&quot;/&gt;&lt;/object&gt;&lt;object type=&quot;3&quot; unique_id=&quot;11181&quot;&gt;&lt;property id=&quot;20148&quot; value=&quot;5&quot;/&gt;&lt;property id=&quot;20300&quot; value=&quot;Slide 80 - &amp;quot;Laplaceovo zrcadlo&amp;quot;&quot;/&gt;&lt;property id=&quot;20307&quot; value=&quot;369&quot;/&gt;&lt;/object&gt;&lt;object type=&quot;3&quot; unique_id=&quot;11182&quot;&gt;&lt;property id=&quot;20148&quot; value=&quot;5&quot;/&gt;&lt;property id=&quot;20300&quot; value=&quot;Slide 81 - &amp;quot;Laplaceovo zrcadlo&amp;quot;&quot;/&gt;&lt;property id=&quot;20307&quot; value=&quot;370&quot;/&gt;&lt;/object&gt;&lt;object type=&quot;3&quot; unique_id=&quot;11183&quot;&gt;&lt;property id=&quot;20148&quot; value=&quot;5&quot;/&gt;&lt;property id=&quot;20300&quot; value=&quot;Slide 82 - &amp;quot;Laplaceovo zrcadlo&amp;quot;&quot;/&gt;&lt;property id=&quot;20307&quot; value=&quot;371&quot;/&gt;&lt;/object&gt;&lt;object type=&quot;3&quot; unique_id=&quot;11184&quot;&gt;&lt;property id=&quot;20148&quot; value=&quot;5&quot;/&gt;&lt;property id=&quot;20300&quot; value=&quot;Slide 83 - &amp;quot;Laplaceovo zrcadlo&amp;quot;&quot;/&gt;&lt;property id=&quot;20307&quot; value=&quot;372&quot;/&gt;&lt;/object&gt;&lt;object type=&quot;3&quot; unique_id=&quot;11185&quot;&gt;&lt;property id=&quot;20148&quot; value=&quot;5&quot;/&gt;&lt;property id=&quot;20300&quot; value=&quot;Slide 84 - &amp;quot;Laplaceovo zrcadlo&amp;quot;&quot;/&gt;&lt;property id=&quot;20307&quot; value=&quot;373&quot;/&gt;&lt;/object&gt;&lt;object type=&quot;3&quot; unique_id=&quot;11186&quot;&gt;&lt;property id=&quot;20148&quot; value=&quot;5&quot;/&gt;&lt;property id=&quot;20300&quot; value=&quot;Slide 85 - &amp;quot;Laplaceovo zrcadlo&amp;quot;&quot;/&gt;&lt;property id=&quot;20307&quot; value=&quot;374&quot;/&gt;&lt;/object&gt;&lt;object type=&quot;3&quot; unique_id=&quot;11187&quot;&gt;&lt;property id=&quot;20148&quot; value=&quot;5&quot;/&gt;&lt;property id=&quot;20300&quot; value=&quot;Slide 86 - &amp;quot;Laplaceovo zrcadlo&amp;quot;&quot;/&gt;&lt;property id=&quot;20307&quot; value=&quot;375&quot;/&gt;&lt;/object&gt;&lt;object type=&quot;3&quot; unique_id=&quot;11188&quot;&gt;&lt;property id=&quot;20148&quot; value=&quot;5&quot;/&gt;&lt;property id=&quot;20300&quot; value=&quot;Slide 87 - &amp;quot;Laplaceovo zrcadlo&amp;quot;&quot;/&gt;&lt;property id=&quot;20307&quot; value=&quot;376&quot;/&gt;&lt;/object&gt;&lt;object type=&quot;3&quot; unique_id=&quot;11189&quot;&gt;&lt;property id=&quot;20148&quot; value=&quot;5&quot;/&gt;&lt;property id=&quot;20300&quot; value=&quot;Slide 88 - &amp;quot;Laplaceovo zrcadlo&amp;quot;&quot;/&gt;&lt;property id=&quot;20307&quot; value=&quot;377&quot;/&gt;&lt;/object&gt;&lt;object type=&quot;3&quot; unique_id=&quot;11190&quot;&gt;&lt;property id=&quot;20148&quot; value=&quot;5&quot;/&gt;&lt;property id=&quot;20300&quot; value=&quot;Slide 89 - &amp;quot;Laplaceovo zrcadlo&amp;quot;&quot;/&gt;&lt;property id=&quot;20307&quot; value=&quot;378&quot;/&gt;&lt;/object&gt;&lt;object type=&quot;3&quot; unique_id=&quot;11191&quot;&gt;&lt;property id=&quot;20148&quot; value=&quot;5&quot;/&gt;&lt;property id=&quot;20300&quot; value=&quot;Slide 90&quot;/&gt;&lt;property id=&quot;20307&quot; value=&quot;379&quot;/&gt;&lt;/object&gt;&lt;object type=&quot;3&quot; unique_id=&quot;11192&quot;&gt;&lt;property id=&quot;20148&quot; value=&quot;5&quot;/&gt;&lt;property id=&quot;20300&quot; value=&quot;Slide 91 - &amp;quot;Laplaceovo zrcadlo&amp;quot;&quot;/&gt;&lt;property id=&quot;20307&quot; value=&quot;380&quot;/&gt;&lt;/object&gt;&lt;object type=&quot;3&quot; unique_id=&quot;11193&quot;&gt;&lt;property id=&quot;20148&quot; value=&quot;5&quot;/&gt;&lt;property id=&quot;20300&quot; value=&quot;Slide 92 - &amp;quot;Nejjednodušší model mechaniky dýchání&amp;quot;&quot;/&gt;&lt;property id=&quot;20307&quot; value=&quot;381&quot;/&gt;&lt;/object&gt;&lt;object type=&quot;3&quot; unique_id=&quot;11909&quot;&gt;&lt;property id=&quot;20148&quot; value=&quot;5&quot;/&gt;&lt;property id=&quot;20300&quot; value=&quot;Slide 31 - &amp;quot;Model šíření AIDS v homosexuální populaci&amp;quot;&quot;/&gt;&lt;property id=&quot;20307&quot; value=&quot;3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delování cirkulačního systém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Modelování cirkulačního systému</Template>
  <TotalTime>1779</TotalTime>
  <Words>1274</Words>
  <Application>Microsoft Office PowerPoint</Application>
  <PresentationFormat>Předvádění na obrazovce (4:3)</PresentationFormat>
  <Paragraphs>364</Paragraphs>
  <Slides>78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78</vt:i4>
      </vt:variant>
    </vt:vector>
  </HeadingPairs>
  <TitlesOfParts>
    <vt:vector size="85" baseType="lpstr">
      <vt:lpstr>Arial</vt:lpstr>
      <vt:lpstr>Calibri</vt:lpstr>
      <vt:lpstr>Lucida Sans Unicode</vt:lpstr>
      <vt:lpstr>Symbol</vt:lpstr>
      <vt:lpstr>Times New Roman</vt:lpstr>
      <vt:lpstr>Wingdings</vt:lpstr>
      <vt:lpstr>Modelování cirkulačního systému</vt:lpstr>
      <vt:lpstr>Kompartmentová analýza v epidemiologii, fyziologii a farmakologii</vt:lpstr>
      <vt:lpstr>Kompartment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Forrester Dynamics</vt:lpstr>
      <vt:lpstr>Prezentace aplikace PowerPoint</vt:lpstr>
      <vt:lpstr>Prezentace aplikace PowerPoint</vt:lpstr>
      <vt:lpstr>Prezentace aplikace PowerPoint</vt:lpstr>
      <vt:lpstr>Prezentace aplikace PowerPoint</vt:lpstr>
      <vt:lpstr>Programování kompartmentové analýzy v Modelice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Kompartmentová analýza v epidemiologii</vt:lpstr>
      <vt:lpstr>Model SIR</vt:lpstr>
      <vt:lpstr>Model SIR</vt:lpstr>
      <vt:lpstr>Model SIR</vt:lpstr>
      <vt:lpstr>Aplikace modelu SIR</vt:lpstr>
      <vt:lpstr>Model šíření AIDS v homosexuální populaci</vt:lpstr>
      <vt:lpstr>Model šíření AIDS v homosexuální populaci</vt:lpstr>
      <vt:lpstr>Model šíření AIDS v homosexuální populaci</vt:lpstr>
      <vt:lpstr>Model šíření AIDS v homosexuální populaci</vt:lpstr>
      <vt:lpstr>Implementace modelu šíření AIDS v homosexuální populaci</vt:lpstr>
      <vt:lpstr>Model šíření AIDS v homosexuální populaci</vt:lpstr>
      <vt:lpstr>Kompartmentová analýza ve fyziologii</vt:lpstr>
      <vt:lpstr>Volume Compartment</vt:lpstr>
      <vt:lpstr>Prezentace aplikace PowerPoint</vt:lpstr>
      <vt:lpstr>Prezentace aplikace PowerPoint</vt:lpstr>
      <vt:lpstr>Concentration Compartment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Kompartmentová analýza ve farmakologii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Příklad: Kompartmentová analýza</vt:lpstr>
      <vt:lpstr>Příklad: Kompartmentová analýza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se nestihlo….</dc:title>
  <dc:creator>Jirka</dc:creator>
  <cp:lastModifiedBy>Účet Microsoft</cp:lastModifiedBy>
  <cp:revision>53</cp:revision>
  <dcterms:created xsi:type="dcterms:W3CDTF">2012-12-18T20:24:07Z</dcterms:created>
  <dcterms:modified xsi:type="dcterms:W3CDTF">2014-12-11T22:13:55Z</dcterms:modified>
</cp:coreProperties>
</file>