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6" r:id="rId2"/>
    <p:sldId id="280" r:id="rId3"/>
    <p:sldId id="282" r:id="rId4"/>
    <p:sldId id="281" r:id="rId5"/>
    <p:sldId id="283" r:id="rId6"/>
    <p:sldId id="284" r:id="rId7"/>
    <p:sldId id="285" r:id="rId8"/>
    <p:sldId id="286" r:id="rId9"/>
    <p:sldId id="279" r:id="rId10"/>
    <p:sldId id="267" r:id="rId11"/>
    <p:sldId id="268" r:id="rId12"/>
    <p:sldId id="269" r:id="rId13"/>
    <p:sldId id="270" r:id="rId14"/>
    <p:sldId id="275" r:id="rId15"/>
    <p:sldId id="278" r:id="rId16"/>
    <p:sldId id="256" r:id="rId17"/>
    <p:sldId id="257" r:id="rId18"/>
    <p:sldId id="258" r:id="rId19"/>
    <p:sldId id="260" r:id="rId20"/>
    <p:sldId id="259" r:id="rId21"/>
    <p:sldId id="261" r:id="rId22"/>
    <p:sldId id="262" r:id="rId23"/>
    <p:sldId id="263" r:id="rId24"/>
    <p:sldId id="273" r:id="rId25"/>
    <p:sldId id="265" r:id="rId26"/>
    <p:sldId id="276" r:id="rId27"/>
  </p:sldIdLst>
  <p:sldSz cx="9144000" cy="6858000" type="screen4x3"/>
  <p:notesSz cx="7315200" cy="96012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D9EC"/>
    <a:srgbClr val="FD6041"/>
    <a:srgbClr val="FF5D5D"/>
    <a:srgbClr val="99CCFF"/>
    <a:srgbClr val="0000FF"/>
    <a:srgbClr val="FF8F8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85" autoAdjust="0"/>
    <p:restoredTop sz="94660"/>
  </p:normalViewPr>
  <p:slideViewPr>
    <p:cSldViewPr>
      <p:cViewPr varScale="1">
        <p:scale>
          <a:sx n="94" d="100"/>
          <a:sy n="94" d="100"/>
        </p:scale>
        <p:origin x="97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3174" tIns="46587" rIns="93174" bIns="46587" rtlCol="0"/>
          <a:lstStyle>
            <a:lvl1pPr algn="l">
              <a:defRPr sz="1200"/>
            </a:lvl1pPr>
          </a:lstStyle>
          <a:p>
            <a:endParaRPr lang="cs-CZ"/>
          </a:p>
        </p:txBody>
      </p:sp>
      <p:sp>
        <p:nvSpPr>
          <p:cNvPr id="3" name="Date Placeholder 2"/>
          <p:cNvSpPr>
            <a:spLocks noGrp="1"/>
          </p:cNvSpPr>
          <p:nvPr>
            <p:ph type="dt" idx="1"/>
          </p:nvPr>
        </p:nvSpPr>
        <p:spPr>
          <a:xfrm>
            <a:off x="4143588" y="1"/>
            <a:ext cx="3169920" cy="480060"/>
          </a:xfrm>
          <a:prstGeom prst="rect">
            <a:avLst/>
          </a:prstGeom>
        </p:spPr>
        <p:txBody>
          <a:bodyPr vert="horz" lIns="93174" tIns="46587" rIns="93174" bIns="46587" rtlCol="0"/>
          <a:lstStyle>
            <a:lvl1pPr algn="r">
              <a:defRPr sz="1200"/>
            </a:lvl1pPr>
          </a:lstStyle>
          <a:p>
            <a:fld id="{C64335FB-641E-4E85-95EA-37A2BF6D739D}" type="datetimeFigureOut">
              <a:rPr lang="cs-CZ" smtClean="0"/>
              <a:t>25.10.2023</a:t>
            </a:fld>
            <a:endParaRPr lang="cs-CZ"/>
          </a:p>
        </p:txBody>
      </p:sp>
      <p:sp>
        <p:nvSpPr>
          <p:cNvPr id="4" name="Slide Image Placeholder 3"/>
          <p:cNvSpPr>
            <a:spLocks noGrp="1" noRot="1" noChangeAspect="1"/>
          </p:cNvSpPr>
          <p:nvPr>
            <p:ph type="sldImg" idx="2"/>
          </p:nvPr>
        </p:nvSpPr>
        <p:spPr>
          <a:xfrm>
            <a:off x="1258888" y="722313"/>
            <a:ext cx="4797425" cy="3598862"/>
          </a:xfrm>
          <a:prstGeom prst="rect">
            <a:avLst/>
          </a:prstGeom>
          <a:noFill/>
          <a:ln w="12700">
            <a:solidFill>
              <a:prstClr val="black"/>
            </a:solidFill>
          </a:ln>
        </p:spPr>
        <p:txBody>
          <a:bodyPr vert="horz" lIns="93174" tIns="46587" rIns="93174" bIns="46587" rtlCol="0" anchor="ctr"/>
          <a:lstStyle/>
          <a:p>
            <a:endParaRPr lang="cs-CZ"/>
          </a:p>
        </p:txBody>
      </p:sp>
      <p:sp>
        <p:nvSpPr>
          <p:cNvPr id="5" name="Notes Placeholder 4"/>
          <p:cNvSpPr>
            <a:spLocks noGrp="1"/>
          </p:cNvSpPr>
          <p:nvPr>
            <p:ph type="body" sz="quarter" idx="3"/>
          </p:nvPr>
        </p:nvSpPr>
        <p:spPr>
          <a:xfrm>
            <a:off x="731521" y="4560570"/>
            <a:ext cx="5852160" cy="4320540"/>
          </a:xfrm>
          <a:prstGeom prst="rect">
            <a:avLst/>
          </a:prstGeom>
        </p:spPr>
        <p:txBody>
          <a:bodyPr vert="horz" lIns="93174" tIns="46587" rIns="93174"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9119474"/>
            <a:ext cx="3169920" cy="480060"/>
          </a:xfrm>
          <a:prstGeom prst="rect">
            <a:avLst/>
          </a:prstGeom>
        </p:spPr>
        <p:txBody>
          <a:bodyPr vert="horz" lIns="93174" tIns="46587" rIns="93174" bIns="46587" rtlCol="0" anchor="b"/>
          <a:lstStyle>
            <a:lvl1pPr algn="l">
              <a:defRPr sz="1200"/>
            </a:lvl1pPr>
          </a:lstStyle>
          <a:p>
            <a:endParaRPr lang="cs-CZ"/>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3174" tIns="46587" rIns="93174" bIns="46587" rtlCol="0" anchor="b"/>
          <a:lstStyle>
            <a:lvl1pPr algn="r">
              <a:defRPr sz="1200"/>
            </a:lvl1pPr>
          </a:lstStyle>
          <a:p>
            <a:fld id="{51DF9332-E55B-4CBF-B04E-445A7E14BB88}" type="slidenum">
              <a:rPr lang="cs-CZ" smtClean="0"/>
              <a:t>‹#›</a:t>
            </a:fld>
            <a:endParaRPr lang="cs-CZ"/>
          </a:p>
        </p:txBody>
      </p:sp>
    </p:spTree>
    <p:extLst>
      <p:ext uri="{BB962C8B-B14F-4D97-AF65-F5344CB8AC3E}">
        <p14:creationId xmlns:p14="http://schemas.microsoft.com/office/powerpoint/2010/main" val="229124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798828D3-5D92-4F62-B4CF-184F3F216B7C}" type="datetime1">
              <a:rPr lang="cs-CZ" smtClean="0"/>
              <a:t>25.10.2023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6876256" y="6381328"/>
            <a:ext cx="2133600" cy="365125"/>
          </a:xfrm>
        </p:spPr>
        <p:txBody>
          <a:bodyPr/>
          <a:lstStyle>
            <a:lvl1pPr>
              <a:defRPr sz="1600"/>
            </a:lvl1pPr>
          </a:lstStyle>
          <a:p>
            <a:fld id="{D3D84833-73A0-4179-9B12-9EFD1189A6FA}" type="slidenum">
              <a:rPr lang="cs-CZ" smtClean="0"/>
              <a:pPr/>
              <a:t>‹#›</a:t>
            </a:fld>
            <a:endParaRPr lang="cs-CZ"/>
          </a:p>
        </p:txBody>
      </p:sp>
    </p:spTree>
    <p:extLst>
      <p:ext uri="{BB962C8B-B14F-4D97-AF65-F5344CB8AC3E}">
        <p14:creationId xmlns:p14="http://schemas.microsoft.com/office/powerpoint/2010/main" val="26148116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2D03773A-EF66-4614-BDC2-E3AFAA0936F4}" type="datetime1">
              <a:rPr lang="cs-CZ" smtClean="0"/>
              <a:t>25.10.2023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930548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BC24B54E-48A3-4BBD-94FF-0A45365E894B}" type="datetime1">
              <a:rPr lang="cs-CZ" smtClean="0"/>
              <a:t>25.10.2023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159428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3066B21E-0947-44C3-BD06-CFC5A562B4D8}" type="datetime1">
              <a:rPr lang="cs-CZ" smtClean="0"/>
              <a:t>25.10.2023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25448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46CF5F-0068-4B63-84D0-E0673C7AB4CA}" type="datetime1">
              <a:rPr lang="cs-CZ" smtClean="0"/>
              <a:t>25.10.2023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320708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7CE80B49-F8A6-46AB-924F-BB6A6628FE6C}" type="datetime1">
              <a:rPr lang="cs-CZ" smtClean="0"/>
              <a:t>25.10.2023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164811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E1979A2C-729A-4537-A24C-0D4AB3484C68}" type="datetime1">
              <a:rPr lang="cs-CZ" smtClean="0"/>
              <a:t>25.10.2023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3026643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DAF8A6FB-289A-467D-9CE3-71AA293F7DE8}" type="datetime1">
              <a:rPr lang="cs-CZ" smtClean="0"/>
              <a:t>25.10.2023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975467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1BCDC-7319-4FB5-8B5A-1CD904631C71}" type="datetime1">
              <a:rPr lang="cs-CZ" smtClean="0"/>
              <a:t>25.10.2023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28318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C3F9C4-6574-4DE5-A4AA-64D5393436F6}" type="datetime1">
              <a:rPr lang="cs-CZ" smtClean="0"/>
              <a:t>25.10.2023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182949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B07D35-912D-41E7-877E-84D6CDFFE129}" type="datetime1">
              <a:rPr lang="cs-CZ" smtClean="0"/>
              <a:t>25.10.2023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3D84833-73A0-4179-9B12-9EFD1189A6FA}" type="slidenum">
              <a:rPr lang="cs-CZ" smtClean="0"/>
              <a:t>‹#›</a:t>
            </a:fld>
            <a:endParaRPr lang="cs-CZ"/>
          </a:p>
        </p:txBody>
      </p:sp>
    </p:spTree>
    <p:extLst>
      <p:ext uri="{BB962C8B-B14F-4D97-AF65-F5344CB8AC3E}">
        <p14:creationId xmlns:p14="http://schemas.microsoft.com/office/powerpoint/2010/main" val="4049005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B159-3288-44C0-9DD8-D1A74C6CA34F}" type="datetime1">
              <a:rPr lang="cs-CZ" smtClean="0"/>
              <a:t>25.10.2023</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1">
                <a:solidFill>
                  <a:schemeClr val="tx1"/>
                </a:solidFill>
              </a:defRPr>
            </a:lvl1pPr>
          </a:lstStyle>
          <a:p>
            <a:fld id="{D3D84833-73A0-4179-9B12-9EFD1189A6FA}" type="slidenum">
              <a:rPr lang="cs-CZ" smtClean="0"/>
              <a:pPr/>
              <a:t>‹#›</a:t>
            </a:fld>
            <a:endParaRPr lang="cs-CZ"/>
          </a:p>
        </p:txBody>
      </p:sp>
    </p:spTree>
    <p:extLst>
      <p:ext uri="{BB962C8B-B14F-4D97-AF65-F5344CB8AC3E}">
        <p14:creationId xmlns:p14="http://schemas.microsoft.com/office/powerpoint/2010/main" val="1730867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sagecell.sagemath.org/"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Line 153"/>
          <p:cNvSpPr>
            <a:spLocks noChangeShapeType="1"/>
          </p:cNvSpPr>
          <p:nvPr/>
        </p:nvSpPr>
        <p:spPr bwMode="auto">
          <a:xfrm flipH="1" flipV="1">
            <a:off x="6875809" y="4501569"/>
            <a:ext cx="57606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7" name="Line 153"/>
          <p:cNvSpPr>
            <a:spLocks noChangeShapeType="1"/>
          </p:cNvSpPr>
          <p:nvPr/>
        </p:nvSpPr>
        <p:spPr bwMode="auto">
          <a:xfrm flipH="1" flipV="1">
            <a:off x="7739905" y="4501569"/>
            <a:ext cx="288032"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Isomorphism motivation</a:t>
            </a:r>
          </a:p>
        </p:txBody>
      </p:sp>
      <p:sp>
        <p:nvSpPr>
          <p:cNvPr id="5" name="Slide Number Placeholder 4"/>
          <p:cNvSpPr>
            <a:spLocks noGrp="1"/>
          </p:cNvSpPr>
          <p:nvPr>
            <p:ph type="sldNum" sz="quarter" idx="12"/>
          </p:nvPr>
        </p:nvSpPr>
        <p:spPr/>
        <p:txBody>
          <a:bodyPr/>
          <a:lstStyle/>
          <a:p>
            <a:fld id="{D3D84833-73A0-4179-9B12-9EFD1189A6FA}" type="slidenum">
              <a:rPr lang="cs-CZ" smtClean="0"/>
              <a:t>1</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57" name="Line 153"/>
          <p:cNvSpPr>
            <a:spLocks noChangeShapeType="1"/>
          </p:cNvSpPr>
          <p:nvPr/>
        </p:nvSpPr>
        <p:spPr bwMode="auto">
          <a:xfrm flipH="1" flipV="1">
            <a:off x="1763688" y="1556792"/>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8" name="Line 153"/>
          <p:cNvSpPr>
            <a:spLocks noChangeShapeType="1"/>
          </p:cNvSpPr>
          <p:nvPr/>
        </p:nvSpPr>
        <p:spPr bwMode="auto">
          <a:xfrm flipH="1">
            <a:off x="1763688" y="1844824"/>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9" name="Line 153"/>
          <p:cNvSpPr>
            <a:spLocks noChangeShapeType="1"/>
          </p:cNvSpPr>
          <p:nvPr/>
        </p:nvSpPr>
        <p:spPr bwMode="auto">
          <a:xfrm flipH="1" flipV="1">
            <a:off x="1043608" y="2132856"/>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0" name="Line 153"/>
          <p:cNvSpPr>
            <a:spLocks noChangeShapeType="1"/>
          </p:cNvSpPr>
          <p:nvPr/>
        </p:nvSpPr>
        <p:spPr bwMode="auto">
          <a:xfrm flipH="1" flipV="1">
            <a:off x="1043608" y="1556792"/>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1" name="Line 153"/>
          <p:cNvSpPr>
            <a:spLocks noChangeShapeType="1"/>
          </p:cNvSpPr>
          <p:nvPr/>
        </p:nvSpPr>
        <p:spPr bwMode="auto">
          <a:xfrm flipH="1" flipV="1">
            <a:off x="1763688" y="1556792"/>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2" name="Line 153"/>
          <p:cNvSpPr>
            <a:spLocks noChangeShapeType="1"/>
          </p:cNvSpPr>
          <p:nvPr/>
        </p:nvSpPr>
        <p:spPr bwMode="auto">
          <a:xfrm flipH="1" flipV="1">
            <a:off x="1043608" y="1556792"/>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3" name="Line 153"/>
          <p:cNvSpPr>
            <a:spLocks noChangeShapeType="1"/>
          </p:cNvSpPr>
          <p:nvPr/>
        </p:nvSpPr>
        <p:spPr bwMode="auto">
          <a:xfrm flipH="1" flipV="1">
            <a:off x="1763688"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4" name="Line 153"/>
          <p:cNvSpPr>
            <a:spLocks noChangeShapeType="1"/>
          </p:cNvSpPr>
          <p:nvPr/>
        </p:nvSpPr>
        <p:spPr bwMode="auto">
          <a:xfrm flipH="1" flipV="1">
            <a:off x="1043608"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5" name="Line 153"/>
          <p:cNvSpPr>
            <a:spLocks noChangeShapeType="1"/>
          </p:cNvSpPr>
          <p:nvPr/>
        </p:nvSpPr>
        <p:spPr bwMode="auto">
          <a:xfrm flipH="1">
            <a:off x="1619672"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6" name="Line 153"/>
          <p:cNvSpPr>
            <a:spLocks noChangeShapeType="1"/>
          </p:cNvSpPr>
          <p:nvPr/>
        </p:nvSpPr>
        <p:spPr bwMode="auto">
          <a:xfrm flipH="1">
            <a:off x="899592"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7" name="Line 153"/>
          <p:cNvSpPr>
            <a:spLocks noChangeShapeType="1"/>
          </p:cNvSpPr>
          <p:nvPr/>
        </p:nvSpPr>
        <p:spPr bwMode="auto">
          <a:xfrm flipH="1" flipV="1">
            <a:off x="899592" y="1340768"/>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8" name="Oval 169"/>
          <p:cNvSpPr>
            <a:spLocks noChangeArrowheads="1"/>
          </p:cNvSpPr>
          <p:nvPr/>
        </p:nvSpPr>
        <p:spPr bwMode="auto">
          <a:xfrm>
            <a:off x="827584"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69" name="Oval 169"/>
          <p:cNvSpPr>
            <a:spLocks noChangeArrowheads="1"/>
          </p:cNvSpPr>
          <p:nvPr/>
        </p:nvSpPr>
        <p:spPr bwMode="auto">
          <a:xfrm>
            <a:off x="971600"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0" name="Oval 169"/>
          <p:cNvSpPr>
            <a:spLocks noChangeArrowheads="1"/>
          </p:cNvSpPr>
          <p:nvPr/>
        </p:nvSpPr>
        <p:spPr bwMode="auto">
          <a:xfrm>
            <a:off x="1115616"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71" name="Oval 169"/>
          <p:cNvSpPr>
            <a:spLocks noChangeArrowheads="1"/>
          </p:cNvSpPr>
          <p:nvPr/>
        </p:nvSpPr>
        <p:spPr bwMode="auto">
          <a:xfrm>
            <a:off x="1547664"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72" name="Oval 169"/>
          <p:cNvSpPr>
            <a:spLocks noChangeArrowheads="1"/>
          </p:cNvSpPr>
          <p:nvPr/>
        </p:nvSpPr>
        <p:spPr bwMode="auto">
          <a:xfrm>
            <a:off x="1691680"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3" name="Oval 169"/>
          <p:cNvSpPr>
            <a:spLocks noChangeArrowheads="1"/>
          </p:cNvSpPr>
          <p:nvPr/>
        </p:nvSpPr>
        <p:spPr bwMode="auto">
          <a:xfrm>
            <a:off x="1835696"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74" name="Oval 169"/>
          <p:cNvSpPr>
            <a:spLocks noChangeArrowheads="1"/>
          </p:cNvSpPr>
          <p:nvPr/>
        </p:nvSpPr>
        <p:spPr bwMode="auto">
          <a:xfrm>
            <a:off x="2051720" y="1772816"/>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175" name="Oval 169"/>
          <p:cNvSpPr>
            <a:spLocks noChangeArrowheads="1"/>
          </p:cNvSpPr>
          <p:nvPr/>
        </p:nvSpPr>
        <p:spPr bwMode="auto">
          <a:xfrm>
            <a:off x="1691680"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6" name="Oval 169"/>
          <p:cNvSpPr>
            <a:spLocks noChangeArrowheads="1"/>
          </p:cNvSpPr>
          <p:nvPr/>
        </p:nvSpPr>
        <p:spPr bwMode="auto">
          <a:xfrm>
            <a:off x="971600"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7" name="Oval 169"/>
          <p:cNvSpPr>
            <a:spLocks noChangeArrowheads="1"/>
          </p:cNvSpPr>
          <p:nvPr/>
        </p:nvSpPr>
        <p:spPr bwMode="auto">
          <a:xfrm>
            <a:off x="827584" y="1268760"/>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178" name="Line 153"/>
          <p:cNvSpPr>
            <a:spLocks noChangeShapeType="1"/>
          </p:cNvSpPr>
          <p:nvPr/>
        </p:nvSpPr>
        <p:spPr bwMode="auto">
          <a:xfrm flipV="1">
            <a:off x="3275857" y="1556792"/>
            <a:ext cx="576512"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9" name="Line 153"/>
          <p:cNvSpPr>
            <a:spLocks noChangeShapeType="1"/>
          </p:cNvSpPr>
          <p:nvPr/>
        </p:nvSpPr>
        <p:spPr bwMode="auto">
          <a:xfrm>
            <a:off x="3275857" y="1844824"/>
            <a:ext cx="576511"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0" name="Line 153"/>
          <p:cNvSpPr>
            <a:spLocks noChangeShapeType="1"/>
          </p:cNvSpPr>
          <p:nvPr/>
        </p:nvSpPr>
        <p:spPr bwMode="auto">
          <a:xfrm>
            <a:off x="3851920" y="2132856"/>
            <a:ext cx="93610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2" name="Line 153"/>
          <p:cNvSpPr>
            <a:spLocks noChangeShapeType="1"/>
          </p:cNvSpPr>
          <p:nvPr/>
        </p:nvSpPr>
        <p:spPr bwMode="auto">
          <a:xfrm flipV="1">
            <a:off x="3852367" y="1556792"/>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3" name="Line 153"/>
          <p:cNvSpPr>
            <a:spLocks noChangeShapeType="1"/>
          </p:cNvSpPr>
          <p:nvPr/>
        </p:nvSpPr>
        <p:spPr bwMode="auto">
          <a:xfrm flipV="1">
            <a:off x="4788024" y="1556792"/>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4" name="Line 153"/>
          <p:cNvSpPr>
            <a:spLocks noChangeShapeType="1"/>
          </p:cNvSpPr>
          <p:nvPr/>
        </p:nvSpPr>
        <p:spPr bwMode="auto">
          <a:xfrm flipV="1">
            <a:off x="3708351"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5" name="Line 153"/>
          <p:cNvSpPr>
            <a:spLocks noChangeShapeType="1"/>
          </p:cNvSpPr>
          <p:nvPr/>
        </p:nvSpPr>
        <p:spPr bwMode="auto">
          <a:xfrm flipV="1">
            <a:off x="4644008"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6" name="Line 153"/>
          <p:cNvSpPr>
            <a:spLocks noChangeShapeType="1"/>
          </p:cNvSpPr>
          <p:nvPr/>
        </p:nvSpPr>
        <p:spPr bwMode="auto">
          <a:xfrm>
            <a:off x="3852367"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7" name="Line 153"/>
          <p:cNvSpPr>
            <a:spLocks noChangeShapeType="1"/>
          </p:cNvSpPr>
          <p:nvPr/>
        </p:nvSpPr>
        <p:spPr bwMode="auto">
          <a:xfrm>
            <a:off x="4788024" y="213285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8" name="Line 153"/>
          <p:cNvSpPr>
            <a:spLocks noChangeShapeType="1"/>
          </p:cNvSpPr>
          <p:nvPr/>
        </p:nvSpPr>
        <p:spPr bwMode="auto">
          <a:xfrm flipV="1">
            <a:off x="4788024" y="1412776"/>
            <a:ext cx="432048"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9" name="Oval 169"/>
          <p:cNvSpPr>
            <a:spLocks noChangeArrowheads="1"/>
          </p:cNvSpPr>
          <p:nvPr/>
        </p:nvSpPr>
        <p:spPr bwMode="auto">
          <a:xfrm flipH="1">
            <a:off x="4859585"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90" name="Oval 169"/>
          <p:cNvSpPr>
            <a:spLocks noChangeArrowheads="1"/>
          </p:cNvSpPr>
          <p:nvPr/>
        </p:nvSpPr>
        <p:spPr bwMode="auto">
          <a:xfrm flipH="1">
            <a:off x="4715569"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1" name="Oval 190"/>
          <p:cNvSpPr>
            <a:spLocks noChangeArrowheads="1"/>
          </p:cNvSpPr>
          <p:nvPr/>
        </p:nvSpPr>
        <p:spPr bwMode="auto">
          <a:xfrm flipH="1">
            <a:off x="4571553"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92" name="Oval 169"/>
          <p:cNvSpPr>
            <a:spLocks noChangeArrowheads="1"/>
          </p:cNvSpPr>
          <p:nvPr/>
        </p:nvSpPr>
        <p:spPr bwMode="auto">
          <a:xfrm flipH="1">
            <a:off x="3923928"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93" name="Oval 169"/>
          <p:cNvSpPr>
            <a:spLocks noChangeArrowheads="1"/>
          </p:cNvSpPr>
          <p:nvPr/>
        </p:nvSpPr>
        <p:spPr bwMode="auto">
          <a:xfrm flipH="1">
            <a:off x="3779912"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4" name="Oval 169"/>
          <p:cNvSpPr>
            <a:spLocks noChangeArrowheads="1"/>
          </p:cNvSpPr>
          <p:nvPr/>
        </p:nvSpPr>
        <p:spPr bwMode="auto">
          <a:xfrm flipH="1">
            <a:off x="3635896" y="227687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195" name="Oval 169"/>
          <p:cNvSpPr>
            <a:spLocks noChangeArrowheads="1"/>
          </p:cNvSpPr>
          <p:nvPr/>
        </p:nvSpPr>
        <p:spPr bwMode="auto">
          <a:xfrm flipH="1">
            <a:off x="3203848" y="1772816"/>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198" name="Oval 169"/>
          <p:cNvSpPr>
            <a:spLocks noChangeArrowheads="1"/>
          </p:cNvSpPr>
          <p:nvPr/>
        </p:nvSpPr>
        <p:spPr bwMode="auto">
          <a:xfrm flipH="1">
            <a:off x="5147617" y="1340768"/>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14" name="Arc 13"/>
          <p:cNvSpPr/>
          <p:nvPr/>
        </p:nvSpPr>
        <p:spPr>
          <a:xfrm flipH="1">
            <a:off x="3851920" y="1412776"/>
            <a:ext cx="936104" cy="360040"/>
          </a:xfrm>
          <a:prstGeom prst="arc">
            <a:avLst>
              <a:gd name="adj1" fmla="val 10922775"/>
              <a:gd name="adj2" fmla="val 0"/>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6" name="Oval 169"/>
          <p:cNvSpPr>
            <a:spLocks noChangeArrowheads="1"/>
          </p:cNvSpPr>
          <p:nvPr/>
        </p:nvSpPr>
        <p:spPr bwMode="auto">
          <a:xfrm flipH="1">
            <a:off x="3779912"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7" name="Oval 169"/>
          <p:cNvSpPr>
            <a:spLocks noChangeArrowheads="1"/>
          </p:cNvSpPr>
          <p:nvPr/>
        </p:nvSpPr>
        <p:spPr bwMode="auto">
          <a:xfrm flipH="1">
            <a:off x="4715569"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9" name="Line 153"/>
          <p:cNvSpPr>
            <a:spLocks noChangeShapeType="1"/>
          </p:cNvSpPr>
          <p:nvPr/>
        </p:nvSpPr>
        <p:spPr bwMode="auto">
          <a:xfrm flipH="1">
            <a:off x="7451873" y="1845271"/>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0" name="Line 153"/>
          <p:cNvSpPr>
            <a:spLocks noChangeShapeType="1"/>
          </p:cNvSpPr>
          <p:nvPr/>
        </p:nvSpPr>
        <p:spPr bwMode="auto">
          <a:xfrm flipH="1" flipV="1">
            <a:off x="7451873" y="1557239"/>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1" name="Line 153"/>
          <p:cNvSpPr>
            <a:spLocks noChangeShapeType="1"/>
          </p:cNvSpPr>
          <p:nvPr/>
        </p:nvSpPr>
        <p:spPr bwMode="auto">
          <a:xfrm flipH="1">
            <a:off x="6731793" y="1557239"/>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2" name="Line 153"/>
          <p:cNvSpPr>
            <a:spLocks noChangeShapeType="1"/>
          </p:cNvSpPr>
          <p:nvPr/>
        </p:nvSpPr>
        <p:spPr bwMode="auto">
          <a:xfrm flipH="1">
            <a:off x="6731793" y="2133303"/>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3" name="Line 153"/>
          <p:cNvSpPr>
            <a:spLocks noChangeShapeType="1"/>
          </p:cNvSpPr>
          <p:nvPr/>
        </p:nvSpPr>
        <p:spPr bwMode="auto">
          <a:xfrm flipH="1">
            <a:off x="7451873" y="1557239"/>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4" name="Line 153"/>
          <p:cNvSpPr>
            <a:spLocks noChangeShapeType="1"/>
          </p:cNvSpPr>
          <p:nvPr/>
        </p:nvSpPr>
        <p:spPr bwMode="auto">
          <a:xfrm flipH="1">
            <a:off x="6731793" y="1557239"/>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5" name="Line 153"/>
          <p:cNvSpPr>
            <a:spLocks noChangeShapeType="1"/>
          </p:cNvSpPr>
          <p:nvPr/>
        </p:nvSpPr>
        <p:spPr bwMode="auto">
          <a:xfrm flipH="1">
            <a:off x="7451873" y="1341215"/>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6" name="Line 153"/>
          <p:cNvSpPr>
            <a:spLocks noChangeShapeType="1"/>
          </p:cNvSpPr>
          <p:nvPr/>
        </p:nvSpPr>
        <p:spPr bwMode="auto">
          <a:xfrm flipH="1">
            <a:off x="6731793" y="1341215"/>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7" name="Line 153"/>
          <p:cNvSpPr>
            <a:spLocks noChangeShapeType="1"/>
          </p:cNvSpPr>
          <p:nvPr/>
        </p:nvSpPr>
        <p:spPr bwMode="auto">
          <a:xfrm flipH="1" flipV="1">
            <a:off x="7307857" y="1341215"/>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8" name="Line 153"/>
          <p:cNvSpPr>
            <a:spLocks noChangeShapeType="1"/>
          </p:cNvSpPr>
          <p:nvPr/>
        </p:nvSpPr>
        <p:spPr bwMode="auto">
          <a:xfrm flipH="1" flipV="1">
            <a:off x="6587777" y="1341215"/>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9" name="Line 153"/>
          <p:cNvSpPr>
            <a:spLocks noChangeShapeType="1"/>
          </p:cNvSpPr>
          <p:nvPr/>
        </p:nvSpPr>
        <p:spPr bwMode="auto">
          <a:xfrm flipH="1">
            <a:off x="6587777" y="2133303"/>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0" name="Oval 169"/>
          <p:cNvSpPr>
            <a:spLocks noChangeArrowheads="1"/>
          </p:cNvSpPr>
          <p:nvPr/>
        </p:nvSpPr>
        <p:spPr bwMode="auto">
          <a:xfrm flipV="1">
            <a:off x="6515769" y="126876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11" name="Oval 169"/>
          <p:cNvSpPr>
            <a:spLocks noChangeArrowheads="1"/>
          </p:cNvSpPr>
          <p:nvPr/>
        </p:nvSpPr>
        <p:spPr bwMode="auto">
          <a:xfrm flipV="1">
            <a:off x="6659785"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12" name="Oval 211"/>
          <p:cNvSpPr>
            <a:spLocks noChangeArrowheads="1"/>
          </p:cNvSpPr>
          <p:nvPr/>
        </p:nvSpPr>
        <p:spPr bwMode="auto">
          <a:xfrm flipV="1">
            <a:off x="6803801" y="126876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13" name="Oval 169"/>
          <p:cNvSpPr>
            <a:spLocks noChangeArrowheads="1"/>
          </p:cNvSpPr>
          <p:nvPr/>
        </p:nvSpPr>
        <p:spPr bwMode="auto">
          <a:xfrm flipV="1">
            <a:off x="7235849" y="126876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14" name="Oval 169"/>
          <p:cNvSpPr>
            <a:spLocks noChangeArrowheads="1"/>
          </p:cNvSpPr>
          <p:nvPr/>
        </p:nvSpPr>
        <p:spPr bwMode="auto">
          <a:xfrm flipV="1">
            <a:off x="7379865"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15" name="Oval 169"/>
          <p:cNvSpPr>
            <a:spLocks noChangeArrowheads="1"/>
          </p:cNvSpPr>
          <p:nvPr/>
        </p:nvSpPr>
        <p:spPr bwMode="auto">
          <a:xfrm flipV="1">
            <a:off x="7523881" y="126876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16" name="Oval 169"/>
          <p:cNvSpPr>
            <a:spLocks noChangeArrowheads="1"/>
          </p:cNvSpPr>
          <p:nvPr/>
        </p:nvSpPr>
        <p:spPr bwMode="auto">
          <a:xfrm flipV="1">
            <a:off x="7739905" y="1772816"/>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217" name="Oval 169"/>
          <p:cNvSpPr>
            <a:spLocks noChangeArrowheads="1"/>
          </p:cNvSpPr>
          <p:nvPr/>
        </p:nvSpPr>
        <p:spPr bwMode="auto">
          <a:xfrm flipV="1">
            <a:off x="7379865"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18" name="Oval 169"/>
          <p:cNvSpPr>
            <a:spLocks noChangeArrowheads="1"/>
          </p:cNvSpPr>
          <p:nvPr/>
        </p:nvSpPr>
        <p:spPr bwMode="auto">
          <a:xfrm flipV="1">
            <a:off x="6659785" y="20608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19" name="Oval 169"/>
          <p:cNvSpPr>
            <a:spLocks noChangeArrowheads="1"/>
          </p:cNvSpPr>
          <p:nvPr/>
        </p:nvSpPr>
        <p:spPr bwMode="auto">
          <a:xfrm flipV="1">
            <a:off x="6515769" y="2276872"/>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287" name="Line 153"/>
          <p:cNvSpPr>
            <a:spLocks noChangeShapeType="1"/>
          </p:cNvSpPr>
          <p:nvPr/>
        </p:nvSpPr>
        <p:spPr bwMode="auto">
          <a:xfrm flipH="1" flipV="1">
            <a:off x="1403648" y="4141529"/>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8" name="Line 153"/>
          <p:cNvSpPr>
            <a:spLocks noChangeShapeType="1"/>
          </p:cNvSpPr>
          <p:nvPr/>
        </p:nvSpPr>
        <p:spPr bwMode="auto">
          <a:xfrm flipH="1">
            <a:off x="1403648" y="3853497"/>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9" name="Line 153"/>
          <p:cNvSpPr>
            <a:spLocks noChangeShapeType="1"/>
          </p:cNvSpPr>
          <p:nvPr/>
        </p:nvSpPr>
        <p:spPr bwMode="auto">
          <a:xfrm flipH="1" flipV="1">
            <a:off x="1043608" y="4429561"/>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0" name="Line 153"/>
          <p:cNvSpPr>
            <a:spLocks noChangeShapeType="1"/>
          </p:cNvSpPr>
          <p:nvPr/>
        </p:nvSpPr>
        <p:spPr bwMode="auto">
          <a:xfrm flipH="1" flipV="1">
            <a:off x="1043608" y="3853497"/>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1" name="Line 153"/>
          <p:cNvSpPr>
            <a:spLocks noChangeShapeType="1"/>
          </p:cNvSpPr>
          <p:nvPr/>
        </p:nvSpPr>
        <p:spPr bwMode="auto">
          <a:xfrm flipH="1" flipV="1">
            <a:off x="1763688" y="3853497"/>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2" name="Line 153"/>
          <p:cNvSpPr>
            <a:spLocks noChangeShapeType="1"/>
          </p:cNvSpPr>
          <p:nvPr/>
        </p:nvSpPr>
        <p:spPr bwMode="auto">
          <a:xfrm flipH="1" flipV="1">
            <a:off x="1043608" y="3853497"/>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3" name="Line 153"/>
          <p:cNvSpPr>
            <a:spLocks noChangeShapeType="1"/>
          </p:cNvSpPr>
          <p:nvPr/>
        </p:nvSpPr>
        <p:spPr bwMode="auto">
          <a:xfrm flipH="1" flipV="1">
            <a:off x="1763688" y="4429561"/>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4" name="Line 153"/>
          <p:cNvSpPr>
            <a:spLocks noChangeShapeType="1"/>
          </p:cNvSpPr>
          <p:nvPr/>
        </p:nvSpPr>
        <p:spPr bwMode="auto">
          <a:xfrm flipH="1" flipV="1">
            <a:off x="1043608" y="4429561"/>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5" name="Line 153"/>
          <p:cNvSpPr>
            <a:spLocks noChangeShapeType="1"/>
          </p:cNvSpPr>
          <p:nvPr/>
        </p:nvSpPr>
        <p:spPr bwMode="auto">
          <a:xfrm flipH="1">
            <a:off x="1619672" y="4429561"/>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6" name="Line 153"/>
          <p:cNvSpPr>
            <a:spLocks noChangeShapeType="1"/>
          </p:cNvSpPr>
          <p:nvPr/>
        </p:nvSpPr>
        <p:spPr bwMode="auto">
          <a:xfrm flipH="1">
            <a:off x="899592" y="4429561"/>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7" name="Line 153"/>
          <p:cNvSpPr>
            <a:spLocks noChangeShapeType="1"/>
          </p:cNvSpPr>
          <p:nvPr/>
        </p:nvSpPr>
        <p:spPr bwMode="auto">
          <a:xfrm flipH="1" flipV="1">
            <a:off x="1043608" y="3853497"/>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8" name="Oval 169"/>
          <p:cNvSpPr>
            <a:spLocks noChangeArrowheads="1"/>
          </p:cNvSpPr>
          <p:nvPr/>
        </p:nvSpPr>
        <p:spPr bwMode="auto">
          <a:xfrm>
            <a:off x="827584" y="4573577"/>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299" name="Oval 169"/>
          <p:cNvSpPr>
            <a:spLocks noChangeArrowheads="1"/>
          </p:cNvSpPr>
          <p:nvPr/>
        </p:nvSpPr>
        <p:spPr bwMode="auto">
          <a:xfrm>
            <a:off x="971600" y="435755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0" name="Oval 299"/>
          <p:cNvSpPr>
            <a:spLocks noChangeArrowheads="1"/>
          </p:cNvSpPr>
          <p:nvPr/>
        </p:nvSpPr>
        <p:spPr bwMode="auto">
          <a:xfrm>
            <a:off x="1115616" y="4573577"/>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01" name="Oval 169"/>
          <p:cNvSpPr>
            <a:spLocks noChangeArrowheads="1"/>
          </p:cNvSpPr>
          <p:nvPr/>
        </p:nvSpPr>
        <p:spPr bwMode="auto">
          <a:xfrm>
            <a:off x="1547664" y="4573577"/>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02" name="Oval 169"/>
          <p:cNvSpPr>
            <a:spLocks noChangeArrowheads="1"/>
          </p:cNvSpPr>
          <p:nvPr/>
        </p:nvSpPr>
        <p:spPr bwMode="auto">
          <a:xfrm>
            <a:off x="1691680" y="435755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3" name="Oval 169"/>
          <p:cNvSpPr>
            <a:spLocks noChangeArrowheads="1"/>
          </p:cNvSpPr>
          <p:nvPr/>
        </p:nvSpPr>
        <p:spPr bwMode="auto">
          <a:xfrm>
            <a:off x="1835696" y="4573577"/>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04" name="Oval 169"/>
          <p:cNvSpPr>
            <a:spLocks noChangeArrowheads="1"/>
          </p:cNvSpPr>
          <p:nvPr/>
        </p:nvSpPr>
        <p:spPr bwMode="auto">
          <a:xfrm>
            <a:off x="1403648" y="4069521"/>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305" name="Oval 169"/>
          <p:cNvSpPr>
            <a:spLocks noChangeArrowheads="1"/>
          </p:cNvSpPr>
          <p:nvPr/>
        </p:nvSpPr>
        <p:spPr bwMode="auto">
          <a:xfrm>
            <a:off x="1691680" y="378148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6" name="Oval 169"/>
          <p:cNvSpPr>
            <a:spLocks noChangeArrowheads="1"/>
          </p:cNvSpPr>
          <p:nvPr/>
        </p:nvSpPr>
        <p:spPr bwMode="auto">
          <a:xfrm>
            <a:off x="971600" y="378148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7" name="Oval 169"/>
          <p:cNvSpPr>
            <a:spLocks noChangeArrowheads="1"/>
          </p:cNvSpPr>
          <p:nvPr/>
        </p:nvSpPr>
        <p:spPr bwMode="auto">
          <a:xfrm>
            <a:off x="1115616" y="3997513"/>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308" name="Line 153"/>
          <p:cNvSpPr>
            <a:spLocks noChangeShapeType="1"/>
          </p:cNvSpPr>
          <p:nvPr/>
        </p:nvSpPr>
        <p:spPr bwMode="auto">
          <a:xfrm flipH="1">
            <a:off x="3275856" y="3707740"/>
            <a:ext cx="1008112" cy="86409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09" name="Line 153"/>
          <p:cNvSpPr>
            <a:spLocks noChangeShapeType="1"/>
          </p:cNvSpPr>
          <p:nvPr/>
        </p:nvSpPr>
        <p:spPr bwMode="auto">
          <a:xfrm flipH="1" flipV="1">
            <a:off x="4283968" y="3707740"/>
            <a:ext cx="864096" cy="100811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0" name="Line 153"/>
          <p:cNvSpPr>
            <a:spLocks noChangeShapeType="1"/>
          </p:cNvSpPr>
          <p:nvPr/>
        </p:nvSpPr>
        <p:spPr bwMode="auto">
          <a:xfrm flipH="1" flipV="1">
            <a:off x="3275856" y="4571836"/>
            <a:ext cx="1872208"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1" name="Line 153"/>
          <p:cNvSpPr>
            <a:spLocks noChangeShapeType="1"/>
          </p:cNvSpPr>
          <p:nvPr/>
        </p:nvSpPr>
        <p:spPr bwMode="auto">
          <a:xfrm flipH="1">
            <a:off x="3275856" y="4067780"/>
            <a:ext cx="936104"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2" name="Line 153"/>
          <p:cNvSpPr>
            <a:spLocks noChangeShapeType="1"/>
          </p:cNvSpPr>
          <p:nvPr/>
        </p:nvSpPr>
        <p:spPr bwMode="auto">
          <a:xfrm flipH="1" flipV="1">
            <a:off x="4211960" y="4067780"/>
            <a:ext cx="936104"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4" name="Line 153"/>
          <p:cNvSpPr>
            <a:spLocks noChangeShapeType="1"/>
          </p:cNvSpPr>
          <p:nvPr/>
        </p:nvSpPr>
        <p:spPr bwMode="auto">
          <a:xfrm flipH="1" flipV="1">
            <a:off x="4499992" y="4427820"/>
            <a:ext cx="648072"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5" name="Line 153"/>
          <p:cNvSpPr>
            <a:spLocks noChangeShapeType="1"/>
          </p:cNvSpPr>
          <p:nvPr/>
        </p:nvSpPr>
        <p:spPr bwMode="auto">
          <a:xfrm flipH="1" flipV="1">
            <a:off x="4211960" y="4499828"/>
            <a:ext cx="936104"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6" name="Line 153"/>
          <p:cNvSpPr>
            <a:spLocks noChangeShapeType="1"/>
          </p:cNvSpPr>
          <p:nvPr/>
        </p:nvSpPr>
        <p:spPr bwMode="auto">
          <a:xfrm flipV="1">
            <a:off x="3851920" y="4211796"/>
            <a:ext cx="7200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7" name="Line 153"/>
          <p:cNvSpPr>
            <a:spLocks noChangeShapeType="1"/>
          </p:cNvSpPr>
          <p:nvPr/>
        </p:nvSpPr>
        <p:spPr bwMode="auto">
          <a:xfrm flipV="1">
            <a:off x="4211960" y="3995772"/>
            <a:ext cx="792088"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8" name="Line 153"/>
          <p:cNvSpPr>
            <a:spLocks noChangeShapeType="1"/>
          </p:cNvSpPr>
          <p:nvPr/>
        </p:nvSpPr>
        <p:spPr bwMode="auto">
          <a:xfrm flipV="1">
            <a:off x="4211960" y="3779748"/>
            <a:ext cx="576064"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9" name="Oval 169"/>
          <p:cNvSpPr>
            <a:spLocks noChangeArrowheads="1"/>
          </p:cNvSpPr>
          <p:nvPr/>
        </p:nvSpPr>
        <p:spPr bwMode="auto">
          <a:xfrm>
            <a:off x="3203848" y="44998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0" name="Oval 169"/>
          <p:cNvSpPr>
            <a:spLocks noChangeArrowheads="1"/>
          </p:cNvSpPr>
          <p:nvPr/>
        </p:nvSpPr>
        <p:spPr bwMode="auto">
          <a:xfrm>
            <a:off x="3779912" y="4355812"/>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321" name="Oval 169"/>
          <p:cNvSpPr>
            <a:spLocks noChangeArrowheads="1"/>
          </p:cNvSpPr>
          <p:nvPr/>
        </p:nvSpPr>
        <p:spPr bwMode="auto">
          <a:xfrm>
            <a:off x="3851920" y="413978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2" name="Oval 169"/>
          <p:cNvSpPr>
            <a:spLocks noChangeArrowheads="1"/>
          </p:cNvSpPr>
          <p:nvPr/>
        </p:nvSpPr>
        <p:spPr bwMode="auto">
          <a:xfrm>
            <a:off x="4139952" y="442782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23" name="Oval 169"/>
          <p:cNvSpPr>
            <a:spLocks noChangeArrowheads="1"/>
          </p:cNvSpPr>
          <p:nvPr/>
        </p:nvSpPr>
        <p:spPr bwMode="auto">
          <a:xfrm>
            <a:off x="4427984" y="4355812"/>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24" name="Oval 169"/>
          <p:cNvSpPr>
            <a:spLocks noChangeArrowheads="1"/>
          </p:cNvSpPr>
          <p:nvPr/>
        </p:nvSpPr>
        <p:spPr bwMode="auto">
          <a:xfrm>
            <a:off x="4139952" y="399577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5" name="Oval 169"/>
          <p:cNvSpPr>
            <a:spLocks noChangeArrowheads="1"/>
          </p:cNvSpPr>
          <p:nvPr/>
        </p:nvSpPr>
        <p:spPr bwMode="auto">
          <a:xfrm>
            <a:off x="4715569" y="3707740"/>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26" name="Oval 169"/>
          <p:cNvSpPr>
            <a:spLocks noChangeArrowheads="1"/>
          </p:cNvSpPr>
          <p:nvPr/>
        </p:nvSpPr>
        <p:spPr bwMode="auto">
          <a:xfrm>
            <a:off x="4932040" y="3923764"/>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27" name="Oval 169"/>
          <p:cNvSpPr>
            <a:spLocks noChangeArrowheads="1"/>
          </p:cNvSpPr>
          <p:nvPr/>
        </p:nvSpPr>
        <p:spPr bwMode="auto">
          <a:xfrm>
            <a:off x="4211960" y="3635732"/>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328" name="Oval 169"/>
          <p:cNvSpPr>
            <a:spLocks noChangeArrowheads="1"/>
          </p:cNvSpPr>
          <p:nvPr/>
        </p:nvSpPr>
        <p:spPr bwMode="auto">
          <a:xfrm>
            <a:off x="5076056" y="464384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0" name="TextBox 329"/>
          <p:cNvSpPr txBox="1"/>
          <p:nvPr/>
        </p:nvSpPr>
        <p:spPr>
          <a:xfrm>
            <a:off x="683568" y="2564904"/>
            <a:ext cx="1584176" cy="369332"/>
          </a:xfrm>
          <a:prstGeom prst="rect">
            <a:avLst/>
          </a:prstGeom>
          <a:noFill/>
        </p:spPr>
        <p:txBody>
          <a:bodyPr wrap="square" rtlCol="0">
            <a:spAutoFit/>
          </a:bodyPr>
          <a:lstStyle/>
          <a:p>
            <a:r>
              <a:rPr lang="en-US" dirty="0" smtClean="0"/>
              <a:t>Tiny piglet</a:t>
            </a:r>
            <a:endParaRPr lang="en-US" b="1" baseline="-25000" dirty="0" smtClean="0"/>
          </a:p>
        </p:txBody>
      </p:sp>
      <p:sp>
        <p:nvSpPr>
          <p:cNvPr id="331" name="TextBox 330"/>
          <p:cNvSpPr txBox="1"/>
          <p:nvPr/>
        </p:nvSpPr>
        <p:spPr>
          <a:xfrm>
            <a:off x="2771800" y="2564904"/>
            <a:ext cx="3024336" cy="369332"/>
          </a:xfrm>
          <a:prstGeom prst="rect">
            <a:avLst/>
          </a:prstGeom>
          <a:noFill/>
        </p:spPr>
        <p:txBody>
          <a:bodyPr wrap="square" rtlCol="0">
            <a:spAutoFit/>
          </a:bodyPr>
          <a:lstStyle/>
          <a:p>
            <a:r>
              <a:rPr lang="en-US" dirty="0" smtClean="0"/>
              <a:t>Getting strong and backwards</a:t>
            </a:r>
            <a:endParaRPr lang="en-US" b="1" baseline="-25000" dirty="0" smtClean="0"/>
          </a:p>
        </p:txBody>
      </p:sp>
      <p:sp>
        <p:nvSpPr>
          <p:cNvPr id="332" name="TextBox 331"/>
          <p:cNvSpPr txBox="1"/>
          <p:nvPr/>
        </p:nvSpPr>
        <p:spPr>
          <a:xfrm>
            <a:off x="6227737" y="2564904"/>
            <a:ext cx="1872208" cy="369332"/>
          </a:xfrm>
          <a:prstGeom prst="rect">
            <a:avLst/>
          </a:prstGeom>
          <a:noFill/>
        </p:spPr>
        <p:txBody>
          <a:bodyPr wrap="square" rtlCol="0">
            <a:spAutoFit/>
          </a:bodyPr>
          <a:lstStyle/>
          <a:p>
            <a:r>
              <a:rPr lang="en-US" dirty="0" smtClean="0"/>
              <a:t>Reflected in water</a:t>
            </a:r>
            <a:endParaRPr lang="en-US" b="1" baseline="-25000" dirty="0" smtClean="0"/>
          </a:p>
        </p:txBody>
      </p:sp>
      <p:sp>
        <p:nvSpPr>
          <p:cNvPr id="333" name="TextBox 332"/>
          <p:cNvSpPr txBox="1"/>
          <p:nvPr/>
        </p:nvSpPr>
        <p:spPr>
          <a:xfrm>
            <a:off x="539552" y="4931876"/>
            <a:ext cx="1800200" cy="369332"/>
          </a:xfrm>
          <a:prstGeom prst="rect">
            <a:avLst/>
          </a:prstGeom>
          <a:noFill/>
        </p:spPr>
        <p:txBody>
          <a:bodyPr wrap="square" rtlCol="0">
            <a:spAutoFit/>
          </a:bodyPr>
          <a:lstStyle/>
          <a:p>
            <a:r>
              <a:rPr lang="en-US" dirty="0" smtClean="0"/>
              <a:t>Inspecting its tail</a:t>
            </a:r>
            <a:endParaRPr lang="en-US" b="1" baseline="-25000" dirty="0" smtClean="0"/>
          </a:p>
        </p:txBody>
      </p:sp>
      <p:sp>
        <p:nvSpPr>
          <p:cNvPr id="334" name="TextBox 333"/>
          <p:cNvSpPr txBox="1"/>
          <p:nvPr/>
        </p:nvSpPr>
        <p:spPr>
          <a:xfrm>
            <a:off x="3059832" y="4931876"/>
            <a:ext cx="2592288" cy="369332"/>
          </a:xfrm>
          <a:prstGeom prst="rect">
            <a:avLst/>
          </a:prstGeom>
          <a:noFill/>
        </p:spPr>
        <p:txBody>
          <a:bodyPr wrap="square" rtlCol="0">
            <a:spAutoFit/>
          </a:bodyPr>
          <a:lstStyle/>
          <a:p>
            <a:r>
              <a:rPr lang="en-US" dirty="0" smtClean="0"/>
              <a:t>Painted by abstract artist</a:t>
            </a:r>
            <a:endParaRPr lang="en-US" b="1" baseline="-25000" dirty="0" smtClean="0"/>
          </a:p>
        </p:txBody>
      </p:sp>
      <p:sp>
        <p:nvSpPr>
          <p:cNvPr id="345" name="Line 153"/>
          <p:cNvSpPr>
            <a:spLocks noChangeShapeType="1"/>
          </p:cNvSpPr>
          <p:nvPr/>
        </p:nvSpPr>
        <p:spPr bwMode="auto">
          <a:xfrm flipH="1" flipV="1">
            <a:off x="6299745" y="4501569"/>
            <a:ext cx="288032"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46" name="Line 153"/>
          <p:cNvSpPr>
            <a:spLocks noChangeShapeType="1"/>
          </p:cNvSpPr>
          <p:nvPr/>
        </p:nvSpPr>
        <p:spPr bwMode="auto">
          <a:xfrm flipH="1" flipV="1">
            <a:off x="7739905" y="4501569"/>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nvGrpSpPr>
          <p:cNvPr id="361" name="Group 360"/>
          <p:cNvGrpSpPr/>
          <p:nvPr/>
        </p:nvGrpSpPr>
        <p:grpSpPr>
          <a:xfrm>
            <a:off x="6011713" y="4357553"/>
            <a:ext cx="576064" cy="288032"/>
            <a:chOff x="7380312" y="3140968"/>
            <a:chExt cx="648072" cy="288032"/>
          </a:xfrm>
        </p:grpSpPr>
        <p:sp>
          <p:nvSpPr>
            <p:cNvPr id="362" name="Arc 361"/>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3" name="Arc 362"/>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67" name="Group 366"/>
          <p:cNvGrpSpPr/>
          <p:nvPr/>
        </p:nvGrpSpPr>
        <p:grpSpPr>
          <a:xfrm>
            <a:off x="7163841" y="4285545"/>
            <a:ext cx="864096" cy="432048"/>
            <a:chOff x="7380312" y="3140968"/>
            <a:chExt cx="648072" cy="288032"/>
          </a:xfrm>
        </p:grpSpPr>
        <p:sp>
          <p:nvSpPr>
            <p:cNvPr id="368" name="Arc 367"/>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9" name="Arc 368"/>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0" name="Group 369"/>
          <p:cNvGrpSpPr/>
          <p:nvPr/>
        </p:nvGrpSpPr>
        <p:grpSpPr>
          <a:xfrm flipV="1">
            <a:off x="6587777" y="4285545"/>
            <a:ext cx="1728192" cy="432048"/>
            <a:chOff x="7380312" y="3140968"/>
            <a:chExt cx="648072" cy="288032"/>
          </a:xfrm>
        </p:grpSpPr>
        <p:sp>
          <p:nvSpPr>
            <p:cNvPr id="371" name="Arc 370"/>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2" name="Arc 371"/>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73" name="Oval 169"/>
          <p:cNvSpPr>
            <a:spLocks noChangeArrowheads="1"/>
          </p:cNvSpPr>
          <p:nvPr/>
        </p:nvSpPr>
        <p:spPr bwMode="auto">
          <a:xfrm>
            <a:off x="6227290"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74" name="Oval 169"/>
          <p:cNvSpPr>
            <a:spLocks noChangeArrowheads="1"/>
          </p:cNvSpPr>
          <p:nvPr/>
        </p:nvSpPr>
        <p:spPr bwMode="auto">
          <a:xfrm>
            <a:off x="6515322"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76" name="Oval 169"/>
          <p:cNvSpPr>
            <a:spLocks noChangeArrowheads="1"/>
          </p:cNvSpPr>
          <p:nvPr/>
        </p:nvSpPr>
        <p:spPr bwMode="auto">
          <a:xfrm>
            <a:off x="6803354"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88" name="Oval 169"/>
          <p:cNvSpPr>
            <a:spLocks noChangeArrowheads="1"/>
          </p:cNvSpPr>
          <p:nvPr/>
        </p:nvSpPr>
        <p:spPr bwMode="auto">
          <a:xfrm>
            <a:off x="5939705"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grpSp>
        <p:nvGrpSpPr>
          <p:cNvPr id="393" name="Group 392"/>
          <p:cNvGrpSpPr/>
          <p:nvPr/>
        </p:nvGrpSpPr>
        <p:grpSpPr>
          <a:xfrm>
            <a:off x="6587777" y="4357553"/>
            <a:ext cx="576064" cy="288032"/>
            <a:chOff x="7380312" y="3140968"/>
            <a:chExt cx="648072" cy="288032"/>
          </a:xfrm>
        </p:grpSpPr>
        <p:sp>
          <p:nvSpPr>
            <p:cNvPr id="394" name="Arc 393"/>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5" name="Arc 394"/>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6" name="Group 395"/>
          <p:cNvGrpSpPr/>
          <p:nvPr/>
        </p:nvGrpSpPr>
        <p:grpSpPr>
          <a:xfrm>
            <a:off x="7163841" y="4357553"/>
            <a:ext cx="576064" cy="288032"/>
            <a:chOff x="7380312" y="3140968"/>
            <a:chExt cx="648072" cy="288032"/>
          </a:xfrm>
        </p:grpSpPr>
        <p:sp>
          <p:nvSpPr>
            <p:cNvPr id="397" name="Arc 396"/>
            <p:cNvSpPr/>
            <p:nvPr/>
          </p:nvSpPr>
          <p:spPr>
            <a:xfrm>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8" name="Arc 397"/>
            <p:cNvSpPr/>
            <p:nvPr/>
          </p:nvSpPr>
          <p:spPr>
            <a:xfrm flipH="1">
              <a:off x="7380312" y="3140968"/>
              <a:ext cx="648072" cy="288032"/>
            </a:xfrm>
            <a:prstGeom prst="arc">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99" name="Oval 169"/>
          <p:cNvSpPr>
            <a:spLocks noChangeArrowheads="1"/>
          </p:cNvSpPr>
          <p:nvPr/>
        </p:nvSpPr>
        <p:spPr bwMode="auto">
          <a:xfrm>
            <a:off x="6227737"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0" name="Oval 169"/>
          <p:cNvSpPr>
            <a:spLocks noChangeArrowheads="1"/>
          </p:cNvSpPr>
          <p:nvPr/>
        </p:nvSpPr>
        <p:spPr bwMode="auto">
          <a:xfrm>
            <a:off x="5940152"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77" name="Oval 169"/>
          <p:cNvSpPr>
            <a:spLocks noChangeArrowheads="1"/>
          </p:cNvSpPr>
          <p:nvPr/>
        </p:nvSpPr>
        <p:spPr bwMode="auto">
          <a:xfrm>
            <a:off x="7667450" y="4429561"/>
            <a:ext cx="144463" cy="144463"/>
          </a:xfrm>
          <a:prstGeom prst="ellipse">
            <a:avLst/>
          </a:prstGeom>
          <a:solidFill>
            <a:srgbClr val="FF0000"/>
          </a:solidFill>
          <a:ln w="38100" algn="ctr">
            <a:solidFill>
              <a:schemeClr val="tx1"/>
            </a:solidFill>
            <a:round/>
            <a:headEnd/>
            <a:tailEnd type="none" w="sm" len="med"/>
          </a:ln>
          <a:effectLst/>
          <a:extLst/>
        </p:spPr>
        <p:txBody>
          <a:bodyPr wrap="none" anchor="ctr"/>
          <a:lstStyle/>
          <a:p>
            <a:endParaRPr lang="cs-CZ"/>
          </a:p>
        </p:txBody>
      </p:sp>
      <p:sp>
        <p:nvSpPr>
          <p:cNvPr id="378" name="Oval 169"/>
          <p:cNvSpPr>
            <a:spLocks noChangeArrowheads="1"/>
          </p:cNvSpPr>
          <p:nvPr/>
        </p:nvSpPr>
        <p:spPr bwMode="auto">
          <a:xfrm>
            <a:off x="7955482"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79" name="Oval 169"/>
          <p:cNvSpPr>
            <a:spLocks noChangeArrowheads="1"/>
          </p:cNvSpPr>
          <p:nvPr/>
        </p:nvSpPr>
        <p:spPr bwMode="auto">
          <a:xfrm>
            <a:off x="7379865" y="4429561"/>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380" name="Oval 169"/>
          <p:cNvSpPr>
            <a:spLocks noChangeArrowheads="1"/>
          </p:cNvSpPr>
          <p:nvPr/>
        </p:nvSpPr>
        <p:spPr bwMode="auto">
          <a:xfrm>
            <a:off x="7091833"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81" name="Oval 169"/>
          <p:cNvSpPr>
            <a:spLocks noChangeArrowheads="1"/>
          </p:cNvSpPr>
          <p:nvPr/>
        </p:nvSpPr>
        <p:spPr bwMode="auto">
          <a:xfrm>
            <a:off x="8243961"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82" name="Oval 169"/>
          <p:cNvSpPr>
            <a:spLocks noChangeArrowheads="1"/>
          </p:cNvSpPr>
          <p:nvPr/>
        </p:nvSpPr>
        <p:spPr bwMode="auto">
          <a:xfrm>
            <a:off x="8531993" y="4429561"/>
            <a:ext cx="144463" cy="144463"/>
          </a:xfrm>
          <a:prstGeom prst="ellipse">
            <a:avLst/>
          </a:prstGeom>
          <a:solidFill>
            <a:schemeClr val="bg1">
              <a:lumMod val="75000"/>
            </a:schemeClr>
          </a:solidFill>
          <a:ln w="38100" algn="ctr">
            <a:solidFill>
              <a:schemeClr val="tx1"/>
            </a:solidFill>
            <a:round/>
            <a:headEnd/>
            <a:tailEnd type="none" w="sm" len="med"/>
          </a:ln>
          <a:effectLst/>
          <a:extLst/>
        </p:spPr>
        <p:txBody>
          <a:bodyPr wrap="none" anchor="ctr"/>
          <a:lstStyle/>
          <a:p>
            <a:endParaRPr lang="cs-CZ"/>
          </a:p>
        </p:txBody>
      </p:sp>
      <p:sp>
        <p:nvSpPr>
          <p:cNvPr id="401" name="Oval 169"/>
          <p:cNvSpPr>
            <a:spLocks noChangeArrowheads="1"/>
          </p:cNvSpPr>
          <p:nvPr/>
        </p:nvSpPr>
        <p:spPr bwMode="auto">
          <a:xfrm>
            <a:off x="6515769" y="4429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2" name="Oval 169"/>
          <p:cNvSpPr>
            <a:spLocks noChangeArrowheads="1"/>
          </p:cNvSpPr>
          <p:nvPr/>
        </p:nvSpPr>
        <p:spPr bwMode="auto">
          <a:xfrm>
            <a:off x="6803801" y="4429561"/>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403" name="Oval 169"/>
          <p:cNvSpPr>
            <a:spLocks noChangeArrowheads="1"/>
          </p:cNvSpPr>
          <p:nvPr/>
        </p:nvSpPr>
        <p:spPr bwMode="auto">
          <a:xfrm>
            <a:off x="6228184" y="4429561"/>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404" name="Oval 169"/>
          <p:cNvSpPr>
            <a:spLocks noChangeArrowheads="1"/>
          </p:cNvSpPr>
          <p:nvPr/>
        </p:nvSpPr>
        <p:spPr bwMode="auto">
          <a:xfrm>
            <a:off x="5940599" y="4429561"/>
            <a:ext cx="144463" cy="144463"/>
          </a:xfrm>
          <a:prstGeom prst="ellipse">
            <a:avLst/>
          </a:prstGeom>
          <a:solidFill>
            <a:schemeClr val="tx1"/>
          </a:solidFill>
          <a:ln w="38100" algn="ctr">
            <a:solidFill>
              <a:schemeClr val="tx1"/>
            </a:solidFill>
            <a:round/>
            <a:headEnd/>
            <a:tailEnd type="none" w="sm" len="med"/>
          </a:ln>
          <a:effectLst/>
          <a:extLst/>
        </p:spPr>
        <p:txBody>
          <a:bodyPr wrap="none" anchor="ctr"/>
          <a:lstStyle/>
          <a:p>
            <a:endParaRPr lang="cs-CZ"/>
          </a:p>
        </p:txBody>
      </p:sp>
      <p:sp>
        <p:nvSpPr>
          <p:cNvPr id="405" name="TextBox 404"/>
          <p:cNvSpPr txBox="1"/>
          <p:nvPr/>
        </p:nvSpPr>
        <p:spPr>
          <a:xfrm>
            <a:off x="6227737" y="4931876"/>
            <a:ext cx="2232248" cy="369332"/>
          </a:xfrm>
          <a:prstGeom prst="rect">
            <a:avLst/>
          </a:prstGeom>
          <a:noFill/>
        </p:spPr>
        <p:txBody>
          <a:bodyPr wrap="square" rtlCol="0">
            <a:spAutoFit/>
          </a:bodyPr>
          <a:lstStyle/>
          <a:p>
            <a:r>
              <a:rPr lang="en-US" dirty="0" smtClean="0"/>
              <a:t>Serialized in Java file</a:t>
            </a:r>
            <a:endParaRPr lang="en-US" b="1" baseline="-25000" dirty="0" smtClean="0"/>
          </a:p>
        </p:txBody>
      </p:sp>
    </p:spTree>
    <p:extLst>
      <p:ext uri="{BB962C8B-B14F-4D97-AF65-F5344CB8AC3E}">
        <p14:creationId xmlns:p14="http://schemas.microsoft.com/office/powerpoint/2010/main" val="2311495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Freeform 95"/>
          <p:cNvSpPr/>
          <p:nvPr/>
        </p:nvSpPr>
        <p:spPr>
          <a:xfrm>
            <a:off x="1691680" y="1124744"/>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95" name="Straight Connector 94"/>
          <p:cNvCxnSpPr/>
          <p:nvPr/>
        </p:nvCxnSpPr>
        <p:spPr>
          <a:xfrm>
            <a:off x="6234811" y="1052736"/>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7" name="Freeform 6"/>
          <p:cNvSpPr/>
          <p:nvPr/>
        </p:nvSpPr>
        <p:spPr>
          <a:xfrm>
            <a:off x="6248553" y="1057275"/>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4" name="Straight Connector 53"/>
          <p:cNvCxnSpPr/>
          <p:nvPr/>
        </p:nvCxnSpPr>
        <p:spPr>
          <a:xfrm flipV="1">
            <a:off x="971600" y="1988840"/>
            <a:ext cx="144016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5" name="Straight Connector 54"/>
          <p:cNvCxnSpPr/>
          <p:nvPr/>
        </p:nvCxnSpPr>
        <p:spPr>
          <a:xfrm>
            <a:off x="971600" y="270892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0" name="Straight Connector 59"/>
          <p:cNvCxnSpPr/>
          <p:nvPr/>
        </p:nvCxnSpPr>
        <p:spPr>
          <a:xfrm flipV="1">
            <a:off x="2411760" y="198884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971600" y="198884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5" name="Straight Connector 64"/>
          <p:cNvCxnSpPr/>
          <p:nvPr/>
        </p:nvCxnSpPr>
        <p:spPr>
          <a:xfrm flipV="1">
            <a:off x="971600" y="1124744"/>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53" name="Oval 52"/>
          <p:cNvSpPr/>
          <p:nvPr/>
        </p:nvSpPr>
        <p:spPr>
          <a:xfrm>
            <a:off x="2267744"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56" name="Oval 55"/>
          <p:cNvSpPr/>
          <p:nvPr/>
        </p:nvSpPr>
        <p:spPr>
          <a:xfrm>
            <a:off x="827584"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57" name="Oval 56"/>
          <p:cNvSpPr/>
          <p:nvPr/>
        </p:nvSpPr>
        <p:spPr>
          <a:xfrm>
            <a:off x="827584"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91" name="TextBox 90"/>
          <p:cNvSpPr txBox="1"/>
          <p:nvPr/>
        </p:nvSpPr>
        <p:spPr>
          <a:xfrm>
            <a:off x="539552" y="3068960"/>
            <a:ext cx="3096344" cy="2031325"/>
          </a:xfrm>
          <a:prstGeom prst="rect">
            <a:avLst/>
          </a:prstGeom>
          <a:noFill/>
        </p:spPr>
        <p:txBody>
          <a:bodyPr wrap="square" rtlCol="0">
            <a:spAutoFit/>
          </a:bodyPr>
          <a:lstStyle/>
          <a:p>
            <a:r>
              <a:rPr lang="en-US" smtClean="0"/>
              <a:t>|V(G</a:t>
            </a:r>
            <a:r>
              <a:rPr lang="en-US" b="1" baseline="-25000" smtClean="0"/>
              <a:t>1</a:t>
            </a:r>
            <a:r>
              <a:rPr lang="en-US" smtClean="0"/>
              <a:t>)| = 5</a:t>
            </a:r>
          </a:p>
          <a:p>
            <a:r>
              <a:rPr lang="en-US" smtClean="0"/>
              <a:t>|E(G</a:t>
            </a:r>
            <a:r>
              <a:rPr lang="en-US" b="1" baseline="-25000" smtClean="0"/>
              <a:t>1</a:t>
            </a:r>
            <a:r>
              <a:rPr lang="en-US" smtClean="0"/>
              <a:t>)| = 6</a:t>
            </a:r>
          </a:p>
          <a:p>
            <a:r>
              <a:rPr lang="en-US" smtClean="0"/>
              <a:t>min degree = 2</a:t>
            </a:r>
          </a:p>
          <a:p>
            <a:r>
              <a:rPr lang="en-US" smtClean="0"/>
              <a:t>max degree = 3</a:t>
            </a:r>
          </a:p>
          <a:p>
            <a:r>
              <a:rPr lang="en-US" smtClean="0"/>
              <a:t>degree sequence  = [3 3 3 3 2]</a:t>
            </a:r>
          </a:p>
          <a:p>
            <a:r>
              <a:rPr lang="en-US" smtClean="0"/>
              <a:t>...</a:t>
            </a:r>
          </a:p>
          <a:p>
            <a:r>
              <a:rPr lang="en-US" smtClean="0"/>
              <a:t>etc.</a:t>
            </a:r>
          </a:p>
        </p:txBody>
      </p:sp>
      <p:sp>
        <p:nvSpPr>
          <p:cNvPr id="92" name="TextBox 91"/>
          <p:cNvSpPr txBox="1"/>
          <p:nvPr/>
        </p:nvSpPr>
        <p:spPr>
          <a:xfrm>
            <a:off x="5364088" y="3068960"/>
            <a:ext cx="3456384" cy="2031325"/>
          </a:xfrm>
          <a:prstGeom prst="rect">
            <a:avLst/>
          </a:prstGeom>
          <a:noFill/>
        </p:spPr>
        <p:txBody>
          <a:bodyPr wrap="square" rtlCol="0">
            <a:spAutoFit/>
          </a:bodyPr>
          <a:lstStyle/>
          <a:p>
            <a:r>
              <a:rPr lang="en-US" smtClean="0"/>
              <a:t>|V(G</a:t>
            </a:r>
            <a:r>
              <a:rPr lang="en-US" b="1" baseline="-25000" smtClean="0"/>
              <a:t>2</a:t>
            </a:r>
            <a:r>
              <a:rPr lang="en-US" smtClean="0"/>
              <a:t>)| = 5</a:t>
            </a:r>
          </a:p>
          <a:p>
            <a:r>
              <a:rPr lang="en-US" smtClean="0"/>
              <a:t>|E(G</a:t>
            </a:r>
            <a:r>
              <a:rPr lang="en-US" b="1" baseline="-25000" smtClean="0"/>
              <a:t>2</a:t>
            </a:r>
            <a:r>
              <a:rPr lang="en-US" smtClean="0"/>
              <a:t>)| = 6</a:t>
            </a:r>
          </a:p>
          <a:p>
            <a:r>
              <a:rPr lang="en-US" smtClean="0"/>
              <a:t>min degree = 2</a:t>
            </a:r>
          </a:p>
          <a:p>
            <a:r>
              <a:rPr lang="en-US" smtClean="0"/>
              <a:t>max degree = 3</a:t>
            </a:r>
          </a:p>
          <a:p>
            <a:r>
              <a:rPr lang="en-US" smtClean="0"/>
              <a:t>degree sequence  =  [3 3 3 3 2]</a:t>
            </a:r>
          </a:p>
          <a:p>
            <a:r>
              <a:rPr lang="en-US" smtClean="0"/>
              <a:t>...</a:t>
            </a:r>
          </a:p>
          <a:p>
            <a:r>
              <a:rPr lang="en-US" smtClean="0"/>
              <a:t>etc.</a:t>
            </a:r>
          </a:p>
        </p:txBody>
      </p:sp>
      <p:sp>
        <p:nvSpPr>
          <p:cNvPr id="93" name="TextBox 92"/>
          <p:cNvSpPr txBox="1"/>
          <p:nvPr/>
        </p:nvSpPr>
        <p:spPr>
          <a:xfrm>
            <a:off x="755576" y="1052736"/>
            <a:ext cx="504056" cy="369332"/>
          </a:xfrm>
          <a:prstGeom prst="rect">
            <a:avLst/>
          </a:prstGeom>
          <a:noFill/>
        </p:spPr>
        <p:txBody>
          <a:bodyPr wrap="square" rtlCol="0">
            <a:spAutoFit/>
          </a:bodyPr>
          <a:lstStyle/>
          <a:p>
            <a:r>
              <a:rPr lang="en-US" smtClean="0"/>
              <a:t>G</a:t>
            </a:r>
            <a:r>
              <a:rPr lang="en-US" b="1" baseline="-25000" smtClean="0"/>
              <a:t>1</a:t>
            </a:r>
          </a:p>
        </p:txBody>
      </p:sp>
      <p:cxnSp>
        <p:nvCxnSpPr>
          <p:cNvPr id="98" name="Straight Connector 97"/>
          <p:cNvCxnSpPr/>
          <p:nvPr/>
        </p:nvCxnSpPr>
        <p:spPr>
          <a:xfrm>
            <a:off x="2987824" y="3284984"/>
            <a:ext cx="2304256"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1" name="Straight Connector 100"/>
          <p:cNvCxnSpPr/>
          <p:nvPr/>
        </p:nvCxnSpPr>
        <p:spPr>
          <a:xfrm>
            <a:off x="2987824" y="3573016"/>
            <a:ext cx="2304256"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2" name="Straight Connector 101"/>
          <p:cNvCxnSpPr/>
          <p:nvPr/>
        </p:nvCxnSpPr>
        <p:spPr>
          <a:xfrm flipV="1">
            <a:off x="3419872" y="3789040"/>
            <a:ext cx="1872208" cy="10848"/>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5" name="Straight Connector 104"/>
          <p:cNvCxnSpPr/>
          <p:nvPr/>
        </p:nvCxnSpPr>
        <p:spPr>
          <a:xfrm>
            <a:off x="3419872" y="4077072"/>
            <a:ext cx="187220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6" name="Straight Connector 105"/>
          <p:cNvCxnSpPr/>
          <p:nvPr/>
        </p:nvCxnSpPr>
        <p:spPr>
          <a:xfrm>
            <a:off x="3635896" y="4365104"/>
            <a:ext cx="1656184"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125" name="TextBox 124"/>
          <p:cNvSpPr txBox="1"/>
          <p:nvPr/>
        </p:nvSpPr>
        <p:spPr>
          <a:xfrm>
            <a:off x="5298707" y="1052736"/>
            <a:ext cx="504056" cy="369332"/>
          </a:xfrm>
          <a:prstGeom prst="rect">
            <a:avLst/>
          </a:prstGeom>
          <a:noFill/>
        </p:spPr>
        <p:txBody>
          <a:bodyPr wrap="square" rtlCol="0">
            <a:spAutoFit/>
          </a:bodyPr>
          <a:lstStyle/>
          <a:p>
            <a:r>
              <a:rPr lang="en-US" smtClean="0"/>
              <a:t>G</a:t>
            </a:r>
            <a:r>
              <a:rPr lang="en-US" b="1" baseline="-25000" smtClean="0"/>
              <a:t>2</a:t>
            </a:r>
          </a:p>
        </p:txBody>
      </p:sp>
      <p:cxnSp>
        <p:nvCxnSpPr>
          <p:cNvPr id="46" name="Straight Connector 45"/>
          <p:cNvCxnSpPr/>
          <p:nvPr/>
        </p:nvCxnSpPr>
        <p:spPr>
          <a:xfrm>
            <a:off x="1691680" y="1124744"/>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49" name="Oval 48"/>
          <p:cNvSpPr/>
          <p:nvPr/>
        </p:nvSpPr>
        <p:spPr>
          <a:xfrm>
            <a:off x="2267744"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cxnSp>
        <p:nvCxnSpPr>
          <p:cNvPr id="50" name="Straight Connector 49"/>
          <p:cNvCxnSpPr/>
          <p:nvPr/>
        </p:nvCxnSpPr>
        <p:spPr>
          <a:xfrm>
            <a:off x="5514731" y="1916832"/>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1" name="Straight Connector 50"/>
          <p:cNvCxnSpPr/>
          <p:nvPr/>
        </p:nvCxnSpPr>
        <p:spPr>
          <a:xfrm>
            <a:off x="5514731" y="270892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4" name="Straight Connector 63"/>
          <p:cNvCxnSpPr/>
          <p:nvPr/>
        </p:nvCxnSpPr>
        <p:spPr>
          <a:xfrm flipV="1">
            <a:off x="6954891" y="1916832"/>
            <a:ext cx="0" cy="79208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8" name="Straight Connector 67"/>
          <p:cNvCxnSpPr/>
          <p:nvPr/>
        </p:nvCxnSpPr>
        <p:spPr>
          <a:xfrm flipV="1">
            <a:off x="5514731" y="1916832"/>
            <a:ext cx="0" cy="79208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4" name="Straight Connector 83"/>
          <p:cNvCxnSpPr/>
          <p:nvPr/>
        </p:nvCxnSpPr>
        <p:spPr>
          <a:xfrm flipV="1">
            <a:off x="5514731" y="1052736"/>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5" name="Oval 84"/>
          <p:cNvSpPr/>
          <p:nvPr/>
        </p:nvSpPr>
        <p:spPr>
          <a:xfrm>
            <a:off x="6810875"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86" name="Oval 85"/>
          <p:cNvSpPr/>
          <p:nvPr/>
        </p:nvSpPr>
        <p:spPr>
          <a:xfrm>
            <a:off x="5370715"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87" name="Oval 86"/>
          <p:cNvSpPr/>
          <p:nvPr/>
        </p:nvSpPr>
        <p:spPr>
          <a:xfrm>
            <a:off x="5370715"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88" name="Oval 87"/>
          <p:cNvSpPr/>
          <p:nvPr/>
        </p:nvSpPr>
        <p:spPr>
          <a:xfrm>
            <a:off x="6090795" y="9087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90" name="Oval 89"/>
          <p:cNvSpPr/>
          <p:nvPr/>
        </p:nvSpPr>
        <p:spPr>
          <a:xfrm>
            <a:off x="6810875"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45" name="Oval 44"/>
          <p:cNvSpPr/>
          <p:nvPr/>
        </p:nvSpPr>
        <p:spPr>
          <a:xfrm>
            <a:off x="1547664"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97" name="TextBox 96"/>
          <p:cNvSpPr txBox="1"/>
          <p:nvPr/>
        </p:nvSpPr>
        <p:spPr>
          <a:xfrm>
            <a:off x="2483768" y="5661248"/>
            <a:ext cx="4464496" cy="369332"/>
          </a:xfrm>
          <a:prstGeom prst="rect">
            <a:avLst/>
          </a:prstGeom>
          <a:noFill/>
        </p:spPr>
        <p:txBody>
          <a:bodyPr wrap="square" rtlCol="0">
            <a:spAutoFit/>
          </a:bodyPr>
          <a:lstStyle/>
          <a:p>
            <a:r>
              <a:rPr lang="en-US" dirty="0" smtClean="0"/>
              <a:t>Are G</a:t>
            </a:r>
            <a:r>
              <a:rPr lang="en-US" b="1" baseline="-25000" dirty="0" smtClean="0"/>
              <a:t>1 </a:t>
            </a:r>
            <a:r>
              <a:rPr lang="en-US" dirty="0" smtClean="0"/>
              <a:t> and  G</a:t>
            </a:r>
            <a:r>
              <a:rPr lang="en-US" b="1" baseline="-25000" dirty="0" smtClean="0"/>
              <a:t>2  </a:t>
            </a:r>
            <a:r>
              <a:rPr lang="en-US" dirty="0" smtClean="0"/>
              <a:t>isomorphic to each other? </a:t>
            </a:r>
            <a:endParaRPr lang="en-US" b="1" baseline="-25000" dirty="0" smtClean="0"/>
          </a:p>
        </p:txBody>
      </p:sp>
      <p:sp>
        <p:nvSpPr>
          <p:cNvPr id="16" name="Down Arrow 15"/>
          <p:cNvSpPr/>
          <p:nvPr/>
        </p:nvSpPr>
        <p:spPr>
          <a:xfrm>
            <a:off x="4355976" y="4653136"/>
            <a:ext cx="432048" cy="93610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latin typeface="Arial Black" panose="020B0A04020102020204" pitchFamily="34" charset="0"/>
              </a:rPr>
              <a:t>?</a:t>
            </a:r>
            <a:endParaRPr lang="cs-CZ" sz="1600" b="1">
              <a:solidFill>
                <a:schemeClr val="tx1"/>
              </a:solidFill>
              <a:latin typeface="Arial Black" panose="020B0A04020102020204" pitchFamily="34" charset="0"/>
            </a:endParaRPr>
          </a:p>
        </p:txBody>
      </p:sp>
      <p:sp>
        <p:nvSpPr>
          <p:cNvPr id="99" name="TextBox 98"/>
          <p:cNvSpPr txBox="1"/>
          <p:nvPr/>
        </p:nvSpPr>
        <p:spPr>
          <a:xfrm>
            <a:off x="2915816" y="4869160"/>
            <a:ext cx="1512168" cy="646331"/>
          </a:xfrm>
          <a:prstGeom prst="rect">
            <a:avLst/>
          </a:prstGeom>
          <a:noFill/>
        </p:spPr>
        <p:txBody>
          <a:bodyPr wrap="square" rtlCol="0">
            <a:spAutoFit/>
          </a:bodyPr>
          <a:lstStyle/>
          <a:p>
            <a:r>
              <a:rPr lang="en-US" smtClean="0"/>
              <a:t>The question</a:t>
            </a:r>
          </a:p>
          <a:p>
            <a:r>
              <a:rPr lang="en-US" smtClean="0"/>
              <a:t>      remains: </a:t>
            </a:r>
            <a:endParaRPr lang="en-US" b="1" baseline="-25000" smtClean="0"/>
          </a:p>
        </p:txBody>
      </p:sp>
      <p:sp>
        <p:nvSpPr>
          <p:cNvPr id="100" name="Down Arrow 99"/>
          <p:cNvSpPr/>
          <p:nvPr/>
        </p:nvSpPr>
        <p:spPr>
          <a:xfrm>
            <a:off x="4355976" y="6093296"/>
            <a:ext cx="432048" cy="45226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latin typeface="Arial Black" panose="020B0A04020102020204" pitchFamily="34" charset="0"/>
              </a:rPr>
              <a:t>?</a:t>
            </a:r>
            <a:endParaRPr lang="cs-CZ" sz="1600" b="1">
              <a:solidFill>
                <a:schemeClr val="tx1"/>
              </a:solidFill>
              <a:latin typeface="Arial Black" panose="020B0A04020102020204" pitchFamily="34" charset="0"/>
            </a:endParaRPr>
          </a:p>
        </p:txBody>
      </p:sp>
      <p:sp>
        <p:nvSpPr>
          <p:cNvPr id="3" name="Slide Number Placeholder 2"/>
          <p:cNvSpPr>
            <a:spLocks noGrp="1"/>
          </p:cNvSpPr>
          <p:nvPr>
            <p:ph type="sldNum" sz="quarter" idx="12"/>
          </p:nvPr>
        </p:nvSpPr>
        <p:spPr/>
        <p:txBody>
          <a:bodyPr/>
          <a:lstStyle/>
          <a:p>
            <a:fld id="{D3D84833-73A0-4179-9B12-9EFD1189A6FA}" type="slidenum">
              <a:rPr lang="cs-CZ" smtClean="0"/>
              <a:t>10</a:t>
            </a:fld>
            <a:endParaRPr lang="cs-CZ"/>
          </a:p>
        </p:txBody>
      </p:sp>
      <p:sp>
        <p:nvSpPr>
          <p:cNvPr id="42" name="TextBox 41"/>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3" name="TextBox 42"/>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spTree>
    <p:extLst>
      <p:ext uri="{BB962C8B-B14F-4D97-AF65-F5344CB8AC3E}">
        <p14:creationId xmlns:p14="http://schemas.microsoft.com/office/powerpoint/2010/main" val="17263975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ght Arrow 1"/>
          <p:cNvSpPr/>
          <p:nvPr/>
        </p:nvSpPr>
        <p:spPr>
          <a:xfrm>
            <a:off x="2555776" y="3645024"/>
            <a:ext cx="1656184" cy="1728192"/>
          </a:xfrm>
          <a:prstGeom prst="rightArrow">
            <a:avLst>
              <a:gd name="adj1" fmla="val 78676"/>
              <a:gd name="adj2" fmla="val 33766"/>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6" name="Freeform 95"/>
          <p:cNvSpPr/>
          <p:nvPr/>
        </p:nvSpPr>
        <p:spPr>
          <a:xfrm>
            <a:off x="1259632" y="1052736"/>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95" name="Straight Connector 94"/>
          <p:cNvCxnSpPr/>
          <p:nvPr/>
        </p:nvCxnSpPr>
        <p:spPr>
          <a:xfrm>
            <a:off x="7674971" y="980728"/>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7" name="Freeform 6"/>
          <p:cNvSpPr/>
          <p:nvPr/>
        </p:nvSpPr>
        <p:spPr>
          <a:xfrm>
            <a:off x="7688713" y="985267"/>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54" name="Straight Connector 53"/>
          <p:cNvCxnSpPr/>
          <p:nvPr/>
        </p:nvCxnSpPr>
        <p:spPr>
          <a:xfrm flipV="1">
            <a:off x="539552" y="1916832"/>
            <a:ext cx="144016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5" name="Straight Connector 54"/>
          <p:cNvCxnSpPr/>
          <p:nvPr/>
        </p:nvCxnSpPr>
        <p:spPr>
          <a:xfrm>
            <a:off x="553294" y="2636912"/>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0" name="Straight Connector 59"/>
          <p:cNvCxnSpPr/>
          <p:nvPr/>
        </p:nvCxnSpPr>
        <p:spPr>
          <a:xfrm flipV="1">
            <a:off x="1979712" y="191683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539552" y="191683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5" name="Straight Connector 64"/>
          <p:cNvCxnSpPr/>
          <p:nvPr/>
        </p:nvCxnSpPr>
        <p:spPr>
          <a:xfrm flipV="1">
            <a:off x="539552" y="1052736"/>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53" name="Oval 52"/>
          <p:cNvSpPr/>
          <p:nvPr/>
        </p:nvSpPr>
        <p:spPr>
          <a:xfrm>
            <a:off x="1835696"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56" name="Oval 55"/>
          <p:cNvSpPr/>
          <p:nvPr/>
        </p:nvSpPr>
        <p:spPr>
          <a:xfrm>
            <a:off x="395536"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57" name="Oval 56"/>
          <p:cNvSpPr/>
          <p:nvPr/>
        </p:nvSpPr>
        <p:spPr>
          <a:xfrm>
            <a:off x="395536"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93" name="TextBox 92"/>
          <p:cNvSpPr txBox="1"/>
          <p:nvPr/>
        </p:nvSpPr>
        <p:spPr>
          <a:xfrm>
            <a:off x="323528" y="980728"/>
            <a:ext cx="504056" cy="369332"/>
          </a:xfrm>
          <a:prstGeom prst="rect">
            <a:avLst/>
          </a:prstGeom>
          <a:noFill/>
        </p:spPr>
        <p:txBody>
          <a:bodyPr wrap="square" rtlCol="0">
            <a:spAutoFit/>
          </a:bodyPr>
          <a:lstStyle/>
          <a:p>
            <a:r>
              <a:rPr lang="en-US" smtClean="0"/>
              <a:t>G</a:t>
            </a:r>
            <a:r>
              <a:rPr lang="en-US" b="1" baseline="-25000" smtClean="0"/>
              <a:t>1</a:t>
            </a:r>
          </a:p>
        </p:txBody>
      </p:sp>
      <p:sp>
        <p:nvSpPr>
          <p:cNvPr id="125" name="TextBox 124"/>
          <p:cNvSpPr txBox="1"/>
          <p:nvPr/>
        </p:nvSpPr>
        <p:spPr>
          <a:xfrm>
            <a:off x="6738867" y="980728"/>
            <a:ext cx="504056" cy="369332"/>
          </a:xfrm>
          <a:prstGeom prst="rect">
            <a:avLst/>
          </a:prstGeom>
          <a:noFill/>
        </p:spPr>
        <p:txBody>
          <a:bodyPr wrap="square" rtlCol="0">
            <a:spAutoFit/>
          </a:bodyPr>
          <a:lstStyle/>
          <a:p>
            <a:r>
              <a:rPr lang="en-US" smtClean="0"/>
              <a:t>G</a:t>
            </a:r>
            <a:r>
              <a:rPr lang="en-US" b="1" baseline="-25000" smtClean="0"/>
              <a:t>2</a:t>
            </a:r>
          </a:p>
        </p:txBody>
      </p:sp>
      <p:cxnSp>
        <p:nvCxnSpPr>
          <p:cNvPr id="46" name="Straight Connector 45"/>
          <p:cNvCxnSpPr/>
          <p:nvPr/>
        </p:nvCxnSpPr>
        <p:spPr>
          <a:xfrm>
            <a:off x="1259632" y="1052736"/>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49" name="Oval 48"/>
          <p:cNvSpPr/>
          <p:nvPr/>
        </p:nvSpPr>
        <p:spPr>
          <a:xfrm>
            <a:off x="1835696"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cxnSp>
        <p:nvCxnSpPr>
          <p:cNvPr id="50" name="Straight Connector 49"/>
          <p:cNvCxnSpPr/>
          <p:nvPr/>
        </p:nvCxnSpPr>
        <p:spPr>
          <a:xfrm>
            <a:off x="6954891" y="1844824"/>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1" name="Straight Connector 50"/>
          <p:cNvCxnSpPr/>
          <p:nvPr/>
        </p:nvCxnSpPr>
        <p:spPr>
          <a:xfrm>
            <a:off x="6954891" y="2636912"/>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4" name="Straight Connector 63"/>
          <p:cNvCxnSpPr/>
          <p:nvPr/>
        </p:nvCxnSpPr>
        <p:spPr>
          <a:xfrm flipV="1">
            <a:off x="8395051" y="1844824"/>
            <a:ext cx="0" cy="79208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8" name="Straight Connector 67"/>
          <p:cNvCxnSpPr/>
          <p:nvPr/>
        </p:nvCxnSpPr>
        <p:spPr>
          <a:xfrm flipV="1">
            <a:off x="6954891" y="1844824"/>
            <a:ext cx="0" cy="79208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4" name="Straight Connector 83"/>
          <p:cNvCxnSpPr/>
          <p:nvPr/>
        </p:nvCxnSpPr>
        <p:spPr>
          <a:xfrm flipV="1">
            <a:off x="6954891" y="980728"/>
            <a:ext cx="720080" cy="86409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5" name="Oval 84"/>
          <p:cNvSpPr/>
          <p:nvPr/>
        </p:nvSpPr>
        <p:spPr>
          <a:xfrm>
            <a:off x="8251035"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86" name="Oval 85"/>
          <p:cNvSpPr/>
          <p:nvPr/>
        </p:nvSpPr>
        <p:spPr>
          <a:xfrm>
            <a:off x="6810875"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87" name="Oval 86"/>
          <p:cNvSpPr/>
          <p:nvPr/>
        </p:nvSpPr>
        <p:spPr>
          <a:xfrm>
            <a:off x="6810875" y="170080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88" name="Oval 87"/>
          <p:cNvSpPr/>
          <p:nvPr/>
        </p:nvSpPr>
        <p:spPr>
          <a:xfrm>
            <a:off x="7530955" y="83671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90" name="Oval 89"/>
          <p:cNvSpPr/>
          <p:nvPr/>
        </p:nvSpPr>
        <p:spPr>
          <a:xfrm>
            <a:off x="8251035" y="170080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45" name="Oval 44"/>
          <p:cNvSpPr/>
          <p:nvPr/>
        </p:nvSpPr>
        <p:spPr>
          <a:xfrm>
            <a:off x="1115616" y="9087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39" name="TextBox 38"/>
          <p:cNvSpPr txBox="1"/>
          <p:nvPr/>
        </p:nvSpPr>
        <p:spPr>
          <a:xfrm>
            <a:off x="971600" y="3433539"/>
            <a:ext cx="936104" cy="2031325"/>
          </a:xfrm>
          <a:prstGeom prst="rect">
            <a:avLst/>
          </a:prstGeom>
          <a:solidFill>
            <a:schemeClr val="accent1">
              <a:lumMod val="20000"/>
              <a:lumOff val="80000"/>
            </a:schemeClr>
          </a:solidFill>
        </p:spPr>
        <p:txBody>
          <a:bodyPr wrap="square" rtlCol="0">
            <a:spAutoFit/>
          </a:bodyPr>
          <a:lstStyle/>
          <a:p>
            <a:r>
              <a:rPr lang="en-US" dirty="0" smtClean="0"/>
              <a:t>{ {a, e}</a:t>
            </a:r>
          </a:p>
          <a:p>
            <a:r>
              <a:rPr lang="en-US" dirty="0" smtClean="0"/>
              <a:t>  {a, b}</a:t>
            </a:r>
          </a:p>
          <a:p>
            <a:r>
              <a:rPr lang="en-US" dirty="0" smtClean="0"/>
              <a:t>  {b, c}</a:t>
            </a:r>
          </a:p>
          <a:p>
            <a:r>
              <a:rPr lang="en-US" dirty="0" smtClean="0"/>
              <a:t>  {c, e}</a:t>
            </a:r>
          </a:p>
          <a:p>
            <a:r>
              <a:rPr lang="en-US" dirty="0" smtClean="0"/>
              <a:t>  {e, d}</a:t>
            </a:r>
          </a:p>
          <a:p>
            <a:r>
              <a:rPr lang="en-US" dirty="0" smtClean="0"/>
              <a:t>  {c, d}</a:t>
            </a:r>
          </a:p>
          <a:p>
            <a:r>
              <a:rPr lang="en-US" dirty="0" smtClean="0"/>
              <a:t>  {b, d} }</a:t>
            </a:r>
          </a:p>
        </p:txBody>
      </p:sp>
      <p:sp>
        <p:nvSpPr>
          <p:cNvPr id="41" name="TextBox 40"/>
          <p:cNvSpPr txBox="1"/>
          <p:nvPr/>
        </p:nvSpPr>
        <p:spPr>
          <a:xfrm>
            <a:off x="7308304" y="3501008"/>
            <a:ext cx="936104" cy="2031325"/>
          </a:xfrm>
          <a:prstGeom prst="rect">
            <a:avLst/>
          </a:prstGeom>
          <a:solidFill>
            <a:schemeClr val="accent3">
              <a:lumMod val="40000"/>
              <a:lumOff val="60000"/>
            </a:schemeClr>
          </a:solidFill>
        </p:spPr>
        <p:txBody>
          <a:bodyPr wrap="square" rtlCol="0">
            <a:spAutoFit/>
          </a:bodyPr>
          <a:lstStyle/>
          <a:p>
            <a:r>
              <a:rPr lang="en-US" dirty="0" smtClean="0"/>
              <a:t>{ {1, 2}</a:t>
            </a:r>
          </a:p>
          <a:p>
            <a:r>
              <a:rPr lang="en-US" dirty="0" smtClean="0"/>
              <a:t>  {1, 3}</a:t>
            </a:r>
          </a:p>
          <a:p>
            <a:r>
              <a:rPr lang="en-US" dirty="0" smtClean="0"/>
              <a:t>  {1, 5}</a:t>
            </a:r>
          </a:p>
          <a:p>
            <a:r>
              <a:rPr lang="en-US" dirty="0" smtClean="0"/>
              <a:t>  {2, 3}</a:t>
            </a:r>
          </a:p>
          <a:p>
            <a:r>
              <a:rPr lang="en-US" dirty="0" smtClean="0"/>
              <a:t>  {2, 4}</a:t>
            </a:r>
          </a:p>
          <a:p>
            <a:r>
              <a:rPr lang="en-US" dirty="0" smtClean="0"/>
              <a:t>  {3, 5}</a:t>
            </a:r>
          </a:p>
          <a:p>
            <a:r>
              <a:rPr lang="en-US" dirty="0" smtClean="0"/>
              <a:t>  {4, 5} }</a:t>
            </a:r>
          </a:p>
        </p:txBody>
      </p:sp>
      <p:sp>
        <p:nvSpPr>
          <p:cNvPr id="42" name="TextBox 41"/>
          <p:cNvSpPr txBox="1"/>
          <p:nvPr/>
        </p:nvSpPr>
        <p:spPr>
          <a:xfrm>
            <a:off x="2555776" y="3212976"/>
            <a:ext cx="1656184" cy="369332"/>
          </a:xfrm>
          <a:prstGeom prst="rect">
            <a:avLst/>
          </a:prstGeom>
          <a:noFill/>
        </p:spPr>
        <p:txBody>
          <a:bodyPr wrap="square" rtlCol="0">
            <a:spAutoFit/>
          </a:bodyPr>
          <a:lstStyle/>
          <a:p>
            <a:r>
              <a:rPr lang="en-US" dirty="0" smtClean="0"/>
              <a:t>Nodes mapping</a:t>
            </a:r>
          </a:p>
        </p:txBody>
      </p:sp>
      <p:sp>
        <p:nvSpPr>
          <p:cNvPr id="43" name="TextBox 42"/>
          <p:cNvSpPr txBox="1"/>
          <p:nvPr/>
        </p:nvSpPr>
        <p:spPr>
          <a:xfrm>
            <a:off x="2771800" y="3793579"/>
            <a:ext cx="792088" cy="1477328"/>
          </a:xfrm>
          <a:prstGeom prst="rect">
            <a:avLst/>
          </a:prstGeom>
          <a:noFill/>
        </p:spPr>
        <p:txBody>
          <a:bodyPr wrap="square" rtlCol="0">
            <a:spAutoFit/>
          </a:bodyPr>
          <a:lstStyle/>
          <a:p>
            <a:r>
              <a:rPr lang="en-US" dirty="0" smtClean="0"/>
              <a:t>a --- 4</a:t>
            </a:r>
          </a:p>
          <a:p>
            <a:r>
              <a:rPr lang="en-US" dirty="0" smtClean="0"/>
              <a:t>b --- 5</a:t>
            </a:r>
          </a:p>
          <a:p>
            <a:r>
              <a:rPr lang="en-US" dirty="0" smtClean="0"/>
              <a:t>c --- </a:t>
            </a:r>
            <a:r>
              <a:rPr lang="en-US" sz="1400" dirty="0" smtClean="0"/>
              <a:t> </a:t>
            </a:r>
            <a:r>
              <a:rPr lang="en-US" dirty="0" smtClean="0"/>
              <a:t>3</a:t>
            </a:r>
          </a:p>
          <a:p>
            <a:r>
              <a:rPr lang="en-US" dirty="0" smtClean="0"/>
              <a:t>d --- 1</a:t>
            </a:r>
          </a:p>
          <a:p>
            <a:r>
              <a:rPr lang="en-US" dirty="0" smtClean="0"/>
              <a:t>e --- 2</a:t>
            </a:r>
          </a:p>
        </p:txBody>
      </p:sp>
      <p:sp>
        <p:nvSpPr>
          <p:cNvPr id="44" name="TextBox 43"/>
          <p:cNvSpPr txBox="1"/>
          <p:nvPr/>
        </p:nvSpPr>
        <p:spPr>
          <a:xfrm>
            <a:off x="4427984" y="3501008"/>
            <a:ext cx="936104" cy="2031325"/>
          </a:xfrm>
          <a:prstGeom prst="rect">
            <a:avLst/>
          </a:prstGeom>
          <a:solidFill>
            <a:schemeClr val="accent1">
              <a:lumMod val="20000"/>
              <a:lumOff val="80000"/>
            </a:schemeClr>
          </a:solidFill>
        </p:spPr>
        <p:txBody>
          <a:bodyPr wrap="square" rtlCol="0">
            <a:spAutoFit/>
          </a:bodyPr>
          <a:lstStyle/>
          <a:p>
            <a:r>
              <a:rPr lang="en-US" dirty="0" smtClean="0"/>
              <a:t>{ {4, 2}</a:t>
            </a:r>
          </a:p>
          <a:p>
            <a:r>
              <a:rPr lang="en-US" dirty="0" smtClean="0"/>
              <a:t>  {4, 5}</a:t>
            </a:r>
          </a:p>
          <a:p>
            <a:r>
              <a:rPr lang="en-US" dirty="0" smtClean="0"/>
              <a:t>  {5, 3}</a:t>
            </a:r>
          </a:p>
          <a:p>
            <a:r>
              <a:rPr lang="en-US" dirty="0" smtClean="0"/>
              <a:t>  {3, 2}</a:t>
            </a:r>
          </a:p>
          <a:p>
            <a:r>
              <a:rPr lang="en-US" dirty="0" smtClean="0"/>
              <a:t>  {2, 1}</a:t>
            </a:r>
          </a:p>
          <a:p>
            <a:r>
              <a:rPr lang="en-US" dirty="0" smtClean="0"/>
              <a:t>  {3, 1}</a:t>
            </a:r>
          </a:p>
          <a:p>
            <a:r>
              <a:rPr lang="en-US" dirty="0" smtClean="0"/>
              <a:t>  {5, 1} }</a:t>
            </a:r>
          </a:p>
        </p:txBody>
      </p:sp>
      <p:sp>
        <p:nvSpPr>
          <p:cNvPr id="47" name="TextBox 46"/>
          <p:cNvSpPr txBox="1"/>
          <p:nvPr/>
        </p:nvSpPr>
        <p:spPr>
          <a:xfrm>
            <a:off x="827584" y="2996952"/>
            <a:ext cx="1944216" cy="369332"/>
          </a:xfrm>
          <a:prstGeom prst="rect">
            <a:avLst/>
          </a:prstGeom>
          <a:noFill/>
        </p:spPr>
        <p:txBody>
          <a:bodyPr wrap="square" rtlCol="0">
            <a:spAutoFit/>
          </a:bodyPr>
          <a:lstStyle/>
          <a:p>
            <a:r>
              <a:rPr lang="en-US" dirty="0" smtClean="0"/>
              <a:t>G</a:t>
            </a:r>
            <a:r>
              <a:rPr lang="en-US" b="1" baseline="-25000" dirty="0" smtClean="0"/>
              <a:t>1</a:t>
            </a:r>
            <a:r>
              <a:rPr lang="en-US" dirty="0" smtClean="0"/>
              <a:t>: Set of edges:</a:t>
            </a:r>
          </a:p>
        </p:txBody>
      </p:sp>
      <p:sp>
        <p:nvSpPr>
          <p:cNvPr id="48" name="TextBox 47"/>
          <p:cNvSpPr txBox="1"/>
          <p:nvPr/>
        </p:nvSpPr>
        <p:spPr>
          <a:xfrm>
            <a:off x="6732240" y="3068960"/>
            <a:ext cx="1944216" cy="369332"/>
          </a:xfrm>
          <a:prstGeom prst="rect">
            <a:avLst/>
          </a:prstGeom>
          <a:noFill/>
        </p:spPr>
        <p:txBody>
          <a:bodyPr wrap="square" rtlCol="0">
            <a:spAutoFit/>
          </a:bodyPr>
          <a:lstStyle/>
          <a:p>
            <a:r>
              <a:rPr lang="en-US" dirty="0" smtClean="0"/>
              <a:t>G</a:t>
            </a:r>
            <a:r>
              <a:rPr lang="en-US" b="1" baseline="-25000" dirty="0" smtClean="0"/>
              <a:t>2</a:t>
            </a:r>
            <a:r>
              <a:rPr lang="en-US" dirty="0" smtClean="0"/>
              <a:t>: Set of edges:</a:t>
            </a:r>
          </a:p>
        </p:txBody>
      </p:sp>
      <p:sp>
        <p:nvSpPr>
          <p:cNvPr id="52" name="TextBox 51"/>
          <p:cNvSpPr txBox="1"/>
          <p:nvPr/>
        </p:nvSpPr>
        <p:spPr>
          <a:xfrm>
            <a:off x="4211960" y="2857475"/>
            <a:ext cx="1944216" cy="646331"/>
          </a:xfrm>
          <a:prstGeom prst="rect">
            <a:avLst/>
          </a:prstGeom>
          <a:noFill/>
        </p:spPr>
        <p:txBody>
          <a:bodyPr wrap="square" rtlCol="0">
            <a:spAutoFit/>
          </a:bodyPr>
          <a:lstStyle/>
          <a:p>
            <a:r>
              <a:rPr lang="en-US" dirty="0" smtClean="0"/>
              <a:t>G</a:t>
            </a:r>
            <a:r>
              <a:rPr lang="en-US" b="1" baseline="-25000" dirty="0" smtClean="0"/>
              <a:t>1</a:t>
            </a:r>
            <a:r>
              <a:rPr lang="en-US" dirty="0" smtClean="0"/>
              <a:t>: Set of </a:t>
            </a:r>
          </a:p>
          <a:p>
            <a:r>
              <a:rPr lang="en-US" dirty="0" smtClean="0"/>
              <a:t>mapped edges:</a:t>
            </a:r>
          </a:p>
        </p:txBody>
      </p:sp>
      <p:sp>
        <p:nvSpPr>
          <p:cNvPr id="58" name="TextBox 57"/>
          <p:cNvSpPr txBox="1"/>
          <p:nvPr/>
        </p:nvSpPr>
        <p:spPr>
          <a:xfrm>
            <a:off x="2627784" y="5733256"/>
            <a:ext cx="6192688" cy="646331"/>
          </a:xfrm>
          <a:prstGeom prst="rect">
            <a:avLst/>
          </a:prstGeom>
          <a:noFill/>
          <a:ln>
            <a:solidFill>
              <a:srgbClr val="00B0F0"/>
            </a:solidFill>
          </a:ln>
        </p:spPr>
        <p:txBody>
          <a:bodyPr wrap="square" rtlCol="0">
            <a:spAutoFit/>
          </a:bodyPr>
          <a:lstStyle/>
          <a:p>
            <a:r>
              <a:rPr lang="en-US" b="1" dirty="0" smtClean="0"/>
              <a:t>Both sets of edges are the same.  G</a:t>
            </a:r>
            <a:r>
              <a:rPr lang="en-US" b="1" baseline="-25000" dirty="0" smtClean="0"/>
              <a:t>1</a:t>
            </a:r>
            <a:r>
              <a:rPr lang="en-US" b="1" dirty="0" smtClean="0"/>
              <a:t> and G</a:t>
            </a:r>
            <a:r>
              <a:rPr lang="en-US" b="1" baseline="-25000" dirty="0" smtClean="0"/>
              <a:t>2</a:t>
            </a:r>
            <a:r>
              <a:rPr lang="en-US" b="1" dirty="0" smtClean="0"/>
              <a:t> are isomorphic.</a:t>
            </a:r>
          </a:p>
          <a:p>
            <a:r>
              <a:rPr lang="en-US" i="1" dirty="0" smtClean="0"/>
              <a:t>(Verification:  Sort all sets, compare items one by one.)</a:t>
            </a:r>
            <a:r>
              <a:rPr lang="en-US" dirty="0" smtClean="0"/>
              <a:t> </a:t>
            </a:r>
            <a:endParaRPr lang="en-US" dirty="0"/>
          </a:p>
        </p:txBody>
      </p:sp>
      <p:sp>
        <p:nvSpPr>
          <p:cNvPr id="5" name="Bent Arrow 4"/>
          <p:cNvSpPr/>
          <p:nvPr/>
        </p:nvSpPr>
        <p:spPr>
          <a:xfrm rot="5400000">
            <a:off x="5364088" y="4797152"/>
            <a:ext cx="864096" cy="864096"/>
          </a:xfrm>
          <a:prstGeom prst="bentArrow">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9" name="Bent Arrow 58"/>
          <p:cNvSpPr/>
          <p:nvPr/>
        </p:nvSpPr>
        <p:spPr>
          <a:xfrm rot="16200000" flipH="1">
            <a:off x="6444208" y="4797152"/>
            <a:ext cx="864096" cy="864096"/>
          </a:xfrm>
          <a:prstGeom prst="bentArrow">
            <a:avLst/>
          </a:prstGeom>
          <a:solidFill>
            <a:schemeClr val="accent3">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2" name="Bent Arrow 61"/>
          <p:cNvSpPr/>
          <p:nvPr/>
        </p:nvSpPr>
        <p:spPr>
          <a:xfrm rot="8756548">
            <a:off x="8091425" y="3024051"/>
            <a:ext cx="881203" cy="881909"/>
          </a:xfrm>
          <a:prstGeom prst="bentArrow">
            <a:avLst/>
          </a:prstGeom>
          <a:solidFill>
            <a:schemeClr val="accent3">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3" name="Bent Arrow 62"/>
          <p:cNvSpPr/>
          <p:nvPr/>
        </p:nvSpPr>
        <p:spPr>
          <a:xfrm rot="2269381" flipV="1">
            <a:off x="281677" y="3099117"/>
            <a:ext cx="864096" cy="864096"/>
          </a:xfrm>
          <a:prstGeom prst="bentArrow">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Slide Number Placeholder 5"/>
          <p:cNvSpPr>
            <a:spLocks noGrp="1"/>
          </p:cNvSpPr>
          <p:nvPr>
            <p:ph type="sldNum" sz="quarter" idx="12"/>
          </p:nvPr>
        </p:nvSpPr>
        <p:spPr/>
        <p:txBody>
          <a:bodyPr/>
          <a:lstStyle/>
          <a:p>
            <a:fld id="{D3D84833-73A0-4179-9B12-9EFD1189A6FA}" type="slidenum">
              <a:rPr lang="cs-CZ" smtClean="0"/>
              <a:t>11</a:t>
            </a:fld>
            <a:endParaRPr lang="cs-CZ"/>
          </a:p>
        </p:txBody>
      </p:sp>
      <p:sp>
        <p:nvSpPr>
          <p:cNvPr id="66" name="TextBox 65"/>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67" name="TextBox 66"/>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cxnSp>
        <p:nvCxnSpPr>
          <p:cNvPr id="76" name="Straight Connector 75"/>
          <p:cNvCxnSpPr/>
          <p:nvPr/>
        </p:nvCxnSpPr>
        <p:spPr>
          <a:xfrm flipH="1">
            <a:off x="899592" y="6021288"/>
            <a:ext cx="288032" cy="14401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7" name="Straight Connector 76"/>
          <p:cNvCxnSpPr/>
          <p:nvPr/>
        </p:nvCxnSpPr>
        <p:spPr>
          <a:xfrm flipH="1" flipV="1">
            <a:off x="899592" y="6165304"/>
            <a:ext cx="288032" cy="14401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8" name="Straight Connector 77"/>
          <p:cNvCxnSpPr/>
          <p:nvPr/>
        </p:nvCxnSpPr>
        <p:spPr>
          <a:xfrm flipV="1">
            <a:off x="1187624" y="6021288"/>
            <a:ext cx="0" cy="28803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9" name="Straight Connector 78"/>
          <p:cNvCxnSpPr/>
          <p:nvPr/>
        </p:nvCxnSpPr>
        <p:spPr>
          <a:xfrm>
            <a:off x="1187624" y="6021288"/>
            <a:ext cx="288032" cy="14401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0" name="Straight Connector 79"/>
          <p:cNvCxnSpPr/>
          <p:nvPr/>
        </p:nvCxnSpPr>
        <p:spPr>
          <a:xfrm flipV="1">
            <a:off x="1187624" y="6165304"/>
            <a:ext cx="288032" cy="14401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1" name="Straight Connector 80"/>
          <p:cNvCxnSpPr/>
          <p:nvPr/>
        </p:nvCxnSpPr>
        <p:spPr>
          <a:xfrm flipH="1" flipV="1">
            <a:off x="1187624" y="5733256"/>
            <a:ext cx="288032"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2" name="Straight Connector 81"/>
          <p:cNvCxnSpPr/>
          <p:nvPr/>
        </p:nvCxnSpPr>
        <p:spPr>
          <a:xfrm flipV="1">
            <a:off x="899592" y="5733256"/>
            <a:ext cx="288032"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3" name="Oval 82"/>
          <p:cNvSpPr/>
          <p:nvPr/>
        </p:nvSpPr>
        <p:spPr>
          <a:xfrm>
            <a:off x="1115616" y="5661248"/>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9" name="Oval 88"/>
          <p:cNvSpPr/>
          <p:nvPr/>
        </p:nvSpPr>
        <p:spPr>
          <a:xfrm>
            <a:off x="827584" y="6093296"/>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1" name="Oval 90"/>
          <p:cNvSpPr/>
          <p:nvPr/>
        </p:nvSpPr>
        <p:spPr>
          <a:xfrm>
            <a:off x="1115616" y="5949280"/>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2" name="Oval 91"/>
          <p:cNvSpPr/>
          <p:nvPr/>
        </p:nvSpPr>
        <p:spPr>
          <a:xfrm>
            <a:off x="1115616" y="6237312"/>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4" name="Oval 93"/>
          <p:cNvSpPr/>
          <p:nvPr/>
        </p:nvSpPr>
        <p:spPr>
          <a:xfrm>
            <a:off x="1403648" y="6093296"/>
            <a:ext cx="144016" cy="14401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7" name="TextBox 96"/>
          <p:cNvSpPr txBox="1"/>
          <p:nvPr/>
        </p:nvSpPr>
        <p:spPr>
          <a:xfrm>
            <a:off x="539552" y="5805264"/>
            <a:ext cx="360040" cy="276999"/>
          </a:xfrm>
          <a:prstGeom prst="rect">
            <a:avLst/>
          </a:prstGeom>
          <a:noFill/>
        </p:spPr>
        <p:txBody>
          <a:bodyPr wrap="square" lIns="0" tIns="0" rIns="36000" bIns="0" rtlCol="0" anchor="ctr" anchorCtr="1">
            <a:spAutoFit/>
          </a:bodyPr>
          <a:lstStyle/>
          <a:p>
            <a:r>
              <a:rPr lang="en-US" smtClean="0"/>
              <a:t>G</a:t>
            </a:r>
            <a:r>
              <a:rPr lang="en-US" b="1" baseline="-25000" smtClean="0"/>
              <a:t>3</a:t>
            </a:r>
          </a:p>
        </p:txBody>
      </p:sp>
      <p:sp>
        <p:nvSpPr>
          <p:cNvPr id="69" name="Freeform 68"/>
          <p:cNvSpPr/>
          <p:nvPr/>
        </p:nvSpPr>
        <p:spPr>
          <a:xfrm>
            <a:off x="5004048" y="1052736"/>
            <a:ext cx="1131759" cy="1651645"/>
          </a:xfrm>
          <a:custGeom>
            <a:avLst/>
            <a:gdLst>
              <a:gd name="connsiteX0" fmla="*/ 0 w 1131759"/>
              <a:gd name="connsiteY0" fmla="*/ 0 h 2324100"/>
              <a:gd name="connsiteX1" fmla="*/ 904875 w 1131759"/>
              <a:gd name="connsiteY1" fmla="*/ 333375 h 2324100"/>
              <a:gd name="connsiteX2" fmla="*/ 1123950 w 1131759"/>
              <a:gd name="connsiteY2" fmla="*/ 1600200 h 2324100"/>
              <a:gd name="connsiteX3" fmla="*/ 714375 w 1131759"/>
              <a:gd name="connsiteY3" fmla="*/ 2324100 h 2324100"/>
            </a:gdLst>
            <a:ahLst/>
            <a:cxnLst>
              <a:cxn ang="0">
                <a:pos x="connsiteX0" y="connsiteY0"/>
              </a:cxn>
              <a:cxn ang="0">
                <a:pos x="connsiteX1" y="connsiteY1"/>
              </a:cxn>
              <a:cxn ang="0">
                <a:pos x="connsiteX2" y="connsiteY2"/>
              </a:cxn>
              <a:cxn ang="0">
                <a:pos x="connsiteX3" y="connsiteY3"/>
              </a:cxn>
            </a:cxnLst>
            <a:rect l="l" t="t" r="r" b="b"/>
            <a:pathLst>
              <a:path w="1131759" h="2324100">
                <a:moveTo>
                  <a:pt x="0" y="0"/>
                </a:moveTo>
                <a:cubicBezTo>
                  <a:pt x="358775" y="33337"/>
                  <a:pt x="717550" y="66675"/>
                  <a:pt x="904875" y="333375"/>
                </a:cubicBezTo>
                <a:cubicBezTo>
                  <a:pt x="1092200" y="600075"/>
                  <a:pt x="1155700" y="1268413"/>
                  <a:pt x="1123950" y="1600200"/>
                </a:cubicBezTo>
                <a:cubicBezTo>
                  <a:pt x="1092200" y="1931987"/>
                  <a:pt x="903287" y="2128043"/>
                  <a:pt x="714375" y="2324100"/>
                </a:cubicBezTo>
              </a:path>
            </a:pathLst>
          </a:cu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0" name="Straight Connector 69"/>
          <p:cNvCxnSpPr/>
          <p:nvPr/>
        </p:nvCxnSpPr>
        <p:spPr>
          <a:xfrm flipV="1">
            <a:off x="4283968" y="1916832"/>
            <a:ext cx="1440160" cy="720080"/>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1" name="Straight Connector 70"/>
          <p:cNvCxnSpPr/>
          <p:nvPr/>
        </p:nvCxnSpPr>
        <p:spPr>
          <a:xfrm>
            <a:off x="4297710" y="2636912"/>
            <a:ext cx="1440160" cy="0"/>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2" name="Straight Connector 71"/>
          <p:cNvCxnSpPr/>
          <p:nvPr/>
        </p:nvCxnSpPr>
        <p:spPr>
          <a:xfrm flipV="1">
            <a:off x="5724128" y="1916832"/>
            <a:ext cx="0" cy="720080"/>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p:cNvCxnSpPr/>
          <p:nvPr/>
        </p:nvCxnSpPr>
        <p:spPr>
          <a:xfrm flipV="1">
            <a:off x="4283968" y="1916832"/>
            <a:ext cx="0" cy="720080"/>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74" name="Straight Connector 73"/>
          <p:cNvCxnSpPr/>
          <p:nvPr/>
        </p:nvCxnSpPr>
        <p:spPr>
          <a:xfrm flipV="1">
            <a:off x="4283968" y="1052736"/>
            <a:ext cx="720080" cy="864096"/>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00" name="TextBox 99"/>
          <p:cNvSpPr txBox="1"/>
          <p:nvPr/>
        </p:nvSpPr>
        <p:spPr>
          <a:xfrm>
            <a:off x="4067944" y="980728"/>
            <a:ext cx="504056" cy="369332"/>
          </a:xfrm>
          <a:prstGeom prst="rect">
            <a:avLst/>
          </a:prstGeom>
          <a:noFill/>
        </p:spPr>
        <p:txBody>
          <a:bodyPr wrap="square" rtlCol="0">
            <a:spAutoFit/>
          </a:bodyPr>
          <a:lstStyle/>
          <a:p>
            <a:r>
              <a:rPr lang="en-US" smtClean="0"/>
              <a:t>G</a:t>
            </a:r>
            <a:r>
              <a:rPr lang="en-US" b="1" baseline="-25000" smtClean="0"/>
              <a:t>1</a:t>
            </a:r>
          </a:p>
        </p:txBody>
      </p:sp>
      <p:cxnSp>
        <p:nvCxnSpPr>
          <p:cNvPr id="101" name="Straight Connector 100"/>
          <p:cNvCxnSpPr/>
          <p:nvPr/>
        </p:nvCxnSpPr>
        <p:spPr>
          <a:xfrm>
            <a:off x="5004048" y="1052736"/>
            <a:ext cx="720080" cy="864096"/>
          </a:xfrm>
          <a:prstGeom prst="lin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75" name="Oval 74"/>
          <p:cNvSpPr/>
          <p:nvPr/>
        </p:nvSpPr>
        <p:spPr>
          <a:xfrm>
            <a:off x="5580112" y="2492896"/>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1</a:t>
            </a:r>
            <a:endParaRPr lang="cs-CZ" dirty="0">
              <a:solidFill>
                <a:schemeClr val="tx1"/>
              </a:solidFill>
            </a:endParaRPr>
          </a:p>
        </p:txBody>
      </p:sp>
      <p:sp>
        <p:nvSpPr>
          <p:cNvPr id="98" name="Oval 97"/>
          <p:cNvSpPr/>
          <p:nvPr/>
        </p:nvSpPr>
        <p:spPr>
          <a:xfrm>
            <a:off x="4139952" y="2492896"/>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2</a:t>
            </a:r>
            <a:endParaRPr lang="cs-CZ" dirty="0">
              <a:solidFill>
                <a:schemeClr val="tx1"/>
              </a:solidFill>
            </a:endParaRPr>
          </a:p>
        </p:txBody>
      </p:sp>
      <p:sp>
        <p:nvSpPr>
          <p:cNvPr id="99" name="Oval 98"/>
          <p:cNvSpPr/>
          <p:nvPr/>
        </p:nvSpPr>
        <p:spPr>
          <a:xfrm>
            <a:off x="4139952" y="1772816"/>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4</a:t>
            </a:r>
            <a:endParaRPr lang="cs-CZ" dirty="0">
              <a:solidFill>
                <a:schemeClr val="tx1"/>
              </a:solidFill>
            </a:endParaRPr>
          </a:p>
        </p:txBody>
      </p:sp>
      <p:sp>
        <p:nvSpPr>
          <p:cNvPr id="102" name="Oval 101"/>
          <p:cNvSpPr/>
          <p:nvPr/>
        </p:nvSpPr>
        <p:spPr>
          <a:xfrm>
            <a:off x="5580112" y="1772816"/>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3</a:t>
            </a:r>
            <a:endParaRPr lang="cs-CZ" dirty="0">
              <a:solidFill>
                <a:schemeClr val="tx1"/>
              </a:solidFill>
            </a:endParaRPr>
          </a:p>
        </p:txBody>
      </p:sp>
      <p:sp>
        <p:nvSpPr>
          <p:cNvPr id="103" name="Oval 102"/>
          <p:cNvSpPr/>
          <p:nvPr/>
        </p:nvSpPr>
        <p:spPr>
          <a:xfrm>
            <a:off x="4860032" y="908720"/>
            <a:ext cx="288032" cy="288032"/>
          </a:xfrm>
          <a:prstGeom prst="ellipse">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a:t>
            </a:r>
            <a:endParaRPr lang="cs-CZ" dirty="0">
              <a:solidFill>
                <a:schemeClr val="tx1"/>
              </a:solidFill>
            </a:endParaRPr>
          </a:p>
        </p:txBody>
      </p:sp>
      <p:sp>
        <p:nvSpPr>
          <p:cNvPr id="105" name="Right Arrow 104"/>
          <p:cNvSpPr/>
          <p:nvPr/>
        </p:nvSpPr>
        <p:spPr>
          <a:xfrm>
            <a:off x="2555776" y="1052736"/>
            <a:ext cx="1440160" cy="1728192"/>
          </a:xfrm>
          <a:prstGeom prst="rightArrow">
            <a:avLst>
              <a:gd name="adj1" fmla="val 78676"/>
              <a:gd name="adj2" fmla="val 49747"/>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6" name="TextBox 105"/>
          <p:cNvSpPr txBox="1"/>
          <p:nvPr/>
        </p:nvSpPr>
        <p:spPr>
          <a:xfrm>
            <a:off x="2411760" y="620688"/>
            <a:ext cx="1728192" cy="369332"/>
          </a:xfrm>
          <a:prstGeom prst="rect">
            <a:avLst/>
          </a:prstGeom>
          <a:noFill/>
        </p:spPr>
        <p:txBody>
          <a:bodyPr wrap="square" rtlCol="0">
            <a:spAutoFit/>
          </a:bodyPr>
          <a:lstStyle/>
          <a:p>
            <a:r>
              <a:rPr lang="en-US" dirty="0" smtClean="0"/>
              <a:t>Nodes mapping</a:t>
            </a:r>
          </a:p>
        </p:txBody>
      </p:sp>
      <p:sp>
        <p:nvSpPr>
          <p:cNvPr id="107" name="TextBox 106"/>
          <p:cNvSpPr txBox="1"/>
          <p:nvPr/>
        </p:nvSpPr>
        <p:spPr>
          <a:xfrm>
            <a:off x="2771800" y="1201291"/>
            <a:ext cx="792088" cy="1477328"/>
          </a:xfrm>
          <a:prstGeom prst="rect">
            <a:avLst/>
          </a:prstGeom>
          <a:noFill/>
        </p:spPr>
        <p:txBody>
          <a:bodyPr wrap="square" rtlCol="0">
            <a:spAutoFit/>
          </a:bodyPr>
          <a:lstStyle/>
          <a:p>
            <a:r>
              <a:rPr lang="en-US" dirty="0" smtClean="0"/>
              <a:t>a --- 4</a:t>
            </a:r>
          </a:p>
          <a:p>
            <a:r>
              <a:rPr lang="en-US" dirty="0" smtClean="0"/>
              <a:t>b --- 5</a:t>
            </a:r>
          </a:p>
          <a:p>
            <a:r>
              <a:rPr lang="en-US" dirty="0" smtClean="0"/>
              <a:t>c --- </a:t>
            </a:r>
            <a:r>
              <a:rPr lang="en-US" sz="1100" dirty="0" smtClean="0"/>
              <a:t> </a:t>
            </a:r>
            <a:r>
              <a:rPr lang="en-US" dirty="0" smtClean="0"/>
              <a:t>3</a:t>
            </a:r>
          </a:p>
          <a:p>
            <a:r>
              <a:rPr lang="en-US" dirty="0" smtClean="0"/>
              <a:t>d --- 1</a:t>
            </a:r>
          </a:p>
          <a:p>
            <a:r>
              <a:rPr lang="en-US" dirty="0" smtClean="0"/>
              <a:t>e --- 2</a:t>
            </a:r>
          </a:p>
        </p:txBody>
      </p:sp>
      <p:cxnSp>
        <p:nvCxnSpPr>
          <p:cNvPr id="4" name="Straight Connector 3"/>
          <p:cNvCxnSpPr/>
          <p:nvPr/>
        </p:nvCxnSpPr>
        <p:spPr>
          <a:xfrm>
            <a:off x="6300192" y="692696"/>
            <a:ext cx="0" cy="5040560"/>
          </a:xfrm>
          <a:prstGeom prst="line">
            <a:avLst/>
          </a:prstGeom>
          <a:solidFill>
            <a:schemeClr val="accent1">
              <a:lumMod val="20000"/>
              <a:lumOff val="80000"/>
            </a:schemeClr>
          </a:solidFill>
          <a:ln w="762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8" name="Straight Connector 107"/>
          <p:cNvCxnSpPr/>
          <p:nvPr/>
        </p:nvCxnSpPr>
        <p:spPr>
          <a:xfrm>
            <a:off x="6372200" y="692696"/>
            <a:ext cx="0" cy="5040560"/>
          </a:xfrm>
          <a:prstGeom prst="line">
            <a:avLst/>
          </a:prstGeom>
          <a:solidFill>
            <a:schemeClr val="accent1">
              <a:lumMod val="20000"/>
              <a:lumOff val="80000"/>
            </a:schemeClr>
          </a:solidFill>
          <a:ln w="76200">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3047532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Connector 133"/>
          <p:cNvCxnSpPr/>
          <p:nvPr/>
        </p:nvCxnSpPr>
        <p:spPr>
          <a:xfrm flipV="1">
            <a:off x="586814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586814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161967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93" name="TextBox 92"/>
          <p:cNvSpPr txBox="1"/>
          <p:nvPr/>
        </p:nvSpPr>
        <p:spPr>
          <a:xfrm>
            <a:off x="2483768" y="908720"/>
            <a:ext cx="504056" cy="369332"/>
          </a:xfrm>
          <a:prstGeom prst="rect">
            <a:avLst/>
          </a:prstGeom>
          <a:noFill/>
        </p:spPr>
        <p:txBody>
          <a:bodyPr wrap="square" rtlCol="0">
            <a:spAutoFit/>
          </a:bodyPr>
          <a:lstStyle/>
          <a:p>
            <a:r>
              <a:rPr lang="en-US" smtClean="0"/>
              <a:t>G</a:t>
            </a:r>
            <a:r>
              <a:rPr lang="en-US" b="1" baseline="-25000" smtClean="0"/>
              <a:t>1</a:t>
            </a:r>
          </a:p>
        </p:txBody>
      </p:sp>
      <p:sp>
        <p:nvSpPr>
          <p:cNvPr id="125" name="TextBox 124"/>
          <p:cNvSpPr txBox="1"/>
          <p:nvPr/>
        </p:nvSpPr>
        <p:spPr>
          <a:xfrm>
            <a:off x="5148064" y="836712"/>
            <a:ext cx="504056" cy="369332"/>
          </a:xfrm>
          <a:prstGeom prst="rect">
            <a:avLst/>
          </a:prstGeom>
          <a:noFill/>
        </p:spPr>
        <p:txBody>
          <a:bodyPr wrap="square" rtlCol="0">
            <a:spAutoFit/>
          </a:bodyPr>
          <a:lstStyle/>
          <a:p>
            <a:r>
              <a:rPr lang="en-US" smtClean="0"/>
              <a:t>G</a:t>
            </a:r>
            <a:r>
              <a:rPr lang="en-US" b="1" baseline="-25000" smtClean="0"/>
              <a:t>2</a:t>
            </a:r>
          </a:p>
        </p:txBody>
      </p:sp>
      <p:cxnSp>
        <p:nvCxnSpPr>
          <p:cNvPr id="62" name="Straight Connector 61"/>
          <p:cNvCxnSpPr/>
          <p:nvPr/>
        </p:nvCxnSpPr>
        <p:spPr>
          <a:xfrm flipV="1">
            <a:off x="161967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6" name="Straight Connector 65"/>
          <p:cNvCxnSpPr/>
          <p:nvPr/>
        </p:nvCxnSpPr>
        <p:spPr>
          <a:xfrm flipV="1">
            <a:off x="233975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0" name="Straight Connector 69"/>
          <p:cNvCxnSpPr/>
          <p:nvPr/>
        </p:nvCxnSpPr>
        <p:spPr>
          <a:xfrm>
            <a:off x="197971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1" name="Straight Connector 70"/>
          <p:cNvCxnSpPr/>
          <p:nvPr/>
        </p:nvCxnSpPr>
        <p:spPr>
          <a:xfrm flipV="1">
            <a:off x="197971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2" name="Straight Connector 71"/>
          <p:cNvCxnSpPr/>
          <p:nvPr/>
        </p:nvCxnSpPr>
        <p:spPr>
          <a:xfrm>
            <a:off x="161967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p:cNvCxnSpPr/>
          <p:nvPr/>
        </p:nvCxnSpPr>
        <p:spPr>
          <a:xfrm flipV="1">
            <a:off x="89959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4" name="Straight Connector 73"/>
          <p:cNvCxnSpPr/>
          <p:nvPr/>
        </p:nvCxnSpPr>
        <p:spPr>
          <a:xfrm flipV="1">
            <a:off x="89959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5" name="Straight Connector 74"/>
          <p:cNvCxnSpPr/>
          <p:nvPr/>
        </p:nvCxnSpPr>
        <p:spPr>
          <a:xfrm>
            <a:off x="89959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6" name="Straight Connector 75"/>
          <p:cNvCxnSpPr/>
          <p:nvPr/>
        </p:nvCxnSpPr>
        <p:spPr>
          <a:xfrm>
            <a:off x="125963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7" name="Straight Connector 76"/>
          <p:cNvCxnSpPr/>
          <p:nvPr/>
        </p:nvCxnSpPr>
        <p:spPr>
          <a:xfrm flipV="1">
            <a:off x="125963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8" name="Straight Connector 77"/>
          <p:cNvCxnSpPr/>
          <p:nvPr/>
        </p:nvCxnSpPr>
        <p:spPr>
          <a:xfrm flipV="1">
            <a:off x="539552" y="2492896"/>
            <a:ext cx="0" cy="576064"/>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9" name="Straight Connector 78"/>
          <p:cNvCxnSpPr/>
          <p:nvPr/>
        </p:nvCxnSpPr>
        <p:spPr>
          <a:xfrm flipV="1">
            <a:off x="53955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0" name="Straight Connector 79"/>
          <p:cNvCxnSpPr/>
          <p:nvPr/>
        </p:nvCxnSpPr>
        <p:spPr>
          <a:xfrm>
            <a:off x="539552" y="3068960"/>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1" name="Straight Connector 80"/>
          <p:cNvCxnSpPr/>
          <p:nvPr/>
        </p:nvCxnSpPr>
        <p:spPr>
          <a:xfrm flipV="1">
            <a:off x="1259632" y="2492896"/>
            <a:ext cx="0" cy="576064"/>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2" name="Straight Connector 81"/>
          <p:cNvCxnSpPr/>
          <p:nvPr/>
        </p:nvCxnSpPr>
        <p:spPr>
          <a:xfrm flipV="1">
            <a:off x="899592" y="3068960"/>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3" name="Oval 82"/>
          <p:cNvSpPr/>
          <p:nvPr/>
        </p:nvSpPr>
        <p:spPr>
          <a:xfrm>
            <a:off x="1835696"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89" name="Oval 88"/>
          <p:cNvSpPr/>
          <p:nvPr/>
        </p:nvSpPr>
        <p:spPr>
          <a:xfrm>
            <a:off x="75557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91" name="Oval 90"/>
          <p:cNvSpPr/>
          <p:nvPr/>
        </p:nvSpPr>
        <p:spPr>
          <a:xfrm>
            <a:off x="147565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92" name="Oval 91"/>
          <p:cNvSpPr/>
          <p:nvPr/>
        </p:nvSpPr>
        <p:spPr>
          <a:xfrm>
            <a:off x="219573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97" name="Oval 96"/>
          <p:cNvSpPr/>
          <p:nvPr/>
        </p:nvSpPr>
        <p:spPr>
          <a:xfrm>
            <a:off x="755576"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98" name="Oval 97"/>
          <p:cNvSpPr/>
          <p:nvPr/>
        </p:nvSpPr>
        <p:spPr>
          <a:xfrm>
            <a:off x="1475656"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57" name="Oval 56"/>
          <p:cNvSpPr/>
          <p:nvPr/>
        </p:nvSpPr>
        <p:spPr>
          <a:xfrm>
            <a:off x="1115616"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99" name="Oval 98"/>
          <p:cNvSpPr/>
          <p:nvPr/>
        </p:nvSpPr>
        <p:spPr>
          <a:xfrm>
            <a:off x="2195736"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00" name="Oval 99"/>
          <p:cNvSpPr/>
          <p:nvPr/>
        </p:nvSpPr>
        <p:spPr>
          <a:xfrm>
            <a:off x="39553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101" name="Oval 100"/>
          <p:cNvSpPr/>
          <p:nvPr/>
        </p:nvSpPr>
        <p:spPr>
          <a:xfrm>
            <a:off x="111561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02" name="Oval 101"/>
          <p:cNvSpPr/>
          <p:nvPr/>
        </p:nvSpPr>
        <p:spPr>
          <a:xfrm>
            <a:off x="183569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03" name="Oval 102"/>
          <p:cNvSpPr/>
          <p:nvPr/>
        </p:nvSpPr>
        <p:spPr>
          <a:xfrm>
            <a:off x="395536"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l</a:t>
            </a:r>
            <a:endParaRPr lang="cs-CZ">
              <a:solidFill>
                <a:schemeClr val="tx1"/>
              </a:solidFill>
            </a:endParaRPr>
          </a:p>
        </p:txBody>
      </p:sp>
      <p:sp>
        <p:nvSpPr>
          <p:cNvPr id="104" name="Oval 103"/>
          <p:cNvSpPr/>
          <p:nvPr/>
        </p:nvSpPr>
        <p:spPr>
          <a:xfrm>
            <a:off x="755576" y="335699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n</a:t>
            </a:r>
            <a:endParaRPr lang="cs-CZ">
              <a:solidFill>
                <a:schemeClr val="tx1"/>
              </a:solidFill>
            </a:endParaRPr>
          </a:p>
        </p:txBody>
      </p:sp>
      <p:cxnSp>
        <p:nvCxnSpPr>
          <p:cNvPr id="105" name="Straight Connector 104"/>
          <p:cNvCxnSpPr/>
          <p:nvPr/>
        </p:nvCxnSpPr>
        <p:spPr>
          <a:xfrm flipV="1">
            <a:off x="694826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6" name="Straight Connector 105"/>
          <p:cNvCxnSpPr/>
          <p:nvPr/>
        </p:nvCxnSpPr>
        <p:spPr>
          <a:xfrm flipV="1">
            <a:off x="694826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7" name="Straight Connector 106"/>
          <p:cNvCxnSpPr/>
          <p:nvPr/>
        </p:nvCxnSpPr>
        <p:spPr>
          <a:xfrm flipV="1">
            <a:off x="766834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8" name="Straight Connector 107"/>
          <p:cNvCxnSpPr/>
          <p:nvPr/>
        </p:nvCxnSpPr>
        <p:spPr>
          <a:xfrm>
            <a:off x="730830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9" name="Straight Connector 108"/>
          <p:cNvCxnSpPr/>
          <p:nvPr/>
        </p:nvCxnSpPr>
        <p:spPr>
          <a:xfrm flipV="1">
            <a:off x="730830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0" name="Straight Connector 109"/>
          <p:cNvCxnSpPr/>
          <p:nvPr/>
        </p:nvCxnSpPr>
        <p:spPr>
          <a:xfrm>
            <a:off x="694826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1" name="Straight Connector 110"/>
          <p:cNvCxnSpPr/>
          <p:nvPr/>
        </p:nvCxnSpPr>
        <p:spPr>
          <a:xfrm flipV="1">
            <a:off x="622818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2" name="Straight Connector 111"/>
          <p:cNvCxnSpPr/>
          <p:nvPr/>
        </p:nvCxnSpPr>
        <p:spPr>
          <a:xfrm flipV="1">
            <a:off x="622818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3" name="Straight Connector 112"/>
          <p:cNvCxnSpPr/>
          <p:nvPr/>
        </p:nvCxnSpPr>
        <p:spPr>
          <a:xfrm>
            <a:off x="622818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4" name="Straight Connector 113"/>
          <p:cNvCxnSpPr/>
          <p:nvPr/>
        </p:nvCxnSpPr>
        <p:spPr>
          <a:xfrm>
            <a:off x="658822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5" name="Straight Connector 114"/>
          <p:cNvCxnSpPr/>
          <p:nvPr/>
        </p:nvCxnSpPr>
        <p:spPr>
          <a:xfrm flipV="1">
            <a:off x="658822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16" name="Oval 115"/>
          <p:cNvSpPr/>
          <p:nvPr/>
        </p:nvSpPr>
        <p:spPr>
          <a:xfrm>
            <a:off x="716428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117" name="Oval 116"/>
          <p:cNvSpPr/>
          <p:nvPr/>
        </p:nvSpPr>
        <p:spPr>
          <a:xfrm>
            <a:off x="608416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118" name="Oval 117"/>
          <p:cNvSpPr/>
          <p:nvPr/>
        </p:nvSpPr>
        <p:spPr>
          <a:xfrm>
            <a:off x="680424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6</a:t>
            </a:r>
            <a:endParaRPr lang="cs-CZ">
              <a:solidFill>
                <a:schemeClr val="tx1"/>
              </a:solidFill>
            </a:endParaRPr>
          </a:p>
        </p:txBody>
      </p:sp>
      <p:sp>
        <p:nvSpPr>
          <p:cNvPr id="119" name="Oval 118"/>
          <p:cNvSpPr/>
          <p:nvPr/>
        </p:nvSpPr>
        <p:spPr>
          <a:xfrm>
            <a:off x="752432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7</a:t>
            </a:r>
            <a:endParaRPr lang="cs-CZ">
              <a:solidFill>
                <a:schemeClr val="tx1"/>
              </a:solidFill>
            </a:endParaRPr>
          </a:p>
        </p:txBody>
      </p:sp>
      <p:sp>
        <p:nvSpPr>
          <p:cNvPr id="120" name="Oval 119"/>
          <p:cNvSpPr/>
          <p:nvPr/>
        </p:nvSpPr>
        <p:spPr>
          <a:xfrm>
            <a:off x="608416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9</a:t>
            </a:r>
            <a:endParaRPr lang="cs-CZ">
              <a:solidFill>
                <a:schemeClr val="tx1"/>
              </a:solidFill>
            </a:endParaRPr>
          </a:p>
        </p:txBody>
      </p:sp>
      <p:sp>
        <p:nvSpPr>
          <p:cNvPr id="121" name="Oval 120"/>
          <p:cNvSpPr/>
          <p:nvPr/>
        </p:nvSpPr>
        <p:spPr>
          <a:xfrm>
            <a:off x="680424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400" b="1">
                <a:solidFill>
                  <a:schemeClr val="tx1"/>
                </a:solidFill>
              </a:rPr>
              <a:t>1</a:t>
            </a:r>
            <a:r>
              <a:rPr lang="en-US" sz="1400" b="1" smtClean="0">
                <a:solidFill>
                  <a:schemeClr val="tx1"/>
                </a:solidFill>
              </a:rPr>
              <a:t>0</a:t>
            </a:r>
            <a:endParaRPr lang="cs-CZ" sz="4000" b="1">
              <a:solidFill>
                <a:schemeClr val="tx1"/>
              </a:solidFill>
            </a:endParaRPr>
          </a:p>
        </p:txBody>
      </p:sp>
      <p:sp>
        <p:nvSpPr>
          <p:cNvPr id="122" name="Oval 121"/>
          <p:cNvSpPr/>
          <p:nvPr/>
        </p:nvSpPr>
        <p:spPr>
          <a:xfrm>
            <a:off x="752432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11</a:t>
            </a:r>
            <a:endParaRPr lang="cs-CZ" sz="1400" b="1">
              <a:solidFill>
                <a:schemeClr val="tx1"/>
              </a:solidFill>
            </a:endParaRPr>
          </a:p>
        </p:txBody>
      </p:sp>
      <p:sp>
        <p:nvSpPr>
          <p:cNvPr id="123" name="Oval 122"/>
          <p:cNvSpPr/>
          <p:nvPr/>
        </p:nvSpPr>
        <p:spPr>
          <a:xfrm>
            <a:off x="644420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124" name="Oval 123"/>
          <p:cNvSpPr/>
          <p:nvPr/>
        </p:nvSpPr>
        <p:spPr>
          <a:xfrm>
            <a:off x="644420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13</a:t>
            </a:r>
            <a:endParaRPr lang="cs-CZ" sz="1400" b="1">
              <a:solidFill>
                <a:schemeClr val="tx1"/>
              </a:solidFill>
            </a:endParaRPr>
          </a:p>
        </p:txBody>
      </p:sp>
      <p:sp>
        <p:nvSpPr>
          <p:cNvPr id="126" name="Oval 125"/>
          <p:cNvSpPr/>
          <p:nvPr/>
        </p:nvSpPr>
        <p:spPr>
          <a:xfrm>
            <a:off x="716428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14</a:t>
            </a:r>
            <a:endParaRPr lang="cs-CZ" sz="1400" b="1">
              <a:solidFill>
                <a:schemeClr val="tx1"/>
              </a:solidFill>
            </a:endParaRPr>
          </a:p>
        </p:txBody>
      </p:sp>
      <p:cxnSp>
        <p:nvCxnSpPr>
          <p:cNvPr id="127" name="Straight Connector 126"/>
          <p:cNvCxnSpPr/>
          <p:nvPr/>
        </p:nvCxnSpPr>
        <p:spPr>
          <a:xfrm flipV="1">
            <a:off x="550810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8" name="Straight Connector 127"/>
          <p:cNvCxnSpPr/>
          <p:nvPr/>
        </p:nvCxnSpPr>
        <p:spPr>
          <a:xfrm flipV="1">
            <a:off x="550810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a:off x="550810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30" name="Oval 129"/>
          <p:cNvSpPr/>
          <p:nvPr/>
        </p:nvSpPr>
        <p:spPr>
          <a:xfrm>
            <a:off x="536408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131" name="Oval 130"/>
          <p:cNvSpPr/>
          <p:nvPr/>
        </p:nvSpPr>
        <p:spPr>
          <a:xfrm>
            <a:off x="536408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8</a:t>
            </a:r>
            <a:endParaRPr lang="cs-CZ">
              <a:solidFill>
                <a:schemeClr val="tx1"/>
              </a:solidFill>
            </a:endParaRPr>
          </a:p>
        </p:txBody>
      </p:sp>
      <p:sp>
        <p:nvSpPr>
          <p:cNvPr id="132" name="Oval 131"/>
          <p:cNvSpPr/>
          <p:nvPr/>
        </p:nvSpPr>
        <p:spPr>
          <a:xfrm>
            <a:off x="572412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133" name="Oval 132"/>
          <p:cNvSpPr/>
          <p:nvPr/>
        </p:nvSpPr>
        <p:spPr>
          <a:xfrm>
            <a:off x="572412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12</a:t>
            </a:r>
            <a:endParaRPr lang="cs-CZ" sz="1400" b="1">
              <a:solidFill>
                <a:schemeClr val="tx1"/>
              </a:solidFill>
            </a:endParaRPr>
          </a:p>
        </p:txBody>
      </p:sp>
      <p:sp>
        <p:nvSpPr>
          <p:cNvPr id="137" name="TextBox 136"/>
          <p:cNvSpPr txBox="1"/>
          <p:nvPr/>
        </p:nvSpPr>
        <p:spPr>
          <a:xfrm>
            <a:off x="1475656" y="2837835"/>
            <a:ext cx="3096344" cy="2031325"/>
          </a:xfrm>
          <a:prstGeom prst="rect">
            <a:avLst/>
          </a:prstGeom>
          <a:noFill/>
        </p:spPr>
        <p:txBody>
          <a:bodyPr wrap="square" rtlCol="0">
            <a:spAutoFit/>
          </a:bodyPr>
          <a:lstStyle/>
          <a:p>
            <a:r>
              <a:rPr lang="en-US" smtClean="0"/>
              <a:t>|V(G</a:t>
            </a:r>
            <a:r>
              <a:rPr lang="en-US" b="1" baseline="-25000" smtClean="0"/>
              <a:t>1</a:t>
            </a:r>
            <a:r>
              <a:rPr lang="en-US" smtClean="0"/>
              <a:t>)| = 14</a:t>
            </a:r>
          </a:p>
          <a:p>
            <a:r>
              <a:rPr lang="en-US" smtClean="0"/>
              <a:t>|E(G</a:t>
            </a:r>
            <a:r>
              <a:rPr lang="en-US" b="1" baseline="-25000" smtClean="0"/>
              <a:t>1</a:t>
            </a:r>
            <a:r>
              <a:rPr lang="en-US" smtClean="0"/>
              <a:t>)| = 16</a:t>
            </a:r>
          </a:p>
          <a:p>
            <a:r>
              <a:rPr lang="en-US" smtClean="0"/>
              <a:t>degree sequence  = </a:t>
            </a:r>
          </a:p>
          <a:p>
            <a:r>
              <a:rPr lang="en-US" smtClean="0"/>
              <a:t>     [3 3 3 3 2 2 2 2 2 2 2 2 2 2]</a:t>
            </a:r>
          </a:p>
          <a:p>
            <a:r>
              <a:rPr lang="en-US" smtClean="0"/>
              <a:t>diameter = 7,  ( distance(l, e) )</a:t>
            </a:r>
          </a:p>
          <a:p>
            <a:r>
              <a:rPr lang="en-US" smtClean="0"/>
              <a:t>isBipartite = yes</a:t>
            </a:r>
          </a:p>
          <a:p>
            <a:r>
              <a:rPr lang="en-US" smtClean="0"/>
              <a:t>...</a:t>
            </a:r>
          </a:p>
        </p:txBody>
      </p:sp>
      <p:sp>
        <p:nvSpPr>
          <p:cNvPr id="138" name="TextBox 137"/>
          <p:cNvSpPr txBox="1"/>
          <p:nvPr/>
        </p:nvSpPr>
        <p:spPr>
          <a:xfrm>
            <a:off x="5364088" y="2837835"/>
            <a:ext cx="3168352" cy="2031325"/>
          </a:xfrm>
          <a:prstGeom prst="rect">
            <a:avLst/>
          </a:prstGeom>
          <a:noFill/>
        </p:spPr>
        <p:txBody>
          <a:bodyPr wrap="square" rtlCol="0">
            <a:spAutoFit/>
          </a:bodyPr>
          <a:lstStyle/>
          <a:p>
            <a:r>
              <a:rPr lang="en-US" smtClean="0"/>
              <a:t>|V(G</a:t>
            </a:r>
            <a:r>
              <a:rPr lang="en-US" b="1" baseline="-25000" smtClean="0"/>
              <a:t>2</a:t>
            </a:r>
            <a:r>
              <a:rPr lang="en-US" smtClean="0"/>
              <a:t>)| = 14</a:t>
            </a:r>
          </a:p>
          <a:p>
            <a:r>
              <a:rPr lang="en-US" smtClean="0"/>
              <a:t>|E(G</a:t>
            </a:r>
            <a:r>
              <a:rPr lang="en-US" b="1" baseline="-25000" smtClean="0"/>
              <a:t>2</a:t>
            </a:r>
            <a:r>
              <a:rPr lang="en-US" smtClean="0"/>
              <a:t>)| = 16</a:t>
            </a:r>
          </a:p>
          <a:p>
            <a:r>
              <a:rPr lang="en-US" smtClean="0"/>
              <a:t>degree sequence  = </a:t>
            </a:r>
          </a:p>
          <a:p>
            <a:r>
              <a:rPr lang="en-US" smtClean="0"/>
              <a:t>     [3 3 3 3 2 2 2 2 2 2 2 2 2 2]</a:t>
            </a:r>
          </a:p>
          <a:p>
            <a:r>
              <a:rPr lang="en-US" smtClean="0"/>
              <a:t>diameter = 7,  ( distance(4, 11) )</a:t>
            </a:r>
          </a:p>
          <a:p>
            <a:r>
              <a:rPr lang="en-US" smtClean="0"/>
              <a:t>isBipartite = yes</a:t>
            </a:r>
          </a:p>
          <a:p>
            <a:r>
              <a:rPr lang="en-US" smtClean="0"/>
              <a:t>...</a:t>
            </a:r>
          </a:p>
        </p:txBody>
      </p:sp>
      <p:cxnSp>
        <p:nvCxnSpPr>
          <p:cNvPr id="139" name="Straight Connector 138"/>
          <p:cNvCxnSpPr/>
          <p:nvPr/>
        </p:nvCxnSpPr>
        <p:spPr>
          <a:xfrm>
            <a:off x="3851920" y="2981851"/>
            <a:ext cx="151216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0" name="Straight Connector 139"/>
          <p:cNvCxnSpPr/>
          <p:nvPr/>
        </p:nvCxnSpPr>
        <p:spPr>
          <a:xfrm>
            <a:off x="3851920" y="3269883"/>
            <a:ext cx="151216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2" name="Straight Connector 141"/>
          <p:cNvCxnSpPr/>
          <p:nvPr/>
        </p:nvCxnSpPr>
        <p:spPr>
          <a:xfrm>
            <a:off x="3851920" y="3557915"/>
            <a:ext cx="151216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3" name="Straight Connector 142"/>
          <p:cNvCxnSpPr/>
          <p:nvPr/>
        </p:nvCxnSpPr>
        <p:spPr>
          <a:xfrm>
            <a:off x="4572000" y="4133979"/>
            <a:ext cx="79208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145" name="TextBox 144"/>
          <p:cNvSpPr txBox="1"/>
          <p:nvPr/>
        </p:nvSpPr>
        <p:spPr>
          <a:xfrm>
            <a:off x="2843808" y="5805264"/>
            <a:ext cx="4464496" cy="369332"/>
          </a:xfrm>
          <a:prstGeom prst="rect">
            <a:avLst/>
          </a:prstGeom>
          <a:noFill/>
        </p:spPr>
        <p:txBody>
          <a:bodyPr wrap="square" rtlCol="0">
            <a:spAutoFit/>
          </a:bodyPr>
          <a:lstStyle/>
          <a:p>
            <a:r>
              <a:rPr lang="en-US" smtClean="0"/>
              <a:t>Are G</a:t>
            </a:r>
            <a:r>
              <a:rPr lang="en-US" b="1" baseline="-25000" smtClean="0"/>
              <a:t>1 </a:t>
            </a:r>
            <a:r>
              <a:rPr lang="en-US" smtClean="0"/>
              <a:t> and  G</a:t>
            </a:r>
            <a:r>
              <a:rPr lang="en-US" b="1" baseline="-25000" smtClean="0"/>
              <a:t>2  </a:t>
            </a:r>
            <a:r>
              <a:rPr lang="en-US" smtClean="0"/>
              <a:t>isomorphic to each other? </a:t>
            </a:r>
            <a:endParaRPr lang="en-US" b="1" baseline="-25000" smtClean="0"/>
          </a:p>
        </p:txBody>
      </p:sp>
      <p:sp>
        <p:nvSpPr>
          <p:cNvPr id="146" name="Down Arrow 145"/>
          <p:cNvSpPr/>
          <p:nvPr/>
        </p:nvSpPr>
        <p:spPr>
          <a:xfrm>
            <a:off x="4860032" y="5013176"/>
            <a:ext cx="432048" cy="648072"/>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latin typeface="Arial Black" panose="020B0A04020102020204" pitchFamily="34" charset="0"/>
              </a:rPr>
              <a:t>?</a:t>
            </a:r>
            <a:endParaRPr lang="cs-CZ" sz="1600" b="1">
              <a:solidFill>
                <a:schemeClr val="tx1"/>
              </a:solidFill>
              <a:latin typeface="Arial Black" panose="020B0A04020102020204" pitchFamily="34" charset="0"/>
            </a:endParaRPr>
          </a:p>
        </p:txBody>
      </p:sp>
      <p:sp>
        <p:nvSpPr>
          <p:cNvPr id="147" name="TextBox 146"/>
          <p:cNvSpPr txBox="1"/>
          <p:nvPr/>
        </p:nvSpPr>
        <p:spPr>
          <a:xfrm>
            <a:off x="3419872" y="4941168"/>
            <a:ext cx="1512168" cy="646331"/>
          </a:xfrm>
          <a:prstGeom prst="rect">
            <a:avLst/>
          </a:prstGeom>
          <a:noFill/>
        </p:spPr>
        <p:txBody>
          <a:bodyPr wrap="square" rtlCol="0">
            <a:spAutoFit/>
          </a:bodyPr>
          <a:lstStyle/>
          <a:p>
            <a:r>
              <a:rPr lang="en-US" smtClean="0"/>
              <a:t>The question</a:t>
            </a:r>
          </a:p>
          <a:p>
            <a:r>
              <a:rPr lang="en-US" smtClean="0"/>
              <a:t>      remains: </a:t>
            </a:r>
            <a:endParaRPr lang="en-US" b="1" baseline="-25000" smtClean="0"/>
          </a:p>
        </p:txBody>
      </p:sp>
      <p:sp>
        <p:nvSpPr>
          <p:cNvPr id="148" name="Oval 147"/>
          <p:cNvSpPr/>
          <p:nvPr/>
        </p:nvSpPr>
        <p:spPr>
          <a:xfrm>
            <a:off x="1115616"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m</a:t>
            </a:r>
            <a:endParaRPr lang="cs-CZ">
              <a:solidFill>
                <a:schemeClr val="tx1"/>
              </a:solidFill>
            </a:endParaRPr>
          </a:p>
        </p:txBody>
      </p:sp>
      <p:cxnSp>
        <p:nvCxnSpPr>
          <p:cNvPr id="153" name="Straight Connector 152"/>
          <p:cNvCxnSpPr/>
          <p:nvPr/>
        </p:nvCxnSpPr>
        <p:spPr>
          <a:xfrm>
            <a:off x="3851920" y="4422011"/>
            <a:ext cx="151216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154" name="Down Arrow 153"/>
          <p:cNvSpPr/>
          <p:nvPr/>
        </p:nvSpPr>
        <p:spPr>
          <a:xfrm>
            <a:off x="4860032" y="6237312"/>
            <a:ext cx="432048" cy="45226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chemeClr val="tx1"/>
                </a:solidFill>
                <a:latin typeface="Arial Black" panose="020B0A04020102020204" pitchFamily="34" charset="0"/>
              </a:rPr>
              <a:t>?</a:t>
            </a:r>
            <a:endParaRPr lang="cs-CZ" sz="1600" b="1">
              <a:solidFill>
                <a:schemeClr val="tx1"/>
              </a:solidFill>
              <a:latin typeface="Arial Black" panose="020B0A04020102020204" pitchFamily="34" charset="0"/>
            </a:endParaRPr>
          </a:p>
        </p:txBody>
      </p:sp>
      <p:sp>
        <p:nvSpPr>
          <p:cNvPr id="3" name="Slide Number Placeholder 2"/>
          <p:cNvSpPr>
            <a:spLocks noGrp="1"/>
          </p:cNvSpPr>
          <p:nvPr>
            <p:ph type="sldNum" sz="quarter" idx="12"/>
          </p:nvPr>
        </p:nvSpPr>
        <p:spPr/>
        <p:txBody>
          <a:bodyPr/>
          <a:lstStyle/>
          <a:p>
            <a:fld id="{D3D84833-73A0-4179-9B12-9EFD1189A6FA}" type="slidenum">
              <a:rPr lang="cs-CZ" smtClean="0"/>
              <a:t>12</a:t>
            </a:fld>
            <a:endParaRPr lang="cs-CZ"/>
          </a:p>
        </p:txBody>
      </p:sp>
      <p:sp>
        <p:nvSpPr>
          <p:cNvPr id="84" name="TextBox 83"/>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85" name="TextBox 84"/>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spTree>
    <p:extLst>
      <p:ext uri="{BB962C8B-B14F-4D97-AF65-F5344CB8AC3E}">
        <p14:creationId xmlns:p14="http://schemas.microsoft.com/office/powerpoint/2010/main" val="3508348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Connector 133"/>
          <p:cNvCxnSpPr/>
          <p:nvPr/>
        </p:nvCxnSpPr>
        <p:spPr>
          <a:xfrm flipV="1">
            <a:off x="586814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586814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161967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93" name="TextBox 92"/>
          <p:cNvSpPr txBox="1"/>
          <p:nvPr/>
        </p:nvSpPr>
        <p:spPr>
          <a:xfrm>
            <a:off x="2483768" y="908720"/>
            <a:ext cx="504056" cy="369332"/>
          </a:xfrm>
          <a:prstGeom prst="rect">
            <a:avLst/>
          </a:prstGeom>
          <a:noFill/>
        </p:spPr>
        <p:txBody>
          <a:bodyPr wrap="square" rtlCol="0">
            <a:spAutoFit/>
          </a:bodyPr>
          <a:lstStyle/>
          <a:p>
            <a:r>
              <a:rPr lang="en-US" smtClean="0"/>
              <a:t>G</a:t>
            </a:r>
            <a:r>
              <a:rPr lang="en-US" b="1" baseline="-25000" smtClean="0"/>
              <a:t>1</a:t>
            </a:r>
          </a:p>
        </p:txBody>
      </p:sp>
      <p:sp>
        <p:nvSpPr>
          <p:cNvPr id="125" name="TextBox 124"/>
          <p:cNvSpPr txBox="1"/>
          <p:nvPr/>
        </p:nvSpPr>
        <p:spPr>
          <a:xfrm>
            <a:off x="5148064" y="836712"/>
            <a:ext cx="504056" cy="369332"/>
          </a:xfrm>
          <a:prstGeom prst="rect">
            <a:avLst/>
          </a:prstGeom>
          <a:noFill/>
        </p:spPr>
        <p:txBody>
          <a:bodyPr wrap="square" rtlCol="0">
            <a:spAutoFit/>
          </a:bodyPr>
          <a:lstStyle/>
          <a:p>
            <a:r>
              <a:rPr lang="en-US" smtClean="0"/>
              <a:t>G</a:t>
            </a:r>
            <a:r>
              <a:rPr lang="en-US" b="1" baseline="-25000" smtClean="0"/>
              <a:t>2</a:t>
            </a:r>
          </a:p>
        </p:txBody>
      </p:sp>
      <p:cxnSp>
        <p:nvCxnSpPr>
          <p:cNvPr id="62" name="Straight Connector 61"/>
          <p:cNvCxnSpPr/>
          <p:nvPr/>
        </p:nvCxnSpPr>
        <p:spPr>
          <a:xfrm flipV="1">
            <a:off x="161967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6" name="Straight Connector 65"/>
          <p:cNvCxnSpPr/>
          <p:nvPr/>
        </p:nvCxnSpPr>
        <p:spPr>
          <a:xfrm flipV="1">
            <a:off x="233975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0" name="Straight Connector 69"/>
          <p:cNvCxnSpPr/>
          <p:nvPr/>
        </p:nvCxnSpPr>
        <p:spPr>
          <a:xfrm>
            <a:off x="197971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1" name="Straight Connector 70"/>
          <p:cNvCxnSpPr/>
          <p:nvPr/>
        </p:nvCxnSpPr>
        <p:spPr>
          <a:xfrm flipV="1">
            <a:off x="197971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2" name="Straight Connector 71"/>
          <p:cNvCxnSpPr/>
          <p:nvPr/>
        </p:nvCxnSpPr>
        <p:spPr>
          <a:xfrm>
            <a:off x="161967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p:cNvCxnSpPr/>
          <p:nvPr/>
        </p:nvCxnSpPr>
        <p:spPr>
          <a:xfrm flipV="1">
            <a:off x="899592"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4" name="Straight Connector 73"/>
          <p:cNvCxnSpPr/>
          <p:nvPr/>
        </p:nvCxnSpPr>
        <p:spPr>
          <a:xfrm flipV="1">
            <a:off x="89959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5" name="Straight Connector 74"/>
          <p:cNvCxnSpPr/>
          <p:nvPr/>
        </p:nvCxnSpPr>
        <p:spPr>
          <a:xfrm>
            <a:off x="89959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6" name="Straight Connector 75"/>
          <p:cNvCxnSpPr/>
          <p:nvPr/>
        </p:nvCxnSpPr>
        <p:spPr>
          <a:xfrm>
            <a:off x="1259632"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7" name="Straight Connector 76"/>
          <p:cNvCxnSpPr/>
          <p:nvPr/>
        </p:nvCxnSpPr>
        <p:spPr>
          <a:xfrm flipV="1">
            <a:off x="125963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8" name="Straight Connector 77"/>
          <p:cNvCxnSpPr/>
          <p:nvPr/>
        </p:nvCxnSpPr>
        <p:spPr>
          <a:xfrm flipV="1">
            <a:off x="539552" y="2492896"/>
            <a:ext cx="0" cy="576064"/>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9" name="Straight Connector 78"/>
          <p:cNvCxnSpPr/>
          <p:nvPr/>
        </p:nvCxnSpPr>
        <p:spPr>
          <a:xfrm flipV="1">
            <a:off x="539552"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0" name="Straight Connector 79"/>
          <p:cNvCxnSpPr/>
          <p:nvPr/>
        </p:nvCxnSpPr>
        <p:spPr>
          <a:xfrm>
            <a:off x="539552" y="3068960"/>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1" name="Straight Connector 80"/>
          <p:cNvCxnSpPr/>
          <p:nvPr/>
        </p:nvCxnSpPr>
        <p:spPr>
          <a:xfrm flipV="1">
            <a:off x="1259632" y="2492896"/>
            <a:ext cx="0" cy="576064"/>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2" name="Straight Connector 81"/>
          <p:cNvCxnSpPr/>
          <p:nvPr/>
        </p:nvCxnSpPr>
        <p:spPr>
          <a:xfrm flipV="1">
            <a:off x="899592" y="3068960"/>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83" name="Oval 82"/>
          <p:cNvSpPr/>
          <p:nvPr/>
        </p:nvSpPr>
        <p:spPr>
          <a:xfrm>
            <a:off x="1835696"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89" name="Oval 88"/>
          <p:cNvSpPr/>
          <p:nvPr/>
        </p:nvSpPr>
        <p:spPr>
          <a:xfrm>
            <a:off x="75557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91" name="Oval 90"/>
          <p:cNvSpPr/>
          <p:nvPr/>
        </p:nvSpPr>
        <p:spPr>
          <a:xfrm>
            <a:off x="1475656" y="1412776"/>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92" name="Oval 91"/>
          <p:cNvSpPr/>
          <p:nvPr/>
        </p:nvSpPr>
        <p:spPr>
          <a:xfrm>
            <a:off x="2195736"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97" name="Oval 96"/>
          <p:cNvSpPr/>
          <p:nvPr/>
        </p:nvSpPr>
        <p:spPr>
          <a:xfrm>
            <a:off x="755576" y="1916832"/>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98" name="Oval 97"/>
          <p:cNvSpPr/>
          <p:nvPr/>
        </p:nvSpPr>
        <p:spPr>
          <a:xfrm>
            <a:off x="1475656" y="1916832"/>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57" name="Oval 56"/>
          <p:cNvSpPr/>
          <p:nvPr/>
        </p:nvSpPr>
        <p:spPr>
          <a:xfrm>
            <a:off x="1115616"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99" name="Oval 98"/>
          <p:cNvSpPr/>
          <p:nvPr/>
        </p:nvSpPr>
        <p:spPr>
          <a:xfrm>
            <a:off x="2195736"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00" name="Oval 99"/>
          <p:cNvSpPr/>
          <p:nvPr/>
        </p:nvSpPr>
        <p:spPr>
          <a:xfrm>
            <a:off x="39553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101" name="Oval 100"/>
          <p:cNvSpPr/>
          <p:nvPr/>
        </p:nvSpPr>
        <p:spPr>
          <a:xfrm>
            <a:off x="1115616" y="2348880"/>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02" name="Oval 101"/>
          <p:cNvSpPr/>
          <p:nvPr/>
        </p:nvSpPr>
        <p:spPr>
          <a:xfrm>
            <a:off x="1835696"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03" name="Oval 102"/>
          <p:cNvSpPr/>
          <p:nvPr/>
        </p:nvSpPr>
        <p:spPr>
          <a:xfrm>
            <a:off x="395536"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l</a:t>
            </a:r>
            <a:endParaRPr lang="cs-CZ">
              <a:solidFill>
                <a:schemeClr val="tx1"/>
              </a:solidFill>
            </a:endParaRPr>
          </a:p>
        </p:txBody>
      </p:sp>
      <p:sp>
        <p:nvSpPr>
          <p:cNvPr id="104" name="Oval 103"/>
          <p:cNvSpPr/>
          <p:nvPr/>
        </p:nvSpPr>
        <p:spPr>
          <a:xfrm>
            <a:off x="755576" y="335699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n</a:t>
            </a:r>
            <a:endParaRPr lang="cs-CZ">
              <a:solidFill>
                <a:schemeClr val="tx1"/>
              </a:solidFill>
            </a:endParaRPr>
          </a:p>
        </p:txBody>
      </p:sp>
      <p:cxnSp>
        <p:nvCxnSpPr>
          <p:cNvPr id="105" name="Straight Connector 104"/>
          <p:cNvCxnSpPr/>
          <p:nvPr/>
        </p:nvCxnSpPr>
        <p:spPr>
          <a:xfrm flipV="1">
            <a:off x="694826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6" name="Straight Connector 105"/>
          <p:cNvCxnSpPr/>
          <p:nvPr/>
        </p:nvCxnSpPr>
        <p:spPr>
          <a:xfrm flipV="1">
            <a:off x="694826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7" name="Straight Connector 106"/>
          <p:cNvCxnSpPr/>
          <p:nvPr/>
        </p:nvCxnSpPr>
        <p:spPr>
          <a:xfrm flipV="1">
            <a:off x="766834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8" name="Straight Connector 107"/>
          <p:cNvCxnSpPr/>
          <p:nvPr/>
        </p:nvCxnSpPr>
        <p:spPr>
          <a:xfrm>
            <a:off x="730830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9" name="Straight Connector 108"/>
          <p:cNvCxnSpPr/>
          <p:nvPr/>
        </p:nvCxnSpPr>
        <p:spPr>
          <a:xfrm flipV="1">
            <a:off x="730830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0" name="Straight Connector 109"/>
          <p:cNvCxnSpPr/>
          <p:nvPr/>
        </p:nvCxnSpPr>
        <p:spPr>
          <a:xfrm>
            <a:off x="694826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1" name="Straight Connector 110"/>
          <p:cNvCxnSpPr/>
          <p:nvPr/>
        </p:nvCxnSpPr>
        <p:spPr>
          <a:xfrm flipV="1">
            <a:off x="622818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2" name="Straight Connector 111"/>
          <p:cNvCxnSpPr/>
          <p:nvPr/>
        </p:nvCxnSpPr>
        <p:spPr>
          <a:xfrm flipV="1">
            <a:off x="622818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3" name="Straight Connector 112"/>
          <p:cNvCxnSpPr/>
          <p:nvPr/>
        </p:nvCxnSpPr>
        <p:spPr>
          <a:xfrm>
            <a:off x="622818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4" name="Straight Connector 113"/>
          <p:cNvCxnSpPr/>
          <p:nvPr/>
        </p:nvCxnSpPr>
        <p:spPr>
          <a:xfrm>
            <a:off x="658822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5" name="Straight Connector 114"/>
          <p:cNvCxnSpPr/>
          <p:nvPr/>
        </p:nvCxnSpPr>
        <p:spPr>
          <a:xfrm flipV="1">
            <a:off x="658822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16" name="Oval 115"/>
          <p:cNvSpPr/>
          <p:nvPr/>
        </p:nvSpPr>
        <p:spPr>
          <a:xfrm>
            <a:off x="716428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117" name="Oval 116"/>
          <p:cNvSpPr/>
          <p:nvPr/>
        </p:nvSpPr>
        <p:spPr>
          <a:xfrm>
            <a:off x="6084168" y="1412776"/>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118" name="Oval 117"/>
          <p:cNvSpPr/>
          <p:nvPr/>
        </p:nvSpPr>
        <p:spPr>
          <a:xfrm>
            <a:off x="6804248" y="1412776"/>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6</a:t>
            </a:r>
            <a:endParaRPr lang="cs-CZ">
              <a:solidFill>
                <a:schemeClr val="tx1"/>
              </a:solidFill>
            </a:endParaRPr>
          </a:p>
        </p:txBody>
      </p:sp>
      <p:sp>
        <p:nvSpPr>
          <p:cNvPr id="119" name="Oval 118"/>
          <p:cNvSpPr/>
          <p:nvPr/>
        </p:nvSpPr>
        <p:spPr>
          <a:xfrm>
            <a:off x="752432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7</a:t>
            </a:r>
            <a:endParaRPr lang="cs-CZ">
              <a:solidFill>
                <a:schemeClr val="tx1"/>
              </a:solidFill>
            </a:endParaRPr>
          </a:p>
        </p:txBody>
      </p:sp>
      <p:sp>
        <p:nvSpPr>
          <p:cNvPr id="120" name="Oval 119"/>
          <p:cNvSpPr/>
          <p:nvPr/>
        </p:nvSpPr>
        <p:spPr>
          <a:xfrm>
            <a:off x="6084168" y="1916832"/>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9</a:t>
            </a:r>
            <a:endParaRPr lang="cs-CZ">
              <a:solidFill>
                <a:schemeClr val="tx1"/>
              </a:solidFill>
            </a:endParaRPr>
          </a:p>
        </p:txBody>
      </p:sp>
      <p:sp>
        <p:nvSpPr>
          <p:cNvPr id="121" name="Oval 120"/>
          <p:cNvSpPr/>
          <p:nvPr/>
        </p:nvSpPr>
        <p:spPr>
          <a:xfrm>
            <a:off x="6804248" y="1916832"/>
            <a:ext cx="288032" cy="288032"/>
          </a:xfrm>
          <a:prstGeom prst="ellipse">
            <a:avLst/>
          </a:prstGeom>
          <a:solidFill>
            <a:srgbClr val="CAD9E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US" sz="1400" b="1">
                <a:solidFill>
                  <a:schemeClr val="tx1"/>
                </a:solidFill>
              </a:rPr>
              <a:t>1</a:t>
            </a:r>
            <a:r>
              <a:rPr lang="en-US" sz="1400" b="1" smtClean="0">
                <a:solidFill>
                  <a:schemeClr val="tx1"/>
                </a:solidFill>
              </a:rPr>
              <a:t>0</a:t>
            </a:r>
            <a:endParaRPr lang="cs-CZ" sz="4000" b="1">
              <a:solidFill>
                <a:schemeClr val="tx1"/>
              </a:solidFill>
            </a:endParaRPr>
          </a:p>
        </p:txBody>
      </p:sp>
      <p:sp>
        <p:nvSpPr>
          <p:cNvPr id="122" name="Oval 121"/>
          <p:cNvSpPr/>
          <p:nvPr/>
        </p:nvSpPr>
        <p:spPr>
          <a:xfrm>
            <a:off x="752432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11</a:t>
            </a:r>
            <a:endParaRPr lang="cs-CZ" sz="1400" b="1">
              <a:solidFill>
                <a:schemeClr val="tx1"/>
              </a:solidFill>
            </a:endParaRPr>
          </a:p>
        </p:txBody>
      </p:sp>
      <p:sp>
        <p:nvSpPr>
          <p:cNvPr id="123" name="Oval 122"/>
          <p:cNvSpPr/>
          <p:nvPr/>
        </p:nvSpPr>
        <p:spPr>
          <a:xfrm>
            <a:off x="644420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124" name="Oval 123"/>
          <p:cNvSpPr/>
          <p:nvPr/>
        </p:nvSpPr>
        <p:spPr>
          <a:xfrm>
            <a:off x="644420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13</a:t>
            </a:r>
            <a:endParaRPr lang="cs-CZ" sz="1400" b="1">
              <a:solidFill>
                <a:schemeClr val="tx1"/>
              </a:solidFill>
            </a:endParaRPr>
          </a:p>
        </p:txBody>
      </p:sp>
      <p:sp>
        <p:nvSpPr>
          <p:cNvPr id="126" name="Oval 125"/>
          <p:cNvSpPr/>
          <p:nvPr/>
        </p:nvSpPr>
        <p:spPr>
          <a:xfrm>
            <a:off x="716428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14</a:t>
            </a:r>
            <a:endParaRPr lang="cs-CZ" sz="1400" b="1">
              <a:solidFill>
                <a:schemeClr val="tx1"/>
              </a:solidFill>
            </a:endParaRPr>
          </a:p>
        </p:txBody>
      </p:sp>
      <p:cxnSp>
        <p:nvCxnSpPr>
          <p:cNvPr id="127" name="Straight Connector 126"/>
          <p:cNvCxnSpPr/>
          <p:nvPr/>
        </p:nvCxnSpPr>
        <p:spPr>
          <a:xfrm flipV="1">
            <a:off x="5508104" y="1556792"/>
            <a:ext cx="0" cy="504056"/>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8" name="Straight Connector 127"/>
          <p:cNvCxnSpPr/>
          <p:nvPr/>
        </p:nvCxnSpPr>
        <p:spPr>
          <a:xfrm flipV="1">
            <a:off x="5508104" y="1124744"/>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a:off x="5508104" y="2060848"/>
            <a:ext cx="360040" cy="43204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30" name="Oval 129"/>
          <p:cNvSpPr/>
          <p:nvPr/>
        </p:nvSpPr>
        <p:spPr>
          <a:xfrm>
            <a:off x="5364088" y="14127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131" name="Oval 130"/>
          <p:cNvSpPr/>
          <p:nvPr/>
        </p:nvSpPr>
        <p:spPr>
          <a:xfrm>
            <a:off x="5364088" y="191683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8</a:t>
            </a:r>
            <a:endParaRPr lang="cs-CZ">
              <a:solidFill>
                <a:schemeClr val="tx1"/>
              </a:solidFill>
            </a:endParaRPr>
          </a:p>
        </p:txBody>
      </p:sp>
      <p:sp>
        <p:nvSpPr>
          <p:cNvPr id="132" name="Oval 131"/>
          <p:cNvSpPr/>
          <p:nvPr/>
        </p:nvSpPr>
        <p:spPr>
          <a:xfrm>
            <a:off x="5724128" y="9807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133" name="Oval 132"/>
          <p:cNvSpPr/>
          <p:nvPr/>
        </p:nvSpPr>
        <p:spPr>
          <a:xfrm>
            <a:off x="572412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algn="ctr"/>
            <a:r>
              <a:rPr lang="en-US" sz="1400" b="1">
                <a:solidFill>
                  <a:schemeClr val="tx1"/>
                </a:solidFill>
              </a:rPr>
              <a:t>12</a:t>
            </a:r>
            <a:endParaRPr lang="cs-CZ" sz="1400" b="1">
              <a:solidFill>
                <a:schemeClr val="tx1"/>
              </a:solidFill>
            </a:endParaRPr>
          </a:p>
        </p:txBody>
      </p:sp>
      <p:sp>
        <p:nvSpPr>
          <p:cNvPr id="137" name="TextBox 136"/>
          <p:cNvSpPr txBox="1"/>
          <p:nvPr/>
        </p:nvSpPr>
        <p:spPr>
          <a:xfrm>
            <a:off x="1547664" y="2852936"/>
            <a:ext cx="3096344" cy="2031325"/>
          </a:xfrm>
          <a:prstGeom prst="rect">
            <a:avLst/>
          </a:prstGeom>
          <a:noFill/>
        </p:spPr>
        <p:txBody>
          <a:bodyPr wrap="square" rtlCol="0">
            <a:spAutoFit/>
          </a:bodyPr>
          <a:lstStyle/>
          <a:p>
            <a:r>
              <a:rPr lang="en-US" smtClean="0"/>
              <a:t>multisets of degrees </a:t>
            </a:r>
          </a:p>
          <a:p>
            <a:r>
              <a:rPr lang="en-US" smtClean="0"/>
              <a:t>of neighbours </a:t>
            </a:r>
          </a:p>
          <a:p>
            <a:r>
              <a:rPr lang="en-US" smtClean="0"/>
              <a:t>of nodes with degree 3: </a:t>
            </a:r>
          </a:p>
          <a:p>
            <a:r>
              <a:rPr lang="en-US" smtClean="0"/>
              <a:t>{ {3 2 2}     // d</a:t>
            </a:r>
          </a:p>
          <a:p>
            <a:r>
              <a:rPr lang="en-US" smtClean="0"/>
              <a:t>  {3 2 2}      // f</a:t>
            </a:r>
          </a:p>
          <a:p>
            <a:r>
              <a:rPr lang="en-US" smtClean="0"/>
              <a:t>  {3 3 2}      // g</a:t>
            </a:r>
          </a:p>
          <a:p>
            <a:r>
              <a:rPr lang="en-US" smtClean="0"/>
              <a:t>  {3 3 2} }   //  j</a:t>
            </a:r>
          </a:p>
        </p:txBody>
      </p:sp>
      <p:sp>
        <p:nvSpPr>
          <p:cNvPr id="145" name="TextBox 144"/>
          <p:cNvSpPr txBox="1"/>
          <p:nvPr/>
        </p:nvSpPr>
        <p:spPr>
          <a:xfrm>
            <a:off x="2123728" y="4869160"/>
            <a:ext cx="4824536" cy="369332"/>
          </a:xfrm>
          <a:prstGeom prst="rect">
            <a:avLst/>
          </a:prstGeom>
          <a:noFill/>
          <a:ln w="28575">
            <a:solidFill>
              <a:srgbClr val="FF0000"/>
            </a:solidFill>
          </a:ln>
        </p:spPr>
        <p:txBody>
          <a:bodyPr wrap="square" rtlCol="0">
            <a:spAutoFit/>
          </a:bodyPr>
          <a:lstStyle/>
          <a:p>
            <a:r>
              <a:rPr lang="en-US"/>
              <a:t>G</a:t>
            </a:r>
            <a:r>
              <a:rPr lang="en-US" b="1" baseline="-25000" smtClean="0"/>
              <a:t>1 </a:t>
            </a:r>
            <a:r>
              <a:rPr lang="en-US" smtClean="0"/>
              <a:t> and  G</a:t>
            </a:r>
            <a:r>
              <a:rPr lang="en-US" b="1" baseline="-25000" smtClean="0"/>
              <a:t>2  </a:t>
            </a:r>
            <a:r>
              <a:rPr lang="en-US" smtClean="0"/>
              <a:t>are not isomorphic to each other. </a:t>
            </a:r>
            <a:endParaRPr lang="en-US" b="1" baseline="-25000" smtClean="0"/>
          </a:p>
        </p:txBody>
      </p:sp>
      <p:sp>
        <p:nvSpPr>
          <p:cNvPr id="148" name="Oval 147"/>
          <p:cNvSpPr/>
          <p:nvPr/>
        </p:nvSpPr>
        <p:spPr>
          <a:xfrm>
            <a:off x="1115616"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m</a:t>
            </a:r>
            <a:endParaRPr lang="cs-CZ">
              <a:solidFill>
                <a:schemeClr val="tx1"/>
              </a:solidFill>
            </a:endParaRPr>
          </a:p>
        </p:txBody>
      </p:sp>
      <p:sp>
        <p:nvSpPr>
          <p:cNvPr id="84" name="TextBox 83"/>
          <p:cNvSpPr txBox="1"/>
          <p:nvPr/>
        </p:nvSpPr>
        <p:spPr>
          <a:xfrm>
            <a:off x="5580112" y="2852936"/>
            <a:ext cx="3096344" cy="2031325"/>
          </a:xfrm>
          <a:prstGeom prst="rect">
            <a:avLst/>
          </a:prstGeom>
          <a:noFill/>
        </p:spPr>
        <p:txBody>
          <a:bodyPr wrap="square" rtlCol="0">
            <a:spAutoFit/>
          </a:bodyPr>
          <a:lstStyle/>
          <a:p>
            <a:r>
              <a:rPr lang="en-US" smtClean="0"/>
              <a:t>multisets of degrees </a:t>
            </a:r>
          </a:p>
          <a:p>
            <a:r>
              <a:rPr lang="en-US" smtClean="0"/>
              <a:t>of neighbours </a:t>
            </a:r>
          </a:p>
          <a:p>
            <a:r>
              <a:rPr lang="en-US" smtClean="0"/>
              <a:t>of nodes with degree 3: </a:t>
            </a:r>
          </a:p>
          <a:p>
            <a:r>
              <a:rPr lang="en-US" smtClean="0"/>
              <a:t>{ {3 2 2}      // 5</a:t>
            </a:r>
          </a:p>
          <a:p>
            <a:r>
              <a:rPr lang="en-US" smtClean="0"/>
              <a:t>  {3 2 2}       // 6</a:t>
            </a:r>
          </a:p>
          <a:p>
            <a:r>
              <a:rPr lang="en-US" smtClean="0"/>
              <a:t>  {3 2 2}       // 9</a:t>
            </a:r>
          </a:p>
          <a:p>
            <a:r>
              <a:rPr lang="en-US" smtClean="0"/>
              <a:t>  {3 2 2} }    // 10</a:t>
            </a:r>
          </a:p>
        </p:txBody>
      </p:sp>
      <p:cxnSp>
        <p:nvCxnSpPr>
          <p:cNvPr id="85" name="Straight Connector 84"/>
          <p:cNvCxnSpPr/>
          <p:nvPr/>
        </p:nvCxnSpPr>
        <p:spPr>
          <a:xfrm flipV="1">
            <a:off x="3419872" y="4293096"/>
            <a:ext cx="2088232" cy="10848"/>
          </a:xfrm>
          <a:prstGeom prst="line">
            <a:avLst/>
          </a:prstGeom>
          <a:noFill/>
          <a:ln w="57150">
            <a:solidFill>
              <a:srgbClr val="FF0000"/>
            </a:solidFill>
            <a:prstDash val="dash"/>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86" name="TextBox 85"/>
          <p:cNvSpPr txBox="1"/>
          <p:nvPr/>
        </p:nvSpPr>
        <p:spPr>
          <a:xfrm>
            <a:off x="539552" y="5229200"/>
            <a:ext cx="3168352" cy="923330"/>
          </a:xfrm>
          <a:prstGeom prst="rect">
            <a:avLst/>
          </a:prstGeom>
          <a:noFill/>
        </p:spPr>
        <p:txBody>
          <a:bodyPr wrap="square" rtlCol="0">
            <a:spAutoFit/>
          </a:bodyPr>
          <a:lstStyle/>
          <a:p>
            <a:r>
              <a:rPr lang="en-US" smtClean="0"/>
              <a:t>Another Invariant: </a:t>
            </a:r>
          </a:p>
          <a:p>
            <a:r>
              <a:rPr lang="en-US" smtClean="0"/>
              <a:t>G</a:t>
            </a:r>
            <a:r>
              <a:rPr lang="en-US" b="1" baseline="-25000" smtClean="0"/>
              <a:t>1 </a:t>
            </a:r>
            <a:r>
              <a:rPr lang="en-US" smtClean="0"/>
              <a:t> -- nodes of degree 3 </a:t>
            </a:r>
          </a:p>
          <a:p>
            <a:r>
              <a:rPr lang="en-US" smtClean="0"/>
              <a:t>form a connected subgraph. </a:t>
            </a:r>
            <a:endParaRPr lang="en-US" b="1" baseline="-25000" smtClean="0"/>
          </a:p>
        </p:txBody>
      </p:sp>
      <p:sp>
        <p:nvSpPr>
          <p:cNvPr id="87" name="TextBox 86"/>
          <p:cNvSpPr txBox="1"/>
          <p:nvPr/>
        </p:nvSpPr>
        <p:spPr>
          <a:xfrm>
            <a:off x="3635896" y="5517232"/>
            <a:ext cx="4392488" cy="646331"/>
          </a:xfrm>
          <a:prstGeom prst="rect">
            <a:avLst/>
          </a:prstGeom>
          <a:noFill/>
        </p:spPr>
        <p:txBody>
          <a:bodyPr wrap="square" rtlCol="0">
            <a:spAutoFit/>
          </a:bodyPr>
          <a:lstStyle/>
          <a:p>
            <a:r>
              <a:rPr lang="en-US" smtClean="0"/>
              <a:t>G</a:t>
            </a:r>
            <a:r>
              <a:rPr lang="en-US" b="1" baseline="-25000" smtClean="0"/>
              <a:t>2 </a:t>
            </a:r>
            <a:r>
              <a:rPr lang="en-US" smtClean="0"/>
              <a:t> -- nodes of degree 3 </a:t>
            </a:r>
          </a:p>
          <a:p>
            <a:r>
              <a:rPr lang="en-US" smtClean="0"/>
              <a:t>form two mutually unconnected subgraphs.</a:t>
            </a:r>
            <a:endParaRPr lang="en-US" b="1" baseline="-25000" smtClean="0"/>
          </a:p>
        </p:txBody>
      </p:sp>
      <p:sp>
        <p:nvSpPr>
          <p:cNvPr id="88" name="TextBox 87"/>
          <p:cNvSpPr txBox="1"/>
          <p:nvPr/>
        </p:nvSpPr>
        <p:spPr>
          <a:xfrm>
            <a:off x="539552" y="6237312"/>
            <a:ext cx="7200800" cy="369332"/>
          </a:xfrm>
          <a:prstGeom prst="rect">
            <a:avLst/>
          </a:prstGeom>
          <a:noFill/>
        </p:spPr>
        <p:txBody>
          <a:bodyPr wrap="square" rtlCol="0">
            <a:spAutoFit/>
          </a:bodyPr>
          <a:lstStyle/>
          <a:p>
            <a:r>
              <a:rPr lang="en-US" smtClean="0"/>
              <a:t>More invariants: Try yourself....</a:t>
            </a:r>
            <a:endParaRPr lang="en-US" b="1" baseline="-25000" smtClean="0"/>
          </a:p>
        </p:txBody>
      </p:sp>
      <p:sp>
        <p:nvSpPr>
          <p:cNvPr id="3" name="Slide Number Placeholder 2"/>
          <p:cNvSpPr>
            <a:spLocks noGrp="1"/>
          </p:cNvSpPr>
          <p:nvPr>
            <p:ph type="sldNum" sz="quarter" idx="12"/>
          </p:nvPr>
        </p:nvSpPr>
        <p:spPr/>
        <p:txBody>
          <a:bodyPr/>
          <a:lstStyle/>
          <a:p>
            <a:fld id="{D3D84833-73A0-4179-9B12-9EFD1189A6FA}" type="slidenum">
              <a:rPr lang="cs-CZ" smtClean="0"/>
              <a:t>13</a:t>
            </a:fld>
            <a:endParaRPr lang="cs-CZ"/>
          </a:p>
        </p:txBody>
      </p:sp>
      <p:sp>
        <p:nvSpPr>
          <p:cNvPr id="90" name="TextBox 89"/>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94" name="TextBox 9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sp>
        <p:nvSpPr>
          <p:cNvPr id="95" name="Cross 94"/>
          <p:cNvSpPr/>
          <p:nvPr/>
        </p:nvSpPr>
        <p:spPr>
          <a:xfrm rot="18720185">
            <a:off x="4301022" y="4094127"/>
            <a:ext cx="432048" cy="432048"/>
          </a:xfrm>
          <a:prstGeom prst="plus">
            <a:avLst>
              <a:gd name="adj" fmla="val 43371"/>
            </a:avLst>
          </a:prstGeom>
          <a:solidFill>
            <a:srgbClr val="FFC000"/>
          </a:solidFill>
          <a:ln w="57150">
            <a:solidFill>
              <a:srgbClr val="FF0000"/>
            </a:solidFill>
            <a:prstDash val="solid"/>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8714723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Box 80"/>
          <p:cNvSpPr txBox="1"/>
          <p:nvPr/>
        </p:nvSpPr>
        <p:spPr>
          <a:xfrm>
            <a:off x="1403648" y="2996952"/>
            <a:ext cx="6192688" cy="369332"/>
          </a:xfrm>
          <a:prstGeom prst="rect">
            <a:avLst/>
          </a:prstGeom>
          <a:solidFill>
            <a:srgbClr val="FD6041"/>
          </a:solidFill>
        </p:spPr>
        <p:txBody>
          <a:bodyPr wrap="square" rtlCol="0">
            <a:spAutoFit/>
          </a:bodyPr>
          <a:lstStyle/>
          <a:p>
            <a:pPr algn="ctr"/>
            <a:r>
              <a:rPr lang="en-US" b="1" dirty="0" smtClean="0"/>
              <a:t>So far, no such set of properties is known.</a:t>
            </a:r>
          </a:p>
        </p:txBody>
      </p:sp>
      <p:sp>
        <p:nvSpPr>
          <p:cNvPr id="39" name="TextBox 38"/>
          <p:cNvSpPr txBox="1"/>
          <p:nvPr/>
        </p:nvSpPr>
        <p:spPr>
          <a:xfrm>
            <a:off x="251520" y="764704"/>
            <a:ext cx="8568952" cy="2031325"/>
          </a:xfrm>
          <a:prstGeom prst="rect">
            <a:avLst/>
          </a:prstGeom>
          <a:noFill/>
        </p:spPr>
        <p:txBody>
          <a:bodyPr wrap="square" rtlCol="0">
            <a:spAutoFit/>
          </a:bodyPr>
          <a:lstStyle/>
          <a:p>
            <a:r>
              <a:rPr lang="en-US" dirty="0" smtClean="0"/>
              <a:t>Is there a </a:t>
            </a:r>
            <a:r>
              <a:rPr lang="en-US" b="1" dirty="0" smtClean="0"/>
              <a:t>fixed set of properties </a:t>
            </a:r>
            <a:r>
              <a:rPr lang="en-US" dirty="0" smtClean="0"/>
              <a:t>which values can be calculated  for any graph,</a:t>
            </a:r>
          </a:p>
          <a:p>
            <a:r>
              <a:rPr lang="en-US" dirty="0"/>
              <a:t>n</a:t>
            </a:r>
            <a:r>
              <a:rPr lang="en-US" dirty="0" smtClean="0"/>
              <a:t>o matter how effectively (linearly, </a:t>
            </a:r>
            <a:r>
              <a:rPr lang="en-US" dirty="0" err="1" smtClean="0"/>
              <a:t>polynomially</a:t>
            </a:r>
            <a:r>
              <a:rPr lang="en-US" dirty="0" smtClean="0"/>
              <a:t> , exponentially), </a:t>
            </a:r>
          </a:p>
          <a:p>
            <a:r>
              <a:rPr lang="en-US" dirty="0" smtClean="0"/>
              <a:t>and which values would decide whether two given graphs G</a:t>
            </a:r>
            <a:r>
              <a:rPr lang="en-US" baseline="-25000" dirty="0" smtClean="0"/>
              <a:t>1</a:t>
            </a:r>
            <a:r>
              <a:rPr lang="en-US" dirty="0" smtClean="0"/>
              <a:t>, G</a:t>
            </a:r>
            <a:r>
              <a:rPr lang="en-US" baseline="-25000" dirty="0" smtClean="0"/>
              <a:t>2</a:t>
            </a:r>
            <a:r>
              <a:rPr lang="en-US" dirty="0" smtClean="0"/>
              <a:t>  are isomorphic?</a:t>
            </a:r>
          </a:p>
          <a:p>
            <a:r>
              <a:rPr lang="en-US" dirty="0" smtClean="0"/>
              <a:t>In the sense:                                </a:t>
            </a:r>
          </a:p>
          <a:p>
            <a:r>
              <a:rPr lang="en-US" dirty="0"/>
              <a:t> </a:t>
            </a:r>
            <a:r>
              <a:rPr lang="en-US" dirty="0" smtClean="0"/>
              <a:t>                               values calculated on G</a:t>
            </a:r>
            <a:r>
              <a:rPr lang="en-US" baseline="-25000" dirty="0" smtClean="0"/>
              <a:t>1</a:t>
            </a:r>
            <a:r>
              <a:rPr lang="en-US" dirty="0" smtClean="0"/>
              <a:t> == </a:t>
            </a:r>
            <a:r>
              <a:rPr lang="en-US" dirty="0"/>
              <a:t> </a:t>
            </a:r>
            <a:r>
              <a:rPr lang="en-US" dirty="0" smtClean="0"/>
              <a:t>values calculated on G</a:t>
            </a:r>
            <a:r>
              <a:rPr lang="en-US" baseline="-25000" dirty="0" smtClean="0"/>
              <a:t>2</a:t>
            </a:r>
            <a:r>
              <a:rPr lang="en-US" dirty="0" smtClean="0"/>
              <a:t> </a:t>
            </a:r>
          </a:p>
          <a:p>
            <a:r>
              <a:rPr lang="en-US" dirty="0"/>
              <a:t> </a:t>
            </a:r>
            <a:r>
              <a:rPr lang="en-US" dirty="0" smtClean="0"/>
              <a:t>                                                               if </a:t>
            </a:r>
            <a:r>
              <a:rPr lang="en-US" dirty="0"/>
              <a:t>and only if   </a:t>
            </a:r>
            <a:r>
              <a:rPr lang="en-US" dirty="0" smtClean="0"/>
              <a:t>   </a:t>
            </a:r>
          </a:p>
          <a:p>
            <a:r>
              <a:rPr lang="en-US" dirty="0" smtClean="0"/>
              <a:t>                                                      G</a:t>
            </a:r>
            <a:r>
              <a:rPr lang="en-US" baseline="-25000" dirty="0" smtClean="0"/>
              <a:t>1</a:t>
            </a:r>
            <a:r>
              <a:rPr lang="en-US" dirty="0" smtClean="0"/>
              <a:t>  is isomorphic to  G</a:t>
            </a:r>
            <a:r>
              <a:rPr lang="en-US" baseline="-25000" dirty="0" smtClean="0"/>
              <a:t>2</a:t>
            </a:r>
            <a:endParaRPr lang="en-US" dirty="0" smtClean="0"/>
          </a:p>
        </p:txBody>
      </p:sp>
      <p:sp>
        <p:nvSpPr>
          <p:cNvPr id="41" name="Slide Number Placeholder 40"/>
          <p:cNvSpPr>
            <a:spLocks noGrp="1"/>
          </p:cNvSpPr>
          <p:nvPr>
            <p:ph type="sldNum" sz="quarter" idx="12"/>
          </p:nvPr>
        </p:nvSpPr>
        <p:spPr/>
        <p:txBody>
          <a:bodyPr/>
          <a:lstStyle/>
          <a:p>
            <a:fld id="{D3D84833-73A0-4179-9B12-9EFD1189A6FA}" type="slidenum">
              <a:rPr lang="cs-CZ" smtClean="0"/>
              <a:t>14</a:t>
            </a:fld>
            <a:endParaRPr lang="cs-CZ"/>
          </a:p>
        </p:txBody>
      </p:sp>
      <p:sp>
        <p:nvSpPr>
          <p:cNvPr id="182" name="TextBox 181"/>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83" name="TextBox 182"/>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Difficulty</a:t>
            </a:r>
          </a:p>
        </p:txBody>
      </p:sp>
      <p:sp>
        <p:nvSpPr>
          <p:cNvPr id="11" name="TextBox 10"/>
          <p:cNvSpPr txBox="1"/>
          <p:nvPr/>
        </p:nvSpPr>
        <p:spPr>
          <a:xfrm>
            <a:off x="251520" y="4509120"/>
            <a:ext cx="8568952" cy="1661993"/>
          </a:xfrm>
          <a:prstGeom prst="rect">
            <a:avLst/>
          </a:prstGeom>
          <a:noFill/>
        </p:spPr>
        <p:txBody>
          <a:bodyPr wrap="square" rtlCol="0">
            <a:spAutoFit/>
          </a:bodyPr>
          <a:lstStyle/>
          <a:p>
            <a:r>
              <a:rPr lang="en-US" sz="2000" smtClean="0"/>
              <a:t>Advanced heuristical approaches solve the problem in many practical settings: </a:t>
            </a:r>
          </a:p>
          <a:p>
            <a:r>
              <a:rPr lang="en-US" sz="1600" smtClean="0"/>
              <a:t>SW:    </a:t>
            </a:r>
            <a:r>
              <a:rPr lang="cs-CZ" b="1"/>
              <a:t>nauty</a:t>
            </a:r>
            <a:r>
              <a:rPr lang="cs-CZ"/>
              <a:t> and </a:t>
            </a:r>
            <a:r>
              <a:rPr lang="cs-CZ" b="1" smtClean="0"/>
              <a:t>Traces</a:t>
            </a:r>
            <a:r>
              <a:rPr lang="en-US" b="1" smtClean="0"/>
              <a:t>: </a:t>
            </a:r>
            <a:r>
              <a:rPr lang="en-US" smtClean="0"/>
              <a:t>     https</a:t>
            </a:r>
            <a:r>
              <a:rPr lang="en-US"/>
              <a:t>://pallini.di.uniroma1.it</a:t>
            </a:r>
            <a:r>
              <a:rPr lang="en-US" smtClean="0"/>
              <a:t>/  </a:t>
            </a:r>
          </a:p>
          <a:p>
            <a:endParaRPr lang="en-US" sz="1600" smtClean="0"/>
          </a:p>
          <a:p>
            <a:r>
              <a:rPr lang="en-US" sz="1600"/>
              <a:t>based on papers by Brendan </a:t>
            </a:r>
            <a:r>
              <a:rPr lang="en-US" sz="1600" smtClean="0"/>
              <a:t>D.McKay and AdolfoPiperno</a:t>
            </a:r>
            <a:r>
              <a:rPr lang="en-US" sz="1600"/>
              <a:t>: </a:t>
            </a:r>
            <a:r>
              <a:rPr lang="en-US" sz="1600" smtClean="0"/>
              <a:t> </a:t>
            </a:r>
            <a:r>
              <a:rPr lang="cs-CZ" sz="1600" i="1"/>
              <a:t>Practical graph isomorphism</a:t>
            </a:r>
            <a:r>
              <a:rPr lang="en-US" sz="1600" i="1"/>
              <a:t> I and </a:t>
            </a:r>
            <a:r>
              <a:rPr lang="en-US" sz="1600" i="1" smtClean="0"/>
              <a:t>II</a:t>
            </a:r>
            <a:r>
              <a:rPr lang="en-US" sz="1600" smtClean="0"/>
              <a:t>.</a:t>
            </a:r>
            <a:endParaRPr lang="en-US" sz="1600"/>
          </a:p>
          <a:p>
            <a:r>
              <a:rPr lang="en-US" sz="1600" smtClean="0"/>
              <a:t>       http</a:t>
            </a:r>
            <a:r>
              <a:rPr lang="en-US" sz="1600"/>
              <a:t>://</a:t>
            </a:r>
            <a:r>
              <a:rPr lang="en-US" sz="1600" smtClean="0"/>
              <a:t>citeseerx.ist.psu.edu/viewdoc/summary?doi=10.1.1.169.6684</a:t>
            </a:r>
          </a:p>
          <a:p>
            <a:r>
              <a:rPr lang="en-US" sz="1600" smtClean="0"/>
              <a:t>       https</a:t>
            </a:r>
            <a:r>
              <a:rPr lang="en-US" sz="1600"/>
              <a:t>://arxiv.org/abs/1301.1493</a:t>
            </a:r>
            <a:endParaRPr lang="en-US" sz="1600" smtClean="0"/>
          </a:p>
        </p:txBody>
      </p:sp>
      <p:sp>
        <p:nvSpPr>
          <p:cNvPr id="12" name="TextBox 11"/>
          <p:cNvSpPr txBox="1"/>
          <p:nvPr/>
        </p:nvSpPr>
        <p:spPr>
          <a:xfrm>
            <a:off x="323528" y="4160113"/>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Partial solution</a:t>
            </a:r>
          </a:p>
        </p:txBody>
      </p:sp>
      <p:sp>
        <p:nvSpPr>
          <p:cNvPr id="13" name="TextBox 12"/>
          <p:cNvSpPr txBox="1"/>
          <p:nvPr/>
        </p:nvSpPr>
        <p:spPr>
          <a:xfrm>
            <a:off x="107504" y="3645024"/>
            <a:ext cx="8856984" cy="369332"/>
          </a:xfrm>
          <a:prstGeom prst="rect">
            <a:avLst/>
          </a:prstGeom>
          <a:noFill/>
        </p:spPr>
        <p:txBody>
          <a:bodyPr wrap="square" rtlCol="0">
            <a:spAutoFit/>
          </a:bodyPr>
          <a:lstStyle/>
          <a:p>
            <a:r>
              <a:rPr lang="en-US" dirty="0" smtClean="0"/>
              <a:t>It is also unknown whether it is </a:t>
            </a:r>
            <a:r>
              <a:rPr lang="en-US" b="1" dirty="0" smtClean="0"/>
              <a:t>NP-hard/complete</a:t>
            </a:r>
            <a:r>
              <a:rPr lang="en-US" dirty="0" smtClean="0"/>
              <a:t>  to check if two graphs are isomorphic.</a:t>
            </a:r>
          </a:p>
        </p:txBody>
      </p:sp>
      <p:grpSp>
        <p:nvGrpSpPr>
          <p:cNvPr id="14" name="Group 13"/>
          <p:cNvGrpSpPr/>
          <p:nvPr/>
        </p:nvGrpSpPr>
        <p:grpSpPr>
          <a:xfrm>
            <a:off x="7740352" y="1700808"/>
            <a:ext cx="1224136" cy="1944216"/>
            <a:chOff x="2699792" y="3861048"/>
            <a:chExt cx="720080" cy="1296144"/>
          </a:xfrm>
          <a:solidFill>
            <a:srgbClr val="FF5D5D"/>
          </a:solidFill>
        </p:grpSpPr>
        <p:sp>
          <p:nvSpPr>
            <p:cNvPr id="15" name="Block Arc 14"/>
            <p:cNvSpPr/>
            <p:nvPr/>
          </p:nvSpPr>
          <p:spPr>
            <a:xfrm>
              <a:off x="2699792" y="3861048"/>
              <a:ext cx="720080" cy="792088"/>
            </a:xfrm>
            <a:prstGeom prst="blockArc">
              <a:avLst>
                <a:gd name="adj1" fmla="val 10800000"/>
                <a:gd name="adj2" fmla="val 5426437"/>
                <a:gd name="adj3" fmla="val 3327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Rectangle 15"/>
            <p:cNvSpPr/>
            <p:nvPr/>
          </p:nvSpPr>
          <p:spPr>
            <a:xfrm rot="16200000">
              <a:off x="2799332" y="4510027"/>
              <a:ext cx="448992" cy="2160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Oval 16"/>
            <p:cNvSpPr/>
            <p:nvPr/>
          </p:nvSpPr>
          <p:spPr>
            <a:xfrm>
              <a:off x="2915816" y="4941168"/>
              <a:ext cx="216024" cy="21602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grpSp>
        <p:nvGrpSpPr>
          <p:cNvPr id="18" name="Group 17"/>
          <p:cNvGrpSpPr/>
          <p:nvPr/>
        </p:nvGrpSpPr>
        <p:grpSpPr>
          <a:xfrm>
            <a:off x="395536" y="2060848"/>
            <a:ext cx="1008112" cy="1512168"/>
            <a:chOff x="2699792" y="3861048"/>
            <a:chExt cx="720080" cy="1296144"/>
          </a:xfrm>
          <a:solidFill>
            <a:srgbClr val="FF5D5D"/>
          </a:solidFill>
        </p:grpSpPr>
        <p:sp>
          <p:nvSpPr>
            <p:cNvPr id="19" name="Block Arc 18"/>
            <p:cNvSpPr/>
            <p:nvPr/>
          </p:nvSpPr>
          <p:spPr>
            <a:xfrm>
              <a:off x="2699792" y="3861048"/>
              <a:ext cx="720080" cy="792088"/>
            </a:xfrm>
            <a:prstGeom prst="blockArc">
              <a:avLst>
                <a:gd name="adj1" fmla="val 10800000"/>
                <a:gd name="adj2" fmla="val 5426437"/>
                <a:gd name="adj3" fmla="val 3327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Rectangle 19"/>
            <p:cNvSpPr/>
            <p:nvPr/>
          </p:nvSpPr>
          <p:spPr>
            <a:xfrm rot="16200000">
              <a:off x="2799332" y="4510027"/>
              <a:ext cx="448992" cy="2160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Oval 20"/>
            <p:cNvSpPr/>
            <p:nvPr/>
          </p:nvSpPr>
          <p:spPr>
            <a:xfrm>
              <a:off x="2915816" y="4941168"/>
              <a:ext cx="216024" cy="21602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Tree>
    <p:extLst>
      <p:ext uri="{BB962C8B-B14F-4D97-AF65-F5344CB8AC3E}">
        <p14:creationId xmlns:p14="http://schemas.microsoft.com/office/powerpoint/2010/main" val="7192405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8"/>
          <p:cNvSpPr txBox="1"/>
          <p:nvPr/>
        </p:nvSpPr>
        <p:spPr>
          <a:xfrm>
            <a:off x="251520" y="692696"/>
            <a:ext cx="8568952" cy="1477328"/>
          </a:xfrm>
          <a:prstGeom prst="rect">
            <a:avLst/>
          </a:prstGeom>
          <a:noFill/>
        </p:spPr>
        <p:txBody>
          <a:bodyPr wrap="square" rtlCol="0">
            <a:spAutoFit/>
          </a:bodyPr>
          <a:lstStyle/>
          <a:p>
            <a:r>
              <a:rPr lang="en-US" smtClean="0"/>
              <a:t>Isomorphism is difficult to confirm/reject when the graphs are highly symmetric.</a:t>
            </a:r>
          </a:p>
          <a:p>
            <a:r>
              <a:rPr lang="en-US" smtClean="0"/>
              <a:t>Informally, symmetry means that a graph "looks the same" in the vicinity of each node. The number of candidate bijections is then difficult to reduce when there are no obvious invariants which values would help to distinguish between different nodes. </a:t>
            </a:r>
          </a:p>
          <a:p>
            <a:r>
              <a:rPr lang="en-US" smtClean="0"/>
              <a:t>As a simple example, consider the following pair of graphs.</a:t>
            </a:r>
          </a:p>
        </p:txBody>
      </p:sp>
      <p:sp>
        <p:nvSpPr>
          <p:cNvPr id="41" name="Slide Number Placeholder 40"/>
          <p:cNvSpPr>
            <a:spLocks noGrp="1"/>
          </p:cNvSpPr>
          <p:nvPr>
            <p:ph type="sldNum" sz="quarter" idx="12"/>
          </p:nvPr>
        </p:nvSpPr>
        <p:spPr/>
        <p:txBody>
          <a:bodyPr/>
          <a:lstStyle/>
          <a:p>
            <a:fld id="{D3D84833-73A0-4179-9B12-9EFD1189A6FA}" type="slidenum">
              <a:rPr lang="cs-CZ" smtClean="0"/>
              <a:t>15</a:t>
            </a:fld>
            <a:endParaRPr lang="cs-CZ"/>
          </a:p>
        </p:txBody>
      </p:sp>
      <p:sp>
        <p:nvSpPr>
          <p:cNvPr id="182" name="TextBox 181"/>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83" name="TextBox 182"/>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Examples of isomorphic and non-isomorphic graphs</a:t>
            </a:r>
          </a:p>
        </p:txBody>
      </p:sp>
      <p:pic>
        <p:nvPicPr>
          <p:cNvPr id="1026" name="Picture 2" descr="https://sagecell.sagemath.org/kernel/c956b986-aedb-4c2d-85bb-0c80a08b5a1f/files/tmp_5070p1w6.png?m=1634074404.24256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276872"/>
            <a:ext cx="3695700" cy="36861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sagecell.sagemath.org/kernel/c956b986-aedb-4c2d-85bb-0c80a08b5a1f/files/tmp_9jajb894.png?m=1634074404.04654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2276872"/>
            <a:ext cx="3695700" cy="3686176"/>
          </a:xfrm>
          <a:prstGeom prst="rect">
            <a:avLst/>
          </a:prstGeom>
          <a:noFill/>
          <a:extLst>
            <a:ext uri="{909E8E84-426E-40DD-AFC4-6F175D3DCCD1}">
              <a14:hiddenFill xmlns:a14="http://schemas.microsoft.com/office/drawing/2010/main">
                <a:solidFill>
                  <a:srgbClr val="FFFFFF"/>
                </a:solidFill>
              </a14:hiddenFill>
            </a:ext>
          </a:extLst>
        </p:spPr>
      </p:pic>
      <p:sp>
        <p:nvSpPr>
          <p:cNvPr id="71" name="TextBox 70"/>
          <p:cNvSpPr txBox="1"/>
          <p:nvPr/>
        </p:nvSpPr>
        <p:spPr>
          <a:xfrm>
            <a:off x="3419872" y="6021288"/>
            <a:ext cx="5077072" cy="677108"/>
          </a:xfrm>
          <a:prstGeom prst="rect">
            <a:avLst/>
          </a:prstGeom>
          <a:noFill/>
        </p:spPr>
        <p:txBody>
          <a:bodyPr wrap="square" rtlCol="0">
            <a:spAutoFit/>
          </a:bodyPr>
          <a:lstStyle/>
          <a:p>
            <a:r>
              <a:rPr lang="en-US" sz="1400" smtClean="0"/>
              <a:t>Picture credit to  </a:t>
            </a:r>
            <a:r>
              <a:rPr lang="en-US" sz="1400" smtClean="0">
                <a:hlinkClick r:id="rId4"/>
              </a:rPr>
              <a:t>https://sagecell.sagemath.org</a:t>
            </a:r>
            <a:r>
              <a:rPr lang="en-US" sz="1400" smtClean="0"/>
              <a:t> and code</a:t>
            </a:r>
          </a:p>
          <a:p>
            <a:r>
              <a:rPr lang="en-US" sz="1200" b="1">
                <a:latin typeface="Courier New" panose="02070309020205020404" pitchFamily="49" charset="0"/>
                <a:cs typeface="Courier New" panose="02070309020205020404" pitchFamily="49" charset="0"/>
              </a:rPr>
              <a:t>g1 = graphs.CirculantGraph(19, [1,5,8] ); g1.show() </a:t>
            </a:r>
          </a:p>
          <a:p>
            <a:r>
              <a:rPr lang="en-US" sz="1200" b="1">
                <a:latin typeface="Courier New" panose="02070309020205020404" pitchFamily="49" charset="0"/>
                <a:cs typeface="Courier New" panose="02070309020205020404" pitchFamily="49" charset="0"/>
              </a:rPr>
              <a:t>g2 = graphs.CirculantGraph(19, [1,4,7] ); g2.show</a:t>
            </a:r>
            <a:r>
              <a:rPr lang="en-US" sz="1200" b="1" smtClean="0">
                <a:latin typeface="Courier New" panose="02070309020205020404" pitchFamily="49" charset="0"/>
                <a:cs typeface="Courier New" panose="02070309020205020404" pitchFamily="49" charset="0"/>
              </a:rPr>
              <a:t>() </a:t>
            </a:r>
            <a:endParaRPr lang="en-US" sz="1200" b="1">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61970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ctangle 4"/>
              <p:cNvSpPr/>
              <p:nvPr/>
            </p:nvSpPr>
            <p:spPr>
              <a:xfrm>
                <a:off x="1259632" y="2996952"/>
                <a:ext cx="6390456" cy="400110"/>
              </a:xfrm>
              <a:prstGeom prst="rect">
                <a:avLst/>
              </a:prstGeom>
            </p:spPr>
            <p:txBody>
              <a:bodyPr wrap="square">
                <a:spAutoFit/>
              </a:bodyPr>
              <a:lstStyle/>
              <a:p>
                <a:pPr lvl="0" algn="ctr" eaLnBrk="0" fontAlgn="base" hangingPunct="0">
                  <a:spcBef>
                    <a:spcPct val="50000"/>
                  </a:spcBef>
                  <a:spcAft>
                    <a:spcPct val="0"/>
                  </a:spcAft>
                  <a:buClr>
                    <a:srgbClr val="FFAE5D"/>
                  </a:buClr>
                  <a:buSzPct val="75000"/>
                </a:pP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a:t>
                </a:r>
                <a:r>
                  <a:rPr kumimoji="0" lang="en-US" sz="2000" b="0" i="1" u="none" strike="noStrike" kern="0" cap="none" spc="0" normalizeH="0" baseline="0" noProof="0" dirty="0">
                    <a:ln>
                      <a:noFill/>
                    </a:ln>
                    <a:solidFill>
                      <a:srgbClr val="9999FF">
                        <a:lumMod val="50000"/>
                      </a:srgbClr>
                    </a:solidFill>
                    <a:effectLst/>
                    <a:uLnTx/>
                    <a:uFillTx/>
                    <a:latin typeface="Cambria" pitchFamily="18" charset="0"/>
                    <a:ea typeface="+mn-ea"/>
                    <a:cs typeface="+mn-cs"/>
                  </a:rPr>
                  <a:t> x, </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y</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Cambria Math"/>
                    <a:cs typeface="+mn-cs"/>
                  </a:rPr>
                  <a:t> </a:t>
                </a:r>
                <a14:m>
                  <m:oMath xmlns:m="http://schemas.openxmlformats.org/officeDocument/2006/math">
                    <m:r>
                      <a:rPr kumimoji="0" lang="en-US" sz="2000" b="0" i="1" u="none" strike="noStrike" kern="0" cap="none" spc="0" normalizeH="0" baseline="0" noProof="0" dirty="0">
                        <a:ln>
                          <a:noFill/>
                        </a:ln>
                        <a:solidFill>
                          <a:srgbClr val="9999FF">
                            <a:lumMod val="50000"/>
                          </a:srgbClr>
                        </a:solidFill>
                        <a:effectLst/>
                        <a:uLnTx/>
                        <a:uFillTx/>
                        <a:latin typeface="Cambria Math"/>
                        <a:ea typeface="Cambria Math"/>
                        <a:cs typeface="+mn-cs"/>
                      </a:rPr>
                      <m:t>∈</m:t>
                    </m:r>
                  </m:oMath>
                </a14:m>
                <a:r>
                  <a:rPr kumimoji="0" lang="en-US" sz="2000" b="0" i="0" u="none" strike="noStrike" kern="0" cap="none" spc="0" normalizeH="0" baseline="0" noProof="0" dirty="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V</a:t>
                </a:r>
                <a:r>
                  <a:rPr kumimoji="0" lang="en-US" sz="2000" b="0" i="0" u="none" strike="noStrike" kern="0" cap="none" spc="0" normalizeH="0" baseline="-25000" noProof="0" dirty="0" smtClean="0">
                    <a:ln>
                      <a:noFill/>
                    </a:ln>
                    <a:solidFill>
                      <a:srgbClr val="9999FF">
                        <a:lumMod val="50000"/>
                      </a:srgbClr>
                    </a:solidFill>
                    <a:effectLst/>
                    <a:uLnTx/>
                    <a:uFillTx/>
                    <a:latin typeface="Cambria" pitchFamily="18" charset="0"/>
                    <a:ea typeface="+mn-ea"/>
                    <a:cs typeface="+mn-cs"/>
                  </a:rPr>
                  <a:t>1</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smtClean="0">
                    <a:ln>
                      <a:noFill/>
                    </a:ln>
                    <a:solidFill>
                      <a:srgbClr val="9999FF">
                        <a:lumMod val="50000"/>
                      </a:srgbClr>
                    </a:solidFill>
                    <a:effectLst/>
                    <a:uLnTx/>
                    <a:uFillTx/>
                    <a:latin typeface="Cambria" pitchFamily="18" charset="0"/>
                    <a:ea typeface="+mn-ea"/>
                    <a:cs typeface="+mn-cs"/>
                  </a:rPr>
                  <a:t>f </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x</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f </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a:t>
                </a:r>
                <a:r>
                  <a:rPr kumimoji="0" lang="en-US" sz="2000" b="0" i="1" u="none" strike="noStrike" kern="0" cap="none" spc="0" normalizeH="0" baseline="0" noProof="0" smtClean="0">
                    <a:ln>
                      <a:noFill/>
                    </a:ln>
                    <a:solidFill>
                      <a:srgbClr val="9999FF">
                        <a:lumMod val="50000"/>
                      </a:srgbClr>
                    </a:solidFill>
                    <a:effectLst/>
                    <a:uLnTx/>
                    <a:uFillTx/>
                    <a:latin typeface="Cambria" pitchFamily="18" charset="0"/>
                    <a:ea typeface="+mn-ea"/>
                    <a:cs typeface="+mn-cs"/>
                  </a:rPr>
                  <a:t>y</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mn-ea"/>
                    <a:cs typeface="+mn-cs"/>
                  </a:rPr>
                  <a:t>))</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Cambria Math"/>
                    <a:cs typeface="+mn-cs"/>
                  </a:rPr>
                  <a:t> </a:t>
                </a:r>
                <a14:m>
                  <m:oMath xmlns:m="http://schemas.openxmlformats.org/officeDocument/2006/math">
                    <m:r>
                      <a:rPr kumimoji="0" lang="en-US" sz="2000" b="0" i="1" u="none" strike="noStrike" kern="0" cap="none" spc="0" normalizeH="0" baseline="0" noProof="0" dirty="0">
                        <a:ln>
                          <a:noFill/>
                        </a:ln>
                        <a:solidFill>
                          <a:srgbClr val="9999FF">
                            <a:lumMod val="50000"/>
                          </a:srgbClr>
                        </a:solidFill>
                        <a:effectLst/>
                        <a:uLnTx/>
                        <a:uFillTx/>
                        <a:latin typeface="Cambria Math"/>
                        <a:ea typeface="Cambria Math"/>
                        <a:cs typeface="+mn-cs"/>
                      </a:rPr>
                      <m:t>∈</m:t>
                    </m:r>
                  </m:oMath>
                </a14:m>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dirty="0">
                    <a:ln>
                      <a:noFill/>
                    </a:ln>
                    <a:solidFill>
                      <a:srgbClr val="9999FF">
                        <a:lumMod val="50000"/>
                      </a:srgbClr>
                    </a:solidFill>
                    <a:effectLst/>
                    <a:uLnTx/>
                    <a:uFillTx/>
                    <a:latin typeface="Cambria" pitchFamily="18" charset="0"/>
                    <a:ea typeface="+mn-ea"/>
                    <a:cs typeface="+mn-cs"/>
                  </a:rPr>
                  <a:t>E</a:t>
                </a:r>
                <a:r>
                  <a:rPr kumimoji="0" lang="en-US" sz="2000" b="0" i="0" u="none" strike="noStrike" kern="0" cap="none" spc="0" normalizeH="0" baseline="-25000" noProof="0" dirty="0">
                    <a:ln>
                      <a:noFill/>
                    </a:ln>
                    <a:solidFill>
                      <a:srgbClr val="9999FF">
                        <a:lumMod val="50000"/>
                      </a:srgbClr>
                    </a:solidFill>
                    <a:effectLst/>
                    <a:uLnTx/>
                    <a:uFillTx/>
                    <a:latin typeface="Cambria" pitchFamily="18" charset="0"/>
                    <a:ea typeface="+mn-ea"/>
                    <a:cs typeface="+mn-cs"/>
                  </a:rPr>
                  <a:t>2</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mn-ea"/>
                    <a:cs typeface="+mn-cs"/>
                  </a:rPr>
                  <a:t>⇔   </a:t>
                </a:r>
                <a:r>
                  <a:rPr kumimoji="0" lang="en-US" b="0" i="0" u="none" strike="noStrike" kern="0" cap="none" spc="0" normalizeH="0" baseline="0" noProof="0" smtClean="0">
                    <a:ln>
                      <a:noFill/>
                    </a:ln>
                    <a:solidFill>
                      <a:srgbClr val="9999FF">
                        <a:lumMod val="50000"/>
                      </a:srgbClr>
                    </a:solidFill>
                    <a:effectLst/>
                    <a:uLnTx/>
                    <a:uFillTx/>
                    <a:latin typeface="Tahoma"/>
                    <a:ea typeface="+mn-ea"/>
                    <a:cs typeface="+mn-cs"/>
                  </a:rPr>
                  <a:t> </a:t>
                </a:r>
                <a:r>
                  <a:rPr lang="en-US" sz="2000" kern="0" smtClean="0">
                    <a:solidFill>
                      <a:srgbClr val="9999FF">
                        <a:lumMod val="50000"/>
                      </a:srgbClr>
                    </a:solidFill>
                    <a:latin typeface="Cambria" pitchFamily="18" charset="0"/>
                  </a:rPr>
                  <a:t>(</a:t>
                </a:r>
                <a:r>
                  <a:rPr kumimoji="0" lang="en-US" sz="2000" b="0" i="1" u="none" strike="noStrike" kern="0" cap="none" spc="0" normalizeH="0" baseline="0" noProof="0" smtClean="0">
                    <a:ln>
                      <a:noFill/>
                    </a:ln>
                    <a:solidFill>
                      <a:srgbClr val="9999FF">
                        <a:lumMod val="50000"/>
                      </a:srgbClr>
                    </a:solidFill>
                    <a:effectLst/>
                    <a:uLnTx/>
                    <a:uFillTx/>
                    <a:latin typeface="Cambria" pitchFamily="18" charset="0"/>
                  </a:rPr>
                  <a:t>x, y</a:t>
                </a:r>
                <a:r>
                  <a:rPr lang="en-US" sz="2000" kern="0" smtClean="0">
                    <a:solidFill>
                      <a:srgbClr val="9999FF">
                        <a:lumMod val="50000"/>
                      </a:srgbClr>
                    </a:solidFill>
                    <a:latin typeface="Cambria" pitchFamily="18" charset="0"/>
                  </a:rPr>
                  <a:t>)</a:t>
                </a:r>
                <a:r>
                  <a:rPr kumimoji="0" lang="en-US" sz="2000" b="0" i="0" u="none" strike="noStrike" kern="0" cap="none" spc="0" normalizeH="0" baseline="0" noProof="0" smtClean="0">
                    <a:ln>
                      <a:noFill/>
                    </a:ln>
                    <a:solidFill>
                      <a:srgbClr val="9999FF">
                        <a:lumMod val="50000"/>
                      </a:srgbClr>
                    </a:solidFill>
                    <a:effectLst/>
                    <a:uLnTx/>
                    <a:uFillTx/>
                    <a:latin typeface="Cambria" pitchFamily="18" charset="0"/>
                    <a:ea typeface="Cambria Math"/>
                    <a:cs typeface="+mn-cs"/>
                  </a:rPr>
                  <a:t> </a:t>
                </a:r>
                <a14:m>
                  <m:oMath xmlns:m="http://schemas.openxmlformats.org/officeDocument/2006/math">
                    <m:r>
                      <a:rPr kumimoji="0" lang="en-US" sz="2000" b="0" i="1" u="none" strike="noStrike" kern="0" cap="none" spc="0" normalizeH="0" baseline="0" noProof="0" dirty="0">
                        <a:ln>
                          <a:noFill/>
                        </a:ln>
                        <a:solidFill>
                          <a:srgbClr val="9999FF">
                            <a:lumMod val="50000"/>
                          </a:srgbClr>
                        </a:solidFill>
                        <a:effectLst/>
                        <a:uLnTx/>
                        <a:uFillTx/>
                        <a:latin typeface="Cambria Math"/>
                        <a:ea typeface="Cambria Math"/>
                        <a:cs typeface="+mn-cs"/>
                      </a:rPr>
                      <m:t>∈</m:t>
                    </m:r>
                  </m:oMath>
                </a14:m>
                <a:r>
                  <a:rPr kumimoji="0" lang="en-US" sz="2000" b="0" i="0" u="none" strike="noStrike" kern="0" cap="none" spc="0" normalizeH="0" baseline="0" noProof="0" dirty="0">
                    <a:ln>
                      <a:noFill/>
                    </a:ln>
                    <a:solidFill>
                      <a:srgbClr val="9999FF">
                        <a:lumMod val="50000"/>
                      </a:srgbClr>
                    </a:solidFill>
                    <a:effectLst/>
                    <a:uLnTx/>
                    <a:uFillTx/>
                    <a:latin typeface="Cambria" pitchFamily="18" charset="0"/>
                    <a:ea typeface="+mn-ea"/>
                    <a:cs typeface="+mn-cs"/>
                  </a:rPr>
                  <a:t> </a:t>
                </a:r>
                <a:r>
                  <a:rPr kumimoji="0" lang="en-US" sz="2000" b="0" i="1"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E</a:t>
                </a:r>
                <a:r>
                  <a:rPr kumimoji="0" lang="en-US" sz="2000" b="0" i="0" u="none" strike="noStrike" kern="0" cap="none" spc="0" normalizeH="0" baseline="-25000" noProof="0" dirty="0" smtClean="0">
                    <a:ln>
                      <a:noFill/>
                    </a:ln>
                    <a:solidFill>
                      <a:srgbClr val="9999FF">
                        <a:lumMod val="50000"/>
                      </a:srgbClr>
                    </a:solidFill>
                    <a:effectLst/>
                    <a:uLnTx/>
                    <a:uFillTx/>
                    <a:latin typeface="Cambria" pitchFamily="18" charset="0"/>
                    <a:ea typeface="+mn-ea"/>
                    <a:cs typeface="+mn-cs"/>
                  </a:rPr>
                  <a:t>1</a:t>
                </a:r>
                <a:r>
                  <a:rPr kumimoji="0" lang="en-US" sz="2000" b="0" i="0" u="none" strike="noStrike" kern="0" cap="none" spc="0" normalizeH="0" baseline="0" noProof="0" dirty="0" smtClean="0">
                    <a:ln>
                      <a:noFill/>
                    </a:ln>
                    <a:solidFill>
                      <a:srgbClr val="9999FF">
                        <a:lumMod val="50000"/>
                      </a:srgbClr>
                    </a:solidFill>
                    <a:effectLst/>
                    <a:uLnTx/>
                    <a:uFillTx/>
                    <a:latin typeface="Cambria" pitchFamily="18" charset="0"/>
                    <a:ea typeface="+mn-ea"/>
                    <a:cs typeface="+mn-cs"/>
                  </a:rPr>
                  <a:t> </a:t>
                </a:r>
              </a:p>
            </p:txBody>
          </p:sp>
        </mc:Choice>
        <mc:Fallback xmlns="">
          <p:sp>
            <p:nvSpPr>
              <p:cNvPr id="5" name="Rectangle 4"/>
              <p:cNvSpPr>
                <a:spLocks noRot="1" noChangeAspect="1" noMove="1" noResize="1" noEditPoints="1" noAdjustHandles="1" noChangeArrowheads="1" noChangeShapeType="1" noTextEdit="1"/>
              </p:cNvSpPr>
              <p:nvPr/>
            </p:nvSpPr>
            <p:spPr>
              <a:xfrm>
                <a:off x="1259632" y="2996952"/>
                <a:ext cx="6390456" cy="400110"/>
              </a:xfrm>
              <a:prstGeom prst="rect">
                <a:avLst/>
              </a:prstGeom>
              <a:blipFill rotWithShape="1">
                <a:blip r:embed="rId2"/>
                <a:stretch>
                  <a:fillRect t="-7692" b="-27692"/>
                </a:stretch>
              </a:blipFill>
            </p:spPr>
            <p:txBody>
              <a:bodyPr/>
              <a:lstStyle/>
              <a:p>
                <a:r>
                  <a:rPr lang="cs-CZ">
                    <a:noFill/>
                  </a:rPr>
                  <a:t> </a:t>
                </a:r>
              </a:p>
            </p:txBody>
          </p:sp>
        </mc:Fallback>
      </mc:AlternateContent>
      <p:sp>
        <p:nvSpPr>
          <p:cNvPr id="6" name="Rectangle 5"/>
          <p:cNvSpPr/>
          <p:nvPr/>
        </p:nvSpPr>
        <p:spPr>
          <a:xfrm>
            <a:off x="539552" y="2276872"/>
            <a:ext cx="8208912" cy="646331"/>
          </a:xfrm>
          <a:prstGeom prst="rect">
            <a:avLst/>
          </a:prstGeom>
        </p:spPr>
        <p:txBody>
          <a:bodyPr wrap="square">
            <a:spAutoFit/>
          </a:bodyPr>
          <a:lstStyle/>
          <a:p>
            <a:pPr lvl="0" eaLnBrk="0" fontAlgn="base" hangingPunct="0">
              <a:spcAft>
                <a:spcPct val="0"/>
              </a:spcAft>
              <a:buClr>
                <a:srgbClr val="FFAE5D"/>
              </a:buClr>
              <a:buSzPct val="75000"/>
            </a:pPr>
            <a:r>
              <a:rPr kumimoji="0" lang="en-US" b="0" i="0" u="none" strike="noStrike" kern="0" cap="none" spc="0" normalizeH="0" baseline="0" noProof="0" smtClean="0">
                <a:ln>
                  <a:noFill/>
                </a:ln>
                <a:solidFill>
                  <a:srgbClr val="000000"/>
                </a:solidFill>
                <a:effectLst/>
                <a:uLnTx/>
                <a:uFillTx/>
                <a:latin typeface="Tahoma"/>
                <a:cs typeface="+mn-cs"/>
              </a:rPr>
              <a:t>Two directed graphs </a:t>
            </a:r>
            <a:r>
              <a:rPr kumimoji="0" lang="en-US" b="0" i="1" u="none" strike="noStrike" kern="0" cap="none" spc="0" normalizeH="0" baseline="0" noProof="0" smtClean="0">
                <a:ln>
                  <a:noFill/>
                </a:ln>
                <a:solidFill>
                  <a:srgbClr val="000000"/>
                </a:solidFill>
                <a:effectLst/>
                <a:uLnTx/>
                <a:uFillTx/>
                <a:latin typeface="Cambria" pitchFamily="18" charset="0"/>
                <a:cs typeface="+mn-cs"/>
              </a:rPr>
              <a:t>G</a:t>
            </a:r>
            <a:r>
              <a:rPr kumimoji="0" lang="en-US" b="0" i="0" u="none" strike="noStrike" kern="0" cap="none" spc="0" normalizeH="0" baseline="-25000" noProof="0" smtClean="0">
                <a:ln>
                  <a:noFill/>
                </a:ln>
                <a:solidFill>
                  <a:srgbClr val="000000"/>
                </a:solidFill>
                <a:effectLst/>
                <a:uLnTx/>
                <a:uFillTx/>
                <a:latin typeface="Cambria" pitchFamily="18" charset="0"/>
                <a:cs typeface="+mn-cs"/>
              </a:rPr>
              <a:t>1</a:t>
            </a:r>
            <a:r>
              <a:rPr kumimoji="0" lang="en-US" b="0" i="0" u="none" strike="noStrike" kern="0" cap="none" spc="0" normalizeH="0" baseline="0" noProof="0" smtClean="0">
                <a:ln>
                  <a:noFill/>
                </a:ln>
                <a:solidFill>
                  <a:srgbClr val="000000"/>
                </a:solidFill>
                <a:effectLst/>
                <a:uLnTx/>
                <a:uFillTx/>
                <a:latin typeface="Cambria" pitchFamily="18" charset="0"/>
                <a:cs typeface="+mn-cs"/>
              </a:rPr>
              <a:t>=(</a:t>
            </a:r>
            <a:r>
              <a:rPr kumimoji="0" lang="en-US" b="0" i="1" u="none" strike="noStrike" kern="0" cap="none" spc="0" normalizeH="0" baseline="0" noProof="0" smtClean="0">
                <a:ln>
                  <a:noFill/>
                </a:ln>
                <a:solidFill>
                  <a:srgbClr val="000000"/>
                </a:solidFill>
                <a:effectLst/>
                <a:uLnTx/>
                <a:uFillTx/>
                <a:latin typeface="Cambria" pitchFamily="18" charset="0"/>
                <a:cs typeface="+mn-cs"/>
              </a:rPr>
              <a:t>V</a:t>
            </a:r>
            <a:r>
              <a:rPr kumimoji="0" lang="en-US" b="0" i="0" u="none" strike="noStrike" kern="0" cap="none" spc="0" normalizeH="0" baseline="-25000" noProof="0" smtClean="0">
                <a:ln>
                  <a:noFill/>
                </a:ln>
                <a:solidFill>
                  <a:srgbClr val="000000"/>
                </a:solidFill>
                <a:effectLst/>
                <a:uLnTx/>
                <a:uFillTx/>
                <a:latin typeface="Cambria" pitchFamily="18" charset="0"/>
                <a:cs typeface="+mn-cs"/>
              </a:rPr>
              <a:t>1</a:t>
            </a:r>
            <a:r>
              <a:rPr kumimoji="0" lang="en-US" b="0" i="0" u="none" strike="noStrike" kern="0" cap="none" spc="0" normalizeH="0" baseline="0" noProof="0" smtClean="0">
                <a:ln>
                  <a:noFill/>
                </a:ln>
                <a:solidFill>
                  <a:srgbClr val="000000"/>
                </a:solidFill>
                <a:effectLst/>
                <a:uLnTx/>
                <a:uFillTx/>
                <a:latin typeface="Cambria" pitchFamily="18" charset="0"/>
                <a:cs typeface="+mn-cs"/>
              </a:rPr>
              <a:t>,</a:t>
            </a:r>
            <a:r>
              <a:rPr kumimoji="0" lang="en-US" b="0" i="1" u="none" strike="noStrike" kern="0" cap="none" spc="0" normalizeH="0" baseline="0" noProof="0" smtClean="0">
                <a:ln>
                  <a:noFill/>
                </a:ln>
                <a:solidFill>
                  <a:srgbClr val="000000"/>
                </a:solidFill>
                <a:effectLst/>
                <a:uLnTx/>
                <a:uFillTx/>
                <a:latin typeface="Cambria" pitchFamily="18" charset="0"/>
                <a:cs typeface="+mn-cs"/>
              </a:rPr>
              <a:t>E</a:t>
            </a:r>
            <a:r>
              <a:rPr kumimoji="0" lang="en-US" b="0" i="0" u="none" strike="noStrike" kern="0" cap="none" spc="0" normalizeH="0" baseline="-25000" noProof="0" smtClean="0">
                <a:ln>
                  <a:noFill/>
                </a:ln>
                <a:solidFill>
                  <a:srgbClr val="000000"/>
                </a:solidFill>
                <a:effectLst/>
                <a:uLnTx/>
                <a:uFillTx/>
                <a:latin typeface="Cambria" pitchFamily="18" charset="0"/>
                <a:cs typeface="+mn-cs"/>
              </a:rPr>
              <a:t>1</a:t>
            </a:r>
            <a:r>
              <a:rPr kumimoji="0" lang="en-US" b="0" i="0" u="none" strike="noStrike" kern="0" cap="none" spc="0" normalizeH="0" baseline="0" noProof="0" smtClean="0">
                <a:ln>
                  <a:noFill/>
                </a:ln>
                <a:solidFill>
                  <a:srgbClr val="000000"/>
                </a:solidFill>
                <a:effectLst/>
                <a:uLnTx/>
                <a:uFillTx/>
                <a:latin typeface="Cambria" pitchFamily="18" charset="0"/>
                <a:cs typeface="+mn-cs"/>
              </a:rPr>
              <a:t>) </a:t>
            </a:r>
            <a:r>
              <a:rPr kumimoji="0" lang="en-US" b="0" i="0" u="none" strike="noStrike" kern="0" cap="none" spc="0" normalizeH="0" baseline="0" noProof="0" smtClean="0">
                <a:ln>
                  <a:noFill/>
                </a:ln>
                <a:solidFill>
                  <a:srgbClr val="000000"/>
                </a:solidFill>
                <a:effectLst/>
                <a:uLnTx/>
                <a:uFillTx/>
                <a:latin typeface="Tahoma"/>
                <a:cs typeface="+mn-cs"/>
              </a:rPr>
              <a:t>and </a:t>
            </a:r>
            <a:r>
              <a:rPr kumimoji="0" lang="en-US" b="0" i="1" u="none" strike="noStrike" kern="0" cap="none" spc="0" normalizeH="0" baseline="0" noProof="0" smtClean="0">
                <a:ln>
                  <a:noFill/>
                </a:ln>
                <a:solidFill>
                  <a:srgbClr val="000000"/>
                </a:solidFill>
                <a:effectLst/>
                <a:uLnTx/>
                <a:uFillTx/>
                <a:latin typeface="Cambria" pitchFamily="18" charset="0"/>
                <a:cs typeface="+mn-cs"/>
              </a:rPr>
              <a:t>G</a:t>
            </a:r>
            <a:r>
              <a:rPr kumimoji="0" lang="en-US" b="0" i="0" u="none" strike="noStrike" kern="0" cap="none" spc="0" normalizeH="0" baseline="-25000" noProof="0" smtClean="0">
                <a:ln>
                  <a:noFill/>
                </a:ln>
                <a:solidFill>
                  <a:srgbClr val="000000"/>
                </a:solidFill>
                <a:effectLst/>
                <a:uLnTx/>
                <a:uFillTx/>
                <a:latin typeface="Cambria" pitchFamily="18" charset="0"/>
                <a:cs typeface="+mn-cs"/>
              </a:rPr>
              <a:t>2</a:t>
            </a:r>
            <a:r>
              <a:rPr kumimoji="0" lang="en-US" b="0" i="0" u="none" strike="noStrike" kern="0" cap="none" spc="0" normalizeH="0" baseline="0" noProof="0" smtClean="0">
                <a:ln>
                  <a:noFill/>
                </a:ln>
                <a:solidFill>
                  <a:srgbClr val="000000"/>
                </a:solidFill>
                <a:effectLst/>
                <a:uLnTx/>
                <a:uFillTx/>
                <a:latin typeface="Cambria" pitchFamily="18" charset="0"/>
                <a:cs typeface="+mn-cs"/>
              </a:rPr>
              <a:t>=(</a:t>
            </a:r>
            <a:r>
              <a:rPr kumimoji="0" lang="en-US" b="0" i="1" u="none" strike="noStrike" kern="0" cap="none" spc="0" normalizeH="0" baseline="0" noProof="0" smtClean="0">
                <a:ln>
                  <a:noFill/>
                </a:ln>
                <a:solidFill>
                  <a:srgbClr val="000000"/>
                </a:solidFill>
                <a:effectLst/>
                <a:uLnTx/>
                <a:uFillTx/>
                <a:latin typeface="Cambria" pitchFamily="18" charset="0"/>
                <a:cs typeface="+mn-cs"/>
              </a:rPr>
              <a:t>V</a:t>
            </a:r>
            <a:r>
              <a:rPr kumimoji="0" lang="en-US" b="0" i="0" u="none" strike="noStrike" kern="0" cap="none" spc="0" normalizeH="0" baseline="-25000" noProof="0" smtClean="0">
                <a:ln>
                  <a:noFill/>
                </a:ln>
                <a:solidFill>
                  <a:srgbClr val="000000"/>
                </a:solidFill>
                <a:effectLst/>
                <a:uLnTx/>
                <a:uFillTx/>
                <a:latin typeface="Cambria" pitchFamily="18" charset="0"/>
                <a:cs typeface="+mn-cs"/>
              </a:rPr>
              <a:t>2</a:t>
            </a:r>
            <a:r>
              <a:rPr kumimoji="0" lang="en-US" b="0" i="0" u="none" strike="noStrike" kern="0" cap="none" spc="0" normalizeH="0" baseline="0" noProof="0" smtClean="0">
                <a:ln>
                  <a:noFill/>
                </a:ln>
                <a:solidFill>
                  <a:srgbClr val="000000"/>
                </a:solidFill>
                <a:effectLst/>
                <a:uLnTx/>
                <a:uFillTx/>
                <a:latin typeface="Cambria" pitchFamily="18" charset="0"/>
                <a:cs typeface="+mn-cs"/>
              </a:rPr>
              <a:t>,</a:t>
            </a:r>
            <a:r>
              <a:rPr kumimoji="0" lang="en-US" b="0" i="1" u="none" strike="noStrike" kern="0" cap="none" spc="0" normalizeH="0" baseline="0" noProof="0" smtClean="0">
                <a:ln>
                  <a:noFill/>
                </a:ln>
                <a:solidFill>
                  <a:srgbClr val="000000"/>
                </a:solidFill>
                <a:effectLst/>
                <a:uLnTx/>
                <a:uFillTx/>
                <a:latin typeface="Cambria" pitchFamily="18" charset="0"/>
                <a:cs typeface="+mn-cs"/>
              </a:rPr>
              <a:t>E</a:t>
            </a:r>
            <a:r>
              <a:rPr kumimoji="0" lang="en-US" b="0" i="0" u="none" strike="noStrike" kern="0" cap="none" spc="0" normalizeH="0" baseline="-25000" noProof="0" smtClean="0">
                <a:ln>
                  <a:noFill/>
                </a:ln>
                <a:solidFill>
                  <a:srgbClr val="000000"/>
                </a:solidFill>
                <a:effectLst/>
                <a:uLnTx/>
                <a:uFillTx/>
                <a:latin typeface="Cambria" pitchFamily="18" charset="0"/>
                <a:cs typeface="+mn-cs"/>
              </a:rPr>
              <a:t>2</a:t>
            </a:r>
            <a:r>
              <a:rPr kumimoji="0" lang="en-US" b="0" i="0" u="none" strike="noStrike" kern="0" cap="none" spc="0" normalizeH="0" baseline="0" noProof="0" smtClean="0">
                <a:ln>
                  <a:noFill/>
                </a:ln>
                <a:solidFill>
                  <a:srgbClr val="000000"/>
                </a:solidFill>
                <a:effectLst/>
                <a:uLnTx/>
                <a:uFillTx/>
                <a:latin typeface="Cambria" pitchFamily="18" charset="0"/>
                <a:cs typeface="+mn-cs"/>
              </a:rPr>
              <a:t>) </a:t>
            </a:r>
            <a:r>
              <a:rPr kumimoji="0" lang="en-US" b="0" i="0" u="none" strike="noStrike" kern="0" cap="none" spc="0" normalizeH="0" baseline="0" noProof="0" smtClean="0">
                <a:ln>
                  <a:noFill/>
                </a:ln>
                <a:solidFill>
                  <a:srgbClr val="000000"/>
                </a:solidFill>
                <a:effectLst/>
                <a:uLnTx/>
                <a:uFillTx/>
                <a:latin typeface="Tahoma"/>
                <a:cs typeface="+mn-cs"/>
              </a:rPr>
              <a:t>are </a:t>
            </a:r>
            <a:r>
              <a:rPr kumimoji="0" lang="en-US" b="0" i="1" u="none" strike="noStrike" kern="0" cap="none" spc="0" normalizeH="0" baseline="0" noProof="0" smtClean="0">
                <a:ln>
                  <a:noFill/>
                </a:ln>
                <a:solidFill>
                  <a:srgbClr val="000000"/>
                </a:solidFill>
                <a:effectLst/>
                <a:uLnTx/>
                <a:uFillTx/>
                <a:latin typeface="Cambria" pitchFamily="18" charset="0"/>
                <a:cs typeface="+mn-cs"/>
              </a:rPr>
              <a:t>i</a:t>
            </a:r>
            <a:r>
              <a:rPr kumimoji="0" lang="en-US" b="0" i="1" u="none" strike="noStrike" kern="0" cap="none" spc="0" normalizeH="0" baseline="0" noProof="0" smtClean="0">
                <a:ln>
                  <a:noFill/>
                </a:ln>
                <a:solidFill>
                  <a:srgbClr val="000000"/>
                </a:solidFill>
                <a:effectLst/>
                <a:uLnTx/>
                <a:uFillTx/>
                <a:latin typeface="Cambria" pitchFamily="18" charset="0"/>
                <a:ea typeface="Cambria Math" pitchFamily="18" charset="0"/>
                <a:cs typeface="+mn-cs"/>
              </a:rPr>
              <a:t>somorphic</a:t>
            </a:r>
            <a:r>
              <a:rPr kumimoji="0" lang="en-US" b="0" i="0" u="none" strike="noStrike" kern="0" cap="none" spc="0" normalizeH="0" baseline="0" noProof="0" smtClean="0">
                <a:ln>
                  <a:noFill/>
                </a:ln>
                <a:solidFill>
                  <a:srgbClr val="000000"/>
                </a:solidFill>
                <a:effectLst/>
                <a:uLnTx/>
                <a:uFillTx/>
                <a:latin typeface="Tahoma"/>
                <a:cs typeface="+mn-cs"/>
              </a:rPr>
              <a:t> </a:t>
            </a:r>
            <a:r>
              <a:rPr kumimoji="0" lang="en-US" b="0" i="0" u="none" strike="noStrike" kern="0" cap="none" spc="0" normalizeH="0" noProof="0" smtClean="0">
                <a:ln>
                  <a:noFill/>
                </a:ln>
                <a:solidFill>
                  <a:srgbClr val="000000"/>
                </a:solidFill>
                <a:effectLst/>
                <a:uLnTx/>
                <a:uFillTx/>
                <a:latin typeface="Tahoma"/>
                <a:cs typeface="+mn-cs"/>
              </a:rPr>
              <a:t>  </a:t>
            </a:r>
          </a:p>
          <a:p>
            <a:pPr lvl="0" eaLnBrk="0" fontAlgn="base" hangingPunct="0">
              <a:spcAft>
                <a:spcPct val="0"/>
              </a:spcAft>
              <a:buClr>
                <a:srgbClr val="FFAE5D"/>
              </a:buClr>
              <a:buSzPct val="75000"/>
            </a:pPr>
            <a:r>
              <a:rPr kumimoji="0" lang="en-US" b="0" i="0" u="none" strike="noStrike" kern="0" cap="none" spc="0" normalizeH="0" baseline="0" noProof="0" smtClean="0">
                <a:ln>
                  <a:noFill/>
                </a:ln>
                <a:solidFill>
                  <a:srgbClr val="000000"/>
                </a:solidFill>
                <a:effectLst/>
                <a:uLnTx/>
                <a:uFillTx/>
                <a:latin typeface="Tahoma"/>
                <a:cs typeface="+mn-cs"/>
              </a:rPr>
              <a:t>if there is a bijection </a:t>
            </a:r>
            <a:r>
              <a:rPr kumimoji="0" lang="en-US" b="0" i="1" u="none" strike="noStrike" kern="0" cap="none" spc="0" normalizeH="0" baseline="0" noProof="0" smtClean="0">
                <a:ln>
                  <a:noFill/>
                </a:ln>
                <a:solidFill>
                  <a:srgbClr val="000000"/>
                </a:solidFill>
                <a:effectLst/>
                <a:uLnTx/>
                <a:uFillTx/>
                <a:latin typeface="Cambria" pitchFamily="18" charset="0"/>
                <a:cs typeface="+mn-cs"/>
              </a:rPr>
              <a:t>f</a:t>
            </a:r>
            <a:r>
              <a:rPr kumimoji="0" lang="en-US" b="0" i="0" u="none" strike="noStrike" kern="0" cap="none" spc="0" normalizeH="0" baseline="0" noProof="0" smtClean="0">
                <a:ln>
                  <a:noFill/>
                </a:ln>
                <a:solidFill>
                  <a:srgbClr val="000000"/>
                </a:solidFill>
                <a:effectLst/>
                <a:uLnTx/>
                <a:uFillTx/>
                <a:latin typeface="Cambria" pitchFamily="18" charset="0"/>
                <a:cs typeface="+mn-cs"/>
              </a:rPr>
              <a:t> : </a:t>
            </a:r>
            <a:r>
              <a:rPr kumimoji="0" lang="en-US" b="0" i="1" u="none" strike="noStrike" kern="0" cap="none" spc="0" normalizeH="0" baseline="0" noProof="0" smtClean="0">
                <a:ln>
                  <a:noFill/>
                </a:ln>
                <a:solidFill>
                  <a:srgbClr val="000000"/>
                </a:solidFill>
                <a:effectLst/>
                <a:uLnTx/>
                <a:uFillTx/>
                <a:latin typeface="Cambria" pitchFamily="18" charset="0"/>
                <a:cs typeface="+mn-cs"/>
              </a:rPr>
              <a:t>V</a:t>
            </a:r>
            <a:r>
              <a:rPr kumimoji="0" lang="en-US" b="0" i="0" u="none" strike="noStrike" kern="0" cap="none" spc="0" normalizeH="0" baseline="-25000" noProof="0" smtClean="0">
                <a:ln>
                  <a:noFill/>
                </a:ln>
                <a:solidFill>
                  <a:srgbClr val="000000"/>
                </a:solidFill>
                <a:effectLst/>
                <a:uLnTx/>
                <a:uFillTx/>
                <a:latin typeface="Cambria" pitchFamily="18" charset="0"/>
                <a:cs typeface="+mn-cs"/>
              </a:rPr>
              <a:t>1</a:t>
            </a:r>
            <a:r>
              <a:rPr kumimoji="0" lang="en-US" b="0" i="0" u="none" strike="noStrike" kern="0" cap="none" spc="0" normalizeH="0" baseline="0" noProof="0" smtClean="0">
                <a:ln>
                  <a:noFill/>
                </a:ln>
                <a:solidFill>
                  <a:srgbClr val="000000"/>
                </a:solidFill>
                <a:effectLst/>
                <a:uLnTx/>
                <a:uFillTx/>
                <a:latin typeface="Cambria" pitchFamily="18" charset="0"/>
                <a:cs typeface="+mn-cs"/>
              </a:rPr>
              <a:t> →</a:t>
            </a:r>
            <a:r>
              <a:rPr kumimoji="0" lang="en-US" b="0" i="0" u="none" strike="noStrike" kern="0" cap="none" spc="0" normalizeH="0" baseline="0" noProof="0" smtClean="0">
                <a:ln>
                  <a:noFill/>
                </a:ln>
                <a:solidFill>
                  <a:srgbClr val="000000"/>
                </a:solidFill>
                <a:effectLst/>
                <a:uLnTx/>
                <a:uFillTx/>
                <a:latin typeface="Tahoma"/>
                <a:cs typeface="+mn-cs"/>
              </a:rPr>
              <a:t> </a:t>
            </a:r>
            <a:r>
              <a:rPr kumimoji="0" lang="en-US" b="0" i="1" u="none" strike="noStrike" kern="0" cap="none" spc="0" normalizeH="0" baseline="0" noProof="0" smtClean="0">
                <a:ln>
                  <a:noFill/>
                </a:ln>
                <a:solidFill>
                  <a:srgbClr val="000000"/>
                </a:solidFill>
                <a:effectLst/>
                <a:uLnTx/>
                <a:uFillTx/>
                <a:latin typeface="Cambria" pitchFamily="18" charset="0"/>
                <a:cs typeface="+mn-cs"/>
              </a:rPr>
              <a:t>V</a:t>
            </a:r>
            <a:r>
              <a:rPr kumimoji="0" lang="en-US" b="0" i="0" u="none" strike="noStrike" kern="0" cap="none" spc="0" normalizeH="0" baseline="-25000" noProof="0" smtClean="0">
                <a:ln>
                  <a:noFill/>
                </a:ln>
                <a:solidFill>
                  <a:srgbClr val="000000"/>
                </a:solidFill>
                <a:effectLst/>
                <a:uLnTx/>
                <a:uFillTx/>
                <a:latin typeface="Cambria" pitchFamily="18" charset="0"/>
                <a:cs typeface="+mn-cs"/>
              </a:rPr>
              <a:t>2</a:t>
            </a:r>
            <a:r>
              <a:rPr kumimoji="0" lang="en-US" b="0" i="0" u="none" strike="noStrike" kern="0" cap="none" spc="0" normalizeH="0" baseline="0" noProof="0" smtClean="0">
                <a:ln>
                  <a:noFill/>
                </a:ln>
                <a:solidFill>
                  <a:srgbClr val="000000"/>
                </a:solidFill>
                <a:effectLst/>
                <a:uLnTx/>
                <a:uFillTx/>
                <a:latin typeface="Tahoma"/>
                <a:cs typeface="+mn-cs"/>
              </a:rPr>
              <a:t> such that</a:t>
            </a:r>
            <a:endParaRPr kumimoji="0" lang="en-US" b="0" i="0" u="none" strike="noStrike" kern="0" cap="none" spc="0" normalizeH="0" baseline="0" noProof="0" dirty="0" smtClean="0">
              <a:ln>
                <a:noFill/>
              </a:ln>
              <a:solidFill>
                <a:srgbClr val="000000"/>
              </a:solidFill>
              <a:effectLst/>
              <a:uLnTx/>
              <a:uFillTx/>
              <a:latin typeface="Tahoma"/>
              <a:cs typeface="+mn-cs"/>
            </a:endParaRPr>
          </a:p>
        </p:txBody>
      </p:sp>
      <p:sp>
        <p:nvSpPr>
          <p:cNvPr id="10" name="TextBox 9"/>
          <p:cNvSpPr txBox="1"/>
          <p:nvPr/>
        </p:nvSpPr>
        <p:spPr>
          <a:xfrm>
            <a:off x="251520" y="1268760"/>
            <a:ext cx="8136904" cy="923330"/>
          </a:xfrm>
          <a:prstGeom prst="rect">
            <a:avLst/>
          </a:prstGeom>
          <a:noFill/>
        </p:spPr>
        <p:txBody>
          <a:bodyPr wrap="square" rtlCol="0">
            <a:spAutoFit/>
          </a:bodyPr>
          <a:lstStyle/>
          <a:p>
            <a:r>
              <a:rPr lang="en-US" smtClean="0"/>
              <a:t>All isomorphism properties, algorithms, notions, etc. defined for undirected graphs, can be analogously defined and analyzed/solved in analogous manner </a:t>
            </a:r>
          </a:p>
          <a:p>
            <a:r>
              <a:rPr lang="en-US" smtClean="0"/>
              <a:t>for directed graphs.</a:t>
            </a:r>
          </a:p>
        </p:txBody>
      </p:sp>
      <p:sp>
        <p:nvSpPr>
          <p:cNvPr id="11" name="Freeform 10"/>
          <p:cNvSpPr/>
          <p:nvPr/>
        </p:nvSpPr>
        <p:spPr>
          <a:xfrm>
            <a:off x="1331640" y="3861048"/>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12" name="Freeform 11"/>
          <p:cNvSpPr/>
          <p:nvPr/>
        </p:nvSpPr>
        <p:spPr>
          <a:xfrm rot="10800000">
            <a:off x="1403648" y="4077072"/>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15" name="Straight Connector 14"/>
          <p:cNvCxnSpPr/>
          <p:nvPr/>
        </p:nvCxnSpPr>
        <p:spPr>
          <a:xfrm>
            <a:off x="2051720" y="4077072"/>
            <a:ext cx="0" cy="432048"/>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Connector 18"/>
          <p:cNvCxnSpPr>
            <a:endCxn id="13" idx="5"/>
          </p:cNvCxnSpPr>
          <p:nvPr/>
        </p:nvCxnSpPr>
        <p:spPr>
          <a:xfrm flipH="1" flipV="1">
            <a:off x="2102637" y="4127989"/>
            <a:ext cx="525147" cy="453139"/>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24" name="Straight Connector 23"/>
          <p:cNvCxnSpPr/>
          <p:nvPr/>
        </p:nvCxnSpPr>
        <p:spPr>
          <a:xfrm>
            <a:off x="2051720" y="4581128"/>
            <a:ext cx="504057" cy="1"/>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27" name="Freeform 26"/>
          <p:cNvSpPr/>
          <p:nvPr/>
        </p:nvSpPr>
        <p:spPr>
          <a:xfrm>
            <a:off x="3368955" y="3810131"/>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28" name="Freeform 27"/>
          <p:cNvSpPr/>
          <p:nvPr/>
        </p:nvSpPr>
        <p:spPr>
          <a:xfrm rot="10800000">
            <a:off x="3419873" y="4026155"/>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29" name="Oval 28"/>
          <p:cNvSpPr/>
          <p:nvPr/>
        </p:nvSpPr>
        <p:spPr>
          <a:xfrm>
            <a:off x="3995936" y="3954147"/>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30" name="Straight Connector 29"/>
          <p:cNvCxnSpPr/>
          <p:nvPr/>
        </p:nvCxnSpPr>
        <p:spPr>
          <a:xfrm flipV="1">
            <a:off x="4067944" y="4077072"/>
            <a:ext cx="0" cy="432048"/>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31" name="Oval 30"/>
          <p:cNvSpPr/>
          <p:nvPr/>
        </p:nvSpPr>
        <p:spPr>
          <a:xfrm>
            <a:off x="3995936" y="450912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33" name="Straight Connector 32"/>
          <p:cNvCxnSpPr/>
          <p:nvPr/>
        </p:nvCxnSpPr>
        <p:spPr>
          <a:xfrm>
            <a:off x="4118861" y="4055981"/>
            <a:ext cx="525147" cy="453139"/>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34" name="Straight Connector 33"/>
          <p:cNvCxnSpPr/>
          <p:nvPr/>
        </p:nvCxnSpPr>
        <p:spPr>
          <a:xfrm flipH="1">
            <a:off x="4139952" y="4581128"/>
            <a:ext cx="576063" cy="1"/>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37" name="Freeform 36"/>
          <p:cNvSpPr/>
          <p:nvPr/>
        </p:nvSpPr>
        <p:spPr>
          <a:xfrm>
            <a:off x="5766310" y="3759214"/>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38" name="Freeform 37"/>
          <p:cNvSpPr/>
          <p:nvPr/>
        </p:nvSpPr>
        <p:spPr>
          <a:xfrm rot="10800000">
            <a:off x="5789796" y="3975238"/>
            <a:ext cx="643143" cy="247283"/>
          </a:xfrm>
          <a:custGeom>
            <a:avLst/>
            <a:gdLst>
              <a:gd name="connsiteX0" fmla="*/ 26693 w 643143"/>
              <a:gd name="connsiteY0" fmla="*/ 247283 h 247283"/>
              <a:gd name="connsiteX1" fmla="*/ 26693 w 643143"/>
              <a:gd name="connsiteY1" fmla="*/ 185638 h 247283"/>
              <a:gd name="connsiteX2" fmla="*/ 304096 w 643143"/>
              <a:gd name="connsiteY2" fmla="*/ 703 h 247283"/>
              <a:gd name="connsiteX3" fmla="*/ 643143 w 643143"/>
              <a:gd name="connsiteY3" fmla="*/ 134267 h 247283"/>
            </a:gdLst>
            <a:ahLst/>
            <a:cxnLst>
              <a:cxn ang="0">
                <a:pos x="connsiteX0" y="connsiteY0"/>
              </a:cxn>
              <a:cxn ang="0">
                <a:pos x="connsiteX1" y="connsiteY1"/>
              </a:cxn>
              <a:cxn ang="0">
                <a:pos x="connsiteX2" y="connsiteY2"/>
              </a:cxn>
              <a:cxn ang="0">
                <a:pos x="connsiteX3" y="connsiteY3"/>
              </a:cxn>
            </a:cxnLst>
            <a:rect l="l" t="t" r="r" b="b"/>
            <a:pathLst>
              <a:path w="643143" h="247283">
                <a:moveTo>
                  <a:pt x="26693" y="247283"/>
                </a:moveTo>
                <a:cubicBezTo>
                  <a:pt x="3576" y="237009"/>
                  <a:pt x="-19541" y="226735"/>
                  <a:pt x="26693" y="185638"/>
                </a:cubicBezTo>
                <a:cubicBezTo>
                  <a:pt x="72927" y="144541"/>
                  <a:pt x="201354" y="9265"/>
                  <a:pt x="304096" y="703"/>
                </a:cubicBezTo>
                <a:cubicBezTo>
                  <a:pt x="406838" y="-7859"/>
                  <a:pt x="524990" y="63204"/>
                  <a:pt x="643143" y="134267"/>
                </a:cubicBezTo>
              </a:path>
            </a:pathLst>
          </a:cu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39" name="Oval 38"/>
          <p:cNvSpPr/>
          <p:nvPr/>
        </p:nvSpPr>
        <p:spPr>
          <a:xfrm>
            <a:off x="6393291" y="3882139"/>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40" name="Straight Connector 39"/>
          <p:cNvCxnSpPr/>
          <p:nvPr/>
        </p:nvCxnSpPr>
        <p:spPr>
          <a:xfrm flipV="1">
            <a:off x="6465299" y="4026155"/>
            <a:ext cx="0" cy="432048"/>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42" name="Oval 41"/>
          <p:cNvSpPr/>
          <p:nvPr/>
        </p:nvSpPr>
        <p:spPr>
          <a:xfrm>
            <a:off x="7041363" y="443711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cxnSp>
        <p:nvCxnSpPr>
          <p:cNvPr id="43" name="Straight Connector 42"/>
          <p:cNvCxnSpPr/>
          <p:nvPr/>
        </p:nvCxnSpPr>
        <p:spPr>
          <a:xfrm>
            <a:off x="6516216" y="4005064"/>
            <a:ext cx="525147" cy="453139"/>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44" name="Straight Connector 43"/>
          <p:cNvCxnSpPr/>
          <p:nvPr/>
        </p:nvCxnSpPr>
        <p:spPr>
          <a:xfrm>
            <a:off x="6444208" y="4509120"/>
            <a:ext cx="576063" cy="1"/>
          </a:xfrm>
          <a:prstGeom prst="line">
            <a:avLst/>
          </a:prstGeom>
          <a:noFill/>
          <a:ln w="28575">
            <a:solidFill>
              <a:schemeClr val="tx1"/>
            </a:solidFill>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45" name="TextovéPole 5"/>
          <p:cNvSpPr txBox="1"/>
          <p:nvPr/>
        </p:nvSpPr>
        <p:spPr>
          <a:xfrm>
            <a:off x="1619672" y="4797152"/>
            <a:ext cx="545342" cy="461665"/>
          </a:xfrm>
          <a:prstGeom prst="rect">
            <a:avLst/>
          </a:prstGeom>
          <a:noFill/>
        </p:spPr>
        <p:txBody>
          <a:bodyPr wrap="none" rtlCol="0">
            <a:spAutoFit/>
          </a:bodyPr>
          <a:lstStyle/>
          <a:p>
            <a:r>
              <a:rPr lang="en-US" sz="2400" i="1" smtClean="0">
                <a:latin typeface="Cambria" pitchFamily="18" charset="0"/>
              </a:rPr>
              <a:t>G</a:t>
            </a:r>
            <a:r>
              <a:rPr lang="en-US" sz="2400" baseline="-25000" smtClean="0">
                <a:latin typeface="Cambria" pitchFamily="18" charset="0"/>
              </a:rPr>
              <a:t>1</a:t>
            </a:r>
            <a:r>
              <a:rPr lang="en-US" sz="2400" i="1">
                <a:latin typeface="Cambria" pitchFamily="18" charset="0"/>
              </a:rPr>
              <a:t> </a:t>
            </a:r>
            <a:endParaRPr lang="cs-CZ" sz="2400" dirty="0"/>
          </a:p>
        </p:txBody>
      </p:sp>
      <p:sp>
        <p:nvSpPr>
          <p:cNvPr id="46" name="TextovéPole 5"/>
          <p:cNvSpPr txBox="1"/>
          <p:nvPr/>
        </p:nvSpPr>
        <p:spPr>
          <a:xfrm>
            <a:off x="3995936" y="4725144"/>
            <a:ext cx="545342" cy="461665"/>
          </a:xfrm>
          <a:prstGeom prst="rect">
            <a:avLst/>
          </a:prstGeom>
          <a:noFill/>
        </p:spPr>
        <p:txBody>
          <a:bodyPr wrap="none" rtlCol="0">
            <a:spAutoFit/>
          </a:bodyPr>
          <a:lstStyle/>
          <a:p>
            <a:r>
              <a:rPr lang="en-US" sz="2400" i="1" smtClean="0">
                <a:latin typeface="Cambria" pitchFamily="18" charset="0"/>
              </a:rPr>
              <a:t>G</a:t>
            </a:r>
            <a:r>
              <a:rPr lang="en-US" sz="2400" baseline="-25000" smtClean="0">
                <a:latin typeface="Cambria" pitchFamily="18" charset="0"/>
              </a:rPr>
              <a:t>2</a:t>
            </a:r>
            <a:r>
              <a:rPr lang="en-US" sz="2400" i="1" smtClean="0">
                <a:latin typeface="Cambria" pitchFamily="18" charset="0"/>
              </a:rPr>
              <a:t> </a:t>
            </a:r>
            <a:endParaRPr lang="cs-CZ" sz="2400" dirty="0"/>
          </a:p>
        </p:txBody>
      </p:sp>
      <p:sp>
        <p:nvSpPr>
          <p:cNvPr id="47" name="TextovéPole 5"/>
          <p:cNvSpPr txBox="1"/>
          <p:nvPr/>
        </p:nvSpPr>
        <p:spPr>
          <a:xfrm>
            <a:off x="6372200" y="4725144"/>
            <a:ext cx="545342" cy="461665"/>
          </a:xfrm>
          <a:prstGeom prst="rect">
            <a:avLst/>
          </a:prstGeom>
          <a:noFill/>
        </p:spPr>
        <p:txBody>
          <a:bodyPr wrap="none" rtlCol="0">
            <a:spAutoFit/>
          </a:bodyPr>
          <a:lstStyle/>
          <a:p>
            <a:r>
              <a:rPr lang="en-US" sz="2400" i="1" smtClean="0">
                <a:latin typeface="Cambria" pitchFamily="18" charset="0"/>
              </a:rPr>
              <a:t>G</a:t>
            </a:r>
            <a:r>
              <a:rPr lang="en-US" sz="2400" baseline="-25000" smtClean="0">
                <a:latin typeface="Cambria" pitchFamily="18" charset="0"/>
              </a:rPr>
              <a:t>3</a:t>
            </a:r>
            <a:r>
              <a:rPr lang="en-US" sz="2400" i="1" smtClean="0">
                <a:latin typeface="Cambria" pitchFamily="18" charset="0"/>
              </a:rPr>
              <a:t> </a:t>
            </a:r>
            <a:endParaRPr lang="cs-CZ" sz="2400" dirty="0"/>
          </a:p>
        </p:txBody>
      </p:sp>
      <p:sp>
        <p:nvSpPr>
          <p:cNvPr id="48" name="Rectangle 47"/>
          <p:cNvSpPr/>
          <p:nvPr/>
        </p:nvSpPr>
        <p:spPr>
          <a:xfrm>
            <a:off x="611560" y="5413286"/>
            <a:ext cx="7848872" cy="369332"/>
          </a:xfrm>
          <a:prstGeom prst="rect">
            <a:avLst/>
          </a:prstGeom>
        </p:spPr>
        <p:txBody>
          <a:bodyPr wrap="square">
            <a:spAutoFit/>
          </a:bodyPr>
          <a:lstStyle/>
          <a:p>
            <a:pPr lvl="0" eaLnBrk="0" fontAlgn="base" hangingPunct="0">
              <a:spcAft>
                <a:spcPct val="0"/>
              </a:spcAft>
              <a:buClr>
                <a:srgbClr val="FFAE5D"/>
              </a:buClr>
              <a:buSzPct val="75000"/>
            </a:pPr>
            <a:r>
              <a:rPr lang="en-US" kern="0">
                <a:solidFill>
                  <a:srgbClr val="000000"/>
                </a:solidFill>
                <a:latin typeface="Tahoma"/>
              </a:rPr>
              <a:t>G</a:t>
            </a:r>
            <a:r>
              <a:rPr kumimoji="0" lang="en-US" b="0" i="0" u="none" strike="noStrike" kern="0" cap="none" spc="0" normalizeH="0" baseline="0" noProof="0" smtClean="0">
                <a:ln>
                  <a:noFill/>
                </a:ln>
                <a:solidFill>
                  <a:srgbClr val="000000"/>
                </a:solidFill>
                <a:effectLst/>
                <a:uLnTx/>
                <a:uFillTx/>
                <a:latin typeface="Tahoma"/>
              </a:rPr>
              <a:t>raphs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1</a:t>
            </a:r>
            <a:r>
              <a:rPr kumimoji="0" lang="en-US" b="0" i="0" u="none" strike="noStrike" kern="0" cap="none" spc="0" normalizeH="0" baseline="0" noProof="0" smtClean="0">
                <a:ln>
                  <a:noFill/>
                </a:ln>
                <a:solidFill>
                  <a:srgbClr val="000000"/>
                </a:solidFill>
                <a:effectLst/>
                <a:uLnTx/>
                <a:uFillTx/>
                <a:latin typeface="Cambria" pitchFamily="18" charset="0"/>
              </a:rPr>
              <a:t> </a:t>
            </a:r>
            <a:r>
              <a:rPr kumimoji="0" lang="en-US" b="0" i="0" u="none" strike="noStrike" kern="0" cap="none" spc="0" normalizeH="0" baseline="0" noProof="0" smtClean="0">
                <a:ln>
                  <a:noFill/>
                </a:ln>
                <a:solidFill>
                  <a:srgbClr val="000000"/>
                </a:solidFill>
                <a:effectLst/>
                <a:uLnTx/>
                <a:uFillTx/>
                <a:latin typeface="Tahoma"/>
              </a:rPr>
              <a:t>and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2 </a:t>
            </a:r>
            <a:r>
              <a:rPr kumimoji="0" lang="en-US" b="0" i="0" u="none" strike="noStrike" kern="0" cap="none" spc="0" normalizeH="0" baseline="0" noProof="0" smtClean="0">
                <a:ln>
                  <a:noFill/>
                </a:ln>
                <a:solidFill>
                  <a:srgbClr val="000000"/>
                </a:solidFill>
                <a:effectLst/>
                <a:uLnTx/>
                <a:uFillTx/>
                <a:latin typeface="Cambria" pitchFamily="18" charset="0"/>
              </a:rPr>
              <a:t> </a:t>
            </a:r>
            <a:r>
              <a:rPr kumimoji="0" lang="en-US" b="0" i="0" u="none" strike="noStrike" kern="0" cap="none" spc="0" normalizeH="0" baseline="0" noProof="0" smtClean="0">
                <a:ln>
                  <a:noFill/>
                </a:ln>
                <a:solidFill>
                  <a:srgbClr val="000000"/>
                </a:solidFill>
                <a:effectLst/>
                <a:uLnTx/>
                <a:uFillTx/>
                <a:latin typeface="Tahoma"/>
              </a:rPr>
              <a:t>are isomorphic,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3</a:t>
            </a:r>
            <a:r>
              <a:rPr kumimoji="0" lang="en-US" b="0" i="0" u="none" strike="noStrike" kern="0" cap="none" spc="0" normalizeH="0" baseline="0" noProof="0" smtClean="0">
                <a:ln>
                  <a:noFill/>
                </a:ln>
                <a:solidFill>
                  <a:srgbClr val="000000"/>
                </a:solidFill>
                <a:effectLst/>
                <a:uLnTx/>
                <a:uFillTx/>
                <a:latin typeface="Cambria" pitchFamily="18" charset="0"/>
              </a:rPr>
              <a:t> </a:t>
            </a:r>
            <a:r>
              <a:rPr kumimoji="0" lang="en-US" b="0" i="0" u="none" strike="noStrike" kern="0" cap="none" spc="0" normalizeH="0" baseline="0" noProof="0" smtClean="0">
                <a:ln>
                  <a:noFill/>
                </a:ln>
                <a:solidFill>
                  <a:srgbClr val="000000"/>
                </a:solidFill>
                <a:effectLst/>
                <a:uLnTx/>
                <a:uFillTx/>
                <a:latin typeface="Tahoma"/>
              </a:rPr>
              <a:t>is</a:t>
            </a:r>
            <a:r>
              <a:rPr kumimoji="0" lang="en-US" b="0" i="0" u="none" strike="noStrike" kern="0" cap="none" spc="0" normalizeH="0" noProof="0" smtClean="0">
                <a:ln>
                  <a:noFill/>
                </a:ln>
                <a:solidFill>
                  <a:srgbClr val="000000"/>
                </a:solidFill>
                <a:effectLst/>
                <a:uLnTx/>
                <a:uFillTx/>
                <a:latin typeface="Tahoma"/>
              </a:rPr>
              <a:t> not isomorphic to any of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1</a:t>
            </a:r>
            <a:r>
              <a:rPr kumimoji="0" lang="en-US" b="0" i="0" u="none" strike="noStrike" kern="0" cap="none" spc="0" normalizeH="0" baseline="0" noProof="0" smtClean="0">
                <a:ln>
                  <a:noFill/>
                </a:ln>
                <a:solidFill>
                  <a:srgbClr val="000000"/>
                </a:solidFill>
                <a:effectLst/>
                <a:uLnTx/>
                <a:uFillTx/>
                <a:latin typeface="Tahoma"/>
              </a:rPr>
              <a:t>, </a:t>
            </a:r>
            <a:r>
              <a:rPr kumimoji="0" lang="en-US" b="0" i="1" u="none" strike="noStrike" kern="0" cap="none" spc="0" normalizeH="0" baseline="0" noProof="0" smtClean="0">
                <a:ln>
                  <a:noFill/>
                </a:ln>
                <a:solidFill>
                  <a:srgbClr val="000000"/>
                </a:solidFill>
                <a:effectLst/>
                <a:uLnTx/>
                <a:uFillTx/>
                <a:latin typeface="Cambria" pitchFamily="18" charset="0"/>
              </a:rPr>
              <a:t>G</a:t>
            </a:r>
            <a:r>
              <a:rPr kumimoji="0" lang="en-US" b="0" i="0" u="none" strike="noStrike" kern="0" cap="none" spc="0" normalizeH="0" baseline="-25000" noProof="0" smtClean="0">
                <a:ln>
                  <a:noFill/>
                </a:ln>
                <a:solidFill>
                  <a:srgbClr val="000000"/>
                </a:solidFill>
                <a:effectLst/>
                <a:uLnTx/>
                <a:uFillTx/>
                <a:latin typeface="Cambria" pitchFamily="18" charset="0"/>
              </a:rPr>
              <a:t>2</a:t>
            </a:r>
            <a:r>
              <a:rPr kumimoji="0" lang="en-US" b="0" i="0" u="none" strike="noStrike" kern="0" cap="none" spc="0" normalizeH="0" noProof="0" smtClean="0">
                <a:ln>
                  <a:noFill/>
                </a:ln>
                <a:solidFill>
                  <a:srgbClr val="000000"/>
                </a:solidFill>
                <a:effectLst/>
                <a:uLnTx/>
                <a:uFillTx/>
                <a:latin typeface="Tahoma"/>
              </a:rPr>
              <a:t>.</a:t>
            </a:r>
            <a:r>
              <a:rPr kumimoji="0" lang="en-US" b="0" i="0" u="none" strike="noStrike" kern="0" cap="none" spc="0" normalizeH="0" baseline="0" noProof="0" smtClean="0">
                <a:ln>
                  <a:noFill/>
                </a:ln>
                <a:solidFill>
                  <a:srgbClr val="000000"/>
                </a:solidFill>
                <a:effectLst/>
                <a:uLnTx/>
                <a:uFillTx/>
                <a:latin typeface="Tahoma"/>
              </a:rPr>
              <a:t> </a:t>
            </a:r>
          </a:p>
        </p:txBody>
      </p:sp>
      <p:sp>
        <p:nvSpPr>
          <p:cNvPr id="49" name="TextBox 48"/>
          <p:cNvSpPr txBox="1"/>
          <p:nvPr/>
        </p:nvSpPr>
        <p:spPr>
          <a:xfrm>
            <a:off x="34677" y="836712"/>
            <a:ext cx="8892480" cy="369332"/>
          </a:xfrm>
          <a:prstGeom prst="rect">
            <a:avLst/>
          </a:prstGeom>
          <a:noFill/>
        </p:spPr>
        <p:txBody>
          <a:bodyPr wrap="square" rtlCol="0">
            <a:spAutoFit/>
          </a:bodyPr>
          <a:lstStyle/>
          <a:p>
            <a:r>
              <a:rPr lang="en-US" smtClean="0"/>
              <a:t> In these slides, term graph always refers to an undirected graph, if not specified otherwise. </a:t>
            </a:r>
          </a:p>
        </p:txBody>
      </p:sp>
      <p:sp>
        <p:nvSpPr>
          <p:cNvPr id="50" name="Rectangle 49"/>
          <p:cNvSpPr/>
          <p:nvPr/>
        </p:nvSpPr>
        <p:spPr>
          <a:xfrm>
            <a:off x="179512" y="3397062"/>
            <a:ext cx="8640960" cy="369332"/>
          </a:xfrm>
          <a:prstGeom prst="rect">
            <a:avLst/>
          </a:prstGeom>
        </p:spPr>
        <p:txBody>
          <a:bodyPr wrap="square">
            <a:spAutoFit/>
          </a:bodyPr>
          <a:lstStyle/>
          <a:p>
            <a:pPr lvl="0" eaLnBrk="0" fontAlgn="base" hangingPunct="0">
              <a:spcAft>
                <a:spcPct val="0"/>
              </a:spcAft>
              <a:buClr>
                <a:srgbClr val="FFAE5D"/>
              </a:buClr>
              <a:buSzPct val="75000"/>
            </a:pPr>
            <a:r>
              <a:rPr lang="en-US" kern="0" smtClean="0">
                <a:solidFill>
                  <a:srgbClr val="000000"/>
                </a:solidFill>
                <a:latin typeface="Tahoma"/>
              </a:rPr>
              <a:t>Example:</a:t>
            </a:r>
            <a:r>
              <a:rPr kumimoji="0" lang="en-US" b="0" i="0" u="none" strike="noStrike" kern="0" cap="none" spc="0" normalizeH="0" baseline="0" noProof="0" smtClean="0">
                <a:ln>
                  <a:noFill/>
                </a:ln>
                <a:solidFill>
                  <a:srgbClr val="000000"/>
                </a:solidFill>
                <a:effectLst/>
                <a:uLnTx/>
                <a:uFillTx/>
                <a:latin typeface="Tahoma"/>
              </a:rPr>
              <a:t> </a:t>
            </a:r>
          </a:p>
        </p:txBody>
      </p:sp>
      <p:sp>
        <p:nvSpPr>
          <p:cNvPr id="3" name="Slide Number Placeholder 2"/>
          <p:cNvSpPr>
            <a:spLocks noGrp="1"/>
          </p:cNvSpPr>
          <p:nvPr>
            <p:ph type="sldNum" sz="quarter" idx="12"/>
          </p:nvPr>
        </p:nvSpPr>
        <p:spPr/>
        <p:txBody>
          <a:bodyPr/>
          <a:lstStyle/>
          <a:p>
            <a:fld id="{D3D84833-73A0-4179-9B12-9EFD1189A6FA}" type="slidenum">
              <a:rPr lang="cs-CZ" smtClean="0"/>
              <a:t>16</a:t>
            </a:fld>
            <a:endParaRPr lang="cs-CZ"/>
          </a:p>
        </p:txBody>
      </p:sp>
      <p:sp>
        <p:nvSpPr>
          <p:cNvPr id="51" name="TextBox 50"/>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52" name="TextBox 51"/>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Isomorphism </a:t>
            </a:r>
            <a:r>
              <a:rPr lang="en-US"/>
              <a:t>of directed </a:t>
            </a:r>
            <a:r>
              <a:rPr lang="en-US" smtClean="0"/>
              <a:t>graphs</a:t>
            </a:r>
          </a:p>
        </p:txBody>
      </p:sp>
      <p:sp>
        <p:nvSpPr>
          <p:cNvPr id="9" name="Oval 8"/>
          <p:cNvSpPr/>
          <p:nvPr/>
        </p:nvSpPr>
        <p:spPr>
          <a:xfrm>
            <a:off x="1259632" y="4005064"/>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13" name="Oval 12"/>
          <p:cNvSpPr/>
          <p:nvPr/>
        </p:nvSpPr>
        <p:spPr>
          <a:xfrm>
            <a:off x="1979712" y="4005064"/>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17" name="Oval 16"/>
          <p:cNvSpPr/>
          <p:nvPr/>
        </p:nvSpPr>
        <p:spPr>
          <a:xfrm>
            <a:off x="1979712" y="450912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18" name="Oval 17"/>
          <p:cNvSpPr/>
          <p:nvPr/>
        </p:nvSpPr>
        <p:spPr>
          <a:xfrm>
            <a:off x="2555776" y="450912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26" name="Oval 25"/>
          <p:cNvSpPr/>
          <p:nvPr/>
        </p:nvSpPr>
        <p:spPr>
          <a:xfrm>
            <a:off x="3296947" y="3954147"/>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32" name="Oval 31"/>
          <p:cNvSpPr/>
          <p:nvPr/>
        </p:nvSpPr>
        <p:spPr>
          <a:xfrm>
            <a:off x="4644008" y="450912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36" name="Oval 35"/>
          <p:cNvSpPr/>
          <p:nvPr/>
        </p:nvSpPr>
        <p:spPr>
          <a:xfrm>
            <a:off x="5694302" y="3903230"/>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
        <p:nvSpPr>
          <p:cNvPr id="41" name="Oval 40"/>
          <p:cNvSpPr/>
          <p:nvPr/>
        </p:nvSpPr>
        <p:spPr>
          <a:xfrm>
            <a:off x="6393291" y="443711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p>
        </p:txBody>
      </p:sp>
    </p:spTree>
    <p:extLst>
      <p:ext uri="{BB962C8B-B14F-4D97-AF65-F5344CB8AC3E}">
        <p14:creationId xmlns:p14="http://schemas.microsoft.com/office/powerpoint/2010/main" val="2119685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49788571"/>
              </p:ext>
            </p:extLst>
          </p:nvPr>
        </p:nvGraphicFramePr>
        <p:xfrm>
          <a:off x="251520" y="260648"/>
          <a:ext cx="8568952" cy="5634967"/>
        </p:xfrm>
        <a:graphic>
          <a:graphicData uri="http://schemas.openxmlformats.org/drawingml/2006/table">
            <a:tbl>
              <a:tblPr firstRow="1" bandRow="1">
                <a:tableStyleId>{5C22544A-7EE6-4342-B048-85BDC9FD1C3A}</a:tableStyleId>
              </a:tblPr>
              <a:tblGrid>
                <a:gridCol w="524629"/>
                <a:gridCol w="8044323"/>
              </a:tblGrid>
              <a:tr h="365760">
                <a:tc>
                  <a:txBody>
                    <a:bodyPr/>
                    <a:lstStyle/>
                    <a:p>
                      <a:r>
                        <a:rPr lang="en-US" sz="1600" smtClean="0">
                          <a:solidFill>
                            <a:schemeClr val="tx1"/>
                          </a:solidFill>
                        </a:rPr>
                        <a:t>N</a:t>
                      </a:r>
                      <a:endParaRPr lang="cs-CZ" sz="1600">
                        <a:solidFill>
                          <a:schemeClr val="tx1"/>
                        </a:solidFill>
                      </a:endParaRPr>
                    </a:p>
                  </a:txBody>
                  <a:tcPr marR="108000" marT="0" marB="0" anchor="ctr">
                    <a:solidFill>
                      <a:schemeClr val="tx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Number f</a:t>
                      </a:r>
                      <a:r>
                        <a:rPr lang="en-US" sz="1600" baseline="0" smtClean="0">
                          <a:solidFill>
                            <a:schemeClr val="tx1"/>
                          </a:solidFill>
                        </a:rPr>
                        <a:t>(N)  </a:t>
                      </a:r>
                      <a:r>
                        <a:rPr lang="en-US" sz="1600" smtClean="0">
                          <a:solidFill>
                            <a:schemeClr val="tx1"/>
                          </a:solidFill>
                        </a:rPr>
                        <a:t>of</a:t>
                      </a:r>
                      <a:r>
                        <a:rPr lang="en-US" sz="1600" baseline="0" smtClean="0">
                          <a:solidFill>
                            <a:schemeClr val="tx1"/>
                          </a:solidFill>
                        </a:rPr>
                        <a:t> graphs on N nodes (incl. unconnected ones)          </a:t>
                      </a:r>
                      <a:r>
                        <a:rPr lang="en-US" sz="1400" baseline="0" smtClean="0">
                          <a:solidFill>
                            <a:schemeClr val="tx1"/>
                          </a:solidFill>
                        </a:rPr>
                        <a:t> </a:t>
                      </a:r>
                      <a:r>
                        <a:rPr lang="cs-CZ" sz="1400" smtClean="0">
                          <a:solidFill>
                            <a:schemeClr val="tx1"/>
                          </a:solidFill>
                        </a:rPr>
                        <a:t>https://oeis.org/A000088</a:t>
                      </a:r>
                      <a:endParaRPr lang="cs-CZ" sz="1600" smtClean="0">
                        <a:solidFill>
                          <a:schemeClr val="tx1"/>
                        </a:solidFill>
                      </a:endParaRPr>
                    </a:p>
                  </a:txBody>
                  <a:tcPr marR="108000" marT="0" marB="0" anchor="ctr">
                    <a:solidFill>
                      <a:schemeClr val="tx2">
                        <a:lumMod val="40000"/>
                        <a:lumOff val="60000"/>
                      </a:schemeClr>
                    </a:solidFill>
                  </a:tcPr>
                </a:tc>
              </a:tr>
              <a:tr h="311539">
                <a:tc>
                  <a:txBody>
                    <a:bodyPr/>
                    <a:lstStyle/>
                    <a:p>
                      <a:r>
                        <a:rPr lang="en-US" sz="1600" b="1" smtClean="0"/>
                        <a:t>1</a:t>
                      </a:r>
                      <a:endParaRPr lang="cs-CZ" sz="1600" b="1"/>
                    </a:p>
                  </a:txBody>
                  <a:tcPr marR="108000" marT="0" marB="0" anchor="ctr"/>
                </a:tc>
                <a:tc>
                  <a:txBody>
                    <a:bodyPr/>
                    <a:lstStyle/>
                    <a:p>
                      <a:r>
                        <a:rPr lang="en-US" sz="1600" b="1" smtClean="0"/>
                        <a:t>1</a:t>
                      </a:r>
                      <a:endParaRPr lang="cs-CZ" sz="1600" b="1"/>
                    </a:p>
                  </a:txBody>
                  <a:tcPr marR="108000" marT="0" marB="0" anchor="ctr"/>
                </a:tc>
              </a:tr>
              <a:tr h="311539">
                <a:tc>
                  <a:txBody>
                    <a:bodyPr/>
                    <a:lstStyle/>
                    <a:p>
                      <a:r>
                        <a:rPr lang="en-US" sz="1600" b="1" smtClean="0"/>
                        <a:t>2</a:t>
                      </a:r>
                      <a:endParaRPr lang="cs-CZ" sz="1600" b="1"/>
                    </a:p>
                  </a:txBody>
                  <a:tcPr marR="108000" marT="0" marB="0" anchor="ctr"/>
                </a:tc>
                <a:tc>
                  <a:txBody>
                    <a:bodyPr/>
                    <a:lstStyle/>
                    <a:p>
                      <a:r>
                        <a:rPr lang="en-US" sz="1600" b="1" smtClean="0"/>
                        <a:t>2</a:t>
                      </a:r>
                      <a:endParaRPr lang="cs-CZ" sz="1600" b="1"/>
                    </a:p>
                  </a:txBody>
                  <a:tcPr marR="108000" marT="0" marB="0" anchor="ctr"/>
                </a:tc>
              </a:tr>
              <a:tr h="311539">
                <a:tc>
                  <a:txBody>
                    <a:bodyPr/>
                    <a:lstStyle/>
                    <a:p>
                      <a:r>
                        <a:rPr lang="en-US" sz="1600" b="1" smtClean="0"/>
                        <a:t>3</a:t>
                      </a:r>
                      <a:endParaRPr lang="cs-CZ" sz="1600" b="1"/>
                    </a:p>
                  </a:txBody>
                  <a:tcPr marR="108000" marT="0" marB="0" anchor="ctr"/>
                </a:tc>
                <a:tc>
                  <a:txBody>
                    <a:bodyPr/>
                    <a:lstStyle/>
                    <a:p>
                      <a:r>
                        <a:rPr lang="en-US" sz="1600" b="1" smtClean="0"/>
                        <a:t>4</a:t>
                      </a:r>
                      <a:endParaRPr lang="cs-CZ" sz="1600" b="1"/>
                    </a:p>
                  </a:txBody>
                  <a:tcPr marR="108000" marT="0" marB="0" anchor="ctr"/>
                </a:tc>
              </a:tr>
              <a:tr h="311539">
                <a:tc>
                  <a:txBody>
                    <a:bodyPr/>
                    <a:lstStyle/>
                    <a:p>
                      <a:r>
                        <a:rPr lang="en-US" sz="1600" b="1" smtClean="0"/>
                        <a:t>4</a:t>
                      </a:r>
                      <a:endParaRPr lang="cs-CZ" sz="1600" b="1"/>
                    </a:p>
                  </a:txBody>
                  <a:tcPr marR="108000" marT="0" marB="0" anchor="ctr"/>
                </a:tc>
                <a:tc>
                  <a:txBody>
                    <a:bodyPr/>
                    <a:lstStyle/>
                    <a:p>
                      <a:r>
                        <a:rPr lang="en-US" sz="1600" b="1" smtClean="0"/>
                        <a:t>11</a:t>
                      </a:r>
                      <a:endParaRPr lang="cs-CZ" sz="1600" b="1"/>
                    </a:p>
                  </a:txBody>
                  <a:tcPr marR="108000" marT="0" marB="0" anchor="ctr"/>
                </a:tc>
              </a:tr>
              <a:tr h="311539">
                <a:tc>
                  <a:txBody>
                    <a:bodyPr/>
                    <a:lstStyle/>
                    <a:p>
                      <a:r>
                        <a:rPr lang="cs-CZ" sz="1600" b="1" smtClean="0"/>
                        <a:t>5 </a:t>
                      </a:r>
                      <a:endParaRPr lang="cs-CZ" sz="1600" b="1"/>
                    </a:p>
                  </a:txBody>
                  <a:tcPr marR="108000" marT="0" marB="0" anchor="ctr"/>
                </a:tc>
                <a:tc>
                  <a:txBody>
                    <a:bodyPr/>
                    <a:lstStyle/>
                    <a:p>
                      <a:r>
                        <a:rPr lang="cs-CZ" sz="1600" b="1" smtClean="0"/>
                        <a:t>34 </a:t>
                      </a:r>
                      <a:endParaRPr lang="cs-CZ" sz="1600" b="1"/>
                    </a:p>
                  </a:txBody>
                  <a:tcPr marR="108000" marT="0" marB="0" anchor="ctr"/>
                </a:tc>
              </a:tr>
              <a:tr h="311539">
                <a:tc>
                  <a:txBody>
                    <a:bodyPr/>
                    <a:lstStyle/>
                    <a:p>
                      <a:r>
                        <a:rPr lang="cs-CZ" sz="1600" b="1" smtClean="0"/>
                        <a:t>6 </a:t>
                      </a:r>
                      <a:endParaRPr lang="cs-CZ" sz="1600" b="1"/>
                    </a:p>
                  </a:txBody>
                  <a:tcPr marR="108000" marT="0" marB="0" anchor="ctr"/>
                </a:tc>
                <a:tc>
                  <a:txBody>
                    <a:bodyPr/>
                    <a:lstStyle/>
                    <a:p>
                      <a:r>
                        <a:rPr lang="cs-CZ" sz="1600" b="1" smtClean="0"/>
                        <a:t>156 </a:t>
                      </a:r>
                      <a:endParaRPr lang="cs-CZ" sz="1600" b="1"/>
                    </a:p>
                  </a:txBody>
                  <a:tcPr marR="108000" marT="0" marB="0" anchor="ctr"/>
                </a:tc>
              </a:tr>
              <a:tr h="311539">
                <a:tc>
                  <a:txBody>
                    <a:bodyPr/>
                    <a:lstStyle/>
                    <a:p>
                      <a:r>
                        <a:rPr lang="cs-CZ" sz="1600" b="1" smtClean="0"/>
                        <a:t>7 </a:t>
                      </a:r>
                      <a:endParaRPr lang="cs-CZ" sz="1600" b="1"/>
                    </a:p>
                  </a:txBody>
                  <a:tcPr marR="108000" marT="0" marB="0" anchor="ctr"/>
                </a:tc>
                <a:tc>
                  <a:txBody>
                    <a:bodyPr/>
                    <a:lstStyle/>
                    <a:p>
                      <a:r>
                        <a:rPr lang="cs-CZ" sz="1600" b="1" smtClean="0"/>
                        <a:t>1044 </a:t>
                      </a:r>
                      <a:endParaRPr lang="cs-CZ" sz="1600" b="1"/>
                    </a:p>
                  </a:txBody>
                  <a:tcPr marR="108000" marT="0" marB="0" anchor="ctr"/>
                </a:tc>
              </a:tr>
              <a:tr h="311539">
                <a:tc>
                  <a:txBody>
                    <a:bodyPr/>
                    <a:lstStyle/>
                    <a:p>
                      <a:r>
                        <a:rPr lang="cs-CZ" sz="1600" b="1" smtClean="0"/>
                        <a:t>8 </a:t>
                      </a:r>
                      <a:endParaRPr lang="cs-CZ" sz="1600" b="1"/>
                    </a:p>
                  </a:txBody>
                  <a:tcPr marR="108000" marT="0" marB="0" anchor="ctr"/>
                </a:tc>
                <a:tc>
                  <a:txBody>
                    <a:bodyPr/>
                    <a:lstStyle/>
                    <a:p>
                      <a:r>
                        <a:rPr lang="cs-CZ" sz="1600" b="1" smtClean="0"/>
                        <a:t>12346 </a:t>
                      </a:r>
                      <a:endParaRPr lang="cs-CZ" sz="1600" b="1"/>
                    </a:p>
                  </a:txBody>
                  <a:tcPr marR="108000" marT="0" marB="0" anchor="ctr"/>
                </a:tc>
              </a:tr>
              <a:tr h="311539">
                <a:tc>
                  <a:txBody>
                    <a:bodyPr/>
                    <a:lstStyle/>
                    <a:p>
                      <a:r>
                        <a:rPr lang="cs-CZ" sz="1600" b="1" smtClean="0"/>
                        <a:t>9 </a:t>
                      </a:r>
                      <a:endParaRPr lang="cs-CZ" sz="1600" b="1"/>
                    </a:p>
                  </a:txBody>
                  <a:tcPr marR="108000" marT="0" marB="0" anchor="ctr"/>
                </a:tc>
                <a:tc>
                  <a:txBody>
                    <a:bodyPr/>
                    <a:lstStyle/>
                    <a:p>
                      <a:r>
                        <a:rPr lang="cs-CZ" sz="1600" b="1" smtClean="0"/>
                        <a:t>274668 </a:t>
                      </a:r>
                      <a:endParaRPr lang="cs-CZ" sz="1600" b="1"/>
                    </a:p>
                  </a:txBody>
                  <a:tcPr marR="108000" marT="0" marB="0" anchor="ctr"/>
                </a:tc>
              </a:tr>
              <a:tr h="311539">
                <a:tc>
                  <a:txBody>
                    <a:bodyPr/>
                    <a:lstStyle/>
                    <a:p>
                      <a:r>
                        <a:rPr lang="cs-CZ" sz="1600" b="1" smtClean="0"/>
                        <a:t>10 </a:t>
                      </a:r>
                      <a:endParaRPr lang="cs-CZ" sz="1600" b="1"/>
                    </a:p>
                  </a:txBody>
                  <a:tcPr marR="108000" marT="0" marB="0" anchor="ctr"/>
                </a:tc>
                <a:tc>
                  <a:txBody>
                    <a:bodyPr/>
                    <a:lstStyle/>
                    <a:p>
                      <a:r>
                        <a:rPr lang="cs-CZ" sz="1600" b="1" smtClean="0"/>
                        <a:t>12005168 </a:t>
                      </a:r>
                      <a:endParaRPr lang="cs-CZ" sz="1600" b="1"/>
                    </a:p>
                  </a:txBody>
                  <a:tcPr marR="108000" marT="0" marB="0" anchor="ctr"/>
                </a:tc>
              </a:tr>
              <a:tr h="311539">
                <a:tc>
                  <a:txBody>
                    <a:bodyPr/>
                    <a:lstStyle/>
                    <a:p>
                      <a:r>
                        <a:rPr lang="cs-CZ" sz="1600" b="1" smtClean="0"/>
                        <a:t>15</a:t>
                      </a:r>
                      <a:endParaRPr lang="cs-CZ" sz="1600" b="1"/>
                    </a:p>
                  </a:txBody>
                  <a:tcPr marR="108000" marT="0" marB="0" anchor="ctr"/>
                </a:tc>
                <a:tc>
                  <a:txBody>
                    <a:bodyPr/>
                    <a:lstStyle/>
                    <a:p>
                      <a:r>
                        <a:rPr lang="cs-CZ" sz="1600" b="1" smtClean="0"/>
                        <a:t>31426485969804308768</a:t>
                      </a:r>
                      <a:endParaRPr lang="cs-CZ" sz="1600" b="1"/>
                    </a:p>
                  </a:txBody>
                  <a:tcPr marR="108000" marT="0" marB="0" anchor="ctr"/>
                </a:tc>
              </a:tr>
              <a:tr h="311539">
                <a:tc>
                  <a:txBody>
                    <a:bodyPr/>
                    <a:lstStyle/>
                    <a:p>
                      <a:r>
                        <a:rPr lang="cs-CZ" sz="1600" b="1" smtClean="0"/>
                        <a:t>20</a:t>
                      </a:r>
                      <a:endParaRPr lang="cs-CZ" sz="1600" b="1"/>
                    </a:p>
                  </a:txBody>
                  <a:tcPr marR="108000" marT="0" marB="0" anchor="ctr"/>
                </a:tc>
                <a:tc>
                  <a:txBody>
                    <a:bodyPr/>
                    <a:lstStyle/>
                    <a:p>
                      <a:r>
                        <a:rPr lang="cs-CZ" sz="1600" b="1" smtClean="0"/>
                        <a:t>645490122795799841856164638490742749440</a:t>
                      </a:r>
                      <a:r>
                        <a:rPr lang="en-US" sz="1600" b="1" smtClean="0"/>
                        <a:t> ~  6.5 </a:t>
                      </a:r>
                      <a:r>
                        <a:rPr lang="en-US" sz="1600" b="1" smtClean="0">
                          <a:latin typeface="Calibri"/>
                        </a:rPr>
                        <a:t>∙ </a:t>
                      </a:r>
                      <a:r>
                        <a:rPr lang="en-US" sz="1600" b="1" smtClean="0"/>
                        <a:t>10</a:t>
                      </a:r>
                      <a:r>
                        <a:rPr lang="en-US" sz="1600" b="1" baseline="30000" smtClean="0"/>
                        <a:t>38</a:t>
                      </a:r>
                      <a:r>
                        <a:rPr lang="en-US" sz="1600" b="1" smtClean="0"/>
                        <a:t> </a:t>
                      </a:r>
                      <a:endParaRPr lang="cs-CZ" sz="1600" b="1"/>
                    </a:p>
                  </a:txBody>
                  <a:tcPr marR="108000" marT="0" marB="0" anchor="ctr"/>
                </a:tc>
              </a:tr>
              <a:tr h="311539">
                <a:tc>
                  <a:txBody>
                    <a:bodyPr/>
                    <a:lstStyle/>
                    <a:p>
                      <a:r>
                        <a:rPr lang="cs-CZ" sz="1600" b="1" smtClean="0"/>
                        <a:t>30 </a:t>
                      </a:r>
                      <a:endParaRPr lang="cs-CZ" sz="1600" b="1"/>
                    </a:p>
                  </a:txBody>
                  <a:tcPr marR="108000" marT="0" marB="0" anchor="ctr"/>
                </a:tc>
                <a:tc>
                  <a:txBody>
                    <a:bodyPr/>
                    <a:lstStyle/>
                    <a:p>
                      <a:r>
                        <a:rPr lang="cs-CZ" sz="1600" b="1" smtClean="0"/>
                        <a:t>334494316309257669249439569928080028956631479935393064329967834887217734534880582749030521599504384</a:t>
                      </a:r>
                      <a:r>
                        <a:rPr lang="en-US" sz="1600" b="1" smtClean="0"/>
                        <a:t>   ~ 3.3 </a:t>
                      </a:r>
                      <a:r>
                        <a:rPr lang="en-US" sz="1600" b="1" smtClean="0">
                          <a:latin typeface="+mn-lt"/>
                        </a:rPr>
                        <a:t>∙ </a:t>
                      </a:r>
                      <a:r>
                        <a:rPr lang="en-US" sz="1600" b="1" smtClean="0"/>
                        <a:t>10</a:t>
                      </a:r>
                      <a:r>
                        <a:rPr lang="en-US" sz="1600" b="1" baseline="30000" smtClean="0"/>
                        <a:t>98</a:t>
                      </a:r>
                      <a:endParaRPr lang="cs-CZ" sz="1600" b="1"/>
                    </a:p>
                  </a:txBody>
                  <a:tcPr marR="108000" marT="0" marB="0" anchor="ctr"/>
                </a:tc>
              </a:tr>
              <a:tr h="311539">
                <a:tc>
                  <a:txBody>
                    <a:bodyPr/>
                    <a:lstStyle/>
                    <a:p>
                      <a:r>
                        <a:rPr lang="en-US" sz="1600" b="1" kern="1200" smtClean="0">
                          <a:solidFill>
                            <a:schemeClr val="dk1"/>
                          </a:solidFill>
                          <a:latin typeface="+mn-lt"/>
                          <a:ea typeface="+mn-ea"/>
                          <a:cs typeface="+mn-cs"/>
                        </a:rPr>
                        <a:t>40</a:t>
                      </a:r>
                      <a:endParaRPr lang="cs-CZ" sz="1600" b="1" kern="1200">
                        <a:solidFill>
                          <a:schemeClr val="dk1"/>
                        </a:solidFill>
                        <a:latin typeface="+mn-lt"/>
                        <a:ea typeface="+mn-ea"/>
                        <a:cs typeface="+mn-cs"/>
                      </a:endParaRPr>
                    </a:p>
                  </a:txBody>
                  <a:tcPr marR="108000" marT="0" marB="0" anchor="ctr"/>
                </a:tc>
                <a:tc>
                  <a:txBody>
                    <a:bodyPr/>
                    <a:lstStyle/>
                    <a:p>
                      <a:r>
                        <a:rPr lang="cs-CZ" sz="1600" b="1" kern="1200" smtClean="0">
                          <a:solidFill>
                            <a:schemeClr val="dk1"/>
                          </a:solidFill>
                          <a:latin typeface="+mn-lt"/>
                          <a:ea typeface="+mn-ea"/>
                          <a:cs typeface="+mn-cs"/>
                        </a:rPr>
                        <a:t>7793841167914977954582550817575177766066055272533160501864210580719699592280766598762108507458913936081932965352037372886593259286753883857016383307981863462449691949358853053120648183808</a:t>
                      </a:r>
                      <a:r>
                        <a:rPr lang="en-US" sz="1600" b="1" kern="1200" smtClean="0">
                          <a:solidFill>
                            <a:schemeClr val="dk1"/>
                          </a:solidFill>
                          <a:latin typeface="+mn-lt"/>
                          <a:ea typeface="+mn-ea"/>
                          <a:cs typeface="+mn-cs"/>
                        </a:rPr>
                        <a:t>  </a:t>
                      </a:r>
                      <a:r>
                        <a:rPr lang="en-US" sz="1600" b="1" smtClean="0"/>
                        <a:t>~ 7.8 </a:t>
                      </a:r>
                      <a:r>
                        <a:rPr lang="en-US" sz="1600" b="1" smtClean="0">
                          <a:latin typeface="+mn-lt"/>
                        </a:rPr>
                        <a:t>∙ </a:t>
                      </a:r>
                      <a:r>
                        <a:rPr lang="en-US" sz="1600" b="1" smtClean="0"/>
                        <a:t>10</a:t>
                      </a:r>
                      <a:r>
                        <a:rPr lang="en-US" sz="1600" b="1" baseline="30000" smtClean="0"/>
                        <a:t>186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N</a:t>
                      </a:r>
                      <a:endParaRPr lang="cs-CZ" sz="1600" b="1" kern="1200">
                        <a:solidFill>
                          <a:schemeClr val="dk1"/>
                        </a:solidFill>
                        <a:latin typeface="+mn-lt"/>
                        <a:ea typeface="+mn-ea"/>
                        <a:cs typeface="+mn-cs"/>
                      </a:endParaRPr>
                    </a:p>
                  </a:txBody>
                  <a:tcPr marR="108000" marT="0" marB="0" anchor="ctr"/>
                </a:tc>
                <a:tc>
                  <a:txBody>
                    <a:bodyPr/>
                    <a:lstStyle/>
                    <a:p>
                      <a:r>
                        <a:rPr lang="en-US" sz="1600" b="1" kern="1200" smtClean="0">
                          <a:solidFill>
                            <a:schemeClr val="dk1"/>
                          </a:solidFill>
                          <a:latin typeface="+mn-lt"/>
                          <a:ea typeface="+mn-ea"/>
                          <a:cs typeface="+mn-cs"/>
                        </a:rPr>
                        <a:t>  </a:t>
                      </a:r>
                      <a:r>
                        <a:rPr lang="en-US" sz="1600" smtClean="0">
                          <a:latin typeface="Calibri"/>
                          <a:sym typeface="Symbol"/>
                        </a:rPr>
                        <a:t> see inset </a:t>
                      </a:r>
                      <a:endParaRPr lang="cs-CZ" sz="1600"/>
                    </a:p>
                  </a:txBody>
                  <a:tcPr marR="108000" marT="0" marB="0" anchor="ctr"/>
                </a:tc>
              </a:tr>
            </a:tbl>
          </a:graphicData>
        </a:graphic>
      </p:graphicFrame>
      <p:sp>
        <p:nvSpPr>
          <p:cNvPr id="3" name="TextBox 2"/>
          <p:cNvSpPr txBox="1"/>
          <p:nvPr/>
        </p:nvSpPr>
        <p:spPr>
          <a:xfrm>
            <a:off x="251520" y="5877272"/>
            <a:ext cx="8640960" cy="307777"/>
          </a:xfrm>
          <a:prstGeom prst="rect">
            <a:avLst/>
          </a:prstGeom>
          <a:noFill/>
        </p:spPr>
        <p:txBody>
          <a:bodyPr wrap="square" rtlCol="0">
            <a:spAutoFit/>
          </a:bodyPr>
          <a:lstStyle/>
          <a:p>
            <a:r>
              <a:rPr lang="en-US" sz="1400" b="1" smtClean="0"/>
              <a:t>Applying brute force and checking all graphs for would be a hopeless effort. </a:t>
            </a:r>
          </a:p>
        </p:txBody>
      </p:sp>
      <p:sp>
        <p:nvSpPr>
          <p:cNvPr id="6" name="Slide Number Placeholder 5"/>
          <p:cNvSpPr>
            <a:spLocks noGrp="1"/>
          </p:cNvSpPr>
          <p:nvPr>
            <p:ph type="sldNum" sz="quarter" idx="12"/>
          </p:nvPr>
        </p:nvSpPr>
        <p:spPr/>
        <p:txBody>
          <a:bodyPr/>
          <a:lstStyle/>
          <a:p>
            <a:fld id="{D3D84833-73A0-4179-9B12-9EFD1189A6FA}" type="slidenum">
              <a:rPr lang="cs-CZ" smtClean="0"/>
              <a:t>17</a:t>
            </a:fld>
            <a:endParaRPr lang="cs-CZ"/>
          </a:p>
        </p:txBody>
      </p:sp>
      <p:sp>
        <p:nvSpPr>
          <p:cNvPr id="7" name="TextBox 6"/>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 name="Rectangle 3"/>
          <p:cNvSpPr/>
          <p:nvPr/>
        </p:nvSpPr>
        <p:spPr>
          <a:xfrm>
            <a:off x="3995936" y="2132856"/>
            <a:ext cx="4752528" cy="13681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47" name="Group 46"/>
          <p:cNvGrpSpPr/>
          <p:nvPr/>
        </p:nvGrpSpPr>
        <p:grpSpPr>
          <a:xfrm>
            <a:off x="6444208" y="2245068"/>
            <a:ext cx="2232248" cy="1111924"/>
            <a:chOff x="4644008" y="2276872"/>
            <a:chExt cx="2232248" cy="1111924"/>
          </a:xfrm>
        </p:grpSpPr>
        <p:sp>
          <p:nvSpPr>
            <p:cNvPr id="8" name="Rectangle 7"/>
            <p:cNvSpPr/>
            <p:nvPr/>
          </p:nvSpPr>
          <p:spPr>
            <a:xfrm>
              <a:off x="5292080" y="2276872"/>
              <a:ext cx="108012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dk1"/>
                  </a:solidFill>
                </a:rPr>
                <a:t>f(N)</a:t>
              </a:r>
              <a:endParaRPr lang="cs-CZ">
                <a:solidFill>
                  <a:schemeClr val="tx1"/>
                </a:solidFill>
              </a:endParaRPr>
            </a:p>
          </p:txBody>
        </p:sp>
        <p:grpSp>
          <p:nvGrpSpPr>
            <p:cNvPr id="22" name="Group 21"/>
            <p:cNvGrpSpPr/>
            <p:nvPr/>
          </p:nvGrpSpPr>
          <p:grpSpPr>
            <a:xfrm>
              <a:off x="5508104" y="2492896"/>
              <a:ext cx="663974" cy="895900"/>
              <a:chOff x="6372200" y="1669004"/>
              <a:chExt cx="663974" cy="895900"/>
            </a:xfrm>
            <a:noFill/>
          </p:grpSpPr>
          <p:sp>
            <p:nvSpPr>
              <p:cNvPr id="13" name="Rectangle 12"/>
              <p:cNvSpPr/>
              <p:nvPr/>
            </p:nvSpPr>
            <p:spPr>
              <a:xfrm>
                <a:off x="6460110" y="1669004"/>
                <a:ext cx="576064"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rPr>
                  <a:t>( </a:t>
                </a:r>
                <a:r>
                  <a:rPr lang="en-US" sz="1100" smtClean="0">
                    <a:solidFill>
                      <a:schemeClr val="tx1"/>
                    </a:solidFill>
                  </a:rPr>
                  <a:t> </a:t>
                </a:r>
                <a:r>
                  <a:rPr lang="en-US" sz="2400" smtClean="0">
                    <a:solidFill>
                      <a:schemeClr val="tx1"/>
                    </a:solidFill>
                  </a:rPr>
                  <a:t>)</a:t>
                </a:r>
                <a:endParaRPr lang="cs-CZ" sz="2400">
                  <a:solidFill>
                    <a:schemeClr val="tx1"/>
                  </a:solidFill>
                </a:endParaRPr>
              </a:p>
            </p:txBody>
          </p:sp>
          <p:grpSp>
            <p:nvGrpSpPr>
              <p:cNvPr id="16" name="Group 15"/>
              <p:cNvGrpSpPr/>
              <p:nvPr/>
            </p:nvGrpSpPr>
            <p:grpSpPr>
              <a:xfrm>
                <a:off x="6564371" y="1732612"/>
                <a:ext cx="360040" cy="440448"/>
                <a:chOff x="6540518" y="1732612"/>
                <a:chExt cx="360040" cy="440448"/>
              </a:xfrm>
              <a:grpFill/>
            </p:grpSpPr>
            <p:sp>
              <p:nvSpPr>
                <p:cNvPr id="14" name="Rectangle 13"/>
                <p:cNvSpPr/>
                <p:nvPr/>
              </p:nvSpPr>
              <p:spPr>
                <a:xfrm>
                  <a:off x="6540518" y="1732612"/>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rPr>
                    <a:t>N </a:t>
                  </a:r>
                  <a:endParaRPr lang="cs-CZ" sz="1400">
                    <a:solidFill>
                      <a:schemeClr val="tx1"/>
                    </a:solidFill>
                  </a:endParaRPr>
                </a:p>
              </p:txBody>
            </p:sp>
            <p:sp>
              <p:nvSpPr>
                <p:cNvPr id="15" name="Rectangle 14"/>
                <p:cNvSpPr/>
                <p:nvPr/>
              </p:nvSpPr>
              <p:spPr>
                <a:xfrm>
                  <a:off x="6540518" y="1885028"/>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rPr>
                    <a:t>2</a:t>
                  </a:r>
                  <a:endParaRPr lang="cs-CZ" sz="1400">
                    <a:solidFill>
                      <a:schemeClr val="tx1"/>
                    </a:solidFill>
                  </a:endParaRPr>
                </a:p>
              </p:txBody>
            </p:sp>
          </p:grpSp>
          <p:sp>
            <p:nvSpPr>
              <p:cNvPr id="18" name="Rectangle 17"/>
              <p:cNvSpPr/>
              <p:nvPr/>
            </p:nvSpPr>
            <p:spPr>
              <a:xfrm>
                <a:off x="6372200" y="1988840"/>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19" name="Rectangle 18"/>
              <p:cNvSpPr/>
              <p:nvPr/>
            </p:nvSpPr>
            <p:spPr>
              <a:xfrm>
                <a:off x="6516216" y="2276872"/>
                <a:ext cx="432048"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N! </a:t>
                </a:r>
                <a:endParaRPr lang="cs-CZ">
                  <a:solidFill>
                    <a:schemeClr val="tx1"/>
                  </a:solidFill>
                </a:endParaRPr>
              </a:p>
            </p:txBody>
          </p:sp>
          <p:cxnSp>
            <p:nvCxnSpPr>
              <p:cNvPr id="10" name="Straight Connector 9"/>
              <p:cNvCxnSpPr/>
              <p:nvPr/>
            </p:nvCxnSpPr>
            <p:spPr>
              <a:xfrm>
                <a:off x="6444208" y="2268921"/>
                <a:ext cx="504056" cy="0"/>
              </a:xfrm>
              <a:prstGeom prst="line">
                <a:avLst/>
              </a:prstGeom>
              <a:grp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a:off x="4644008" y="2420888"/>
              <a:ext cx="1008112" cy="504056"/>
              <a:chOff x="4283968" y="2420888"/>
              <a:chExt cx="1008112" cy="504056"/>
            </a:xfrm>
            <a:noFill/>
          </p:grpSpPr>
          <p:sp>
            <p:nvSpPr>
              <p:cNvPr id="17" name="Rectangle 16"/>
              <p:cNvSpPr/>
              <p:nvPr/>
            </p:nvSpPr>
            <p:spPr>
              <a:xfrm>
                <a:off x="4283968" y="2420888"/>
                <a:ext cx="1008112"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lim</a:t>
                </a:r>
                <a:endParaRPr lang="cs-CZ">
                  <a:solidFill>
                    <a:schemeClr val="tx1"/>
                  </a:solidFill>
                </a:endParaRPr>
              </a:p>
            </p:txBody>
          </p:sp>
          <p:sp>
            <p:nvSpPr>
              <p:cNvPr id="31" name="Rectangle 30"/>
              <p:cNvSpPr/>
              <p:nvPr/>
            </p:nvSpPr>
            <p:spPr>
              <a:xfrm>
                <a:off x="4355976" y="2636912"/>
                <a:ext cx="936104"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chemeClr val="dk1"/>
                    </a:solidFill>
                  </a:rPr>
                  <a:t>N</a:t>
                </a:r>
                <a:r>
                  <a:rPr lang="en-US" sz="1400" b="1">
                    <a:solidFill>
                      <a:schemeClr val="dk1"/>
                    </a:solidFill>
                    <a:sym typeface="Symbol"/>
                  </a:rPr>
                  <a:t></a:t>
                </a:r>
                <a:endParaRPr lang="cs-CZ" sz="1400">
                  <a:solidFill>
                    <a:schemeClr val="tx1"/>
                  </a:solidFill>
                </a:endParaRPr>
              </a:p>
            </p:txBody>
          </p:sp>
        </p:grpSp>
        <p:cxnSp>
          <p:nvCxnSpPr>
            <p:cNvPr id="34" name="Straight Connector 33"/>
            <p:cNvCxnSpPr/>
            <p:nvPr/>
          </p:nvCxnSpPr>
          <p:spPr>
            <a:xfrm>
              <a:off x="5436096" y="2564904"/>
              <a:ext cx="864096" cy="0"/>
            </a:xfrm>
            <a:prstGeom prst="line">
              <a:avLst/>
            </a:prstGeom>
            <a:grpFill/>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6372200" y="2420888"/>
              <a:ext cx="50405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 1 </a:t>
              </a:r>
              <a:endParaRPr lang="cs-CZ">
                <a:solidFill>
                  <a:schemeClr val="tx1"/>
                </a:solidFill>
              </a:endParaRPr>
            </a:p>
          </p:txBody>
        </p:sp>
      </p:grpSp>
      <p:sp>
        <p:nvSpPr>
          <p:cNvPr id="48" name="Rectangle 47"/>
          <p:cNvSpPr/>
          <p:nvPr/>
        </p:nvSpPr>
        <p:spPr>
          <a:xfrm>
            <a:off x="3995936" y="2348880"/>
            <a:ext cx="2664296"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The formula approximates</a:t>
            </a:r>
          </a:p>
          <a:p>
            <a:pPr algn="ctr"/>
            <a:r>
              <a:rPr lang="en-US">
                <a:solidFill>
                  <a:schemeClr val="tx1"/>
                </a:solidFill>
              </a:rPr>
              <a:t>f(N) </a:t>
            </a:r>
            <a:r>
              <a:rPr lang="en-US" smtClean="0">
                <a:solidFill>
                  <a:schemeClr val="tx1"/>
                </a:solidFill>
              </a:rPr>
              <a:t>tightly, </a:t>
            </a:r>
            <a:r>
              <a:rPr lang="en-US">
                <a:solidFill>
                  <a:schemeClr val="tx1"/>
                </a:solidFill>
              </a:rPr>
              <a:t>in the sense:</a:t>
            </a:r>
            <a:endParaRPr lang="cs-CZ">
              <a:solidFill>
                <a:schemeClr val="tx1"/>
              </a:solidFill>
            </a:endParaRPr>
          </a:p>
        </p:txBody>
      </p:sp>
      <p:sp>
        <p:nvSpPr>
          <p:cNvPr id="49" name="Rectangle 48"/>
          <p:cNvSpPr/>
          <p:nvPr/>
        </p:nvSpPr>
        <p:spPr>
          <a:xfrm>
            <a:off x="3995936" y="764704"/>
            <a:ext cx="4752528" cy="11521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46" name="Group 45"/>
          <p:cNvGrpSpPr/>
          <p:nvPr/>
        </p:nvGrpSpPr>
        <p:grpSpPr>
          <a:xfrm>
            <a:off x="6876256" y="836712"/>
            <a:ext cx="1456062" cy="895900"/>
            <a:chOff x="4283968" y="1124744"/>
            <a:chExt cx="1456062" cy="895900"/>
          </a:xfrm>
        </p:grpSpPr>
        <p:sp>
          <p:nvSpPr>
            <p:cNvPr id="5" name="Rectangle 4"/>
            <p:cNvSpPr/>
            <p:nvPr/>
          </p:nvSpPr>
          <p:spPr>
            <a:xfrm>
              <a:off x="4283968" y="1556792"/>
              <a:ext cx="8640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solidFill>
                    <a:schemeClr val="dk1"/>
                  </a:solidFill>
                </a:rPr>
                <a:t>f(N</a:t>
              </a:r>
              <a:r>
                <a:rPr lang="en-US" b="1" smtClean="0">
                  <a:solidFill>
                    <a:schemeClr val="dk1"/>
                  </a:solidFill>
                </a:rPr>
                <a:t>) </a:t>
              </a:r>
              <a:r>
                <a:rPr lang="en-US" b="1" smtClean="0">
                  <a:solidFill>
                    <a:schemeClr val="dk1"/>
                  </a:solidFill>
                  <a:latin typeface="Calibri"/>
                </a:rPr>
                <a:t>≤ </a:t>
              </a:r>
              <a:r>
                <a:rPr lang="en-US" b="1" smtClean="0">
                  <a:solidFill>
                    <a:schemeClr val="dk1"/>
                  </a:solidFill>
                </a:rPr>
                <a:t>  </a:t>
              </a:r>
              <a:endParaRPr lang="cs-CZ">
                <a:solidFill>
                  <a:schemeClr val="tx1"/>
                </a:solidFill>
              </a:endParaRPr>
            </a:p>
          </p:txBody>
        </p:sp>
        <p:grpSp>
          <p:nvGrpSpPr>
            <p:cNvPr id="23" name="Group 22"/>
            <p:cNvGrpSpPr/>
            <p:nvPr/>
          </p:nvGrpSpPr>
          <p:grpSpPr>
            <a:xfrm>
              <a:off x="5076056" y="1124744"/>
              <a:ext cx="663974" cy="895900"/>
              <a:chOff x="6372200" y="1669004"/>
              <a:chExt cx="663974" cy="895900"/>
            </a:xfrm>
            <a:noFill/>
          </p:grpSpPr>
          <p:sp>
            <p:nvSpPr>
              <p:cNvPr id="24" name="Rectangle 23"/>
              <p:cNvSpPr/>
              <p:nvPr/>
            </p:nvSpPr>
            <p:spPr>
              <a:xfrm>
                <a:off x="6460110" y="1669004"/>
                <a:ext cx="576064" cy="57606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smtClean="0">
                    <a:solidFill>
                      <a:schemeClr val="tx1"/>
                    </a:solidFill>
                  </a:rPr>
                  <a:t>( </a:t>
                </a:r>
                <a:r>
                  <a:rPr lang="en-US" sz="1100" smtClean="0">
                    <a:solidFill>
                      <a:schemeClr val="tx1"/>
                    </a:solidFill>
                  </a:rPr>
                  <a:t> </a:t>
                </a:r>
                <a:r>
                  <a:rPr lang="en-US" sz="2400" smtClean="0">
                    <a:solidFill>
                      <a:schemeClr val="tx1"/>
                    </a:solidFill>
                  </a:rPr>
                  <a:t>)</a:t>
                </a:r>
                <a:endParaRPr lang="cs-CZ" sz="2400">
                  <a:solidFill>
                    <a:schemeClr val="tx1"/>
                  </a:solidFill>
                </a:endParaRPr>
              </a:p>
            </p:txBody>
          </p:sp>
          <p:grpSp>
            <p:nvGrpSpPr>
              <p:cNvPr id="25" name="Group 24"/>
              <p:cNvGrpSpPr/>
              <p:nvPr/>
            </p:nvGrpSpPr>
            <p:grpSpPr>
              <a:xfrm>
                <a:off x="6564371" y="1732612"/>
                <a:ext cx="360040" cy="440448"/>
                <a:chOff x="6540518" y="1732612"/>
                <a:chExt cx="360040" cy="440448"/>
              </a:xfrm>
              <a:grpFill/>
            </p:grpSpPr>
            <p:sp>
              <p:nvSpPr>
                <p:cNvPr id="29" name="Rectangle 28"/>
                <p:cNvSpPr/>
                <p:nvPr/>
              </p:nvSpPr>
              <p:spPr>
                <a:xfrm>
                  <a:off x="6540518" y="1732612"/>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rPr>
                    <a:t>N </a:t>
                  </a:r>
                  <a:endParaRPr lang="cs-CZ" sz="1400">
                    <a:solidFill>
                      <a:schemeClr val="tx1"/>
                    </a:solidFill>
                  </a:endParaRPr>
                </a:p>
              </p:txBody>
            </p:sp>
            <p:sp>
              <p:nvSpPr>
                <p:cNvPr id="30" name="Rectangle 29"/>
                <p:cNvSpPr/>
                <p:nvPr/>
              </p:nvSpPr>
              <p:spPr>
                <a:xfrm>
                  <a:off x="6540518" y="1885028"/>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1"/>
                      </a:solidFill>
                    </a:rPr>
                    <a:t>2</a:t>
                  </a:r>
                  <a:endParaRPr lang="cs-CZ" sz="1400">
                    <a:solidFill>
                      <a:schemeClr val="tx1"/>
                    </a:solidFill>
                  </a:endParaRPr>
                </a:p>
              </p:txBody>
            </p:sp>
          </p:grpSp>
          <p:sp>
            <p:nvSpPr>
              <p:cNvPr id="26" name="Rectangle 25"/>
              <p:cNvSpPr/>
              <p:nvPr/>
            </p:nvSpPr>
            <p:spPr>
              <a:xfrm>
                <a:off x="6372200" y="1988840"/>
                <a:ext cx="360040"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27" name="Rectangle 26"/>
              <p:cNvSpPr/>
              <p:nvPr/>
            </p:nvSpPr>
            <p:spPr>
              <a:xfrm>
                <a:off x="6516216" y="2276872"/>
                <a:ext cx="432048" cy="28803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N! </a:t>
                </a:r>
                <a:endParaRPr lang="cs-CZ">
                  <a:solidFill>
                    <a:schemeClr val="tx1"/>
                  </a:solidFill>
                </a:endParaRPr>
              </a:p>
            </p:txBody>
          </p:sp>
          <p:cxnSp>
            <p:nvCxnSpPr>
              <p:cNvPr id="28" name="Straight Connector 27"/>
              <p:cNvCxnSpPr/>
              <p:nvPr/>
            </p:nvCxnSpPr>
            <p:spPr>
              <a:xfrm>
                <a:off x="6372200" y="2276872"/>
                <a:ext cx="648072" cy="0"/>
              </a:xfrm>
              <a:prstGeom prst="line">
                <a:avLst/>
              </a:prstGeom>
              <a:grpFill/>
              <a:ln w="254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50" name="Rectangle 49"/>
          <p:cNvSpPr/>
          <p:nvPr/>
        </p:nvSpPr>
        <p:spPr>
          <a:xfrm>
            <a:off x="4340074" y="908720"/>
            <a:ext cx="2448272"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Approximation of</a:t>
            </a:r>
          </a:p>
          <a:p>
            <a:pPr algn="ctr"/>
            <a:r>
              <a:rPr lang="en-US" smtClean="0">
                <a:solidFill>
                  <a:schemeClr val="tx1"/>
                </a:solidFill>
              </a:rPr>
              <a:t>the number of graphs:</a:t>
            </a:r>
            <a:endParaRPr lang="cs-CZ">
              <a:solidFill>
                <a:schemeClr val="tx1"/>
              </a:solidFill>
            </a:endParaRPr>
          </a:p>
        </p:txBody>
      </p:sp>
    </p:spTree>
    <p:extLst>
      <p:ext uri="{BB962C8B-B14F-4D97-AF65-F5344CB8AC3E}">
        <p14:creationId xmlns:p14="http://schemas.microsoft.com/office/powerpoint/2010/main" val="1311978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58761009"/>
              </p:ext>
            </p:extLst>
          </p:nvPr>
        </p:nvGraphicFramePr>
        <p:xfrm>
          <a:off x="251520" y="260648"/>
          <a:ext cx="8568952" cy="5634967"/>
        </p:xfrm>
        <a:graphic>
          <a:graphicData uri="http://schemas.openxmlformats.org/drawingml/2006/table">
            <a:tbl>
              <a:tblPr firstRow="1" bandRow="1">
                <a:tableStyleId>{5C22544A-7EE6-4342-B048-85BDC9FD1C3A}</a:tableStyleId>
              </a:tblPr>
              <a:tblGrid>
                <a:gridCol w="524629"/>
                <a:gridCol w="8044323"/>
              </a:tblGrid>
              <a:tr h="365760">
                <a:tc>
                  <a:txBody>
                    <a:bodyPr/>
                    <a:lstStyle/>
                    <a:p>
                      <a:r>
                        <a:rPr lang="en-US" sz="1600" smtClean="0">
                          <a:solidFill>
                            <a:schemeClr val="tx1"/>
                          </a:solidFill>
                        </a:rPr>
                        <a:t>N</a:t>
                      </a:r>
                      <a:endParaRPr lang="cs-CZ" sz="1600">
                        <a:solidFill>
                          <a:schemeClr val="tx1"/>
                        </a:solidFill>
                      </a:endParaRPr>
                    </a:p>
                  </a:txBody>
                  <a:tcPr marR="108000" marT="0" marB="0" anchor="ctr">
                    <a:solidFill>
                      <a:schemeClr val="tx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Number f'</a:t>
                      </a:r>
                      <a:r>
                        <a:rPr lang="en-US" sz="1600" baseline="0" smtClean="0">
                          <a:solidFill>
                            <a:schemeClr val="tx1"/>
                          </a:solidFill>
                        </a:rPr>
                        <a:t>(N)  </a:t>
                      </a:r>
                      <a:r>
                        <a:rPr lang="en-US" sz="1600" smtClean="0">
                          <a:solidFill>
                            <a:schemeClr val="tx1"/>
                          </a:solidFill>
                        </a:rPr>
                        <a:t>of</a:t>
                      </a:r>
                      <a:r>
                        <a:rPr lang="en-US" sz="1600" baseline="0" smtClean="0">
                          <a:solidFill>
                            <a:schemeClr val="tx1"/>
                          </a:solidFill>
                        </a:rPr>
                        <a:t> </a:t>
                      </a:r>
                      <a:r>
                        <a:rPr lang="en-US" sz="1600" i="1" baseline="0" smtClean="0">
                          <a:solidFill>
                            <a:schemeClr val="tx1"/>
                          </a:solidFill>
                        </a:rPr>
                        <a:t>connected</a:t>
                      </a:r>
                      <a:r>
                        <a:rPr lang="en-US" sz="1600" baseline="0" smtClean="0">
                          <a:solidFill>
                            <a:schemeClr val="tx1"/>
                          </a:solidFill>
                        </a:rPr>
                        <a:t> graphs on N nodes          </a:t>
                      </a:r>
                      <a:r>
                        <a:rPr lang="en-US" sz="1400" baseline="0" smtClean="0">
                          <a:solidFill>
                            <a:schemeClr val="tx1"/>
                          </a:solidFill>
                        </a:rPr>
                        <a:t>                                      </a:t>
                      </a:r>
                      <a:r>
                        <a:rPr lang="cs-CZ" sz="1400" smtClean="0">
                          <a:solidFill>
                            <a:schemeClr val="tx1"/>
                          </a:solidFill>
                        </a:rPr>
                        <a:t>https://oeis.org/A00</a:t>
                      </a:r>
                      <a:r>
                        <a:rPr lang="en-US" sz="1400" smtClean="0">
                          <a:solidFill>
                            <a:schemeClr val="tx1"/>
                          </a:solidFill>
                        </a:rPr>
                        <a:t>1349</a:t>
                      </a:r>
                      <a:endParaRPr lang="cs-CZ" sz="1600" smtClean="0">
                        <a:solidFill>
                          <a:schemeClr val="tx1"/>
                        </a:solidFill>
                      </a:endParaRPr>
                    </a:p>
                  </a:txBody>
                  <a:tcPr marR="108000" marT="0" marB="0" anchor="ctr">
                    <a:solidFill>
                      <a:schemeClr val="tx2">
                        <a:lumMod val="40000"/>
                        <a:lumOff val="60000"/>
                      </a:schemeClr>
                    </a:solidFill>
                  </a:tcPr>
                </a:tc>
              </a:tr>
              <a:tr h="311539">
                <a:tc>
                  <a:txBody>
                    <a:bodyPr/>
                    <a:lstStyle/>
                    <a:p>
                      <a:r>
                        <a:rPr lang="en-US" sz="1600" b="1" smtClean="0"/>
                        <a:t>1</a:t>
                      </a:r>
                      <a:endParaRPr lang="cs-CZ" sz="1600" b="1"/>
                    </a:p>
                  </a:txBody>
                  <a:tcPr marR="108000" marT="0" marB="0" anchor="ctr"/>
                </a:tc>
                <a:tc>
                  <a:txBody>
                    <a:bodyPr/>
                    <a:lstStyle/>
                    <a:p>
                      <a:r>
                        <a:rPr lang="en-US" sz="1600" b="1" smtClean="0"/>
                        <a:t>1</a:t>
                      </a:r>
                      <a:endParaRPr lang="cs-CZ" sz="1600" b="1"/>
                    </a:p>
                  </a:txBody>
                  <a:tcPr marR="108000" marT="0" marB="0" anchor="ctr"/>
                </a:tc>
              </a:tr>
              <a:tr h="311539">
                <a:tc>
                  <a:txBody>
                    <a:bodyPr/>
                    <a:lstStyle/>
                    <a:p>
                      <a:r>
                        <a:rPr lang="en-US" sz="1600" b="1" smtClean="0"/>
                        <a:t>2</a:t>
                      </a:r>
                      <a:endParaRPr lang="cs-CZ" sz="1600" b="1"/>
                    </a:p>
                  </a:txBody>
                  <a:tcPr marR="108000" marT="0" marB="0" anchor="ctr"/>
                </a:tc>
                <a:tc>
                  <a:txBody>
                    <a:bodyPr/>
                    <a:lstStyle/>
                    <a:p>
                      <a:r>
                        <a:rPr lang="en-US" sz="1600" b="1" smtClean="0"/>
                        <a:t>1</a:t>
                      </a:r>
                      <a:endParaRPr lang="cs-CZ" sz="1600" b="1"/>
                    </a:p>
                  </a:txBody>
                  <a:tcPr marR="108000" marT="0" marB="0" anchor="ctr"/>
                </a:tc>
              </a:tr>
              <a:tr h="311539">
                <a:tc>
                  <a:txBody>
                    <a:bodyPr/>
                    <a:lstStyle/>
                    <a:p>
                      <a:r>
                        <a:rPr lang="en-US" sz="1600" b="1" smtClean="0"/>
                        <a:t>3</a:t>
                      </a:r>
                      <a:endParaRPr lang="cs-CZ" sz="1600" b="1"/>
                    </a:p>
                  </a:txBody>
                  <a:tcPr marR="108000" marT="0" marB="0" anchor="ctr"/>
                </a:tc>
                <a:tc>
                  <a:txBody>
                    <a:bodyPr/>
                    <a:lstStyle/>
                    <a:p>
                      <a:r>
                        <a:rPr lang="en-US" sz="1600" b="1" smtClean="0"/>
                        <a:t>2</a:t>
                      </a:r>
                      <a:endParaRPr lang="cs-CZ" sz="1600" b="1"/>
                    </a:p>
                  </a:txBody>
                  <a:tcPr marR="108000" marT="0" marB="0" anchor="ctr"/>
                </a:tc>
              </a:tr>
              <a:tr h="311539">
                <a:tc>
                  <a:txBody>
                    <a:bodyPr/>
                    <a:lstStyle/>
                    <a:p>
                      <a:r>
                        <a:rPr lang="en-US" sz="1600" b="1" smtClean="0"/>
                        <a:t>4</a:t>
                      </a:r>
                      <a:endParaRPr lang="cs-CZ" sz="1600" b="1"/>
                    </a:p>
                  </a:txBody>
                  <a:tcPr marR="108000" marT="0" marB="0" anchor="ctr"/>
                </a:tc>
                <a:tc>
                  <a:txBody>
                    <a:bodyPr/>
                    <a:lstStyle/>
                    <a:p>
                      <a:r>
                        <a:rPr lang="en-US" sz="1600" b="1" smtClean="0"/>
                        <a:t>6</a:t>
                      </a:r>
                      <a:endParaRPr lang="cs-CZ" sz="1600" b="1"/>
                    </a:p>
                  </a:txBody>
                  <a:tcPr marR="108000" marT="0" marB="0" anchor="ctr"/>
                </a:tc>
              </a:tr>
              <a:tr h="311539">
                <a:tc>
                  <a:txBody>
                    <a:bodyPr/>
                    <a:lstStyle/>
                    <a:p>
                      <a:r>
                        <a:rPr lang="cs-CZ" sz="1600" b="1" smtClean="0"/>
                        <a:t>5 </a:t>
                      </a:r>
                      <a:endParaRPr lang="cs-CZ" sz="1600" b="1"/>
                    </a:p>
                  </a:txBody>
                  <a:tcPr marR="108000" marT="0" marB="0" anchor="ctr"/>
                </a:tc>
                <a:tc>
                  <a:txBody>
                    <a:bodyPr/>
                    <a:lstStyle/>
                    <a:p>
                      <a:r>
                        <a:rPr lang="en-US" sz="1600" b="1" smtClean="0"/>
                        <a:t>21</a:t>
                      </a:r>
                      <a:endParaRPr lang="cs-CZ" sz="1600" b="1"/>
                    </a:p>
                  </a:txBody>
                  <a:tcPr marR="108000" marT="0" marB="0" anchor="ctr"/>
                </a:tc>
              </a:tr>
              <a:tr h="311539">
                <a:tc>
                  <a:txBody>
                    <a:bodyPr/>
                    <a:lstStyle/>
                    <a:p>
                      <a:r>
                        <a:rPr lang="cs-CZ" sz="1600" b="1" smtClean="0"/>
                        <a:t>6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112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7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853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8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11117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9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261080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10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11716571 </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15</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31397381142761241960</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20</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645465483198722799426731128794502283004</a:t>
                      </a:r>
                      <a:endParaRPr lang="cs-CZ" sz="1600" b="1" kern="1200">
                        <a:solidFill>
                          <a:schemeClr val="dk1"/>
                        </a:solidFill>
                        <a:latin typeface="+mn-lt"/>
                        <a:ea typeface="+mn-ea"/>
                        <a:cs typeface="+mn-cs"/>
                      </a:endParaRPr>
                    </a:p>
                  </a:txBody>
                  <a:tcPr marR="108000" marT="0" marB="0" anchor="ctr"/>
                </a:tc>
              </a:tr>
              <a:tr h="311539">
                <a:tc>
                  <a:txBody>
                    <a:bodyPr/>
                    <a:lstStyle/>
                    <a:p>
                      <a:r>
                        <a:rPr lang="cs-CZ" sz="1600" b="1" smtClean="0"/>
                        <a:t>30 </a:t>
                      </a:r>
                      <a:endParaRPr lang="cs-CZ" sz="1600" b="1"/>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334494297617902927474062588988771420592400340448497175735486787573919763092664433461017585013705594</a:t>
                      </a:r>
                      <a:endParaRPr lang="cs-CZ" sz="1600" b="1" kern="1200">
                        <a:solidFill>
                          <a:schemeClr val="dk1"/>
                        </a:solidFill>
                        <a:latin typeface="+mn-lt"/>
                        <a:ea typeface="+mn-ea"/>
                        <a:cs typeface="+mn-cs"/>
                      </a:endParaRPr>
                    </a:p>
                  </a:txBody>
                  <a:tcPr marR="108000" marT="0" marB="0" anchor="ctr"/>
                </a:tc>
              </a:tr>
              <a:tr h="311539">
                <a:tc>
                  <a:txBody>
                    <a:bodyPr/>
                    <a:lstStyle/>
                    <a:p>
                      <a:r>
                        <a:rPr lang="en-US" sz="1600" b="1" kern="1200" smtClean="0">
                          <a:solidFill>
                            <a:schemeClr val="dk1"/>
                          </a:solidFill>
                          <a:latin typeface="+mn-lt"/>
                          <a:ea typeface="+mn-ea"/>
                          <a:cs typeface="+mn-cs"/>
                        </a:rPr>
                        <a:t>40</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7793841167347901373159586190645563996131177435680973666982243627070377497235417417874832398758242541676880552704610707981079722988312447533133201112640604192083672776028633590109166374659</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N</a:t>
                      </a:r>
                      <a:endParaRPr lang="cs-CZ" sz="1600" b="1" kern="1200">
                        <a:solidFill>
                          <a:schemeClr val="dk1"/>
                        </a:solidFill>
                        <a:latin typeface="+mn-lt"/>
                        <a:ea typeface="+mn-ea"/>
                        <a:cs typeface="+mn-cs"/>
                      </a:endParaRPr>
                    </a:p>
                  </a:txBody>
                  <a:tcPr marR="108000" marT="0" marB="0" anchor="ctr"/>
                </a:tc>
                <a:tc>
                  <a:txBody>
                    <a:bodyPr/>
                    <a:lstStyle/>
                    <a:p>
                      <a:r>
                        <a:rPr lang="en-US" sz="1600" b="1" kern="1200" smtClean="0">
                          <a:solidFill>
                            <a:schemeClr val="dk1"/>
                          </a:solidFill>
                          <a:latin typeface="+mn-lt"/>
                          <a:ea typeface="+mn-ea"/>
                          <a:cs typeface="+mn-cs"/>
                        </a:rPr>
                        <a:t> </a:t>
                      </a:r>
                      <a:r>
                        <a:rPr lang="cs-CZ" sz="1600" b="1" kern="1200" smtClean="0">
                          <a:solidFill>
                            <a:schemeClr val="dk1"/>
                          </a:solidFill>
                          <a:latin typeface="+mn-lt"/>
                          <a:ea typeface="+mn-ea"/>
                          <a:cs typeface="+mn-cs"/>
                        </a:rPr>
                        <a:t>asymptotically same as all graphs,  </a:t>
                      </a:r>
                      <a:r>
                        <a:rPr lang="en-US" sz="1600" b="1" kern="1200" smtClean="0">
                          <a:solidFill>
                            <a:schemeClr val="dk1"/>
                          </a:solidFill>
                          <a:latin typeface="+mn-lt"/>
                          <a:ea typeface="+mn-ea"/>
                          <a:cs typeface="+mn-cs"/>
                        </a:rPr>
                        <a:t>                       in the sense:   lim { N</a:t>
                      </a:r>
                      <a:r>
                        <a:rPr lang="en-US" sz="1600" b="1" kern="1200" smtClean="0">
                          <a:solidFill>
                            <a:schemeClr val="dk1"/>
                          </a:solidFill>
                          <a:latin typeface="+mn-lt"/>
                          <a:ea typeface="+mn-ea"/>
                          <a:cs typeface="+mn-cs"/>
                          <a:sym typeface="Symbol"/>
                        </a:rPr>
                        <a:t> ,  </a:t>
                      </a:r>
                      <a:r>
                        <a:rPr lang="en-US" sz="1600" b="1" kern="1200" smtClean="0">
                          <a:solidFill>
                            <a:schemeClr val="dk1"/>
                          </a:solidFill>
                          <a:latin typeface="+mn-lt"/>
                          <a:ea typeface="+mn-ea"/>
                          <a:cs typeface="+mn-cs"/>
                        </a:rPr>
                        <a:t>f'(N) / </a:t>
                      </a:r>
                      <a:r>
                        <a:rPr lang="cs-CZ" sz="1600" b="1" kern="1200" smtClean="0">
                          <a:solidFill>
                            <a:schemeClr val="dk1"/>
                          </a:solidFill>
                          <a:latin typeface="+mn-lt"/>
                          <a:ea typeface="+mn-ea"/>
                          <a:cs typeface="+mn-cs"/>
                        </a:rPr>
                        <a:t>f</a:t>
                      </a:r>
                      <a:r>
                        <a:rPr lang="en-US" sz="1600" b="1" kern="1200" smtClean="0">
                          <a:solidFill>
                            <a:schemeClr val="dk1"/>
                          </a:solidFill>
                          <a:latin typeface="+mn-lt"/>
                          <a:ea typeface="+mn-ea"/>
                          <a:cs typeface="+mn-cs"/>
                        </a:rPr>
                        <a:t>(</a:t>
                      </a:r>
                      <a:r>
                        <a:rPr lang="cs-CZ" sz="1600" b="1" kern="1200" smtClean="0">
                          <a:solidFill>
                            <a:schemeClr val="dk1"/>
                          </a:solidFill>
                          <a:latin typeface="+mn-lt"/>
                          <a:ea typeface="+mn-ea"/>
                          <a:cs typeface="+mn-cs"/>
                        </a:rPr>
                        <a:t>N</a:t>
                      </a:r>
                      <a:r>
                        <a:rPr lang="en-US" sz="1600" b="1" kern="1200" smtClean="0">
                          <a:solidFill>
                            <a:schemeClr val="dk1"/>
                          </a:solidFill>
                          <a:latin typeface="+mn-lt"/>
                          <a:ea typeface="+mn-ea"/>
                          <a:cs typeface="+mn-cs"/>
                        </a:rPr>
                        <a:t>) } = 1  </a:t>
                      </a:r>
                      <a:r>
                        <a:rPr lang="en-US" sz="1600" b="1" kern="1200" smtClean="0">
                          <a:solidFill>
                            <a:schemeClr val="dk1"/>
                          </a:solidFill>
                          <a:latin typeface="+mn-lt"/>
                          <a:ea typeface="+mn-ea"/>
                          <a:cs typeface="+mn-cs"/>
                          <a:sym typeface="Symbol"/>
                        </a:rPr>
                        <a:t> </a:t>
                      </a:r>
                      <a:endParaRPr lang="cs-CZ" sz="1600" b="1" kern="1200">
                        <a:solidFill>
                          <a:schemeClr val="dk1"/>
                        </a:solidFill>
                        <a:latin typeface="+mn-lt"/>
                        <a:ea typeface="+mn-ea"/>
                        <a:cs typeface="+mn-cs"/>
                      </a:endParaRPr>
                    </a:p>
                  </a:txBody>
                  <a:tcPr marR="108000" marT="0" marB="0" anchor="ctr"/>
                </a:tc>
              </a:tr>
            </a:tbl>
          </a:graphicData>
        </a:graphic>
      </p:graphicFrame>
      <p:sp>
        <p:nvSpPr>
          <p:cNvPr id="4" name="Slide Number Placeholder 3"/>
          <p:cNvSpPr>
            <a:spLocks noGrp="1"/>
          </p:cNvSpPr>
          <p:nvPr>
            <p:ph type="sldNum" sz="quarter" idx="12"/>
          </p:nvPr>
        </p:nvSpPr>
        <p:spPr/>
        <p:txBody>
          <a:bodyPr/>
          <a:lstStyle/>
          <a:p>
            <a:fld id="{D3D84833-73A0-4179-9B12-9EFD1189A6FA}" type="slidenum">
              <a:rPr lang="cs-CZ" smtClean="0"/>
              <a:t>18</a:t>
            </a:fld>
            <a:endParaRPr lang="cs-CZ"/>
          </a:p>
        </p:txBody>
      </p:sp>
      <p:sp>
        <p:nvSpPr>
          <p:cNvPr id="5" name="TextBox 4"/>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6" name="TextBox 5"/>
          <p:cNvSpPr txBox="1"/>
          <p:nvPr/>
        </p:nvSpPr>
        <p:spPr>
          <a:xfrm>
            <a:off x="251520" y="5877272"/>
            <a:ext cx="8640960" cy="307777"/>
          </a:xfrm>
          <a:prstGeom prst="rect">
            <a:avLst/>
          </a:prstGeom>
          <a:noFill/>
        </p:spPr>
        <p:txBody>
          <a:bodyPr wrap="square" rtlCol="0">
            <a:spAutoFit/>
          </a:bodyPr>
          <a:lstStyle/>
          <a:p>
            <a:r>
              <a:rPr lang="en-US" sz="1400" b="1" smtClean="0"/>
              <a:t>Applying brute force and checking all graphs for would be a hopeless effort. </a:t>
            </a:r>
          </a:p>
        </p:txBody>
      </p:sp>
    </p:spTree>
    <p:extLst>
      <p:ext uri="{BB962C8B-B14F-4D97-AF65-F5344CB8AC3E}">
        <p14:creationId xmlns:p14="http://schemas.microsoft.com/office/powerpoint/2010/main" val="1861458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0812714"/>
              </p:ext>
            </p:extLst>
          </p:nvPr>
        </p:nvGraphicFramePr>
        <p:xfrm>
          <a:off x="323528" y="260648"/>
          <a:ext cx="8568952" cy="5350384"/>
        </p:xfrm>
        <a:graphic>
          <a:graphicData uri="http://schemas.openxmlformats.org/drawingml/2006/table">
            <a:tbl>
              <a:tblPr firstRow="1" bandRow="1">
                <a:tableStyleId>{5C22544A-7EE6-4342-B048-85BDC9FD1C3A}</a:tableStyleId>
              </a:tblPr>
              <a:tblGrid>
                <a:gridCol w="524629"/>
                <a:gridCol w="8044323"/>
              </a:tblGrid>
              <a:tr h="365760">
                <a:tc>
                  <a:txBody>
                    <a:bodyPr/>
                    <a:lstStyle/>
                    <a:p>
                      <a:r>
                        <a:rPr lang="en-US" sz="1600" smtClean="0">
                          <a:solidFill>
                            <a:schemeClr val="tx1"/>
                          </a:solidFill>
                        </a:rPr>
                        <a:t>N</a:t>
                      </a:r>
                      <a:endParaRPr lang="cs-CZ" sz="1600">
                        <a:solidFill>
                          <a:schemeClr val="tx1"/>
                        </a:solidFill>
                      </a:endParaRPr>
                    </a:p>
                  </a:txBody>
                  <a:tcPr marR="108000" marT="0" marB="0" anchor="ctr">
                    <a:solidFill>
                      <a:schemeClr val="tx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Number f''</a:t>
                      </a:r>
                      <a:r>
                        <a:rPr lang="en-US" sz="1600" baseline="0" smtClean="0">
                          <a:solidFill>
                            <a:schemeClr val="tx1"/>
                          </a:solidFill>
                        </a:rPr>
                        <a:t>(N)  </a:t>
                      </a:r>
                      <a:r>
                        <a:rPr lang="en-US" sz="1600" smtClean="0">
                          <a:solidFill>
                            <a:schemeClr val="tx1"/>
                          </a:solidFill>
                        </a:rPr>
                        <a:t>of</a:t>
                      </a:r>
                      <a:r>
                        <a:rPr lang="en-US" sz="1600" baseline="0" smtClean="0">
                          <a:solidFill>
                            <a:schemeClr val="tx1"/>
                          </a:solidFill>
                        </a:rPr>
                        <a:t> undirected trees  on N nodes          </a:t>
                      </a:r>
                      <a:r>
                        <a:rPr lang="en-US" sz="1400" baseline="0" smtClean="0">
                          <a:solidFill>
                            <a:schemeClr val="tx1"/>
                          </a:solidFill>
                        </a:rPr>
                        <a:t>                                      </a:t>
                      </a:r>
                      <a:r>
                        <a:rPr lang="cs-CZ" sz="1400" smtClean="0">
                          <a:solidFill>
                            <a:schemeClr val="tx1"/>
                          </a:solidFill>
                        </a:rPr>
                        <a:t>https://oeis.org/A00</a:t>
                      </a:r>
                      <a:r>
                        <a:rPr lang="en-US" sz="1400" smtClean="0">
                          <a:solidFill>
                            <a:schemeClr val="tx1"/>
                          </a:solidFill>
                        </a:rPr>
                        <a:t>1349</a:t>
                      </a:r>
                      <a:endParaRPr lang="cs-CZ" sz="1600" smtClean="0">
                        <a:solidFill>
                          <a:schemeClr val="tx1"/>
                        </a:solidFill>
                      </a:endParaRPr>
                    </a:p>
                  </a:txBody>
                  <a:tcPr marR="108000" marT="0" marB="0" anchor="ctr">
                    <a:solidFill>
                      <a:schemeClr val="tx2">
                        <a:lumMod val="40000"/>
                        <a:lumOff val="60000"/>
                      </a:schemeClr>
                    </a:solidFill>
                  </a:tcPr>
                </a:tc>
              </a:tr>
              <a:tr h="311539">
                <a:tc>
                  <a:txBody>
                    <a:bodyPr/>
                    <a:lstStyle/>
                    <a:p>
                      <a:pPr marL="0" algn="l" defTabSz="914400" rtl="0" eaLnBrk="1" latinLnBrk="0" hangingPunct="1"/>
                      <a:r>
                        <a:rPr lang="en-US" sz="1600" b="1" kern="1200" smtClean="0">
                          <a:solidFill>
                            <a:schemeClr val="dk1"/>
                          </a:solidFill>
                          <a:latin typeface="+mn-lt"/>
                          <a:ea typeface="+mn-ea"/>
                          <a:cs typeface="+mn-cs"/>
                        </a:rPr>
                        <a:t>1</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2</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3</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4</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2</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5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3</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6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6</a:t>
                      </a:r>
                      <a:r>
                        <a:rPr lang="cs-CZ" sz="1600" b="1" kern="1200" smtClean="0">
                          <a:solidFill>
                            <a:schemeClr val="dk1"/>
                          </a:solidFill>
                          <a:latin typeface="+mn-lt"/>
                          <a:ea typeface="+mn-ea"/>
                          <a:cs typeface="+mn-cs"/>
                        </a:rPr>
                        <a:t>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7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11</a:t>
                      </a:r>
                      <a:r>
                        <a:rPr lang="cs-CZ" sz="1600" b="1" kern="1200" smtClean="0">
                          <a:solidFill>
                            <a:schemeClr val="dk1"/>
                          </a:solidFill>
                          <a:latin typeface="+mn-lt"/>
                          <a:ea typeface="+mn-ea"/>
                          <a:cs typeface="+mn-cs"/>
                        </a:rPr>
                        <a:t>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8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23</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9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47</a:t>
                      </a:r>
                      <a:r>
                        <a:rPr lang="cs-CZ" sz="1600" b="1" kern="1200" smtClean="0">
                          <a:solidFill>
                            <a:schemeClr val="dk1"/>
                          </a:solidFill>
                          <a:latin typeface="+mn-lt"/>
                          <a:ea typeface="+mn-ea"/>
                          <a:cs typeface="+mn-cs"/>
                        </a:rPr>
                        <a:t>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10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106</a:t>
                      </a:r>
                      <a:r>
                        <a:rPr lang="cs-CZ" sz="1600" b="1" kern="1200" smtClean="0">
                          <a:solidFill>
                            <a:schemeClr val="dk1"/>
                          </a:solidFill>
                          <a:latin typeface="+mn-lt"/>
                          <a:ea typeface="+mn-ea"/>
                          <a:cs typeface="+mn-cs"/>
                        </a:rPr>
                        <a:t> </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15</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7741</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20</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823065</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cs-CZ" sz="1600" b="1" kern="1200" smtClean="0">
                          <a:solidFill>
                            <a:schemeClr val="dk1"/>
                          </a:solidFill>
                          <a:latin typeface="+mn-lt"/>
                          <a:ea typeface="+mn-ea"/>
                          <a:cs typeface="+mn-cs"/>
                        </a:rPr>
                        <a:t>30 </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14830871802</a:t>
                      </a:r>
                      <a:r>
                        <a:rPr lang="en-US" sz="1600" b="1" kern="1200" smtClean="0">
                          <a:solidFill>
                            <a:schemeClr val="dk1"/>
                          </a:solidFill>
                          <a:latin typeface="+mn-lt"/>
                          <a:ea typeface="+mn-ea"/>
                          <a:cs typeface="+mn-cs"/>
                        </a:rPr>
                        <a:t> </a:t>
                      </a:r>
                      <a:r>
                        <a:rPr lang="en-US" sz="1600" b="1" smtClean="0"/>
                        <a:t>~ 1.5 </a:t>
                      </a:r>
                      <a:r>
                        <a:rPr lang="en-US" sz="1600" b="1" smtClean="0">
                          <a:latin typeface="+mn-lt"/>
                        </a:rPr>
                        <a:t>∙ </a:t>
                      </a:r>
                      <a:r>
                        <a:rPr lang="en-US" sz="1600" b="1" smtClean="0"/>
                        <a:t>10</a:t>
                      </a:r>
                      <a:r>
                        <a:rPr lang="en-US" sz="1600" b="1" baseline="30000" smtClean="0"/>
                        <a:t>10</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40</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363990257783343</a:t>
                      </a:r>
                      <a:r>
                        <a:rPr lang="en-US" sz="1600" b="1" kern="1200" smtClean="0">
                          <a:solidFill>
                            <a:schemeClr val="dk1"/>
                          </a:solidFill>
                          <a:latin typeface="+mn-lt"/>
                          <a:ea typeface="+mn-ea"/>
                          <a:cs typeface="+mn-cs"/>
                        </a:rPr>
                        <a:t> </a:t>
                      </a:r>
                      <a:r>
                        <a:rPr lang="en-US" sz="1600" b="1" smtClean="0"/>
                        <a:t>~ 3.6 </a:t>
                      </a:r>
                      <a:r>
                        <a:rPr lang="en-US" sz="1600" b="1" smtClean="0">
                          <a:latin typeface="+mn-lt"/>
                        </a:rPr>
                        <a:t>∙ </a:t>
                      </a:r>
                      <a:r>
                        <a:rPr lang="en-US" sz="1600" b="1" smtClean="0"/>
                        <a:t>10</a:t>
                      </a:r>
                      <a:r>
                        <a:rPr lang="en-US" sz="1600" b="1" baseline="30000" smtClean="0"/>
                        <a:t>14</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100</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cs-CZ" sz="1600" b="1" kern="1200" smtClean="0">
                          <a:solidFill>
                            <a:schemeClr val="dk1"/>
                          </a:solidFill>
                          <a:latin typeface="+mn-lt"/>
                          <a:ea typeface="+mn-ea"/>
                          <a:cs typeface="+mn-cs"/>
                        </a:rPr>
                        <a:t>630134658347465720563607281977639527019590</a:t>
                      </a:r>
                      <a:endParaRPr lang="cs-CZ" sz="1600" b="1" kern="1200">
                        <a:solidFill>
                          <a:schemeClr val="dk1"/>
                        </a:solidFill>
                        <a:latin typeface="+mn-lt"/>
                        <a:ea typeface="+mn-ea"/>
                        <a:cs typeface="+mn-cs"/>
                      </a:endParaRPr>
                    </a:p>
                  </a:txBody>
                  <a:tcPr marR="108000" marT="0" marB="0" anchor="ctr"/>
                </a:tc>
              </a:tr>
              <a:tr h="311539">
                <a:tc>
                  <a:txBody>
                    <a:bodyPr/>
                    <a:lstStyle/>
                    <a:p>
                      <a:pPr marL="0" algn="l" defTabSz="914400" rtl="0" eaLnBrk="1" latinLnBrk="0" hangingPunct="1"/>
                      <a:r>
                        <a:rPr lang="en-US" sz="1600" b="1" kern="1200" smtClean="0">
                          <a:solidFill>
                            <a:schemeClr val="dk1"/>
                          </a:solidFill>
                          <a:latin typeface="+mn-lt"/>
                          <a:ea typeface="+mn-ea"/>
                          <a:cs typeface="+mn-cs"/>
                        </a:rPr>
                        <a:t>N</a:t>
                      </a:r>
                      <a:endParaRPr lang="cs-CZ" sz="1600" b="1" kern="1200">
                        <a:solidFill>
                          <a:schemeClr val="dk1"/>
                        </a:solidFill>
                        <a:latin typeface="+mn-lt"/>
                        <a:ea typeface="+mn-ea"/>
                        <a:cs typeface="+mn-cs"/>
                      </a:endParaRPr>
                    </a:p>
                  </a:txBody>
                  <a:tcPr marR="108000" marT="0" marB="0" anchor="ctr"/>
                </a:tc>
                <a:tc>
                  <a:txBody>
                    <a:bodyPr/>
                    <a:lstStyle/>
                    <a:p>
                      <a:pPr marL="0" algn="l" defTabSz="914400" rtl="0" eaLnBrk="1" latinLnBrk="0" hangingPunct="1"/>
                      <a:r>
                        <a:rPr lang="en-US" sz="1600" b="1" kern="1200" smtClean="0">
                          <a:solidFill>
                            <a:schemeClr val="dk1"/>
                          </a:solidFill>
                          <a:latin typeface="+mn-lt"/>
                          <a:ea typeface="+mn-ea"/>
                          <a:cs typeface="+mn-cs"/>
                        </a:rPr>
                        <a:t> Formula is too complex to fit here, see the </a:t>
                      </a:r>
                      <a:r>
                        <a:rPr lang="en-US" sz="1600" b="1" kern="1200" baseline="0" smtClean="0">
                          <a:solidFill>
                            <a:schemeClr val="dk1"/>
                          </a:solidFill>
                          <a:latin typeface="+mn-lt"/>
                          <a:ea typeface="+mn-ea"/>
                          <a:cs typeface="+mn-cs"/>
                        </a:rPr>
                        <a:t>OEIS </a:t>
                      </a:r>
                      <a:r>
                        <a:rPr lang="en-US" sz="1600" b="1" kern="1200" smtClean="0">
                          <a:solidFill>
                            <a:schemeClr val="dk1"/>
                          </a:solidFill>
                          <a:latin typeface="+mn-lt"/>
                          <a:ea typeface="+mn-ea"/>
                          <a:cs typeface="+mn-cs"/>
                        </a:rPr>
                        <a:t>reference</a:t>
                      </a:r>
                      <a:r>
                        <a:rPr lang="en-US" sz="1600" b="1" kern="1200" baseline="0" smtClean="0">
                          <a:solidFill>
                            <a:schemeClr val="dk1"/>
                          </a:solidFill>
                          <a:latin typeface="+mn-lt"/>
                          <a:ea typeface="+mn-ea"/>
                          <a:cs typeface="+mn-cs"/>
                        </a:rPr>
                        <a:t> above</a:t>
                      </a:r>
                      <a:r>
                        <a:rPr lang="en-US" sz="1600" b="1" kern="1200" smtClean="0">
                          <a:solidFill>
                            <a:schemeClr val="dk1"/>
                          </a:solidFill>
                          <a:latin typeface="+mn-lt"/>
                          <a:ea typeface="+mn-ea"/>
                          <a:cs typeface="+mn-cs"/>
                        </a:rPr>
                        <a:t>   </a:t>
                      </a:r>
                      <a:r>
                        <a:rPr lang="en-US" sz="1600" b="1" kern="1200" smtClean="0">
                          <a:solidFill>
                            <a:schemeClr val="dk1"/>
                          </a:solidFill>
                          <a:latin typeface="+mn-lt"/>
                          <a:ea typeface="+mn-ea"/>
                          <a:cs typeface="+mn-cs"/>
                          <a:sym typeface="Symbol"/>
                        </a:rPr>
                        <a:t> </a:t>
                      </a:r>
                      <a:endParaRPr lang="cs-CZ" sz="1600" b="1" kern="1200">
                        <a:solidFill>
                          <a:schemeClr val="dk1"/>
                        </a:solidFill>
                        <a:latin typeface="+mn-lt"/>
                        <a:ea typeface="+mn-ea"/>
                        <a:cs typeface="+mn-cs"/>
                      </a:endParaRPr>
                    </a:p>
                  </a:txBody>
                  <a:tcPr marR="108000" marT="0" marB="0" anchor="ctr"/>
                </a:tc>
              </a:tr>
            </a:tbl>
          </a:graphicData>
        </a:graphic>
      </p:graphicFrame>
      <p:sp>
        <p:nvSpPr>
          <p:cNvPr id="4" name="Slide Number Placeholder 3"/>
          <p:cNvSpPr>
            <a:spLocks noGrp="1"/>
          </p:cNvSpPr>
          <p:nvPr>
            <p:ph type="sldNum" sz="quarter" idx="12"/>
          </p:nvPr>
        </p:nvSpPr>
        <p:spPr/>
        <p:txBody>
          <a:bodyPr/>
          <a:lstStyle/>
          <a:p>
            <a:fld id="{D3D84833-73A0-4179-9B12-9EFD1189A6FA}" type="slidenum">
              <a:rPr lang="cs-CZ" smtClean="0"/>
              <a:t>19</a:t>
            </a:fld>
            <a:endParaRPr lang="cs-CZ"/>
          </a:p>
        </p:txBody>
      </p:sp>
      <p:sp>
        <p:nvSpPr>
          <p:cNvPr id="5" name="TextBox 4"/>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6" name="TextBox 5"/>
          <p:cNvSpPr txBox="1"/>
          <p:nvPr/>
        </p:nvSpPr>
        <p:spPr>
          <a:xfrm>
            <a:off x="251520" y="5661248"/>
            <a:ext cx="8640960" cy="307777"/>
          </a:xfrm>
          <a:prstGeom prst="rect">
            <a:avLst/>
          </a:prstGeom>
          <a:noFill/>
        </p:spPr>
        <p:txBody>
          <a:bodyPr wrap="square" rtlCol="0">
            <a:spAutoFit/>
          </a:bodyPr>
          <a:lstStyle/>
          <a:p>
            <a:r>
              <a:rPr lang="en-US" sz="1400" b="1" dirty="0" smtClean="0"/>
              <a:t>Applying brute force and checking all trees would be a hopeless effort. </a:t>
            </a:r>
          </a:p>
        </p:txBody>
      </p:sp>
    </p:spTree>
    <p:extLst>
      <p:ext uri="{BB962C8B-B14F-4D97-AF65-F5344CB8AC3E}">
        <p14:creationId xmlns:p14="http://schemas.microsoft.com/office/powerpoint/2010/main" val="3444768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a:xfrm>
            <a:off x="3983732" y="5800725"/>
            <a:ext cx="881063" cy="219075"/>
          </a:xfrm>
          <a:custGeom>
            <a:avLst/>
            <a:gdLst>
              <a:gd name="connsiteX0" fmla="*/ 442913 w 881063"/>
              <a:gd name="connsiteY0" fmla="*/ 0 h 219075"/>
              <a:gd name="connsiteX1" fmla="*/ 0 w 881063"/>
              <a:gd name="connsiteY1" fmla="*/ 219075 h 219075"/>
              <a:gd name="connsiteX2" fmla="*/ 881063 w 881063"/>
              <a:gd name="connsiteY2" fmla="*/ 214313 h 219075"/>
              <a:gd name="connsiteX3" fmla="*/ 442913 w 881063"/>
              <a:gd name="connsiteY3" fmla="*/ 0 h 219075"/>
            </a:gdLst>
            <a:ahLst/>
            <a:cxnLst>
              <a:cxn ang="0">
                <a:pos x="connsiteX0" y="connsiteY0"/>
              </a:cxn>
              <a:cxn ang="0">
                <a:pos x="connsiteX1" y="connsiteY1"/>
              </a:cxn>
              <a:cxn ang="0">
                <a:pos x="connsiteX2" y="connsiteY2"/>
              </a:cxn>
              <a:cxn ang="0">
                <a:pos x="connsiteX3" y="connsiteY3"/>
              </a:cxn>
            </a:cxnLst>
            <a:rect l="l" t="t" r="r" b="b"/>
            <a:pathLst>
              <a:path w="881063" h="219075">
                <a:moveTo>
                  <a:pt x="442913" y="0"/>
                </a:moveTo>
                <a:lnTo>
                  <a:pt x="0" y="219075"/>
                </a:lnTo>
                <a:lnTo>
                  <a:pt x="881063" y="214313"/>
                </a:lnTo>
                <a:lnTo>
                  <a:pt x="442913" y="0"/>
                </a:lnTo>
                <a:close/>
              </a:path>
            </a:pathLst>
          </a:custGeom>
          <a:pattFill prst="sphere">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4351586" y="4000624"/>
            <a:ext cx="361950" cy="357187"/>
          </a:xfrm>
          <a:custGeom>
            <a:avLst/>
            <a:gdLst>
              <a:gd name="connsiteX0" fmla="*/ 0 w 361950"/>
              <a:gd name="connsiteY0" fmla="*/ 0 h 357187"/>
              <a:gd name="connsiteX1" fmla="*/ 361950 w 361950"/>
              <a:gd name="connsiteY1" fmla="*/ 152400 h 357187"/>
              <a:gd name="connsiteX2" fmla="*/ 209550 w 361950"/>
              <a:gd name="connsiteY2" fmla="*/ 357187 h 357187"/>
              <a:gd name="connsiteX3" fmla="*/ 0 w 361950"/>
              <a:gd name="connsiteY3" fmla="*/ 0 h 357187"/>
            </a:gdLst>
            <a:ahLst/>
            <a:cxnLst>
              <a:cxn ang="0">
                <a:pos x="connsiteX0" y="connsiteY0"/>
              </a:cxn>
              <a:cxn ang="0">
                <a:pos x="connsiteX1" y="connsiteY1"/>
              </a:cxn>
              <a:cxn ang="0">
                <a:pos x="connsiteX2" y="connsiteY2"/>
              </a:cxn>
              <a:cxn ang="0">
                <a:pos x="connsiteX3" y="connsiteY3"/>
              </a:cxn>
            </a:cxnLst>
            <a:rect l="l" t="t" r="r" b="b"/>
            <a:pathLst>
              <a:path w="361950" h="357187">
                <a:moveTo>
                  <a:pt x="0" y="0"/>
                </a:moveTo>
                <a:lnTo>
                  <a:pt x="361950" y="152400"/>
                </a:lnTo>
                <a:lnTo>
                  <a:pt x="209550" y="357187"/>
                </a:lnTo>
                <a:lnTo>
                  <a:pt x="0" y="0"/>
                </a:lnTo>
                <a:close/>
              </a:path>
            </a:pathLst>
          </a:custGeom>
          <a:pattFill prst="sphere">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695450" y="5229225"/>
            <a:ext cx="1000125" cy="419100"/>
          </a:xfrm>
          <a:custGeom>
            <a:avLst/>
            <a:gdLst>
              <a:gd name="connsiteX0" fmla="*/ 0 w 1000125"/>
              <a:gd name="connsiteY0" fmla="*/ 214313 h 419100"/>
              <a:gd name="connsiteX1" fmla="*/ 1000125 w 1000125"/>
              <a:gd name="connsiteY1" fmla="*/ 0 h 419100"/>
              <a:gd name="connsiteX2" fmla="*/ 500063 w 1000125"/>
              <a:gd name="connsiteY2" fmla="*/ 419100 h 419100"/>
              <a:gd name="connsiteX3" fmla="*/ 0 w 1000125"/>
              <a:gd name="connsiteY3" fmla="*/ 214313 h 419100"/>
            </a:gdLst>
            <a:ahLst/>
            <a:cxnLst>
              <a:cxn ang="0">
                <a:pos x="connsiteX0" y="connsiteY0"/>
              </a:cxn>
              <a:cxn ang="0">
                <a:pos x="connsiteX1" y="connsiteY1"/>
              </a:cxn>
              <a:cxn ang="0">
                <a:pos x="connsiteX2" y="connsiteY2"/>
              </a:cxn>
              <a:cxn ang="0">
                <a:pos x="connsiteX3" y="connsiteY3"/>
              </a:cxn>
            </a:cxnLst>
            <a:rect l="l" t="t" r="r" b="b"/>
            <a:pathLst>
              <a:path w="1000125" h="419100">
                <a:moveTo>
                  <a:pt x="0" y="214313"/>
                </a:moveTo>
                <a:lnTo>
                  <a:pt x="1000125" y="0"/>
                </a:lnTo>
                <a:lnTo>
                  <a:pt x="500063" y="419100"/>
                </a:lnTo>
                <a:lnTo>
                  <a:pt x="0" y="214313"/>
                </a:lnTo>
                <a:close/>
              </a:path>
            </a:pathLst>
          </a:custGeom>
          <a:pattFill prst="sphere">
            <a:fgClr>
              <a:schemeClr val="bg1">
                <a:lumMod val="5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3846761" y="3571999"/>
            <a:ext cx="1195387" cy="571500"/>
          </a:xfrm>
          <a:custGeom>
            <a:avLst/>
            <a:gdLst>
              <a:gd name="connsiteX0" fmla="*/ 1195387 w 1195387"/>
              <a:gd name="connsiteY0" fmla="*/ 490537 h 571500"/>
              <a:gd name="connsiteX1" fmla="*/ 871537 w 1195387"/>
              <a:gd name="connsiteY1" fmla="*/ 571500 h 571500"/>
              <a:gd name="connsiteX2" fmla="*/ 519112 w 1195387"/>
              <a:gd name="connsiteY2" fmla="*/ 428625 h 571500"/>
              <a:gd name="connsiteX3" fmla="*/ 0 w 1195387"/>
              <a:gd name="connsiteY3" fmla="*/ 0 h 571500"/>
              <a:gd name="connsiteX4" fmla="*/ 1195387 w 1195387"/>
              <a:gd name="connsiteY4" fmla="*/ 490537 h 571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387" h="571500">
                <a:moveTo>
                  <a:pt x="1195387" y="490537"/>
                </a:moveTo>
                <a:lnTo>
                  <a:pt x="871537" y="571500"/>
                </a:lnTo>
                <a:lnTo>
                  <a:pt x="519112" y="428625"/>
                </a:lnTo>
                <a:lnTo>
                  <a:pt x="0" y="0"/>
                </a:lnTo>
                <a:lnTo>
                  <a:pt x="1195387" y="490537"/>
                </a:lnTo>
                <a:close/>
              </a:path>
            </a:pathLst>
          </a:cu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rapezoid 23"/>
          <p:cNvSpPr/>
          <p:nvPr/>
        </p:nvSpPr>
        <p:spPr>
          <a:xfrm rot="16200000">
            <a:off x="4247964" y="5408773"/>
            <a:ext cx="792088" cy="432048"/>
          </a:xfrm>
          <a:prstGeom prst="trapezoid">
            <a:avLst>
              <a:gd name="adj" fmla="val 44842"/>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arallelogram 7"/>
          <p:cNvSpPr/>
          <p:nvPr/>
        </p:nvSpPr>
        <p:spPr>
          <a:xfrm rot="16200000" flipV="1">
            <a:off x="1907704" y="4869160"/>
            <a:ext cx="1080120" cy="504056"/>
          </a:xfrm>
          <a:prstGeom prst="parallelogram">
            <a:avLst>
              <a:gd name="adj" fmla="val 85470"/>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Isosceles Triangle 153"/>
          <p:cNvSpPr/>
          <p:nvPr/>
        </p:nvSpPr>
        <p:spPr>
          <a:xfrm rot="16200000" flipH="1">
            <a:off x="3599892" y="1160748"/>
            <a:ext cx="576066" cy="360042"/>
          </a:xfrm>
          <a:prstGeom prst="triangle">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p:cNvSpPr/>
          <p:nvPr/>
        </p:nvSpPr>
        <p:spPr>
          <a:xfrm rot="5400000">
            <a:off x="1655676" y="1160748"/>
            <a:ext cx="576064" cy="360040"/>
          </a:xfrm>
          <a:prstGeom prst="triangle">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motivation</a:t>
            </a:r>
          </a:p>
        </p:txBody>
      </p:sp>
      <p:sp>
        <p:nvSpPr>
          <p:cNvPr id="5" name="Slide Number Placeholder 4"/>
          <p:cNvSpPr>
            <a:spLocks noGrp="1"/>
          </p:cNvSpPr>
          <p:nvPr>
            <p:ph type="sldNum" sz="quarter" idx="12"/>
          </p:nvPr>
        </p:nvSpPr>
        <p:spPr/>
        <p:txBody>
          <a:bodyPr/>
          <a:lstStyle/>
          <a:p>
            <a:fld id="{D3D84833-73A0-4179-9B12-9EFD1189A6FA}" type="slidenum">
              <a:rPr lang="cs-CZ" smtClean="0"/>
              <a:t>2</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57" name="Line 153"/>
          <p:cNvSpPr>
            <a:spLocks noChangeShapeType="1"/>
          </p:cNvSpPr>
          <p:nvPr/>
        </p:nvSpPr>
        <p:spPr bwMode="auto">
          <a:xfrm flipH="1" flipV="1">
            <a:off x="1763688" y="1052736"/>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8" name="Line 153"/>
          <p:cNvSpPr>
            <a:spLocks noChangeShapeType="1"/>
          </p:cNvSpPr>
          <p:nvPr/>
        </p:nvSpPr>
        <p:spPr bwMode="auto">
          <a:xfrm flipH="1">
            <a:off x="1763688" y="1340768"/>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9" name="Line 153"/>
          <p:cNvSpPr>
            <a:spLocks noChangeShapeType="1"/>
          </p:cNvSpPr>
          <p:nvPr/>
        </p:nvSpPr>
        <p:spPr bwMode="auto">
          <a:xfrm flipH="1" flipV="1">
            <a:off x="1043608" y="1628800"/>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0" name="Line 153"/>
          <p:cNvSpPr>
            <a:spLocks noChangeShapeType="1"/>
          </p:cNvSpPr>
          <p:nvPr/>
        </p:nvSpPr>
        <p:spPr bwMode="auto">
          <a:xfrm flipH="1" flipV="1">
            <a:off x="1043608" y="1052736"/>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1" name="Line 153"/>
          <p:cNvSpPr>
            <a:spLocks noChangeShapeType="1"/>
          </p:cNvSpPr>
          <p:nvPr/>
        </p:nvSpPr>
        <p:spPr bwMode="auto">
          <a:xfrm flipH="1" flipV="1">
            <a:off x="1763688" y="1052736"/>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2" name="Line 153"/>
          <p:cNvSpPr>
            <a:spLocks noChangeShapeType="1"/>
          </p:cNvSpPr>
          <p:nvPr/>
        </p:nvSpPr>
        <p:spPr bwMode="auto">
          <a:xfrm flipH="1" flipV="1">
            <a:off x="1043608" y="1052736"/>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3" name="Line 153"/>
          <p:cNvSpPr>
            <a:spLocks noChangeShapeType="1"/>
          </p:cNvSpPr>
          <p:nvPr/>
        </p:nvSpPr>
        <p:spPr bwMode="auto">
          <a:xfrm flipH="1" flipV="1">
            <a:off x="1763688"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4" name="Line 153"/>
          <p:cNvSpPr>
            <a:spLocks noChangeShapeType="1"/>
          </p:cNvSpPr>
          <p:nvPr/>
        </p:nvSpPr>
        <p:spPr bwMode="auto">
          <a:xfrm flipH="1" flipV="1">
            <a:off x="1043608"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5" name="Line 153"/>
          <p:cNvSpPr>
            <a:spLocks noChangeShapeType="1"/>
          </p:cNvSpPr>
          <p:nvPr/>
        </p:nvSpPr>
        <p:spPr bwMode="auto">
          <a:xfrm flipH="1">
            <a:off x="1619672"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6" name="Line 153"/>
          <p:cNvSpPr>
            <a:spLocks noChangeShapeType="1"/>
          </p:cNvSpPr>
          <p:nvPr/>
        </p:nvSpPr>
        <p:spPr bwMode="auto">
          <a:xfrm flipH="1">
            <a:off x="899592"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7" name="Line 153"/>
          <p:cNvSpPr>
            <a:spLocks noChangeShapeType="1"/>
          </p:cNvSpPr>
          <p:nvPr/>
        </p:nvSpPr>
        <p:spPr bwMode="auto">
          <a:xfrm flipH="1" flipV="1">
            <a:off x="899592" y="836712"/>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8" name="Oval 169"/>
          <p:cNvSpPr>
            <a:spLocks noChangeArrowheads="1"/>
          </p:cNvSpPr>
          <p:nvPr/>
        </p:nvSpPr>
        <p:spPr bwMode="auto">
          <a:xfrm>
            <a:off x="827584"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69" name="Oval 169"/>
          <p:cNvSpPr>
            <a:spLocks noChangeArrowheads="1"/>
          </p:cNvSpPr>
          <p:nvPr/>
        </p:nvSpPr>
        <p:spPr bwMode="auto">
          <a:xfrm>
            <a:off x="971600"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0" name="Oval 169"/>
          <p:cNvSpPr>
            <a:spLocks noChangeArrowheads="1"/>
          </p:cNvSpPr>
          <p:nvPr/>
        </p:nvSpPr>
        <p:spPr bwMode="auto">
          <a:xfrm>
            <a:off x="1115616"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1" name="Oval 169"/>
          <p:cNvSpPr>
            <a:spLocks noChangeArrowheads="1"/>
          </p:cNvSpPr>
          <p:nvPr/>
        </p:nvSpPr>
        <p:spPr bwMode="auto">
          <a:xfrm>
            <a:off x="1547664"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2" name="Oval 169"/>
          <p:cNvSpPr>
            <a:spLocks noChangeArrowheads="1"/>
          </p:cNvSpPr>
          <p:nvPr/>
        </p:nvSpPr>
        <p:spPr bwMode="auto">
          <a:xfrm>
            <a:off x="1691680"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3" name="Oval 169"/>
          <p:cNvSpPr>
            <a:spLocks noChangeArrowheads="1"/>
          </p:cNvSpPr>
          <p:nvPr/>
        </p:nvSpPr>
        <p:spPr bwMode="auto">
          <a:xfrm>
            <a:off x="1835696"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4" name="Oval 169"/>
          <p:cNvSpPr>
            <a:spLocks noChangeArrowheads="1"/>
          </p:cNvSpPr>
          <p:nvPr/>
        </p:nvSpPr>
        <p:spPr bwMode="auto">
          <a:xfrm>
            <a:off x="2051720" y="12687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5" name="Oval 169"/>
          <p:cNvSpPr>
            <a:spLocks noChangeArrowheads="1"/>
          </p:cNvSpPr>
          <p:nvPr/>
        </p:nvSpPr>
        <p:spPr bwMode="auto">
          <a:xfrm>
            <a:off x="1691680"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6" name="Oval 169"/>
          <p:cNvSpPr>
            <a:spLocks noChangeArrowheads="1"/>
          </p:cNvSpPr>
          <p:nvPr/>
        </p:nvSpPr>
        <p:spPr bwMode="auto">
          <a:xfrm>
            <a:off x="971600"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7" name="Oval 169"/>
          <p:cNvSpPr>
            <a:spLocks noChangeArrowheads="1"/>
          </p:cNvSpPr>
          <p:nvPr/>
        </p:nvSpPr>
        <p:spPr bwMode="auto">
          <a:xfrm>
            <a:off x="827584" y="76470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87" name="Line 153"/>
          <p:cNvSpPr>
            <a:spLocks noChangeShapeType="1"/>
          </p:cNvSpPr>
          <p:nvPr/>
        </p:nvSpPr>
        <p:spPr bwMode="auto">
          <a:xfrm flipH="1" flipV="1">
            <a:off x="3707904" y="1340768"/>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8" name="Line 153"/>
          <p:cNvSpPr>
            <a:spLocks noChangeShapeType="1"/>
          </p:cNvSpPr>
          <p:nvPr/>
        </p:nvSpPr>
        <p:spPr bwMode="auto">
          <a:xfrm flipH="1">
            <a:off x="3707904" y="1052736"/>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9" name="Line 153"/>
          <p:cNvSpPr>
            <a:spLocks noChangeShapeType="1"/>
          </p:cNvSpPr>
          <p:nvPr/>
        </p:nvSpPr>
        <p:spPr bwMode="auto">
          <a:xfrm flipH="1" flipV="1">
            <a:off x="3347864" y="1628800"/>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0" name="Line 153"/>
          <p:cNvSpPr>
            <a:spLocks noChangeShapeType="1"/>
          </p:cNvSpPr>
          <p:nvPr/>
        </p:nvSpPr>
        <p:spPr bwMode="auto">
          <a:xfrm flipH="1" flipV="1">
            <a:off x="3347864" y="1052736"/>
            <a:ext cx="72008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1" name="Line 153"/>
          <p:cNvSpPr>
            <a:spLocks noChangeShapeType="1"/>
          </p:cNvSpPr>
          <p:nvPr/>
        </p:nvSpPr>
        <p:spPr bwMode="auto">
          <a:xfrm flipH="1" flipV="1">
            <a:off x="4067944" y="1052736"/>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2" name="Line 153"/>
          <p:cNvSpPr>
            <a:spLocks noChangeShapeType="1"/>
          </p:cNvSpPr>
          <p:nvPr/>
        </p:nvSpPr>
        <p:spPr bwMode="auto">
          <a:xfrm flipH="1" flipV="1">
            <a:off x="3347864" y="1052736"/>
            <a:ext cx="0" cy="5760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3" name="Line 153"/>
          <p:cNvSpPr>
            <a:spLocks noChangeShapeType="1"/>
          </p:cNvSpPr>
          <p:nvPr/>
        </p:nvSpPr>
        <p:spPr bwMode="auto">
          <a:xfrm flipH="1" flipV="1">
            <a:off x="4067944"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4" name="Line 153"/>
          <p:cNvSpPr>
            <a:spLocks noChangeShapeType="1"/>
          </p:cNvSpPr>
          <p:nvPr/>
        </p:nvSpPr>
        <p:spPr bwMode="auto">
          <a:xfrm flipH="1" flipV="1">
            <a:off x="3347864"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5" name="Line 153"/>
          <p:cNvSpPr>
            <a:spLocks noChangeShapeType="1"/>
          </p:cNvSpPr>
          <p:nvPr/>
        </p:nvSpPr>
        <p:spPr bwMode="auto">
          <a:xfrm flipH="1">
            <a:off x="3923928"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6" name="Line 153"/>
          <p:cNvSpPr>
            <a:spLocks noChangeShapeType="1"/>
          </p:cNvSpPr>
          <p:nvPr/>
        </p:nvSpPr>
        <p:spPr bwMode="auto">
          <a:xfrm flipH="1">
            <a:off x="3203848" y="1628800"/>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7" name="Line 153"/>
          <p:cNvSpPr>
            <a:spLocks noChangeShapeType="1"/>
          </p:cNvSpPr>
          <p:nvPr/>
        </p:nvSpPr>
        <p:spPr bwMode="auto">
          <a:xfrm flipH="1" flipV="1">
            <a:off x="3347864" y="1052736"/>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8" name="Oval 169"/>
          <p:cNvSpPr>
            <a:spLocks noChangeArrowheads="1"/>
          </p:cNvSpPr>
          <p:nvPr/>
        </p:nvSpPr>
        <p:spPr bwMode="auto">
          <a:xfrm>
            <a:off x="3131840"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99" name="Oval 169"/>
          <p:cNvSpPr>
            <a:spLocks noChangeArrowheads="1"/>
          </p:cNvSpPr>
          <p:nvPr/>
        </p:nvSpPr>
        <p:spPr bwMode="auto">
          <a:xfrm>
            <a:off x="3275856"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0" name="Oval 299"/>
          <p:cNvSpPr>
            <a:spLocks noChangeArrowheads="1"/>
          </p:cNvSpPr>
          <p:nvPr/>
        </p:nvSpPr>
        <p:spPr bwMode="auto">
          <a:xfrm>
            <a:off x="3419872"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1" name="Oval 169"/>
          <p:cNvSpPr>
            <a:spLocks noChangeArrowheads="1"/>
          </p:cNvSpPr>
          <p:nvPr/>
        </p:nvSpPr>
        <p:spPr bwMode="auto">
          <a:xfrm>
            <a:off x="3851920"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2" name="Oval 169"/>
          <p:cNvSpPr>
            <a:spLocks noChangeArrowheads="1"/>
          </p:cNvSpPr>
          <p:nvPr/>
        </p:nvSpPr>
        <p:spPr bwMode="auto">
          <a:xfrm>
            <a:off x="3995936"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3" name="Oval 169"/>
          <p:cNvSpPr>
            <a:spLocks noChangeArrowheads="1"/>
          </p:cNvSpPr>
          <p:nvPr/>
        </p:nvSpPr>
        <p:spPr bwMode="auto">
          <a:xfrm>
            <a:off x="4139952"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4" name="Oval 169"/>
          <p:cNvSpPr>
            <a:spLocks noChangeArrowheads="1"/>
          </p:cNvSpPr>
          <p:nvPr/>
        </p:nvSpPr>
        <p:spPr bwMode="auto">
          <a:xfrm>
            <a:off x="3707904" y="12687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5" name="Oval 169"/>
          <p:cNvSpPr>
            <a:spLocks noChangeArrowheads="1"/>
          </p:cNvSpPr>
          <p:nvPr/>
        </p:nvSpPr>
        <p:spPr bwMode="auto">
          <a:xfrm>
            <a:off x="3995936"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6" name="Oval 169"/>
          <p:cNvSpPr>
            <a:spLocks noChangeArrowheads="1"/>
          </p:cNvSpPr>
          <p:nvPr/>
        </p:nvSpPr>
        <p:spPr bwMode="auto">
          <a:xfrm>
            <a:off x="3275856"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07" name="Oval 169"/>
          <p:cNvSpPr>
            <a:spLocks noChangeArrowheads="1"/>
          </p:cNvSpPr>
          <p:nvPr/>
        </p:nvSpPr>
        <p:spPr bwMode="auto">
          <a:xfrm>
            <a:off x="3419872" y="119675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0" name="TextBox 149"/>
          <p:cNvSpPr txBox="1"/>
          <p:nvPr/>
        </p:nvSpPr>
        <p:spPr>
          <a:xfrm>
            <a:off x="467544" y="2204864"/>
            <a:ext cx="1800200" cy="646331"/>
          </a:xfrm>
          <a:prstGeom prst="rect">
            <a:avLst/>
          </a:prstGeom>
          <a:noFill/>
        </p:spPr>
        <p:txBody>
          <a:bodyPr wrap="square" rtlCol="0">
            <a:spAutoFit/>
          </a:bodyPr>
          <a:lstStyle/>
          <a:p>
            <a:r>
              <a:rPr lang="en-US" dirty="0" smtClean="0"/>
              <a:t>Triangle </a:t>
            </a:r>
            <a:r>
              <a:rPr lang="en-US" b="1" dirty="0" smtClean="0"/>
              <a:t>outside</a:t>
            </a:r>
            <a:r>
              <a:rPr lang="en-US" dirty="0" smtClean="0"/>
              <a:t>  the square</a:t>
            </a:r>
            <a:endParaRPr lang="en-US" b="1" baseline="-25000" dirty="0" smtClean="0"/>
          </a:p>
        </p:txBody>
      </p:sp>
      <p:sp>
        <p:nvSpPr>
          <p:cNvPr id="151" name="TextBox 150"/>
          <p:cNvSpPr txBox="1"/>
          <p:nvPr/>
        </p:nvSpPr>
        <p:spPr>
          <a:xfrm>
            <a:off x="2987824" y="2204864"/>
            <a:ext cx="1800200" cy="646331"/>
          </a:xfrm>
          <a:prstGeom prst="rect">
            <a:avLst/>
          </a:prstGeom>
          <a:noFill/>
        </p:spPr>
        <p:txBody>
          <a:bodyPr wrap="square" rtlCol="0">
            <a:spAutoFit/>
          </a:bodyPr>
          <a:lstStyle/>
          <a:p>
            <a:r>
              <a:rPr lang="en-US" dirty="0" smtClean="0"/>
              <a:t>Triangle </a:t>
            </a:r>
            <a:r>
              <a:rPr lang="en-US" b="1" dirty="0" smtClean="0"/>
              <a:t>inside</a:t>
            </a:r>
            <a:r>
              <a:rPr lang="en-US" dirty="0" smtClean="0"/>
              <a:t>  the square</a:t>
            </a:r>
            <a:endParaRPr lang="en-US" b="1" baseline="-25000" dirty="0" smtClean="0"/>
          </a:p>
        </p:txBody>
      </p:sp>
      <p:sp>
        <p:nvSpPr>
          <p:cNvPr id="155" name="TextBox 154"/>
          <p:cNvSpPr txBox="1"/>
          <p:nvPr/>
        </p:nvSpPr>
        <p:spPr>
          <a:xfrm>
            <a:off x="6588224" y="980728"/>
            <a:ext cx="2088232" cy="1477328"/>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solidFill>
                  <a:schemeClr val="tx1"/>
                </a:solidFill>
              </a:rPr>
              <a:t>Should we consider these two schemes to be identical regardless of the </a:t>
            </a:r>
          </a:p>
          <a:p>
            <a:r>
              <a:rPr lang="en-US" dirty="0">
                <a:solidFill>
                  <a:schemeClr val="tx1"/>
                </a:solidFill>
              </a:rPr>
              <a:t>pictures geometry?  </a:t>
            </a:r>
          </a:p>
        </p:txBody>
      </p:sp>
      <p:grpSp>
        <p:nvGrpSpPr>
          <p:cNvPr id="156" name="Group 155"/>
          <p:cNvGrpSpPr/>
          <p:nvPr/>
        </p:nvGrpSpPr>
        <p:grpSpPr>
          <a:xfrm>
            <a:off x="5292080" y="836712"/>
            <a:ext cx="1008112" cy="1584176"/>
            <a:chOff x="2699792" y="3861048"/>
            <a:chExt cx="720080" cy="1296144"/>
          </a:xfrm>
        </p:grpSpPr>
        <p:sp>
          <p:nvSpPr>
            <p:cNvPr id="181" name="Block Arc 180"/>
            <p:cNvSpPr/>
            <p:nvPr/>
          </p:nvSpPr>
          <p:spPr>
            <a:xfrm>
              <a:off x="2699792" y="3861048"/>
              <a:ext cx="720080" cy="792088"/>
            </a:xfrm>
            <a:prstGeom prst="blockArc">
              <a:avLst>
                <a:gd name="adj1" fmla="val 10800000"/>
                <a:gd name="adj2" fmla="val 5426437"/>
                <a:gd name="adj3" fmla="val 33274"/>
              </a:avLst>
            </a:prstGeom>
            <a:solidFill>
              <a:srgbClr val="FF8F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0" name="Rectangle 219"/>
            <p:cNvSpPr/>
            <p:nvPr/>
          </p:nvSpPr>
          <p:spPr>
            <a:xfrm rot="16200000">
              <a:off x="2799332" y="4510027"/>
              <a:ext cx="448992" cy="216024"/>
            </a:xfrm>
            <a:prstGeom prst="rect">
              <a:avLst/>
            </a:prstGeom>
            <a:solidFill>
              <a:srgbClr val="FF8F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1" name="Oval 220"/>
            <p:cNvSpPr/>
            <p:nvPr/>
          </p:nvSpPr>
          <p:spPr>
            <a:xfrm>
              <a:off x="2915816" y="4941168"/>
              <a:ext cx="216024" cy="216024"/>
            </a:xfrm>
            <a:prstGeom prst="ellipse">
              <a:avLst/>
            </a:prstGeom>
            <a:solidFill>
              <a:srgbClr val="FF8F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222" name="Line 153"/>
          <p:cNvSpPr>
            <a:spLocks noChangeShapeType="1"/>
          </p:cNvSpPr>
          <p:nvPr/>
        </p:nvSpPr>
        <p:spPr bwMode="auto">
          <a:xfrm flipH="1">
            <a:off x="1691680" y="4581128"/>
            <a:ext cx="100811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3" name="Line 153"/>
          <p:cNvSpPr>
            <a:spLocks noChangeShapeType="1"/>
          </p:cNvSpPr>
          <p:nvPr/>
        </p:nvSpPr>
        <p:spPr bwMode="auto">
          <a:xfrm flipH="1" flipV="1">
            <a:off x="1691680" y="4797152"/>
            <a:ext cx="50405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5" name="Line 153"/>
          <p:cNvSpPr>
            <a:spLocks noChangeShapeType="1"/>
          </p:cNvSpPr>
          <p:nvPr/>
        </p:nvSpPr>
        <p:spPr bwMode="auto">
          <a:xfrm flipH="1">
            <a:off x="2195736" y="458112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8" name="Line 153"/>
          <p:cNvSpPr>
            <a:spLocks noChangeShapeType="1"/>
          </p:cNvSpPr>
          <p:nvPr/>
        </p:nvSpPr>
        <p:spPr bwMode="auto">
          <a:xfrm flipH="1" flipV="1">
            <a:off x="2195736" y="5013176"/>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9" name="Line 153"/>
          <p:cNvSpPr>
            <a:spLocks noChangeShapeType="1"/>
          </p:cNvSpPr>
          <p:nvPr/>
        </p:nvSpPr>
        <p:spPr bwMode="auto">
          <a:xfrm flipH="1" flipV="1">
            <a:off x="2699792" y="4581128"/>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0" name="Line 153"/>
          <p:cNvSpPr>
            <a:spLocks noChangeShapeType="1"/>
          </p:cNvSpPr>
          <p:nvPr/>
        </p:nvSpPr>
        <p:spPr bwMode="auto">
          <a:xfrm flipH="1" flipV="1">
            <a:off x="1691680" y="4797152"/>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1" name="Line 153"/>
          <p:cNvSpPr>
            <a:spLocks noChangeShapeType="1"/>
          </p:cNvSpPr>
          <p:nvPr/>
        </p:nvSpPr>
        <p:spPr bwMode="auto">
          <a:xfrm flipH="1" flipV="1">
            <a:off x="1691680" y="5445224"/>
            <a:ext cx="50405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2" name="Line 153"/>
          <p:cNvSpPr>
            <a:spLocks noChangeShapeType="1"/>
          </p:cNvSpPr>
          <p:nvPr/>
        </p:nvSpPr>
        <p:spPr bwMode="auto">
          <a:xfrm flipH="1">
            <a:off x="2195736" y="5229200"/>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3" name="Line 153"/>
          <p:cNvSpPr>
            <a:spLocks noChangeShapeType="1"/>
          </p:cNvSpPr>
          <p:nvPr/>
        </p:nvSpPr>
        <p:spPr bwMode="auto">
          <a:xfrm flipH="1">
            <a:off x="1691680" y="5229200"/>
            <a:ext cx="1008112" cy="216024"/>
          </a:xfrm>
          <a:prstGeom prst="line">
            <a:avLst/>
          </a:prstGeom>
          <a:noFill/>
          <a:ln w="19050">
            <a:solidFill>
              <a:schemeClr val="tx1"/>
            </a:solidFill>
            <a:prstDash val="dash"/>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4" name="Line 153"/>
          <p:cNvSpPr>
            <a:spLocks noChangeShapeType="1"/>
          </p:cNvSpPr>
          <p:nvPr/>
        </p:nvSpPr>
        <p:spPr bwMode="auto">
          <a:xfrm flipH="1">
            <a:off x="899592" y="5373216"/>
            <a:ext cx="648072" cy="288032"/>
          </a:xfrm>
          <a:prstGeom prst="line">
            <a:avLst/>
          </a:prstGeom>
          <a:noFill/>
          <a:ln w="28575">
            <a:solidFill>
              <a:schemeClr val="tx1"/>
            </a:solidFill>
            <a:prstDash val="sysDot"/>
            <a:round/>
            <a:headEnd type="triangle" w="lg"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5" name="Line 153"/>
          <p:cNvSpPr>
            <a:spLocks noChangeShapeType="1"/>
          </p:cNvSpPr>
          <p:nvPr/>
        </p:nvSpPr>
        <p:spPr bwMode="auto">
          <a:xfrm flipH="1" flipV="1">
            <a:off x="2195736" y="4005065"/>
            <a:ext cx="0" cy="504056"/>
          </a:xfrm>
          <a:prstGeom prst="line">
            <a:avLst/>
          </a:prstGeom>
          <a:noFill/>
          <a:ln w="28575">
            <a:solidFill>
              <a:schemeClr val="tx1"/>
            </a:solidFill>
            <a:prstDash val="sysDot"/>
            <a:round/>
            <a:headEnd type="triangle" w="lg"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6" name="TextBox 235"/>
          <p:cNvSpPr txBox="1"/>
          <p:nvPr/>
        </p:nvSpPr>
        <p:spPr>
          <a:xfrm>
            <a:off x="179512" y="5085184"/>
            <a:ext cx="936104" cy="369332"/>
          </a:xfrm>
          <a:prstGeom prst="rect">
            <a:avLst/>
          </a:prstGeom>
          <a:noFill/>
        </p:spPr>
        <p:txBody>
          <a:bodyPr wrap="square" rtlCol="0">
            <a:spAutoFit/>
          </a:bodyPr>
          <a:lstStyle/>
          <a:p>
            <a:r>
              <a:rPr lang="en-US" dirty="0" err="1" smtClean="0"/>
              <a:t>Wiew</a:t>
            </a:r>
            <a:r>
              <a:rPr lang="en-US" dirty="0" smtClean="0"/>
              <a:t> B</a:t>
            </a:r>
            <a:endParaRPr lang="en-US" b="1" baseline="-25000" dirty="0" smtClean="0"/>
          </a:p>
        </p:txBody>
      </p:sp>
      <p:sp>
        <p:nvSpPr>
          <p:cNvPr id="237" name="TextBox 236"/>
          <p:cNvSpPr txBox="1"/>
          <p:nvPr/>
        </p:nvSpPr>
        <p:spPr>
          <a:xfrm>
            <a:off x="971600" y="3645024"/>
            <a:ext cx="1080120" cy="369332"/>
          </a:xfrm>
          <a:prstGeom prst="rect">
            <a:avLst/>
          </a:prstGeom>
          <a:noFill/>
        </p:spPr>
        <p:txBody>
          <a:bodyPr wrap="square" rtlCol="0">
            <a:spAutoFit/>
          </a:bodyPr>
          <a:lstStyle/>
          <a:p>
            <a:r>
              <a:rPr lang="en-US" dirty="0" err="1" smtClean="0"/>
              <a:t>Wiew</a:t>
            </a:r>
            <a:r>
              <a:rPr lang="en-US" dirty="0" smtClean="0"/>
              <a:t> A</a:t>
            </a:r>
            <a:endParaRPr lang="en-US" b="1" baseline="-25000" dirty="0" smtClean="0"/>
          </a:p>
        </p:txBody>
      </p:sp>
      <p:grpSp>
        <p:nvGrpSpPr>
          <p:cNvPr id="256" name="Group 255"/>
          <p:cNvGrpSpPr/>
          <p:nvPr/>
        </p:nvGrpSpPr>
        <p:grpSpPr>
          <a:xfrm rot="20217357">
            <a:off x="308923" y="5614399"/>
            <a:ext cx="504056" cy="396044"/>
            <a:chOff x="6300192" y="3645024"/>
            <a:chExt cx="2340260" cy="2124236"/>
          </a:xfrm>
        </p:grpSpPr>
        <p:grpSp>
          <p:nvGrpSpPr>
            <p:cNvPr id="257" name="Group 256"/>
            <p:cNvGrpSpPr/>
            <p:nvPr/>
          </p:nvGrpSpPr>
          <p:grpSpPr>
            <a:xfrm rot="5400000">
              <a:off x="7380312" y="4473116"/>
              <a:ext cx="1800200" cy="504056"/>
              <a:chOff x="5364088" y="3573016"/>
              <a:chExt cx="1728192" cy="504056"/>
            </a:xfrm>
            <a:solidFill>
              <a:schemeClr val="tx2">
                <a:lumMod val="40000"/>
                <a:lumOff val="60000"/>
              </a:schemeClr>
            </a:solidFill>
          </p:grpSpPr>
          <p:sp>
            <p:nvSpPr>
              <p:cNvPr id="265" name="Chord 264"/>
              <p:cNvSpPr/>
              <p:nvPr/>
            </p:nvSpPr>
            <p:spPr>
              <a:xfrm>
                <a:off x="5364088" y="3573016"/>
                <a:ext cx="1728192" cy="504056"/>
              </a:xfrm>
              <a:prstGeom prst="chord">
                <a:avLst>
                  <a:gd name="adj1" fmla="val 10711846"/>
                  <a:gd name="adj2" fmla="val 215854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Chord 265"/>
              <p:cNvSpPr/>
              <p:nvPr/>
            </p:nvSpPr>
            <p:spPr>
              <a:xfrm flipV="1">
                <a:off x="5364088" y="3573016"/>
                <a:ext cx="1728192" cy="504056"/>
              </a:xfrm>
              <a:prstGeom prst="chord">
                <a:avLst>
                  <a:gd name="adj1" fmla="val 10829924"/>
                  <a:gd name="adj2" fmla="val 212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8" name="Line 153"/>
            <p:cNvSpPr>
              <a:spLocks noChangeShapeType="1"/>
            </p:cNvSpPr>
            <p:nvPr/>
          </p:nvSpPr>
          <p:spPr bwMode="auto">
            <a:xfrm rot="5400000" flipH="1" flipV="1">
              <a:off x="6912260" y="3032956"/>
              <a:ext cx="1116124" cy="234026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9" name="Line 153"/>
            <p:cNvSpPr>
              <a:spLocks noChangeShapeType="1"/>
            </p:cNvSpPr>
            <p:nvPr/>
          </p:nvSpPr>
          <p:spPr bwMode="auto">
            <a:xfrm rot="5400000" flipV="1">
              <a:off x="6948264" y="4113076"/>
              <a:ext cx="972108" cy="226825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0" name="Line 153"/>
            <p:cNvSpPr>
              <a:spLocks noChangeShapeType="1"/>
            </p:cNvSpPr>
            <p:nvPr/>
          </p:nvSpPr>
          <p:spPr bwMode="auto">
            <a:xfrm rot="5400000" flipH="1" flipV="1">
              <a:off x="7218294" y="3266982"/>
              <a:ext cx="720080" cy="147616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1" name="Line 153"/>
            <p:cNvSpPr>
              <a:spLocks noChangeShapeType="1"/>
            </p:cNvSpPr>
            <p:nvPr/>
          </p:nvSpPr>
          <p:spPr bwMode="auto">
            <a:xfrm rot="5400000" flipV="1">
              <a:off x="7056276" y="4509120"/>
              <a:ext cx="756084" cy="176419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nvGrpSpPr>
            <p:cNvPr id="262" name="Group 261"/>
            <p:cNvGrpSpPr/>
            <p:nvPr/>
          </p:nvGrpSpPr>
          <p:grpSpPr>
            <a:xfrm rot="5400000">
              <a:off x="8136396" y="4653136"/>
              <a:ext cx="576064" cy="144016"/>
              <a:chOff x="5364088" y="3573016"/>
              <a:chExt cx="1728192" cy="504056"/>
            </a:xfrm>
            <a:solidFill>
              <a:schemeClr val="tx1"/>
            </a:solidFill>
          </p:grpSpPr>
          <p:sp>
            <p:nvSpPr>
              <p:cNvPr id="263" name="Chord 262"/>
              <p:cNvSpPr/>
              <p:nvPr/>
            </p:nvSpPr>
            <p:spPr>
              <a:xfrm>
                <a:off x="5364088" y="3573016"/>
                <a:ext cx="1728192" cy="504056"/>
              </a:xfrm>
              <a:prstGeom prst="chord">
                <a:avLst>
                  <a:gd name="adj1" fmla="val 10711846"/>
                  <a:gd name="adj2" fmla="val 215854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Chord 263"/>
              <p:cNvSpPr/>
              <p:nvPr/>
            </p:nvSpPr>
            <p:spPr>
              <a:xfrm flipV="1">
                <a:off x="5364088" y="3573016"/>
                <a:ext cx="1728192" cy="504056"/>
              </a:xfrm>
              <a:prstGeom prst="chord">
                <a:avLst>
                  <a:gd name="adj1" fmla="val 10829924"/>
                  <a:gd name="adj2" fmla="val 212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78" name="Line 153"/>
          <p:cNvSpPr>
            <a:spLocks noChangeShapeType="1"/>
          </p:cNvSpPr>
          <p:nvPr/>
        </p:nvSpPr>
        <p:spPr bwMode="auto">
          <a:xfrm flipH="1" flipV="1">
            <a:off x="3995936" y="5228753"/>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79" name="Line 153"/>
          <p:cNvSpPr>
            <a:spLocks noChangeShapeType="1"/>
          </p:cNvSpPr>
          <p:nvPr/>
        </p:nvSpPr>
        <p:spPr bwMode="auto">
          <a:xfrm flipH="1" flipV="1">
            <a:off x="3995936" y="6020841"/>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0" name="Line 153"/>
          <p:cNvSpPr>
            <a:spLocks noChangeShapeType="1"/>
          </p:cNvSpPr>
          <p:nvPr/>
        </p:nvSpPr>
        <p:spPr bwMode="auto">
          <a:xfrm flipV="1">
            <a:off x="4427984" y="5228753"/>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1" name="Line 153"/>
          <p:cNvSpPr>
            <a:spLocks noChangeShapeType="1"/>
          </p:cNvSpPr>
          <p:nvPr/>
        </p:nvSpPr>
        <p:spPr bwMode="auto">
          <a:xfrm flipH="1" flipV="1">
            <a:off x="3995936" y="5228753"/>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2" name="Line 153"/>
          <p:cNvSpPr>
            <a:spLocks noChangeShapeType="1"/>
          </p:cNvSpPr>
          <p:nvPr/>
        </p:nvSpPr>
        <p:spPr bwMode="auto">
          <a:xfrm flipV="1">
            <a:off x="3995936" y="5804817"/>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3" name="Line 153"/>
          <p:cNvSpPr>
            <a:spLocks noChangeShapeType="1"/>
          </p:cNvSpPr>
          <p:nvPr/>
        </p:nvSpPr>
        <p:spPr bwMode="auto">
          <a:xfrm flipH="1" flipV="1">
            <a:off x="4427984" y="5804817"/>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4" name="Line 153"/>
          <p:cNvSpPr>
            <a:spLocks noChangeShapeType="1"/>
          </p:cNvSpPr>
          <p:nvPr/>
        </p:nvSpPr>
        <p:spPr bwMode="auto">
          <a:xfrm flipH="1" flipV="1">
            <a:off x="3995936" y="5228753"/>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5" name="Line 153"/>
          <p:cNvSpPr>
            <a:spLocks noChangeShapeType="1"/>
          </p:cNvSpPr>
          <p:nvPr/>
        </p:nvSpPr>
        <p:spPr bwMode="auto">
          <a:xfrm flipH="1" flipV="1">
            <a:off x="4860032" y="5228753"/>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6" name="Line 153"/>
          <p:cNvSpPr>
            <a:spLocks noChangeShapeType="1"/>
          </p:cNvSpPr>
          <p:nvPr/>
        </p:nvSpPr>
        <p:spPr bwMode="auto">
          <a:xfrm flipH="1" flipV="1">
            <a:off x="4427984" y="5444777"/>
            <a:ext cx="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3" name="Oval 169"/>
          <p:cNvSpPr>
            <a:spLocks noChangeArrowheads="1"/>
          </p:cNvSpPr>
          <p:nvPr/>
        </p:nvSpPr>
        <p:spPr bwMode="auto">
          <a:xfrm>
            <a:off x="3923928" y="5156745"/>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9" name="Oval 328"/>
          <p:cNvSpPr>
            <a:spLocks noChangeArrowheads="1"/>
          </p:cNvSpPr>
          <p:nvPr/>
        </p:nvSpPr>
        <p:spPr bwMode="auto">
          <a:xfrm>
            <a:off x="4788024" y="5156745"/>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5" name="Oval 334"/>
          <p:cNvSpPr>
            <a:spLocks noChangeArrowheads="1"/>
          </p:cNvSpPr>
          <p:nvPr/>
        </p:nvSpPr>
        <p:spPr bwMode="auto">
          <a:xfrm>
            <a:off x="4355976" y="537276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6" name="Oval 335"/>
          <p:cNvSpPr>
            <a:spLocks noChangeArrowheads="1"/>
          </p:cNvSpPr>
          <p:nvPr/>
        </p:nvSpPr>
        <p:spPr bwMode="auto">
          <a:xfrm>
            <a:off x="3923928" y="594883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8" name="Oval 337"/>
          <p:cNvSpPr>
            <a:spLocks noChangeArrowheads="1"/>
          </p:cNvSpPr>
          <p:nvPr/>
        </p:nvSpPr>
        <p:spPr bwMode="auto">
          <a:xfrm>
            <a:off x="4355976" y="573280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9" name="Oval 338"/>
          <p:cNvSpPr>
            <a:spLocks noChangeArrowheads="1"/>
          </p:cNvSpPr>
          <p:nvPr/>
        </p:nvSpPr>
        <p:spPr bwMode="auto">
          <a:xfrm>
            <a:off x="4788024" y="594883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58" name="Line 153"/>
          <p:cNvSpPr>
            <a:spLocks noChangeShapeType="1"/>
          </p:cNvSpPr>
          <p:nvPr/>
        </p:nvSpPr>
        <p:spPr bwMode="auto">
          <a:xfrm flipH="1">
            <a:off x="4572000" y="4148633"/>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59" name="Line 153"/>
          <p:cNvSpPr>
            <a:spLocks noChangeShapeType="1"/>
          </p:cNvSpPr>
          <p:nvPr/>
        </p:nvSpPr>
        <p:spPr bwMode="auto">
          <a:xfrm>
            <a:off x="4355976" y="4004617"/>
            <a:ext cx="216024"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0" name="Line 153"/>
          <p:cNvSpPr>
            <a:spLocks noChangeShapeType="1"/>
          </p:cNvSpPr>
          <p:nvPr/>
        </p:nvSpPr>
        <p:spPr bwMode="auto">
          <a:xfrm>
            <a:off x="4355976" y="4004617"/>
            <a:ext cx="360040"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4" name="Line 153"/>
          <p:cNvSpPr>
            <a:spLocks noChangeShapeType="1"/>
          </p:cNvSpPr>
          <p:nvPr/>
        </p:nvSpPr>
        <p:spPr bwMode="auto">
          <a:xfrm>
            <a:off x="3851920" y="3572569"/>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5" name="Line 153"/>
          <p:cNvSpPr>
            <a:spLocks noChangeShapeType="1"/>
          </p:cNvSpPr>
          <p:nvPr/>
        </p:nvSpPr>
        <p:spPr bwMode="auto">
          <a:xfrm flipH="1">
            <a:off x="4572000" y="4364657"/>
            <a:ext cx="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6" name="Line 153"/>
          <p:cNvSpPr>
            <a:spLocks noChangeShapeType="1"/>
          </p:cNvSpPr>
          <p:nvPr/>
        </p:nvSpPr>
        <p:spPr bwMode="auto">
          <a:xfrm flipH="1">
            <a:off x="4716016" y="4076625"/>
            <a:ext cx="288032"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3" name="Line 153"/>
          <p:cNvSpPr>
            <a:spLocks noChangeShapeType="1"/>
          </p:cNvSpPr>
          <p:nvPr/>
        </p:nvSpPr>
        <p:spPr bwMode="auto">
          <a:xfrm>
            <a:off x="3851920" y="3572569"/>
            <a:ext cx="1224136"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4" name="Line 153"/>
          <p:cNvSpPr>
            <a:spLocks noChangeShapeType="1"/>
          </p:cNvSpPr>
          <p:nvPr/>
        </p:nvSpPr>
        <p:spPr bwMode="auto">
          <a:xfrm>
            <a:off x="3851920" y="3572569"/>
            <a:ext cx="720080" cy="115212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5" name="Line 153"/>
          <p:cNvSpPr>
            <a:spLocks noChangeShapeType="1"/>
          </p:cNvSpPr>
          <p:nvPr/>
        </p:nvSpPr>
        <p:spPr bwMode="auto">
          <a:xfrm flipV="1">
            <a:off x="4572000" y="4076625"/>
            <a:ext cx="432048"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6" name="Oval 385"/>
          <p:cNvSpPr>
            <a:spLocks noChangeArrowheads="1"/>
          </p:cNvSpPr>
          <p:nvPr/>
        </p:nvSpPr>
        <p:spPr bwMode="auto">
          <a:xfrm>
            <a:off x="4499992" y="465268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90" name="Oval 389"/>
          <p:cNvSpPr>
            <a:spLocks noChangeArrowheads="1"/>
          </p:cNvSpPr>
          <p:nvPr/>
        </p:nvSpPr>
        <p:spPr bwMode="auto">
          <a:xfrm>
            <a:off x="4956418" y="398023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91" name="Oval 390"/>
          <p:cNvSpPr>
            <a:spLocks noChangeArrowheads="1"/>
          </p:cNvSpPr>
          <p:nvPr/>
        </p:nvSpPr>
        <p:spPr bwMode="auto">
          <a:xfrm>
            <a:off x="3779912" y="3500561"/>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92" name="Oval 391"/>
          <p:cNvSpPr>
            <a:spLocks noChangeArrowheads="1"/>
          </p:cNvSpPr>
          <p:nvPr/>
        </p:nvSpPr>
        <p:spPr bwMode="auto">
          <a:xfrm>
            <a:off x="4644008" y="4076625"/>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6" name="Oval 405"/>
          <p:cNvSpPr>
            <a:spLocks noChangeArrowheads="1"/>
          </p:cNvSpPr>
          <p:nvPr/>
        </p:nvSpPr>
        <p:spPr bwMode="auto">
          <a:xfrm>
            <a:off x="4499992" y="429264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7" name="Oval 406"/>
          <p:cNvSpPr>
            <a:spLocks noChangeArrowheads="1"/>
          </p:cNvSpPr>
          <p:nvPr/>
        </p:nvSpPr>
        <p:spPr bwMode="auto">
          <a:xfrm>
            <a:off x="4283968" y="393260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08" name="Line 153"/>
          <p:cNvSpPr>
            <a:spLocks noChangeShapeType="1"/>
          </p:cNvSpPr>
          <p:nvPr/>
        </p:nvSpPr>
        <p:spPr bwMode="auto">
          <a:xfrm flipH="1" flipV="1">
            <a:off x="395536" y="2996952"/>
            <a:ext cx="8280920"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09" name="TextBox 408"/>
          <p:cNvSpPr txBox="1"/>
          <p:nvPr/>
        </p:nvSpPr>
        <p:spPr>
          <a:xfrm>
            <a:off x="3995936" y="6165304"/>
            <a:ext cx="936104" cy="369332"/>
          </a:xfrm>
          <a:prstGeom prst="rect">
            <a:avLst/>
          </a:prstGeom>
          <a:noFill/>
        </p:spPr>
        <p:txBody>
          <a:bodyPr wrap="square" rtlCol="0">
            <a:spAutoFit/>
          </a:bodyPr>
          <a:lstStyle/>
          <a:p>
            <a:r>
              <a:rPr lang="en-US" dirty="0" err="1" smtClean="0"/>
              <a:t>Wiew</a:t>
            </a:r>
            <a:r>
              <a:rPr lang="en-US" dirty="0" smtClean="0"/>
              <a:t> B</a:t>
            </a:r>
            <a:endParaRPr lang="en-US" b="1" baseline="-25000" dirty="0" smtClean="0"/>
          </a:p>
        </p:txBody>
      </p:sp>
      <p:sp>
        <p:nvSpPr>
          <p:cNvPr id="410" name="TextBox 409"/>
          <p:cNvSpPr txBox="1"/>
          <p:nvPr/>
        </p:nvSpPr>
        <p:spPr>
          <a:xfrm>
            <a:off x="4164777" y="3356992"/>
            <a:ext cx="1080120" cy="369332"/>
          </a:xfrm>
          <a:prstGeom prst="rect">
            <a:avLst/>
          </a:prstGeom>
          <a:noFill/>
        </p:spPr>
        <p:txBody>
          <a:bodyPr wrap="square" rtlCol="0">
            <a:spAutoFit/>
          </a:bodyPr>
          <a:lstStyle/>
          <a:p>
            <a:r>
              <a:rPr lang="en-US" dirty="0" err="1" smtClean="0"/>
              <a:t>Wiew</a:t>
            </a:r>
            <a:r>
              <a:rPr lang="en-US" dirty="0" smtClean="0"/>
              <a:t> A</a:t>
            </a:r>
            <a:endParaRPr lang="en-US" b="1" baseline="-25000" dirty="0" smtClean="0"/>
          </a:p>
        </p:txBody>
      </p:sp>
      <p:sp>
        <p:nvSpPr>
          <p:cNvPr id="411" name="Right Arrow 410"/>
          <p:cNvSpPr/>
          <p:nvPr/>
        </p:nvSpPr>
        <p:spPr>
          <a:xfrm rot="1945762">
            <a:off x="3086137" y="5161333"/>
            <a:ext cx="720080" cy="576064"/>
          </a:xfrm>
          <a:prstGeom prst="rightArrow">
            <a:avLst>
              <a:gd name="adj1" fmla="val 42300"/>
              <a:gd name="adj2" fmla="val 52873"/>
            </a:avLst>
          </a:prstGeom>
          <a:solidFill>
            <a:srgbClr val="CAD9EC"/>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2" name="Right Arrow 411"/>
          <p:cNvSpPr/>
          <p:nvPr/>
        </p:nvSpPr>
        <p:spPr>
          <a:xfrm rot="20285480">
            <a:off x="3213310" y="4190610"/>
            <a:ext cx="720080" cy="576064"/>
          </a:xfrm>
          <a:prstGeom prst="rightArrow">
            <a:avLst>
              <a:gd name="adj1" fmla="val 42300"/>
              <a:gd name="adj2" fmla="val 52873"/>
            </a:avLst>
          </a:prstGeom>
          <a:solidFill>
            <a:srgbClr val="CAD9EC"/>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3" name="TextBox 412"/>
          <p:cNvSpPr txBox="1"/>
          <p:nvPr/>
        </p:nvSpPr>
        <p:spPr>
          <a:xfrm>
            <a:off x="5508104" y="3356992"/>
            <a:ext cx="2088232" cy="923330"/>
          </a:xfrm>
          <a:prstGeom prst="rect">
            <a:avLst/>
          </a:prstGeom>
          <a:noFill/>
        </p:spPr>
        <p:txBody>
          <a:bodyPr wrap="square" rtlCol="0">
            <a:spAutoFit/>
          </a:bodyPr>
          <a:lstStyle/>
          <a:p>
            <a:r>
              <a:rPr lang="en-US" b="1" dirty="0" smtClean="0"/>
              <a:t>One</a:t>
            </a:r>
            <a:r>
              <a:rPr lang="en-US" dirty="0" smtClean="0"/>
              <a:t> triangle and </a:t>
            </a:r>
            <a:r>
              <a:rPr lang="en-US" b="1" dirty="0" smtClean="0"/>
              <a:t>three</a:t>
            </a:r>
            <a:r>
              <a:rPr lang="en-US" dirty="0" smtClean="0"/>
              <a:t> quadrilaterals</a:t>
            </a:r>
          </a:p>
          <a:p>
            <a:r>
              <a:rPr lang="en-US" dirty="0"/>
              <a:t>i</a:t>
            </a:r>
            <a:r>
              <a:rPr lang="en-US" dirty="0" smtClean="0"/>
              <a:t>nside a </a:t>
            </a:r>
            <a:r>
              <a:rPr lang="en-US" b="1" dirty="0" smtClean="0"/>
              <a:t>triangle</a:t>
            </a:r>
            <a:r>
              <a:rPr lang="en-US" dirty="0" smtClean="0"/>
              <a:t>.</a:t>
            </a:r>
            <a:r>
              <a:rPr lang="en-US" b="1" dirty="0" smtClean="0"/>
              <a:t>  </a:t>
            </a:r>
          </a:p>
        </p:txBody>
      </p:sp>
      <p:sp>
        <p:nvSpPr>
          <p:cNvPr id="414" name="TextBox 413"/>
          <p:cNvSpPr txBox="1"/>
          <p:nvPr/>
        </p:nvSpPr>
        <p:spPr>
          <a:xfrm>
            <a:off x="5508104" y="5598532"/>
            <a:ext cx="2088232" cy="923330"/>
          </a:xfrm>
          <a:prstGeom prst="rect">
            <a:avLst/>
          </a:prstGeom>
          <a:noFill/>
        </p:spPr>
        <p:txBody>
          <a:bodyPr wrap="square" rtlCol="0">
            <a:spAutoFit/>
          </a:bodyPr>
          <a:lstStyle/>
          <a:p>
            <a:r>
              <a:rPr lang="en-US" b="1" dirty="0"/>
              <a:t>T</a:t>
            </a:r>
            <a:r>
              <a:rPr lang="en-US" b="1" dirty="0" smtClean="0"/>
              <a:t>wo</a:t>
            </a:r>
            <a:r>
              <a:rPr lang="en-US" dirty="0" smtClean="0"/>
              <a:t> triangles and </a:t>
            </a:r>
            <a:r>
              <a:rPr lang="en-US" b="1" dirty="0" smtClean="0"/>
              <a:t>two</a:t>
            </a:r>
            <a:r>
              <a:rPr lang="en-US" dirty="0" smtClean="0"/>
              <a:t> quadrilaterals</a:t>
            </a:r>
          </a:p>
          <a:p>
            <a:r>
              <a:rPr lang="en-US" dirty="0"/>
              <a:t>i</a:t>
            </a:r>
            <a:r>
              <a:rPr lang="en-US" dirty="0" smtClean="0"/>
              <a:t>nside a </a:t>
            </a:r>
            <a:r>
              <a:rPr lang="en-US" b="1" dirty="0" smtClean="0"/>
              <a:t>rectangle</a:t>
            </a:r>
            <a:r>
              <a:rPr lang="en-US" dirty="0" smtClean="0"/>
              <a:t>.  </a:t>
            </a:r>
          </a:p>
        </p:txBody>
      </p:sp>
      <p:sp>
        <p:nvSpPr>
          <p:cNvPr id="415" name="TextBox 414"/>
          <p:cNvSpPr txBox="1"/>
          <p:nvPr/>
        </p:nvSpPr>
        <p:spPr>
          <a:xfrm>
            <a:off x="6156176" y="4449886"/>
            <a:ext cx="2736304" cy="923330"/>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a:solidFill>
                  <a:schemeClr val="tx1"/>
                </a:solidFill>
              </a:rPr>
              <a:t>Different  representations (views) of </a:t>
            </a:r>
            <a:r>
              <a:rPr lang="en-US" b="1" dirty="0">
                <a:solidFill>
                  <a:schemeClr val="tx1"/>
                </a:solidFill>
              </a:rPr>
              <a:t>the same </a:t>
            </a:r>
            <a:r>
              <a:rPr lang="en-US" dirty="0">
                <a:solidFill>
                  <a:schemeClr val="tx1"/>
                </a:solidFill>
              </a:rPr>
              <a:t>original structure.</a:t>
            </a:r>
          </a:p>
        </p:txBody>
      </p:sp>
      <p:sp>
        <p:nvSpPr>
          <p:cNvPr id="416" name="TextBox 415"/>
          <p:cNvSpPr txBox="1"/>
          <p:nvPr/>
        </p:nvSpPr>
        <p:spPr>
          <a:xfrm>
            <a:off x="5508104" y="3068960"/>
            <a:ext cx="1080120" cy="369332"/>
          </a:xfrm>
          <a:prstGeom prst="rect">
            <a:avLst/>
          </a:prstGeom>
          <a:noFill/>
        </p:spPr>
        <p:txBody>
          <a:bodyPr wrap="square" rtlCol="0">
            <a:spAutoFit/>
          </a:bodyPr>
          <a:lstStyle/>
          <a:p>
            <a:r>
              <a:rPr lang="en-US" dirty="0" err="1" smtClean="0"/>
              <a:t>Wiew</a:t>
            </a:r>
            <a:r>
              <a:rPr lang="en-US" dirty="0" smtClean="0"/>
              <a:t> A</a:t>
            </a:r>
            <a:endParaRPr lang="en-US" b="1" baseline="-25000" dirty="0" smtClean="0"/>
          </a:p>
        </p:txBody>
      </p:sp>
      <p:sp>
        <p:nvSpPr>
          <p:cNvPr id="417" name="TextBox 416"/>
          <p:cNvSpPr txBox="1"/>
          <p:nvPr/>
        </p:nvSpPr>
        <p:spPr>
          <a:xfrm>
            <a:off x="5508104" y="5373216"/>
            <a:ext cx="936104" cy="369332"/>
          </a:xfrm>
          <a:prstGeom prst="rect">
            <a:avLst/>
          </a:prstGeom>
          <a:noFill/>
        </p:spPr>
        <p:txBody>
          <a:bodyPr wrap="square" rtlCol="0">
            <a:spAutoFit/>
          </a:bodyPr>
          <a:lstStyle/>
          <a:p>
            <a:r>
              <a:rPr lang="en-US" dirty="0" err="1" smtClean="0"/>
              <a:t>Wiew</a:t>
            </a:r>
            <a:r>
              <a:rPr lang="en-US" dirty="0" smtClean="0"/>
              <a:t> B</a:t>
            </a:r>
            <a:endParaRPr lang="en-US" b="1" baseline="-25000" dirty="0" smtClean="0"/>
          </a:p>
        </p:txBody>
      </p:sp>
      <p:sp>
        <p:nvSpPr>
          <p:cNvPr id="418" name="Line 153"/>
          <p:cNvSpPr>
            <a:spLocks noChangeShapeType="1"/>
          </p:cNvSpPr>
          <p:nvPr/>
        </p:nvSpPr>
        <p:spPr bwMode="auto">
          <a:xfrm flipH="1" flipV="1">
            <a:off x="2987824" y="4941168"/>
            <a:ext cx="3168352" cy="0"/>
          </a:xfrm>
          <a:prstGeom prst="line">
            <a:avLst/>
          </a:prstGeom>
          <a:solidFill>
            <a:schemeClr val="accent1">
              <a:lumMod val="20000"/>
              <a:lumOff val="80000"/>
            </a:schemeClr>
          </a:solidFill>
          <a:ln w="63500">
            <a:solidFill>
              <a:schemeClr val="accent1">
                <a:lumMod val="40000"/>
                <a:lumOff val="60000"/>
              </a:schemeClr>
            </a:solidFill>
          </a:ln>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a:p>
        </p:txBody>
      </p:sp>
      <p:grpSp>
        <p:nvGrpSpPr>
          <p:cNvPr id="30" name="Group 29"/>
          <p:cNvGrpSpPr/>
          <p:nvPr/>
        </p:nvGrpSpPr>
        <p:grpSpPr>
          <a:xfrm>
            <a:off x="2023145" y="3429000"/>
            <a:ext cx="360041" cy="504056"/>
            <a:chOff x="467543" y="3145954"/>
            <a:chExt cx="1224137" cy="1651198"/>
          </a:xfrm>
        </p:grpSpPr>
        <p:grpSp>
          <p:nvGrpSpPr>
            <p:cNvPr id="420" name="Group 419"/>
            <p:cNvGrpSpPr/>
            <p:nvPr/>
          </p:nvGrpSpPr>
          <p:grpSpPr>
            <a:xfrm rot="10800000">
              <a:off x="550534" y="4221088"/>
              <a:ext cx="1037403" cy="499624"/>
              <a:chOff x="5364088" y="3573016"/>
              <a:chExt cx="1728192" cy="504056"/>
            </a:xfrm>
            <a:solidFill>
              <a:schemeClr val="tx2">
                <a:lumMod val="40000"/>
                <a:lumOff val="60000"/>
              </a:schemeClr>
            </a:solidFill>
          </p:grpSpPr>
          <p:sp>
            <p:nvSpPr>
              <p:cNvPr id="428" name="Chord 427"/>
              <p:cNvSpPr/>
              <p:nvPr/>
            </p:nvSpPr>
            <p:spPr>
              <a:xfrm>
                <a:off x="5364088" y="3573016"/>
                <a:ext cx="1728192" cy="504056"/>
              </a:xfrm>
              <a:prstGeom prst="chord">
                <a:avLst>
                  <a:gd name="adj1" fmla="val 10711846"/>
                  <a:gd name="adj2" fmla="val 215854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9" name="Chord 428"/>
              <p:cNvSpPr/>
              <p:nvPr/>
            </p:nvSpPr>
            <p:spPr>
              <a:xfrm flipV="1">
                <a:off x="5364088" y="3573016"/>
                <a:ext cx="1728192" cy="504056"/>
              </a:xfrm>
              <a:prstGeom prst="chord">
                <a:avLst>
                  <a:gd name="adj1" fmla="val 10829924"/>
                  <a:gd name="adj2" fmla="val 212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1" name="Line 153"/>
            <p:cNvSpPr>
              <a:spLocks noChangeShapeType="1"/>
            </p:cNvSpPr>
            <p:nvPr/>
          </p:nvSpPr>
          <p:spPr bwMode="auto">
            <a:xfrm rot="10800000" flipH="1" flipV="1">
              <a:off x="1048490" y="3146112"/>
              <a:ext cx="643190" cy="1651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22" name="Line 153"/>
            <p:cNvSpPr>
              <a:spLocks noChangeShapeType="1"/>
            </p:cNvSpPr>
            <p:nvPr/>
          </p:nvSpPr>
          <p:spPr bwMode="auto">
            <a:xfrm rot="10800000" flipV="1">
              <a:off x="488292" y="3145954"/>
              <a:ext cx="560198" cy="160023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23" name="Line 153"/>
            <p:cNvSpPr>
              <a:spLocks noChangeShapeType="1"/>
            </p:cNvSpPr>
            <p:nvPr/>
          </p:nvSpPr>
          <p:spPr bwMode="auto">
            <a:xfrm rot="10800000" flipH="1" flipV="1">
              <a:off x="1276719" y="3526408"/>
              <a:ext cx="414961" cy="1041425"/>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24" name="Line 153"/>
            <p:cNvSpPr>
              <a:spLocks noChangeShapeType="1"/>
            </p:cNvSpPr>
            <p:nvPr/>
          </p:nvSpPr>
          <p:spPr bwMode="auto">
            <a:xfrm rot="10800000" flipV="1">
              <a:off x="467543" y="3323204"/>
              <a:ext cx="435709" cy="124463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nvGrpSpPr>
            <p:cNvPr id="425" name="Group 424"/>
            <p:cNvGrpSpPr/>
            <p:nvPr/>
          </p:nvGrpSpPr>
          <p:grpSpPr>
            <a:xfrm rot="10800000">
              <a:off x="836574" y="4509120"/>
              <a:ext cx="485540" cy="186112"/>
              <a:chOff x="5364088" y="3573016"/>
              <a:chExt cx="1728192" cy="504056"/>
            </a:xfrm>
            <a:solidFill>
              <a:schemeClr val="tx1"/>
            </a:solidFill>
          </p:grpSpPr>
          <p:sp>
            <p:nvSpPr>
              <p:cNvPr id="426" name="Chord 425"/>
              <p:cNvSpPr/>
              <p:nvPr/>
            </p:nvSpPr>
            <p:spPr>
              <a:xfrm>
                <a:off x="5364088" y="3573016"/>
                <a:ext cx="1728192" cy="504056"/>
              </a:xfrm>
              <a:prstGeom prst="chord">
                <a:avLst>
                  <a:gd name="adj1" fmla="val 10711846"/>
                  <a:gd name="adj2" fmla="val 2158548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7" name="Chord 426"/>
              <p:cNvSpPr/>
              <p:nvPr/>
            </p:nvSpPr>
            <p:spPr>
              <a:xfrm flipV="1">
                <a:off x="5364088" y="3573016"/>
                <a:ext cx="1728192" cy="504056"/>
              </a:xfrm>
              <a:prstGeom prst="chord">
                <a:avLst>
                  <a:gd name="adj1" fmla="val 10829924"/>
                  <a:gd name="adj2" fmla="val 21260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698995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51520" y="548680"/>
            <a:ext cx="8640960" cy="5601533"/>
          </a:xfrm>
          <a:prstGeom prst="rect">
            <a:avLst/>
          </a:prstGeom>
          <a:noFill/>
        </p:spPr>
        <p:txBody>
          <a:bodyPr wrap="square" rtlCol="0">
            <a:spAutoFit/>
          </a:bodyPr>
          <a:lstStyle/>
          <a:p>
            <a:endParaRPr lang="en-US" dirty="0" smtClean="0"/>
          </a:p>
          <a:p>
            <a:r>
              <a:rPr lang="en-US" dirty="0"/>
              <a:t>(.) Maximum/maximum node degree</a:t>
            </a:r>
          </a:p>
          <a:p>
            <a:r>
              <a:rPr lang="en-US" dirty="0"/>
              <a:t>(.) Degree sequence (sequence of all node degrees sorted in non-increasing order)</a:t>
            </a:r>
          </a:p>
          <a:p>
            <a:r>
              <a:rPr lang="en-US" dirty="0" smtClean="0"/>
              <a:t>(.) Connected - yes/no</a:t>
            </a:r>
          </a:p>
          <a:p>
            <a:r>
              <a:rPr lang="en-US" dirty="0"/>
              <a:t>(.) Number of edges</a:t>
            </a:r>
          </a:p>
          <a:p>
            <a:r>
              <a:rPr lang="en-US" dirty="0" smtClean="0"/>
              <a:t>(.) Bipartite - yes/no</a:t>
            </a:r>
          </a:p>
          <a:p>
            <a:r>
              <a:rPr lang="en-US" dirty="0" smtClean="0"/>
              <a:t>(.) Regular - yes/no (the degree of all nodes is the same) </a:t>
            </a:r>
          </a:p>
          <a:p>
            <a:r>
              <a:rPr lang="en-US" dirty="0" smtClean="0"/>
              <a:t>(.) Tree - yes/no</a:t>
            </a:r>
          </a:p>
          <a:p>
            <a:r>
              <a:rPr lang="en-US" dirty="0" smtClean="0"/>
              <a:t>(.) Planar - yes/no (can be drawn in a plane without edges crossing)</a:t>
            </a:r>
          </a:p>
          <a:p>
            <a:r>
              <a:rPr lang="en-US" dirty="0"/>
              <a:t>(X) Diameter, </a:t>
            </a:r>
            <a:r>
              <a:rPr lang="en-US" dirty="0" smtClean="0"/>
              <a:t>radius, eccentricity</a:t>
            </a:r>
            <a:r>
              <a:rPr lang="en-US" dirty="0"/>
              <a:t>, number of centers</a:t>
            </a:r>
          </a:p>
          <a:p>
            <a:r>
              <a:rPr lang="en-US" dirty="0" smtClean="0"/>
              <a:t>(</a:t>
            </a:r>
            <a:r>
              <a:rPr lang="en-US" dirty="0"/>
              <a:t>X) Number of triangles</a:t>
            </a:r>
          </a:p>
          <a:p>
            <a:r>
              <a:rPr lang="en-US" dirty="0"/>
              <a:t>(X) Length of the shortest cycle (so called </a:t>
            </a:r>
            <a:r>
              <a:rPr lang="en-US" i="1" dirty="0"/>
              <a:t>girth</a:t>
            </a:r>
            <a:r>
              <a:rPr lang="en-US" dirty="0"/>
              <a:t> of the graph)</a:t>
            </a:r>
          </a:p>
          <a:p>
            <a:r>
              <a:rPr lang="en-US" dirty="0"/>
              <a:t>(.) Number of bridges/</a:t>
            </a:r>
            <a:r>
              <a:rPr lang="en-US" dirty="0" err="1"/>
              <a:t>cutvertices</a:t>
            </a:r>
            <a:r>
              <a:rPr lang="en-US" dirty="0"/>
              <a:t>/blocks</a:t>
            </a:r>
          </a:p>
          <a:p>
            <a:r>
              <a:rPr lang="en-US" dirty="0" smtClean="0"/>
              <a:t>(X) Hamiltonian - yes/no  (Hamilton path or cycle exists in the graph)</a:t>
            </a:r>
          </a:p>
          <a:p>
            <a:r>
              <a:rPr lang="en-US" dirty="0" smtClean="0"/>
              <a:t>(X) Spectrum (= multiset of eigenvalues) of adjacency (Laplacian) matrix of the graph</a:t>
            </a:r>
          </a:p>
          <a:p>
            <a:r>
              <a:rPr lang="en-US" dirty="0" smtClean="0"/>
              <a:t>(X) Number of </a:t>
            </a:r>
            <a:r>
              <a:rPr lang="en-US" dirty="0" err="1" smtClean="0"/>
              <a:t>automorphisms</a:t>
            </a:r>
            <a:endParaRPr lang="en-US" dirty="0" smtClean="0"/>
          </a:p>
          <a:p>
            <a:r>
              <a:rPr lang="en-US" dirty="0" smtClean="0"/>
              <a:t>(X) Chromatic/independence/dominancy/clique  numbers  (see respective definitions...)</a:t>
            </a:r>
          </a:p>
          <a:p>
            <a:r>
              <a:rPr lang="en-US" dirty="0" smtClean="0"/>
              <a:t>...</a:t>
            </a:r>
          </a:p>
          <a:p>
            <a:r>
              <a:rPr lang="en-US" dirty="0" smtClean="0"/>
              <a:t>…</a:t>
            </a:r>
          </a:p>
          <a:p>
            <a:r>
              <a:rPr lang="en-US" sz="1600" dirty="0" smtClean="0"/>
              <a:t>(.)</a:t>
            </a:r>
            <a:r>
              <a:rPr lang="en-US" sz="1600" i="1" dirty="0" smtClean="0"/>
              <a:t> O(E+V),    </a:t>
            </a:r>
            <a:r>
              <a:rPr lang="en-US" sz="1600" dirty="0" smtClean="0"/>
              <a:t> (X)</a:t>
            </a:r>
            <a:r>
              <a:rPr lang="en-US" sz="1600" i="1" dirty="0" smtClean="0"/>
              <a:t> more complex than O(E+V),  polynomial or exponential. </a:t>
            </a:r>
          </a:p>
        </p:txBody>
      </p:sp>
      <p:sp>
        <p:nvSpPr>
          <p:cNvPr id="3" name="Slide Number Placeholder 2"/>
          <p:cNvSpPr>
            <a:spLocks noGrp="1"/>
          </p:cNvSpPr>
          <p:nvPr>
            <p:ph type="sldNum" sz="quarter" idx="12"/>
          </p:nvPr>
        </p:nvSpPr>
        <p:spPr/>
        <p:txBody>
          <a:bodyPr/>
          <a:lstStyle/>
          <a:p>
            <a:fld id="{D3D84833-73A0-4179-9B12-9EFD1189A6FA}" type="slidenum">
              <a:rPr lang="cs-CZ" smtClean="0"/>
              <a:t>20</a:t>
            </a:fld>
            <a:endParaRPr lang="cs-CZ"/>
          </a:p>
        </p:txBody>
      </p:sp>
      <p:sp>
        <p:nvSpPr>
          <p:cNvPr id="5" name="TextBox 4"/>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6" name="TextBox 5"/>
          <p:cNvSpPr txBox="1"/>
          <p:nvPr/>
        </p:nvSpPr>
        <p:spPr>
          <a:xfrm>
            <a:off x="251520" y="116632"/>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a:t>Examples of more graph invariants  (a tiny! selection): </a:t>
            </a:r>
          </a:p>
        </p:txBody>
      </p:sp>
    </p:spTree>
    <p:extLst>
      <p:ext uri="{BB962C8B-B14F-4D97-AF65-F5344CB8AC3E}">
        <p14:creationId xmlns:p14="http://schemas.microsoft.com/office/powerpoint/2010/main" val="1037007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51520" y="548680"/>
            <a:ext cx="8640960" cy="4247317"/>
          </a:xfrm>
          <a:prstGeom prst="rect">
            <a:avLst/>
          </a:prstGeom>
          <a:noFill/>
        </p:spPr>
        <p:txBody>
          <a:bodyPr wrap="square" rtlCol="0">
            <a:spAutoFit/>
          </a:bodyPr>
          <a:lstStyle/>
          <a:p>
            <a:r>
              <a:rPr lang="en-US" smtClean="0"/>
              <a:t>When two graphs  G1, G2 are selected randomly from the set of all graphs on N nodes or when they are generated randomly, then  </a:t>
            </a:r>
          </a:p>
          <a:p>
            <a:endParaRPr lang="en-US" smtClean="0"/>
          </a:p>
          <a:p>
            <a:r>
              <a:rPr lang="en-US" smtClean="0"/>
              <a:t>A. </a:t>
            </a:r>
            <a:r>
              <a:rPr lang="en-US"/>
              <a:t>T</a:t>
            </a:r>
            <a:r>
              <a:rPr lang="en-US" smtClean="0"/>
              <a:t>he probability that  G1 and G2 are isomorphic is very close to 0.  *)</a:t>
            </a:r>
          </a:p>
          <a:p>
            <a:r>
              <a:rPr lang="en-US" smtClean="0"/>
              <a:t>B. The probability that the values of some (in fact, of many) of invariants in G1 and G2 are different is very close to 1.</a:t>
            </a:r>
          </a:p>
          <a:p>
            <a:endParaRPr lang="en-US"/>
          </a:p>
          <a:p>
            <a:r>
              <a:rPr lang="en-US" smtClean="0"/>
              <a:t>A.  </a:t>
            </a:r>
            <a:r>
              <a:rPr lang="en-US" smtClean="0">
                <a:sym typeface="Symbol"/>
              </a:rPr>
              <a:t>   Very probably,  </a:t>
            </a:r>
            <a:r>
              <a:rPr lang="en-US" smtClean="0"/>
              <a:t>G1 and G2</a:t>
            </a:r>
            <a:r>
              <a:rPr lang="en-US" smtClean="0">
                <a:sym typeface="Symbol"/>
              </a:rPr>
              <a:t> are not isomorphic.</a:t>
            </a:r>
            <a:endParaRPr lang="en-US" smtClean="0"/>
          </a:p>
          <a:p>
            <a:r>
              <a:rPr lang="en-US" smtClean="0"/>
              <a:t>B.  </a:t>
            </a:r>
            <a:r>
              <a:rPr lang="en-US" smtClean="0">
                <a:sym typeface="Symbol"/>
              </a:rPr>
              <a:t>   Very probably,  it is (relatively) easy to verify </a:t>
            </a:r>
            <a:r>
              <a:rPr lang="en-US" smtClean="0"/>
              <a:t>G1 and G2</a:t>
            </a:r>
            <a:r>
              <a:rPr lang="en-US" smtClean="0">
                <a:sym typeface="Symbol"/>
              </a:rPr>
              <a:t> are not isomorphic . </a:t>
            </a:r>
            <a:endParaRPr lang="en-US" smtClean="0"/>
          </a:p>
          <a:p>
            <a:endParaRPr lang="en-US" smtClean="0"/>
          </a:p>
          <a:p>
            <a:endParaRPr lang="en-US" smtClean="0"/>
          </a:p>
          <a:p>
            <a:r>
              <a:rPr lang="en-US" smtClean="0"/>
              <a:t>Conclusion:</a:t>
            </a:r>
          </a:p>
          <a:p>
            <a:r>
              <a:rPr lang="en-US" smtClean="0"/>
              <a:t>When the graphs are not isomorphic, </a:t>
            </a:r>
          </a:p>
          <a:p>
            <a:r>
              <a:rPr lang="en-US" smtClean="0"/>
              <a:t>checking the values of various (easy to compute, preferentially! ) invariants in both graphs, </a:t>
            </a:r>
          </a:p>
          <a:p>
            <a:r>
              <a:rPr lang="en-US" smtClean="0"/>
              <a:t>quickly confirms the fact in majority of (random) cases. </a:t>
            </a:r>
            <a:endParaRPr lang="en-US"/>
          </a:p>
        </p:txBody>
      </p:sp>
      <p:sp>
        <p:nvSpPr>
          <p:cNvPr id="3" name="TextBox 2"/>
          <p:cNvSpPr txBox="1"/>
          <p:nvPr/>
        </p:nvSpPr>
        <p:spPr>
          <a:xfrm>
            <a:off x="251520" y="5517232"/>
            <a:ext cx="8568952" cy="646331"/>
          </a:xfrm>
          <a:prstGeom prst="rect">
            <a:avLst/>
          </a:prstGeom>
          <a:noFill/>
        </p:spPr>
        <p:txBody>
          <a:bodyPr wrap="square" rtlCol="0">
            <a:spAutoFit/>
          </a:bodyPr>
          <a:lstStyle/>
          <a:p>
            <a:r>
              <a:rPr lang="en-US" dirty="0" smtClean="0"/>
              <a:t>*) How close? The probability p is in  the order of   </a:t>
            </a:r>
            <a:r>
              <a:rPr lang="en-US" dirty="0" smtClean="0">
                <a:solidFill>
                  <a:srgbClr val="0000FF"/>
                </a:solidFill>
              </a:rPr>
              <a:t>n! / 2</a:t>
            </a:r>
            <a:r>
              <a:rPr lang="en-US" baseline="30000" dirty="0" smtClean="0">
                <a:solidFill>
                  <a:srgbClr val="0000FF"/>
                </a:solidFill>
              </a:rPr>
              <a:t>comb(n,2)</a:t>
            </a:r>
            <a:r>
              <a:rPr lang="en-US" dirty="0" smtClean="0"/>
              <a:t>. </a:t>
            </a:r>
          </a:p>
          <a:p>
            <a:r>
              <a:rPr lang="en-US" dirty="0" smtClean="0"/>
              <a:t>For example, n = 10, p = 10! / 2</a:t>
            </a:r>
            <a:r>
              <a:rPr lang="en-US" baseline="30000" dirty="0" smtClean="0"/>
              <a:t>45</a:t>
            </a:r>
            <a:r>
              <a:rPr lang="en-US" dirty="0" smtClean="0"/>
              <a:t> </a:t>
            </a:r>
            <a:r>
              <a:rPr lang="en-US" dirty="0" smtClean="0">
                <a:sym typeface="Symbol"/>
              </a:rPr>
              <a:t> </a:t>
            </a:r>
            <a:r>
              <a:rPr lang="en-US" dirty="0" smtClean="0"/>
              <a:t> 10</a:t>
            </a:r>
            <a:r>
              <a:rPr lang="en-US" b="1" baseline="30000" dirty="0" smtClean="0">
                <a:sym typeface="Symbol"/>
              </a:rPr>
              <a:t></a:t>
            </a:r>
            <a:r>
              <a:rPr lang="en-US" b="1" baseline="30000" dirty="0" smtClean="0"/>
              <a:t>7</a:t>
            </a:r>
            <a:r>
              <a:rPr lang="en-US" dirty="0" smtClean="0"/>
              <a:t>;      n = 100, p = 100! / 2</a:t>
            </a:r>
            <a:r>
              <a:rPr lang="en-US" baseline="30000" dirty="0" smtClean="0"/>
              <a:t>4950</a:t>
            </a:r>
            <a:r>
              <a:rPr lang="en-US" dirty="0" smtClean="0"/>
              <a:t> </a:t>
            </a:r>
            <a:r>
              <a:rPr lang="en-US" dirty="0" smtClean="0">
                <a:sym typeface="Symbol"/>
              </a:rPr>
              <a:t> </a:t>
            </a:r>
            <a:r>
              <a:rPr lang="en-US" dirty="0" smtClean="0"/>
              <a:t> 10</a:t>
            </a:r>
            <a:r>
              <a:rPr lang="en-US" b="1" baseline="30000" dirty="0" smtClean="0">
                <a:sym typeface="Symbol"/>
              </a:rPr>
              <a:t>1332</a:t>
            </a:r>
            <a:r>
              <a:rPr lang="en-US" dirty="0" smtClean="0"/>
              <a:t>.</a:t>
            </a:r>
            <a:endParaRPr lang="en-US" b="1" baseline="30000" dirty="0" smtClean="0">
              <a:sym typeface="Symbol"/>
            </a:endParaRPr>
          </a:p>
        </p:txBody>
      </p:sp>
      <p:sp>
        <p:nvSpPr>
          <p:cNvPr id="4" name="Slide Number Placeholder 3"/>
          <p:cNvSpPr>
            <a:spLocks noGrp="1"/>
          </p:cNvSpPr>
          <p:nvPr>
            <p:ph type="sldNum" sz="quarter" idx="12"/>
          </p:nvPr>
        </p:nvSpPr>
        <p:spPr/>
        <p:txBody>
          <a:bodyPr/>
          <a:lstStyle/>
          <a:p>
            <a:fld id="{D3D84833-73A0-4179-9B12-9EFD1189A6FA}" type="slidenum">
              <a:rPr lang="cs-CZ" smtClean="0"/>
              <a:t>21</a:t>
            </a:fld>
            <a:endParaRPr lang="cs-CZ"/>
          </a:p>
        </p:txBody>
      </p:sp>
      <p:sp>
        <p:nvSpPr>
          <p:cNvPr id="6" name="TextBox 5"/>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7" name="TextBox 6"/>
          <p:cNvSpPr txBox="1"/>
          <p:nvPr/>
        </p:nvSpPr>
        <p:spPr>
          <a:xfrm>
            <a:off x="251520" y="116632"/>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Two random graphs are extremely(!) probably NOT isomorphic</a:t>
            </a:r>
            <a:endParaRPr lang="en-US"/>
          </a:p>
        </p:txBody>
      </p:sp>
    </p:spTree>
    <p:extLst>
      <p:ext uri="{BB962C8B-B14F-4D97-AF65-F5344CB8AC3E}">
        <p14:creationId xmlns:p14="http://schemas.microsoft.com/office/powerpoint/2010/main" val="3449707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Straight Connector 140"/>
          <p:cNvCxnSpPr/>
          <p:nvPr/>
        </p:nvCxnSpPr>
        <p:spPr>
          <a:xfrm>
            <a:off x="2339752" y="4952201"/>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8" name="Straight Connector 97"/>
          <p:cNvCxnSpPr/>
          <p:nvPr/>
        </p:nvCxnSpPr>
        <p:spPr>
          <a:xfrm>
            <a:off x="4572000" y="1279793"/>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2" name="Straight Connector 91"/>
          <p:cNvCxnSpPr/>
          <p:nvPr/>
        </p:nvCxnSpPr>
        <p:spPr>
          <a:xfrm>
            <a:off x="3059832" y="198884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 name="Straight Connector 5"/>
          <p:cNvCxnSpPr/>
          <p:nvPr/>
        </p:nvCxnSpPr>
        <p:spPr>
          <a:xfrm>
            <a:off x="899592" y="1268760"/>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8"/>
          <p:cNvCxnSpPr/>
          <p:nvPr/>
        </p:nvCxnSpPr>
        <p:spPr>
          <a:xfrm>
            <a:off x="2339752" y="126876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1619672" y="198884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p:cNvCxnSpPr/>
          <p:nvPr/>
        </p:nvCxnSpPr>
        <p:spPr>
          <a:xfrm>
            <a:off x="1619672" y="1988840"/>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a:off x="899592" y="270892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8" name="Oval 17"/>
          <p:cNvSpPr/>
          <p:nvPr/>
        </p:nvSpPr>
        <p:spPr>
          <a:xfrm>
            <a:off x="2915816" y="11247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31" name="Oval 30"/>
          <p:cNvSpPr/>
          <p:nvPr/>
        </p:nvSpPr>
        <p:spPr>
          <a:xfrm>
            <a:off x="2195736" y="11247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32" name="Oval 31"/>
          <p:cNvSpPr/>
          <p:nvPr/>
        </p:nvSpPr>
        <p:spPr>
          <a:xfrm>
            <a:off x="1475656" y="11247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33" name="Oval 32"/>
          <p:cNvSpPr/>
          <p:nvPr/>
        </p:nvSpPr>
        <p:spPr>
          <a:xfrm>
            <a:off x="755576" y="11247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cxnSp>
        <p:nvCxnSpPr>
          <p:cNvPr id="34" name="Straight Connector 33"/>
          <p:cNvCxnSpPr/>
          <p:nvPr/>
        </p:nvCxnSpPr>
        <p:spPr>
          <a:xfrm>
            <a:off x="1619672" y="1988840"/>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35" name="Oval 34"/>
          <p:cNvSpPr/>
          <p:nvPr/>
        </p:nvSpPr>
        <p:spPr>
          <a:xfrm>
            <a:off x="2915816"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36" name="Oval 35"/>
          <p:cNvSpPr/>
          <p:nvPr/>
        </p:nvSpPr>
        <p:spPr>
          <a:xfrm>
            <a:off x="2195736"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37" name="Oval 36"/>
          <p:cNvSpPr/>
          <p:nvPr/>
        </p:nvSpPr>
        <p:spPr>
          <a:xfrm>
            <a:off x="1475656" y="184482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38" name="Oval 37"/>
          <p:cNvSpPr/>
          <p:nvPr/>
        </p:nvSpPr>
        <p:spPr>
          <a:xfrm>
            <a:off x="2195736"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39" name="Oval 38"/>
          <p:cNvSpPr/>
          <p:nvPr/>
        </p:nvSpPr>
        <p:spPr>
          <a:xfrm>
            <a:off x="2915816"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40" name="Oval 39"/>
          <p:cNvSpPr/>
          <p:nvPr/>
        </p:nvSpPr>
        <p:spPr>
          <a:xfrm>
            <a:off x="1475656"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41" name="Oval 40"/>
          <p:cNvSpPr/>
          <p:nvPr/>
        </p:nvSpPr>
        <p:spPr>
          <a:xfrm>
            <a:off x="755576" y="25649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43" name="TextBox 42"/>
          <p:cNvSpPr txBox="1"/>
          <p:nvPr/>
        </p:nvSpPr>
        <p:spPr>
          <a:xfrm>
            <a:off x="755576" y="836712"/>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4" name="TextBox 43"/>
          <p:cNvSpPr txBox="1"/>
          <p:nvPr/>
        </p:nvSpPr>
        <p:spPr>
          <a:xfrm>
            <a:off x="1475656" y="836712"/>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5" name="TextBox 44"/>
          <p:cNvSpPr txBox="1"/>
          <p:nvPr/>
        </p:nvSpPr>
        <p:spPr>
          <a:xfrm>
            <a:off x="2195736" y="836712"/>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6" name="TextBox 45"/>
          <p:cNvSpPr txBox="1"/>
          <p:nvPr/>
        </p:nvSpPr>
        <p:spPr>
          <a:xfrm>
            <a:off x="2915816" y="836712"/>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2" name="TextBox 51"/>
          <p:cNvSpPr txBox="1"/>
          <p:nvPr/>
        </p:nvSpPr>
        <p:spPr>
          <a:xfrm>
            <a:off x="2195736" y="28529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3" name="TextBox 52"/>
          <p:cNvSpPr txBox="1"/>
          <p:nvPr/>
        </p:nvSpPr>
        <p:spPr>
          <a:xfrm>
            <a:off x="1187624" y="1844824"/>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4" name="TextBox 53"/>
          <p:cNvSpPr txBox="1"/>
          <p:nvPr/>
        </p:nvSpPr>
        <p:spPr>
          <a:xfrm>
            <a:off x="2267744" y="213285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5" name="TextBox 54"/>
          <p:cNvSpPr txBox="1"/>
          <p:nvPr/>
        </p:nvSpPr>
        <p:spPr>
          <a:xfrm>
            <a:off x="3275856" y="1844824"/>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9" name="TextBox 58"/>
          <p:cNvSpPr txBox="1"/>
          <p:nvPr/>
        </p:nvSpPr>
        <p:spPr>
          <a:xfrm>
            <a:off x="683568" y="28529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0" name="TextBox 59"/>
          <p:cNvSpPr txBox="1"/>
          <p:nvPr/>
        </p:nvSpPr>
        <p:spPr>
          <a:xfrm>
            <a:off x="1475656" y="2852936"/>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1" name="TextBox 60"/>
          <p:cNvSpPr txBox="1"/>
          <p:nvPr/>
        </p:nvSpPr>
        <p:spPr>
          <a:xfrm>
            <a:off x="3059832" y="2852936"/>
            <a:ext cx="234038" cy="276999"/>
          </a:xfrm>
          <a:prstGeom prst="rect">
            <a:avLst/>
          </a:prstGeom>
          <a:noFill/>
        </p:spPr>
        <p:txBody>
          <a:bodyPr wrap="none" lIns="0" tIns="0" rIns="0" bIns="0" rtlCol="0" anchor="ctr" anchorCtr="1">
            <a:spAutoFit/>
          </a:bodyPr>
          <a:lstStyle/>
          <a:p>
            <a:r>
              <a:rPr lang="en-US" b="1" smtClean="0"/>
              <a:t>01</a:t>
            </a:r>
            <a:endParaRPr lang="cs-CZ" b="1"/>
          </a:p>
        </p:txBody>
      </p:sp>
      <p:cxnSp>
        <p:nvCxnSpPr>
          <p:cNvPr id="62" name="Straight Connector 61"/>
          <p:cNvCxnSpPr/>
          <p:nvPr/>
        </p:nvCxnSpPr>
        <p:spPr>
          <a:xfrm>
            <a:off x="5292080" y="1279793"/>
            <a:ext cx="72008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3" name="Straight Connector 62"/>
          <p:cNvCxnSpPr/>
          <p:nvPr/>
        </p:nvCxnSpPr>
        <p:spPr>
          <a:xfrm>
            <a:off x="6012160" y="1279793"/>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5" name="Straight Connector 64"/>
          <p:cNvCxnSpPr/>
          <p:nvPr/>
        </p:nvCxnSpPr>
        <p:spPr>
          <a:xfrm>
            <a:off x="5292080" y="1999873"/>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69" name="Oval 68"/>
          <p:cNvSpPr/>
          <p:nvPr/>
        </p:nvSpPr>
        <p:spPr>
          <a:xfrm>
            <a:off x="5148064" y="113577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cxnSp>
        <p:nvCxnSpPr>
          <p:cNvPr id="71" name="Straight Connector 70"/>
          <p:cNvCxnSpPr/>
          <p:nvPr/>
        </p:nvCxnSpPr>
        <p:spPr>
          <a:xfrm>
            <a:off x="5292080" y="1999873"/>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73" name="Oval 72"/>
          <p:cNvSpPr/>
          <p:nvPr/>
        </p:nvSpPr>
        <p:spPr>
          <a:xfrm>
            <a:off x="5868144" y="185585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80" name="TextBox 79"/>
          <p:cNvSpPr txBox="1"/>
          <p:nvPr/>
        </p:nvSpPr>
        <p:spPr>
          <a:xfrm>
            <a:off x="5148064" y="847745"/>
            <a:ext cx="468077" cy="276999"/>
          </a:xfrm>
          <a:prstGeom prst="rect">
            <a:avLst/>
          </a:prstGeom>
          <a:noFill/>
        </p:spPr>
        <p:txBody>
          <a:bodyPr wrap="none" lIns="0" tIns="0" rIns="0" bIns="0" rtlCol="0" anchor="ctr" anchorCtr="1">
            <a:spAutoFit/>
          </a:bodyPr>
          <a:lstStyle/>
          <a:p>
            <a:r>
              <a:rPr lang="en-US" b="1" smtClean="0"/>
              <a:t>0011</a:t>
            </a:r>
            <a:endParaRPr lang="cs-CZ" b="1"/>
          </a:p>
        </p:txBody>
      </p:sp>
      <p:sp>
        <p:nvSpPr>
          <p:cNvPr id="81" name="TextBox 80"/>
          <p:cNvSpPr txBox="1"/>
          <p:nvPr/>
        </p:nvSpPr>
        <p:spPr>
          <a:xfrm>
            <a:off x="5868144" y="847745"/>
            <a:ext cx="468077" cy="276999"/>
          </a:xfrm>
          <a:prstGeom prst="rect">
            <a:avLst/>
          </a:prstGeom>
          <a:noFill/>
        </p:spPr>
        <p:txBody>
          <a:bodyPr wrap="none" lIns="0" tIns="0" rIns="0" bIns="0" rtlCol="0" anchor="ctr" anchorCtr="1">
            <a:spAutoFit/>
          </a:bodyPr>
          <a:lstStyle/>
          <a:p>
            <a:r>
              <a:rPr lang="en-US" b="1" smtClean="0"/>
              <a:t>0011</a:t>
            </a:r>
            <a:endParaRPr lang="cs-CZ" b="1"/>
          </a:p>
        </p:txBody>
      </p:sp>
      <p:sp>
        <p:nvSpPr>
          <p:cNvPr id="84" name="TextBox 83"/>
          <p:cNvSpPr txBox="1"/>
          <p:nvPr/>
        </p:nvSpPr>
        <p:spPr>
          <a:xfrm>
            <a:off x="4860032" y="1855857"/>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85" name="TextBox 84"/>
          <p:cNvSpPr txBox="1"/>
          <p:nvPr/>
        </p:nvSpPr>
        <p:spPr>
          <a:xfrm>
            <a:off x="5868144" y="214388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88" name="TextBox 87"/>
          <p:cNvSpPr txBox="1"/>
          <p:nvPr/>
        </p:nvSpPr>
        <p:spPr>
          <a:xfrm>
            <a:off x="5004048" y="2863969"/>
            <a:ext cx="702115" cy="276999"/>
          </a:xfrm>
          <a:prstGeom prst="rect">
            <a:avLst/>
          </a:prstGeom>
          <a:noFill/>
        </p:spPr>
        <p:txBody>
          <a:bodyPr wrap="none" lIns="0" tIns="0" rIns="0" bIns="0" rtlCol="0" anchor="ctr" anchorCtr="1">
            <a:spAutoFit/>
          </a:bodyPr>
          <a:lstStyle/>
          <a:p>
            <a:r>
              <a:rPr lang="en-US" b="1" smtClean="0"/>
              <a:t>001011</a:t>
            </a:r>
            <a:endParaRPr lang="cs-CZ" b="1"/>
          </a:p>
        </p:txBody>
      </p:sp>
      <p:sp>
        <p:nvSpPr>
          <p:cNvPr id="97" name="TextBox 96"/>
          <p:cNvSpPr txBox="1"/>
          <p:nvPr/>
        </p:nvSpPr>
        <p:spPr>
          <a:xfrm>
            <a:off x="6948264" y="1855857"/>
            <a:ext cx="468077" cy="276999"/>
          </a:xfrm>
          <a:prstGeom prst="rect">
            <a:avLst/>
          </a:prstGeom>
          <a:noFill/>
        </p:spPr>
        <p:txBody>
          <a:bodyPr wrap="none" lIns="0" tIns="0" rIns="0" bIns="0" rtlCol="0" anchor="ctr" anchorCtr="1">
            <a:spAutoFit/>
          </a:bodyPr>
          <a:lstStyle/>
          <a:p>
            <a:r>
              <a:rPr lang="en-US" b="1" smtClean="0"/>
              <a:t>0011</a:t>
            </a:r>
            <a:endParaRPr lang="cs-CZ" b="1"/>
          </a:p>
        </p:txBody>
      </p:sp>
      <p:sp>
        <p:nvSpPr>
          <p:cNvPr id="99" name="Oval 98"/>
          <p:cNvSpPr/>
          <p:nvPr/>
        </p:nvSpPr>
        <p:spPr>
          <a:xfrm>
            <a:off x="4427984" y="113577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cxnSp>
        <p:nvCxnSpPr>
          <p:cNvPr id="103" name="Straight Connector 102"/>
          <p:cNvCxnSpPr/>
          <p:nvPr/>
        </p:nvCxnSpPr>
        <p:spPr>
          <a:xfrm>
            <a:off x="4572000" y="2719953"/>
            <a:ext cx="144016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4" name="Straight Connector 103"/>
          <p:cNvCxnSpPr/>
          <p:nvPr/>
        </p:nvCxnSpPr>
        <p:spPr>
          <a:xfrm rot="16200000">
            <a:off x="6372200" y="2359913"/>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05" name="Oval 104"/>
          <p:cNvSpPr/>
          <p:nvPr/>
        </p:nvSpPr>
        <p:spPr>
          <a:xfrm>
            <a:off x="6588224" y="257593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6" name="Oval 105"/>
          <p:cNvSpPr/>
          <p:nvPr/>
        </p:nvSpPr>
        <p:spPr>
          <a:xfrm>
            <a:off x="4427984" y="257593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4" name="Oval 73"/>
          <p:cNvSpPr/>
          <p:nvPr/>
        </p:nvSpPr>
        <p:spPr>
          <a:xfrm>
            <a:off x="5148064" y="185585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77" name="Oval 76"/>
          <p:cNvSpPr/>
          <p:nvPr/>
        </p:nvSpPr>
        <p:spPr>
          <a:xfrm>
            <a:off x="5148064" y="257593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96" name="Oval 95"/>
          <p:cNvSpPr/>
          <p:nvPr/>
        </p:nvSpPr>
        <p:spPr>
          <a:xfrm>
            <a:off x="6588224" y="185585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cxnSp>
        <p:nvCxnSpPr>
          <p:cNvPr id="100" name="Straight Connector 99"/>
          <p:cNvCxnSpPr/>
          <p:nvPr/>
        </p:nvCxnSpPr>
        <p:spPr>
          <a:xfrm>
            <a:off x="6012160" y="1279793"/>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68" name="Oval 67"/>
          <p:cNvSpPr/>
          <p:nvPr/>
        </p:nvSpPr>
        <p:spPr>
          <a:xfrm>
            <a:off x="5868144" y="113577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01" name="Oval 100"/>
          <p:cNvSpPr/>
          <p:nvPr/>
        </p:nvSpPr>
        <p:spPr>
          <a:xfrm>
            <a:off x="6588224" y="113577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13" name="Oval 112"/>
          <p:cNvSpPr/>
          <p:nvPr/>
        </p:nvSpPr>
        <p:spPr>
          <a:xfrm>
            <a:off x="5868144" y="2575937"/>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cxnSp>
        <p:nvCxnSpPr>
          <p:cNvPr id="115" name="Straight Connector 114"/>
          <p:cNvCxnSpPr/>
          <p:nvPr/>
        </p:nvCxnSpPr>
        <p:spPr>
          <a:xfrm>
            <a:off x="1619672" y="4232121"/>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7" name="Straight Connector 116"/>
          <p:cNvCxnSpPr/>
          <p:nvPr/>
        </p:nvCxnSpPr>
        <p:spPr>
          <a:xfrm>
            <a:off x="2339752" y="4232121"/>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0" name="Straight Connector 119"/>
          <p:cNvCxnSpPr/>
          <p:nvPr/>
        </p:nvCxnSpPr>
        <p:spPr>
          <a:xfrm>
            <a:off x="1619672" y="4952201"/>
            <a:ext cx="72008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21" name="Oval 120"/>
          <p:cNvSpPr/>
          <p:nvPr/>
        </p:nvSpPr>
        <p:spPr>
          <a:xfrm>
            <a:off x="2195736" y="4808185"/>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23" name="TextBox 122"/>
          <p:cNvSpPr txBox="1"/>
          <p:nvPr/>
        </p:nvSpPr>
        <p:spPr>
          <a:xfrm>
            <a:off x="2411710" y="3789040"/>
            <a:ext cx="936154" cy="276999"/>
          </a:xfrm>
          <a:prstGeom prst="rect">
            <a:avLst/>
          </a:prstGeom>
          <a:noFill/>
        </p:spPr>
        <p:txBody>
          <a:bodyPr wrap="none" lIns="0" tIns="0" rIns="0" bIns="0" rtlCol="0" anchor="ctr" anchorCtr="1">
            <a:spAutoFit/>
          </a:bodyPr>
          <a:lstStyle/>
          <a:p>
            <a:r>
              <a:rPr lang="en-US" b="1" smtClean="0"/>
              <a:t>00011011</a:t>
            </a:r>
            <a:endParaRPr lang="cs-CZ" b="1"/>
          </a:p>
        </p:txBody>
      </p:sp>
      <p:sp>
        <p:nvSpPr>
          <p:cNvPr id="124" name="TextBox 123"/>
          <p:cNvSpPr txBox="1"/>
          <p:nvPr/>
        </p:nvSpPr>
        <p:spPr>
          <a:xfrm>
            <a:off x="467544" y="4808185"/>
            <a:ext cx="936154" cy="276999"/>
          </a:xfrm>
          <a:prstGeom prst="rect">
            <a:avLst/>
          </a:prstGeom>
          <a:noFill/>
        </p:spPr>
        <p:txBody>
          <a:bodyPr wrap="none" lIns="0" tIns="0" rIns="0" bIns="0" rtlCol="0" anchor="ctr" anchorCtr="1">
            <a:spAutoFit/>
          </a:bodyPr>
          <a:lstStyle/>
          <a:p>
            <a:r>
              <a:rPr lang="en-US" b="1" smtClean="0"/>
              <a:t>00010111</a:t>
            </a:r>
            <a:endParaRPr lang="cs-CZ" b="1"/>
          </a:p>
        </p:txBody>
      </p:sp>
      <p:sp>
        <p:nvSpPr>
          <p:cNvPr id="127" name="TextBox 126"/>
          <p:cNvSpPr txBox="1"/>
          <p:nvPr/>
        </p:nvSpPr>
        <p:spPr>
          <a:xfrm>
            <a:off x="2051720" y="5096217"/>
            <a:ext cx="702115" cy="276999"/>
          </a:xfrm>
          <a:prstGeom prst="rect">
            <a:avLst/>
          </a:prstGeom>
          <a:noFill/>
        </p:spPr>
        <p:txBody>
          <a:bodyPr wrap="none" lIns="0" tIns="0" rIns="0" bIns="0" rtlCol="0" anchor="ctr" anchorCtr="1">
            <a:spAutoFit/>
          </a:bodyPr>
          <a:lstStyle/>
          <a:p>
            <a:r>
              <a:rPr lang="en-US" b="1" smtClean="0"/>
              <a:t>000111</a:t>
            </a:r>
            <a:endParaRPr lang="cs-CZ" b="1"/>
          </a:p>
        </p:txBody>
      </p:sp>
      <p:sp>
        <p:nvSpPr>
          <p:cNvPr id="128" name="Oval 127"/>
          <p:cNvSpPr/>
          <p:nvPr/>
        </p:nvSpPr>
        <p:spPr>
          <a:xfrm>
            <a:off x="1475656" y="408810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cxnSp>
        <p:nvCxnSpPr>
          <p:cNvPr id="130" name="Straight Connector 129"/>
          <p:cNvCxnSpPr/>
          <p:nvPr/>
        </p:nvCxnSpPr>
        <p:spPr>
          <a:xfrm rot="16200000">
            <a:off x="1259632" y="5312241"/>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31" name="Oval 130"/>
          <p:cNvSpPr/>
          <p:nvPr/>
        </p:nvSpPr>
        <p:spPr>
          <a:xfrm>
            <a:off x="1475656" y="552826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33" name="Oval 132"/>
          <p:cNvSpPr/>
          <p:nvPr/>
        </p:nvSpPr>
        <p:spPr>
          <a:xfrm>
            <a:off x="1475656" y="4808185"/>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137" name="Oval 136"/>
          <p:cNvSpPr/>
          <p:nvPr/>
        </p:nvSpPr>
        <p:spPr>
          <a:xfrm>
            <a:off x="2195736" y="4088105"/>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42" name="Oval 141"/>
          <p:cNvSpPr/>
          <p:nvPr/>
        </p:nvSpPr>
        <p:spPr>
          <a:xfrm>
            <a:off x="2915816" y="480818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43" name="TextBox 142"/>
          <p:cNvSpPr txBox="1"/>
          <p:nvPr/>
        </p:nvSpPr>
        <p:spPr>
          <a:xfrm>
            <a:off x="4427984" y="847745"/>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4" name="TextBox 143"/>
          <p:cNvSpPr txBox="1"/>
          <p:nvPr/>
        </p:nvSpPr>
        <p:spPr>
          <a:xfrm>
            <a:off x="6660232" y="847745"/>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5" name="TextBox 144"/>
          <p:cNvSpPr txBox="1"/>
          <p:nvPr/>
        </p:nvSpPr>
        <p:spPr>
          <a:xfrm>
            <a:off x="6660232" y="2935977"/>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6" name="TextBox 145"/>
          <p:cNvSpPr txBox="1"/>
          <p:nvPr/>
        </p:nvSpPr>
        <p:spPr>
          <a:xfrm>
            <a:off x="5940152" y="2935977"/>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7" name="TextBox 146"/>
          <p:cNvSpPr txBox="1"/>
          <p:nvPr/>
        </p:nvSpPr>
        <p:spPr>
          <a:xfrm>
            <a:off x="4427984" y="2935977"/>
            <a:ext cx="234038"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01</a:t>
            </a:r>
            <a:endParaRPr lang="cs-CZ" b="1">
              <a:solidFill>
                <a:schemeClr val="bg1">
                  <a:lumMod val="65000"/>
                </a:schemeClr>
              </a:solidFill>
            </a:endParaRPr>
          </a:p>
        </p:txBody>
      </p:sp>
      <p:sp>
        <p:nvSpPr>
          <p:cNvPr id="148" name="TextBox 147"/>
          <p:cNvSpPr txBox="1"/>
          <p:nvPr/>
        </p:nvSpPr>
        <p:spPr>
          <a:xfrm>
            <a:off x="1331640" y="5816297"/>
            <a:ext cx="702115"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001011</a:t>
            </a:r>
            <a:endParaRPr lang="cs-CZ" b="1">
              <a:solidFill>
                <a:schemeClr val="bg1">
                  <a:lumMod val="65000"/>
                </a:schemeClr>
              </a:solidFill>
            </a:endParaRPr>
          </a:p>
        </p:txBody>
      </p:sp>
      <p:sp>
        <p:nvSpPr>
          <p:cNvPr id="149" name="TextBox 148"/>
          <p:cNvSpPr txBox="1"/>
          <p:nvPr/>
        </p:nvSpPr>
        <p:spPr>
          <a:xfrm>
            <a:off x="3275856" y="4808185"/>
            <a:ext cx="468077"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0011</a:t>
            </a:r>
            <a:endParaRPr lang="cs-CZ" b="1">
              <a:solidFill>
                <a:schemeClr val="bg1">
                  <a:lumMod val="65000"/>
                </a:schemeClr>
              </a:solidFill>
            </a:endParaRPr>
          </a:p>
        </p:txBody>
      </p:sp>
      <p:sp>
        <p:nvSpPr>
          <p:cNvPr id="150" name="TextBox 149"/>
          <p:cNvSpPr txBox="1"/>
          <p:nvPr/>
        </p:nvSpPr>
        <p:spPr>
          <a:xfrm>
            <a:off x="1403648" y="3800073"/>
            <a:ext cx="468077"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0011</a:t>
            </a:r>
            <a:endParaRPr lang="cs-CZ" b="1">
              <a:solidFill>
                <a:schemeClr val="bg1">
                  <a:lumMod val="65000"/>
                </a:schemeClr>
              </a:solidFill>
            </a:endParaRPr>
          </a:p>
        </p:txBody>
      </p:sp>
      <p:cxnSp>
        <p:nvCxnSpPr>
          <p:cNvPr id="152" name="Straight Connector 151"/>
          <p:cNvCxnSpPr/>
          <p:nvPr/>
        </p:nvCxnSpPr>
        <p:spPr>
          <a:xfrm>
            <a:off x="6012160" y="4232121"/>
            <a:ext cx="0" cy="72008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53" name="Straight Connector 152"/>
          <p:cNvCxnSpPr/>
          <p:nvPr/>
        </p:nvCxnSpPr>
        <p:spPr>
          <a:xfrm>
            <a:off x="5292080" y="4952201"/>
            <a:ext cx="720080" cy="0"/>
          </a:xfrm>
          <a:prstGeom prst="lin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4" name="Oval 153"/>
          <p:cNvSpPr/>
          <p:nvPr/>
        </p:nvSpPr>
        <p:spPr>
          <a:xfrm>
            <a:off x="5868144" y="4808185"/>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55" name="TextBox 154"/>
          <p:cNvSpPr txBox="1"/>
          <p:nvPr/>
        </p:nvSpPr>
        <p:spPr>
          <a:xfrm>
            <a:off x="5724128" y="3800073"/>
            <a:ext cx="936154"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00011011</a:t>
            </a:r>
            <a:endParaRPr lang="cs-CZ" b="1">
              <a:solidFill>
                <a:schemeClr val="bg1">
                  <a:lumMod val="65000"/>
                </a:schemeClr>
              </a:solidFill>
            </a:endParaRPr>
          </a:p>
        </p:txBody>
      </p:sp>
      <p:sp>
        <p:nvSpPr>
          <p:cNvPr id="156" name="TextBox 155"/>
          <p:cNvSpPr txBox="1"/>
          <p:nvPr/>
        </p:nvSpPr>
        <p:spPr>
          <a:xfrm>
            <a:off x="4139952" y="4808185"/>
            <a:ext cx="936154" cy="276999"/>
          </a:xfrm>
          <a:prstGeom prst="rect">
            <a:avLst/>
          </a:prstGeom>
          <a:noFill/>
        </p:spPr>
        <p:txBody>
          <a:bodyPr wrap="none" lIns="0" tIns="0" rIns="0" bIns="0" rtlCol="0" anchor="ctr" anchorCtr="1">
            <a:spAutoFit/>
          </a:bodyPr>
          <a:lstStyle/>
          <a:p>
            <a:r>
              <a:rPr lang="en-US" b="1" smtClean="0">
                <a:solidFill>
                  <a:schemeClr val="bg1">
                    <a:lumMod val="65000"/>
                  </a:schemeClr>
                </a:solidFill>
              </a:rPr>
              <a:t>00010111</a:t>
            </a:r>
            <a:endParaRPr lang="cs-CZ" b="1">
              <a:solidFill>
                <a:schemeClr val="bg1">
                  <a:lumMod val="65000"/>
                </a:schemeClr>
              </a:solidFill>
            </a:endParaRPr>
          </a:p>
        </p:txBody>
      </p:sp>
      <p:sp>
        <p:nvSpPr>
          <p:cNvPr id="158" name="Oval 157"/>
          <p:cNvSpPr/>
          <p:nvPr/>
        </p:nvSpPr>
        <p:spPr>
          <a:xfrm>
            <a:off x="5148064" y="480818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59" name="Oval 158"/>
          <p:cNvSpPr/>
          <p:nvPr/>
        </p:nvSpPr>
        <p:spPr>
          <a:xfrm>
            <a:off x="5868144" y="4088105"/>
            <a:ext cx="288032" cy="288032"/>
          </a:xfrm>
          <a:prstGeom prst="ellipse">
            <a:avLst/>
          </a:prstGeom>
          <a:solidFill>
            <a:schemeClr val="bg1"/>
          </a:solidFill>
          <a:ln w="38100">
            <a:solidFill>
              <a:schemeClr val="bg1">
                <a:lumMod val="65000"/>
              </a:schemeClr>
            </a:solidFill>
            <a:prstDash val="sysDot"/>
            <a:tailEnd type="non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60" name="TextBox 159"/>
          <p:cNvSpPr txBox="1"/>
          <p:nvPr/>
        </p:nvSpPr>
        <p:spPr>
          <a:xfrm>
            <a:off x="6084168" y="5085184"/>
            <a:ext cx="2880320" cy="276999"/>
          </a:xfrm>
          <a:prstGeom prst="rect">
            <a:avLst/>
          </a:prstGeom>
          <a:noFill/>
        </p:spPr>
        <p:txBody>
          <a:bodyPr wrap="square" lIns="0" tIns="0" rIns="0" bIns="0" rtlCol="0" anchor="ctr" anchorCtr="1">
            <a:spAutoFit/>
          </a:bodyPr>
          <a:lstStyle/>
          <a:p>
            <a:r>
              <a:rPr lang="en-US" b="1" smtClean="0"/>
              <a:t>0000101110001101100111</a:t>
            </a:r>
            <a:endParaRPr lang="cs-CZ" b="1" smtClean="0"/>
          </a:p>
        </p:txBody>
      </p:sp>
      <p:sp>
        <p:nvSpPr>
          <p:cNvPr id="175" name="Right Brace 174"/>
          <p:cNvSpPr/>
          <p:nvPr/>
        </p:nvSpPr>
        <p:spPr>
          <a:xfrm rot="5400000">
            <a:off x="8324367" y="5229200"/>
            <a:ext cx="288032" cy="432048"/>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6" name="Right Brace 175"/>
          <p:cNvSpPr/>
          <p:nvPr/>
        </p:nvSpPr>
        <p:spPr>
          <a:xfrm rot="5400000">
            <a:off x="7640291" y="4977172"/>
            <a:ext cx="288032" cy="93610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7" name="Right Brace 176"/>
          <p:cNvSpPr/>
          <p:nvPr/>
        </p:nvSpPr>
        <p:spPr>
          <a:xfrm rot="5400000">
            <a:off x="6704187" y="4977172"/>
            <a:ext cx="288032" cy="93610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9" name="Right Brace 178"/>
          <p:cNvSpPr/>
          <p:nvPr/>
        </p:nvSpPr>
        <p:spPr>
          <a:xfrm rot="5400000">
            <a:off x="2750083" y="3695315"/>
            <a:ext cx="288032" cy="907529"/>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1" name="Right Brace 180"/>
          <p:cNvSpPr/>
          <p:nvPr/>
        </p:nvSpPr>
        <p:spPr>
          <a:xfrm rot="5400000">
            <a:off x="808534" y="4706094"/>
            <a:ext cx="288032" cy="902196"/>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2" name="Right Brace 181"/>
          <p:cNvSpPr/>
          <p:nvPr/>
        </p:nvSpPr>
        <p:spPr>
          <a:xfrm rot="5400000">
            <a:off x="2267744" y="5229200"/>
            <a:ext cx="288032" cy="432048"/>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6" name="Freeform 185"/>
          <p:cNvSpPr/>
          <p:nvPr/>
        </p:nvSpPr>
        <p:spPr>
          <a:xfrm>
            <a:off x="2915816" y="4293096"/>
            <a:ext cx="4879732" cy="1656184"/>
          </a:xfrm>
          <a:custGeom>
            <a:avLst/>
            <a:gdLst>
              <a:gd name="connsiteX0" fmla="*/ 0 w 4391025"/>
              <a:gd name="connsiteY0" fmla="*/ 0 h 1885666"/>
              <a:gd name="connsiteX1" fmla="*/ 219075 w 4391025"/>
              <a:gd name="connsiteY1" fmla="*/ 304800 h 1885666"/>
              <a:gd name="connsiteX2" fmla="*/ 933450 w 4391025"/>
              <a:gd name="connsiteY2" fmla="*/ 400050 h 1885666"/>
              <a:gd name="connsiteX3" fmla="*/ 1047750 w 4391025"/>
              <a:gd name="connsiteY3" fmla="*/ 1076325 h 1885666"/>
              <a:gd name="connsiteX4" fmla="*/ 1047750 w 4391025"/>
              <a:gd name="connsiteY4" fmla="*/ 1628775 h 1885666"/>
              <a:gd name="connsiteX5" fmla="*/ 1171575 w 4391025"/>
              <a:gd name="connsiteY5" fmla="*/ 1828800 h 1885666"/>
              <a:gd name="connsiteX6" fmla="*/ 1371600 w 4391025"/>
              <a:gd name="connsiteY6" fmla="*/ 1857375 h 1885666"/>
              <a:gd name="connsiteX7" fmla="*/ 4076700 w 4391025"/>
              <a:gd name="connsiteY7" fmla="*/ 1866900 h 1885666"/>
              <a:gd name="connsiteX8" fmla="*/ 4286250 w 4391025"/>
              <a:gd name="connsiteY8" fmla="*/ 1590675 h 1885666"/>
              <a:gd name="connsiteX9" fmla="*/ 4391025 w 4391025"/>
              <a:gd name="connsiteY9" fmla="*/ 1304925 h 1885666"/>
              <a:gd name="connsiteX0" fmla="*/ 0 w 4442817"/>
              <a:gd name="connsiteY0" fmla="*/ 0 h 1885666"/>
              <a:gd name="connsiteX1" fmla="*/ 219075 w 4442817"/>
              <a:gd name="connsiteY1" fmla="*/ 304800 h 1885666"/>
              <a:gd name="connsiteX2" fmla="*/ 933450 w 4442817"/>
              <a:gd name="connsiteY2" fmla="*/ 400050 h 1885666"/>
              <a:gd name="connsiteX3" fmla="*/ 1047750 w 4442817"/>
              <a:gd name="connsiteY3" fmla="*/ 1076325 h 1885666"/>
              <a:gd name="connsiteX4" fmla="*/ 1047750 w 4442817"/>
              <a:gd name="connsiteY4" fmla="*/ 1628775 h 1885666"/>
              <a:gd name="connsiteX5" fmla="*/ 1171575 w 4442817"/>
              <a:gd name="connsiteY5" fmla="*/ 1828800 h 1885666"/>
              <a:gd name="connsiteX6" fmla="*/ 1371600 w 4442817"/>
              <a:gd name="connsiteY6" fmla="*/ 1857375 h 1885666"/>
              <a:gd name="connsiteX7" fmla="*/ 4076700 w 4442817"/>
              <a:gd name="connsiteY7" fmla="*/ 1866900 h 1885666"/>
              <a:gd name="connsiteX8" fmla="*/ 4429125 w 4442817"/>
              <a:gd name="connsiteY8" fmla="*/ 1590675 h 1885666"/>
              <a:gd name="connsiteX9" fmla="*/ 4391025 w 4442817"/>
              <a:gd name="connsiteY9" fmla="*/ 1304925 h 1885666"/>
              <a:gd name="connsiteX0" fmla="*/ 0 w 4442817"/>
              <a:gd name="connsiteY0" fmla="*/ 0 h 1885666"/>
              <a:gd name="connsiteX1" fmla="*/ 219075 w 4442817"/>
              <a:gd name="connsiteY1" fmla="*/ 304800 h 1885666"/>
              <a:gd name="connsiteX2" fmla="*/ 933450 w 4442817"/>
              <a:gd name="connsiteY2" fmla="*/ 400050 h 1885666"/>
              <a:gd name="connsiteX3" fmla="*/ 1047750 w 4442817"/>
              <a:gd name="connsiteY3" fmla="*/ 1076325 h 1885666"/>
              <a:gd name="connsiteX4" fmla="*/ 1047750 w 4442817"/>
              <a:gd name="connsiteY4" fmla="*/ 1628775 h 1885666"/>
              <a:gd name="connsiteX5" fmla="*/ 1171575 w 4442817"/>
              <a:gd name="connsiteY5" fmla="*/ 1828800 h 1885666"/>
              <a:gd name="connsiteX6" fmla="*/ 1371600 w 4442817"/>
              <a:gd name="connsiteY6" fmla="*/ 1857375 h 1885666"/>
              <a:gd name="connsiteX7" fmla="*/ 4076700 w 4442817"/>
              <a:gd name="connsiteY7" fmla="*/ 1866900 h 1885666"/>
              <a:gd name="connsiteX8" fmla="*/ 4429125 w 4442817"/>
              <a:gd name="connsiteY8" fmla="*/ 1590675 h 1885666"/>
              <a:gd name="connsiteX9" fmla="*/ 4391025 w 4442817"/>
              <a:gd name="connsiteY9" fmla="*/ 1304925 h 1885666"/>
              <a:gd name="connsiteX0" fmla="*/ 0 w 4398838"/>
              <a:gd name="connsiteY0" fmla="*/ 0 h 1906798"/>
              <a:gd name="connsiteX1" fmla="*/ 219075 w 4398838"/>
              <a:gd name="connsiteY1" fmla="*/ 304800 h 1906798"/>
              <a:gd name="connsiteX2" fmla="*/ 933450 w 4398838"/>
              <a:gd name="connsiteY2" fmla="*/ 400050 h 1906798"/>
              <a:gd name="connsiteX3" fmla="*/ 1047750 w 4398838"/>
              <a:gd name="connsiteY3" fmla="*/ 1076325 h 1906798"/>
              <a:gd name="connsiteX4" fmla="*/ 1047750 w 4398838"/>
              <a:gd name="connsiteY4" fmla="*/ 1628775 h 1906798"/>
              <a:gd name="connsiteX5" fmla="*/ 1171575 w 4398838"/>
              <a:gd name="connsiteY5" fmla="*/ 1828800 h 1906798"/>
              <a:gd name="connsiteX6" fmla="*/ 1371600 w 4398838"/>
              <a:gd name="connsiteY6" fmla="*/ 1857375 h 1906798"/>
              <a:gd name="connsiteX7" fmla="*/ 4076700 w 4398838"/>
              <a:gd name="connsiteY7" fmla="*/ 1866900 h 1906798"/>
              <a:gd name="connsiteX8" fmla="*/ 4391025 w 4398838"/>
              <a:gd name="connsiteY8" fmla="*/ 1304925 h 1906798"/>
              <a:gd name="connsiteX0" fmla="*/ 0 w 4398838"/>
              <a:gd name="connsiteY0" fmla="*/ 0 h 1906798"/>
              <a:gd name="connsiteX1" fmla="*/ 152400 w 4398838"/>
              <a:gd name="connsiteY1" fmla="*/ 304800 h 1906798"/>
              <a:gd name="connsiteX2" fmla="*/ 933450 w 4398838"/>
              <a:gd name="connsiteY2" fmla="*/ 400050 h 1906798"/>
              <a:gd name="connsiteX3" fmla="*/ 1047750 w 4398838"/>
              <a:gd name="connsiteY3" fmla="*/ 1076325 h 1906798"/>
              <a:gd name="connsiteX4" fmla="*/ 1047750 w 4398838"/>
              <a:gd name="connsiteY4" fmla="*/ 1628775 h 1906798"/>
              <a:gd name="connsiteX5" fmla="*/ 1171575 w 4398838"/>
              <a:gd name="connsiteY5" fmla="*/ 1828800 h 1906798"/>
              <a:gd name="connsiteX6" fmla="*/ 1371600 w 4398838"/>
              <a:gd name="connsiteY6" fmla="*/ 1857375 h 1906798"/>
              <a:gd name="connsiteX7" fmla="*/ 4076700 w 4398838"/>
              <a:gd name="connsiteY7" fmla="*/ 1866900 h 1906798"/>
              <a:gd name="connsiteX8" fmla="*/ 4391025 w 4398838"/>
              <a:gd name="connsiteY8" fmla="*/ 1304925 h 1906798"/>
              <a:gd name="connsiteX0" fmla="*/ 0 w 4383735"/>
              <a:gd name="connsiteY0" fmla="*/ 0 h 1906798"/>
              <a:gd name="connsiteX1" fmla="*/ 152400 w 4383735"/>
              <a:gd name="connsiteY1" fmla="*/ 304800 h 1906798"/>
              <a:gd name="connsiteX2" fmla="*/ 933450 w 4383735"/>
              <a:gd name="connsiteY2" fmla="*/ 400050 h 1906798"/>
              <a:gd name="connsiteX3" fmla="*/ 1047750 w 4383735"/>
              <a:gd name="connsiteY3" fmla="*/ 1076325 h 1906798"/>
              <a:gd name="connsiteX4" fmla="*/ 1047750 w 4383735"/>
              <a:gd name="connsiteY4" fmla="*/ 1628775 h 1906798"/>
              <a:gd name="connsiteX5" fmla="*/ 1171575 w 4383735"/>
              <a:gd name="connsiteY5" fmla="*/ 1828800 h 1906798"/>
              <a:gd name="connsiteX6" fmla="*/ 1371600 w 4383735"/>
              <a:gd name="connsiteY6" fmla="*/ 1857375 h 1906798"/>
              <a:gd name="connsiteX7" fmla="*/ 4076700 w 4383735"/>
              <a:gd name="connsiteY7" fmla="*/ 1866900 h 1906798"/>
              <a:gd name="connsiteX8" fmla="*/ 4362453 w 4383735"/>
              <a:gd name="connsiteY8" fmla="*/ 1471613 h 1906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3735" h="1906798">
                <a:moveTo>
                  <a:pt x="0" y="0"/>
                </a:moveTo>
                <a:cubicBezTo>
                  <a:pt x="31750" y="119062"/>
                  <a:pt x="-3175" y="238125"/>
                  <a:pt x="152400" y="304800"/>
                </a:cubicBezTo>
                <a:cubicBezTo>
                  <a:pt x="307975" y="371475"/>
                  <a:pt x="784225" y="271463"/>
                  <a:pt x="933450" y="400050"/>
                </a:cubicBezTo>
                <a:cubicBezTo>
                  <a:pt x="1082675" y="528637"/>
                  <a:pt x="1028700" y="871538"/>
                  <a:pt x="1047750" y="1076325"/>
                </a:cubicBezTo>
                <a:cubicBezTo>
                  <a:pt x="1066800" y="1281112"/>
                  <a:pt x="1027113" y="1503363"/>
                  <a:pt x="1047750" y="1628775"/>
                </a:cubicBezTo>
                <a:cubicBezTo>
                  <a:pt x="1068388" y="1754188"/>
                  <a:pt x="1117600" y="1790700"/>
                  <a:pt x="1171575" y="1828800"/>
                </a:cubicBezTo>
                <a:cubicBezTo>
                  <a:pt x="1225550" y="1866900"/>
                  <a:pt x="1371600" y="1857375"/>
                  <a:pt x="1371600" y="1857375"/>
                </a:cubicBezTo>
                <a:cubicBezTo>
                  <a:pt x="1855788" y="1863725"/>
                  <a:pt x="3573463" y="1958975"/>
                  <a:pt x="4076700" y="1866900"/>
                </a:cubicBezTo>
                <a:cubicBezTo>
                  <a:pt x="4579937" y="1774825"/>
                  <a:pt x="4296969" y="1588691"/>
                  <a:pt x="4362453" y="1471613"/>
                </a:cubicBezTo>
              </a:path>
            </a:pathLst>
          </a:cu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7" name="Freeform 186"/>
          <p:cNvSpPr/>
          <p:nvPr/>
        </p:nvSpPr>
        <p:spPr>
          <a:xfrm>
            <a:off x="2411760" y="5589241"/>
            <a:ext cx="6120680" cy="576063"/>
          </a:xfrm>
          <a:custGeom>
            <a:avLst/>
            <a:gdLst>
              <a:gd name="connsiteX0" fmla="*/ 404195 w 6006191"/>
              <a:gd name="connsiteY0" fmla="*/ 19050 h 900657"/>
              <a:gd name="connsiteX1" fmla="*/ 404195 w 6006191"/>
              <a:gd name="connsiteY1" fmla="*/ 781050 h 900657"/>
              <a:gd name="connsiteX2" fmla="*/ 4604720 w 6006191"/>
              <a:gd name="connsiteY2" fmla="*/ 866775 h 900657"/>
              <a:gd name="connsiteX3" fmla="*/ 5900120 w 6006191"/>
              <a:gd name="connsiteY3" fmla="*/ 457200 h 900657"/>
              <a:gd name="connsiteX4" fmla="*/ 5928695 w 6006191"/>
              <a:gd name="connsiteY4" fmla="*/ 0 h 900657"/>
              <a:gd name="connsiteX5" fmla="*/ 5928695 w 6006191"/>
              <a:gd name="connsiteY5" fmla="*/ 0 h 900657"/>
              <a:gd name="connsiteX6" fmla="*/ 5928695 w 6006191"/>
              <a:gd name="connsiteY6" fmla="*/ 0 h 900657"/>
              <a:gd name="connsiteX0" fmla="*/ 404195 w 5997955"/>
              <a:gd name="connsiteY0" fmla="*/ 19050 h 882861"/>
              <a:gd name="connsiteX1" fmla="*/ 404195 w 5997955"/>
              <a:gd name="connsiteY1" fmla="*/ 781050 h 882861"/>
              <a:gd name="connsiteX2" fmla="*/ 4604720 w 5997955"/>
              <a:gd name="connsiteY2" fmla="*/ 866775 h 882861"/>
              <a:gd name="connsiteX3" fmla="*/ 5890595 w 5997955"/>
              <a:gd name="connsiteY3" fmla="*/ 704850 h 882861"/>
              <a:gd name="connsiteX4" fmla="*/ 5928695 w 5997955"/>
              <a:gd name="connsiteY4" fmla="*/ 0 h 882861"/>
              <a:gd name="connsiteX5" fmla="*/ 5928695 w 5997955"/>
              <a:gd name="connsiteY5" fmla="*/ 0 h 882861"/>
              <a:gd name="connsiteX6" fmla="*/ 5928695 w 5997955"/>
              <a:gd name="connsiteY6" fmla="*/ 0 h 882861"/>
              <a:gd name="connsiteX0" fmla="*/ 314345 w 5908105"/>
              <a:gd name="connsiteY0" fmla="*/ 19050 h 870253"/>
              <a:gd name="connsiteX1" fmla="*/ 304820 w 5908105"/>
              <a:gd name="connsiteY1" fmla="*/ 400050 h 870253"/>
              <a:gd name="connsiteX2" fmla="*/ 314345 w 5908105"/>
              <a:gd name="connsiteY2" fmla="*/ 781050 h 870253"/>
              <a:gd name="connsiteX3" fmla="*/ 4514870 w 5908105"/>
              <a:gd name="connsiteY3" fmla="*/ 866775 h 870253"/>
              <a:gd name="connsiteX4" fmla="*/ 5800745 w 5908105"/>
              <a:gd name="connsiteY4" fmla="*/ 704850 h 870253"/>
              <a:gd name="connsiteX5" fmla="*/ 5838845 w 5908105"/>
              <a:gd name="connsiteY5" fmla="*/ 0 h 870253"/>
              <a:gd name="connsiteX6" fmla="*/ 5838845 w 5908105"/>
              <a:gd name="connsiteY6" fmla="*/ 0 h 870253"/>
              <a:gd name="connsiteX7" fmla="*/ 5838845 w 5908105"/>
              <a:gd name="connsiteY7" fmla="*/ 0 h 870253"/>
              <a:gd name="connsiteX0" fmla="*/ 30224 w 5623984"/>
              <a:gd name="connsiteY0" fmla="*/ 19050 h 884991"/>
              <a:gd name="connsiteX1" fmla="*/ 20699 w 5623984"/>
              <a:gd name="connsiteY1" fmla="*/ 400050 h 884991"/>
              <a:gd name="connsiteX2" fmla="*/ 592199 w 5623984"/>
              <a:gd name="connsiteY2" fmla="*/ 828675 h 884991"/>
              <a:gd name="connsiteX3" fmla="*/ 4230749 w 5623984"/>
              <a:gd name="connsiteY3" fmla="*/ 866775 h 884991"/>
              <a:gd name="connsiteX4" fmla="*/ 5516624 w 5623984"/>
              <a:gd name="connsiteY4" fmla="*/ 704850 h 884991"/>
              <a:gd name="connsiteX5" fmla="*/ 5554724 w 5623984"/>
              <a:gd name="connsiteY5" fmla="*/ 0 h 884991"/>
              <a:gd name="connsiteX6" fmla="*/ 5554724 w 5623984"/>
              <a:gd name="connsiteY6" fmla="*/ 0 h 884991"/>
              <a:gd name="connsiteX7" fmla="*/ 5554724 w 5623984"/>
              <a:gd name="connsiteY7" fmla="*/ 0 h 88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23984" h="884991">
                <a:moveTo>
                  <a:pt x="30224" y="19050"/>
                </a:moveTo>
                <a:cubicBezTo>
                  <a:pt x="-31688" y="92075"/>
                  <a:pt x="20699" y="273050"/>
                  <a:pt x="20699" y="400050"/>
                </a:cubicBezTo>
                <a:cubicBezTo>
                  <a:pt x="20699" y="527050"/>
                  <a:pt x="-109476" y="750888"/>
                  <a:pt x="592199" y="828675"/>
                </a:cubicBezTo>
                <a:cubicBezTo>
                  <a:pt x="1293874" y="906463"/>
                  <a:pt x="3410012" y="887412"/>
                  <a:pt x="4230749" y="866775"/>
                </a:cubicBezTo>
                <a:cubicBezTo>
                  <a:pt x="5051486" y="846138"/>
                  <a:pt x="5295962" y="849313"/>
                  <a:pt x="5516624" y="704850"/>
                </a:cubicBezTo>
                <a:cubicBezTo>
                  <a:pt x="5737287" y="560388"/>
                  <a:pt x="5548374" y="117475"/>
                  <a:pt x="5554724" y="0"/>
                </a:cubicBezTo>
                <a:lnTo>
                  <a:pt x="5554724" y="0"/>
                </a:lnTo>
                <a:lnTo>
                  <a:pt x="5554724" y="0"/>
                </a:lnTo>
              </a:path>
            </a:pathLst>
          </a:cu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8" name="Freeform 187"/>
          <p:cNvSpPr/>
          <p:nvPr/>
        </p:nvSpPr>
        <p:spPr>
          <a:xfrm>
            <a:off x="944254" y="5301208"/>
            <a:ext cx="5932002" cy="483803"/>
          </a:xfrm>
          <a:custGeom>
            <a:avLst/>
            <a:gdLst>
              <a:gd name="connsiteX0" fmla="*/ 26483 w 5620243"/>
              <a:gd name="connsiteY0" fmla="*/ 0 h 457809"/>
              <a:gd name="connsiteX1" fmla="*/ 74108 w 5620243"/>
              <a:gd name="connsiteY1" fmla="*/ 219075 h 457809"/>
              <a:gd name="connsiteX2" fmla="*/ 236033 w 5620243"/>
              <a:gd name="connsiteY2" fmla="*/ 381000 h 457809"/>
              <a:gd name="connsiteX3" fmla="*/ 2693483 w 5620243"/>
              <a:gd name="connsiteY3" fmla="*/ 457200 h 457809"/>
              <a:gd name="connsiteX4" fmla="*/ 5360483 w 5620243"/>
              <a:gd name="connsiteY4" fmla="*/ 409575 h 457809"/>
              <a:gd name="connsiteX5" fmla="*/ 5370008 w 5620243"/>
              <a:gd name="connsiteY5" fmla="*/ 285750 h 457809"/>
              <a:gd name="connsiteX0" fmla="*/ 26483 w 5440924"/>
              <a:gd name="connsiteY0" fmla="*/ 0 h 473214"/>
              <a:gd name="connsiteX1" fmla="*/ 74108 w 5440924"/>
              <a:gd name="connsiteY1" fmla="*/ 219075 h 473214"/>
              <a:gd name="connsiteX2" fmla="*/ 236033 w 5440924"/>
              <a:gd name="connsiteY2" fmla="*/ 381000 h 473214"/>
              <a:gd name="connsiteX3" fmla="*/ 2693483 w 5440924"/>
              <a:gd name="connsiteY3" fmla="*/ 457200 h 473214"/>
              <a:gd name="connsiteX4" fmla="*/ 4827083 w 5440924"/>
              <a:gd name="connsiteY4" fmla="*/ 457200 h 473214"/>
              <a:gd name="connsiteX5" fmla="*/ 5370008 w 5440924"/>
              <a:gd name="connsiteY5" fmla="*/ 285750 h 473214"/>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6483 w 5401426"/>
              <a:gd name="connsiteY0" fmla="*/ 0 h 494256"/>
              <a:gd name="connsiteX1" fmla="*/ 74108 w 5401426"/>
              <a:gd name="connsiteY1" fmla="*/ 219075 h 494256"/>
              <a:gd name="connsiteX2" fmla="*/ 236033 w 5401426"/>
              <a:gd name="connsiteY2" fmla="*/ 381000 h 494256"/>
              <a:gd name="connsiteX3" fmla="*/ 2693483 w 5401426"/>
              <a:gd name="connsiteY3" fmla="*/ 457200 h 494256"/>
              <a:gd name="connsiteX4" fmla="*/ 4827083 w 5401426"/>
              <a:gd name="connsiteY4" fmla="*/ 457200 h 494256"/>
              <a:gd name="connsiteX5" fmla="*/ 5360483 w 5401426"/>
              <a:gd name="connsiteY5" fmla="*/ 485774 h 494256"/>
              <a:gd name="connsiteX6" fmla="*/ 5370008 w 5401426"/>
              <a:gd name="connsiteY6" fmla="*/ 285750 h 494256"/>
              <a:gd name="connsiteX0" fmla="*/ 22182 w 5397125"/>
              <a:gd name="connsiteY0" fmla="*/ 0 h 494256"/>
              <a:gd name="connsiteX1" fmla="*/ 79332 w 5397125"/>
              <a:gd name="connsiteY1" fmla="*/ 209550 h 494256"/>
              <a:gd name="connsiteX2" fmla="*/ 231732 w 5397125"/>
              <a:gd name="connsiteY2" fmla="*/ 381000 h 494256"/>
              <a:gd name="connsiteX3" fmla="*/ 2689182 w 5397125"/>
              <a:gd name="connsiteY3" fmla="*/ 457200 h 494256"/>
              <a:gd name="connsiteX4" fmla="*/ 4822782 w 5397125"/>
              <a:gd name="connsiteY4" fmla="*/ 457200 h 494256"/>
              <a:gd name="connsiteX5" fmla="*/ 5356182 w 5397125"/>
              <a:gd name="connsiteY5" fmla="*/ 485774 h 494256"/>
              <a:gd name="connsiteX6" fmla="*/ 5365707 w 5397125"/>
              <a:gd name="connsiteY6" fmla="*/ 285750 h 494256"/>
              <a:gd name="connsiteX0" fmla="*/ 54575 w 5429518"/>
              <a:gd name="connsiteY0" fmla="*/ 0 h 494256"/>
              <a:gd name="connsiteX1" fmla="*/ 45050 w 5429518"/>
              <a:gd name="connsiteY1" fmla="*/ 247650 h 494256"/>
              <a:gd name="connsiteX2" fmla="*/ 264125 w 5429518"/>
              <a:gd name="connsiteY2" fmla="*/ 381000 h 494256"/>
              <a:gd name="connsiteX3" fmla="*/ 2721575 w 5429518"/>
              <a:gd name="connsiteY3" fmla="*/ 457200 h 494256"/>
              <a:gd name="connsiteX4" fmla="*/ 4855175 w 5429518"/>
              <a:gd name="connsiteY4" fmla="*/ 457200 h 494256"/>
              <a:gd name="connsiteX5" fmla="*/ 5388575 w 5429518"/>
              <a:gd name="connsiteY5" fmla="*/ 485774 h 494256"/>
              <a:gd name="connsiteX6" fmla="*/ 5398100 w 5429518"/>
              <a:gd name="connsiteY6" fmla="*/ 285750 h 494256"/>
              <a:gd name="connsiteX0" fmla="*/ 54575 w 5429518"/>
              <a:gd name="connsiteY0" fmla="*/ 0 h 494256"/>
              <a:gd name="connsiteX1" fmla="*/ 45050 w 5429518"/>
              <a:gd name="connsiteY1" fmla="*/ 247650 h 494256"/>
              <a:gd name="connsiteX2" fmla="*/ 264125 w 5429518"/>
              <a:gd name="connsiteY2" fmla="*/ 381000 h 494256"/>
              <a:gd name="connsiteX3" fmla="*/ 2721575 w 5429518"/>
              <a:gd name="connsiteY3" fmla="*/ 457200 h 494256"/>
              <a:gd name="connsiteX4" fmla="*/ 4855175 w 5429518"/>
              <a:gd name="connsiteY4" fmla="*/ 457200 h 494256"/>
              <a:gd name="connsiteX5" fmla="*/ 5388575 w 5429518"/>
              <a:gd name="connsiteY5" fmla="*/ 485774 h 494256"/>
              <a:gd name="connsiteX6" fmla="*/ 5398100 w 5429518"/>
              <a:gd name="connsiteY6" fmla="*/ 285750 h 494256"/>
              <a:gd name="connsiteX0" fmla="*/ 35399 w 5410342"/>
              <a:gd name="connsiteY0" fmla="*/ 0 h 494256"/>
              <a:gd name="connsiteX1" fmla="*/ 63974 w 5410342"/>
              <a:gd name="connsiteY1" fmla="*/ 238125 h 494256"/>
              <a:gd name="connsiteX2" fmla="*/ 244949 w 5410342"/>
              <a:gd name="connsiteY2" fmla="*/ 381000 h 494256"/>
              <a:gd name="connsiteX3" fmla="*/ 2702399 w 5410342"/>
              <a:gd name="connsiteY3" fmla="*/ 457200 h 494256"/>
              <a:gd name="connsiteX4" fmla="*/ 4835999 w 5410342"/>
              <a:gd name="connsiteY4" fmla="*/ 457200 h 494256"/>
              <a:gd name="connsiteX5" fmla="*/ 5369399 w 5410342"/>
              <a:gd name="connsiteY5" fmla="*/ 485774 h 494256"/>
              <a:gd name="connsiteX6" fmla="*/ 5378924 w 5410342"/>
              <a:gd name="connsiteY6" fmla="*/ 285750 h 494256"/>
              <a:gd name="connsiteX0" fmla="*/ 35399 w 5410342"/>
              <a:gd name="connsiteY0" fmla="*/ 0 h 494256"/>
              <a:gd name="connsiteX1" fmla="*/ 63974 w 5410342"/>
              <a:gd name="connsiteY1" fmla="*/ 238125 h 494256"/>
              <a:gd name="connsiteX2" fmla="*/ 244949 w 5410342"/>
              <a:gd name="connsiteY2" fmla="*/ 381000 h 494256"/>
              <a:gd name="connsiteX3" fmla="*/ 2702399 w 5410342"/>
              <a:gd name="connsiteY3" fmla="*/ 457200 h 494256"/>
              <a:gd name="connsiteX4" fmla="*/ 4835999 w 5410342"/>
              <a:gd name="connsiteY4" fmla="*/ 457200 h 494256"/>
              <a:gd name="connsiteX5" fmla="*/ 5369399 w 5410342"/>
              <a:gd name="connsiteY5" fmla="*/ 485774 h 494256"/>
              <a:gd name="connsiteX6" fmla="*/ 5378924 w 5410342"/>
              <a:gd name="connsiteY6" fmla="*/ 285750 h 494256"/>
              <a:gd name="connsiteX0" fmla="*/ 35399 w 5410342"/>
              <a:gd name="connsiteY0" fmla="*/ 0 h 494256"/>
              <a:gd name="connsiteX1" fmla="*/ 63974 w 5410342"/>
              <a:gd name="connsiteY1" fmla="*/ 238125 h 494256"/>
              <a:gd name="connsiteX2" fmla="*/ 244949 w 5410342"/>
              <a:gd name="connsiteY2" fmla="*/ 381000 h 494256"/>
              <a:gd name="connsiteX3" fmla="*/ 2702399 w 5410342"/>
              <a:gd name="connsiteY3" fmla="*/ 457200 h 494256"/>
              <a:gd name="connsiteX4" fmla="*/ 4835999 w 5410342"/>
              <a:gd name="connsiteY4" fmla="*/ 457200 h 494256"/>
              <a:gd name="connsiteX5" fmla="*/ 5369399 w 5410342"/>
              <a:gd name="connsiteY5" fmla="*/ 485774 h 494256"/>
              <a:gd name="connsiteX6" fmla="*/ 5378924 w 5410342"/>
              <a:gd name="connsiteY6" fmla="*/ 285750 h 494256"/>
              <a:gd name="connsiteX0" fmla="*/ 46584 w 5421527"/>
              <a:gd name="connsiteY0" fmla="*/ 0 h 494256"/>
              <a:gd name="connsiteX1" fmla="*/ 256134 w 5421527"/>
              <a:gd name="connsiteY1" fmla="*/ 381000 h 494256"/>
              <a:gd name="connsiteX2" fmla="*/ 2713584 w 5421527"/>
              <a:gd name="connsiteY2" fmla="*/ 457200 h 494256"/>
              <a:gd name="connsiteX3" fmla="*/ 4847184 w 5421527"/>
              <a:gd name="connsiteY3" fmla="*/ 457200 h 494256"/>
              <a:gd name="connsiteX4" fmla="*/ 5380584 w 5421527"/>
              <a:gd name="connsiteY4" fmla="*/ 485774 h 494256"/>
              <a:gd name="connsiteX5" fmla="*/ 5390109 w 5421527"/>
              <a:gd name="connsiteY5" fmla="*/ 285750 h 494256"/>
              <a:gd name="connsiteX0" fmla="*/ 0 w 5374943"/>
              <a:gd name="connsiteY0" fmla="*/ 0 h 494256"/>
              <a:gd name="connsiteX1" fmla="*/ 333375 w 5374943"/>
              <a:gd name="connsiteY1" fmla="*/ 447675 h 494256"/>
              <a:gd name="connsiteX2" fmla="*/ 2667000 w 5374943"/>
              <a:gd name="connsiteY2" fmla="*/ 457200 h 494256"/>
              <a:gd name="connsiteX3" fmla="*/ 4800600 w 5374943"/>
              <a:gd name="connsiteY3" fmla="*/ 457200 h 494256"/>
              <a:gd name="connsiteX4" fmla="*/ 5334000 w 5374943"/>
              <a:gd name="connsiteY4" fmla="*/ 485774 h 494256"/>
              <a:gd name="connsiteX5" fmla="*/ 5343525 w 5374943"/>
              <a:gd name="connsiteY5" fmla="*/ 285750 h 494256"/>
              <a:gd name="connsiteX0" fmla="*/ 0 w 5355938"/>
              <a:gd name="connsiteY0" fmla="*/ 0 h 483803"/>
              <a:gd name="connsiteX1" fmla="*/ 333375 w 5355938"/>
              <a:gd name="connsiteY1" fmla="*/ 447675 h 483803"/>
              <a:gd name="connsiteX2" fmla="*/ 2667000 w 5355938"/>
              <a:gd name="connsiteY2" fmla="*/ 457200 h 483803"/>
              <a:gd name="connsiteX3" fmla="*/ 4800600 w 5355938"/>
              <a:gd name="connsiteY3" fmla="*/ 457200 h 483803"/>
              <a:gd name="connsiteX4" fmla="*/ 5305425 w 5355938"/>
              <a:gd name="connsiteY4" fmla="*/ 466724 h 483803"/>
              <a:gd name="connsiteX5" fmla="*/ 5343525 w 5355938"/>
              <a:gd name="connsiteY5" fmla="*/ 285750 h 483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55938" h="483803">
                <a:moveTo>
                  <a:pt x="0" y="0"/>
                </a:moveTo>
                <a:cubicBezTo>
                  <a:pt x="43656" y="79375"/>
                  <a:pt x="-111125" y="371475"/>
                  <a:pt x="333375" y="447675"/>
                </a:cubicBezTo>
                <a:cubicBezTo>
                  <a:pt x="777875" y="523875"/>
                  <a:pt x="1922463" y="455613"/>
                  <a:pt x="2667000" y="457200"/>
                </a:cubicBezTo>
                <a:lnTo>
                  <a:pt x="4800600" y="457200"/>
                </a:lnTo>
                <a:cubicBezTo>
                  <a:pt x="5240337" y="458787"/>
                  <a:pt x="5214938" y="495299"/>
                  <a:pt x="5305425" y="466724"/>
                </a:cubicBezTo>
                <a:cubicBezTo>
                  <a:pt x="5395912" y="438149"/>
                  <a:pt x="5335588" y="304800"/>
                  <a:pt x="5343525" y="285750"/>
                </a:cubicBezTo>
              </a:path>
            </a:pathLst>
          </a:cu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Slide Number Placeholder 2"/>
          <p:cNvSpPr>
            <a:spLocks noGrp="1"/>
          </p:cNvSpPr>
          <p:nvPr>
            <p:ph type="sldNum" sz="quarter" idx="12"/>
          </p:nvPr>
        </p:nvSpPr>
        <p:spPr/>
        <p:txBody>
          <a:bodyPr/>
          <a:lstStyle/>
          <a:p>
            <a:fld id="{D3D84833-73A0-4179-9B12-9EFD1189A6FA}" type="slidenum">
              <a:rPr lang="cs-CZ" smtClean="0"/>
              <a:t>22</a:t>
            </a:fld>
            <a:endParaRPr lang="cs-CZ"/>
          </a:p>
        </p:txBody>
      </p:sp>
      <p:sp>
        <p:nvSpPr>
          <p:cNvPr id="102" name="TextBox 101"/>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07" name="TextBox 106"/>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Tree certificate example </a:t>
            </a:r>
          </a:p>
        </p:txBody>
      </p:sp>
      <p:sp>
        <p:nvSpPr>
          <p:cNvPr id="2" name="Down Arrow 1"/>
          <p:cNvSpPr/>
          <p:nvPr/>
        </p:nvSpPr>
        <p:spPr>
          <a:xfrm>
            <a:off x="6339947" y="4802762"/>
            <a:ext cx="216024" cy="330577"/>
          </a:xfrm>
          <a:prstGeom prst="downArrow">
            <a:avLst/>
          </a:prstGeom>
          <a:solidFill>
            <a:schemeClr val="accent6">
              <a:lumMod val="40000"/>
              <a:lumOff val="60000"/>
            </a:schemeClr>
          </a:solidFill>
        </p:spPr>
        <p:txBody>
          <a:bodyPr wrap="square" lIns="0" tIns="0" rIns="0" bIns="0" rtlCol="0" anchor="ctr" anchorCtr="1">
            <a:spAutoFit/>
          </a:bodyPr>
          <a:lstStyle/>
          <a:p>
            <a:endParaRPr lang="cs-CZ">
              <a:solidFill>
                <a:schemeClr val="tx1"/>
              </a:solidFill>
            </a:endParaRPr>
          </a:p>
        </p:txBody>
      </p:sp>
      <p:sp>
        <p:nvSpPr>
          <p:cNvPr id="108" name="Down Arrow 107"/>
          <p:cNvSpPr/>
          <p:nvPr/>
        </p:nvSpPr>
        <p:spPr>
          <a:xfrm>
            <a:off x="7252198" y="4802762"/>
            <a:ext cx="216024" cy="330577"/>
          </a:xfrm>
          <a:prstGeom prst="downArrow">
            <a:avLst/>
          </a:prstGeom>
          <a:solidFill>
            <a:schemeClr val="accent6">
              <a:lumMod val="40000"/>
              <a:lumOff val="60000"/>
            </a:schemeClr>
          </a:solidFill>
        </p:spPr>
        <p:txBody>
          <a:bodyPr wrap="square" lIns="0" tIns="0" rIns="0" bIns="0" rtlCol="0" anchor="ctr" anchorCtr="1">
            <a:spAutoFit/>
          </a:bodyPr>
          <a:lstStyle/>
          <a:p>
            <a:endParaRPr lang="cs-CZ">
              <a:solidFill>
                <a:schemeClr val="tx1"/>
              </a:solidFill>
            </a:endParaRPr>
          </a:p>
        </p:txBody>
      </p:sp>
      <p:sp>
        <p:nvSpPr>
          <p:cNvPr id="109" name="Down Arrow 108"/>
          <p:cNvSpPr/>
          <p:nvPr/>
        </p:nvSpPr>
        <p:spPr>
          <a:xfrm>
            <a:off x="8188302" y="4802762"/>
            <a:ext cx="216024" cy="330577"/>
          </a:xfrm>
          <a:prstGeom prst="downArrow">
            <a:avLst/>
          </a:prstGeom>
          <a:solidFill>
            <a:schemeClr val="accent6">
              <a:lumMod val="40000"/>
              <a:lumOff val="60000"/>
            </a:schemeClr>
          </a:solidFill>
        </p:spPr>
        <p:txBody>
          <a:bodyPr wrap="square" lIns="0" tIns="0" rIns="0" bIns="0" rtlCol="0" anchor="ctr" anchorCtr="1">
            <a:spAutoFit/>
          </a:bodyPr>
          <a:lstStyle/>
          <a:p>
            <a:endParaRPr lang="cs-CZ">
              <a:solidFill>
                <a:schemeClr val="tx1"/>
              </a:solidFill>
            </a:endParaRPr>
          </a:p>
        </p:txBody>
      </p:sp>
      <p:sp>
        <p:nvSpPr>
          <p:cNvPr id="189" name="TextBox 188"/>
          <p:cNvSpPr txBox="1"/>
          <p:nvPr/>
        </p:nvSpPr>
        <p:spPr>
          <a:xfrm>
            <a:off x="6372200" y="4293096"/>
            <a:ext cx="2160240" cy="553998"/>
          </a:xfrm>
          <a:prstGeom prst="rect">
            <a:avLst/>
          </a:prstGeom>
          <a:solidFill>
            <a:schemeClr val="accent6">
              <a:lumMod val="40000"/>
              <a:lumOff val="60000"/>
            </a:schemeClr>
          </a:solidFill>
        </p:spPr>
        <p:txBody>
          <a:bodyPr wrap="square" lIns="0" tIns="0" rIns="0" bIns="0" rtlCol="0" anchor="ctr" anchorCtr="1">
            <a:spAutoFit/>
          </a:bodyPr>
          <a:lstStyle/>
          <a:p>
            <a:r>
              <a:rPr lang="en-US" smtClean="0"/>
              <a:t>nondecreasing </a:t>
            </a:r>
          </a:p>
          <a:p>
            <a:r>
              <a:rPr lang="en-US" smtClean="0"/>
              <a:t>lexicographic order</a:t>
            </a:r>
            <a:endParaRPr lang="cs-CZ"/>
          </a:p>
        </p:txBody>
      </p:sp>
    </p:spTree>
    <p:extLst>
      <p:ext uri="{BB962C8B-B14F-4D97-AF65-F5344CB8AC3E}">
        <p14:creationId xmlns:p14="http://schemas.microsoft.com/office/powerpoint/2010/main" val="5175257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Connector 133"/>
          <p:cNvCxnSpPr/>
          <p:nvPr/>
        </p:nvCxnSpPr>
        <p:spPr>
          <a:xfrm>
            <a:off x="7740352" y="2143889"/>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2" name="Straight Connector 91"/>
          <p:cNvCxnSpPr/>
          <p:nvPr/>
        </p:nvCxnSpPr>
        <p:spPr>
          <a:xfrm>
            <a:off x="3059832" y="1999873"/>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 name="Straight Connector 5"/>
          <p:cNvCxnSpPr/>
          <p:nvPr/>
        </p:nvCxnSpPr>
        <p:spPr>
          <a:xfrm>
            <a:off x="899592" y="1279793"/>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8"/>
          <p:cNvCxnSpPr/>
          <p:nvPr/>
        </p:nvCxnSpPr>
        <p:spPr>
          <a:xfrm>
            <a:off x="2339752" y="1279793"/>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1619672" y="1999873"/>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p:cNvCxnSpPr/>
          <p:nvPr/>
        </p:nvCxnSpPr>
        <p:spPr>
          <a:xfrm>
            <a:off x="1619672" y="1999873"/>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a:off x="899592" y="2719953"/>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8" name="Oval 17"/>
          <p:cNvSpPr/>
          <p:nvPr/>
        </p:nvSpPr>
        <p:spPr>
          <a:xfrm>
            <a:off x="2915816" y="113577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31" name="Oval 30"/>
          <p:cNvSpPr/>
          <p:nvPr/>
        </p:nvSpPr>
        <p:spPr>
          <a:xfrm>
            <a:off x="2195736" y="113577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32" name="Oval 31"/>
          <p:cNvSpPr/>
          <p:nvPr/>
        </p:nvSpPr>
        <p:spPr>
          <a:xfrm>
            <a:off x="1475656" y="113577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33" name="Oval 32"/>
          <p:cNvSpPr/>
          <p:nvPr/>
        </p:nvSpPr>
        <p:spPr>
          <a:xfrm>
            <a:off x="755576" y="113577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cxnSp>
        <p:nvCxnSpPr>
          <p:cNvPr id="34" name="Straight Connector 33"/>
          <p:cNvCxnSpPr/>
          <p:nvPr/>
        </p:nvCxnSpPr>
        <p:spPr>
          <a:xfrm>
            <a:off x="1619672" y="1999873"/>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35" name="Oval 34"/>
          <p:cNvSpPr/>
          <p:nvPr/>
        </p:nvSpPr>
        <p:spPr>
          <a:xfrm>
            <a:off x="2915816" y="185585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36" name="Oval 35"/>
          <p:cNvSpPr/>
          <p:nvPr/>
        </p:nvSpPr>
        <p:spPr>
          <a:xfrm>
            <a:off x="2195736" y="185585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37" name="Oval 36"/>
          <p:cNvSpPr/>
          <p:nvPr/>
        </p:nvSpPr>
        <p:spPr>
          <a:xfrm>
            <a:off x="1475656" y="185585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38" name="Oval 37"/>
          <p:cNvSpPr/>
          <p:nvPr/>
        </p:nvSpPr>
        <p:spPr>
          <a:xfrm>
            <a:off x="2195736" y="257593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39" name="Oval 38"/>
          <p:cNvSpPr/>
          <p:nvPr/>
        </p:nvSpPr>
        <p:spPr>
          <a:xfrm>
            <a:off x="2915816" y="257593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40" name="Oval 39"/>
          <p:cNvSpPr/>
          <p:nvPr/>
        </p:nvSpPr>
        <p:spPr>
          <a:xfrm>
            <a:off x="1475656" y="257593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41" name="Oval 40"/>
          <p:cNvSpPr/>
          <p:nvPr/>
        </p:nvSpPr>
        <p:spPr>
          <a:xfrm>
            <a:off x="755576" y="2575937"/>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43" name="TextBox 42"/>
          <p:cNvSpPr txBox="1"/>
          <p:nvPr/>
        </p:nvSpPr>
        <p:spPr>
          <a:xfrm>
            <a:off x="755576" y="847745"/>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4" name="TextBox 43"/>
          <p:cNvSpPr txBox="1"/>
          <p:nvPr/>
        </p:nvSpPr>
        <p:spPr>
          <a:xfrm>
            <a:off x="1475656" y="847745"/>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5" name="TextBox 44"/>
          <p:cNvSpPr txBox="1"/>
          <p:nvPr/>
        </p:nvSpPr>
        <p:spPr>
          <a:xfrm>
            <a:off x="2195736" y="847745"/>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6" name="TextBox 45"/>
          <p:cNvSpPr txBox="1"/>
          <p:nvPr/>
        </p:nvSpPr>
        <p:spPr>
          <a:xfrm>
            <a:off x="2915816" y="847745"/>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2" name="TextBox 51"/>
          <p:cNvSpPr txBox="1"/>
          <p:nvPr/>
        </p:nvSpPr>
        <p:spPr>
          <a:xfrm>
            <a:off x="2195736" y="28639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3" name="TextBox 52"/>
          <p:cNvSpPr txBox="1"/>
          <p:nvPr/>
        </p:nvSpPr>
        <p:spPr>
          <a:xfrm>
            <a:off x="1187624" y="1855857"/>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4" name="TextBox 53"/>
          <p:cNvSpPr txBox="1"/>
          <p:nvPr/>
        </p:nvSpPr>
        <p:spPr>
          <a:xfrm>
            <a:off x="2267744" y="214388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5" name="TextBox 54"/>
          <p:cNvSpPr txBox="1"/>
          <p:nvPr/>
        </p:nvSpPr>
        <p:spPr>
          <a:xfrm>
            <a:off x="3275856" y="1855857"/>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9" name="TextBox 58"/>
          <p:cNvSpPr txBox="1"/>
          <p:nvPr/>
        </p:nvSpPr>
        <p:spPr>
          <a:xfrm>
            <a:off x="683568" y="28639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0" name="TextBox 59"/>
          <p:cNvSpPr txBox="1"/>
          <p:nvPr/>
        </p:nvSpPr>
        <p:spPr>
          <a:xfrm>
            <a:off x="1475656" y="28639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1" name="TextBox 60"/>
          <p:cNvSpPr txBox="1"/>
          <p:nvPr/>
        </p:nvSpPr>
        <p:spPr>
          <a:xfrm>
            <a:off x="3059832" y="28639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102" name="TextBox 101"/>
          <p:cNvSpPr txBox="1"/>
          <p:nvPr/>
        </p:nvSpPr>
        <p:spPr>
          <a:xfrm>
            <a:off x="539552" y="3368025"/>
            <a:ext cx="2880320" cy="276999"/>
          </a:xfrm>
          <a:prstGeom prst="rect">
            <a:avLst/>
          </a:prstGeom>
          <a:noFill/>
        </p:spPr>
        <p:txBody>
          <a:bodyPr wrap="square" lIns="0" tIns="0" rIns="0" bIns="0" rtlCol="0" anchor="ctr" anchorCtr="1">
            <a:spAutoFit/>
          </a:bodyPr>
          <a:lstStyle/>
          <a:p>
            <a:r>
              <a:rPr lang="en-US" b="1" smtClean="0"/>
              <a:t>0000101110001101100111</a:t>
            </a:r>
            <a:endParaRPr lang="cs-CZ" b="1" smtClean="0"/>
          </a:p>
        </p:txBody>
      </p:sp>
      <p:sp>
        <p:nvSpPr>
          <p:cNvPr id="111" name="Oval 110"/>
          <p:cNvSpPr/>
          <p:nvPr/>
        </p:nvSpPr>
        <p:spPr>
          <a:xfrm>
            <a:off x="7596336" y="271995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cxnSp>
        <p:nvCxnSpPr>
          <p:cNvPr id="125" name="Straight Connector 124"/>
          <p:cNvCxnSpPr/>
          <p:nvPr/>
        </p:nvCxnSpPr>
        <p:spPr>
          <a:xfrm flipH="1">
            <a:off x="5580112" y="1423809"/>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6" name="Straight Connector 125"/>
          <p:cNvCxnSpPr/>
          <p:nvPr/>
        </p:nvCxnSpPr>
        <p:spPr>
          <a:xfrm flipH="1">
            <a:off x="4644008" y="2863969"/>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flipH="1">
            <a:off x="5004048" y="2143889"/>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2" name="Straight Connector 131"/>
          <p:cNvCxnSpPr/>
          <p:nvPr/>
        </p:nvCxnSpPr>
        <p:spPr>
          <a:xfrm>
            <a:off x="5004048" y="2863969"/>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6300192" y="2863969"/>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6" name="Straight Connector 135"/>
          <p:cNvCxnSpPr/>
          <p:nvPr/>
        </p:nvCxnSpPr>
        <p:spPr>
          <a:xfrm>
            <a:off x="6660232" y="2143889"/>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8" name="Straight Connector 137"/>
          <p:cNvCxnSpPr/>
          <p:nvPr/>
        </p:nvCxnSpPr>
        <p:spPr>
          <a:xfrm flipH="1">
            <a:off x="6300192" y="2143889"/>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9" name="Straight Connector 138"/>
          <p:cNvCxnSpPr/>
          <p:nvPr/>
        </p:nvCxnSpPr>
        <p:spPr>
          <a:xfrm>
            <a:off x="6660232" y="1423809"/>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0" name="Straight Connector 139"/>
          <p:cNvCxnSpPr/>
          <p:nvPr/>
        </p:nvCxnSpPr>
        <p:spPr>
          <a:xfrm>
            <a:off x="6660232" y="1423809"/>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07" name="Oval 106"/>
          <p:cNvSpPr/>
          <p:nvPr/>
        </p:nvSpPr>
        <p:spPr>
          <a:xfrm>
            <a:off x="6516216" y="127979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08" name="Oval 107"/>
          <p:cNvSpPr/>
          <p:nvPr/>
        </p:nvSpPr>
        <p:spPr>
          <a:xfrm>
            <a:off x="5436096" y="199987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109" name="Oval 108"/>
          <p:cNvSpPr/>
          <p:nvPr/>
        </p:nvSpPr>
        <p:spPr>
          <a:xfrm>
            <a:off x="6516216" y="199987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10" name="Oval 109"/>
          <p:cNvSpPr/>
          <p:nvPr/>
        </p:nvSpPr>
        <p:spPr>
          <a:xfrm>
            <a:off x="7596336" y="199987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112" name="Oval 111"/>
          <p:cNvSpPr/>
          <p:nvPr/>
        </p:nvSpPr>
        <p:spPr>
          <a:xfrm>
            <a:off x="6876256" y="271995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114" name="Oval 113"/>
          <p:cNvSpPr/>
          <p:nvPr/>
        </p:nvSpPr>
        <p:spPr>
          <a:xfrm>
            <a:off x="6156176" y="271995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116" name="Oval 115"/>
          <p:cNvSpPr/>
          <p:nvPr/>
        </p:nvSpPr>
        <p:spPr>
          <a:xfrm>
            <a:off x="6156176" y="344003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118" name="Oval 117"/>
          <p:cNvSpPr/>
          <p:nvPr/>
        </p:nvSpPr>
        <p:spPr>
          <a:xfrm>
            <a:off x="4860032" y="271995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19" name="Oval 118"/>
          <p:cNvSpPr/>
          <p:nvPr/>
        </p:nvSpPr>
        <p:spPr>
          <a:xfrm>
            <a:off x="5220072" y="344003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22" name="Oval 121"/>
          <p:cNvSpPr/>
          <p:nvPr/>
        </p:nvSpPr>
        <p:spPr>
          <a:xfrm>
            <a:off x="4499992" y="3440033"/>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57" name="TextBox 156"/>
          <p:cNvSpPr txBox="1"/>
          <p:nvPr/>
        </p:nvSpPr>
        <p:spPr>
          <a:xfrm>
            <a:off x="5292080" y="185585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1" name="TextBox 160"/>
          <p:cNvSpPr txBox="1"/>
          <p:nvPr/>
        </p:nvSpPr>
        <p:spPr>
          <a:xfrm>
            <a:off x="4716016" y="257593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4" name="TextBox 163"/>
          <p:cNvSpPr txBox="1"/>
          <p:nvPr/>
        </p:nvSpPr>
        <p:spPr>
          <a:xfrm>
            <a:off x="5220072" y="257593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5" name="TextBox 164"/>
          <p:cNvSpPr txBox="1"/>
          <p:nvPr/>
        </p:nvSpPr>
        <p:spPr>
          <a:xfrm>
            <a:off x="6804248" y="185585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6" name="TextBox 165"/>
          <p:cNvSpPr txBox="1"/>
          <p:nvPr/>
        </p:nvSpPr>
        <p:spPr>
          <a:xfrm>
            <a:off x="6804248" y="113577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7" name="TextBox 166"/>
          <p:cNvSpPr txBox="1"/>
          <p:nvPr/>
        </p:nvSpPr>
        <p:spPr>
          <a:xfrm>
            <a:off x="7884368" y="1783849"/>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9" name="TextBox 168"/>
          <p:cNvSpPr txBox="1"/>
          <p:nvPr/>
        </p:nvSpPr>
        <p:spPr>
          <a:xfrm>
            <a:off x="5508104" y="329601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0" name="TextBox 169"/>
          <p:cNvSpPr txBox="1"/>
          <p:nvPr/>
        </p:nvSpPr>
        <p:spPr>
          <a:xfrm>
            <a:off x="6399196" y="3235042"/>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3" name="TextBox 172"/>
          <p:cNvSpPr txBox="1"/>
          <p:nvPr/>
        </p:nvSpPr>
        <p:spPr>
          <a:xfrm>
            <a:off x="5796136" y="1999873"/>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4" name="TextBox 173"/>
          <p:cNvSpPr txBox="1"/>
          <p:nvPr/>
        </p:nvSpPr>
        <p:spPr>
          <a:xfrm>
            <a:off x="6372200" y="113577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78" name="TextBox 177"/>
          <p:cNvSpPr txBox="1"/>
          <p:nvPr/>
        </p:nvSpPr>
        <p:spPr>
          <a:xfrm>
            <a:off x="6372200" y="185585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3" name="TextBox 182"/>
          <p:cNvSpPr txBox="1"/>
          <p:nvPr/>
        </p:nvSpPr>
        <p:spPr>
          <a:xfrm>
            <a:off x="6084168" y="3224009"/>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4" name="TextBox 183"/>
          <p:cNvSpPr txBox="1"/>
          <p:nvPr/>
        </p:nvSpPr>
        <p:spPr>
          <a:xfrm>
            <a:off x="5076056" y="329601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5" name="TextBox 184"/>
          <p:cNvSpPr txBox="1"/>
          <p:nvPr/>
        </p:nvSpPr>
        <p:spPr>
          <a:xfrm>
            <a:off x="4815020" y="329601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0" name="TextBox 189"/>
          <p:cNvSpPr txBox="1"/>
          <p:nvPr/>
        </p:nvSpPr>
        <p:spPr>
          <a:xfrm>
            <a:off x="4382972" y="336802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1" name="TextBox 190"/>
          <p:cNvSpPr txBox="1"/>
          <p:nvPr/>
        </p:nvSpPr>
        <p:spPr>
          <a:xfrm>
            <a:off x="6444208" y="257593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2" name="TextBox 191"/>
          <p:cNvSpPr txBox="1"/>
          <p:nvPr/>
        </p:nvSpPr>
        <p:spPr>
          <a:xfrm>
            <a:off x="6012160" y="257593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3" name="TextBox 192"/>
          <p:cNvSpPr txBox="1"/>
          <p:nvPr/>
        </p:nvSpPr>
        <p:spPr>
          <a:xfrm>
            <a:off x="7164288" y="257593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4" name="TextBox 193"/>
          <p:cNvSpPr txBox="1"/>
          <p:nvPr/>
        </p:nvSpPr>
        <p:spPr>
          <a:xfrm>
            <a:off x="6732240" y="257593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5" name="TextBox 194"/>
          <p:cNvSpPr txBox="1"/>
          <p:nvPr/>
        </p:nvSpPr>
        <p:spPr>
          <a:xfrm>
            <a:off x="7884368" y="2503929"/>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6" name="TextBox 195"/>
          <p:cNvSpPr txBox="1"/>
          <p:nvPr/>
        </p:nvSpPr>
        <p:spPr>
          <a:xfrm>
            <a:off x="7452320" y="2503929"/>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7" name="TextBox 196"/>
          <p:cNvSpPr txBox="1"/>
          <p:nvPr/>
        </p:nvSpPr>
        <p:spPr>
          <a:xfrm>
            <a:off x="7380312" y="192786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8" name="TextBox 197"/>
          <p:cNvSpPr txBox="1"/>
          <p:nvPr/>
        </p:nvSpPr>
        <p:spPr>
          <a:xfrm>
            <a:off x="3995936" y="4448145"/>
            <a:ext cx="4572000" cy="276999"/>
          </a:xfrm>
          <a:prstGeom prst="rect">
            <a:avLst/>
          </a:prstGeom>
          <a:noFill/>
        </p:spPr>
        <p:txBody>
          <a:bodyPr wrap="square" lIns="0" tIns="0" rIns="0" bIns="0" rtlCol="0" anchor="ctr" anchorCtr="1">
            <a:spAutoFit/>
          </a:bodyPr>
          <a:lstStyle/>
          <a:p>
            <a:r>
              <a:rPr lang="en-US" b="1" smtClean="0"/>
              <a:t>0 0 0 0 1 0 1 1 1 0 0 0 1 1 0 1 1 0 0 1 1 1</a:t>
            </a:r>
            <a:endParaRPr lang="cs-CZ" b="1" smtClean="0"/>
          </a:p>
        </p:txBody>
      </p:sp>
      <p:sp>
        <p:nvSpPr>
          <p:cNvPr id="199" name="Right Brace 198"/>
          <p:cNvSpPr/>
          <p:nvPr/>
        </p:nvSpPr>
        <p:spPr>
          <a:xfrm rot="5400000">
            <a:off x="4968044" y="3032956"/>
            <a:ext cx="216024" cy="1584176"/>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0" name="Right Brace 199"/>
          <p:cNvSpPr/>
          <p:nvPr/>
        </p:nvSpPr>
        <p:spPr>
          <a:xfrm rot="16200000" flipV="1">
            <a:off x="5148064" y="3728065"/>
            <a:ext cx="216024" cy="1224136"/>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1" name="Right Brace 200"/>
          <p:cNvSpPr/>
          <p:nvPr/>
        </p:nvSpPr>
        <p:spPr>
          <a:xfrm rot="16200000" flipV="1">
            <a:off x="6516216" y="3728065"/>
            <a:ext cx="216024" cy="1224136"/>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2" name="Right Brace 201"/>
          <p:cNvSpPr/>
          <p:nvPr/>
        </p:nvSpPr>
        <p:spPr>
          <a:xfrm rot="5400000">
            <a:off x="6516216" y="3140968"/>
            <a:ext cx="216024" cy="1368152"/>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3" name="Right Brace 202"/>
          <p:cNvSpPr/>
          <p:nvPr/>
        </p:nvSpPr>
        <p:spPr>
          <a:xfrm rot="5400000">
            <a:off x="7632340" y="3537012"/>
            <a:ext cx="216024" cy="57606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4" name="Right Brace 203"/>
          <p:cNvSpPr/>
          <p:nvPr/>
        </p:nvSpPr>
        <p:spPr>
          <a:xfrm rot="16200000" flipV="1">
            <a:off x="7488324" y="4052101"/>
            <a:ext cx="216024" cy="576064"/>
          </a:xfrm>
          <a:prstGeom prst="rightBrace">
            <a:avLst>
              <a:gd name="adj1" fmla="val 34788"/>
              <a:gd name="adj2" fmla="val 50000"/>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9" name="Straight Arrow Connector 78"/>
          <p:cNvCxnSpPr/>
          <p:nvPr/>
        </p:nvCxnSpPr>
        <p:spPr>
          <a:xfrm>
            <a:off x="5076056" y="3933056"/>
            <a:ext cx="144016" cy="288032"/>
          </a:xfrm>
          <a:prstGeom prst="straightConnector1">
            <a:avLst/>
          </a:prstGeom>
          <a:ln w="28575">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207" name="Straight Arrow Connector 206"/>
          <p:cNvCxnSpPr/>
          <p:nvPr/>
        </p:nvCxnSpPr>
        <p:spPr>
          <a:xfrm flipH="1">
            <a:off x="7596336" y="3933056"/>
            <a:ext cx="144016" cy="288032"/>
          </a:xfrm>
          <a:prstGeom prst="straightConnector1">
            <a:avLst/>
          </a:prstGeom>
          <a:ln w="28575">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208" name="Straight Arrow Connector 207"/>
          <p:cNvCxnSpPr/>
          <p:nvPr/>
        </p:nvCxnSpPr>
        <p:spPr>
          <a:xfrm>
            <a:off x="6626324" y="3933056"/>
            <a:ext cx="0" cy="288032"/>
          </a:xfrm>
          <a:prstGeom prst="straightConnector1">
            <a:avLst/>
          </a:prstGeom>
          <a:ln w="28575">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D3D84833-73A0-4179-9B12-9EFD1189A6FA}" type="slidenum">
              <a:rPr lang="cs-CZ" smtClean="0"/>
              <a:t>23</a:t>
            </a:fld>
            <a:endParaRPr lang="cs-CZ"/>
          </a:p>
        </p:txBody>
      </p:sp>
      <p:sp>
        <p:nvSpPr>
          <p:cNvPr id="87" name="TextBox 86"/>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88" name="TextBox 87"/>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Tree certificate example </a:t>
            </a:r>
          </a:p>
        </p:txBody>
      </p:sp>
    </p:spTree>
    <p:extLst>
      <p:ext uri="{BB962C8B-B14F-4D97-AF65-F5344CB8AC3E}">
        <p14:creationId xmlns:p14="http://schemas.microsoft.com/office/powerpoint/2010/main" val="26227859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4" name="Straight Connector 133"/>
          <p:cNvCxnSpPr/>
          <p:nvPr/>
        </p:nvCxnSpPr>
        <p:spPr>
          <a:xfrm>
            <a:off x="7740352" y="2298938"/>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2" name="Straight Connector 91"/>
          <p:cNvCxnSpPr/>
          <p:nvPr/>
        </p:nvCxnSpPr>
        <p:spPr>
          <a:xfrm>
            <a:off x="3059832" y="221589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 name="Straight Connector 5"/>
          <p:cNvCxnSpPr/>
          <p:nvPr/>
        </p:nvCxnSpPr>
        <p:spPr>
          <a:xfrm>
            <a:off x="899592" y="1495817"/>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8"/>
          <p:cNvCxnSpPr/>
          <p:nvPr/>
        </p:nvCxnSpPr>
        <p:spPr>
          <a:xfrm>
            <a:off x="2339752" y="149581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1619672" y="2215897"/>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p:cNvCxnSpPr/>
          <p:nvPr/>
        </p:nvCxnSpPr>
        <p:spPr>
          <a:xfrm>
            <a:off x="1619672" y="221589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a:off x="899592" y="2935977"/>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8" name="Oval 17"/>
          <p:cNvSpPr/>
          <p:nvPr/>
        </p:nvSpPr>
        <p:spPr>
          <a:xfrm>
            <a:off x="2915816" y="13518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31" name="Oval 30"/>
          <p:cNvSpPr/>
          <p:nvPr/>
        </p:nvSpPr>
        <p:spPr>
          <a:xfrm>
            <a:off x="2195736" y="13518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32" name="Oval 31"/>
          <p:cNvSpPr/>
          <p:nvPr/>
        </p:nvSpPr>
        <p:spPr>
          <a:xfrm>
            <a:off x="1475656" y="13518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33" name="Oval 32"/>
          <p:cNvSpPr/>
          <p:nvPr/>
        </p:nvSpPr>
        <p:spPr>
          <a:xfrm>
            <a:off x="755576" y="13518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cxnSp>
        <p:nvCxnSpPr>
          <p:cNvPr id="34" name="Straight Connector 33"/>
          <p:cNvCxnSpPr/>
          <p:nvPr/>
        </p:nvCxnSpPr>
        <p:spPr>
          <a:xfrm>
            <a:off x="1619672" y="2215897"/>
            <a:ext cx="144016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35" name="Oval 34"/>
          <p:cNvSpPr/>
          <p:nvPr/>
        </p:nvSpPr>
        <p:spPr>
          <a:xfrm>
            <a:off x="2915816" y="20718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36" name="Oval 35"/>
          <p:cNvSpPr/>
          <p:nvPr/>
        </p:nvSpPr>
        <p:spPr>
          <a:xfrm>
            <a:off x="2195736" y="2071881"/>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37" name="Oval 36"/>
          <p:cNvSpPr/>
          <p:nvPr/>
        </p:nvSpPr>
        <p:spPr>
          <a:xfrm>
            <a:off x="1475656" y="20718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38" name="Oval 37"/>
          <p:cNvSpPr/>
          <p:nvPr/>
        </p:nvSpPr>
        <p:spPr>
          <a:xfrm>
            <a:off x="2195736" y="27919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39" name="Oval 38"/>
          <p:cNvSpPr/>
          <p:nvPr/>
        </p:nvSpPr>
        <p:spPr>
          <a:xfrm>
            <a:off x="2915816" y="27919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sp>
        <p:nvSpPr>
          <p:cNvPr id="40" name="Oval 39"/>
          <p:cNvSpPr/>
          <p:nvPr/>
        </p:nvSpPr>
        <p:spPr>
          <a:xfrm>
            <a:off x="1475656" y="27919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41" name="Oval 40"/>
          <p:cNvSpPr/>
          <p:nvPr/>
        </p:nvSpPr>
        <p:spPr>
          <a:xfrm>
            <a:off x="755576" y="27919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43" name="TextBox 42"/>
          <p:cNvSpPr txBox="1"/>
          <p:nvPr/>
        </p:nvSpPr>
        <p:spPr>
          <a:xfrm>
            <a:off x="755576" y="10637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4" name="TextBox 43"/>
          <p:cNvSpPr txBox="1"/>
          <p:nvPr/>
        </p:nvSpPr>
        <p:spPr>
          <a:xfrm>
            <a:off x="1475656" y="10637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5" name="TextBox 44"/>
          <p:cNvSpPr txBox="1"/>
          <p:nvPr/>
        </p:nvSpPr>
        <p:spPr>
          <a:xfrm>
            <a:off x="2195736" y="10637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46" name="TextBox 45"/>
          <p:cNvSpPr txBox="1"/>
          <p:nvPr/>
        </p:nvSpPr>
        <p:spPr>
          <a:xfrm>
            <a:off x="2915816" y="1063769"/>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2" name="TextBox 51"/>
          <p:cNvSpPr txBox="1"/>
          <p:nvPr/>
        </p:nvSpPr>
        <p:spPr>
          <a:xfrm>
            <a:off x="2195736" y="307999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3" name="TextBox 52"/>
          <p:cNvSpPr txBox="1"/>
          <p:nvPr/>
        </p:nvSpPr>
        <p:spPr>
          <a:xfrm>
            <a:off x="1187624" y="2071881"/>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4" name="TextBox 53"/>
          <p:cNvSpPr txBox="1"/>
          <p:nvPr/>
        </p:nvSpPr>
        <p:spPr>
          <a:xfrm>
            <a:off x="2267744" y="235991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5" name="TextBox 54"/>
          <p:cNvSpPr txBox="1"/>
          <p:nvPr/>
        </p:nvSpPr>
        <p:spPr>
          <a:xfrm>
            <a:off x="3275856" y="2071881"/>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59" name="TextBox 58"/>
          <p:cNvSpPr txBox="1"/>
          <p:nvPr/>
        </p:nvSpPr>
        <p:spPr>
          <a:xfrm>
            <a:off x="683568" y="307999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0" name="TextBox 59"/>
          <p:cNvSpPr txBox="1"/>
          <p:nvPr/>
        </p:nvSpPr>
        <p:spPr>
          <a:xfrm>
            <a:off x="1475656" y="307999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61" name="TextBox 60"/>
          <p:cNvSpPr txBox="1"/>
          <p:nvPr/>
        </p:nvSpPr>
        <p:spPr>
          <a:xfrm>
            <a:off x="3059832" y="3079993"/>
            <a:ext cx="234038" cy="276999"/>
          </a:xfrm>
          <a:prstGeom prst="rect">
            <a:avLst/>
          </a:prstGeom>
          <a:noFill/>
        </p:spPr>
        <p:txBody>
          <a:bodyPr wrap="none" lIns="0" tIns="0" rIns="0" bIns="0" rtlCol="0" anchor="ctr" anchorCtr="1">
            <a:spAutoFit/>
          </a:bodyPr>
          <a:lstStyle/>
          <a:p>
            <a:r>
              <a:rPr lang="en-US" b="1" smtClean="0"/>
              <a:t>01</a:t>
            </a:r>
            <a:endParaRPr lang="cs-CZ" b="1"/>
          </a:p>
        </p:txBody>
      </p:sp>
      <p:sp>
        <p:nvSpPr>
          <p:cNvPr id="102" name="TextBox 101"/>
          <p:cNvSpPr txBox="1"/>
          <p:nvPr/>
        </p:nvSpPr>
        <p:spPr>
          <a:xfrm>
            <a:off x="539552" y="3584049"/>
            <a:ext cx="2880320" cy="276999"/>
          </a:xfrm>
          <a:prstGeom prst="rect">
            <a:avLst/>
          </a:prstGeom>
          <a:noFill/>
        </p:spPr>
        <p:txBody>
          <a:bodyPr wrap="square" lIns="0" tIns="0" rIns="0" bIns="0" rtlCol="0" anchor="ctr" anchorCtr="1">
            <a:spAutoFit/>
          </a:bodyPr>
          <a:lstStyle/>
          <a:p>
            <a:r>
              <a:rPr lang="en-US" b="1" smtClean="0"/>
              <a:t>0000101110001101100111</a:t>
            </a:r>
            <a:endParaRPr lang="cs-CZ" b="1" smtClean="0"/>
          </a:p>
        </p:txBody>
      </p:sp>
      <p:sp>
        <p:nvSpPr>
          <p:cNvPr id="111" name="Oval 110"/>
          <p:cNvSpPr/>
          <p:nvPr/>
        </p:nvSpPr>
        <p:spPr>
          <a:xfrm>
            <a:off x="7596336" y="287500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cxnSp>
        <p:nvCxnSpPr>
          <p:cNvPr id="125" name="Straight Connector 124"/>
          <p:cNvCxnSpPr/>
          <p:nvPr/>
        </p:nvCxnSpPr>
        <p:spPr>
          <a:xfrm flipH="1">
            <a:off x="5580112" y="1578858"/>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6" name="Straight Connector 125"/>
          <p:cNvCxnSpPr/>
          <p:nvPr/>
        </p:nvCxnSpPr>
        <p:spPr>
          <a:xfrm flipH="1">
            <a:off x="4644008" y="3019018"/>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flipH="1">
            <a:off x="5004048" y="2298938"/>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2" name="Straight Connector 131"/>
          <p:cNvCxnSpPr/>
          <p:nvPr/>
        </p:nvCxnSpPr>
        <p:spPr>
          <a:xfrm>
            <a:off x="5004048" y="3019018"/>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6300192" y="3019018"/>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6" name="Straight Connector 135"/>
          <p:cNvCxnSpPr/>
          <p:nvPr/>
        </p:nvCxnSpPr>
        <p:spPr>
          <a:xfrm>
            <a:off x="6660232" y="2298938"/>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8" name="Straight Connector 137"/>
          <p:cNvCxnSpPr/>
          <p:nvPr/>
        </p:nvCxnSpPr>
        <p:spPr>
          <a:xfrm flipH="1">
            <a:off x="6300192" y="2298938"/>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9" name="Straight Connector 138"/>
          <p:cNvCxnSpPr/>
          <p:nvPr/>
        </p:nvCxnSpPr>
        <p:spPr>
          <a:xfrm>
            <a:off x="6660232" y="1578858"/>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0" name="Straight Connector 139"/>
          <p:cNvCxnSpPr/>
          <p:nvPr/>
        </p:nvCxnSpPr>
        <p:spPr>
          <a:xfrm>
            <a:off x="6660232" y="1578858"/>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07" name="Oval 106"/>
          <p:cNvSpPr/>
          <p:nvPr/>
        </p:nvSpPr>
        <p:spPr>
          <a:xfrm>
            <a:off x="6516216" y="1434842"/>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08" name="Oval 107"/>
          <p:cNvSpPr/>
          <p:nvPr/>
        </p:nvSpPr>
        <p:spPr>
          <a:xfrm>
            <a:off x="5436096" y="215492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109" name="Oval 108"/>
          <p:cNvSpPr/>
          <p:nvPr/>
        </p:nvSpPr>
        <p:spPr>
          <a:xfrm>
            <a:off x="6516216" y="215492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10" name="Oval 109"/>
          <p:cNvSpPr/>
          <p:nvPr/>
        </p:nvSpPr>
        <p:spPr>
          <a:xfrm>
            <a:off x="7596336" y="215492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112" name="Oval 111"/>
          <p:cNvSpPr/>
          <p:nvPr/>
        </p:nvSpPr>
        <p:spPr>
          <a:xfrm>
            <a:off x="6876256" y="287500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114" name="Oval 113"/>
          <p:cNvSpPr/>
          <p:nvPr/>
        </p:nvSpPr>
        <p:spPr>
          <a:xfrm>
            <a:off x="6156176" y="287500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116" name="Oval 115"/>
          <p:cNvSpPr/>
          <p:nvPr/>
        </p:nvSpPr>
        <p:spPr>
          <a:xfrm>
            <a:off x="6156176" y="359508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118" name="Oval 117"/>
          <p:cNvSpPr/>
          <p:nvPr/>
        </p:nvSpPr>
        <p:spPr>
          <a:xfrm>
            <a:off x="4860032" y="287500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19" name="Oval 118"/>
          <p:cNvSpPr/>
          <p:nvPr/>
        </p:nvSpPr>
        <p:spPr>
          <a:xfrm>
            <a:off x="5220072" y="359508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22" name="Oval 121"/>
          <p:cNvSpPr/>
          <p:nvPr/>
        </p:nvSpPr>
        <p:spPr>
          <a:xfrm>
            <a:off x="4499992" y="359508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57" name="TextBox 156"/>
          <p:cNvSpPr txBox="1"/>
          <p:nvPr/>
        </p:nvSpPr>
        <p:spPr>
          <a:xfrm>
            <a:off x="5292080" y="201090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1" name="TextBox 160"/>
          <p:cNvSpPr txBox="1"/>
          <p:nvPr/>
        </p:nvSpPr>
        <p:spPr>
          <a:xfrm>
            <a:off x="4716016" y="273098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4" name="TextBox 163"/>
          <p:cNvSpPr txBox="1"/>
          <p:nvPr/>
        </p:nvSpPr>
        <p:spPr>
          <a:xfrm>
            <a:off x="5220072" y="273098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5" name="TextBox 164"/>
          <p:cNvSpPr txBox="1"/>
          <p:nvPr/>
        </p:nvSpPr>
        <p:spPr>
          <a:xfrm>
            <a:off x="6804248" y="201090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6" name="TextBox 165"/>
          <p:cNvSpPr txBox="1"/>
          <p:nvPr/>
        </p:nvSpPr>
        <p:spPr>
          <a:xfrm>
            <a:off x="6804248" y="129082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7" name="TextBox 166"/>
          <p:cNvSpPr txBox="1"/>
          <p:nvPr/>
        </p:nvSpPr>
        <p:spPr>
          <a:xfrm>
            <a:off x="7884368" y="1938898"/>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9" name="TextBox 168"/>
          <p:cNvSpPr txBox="1"/>
          <p:nvPr/>
        </p:nvSpPr>
        <p:spPr>
          <a:xfrm>
            <a:off x="5508104" y="345106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0" name="TextBox 169"/>
          <p:cNvSpPr txBox="1"/>
          <p:nvPr/>
        </p:nvSpPr>
        <p:spPr>
          <a:xfrm>
            <a:off x="6399196" y="3390091"/>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3" name="TextBox 172"/>
          <p:cNvSpPr txBox="1"/>
          <p:nvPr/>
        </p:nvSpPr>
        <p:spPr>
          <a:xfrm>
            <a:off x="5796136" y="2154922"/>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4" name="TextBox 173"/>
          <p:cNvSpPr txBox="1"/>
          <p:nvPr/>
        </p:nvSpPr>
        <p:spPr>
          <a:xfrm>
            <a:off x="6372200" y="129082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78" name="TextBox 177"/>
          <p:cNvSpPr txBox="1"/>
          <p:nvPr/>
        </p:nvSpPr>
        <p:spPr>
          <a:xfrm>
            <a:off x="6372200" y="201090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3" name="TextBox 182"/>
          <p:cNvSpPr txBox="1"/>
          <p:nvPr/>
        </p:nvSpPr>
        <p:spPr>
          <a:xfrm>
            <a:off x="6084168" y="3379058"/>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4" name="TextBox 183"/>
          <p:cNvSpPr txBox="1"/>
          <p:nvPr/>
        </p:nvSpPr>
        <p:spPr>
          <a:xfrm>
            <a:off x="5076056" y="345106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5" name="TextBox 184"/>
          <p:cNvSpPr txBox="1"/>
          <p:nvPr/>
        </p:nvSpPr>
        <p:spPr>
          <a:xfrm>
            <a:off x="4815020" y="345106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0" name="TextBox 189"/>
          <p:cNvSpPr txBox="1"/>
          <p:nvPr/>
        </p:nvSpPr>
        <p:spPr>
          <a:xfrm>
            <a:off x="4382972" y="345106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1" name="TextBox 190"/>
          <p:cNvSpPr txBox="1"/>
          <p:nvPr/>
        </p:nvSpPr>
        <p:spPr>
          <a:xfrm>
            <a:off x="6444208" y="273098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2" name="TextBox 191"/>
          <p:cNvSpPr txBox="1"/>
          <p:nvPr/>
        </p:nvSpPr>
        <p:spPr>
          <a:xfrm>
            <a:off x="6012160" y="273098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3" name="TextBox 192"/>
          <p:cNvSpPr txBox="1"/>
          <p:nvPr/>
        </p:nvSpPr>
        <p:spPr>
          <a:xfrm>
            <a:off x="7164288" y="2730986"/>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4" name="TextBox 193"/>
          <p:cNvSpPr txBox="1"/>
          <p:nvPr/>
        </p:nvSpPr>
        <p:spPr>
          <a:xfrm>
            <a:off x="6732240" y="2730986"/>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5" name="TextBox 194"/>
          <p:cNvSpPr txBox="1"/>
          <p:nvPr/>
        </p:nvSpPr>
        <p:spPr>
          <a:xfrm>
            <a:off x="7884368" y="2658978"/>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6" name="TextBox 195"/>
          <p:cNvSpPr txBox="1"/>
          <p:nvPr/>
        </p:nvSpPr>
        <p:spPr>
          <a:xfrm>
            <a:off x="7452320" y="2658978"/>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7" name="TextBox 196"/>
          <p:cNvSpPr txBox="1"/>
          <p:nvPr/>
        </p:nvSpPr>
        <p:spPr>
          <a:xfrm>
            <a:off x="7380312" y="2082914"/>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8" name="TextBox 197"/>
          <p:cNvSpPr txBox="1"/>
          <p:nvPr/>
        </p:nvSpPr>
        <p:spPr>
          <a:xfrm>
            <a:off x="3995936" y="4160113"/>
            <a:ext cx="4572000" cy="276999"/>
          </a:xfrm>
          <a:prstGeom prst="rect">
            <a:avLst/>
          </a:prstGeom>
          <a:noFill/>
        </p:spPr>
        <p:txBody>
          <a:bodyPr wrap="square" lIns="0" tIns="0" rIns="0" bIns="0" rtlCol="0" anchor="ctr" anchorCtr="1">
            <a:spAutoFit/>
          </a:bodyPr>
          <a:lstStyle/>
          <a:p>
            <a:r>
              <a:rPr lang="en-US" b="1" smtClean="0"/>
              <a:t>0 0 0 0 1 0 1 1 1 0 0 0 1 1 0 1 1 0 0 1 1 1</a:t>
            </a:r>
            <a:endParaRPr lang="cs-CZ" b="1" smtClean="0"/>
          </a:p>
        </p:txBody>
      </p:sp>
      <p:sp>
        <p:nvSpPr>
          <p:cNvPr id="2" name="Freeform 1"/>
          <p:cNvSpPr/>
          <p:nvPr/>
        </p:nvSpPr>
        <p:spPr>
          <a:xfrm>
            <a:off x="4234061" y="898001"/>
            <a:ext cx="3958150" cy="3229119"/>
          </a:xfrm>
          <a:custGeom>
            <a:avLst/>
            <a:gdLst>
              <a:gd name="connsiteX0" fmla="*/ 1823839 w 3958150"/>
              <a:gd name="connsiteY0" fmla="*/ 33467 h 3500711"/>
              <a:gd name="connsiteX1" fmla="*/ 1871464 w 3958150"/>
              <a:gd name="connsiteY1" fmla="*/ 52517 h 3500711"/>
              <a:gd name="connsiteX2" fmla="*/ 2290564 w 3958150"/>
              <a:gd name="connsiteY2" fmla="*/ 528767 h 3500711"/>
              <a:gd name="connsiteX3" fmla="*/ 1700014 w 3958150"/>
              <a:gd name="connsiteY3" fmla="*/ 900242 h 3500711"/>
              <a:gd name="connsiteX4" fmla="*/ 871339 w 3958150"/>
              <a:gd name="connsiteY4" fmla="*/ 1586042 h 3500711"/>
              <a:gd name="connsiteX5" fmla="*/ 242689 w 3958150"/>
              <a:gd name="connsiteY5" fmla="*/ 2462342 h 3500711"/>
              <a:gd name="connsiteX6" fmla="*/ 4564 w 3958150"/>
              <a:gd name="connsiteY6" fmla="*/ 3129092 h 3500711"/>
              <a:gd name="connsiteX7" fmla="*/ 423664 w 3958150"/>
              <a:gd name="connsiteY7" fmla="*/ 3500567 h 3500711"/>
              <a:gd name="connsiteX8" fmla="*/ 737989 w 3958150"/>
              <a:gd name="connsiteY8" fmla="*/ 3090992 h 3500711"/>
              <a:gd name="connsiteX9" fmla="*/ 718939 w 3958150"/>
              <a:gd name="connsiteY9" fmla="*/ 2729042 h 3500711"/>
              <a:gd name="connsiteX10" fmla="*/ 785614 w 3958150"/>
              <a:gd name="connsiteY10" fmla="*/ 2652842 h 3500711"/>
              <a:gd name="connsiteX11" fmla="*/ 871339 w 3958150"/>
              <a:gd name="connsiteY11" fmla="*/ 2814767 h 3500711"/>
              <a:gd name="connsiteX12" fmla="*/ 823714 w 3958150"/>
              <a:gd name="connsiteY12" fmla="*/ 2948117 h 3500711"/>
              <a:gd name="connsiteX13" fmla="*/ 957064 w 3958150"/>
              <a:gd name="connsiteY13" fmla="*/ 3424367 h 3500711"/>
              <a:gd name="connsiteX14" fmla="*/ 1385689 w 3958150"/>
              <a:gd name="connsiteY14" fmla="*/ 3319592 h 3500711"/>
              <a:gd name="connsiteX15" fmla="*/ 1461889 w 3958150"/>
              <a:gd name="connsiteY15" fmla="*/ 2786192 h 3500711"/>
              <a:gd name="connsiteX16" fmla="*/ 1166614 w 3958150"/>
              <a:gd name="connsiteY16" fmla="*/ 2481392 h 3500711"/>
              <a:gd name="connsiteX17" fmla="*/ 1280914 w 3958150"/>
              <a:gd name="connsiteY17" fmla="*/ 2109917 h 3500711"/>
              <a:gd name="connsiteX18" fmla="*/ 1709539 w 3958150"/>
              <a:gd name="connsiteY18" fmla="*/ 1786067 h 3500711"/>
              <a:gd name="connsiteX19" fmla="*/ 2090539 w 3958150"/>
              <a:gd name="connsiteY19" fmla="*/ 1300292 h 3500711"/>
              <a:gd name="connsiteX20" fmla="*/ 2300089 w 3958150"/>
              <a:gd name="connsiteY20" fmla="*/ 1205042 h 3500711"/>
              <a:gd name="connsiteX21" fmla="*/ 2328664 w 3958150"/>
              <a:gd name="connsiteY21" fmla="*/ 1347917 h 3500711"/>
              <a:gd name="connsiteX22" fmla="*/ 2128639 w 3958150"/>
              <a:gd name="connsiteY22" fmla="*/ 1433642 h 3500711"/>
              <a:gd name="connsiteX23" fmla="*/ 1919089 w 3958150"/>
              <a:gd name="connsiteY23" fmla="*/ 1967042 h 3500711"/>
              <a:gd name="connsiteX24" fmla="*/ 1700014 w 3958150"/>
              <a:gd name="connsiteY24" fmla="*/ 2157542 h 3500711"/>
              <a:gd name="connsiteX25" fmla="*/ 1766689 w 3958150"/>
              <a:gd name="connsiteY25" fmla="*/ 2709992 h 3500711"/>
              <a:gd name="connsiteX26" fmla="*/ 1700014 w 3958150"/>
              <a:gd name="connsiteY26" fmla="*/ 3176717 h 3500711"/>
              <a:gd name="connsiteX27" fmla="*/ 2014339 w 3958150"/>
              <a:gd name="connsiteY27" fmla="*/ 3405317 h 3500711"/>
              <a:gd name="connsiteX28" fmla="*/ 2385814 w 3958150"/>
              <a:gd name="connsiteY28" fmla="*/ 3243392 h 3500711"/>
              <a:gd name="connsiteX29" fmla="*/ 2376289 w 3958150"/>
              <a:gd name="connsiteY29" fmla="*/ 2643317 h 3500711"/>
              <a:gd name="connsiteX30" fmla="*/ 2366764 w 3958150"/>
              <a:gd name="connsiteY30" fmla="*/ 2357567 h 3500711"/>
              <a:gd name="connsiteX31" fmla="*/ 2376289 w 3958150"/>
              <a:gd name="connsiteY31" fmla="*/ 1995617 h 3500711"/>
              <a:gd name="connsiteX32" fmla="*/ 2452489 w 3958150"/>
              <a:gd name="connsiteY32" fmla="*/ 1938467 h 3500711"/>
              <a:gd name="connsiteX33" fmla="*/ 2509639 w 3958150"/>
              <a:gd name="connsiteY33" fmla="*/ 2157542 h 3500711"/>
              <a:gd name="connsiteX34" fmla="*/ 2433439 w 3958150"/>
              <a:gd name="connsiteY34" fmla="*/ 2319467 h 3500711"/>
              <a:gd name="connsiteX35" fmla="*/ 2652514 w 3958150"/>
              <a:gd name="connsiteY35" fmla="*/ 2805242 h 3500711"/>
              <a:gd name="connsiteX36" fmla="*/ 3062089 w 3958150"/>
              <a:gd name="connsiteY36" fmla="*/ 2567117 h 3500711"/>
              <a:gd name="connsiteX37" fmla="*/ 3023989 w 3958150"/>
              <a:gd name="connsiteY37" fmla="*/ 2109917 h 3500711"/>
              <a:gd name="connsiteX38" fmla="*/ 2785864 w 3958150"/>
              <a:gd name="connsiteY38" fmla="*/ 1767017 h 3500711"/>
              <a:gd name="connsiteX39" fmla="*/ 2633464 w 3958150"/>
              <a:gd name="connsiteY39" fmla="*/ 1347917 h 3500711"/>
              <a:gd name="connsiteX40" fmla="*/ 2614414 w 3958150"/>
              <a:gd name="connsiteY40" fmla="*/ 1214567 h 3500711"/>
              <a:gd name="connsiteX41" fmla="*/ 2747764 w 3958150"/>
              <a:gd name="connsiteY41" fmla="*/ 1243142 h 3500711"/>
              <a:gd name="connsiteX42" fmla="*/ 3100189 w 3958150"/>
              <a:gd name="connsiteY42" fmla="*/ 1586042 h 3500711"/>
              <a:gd name="connsiteX43" fmla="*/ 3262114 w 3958150"/>
              <a:gd name="connsiteY43" fmla="*/ 1938467 h 3500711"/>
              <a:gd name="connsiteX44" fmla="*/ 3166864 w 3958150"/>
              <a:gd name="connsiteY44" fmla="*/ 2148017 h 3500711"/>
              <a:gd name="connsiteX45" fmla="*/ 3290689 w 3958150"/>
              <a:gd name="connsiteY45" fmla="*/ 2595692 h 3500711"/>
              <a:gd name="connsiteX46" fmla="*/ 3624064 w 3958150"/>
              <a:gd name="connsiteY46" fmla="*/ 2671892 h 3500711"/>
              <a:gd name="connsiteX47" fmla="*/ 3881239 w 3958150"/>
              <a:gd name="connsiteY47" fmla="*/ 2100392 h 3500711"/>
              <a:gd name="connsiteX48" fmla="*/ 3881239 w 3958150"/>
              <a:gd name="connsiteY48" fmla="*/ 1271717 h 3500711"/>
              <a:gd name="connsiteX49" fmla="*/ 2985889 w 3958150"/>
              <a:gd name="connsiteY49" fmla="*/ 938342 h 3500711"/>
              <a:gd name="connsiteX50" fmla="*/ 2623939 w 3958150"/>
              <a:gd name="connsiteY50" fmla="*/ 566867 h 3500711"/>
              <a:gd name="connsiteX51" fmla="*/ 2576314 w 3958150"/>
              <a:gd name="connsiteY51" fmla="*/ 128717 h 3500711"/>
              <a:gd name="connsiteX0" fmla="*/ 1823839 w 3958150"/>
              <a:gd name="connsiteY0" fmla="*/ 2931 h 3470175"/>
              <a:gd name="connsiteX1" fmla="*/ 2195314 w 3958150"/>
              <a:gd name="connsiteY1" fmla="*/ 288681 h 3470175"/>
              <a:gd name="connsiteX2" fmla="*/ 2290564 w 3958150"/>
              <a:gd name="connsiteY2" fmla="*/ 498231 h 3470175"/>
              <a:gd name="connsiteX3" fmla="*/ 1700014 w 3958150"/>
              <a:gd name="connsiteY3" fmla="*/ 869706 h 3470175"/>
              <a:gd name="connsiteX4" fmla="*/ 871339 w 3958150"/>
              <a:gd name="connsiteY4" fmla="*/ 1555506 h 3470175"/>
              <a:gd name="connsiteX5" fmla="*/ 242689 w 3958150"/>
              <a:gd name="connsiteY5" fmla="*/ 2431806 h 3470175"/>
              <a:gd name="connsiteX6" fmla="*/ 4564 w 3958150"/>
              <a:gd name="connsiteY6" fmla="*/ 3098556 h 3470175"/>
              <a:gd name="connsiteX7" fmla="*/ 423664 w 3958150"/>
              <a:gd name="connsiteY7" fmla="*/ 3470031 h 3470175"/>
              <a:gd name="connsiteX8" fmla="*/ 737989 w 3958150"/>
              <a:gd name="connsiteY8" fmla="*/ 3060456 h 3470175"/>
              <a:gd name="connsiteX9" fmla="*/ 718939 w 3958150"/>
              <a:gd name="connsiteY9" fmla="*/ 2698506 h 3470175"/>
              <a:gd name="connsiteX10" fmla="*/ 785614 w 3958150"/>
              <a:gd name="connsiteY10" fmla="*/ 2622306 h 3470175"/>
              <a:gd name="connsiteX11" fmla="*/ 871339 w 3958150"/>
              <a:gd name="connsiteY11" fmla="*/ 2784231 h 3470175"/>
              <a:gd name="connsiteX12" fmla="*/ 823714 w 3958150"/>
              <a:gd name="connsiteY12" fmla="*/ 2917581 h 3470175"/>
              <a:gd name="connsiteX13" fmla="*/ 957064 w 3958150"/>
              <a:gd name="connsiteY13" fmla="*/ 3393831 h 3470175"/>
              <a:gd name="connsiteX14" fmla="*/ 1385689 w 3958150"/>
              <a:gd name="connsiteY14" fmla="*/ 3289056 h 3470175"/>
              <a:gd name="connsiteX15" fmla="*/ 1461889 w 3958150"/>
              <a:gd name="connsiteY15" fmla="*/ 2755656 h 3470175"/>
              <a:gd name="connsiteX16" fmla="*/ 1166614 w 3958150"/>
              <a:gd name="connsiteY16" fmla="*/ 2450856 h 3470175"/>
              <a:gd name="connsiteX17" fmla="*/ 1280914 w 3958150"/>
              <a:gd name="connsiteY17" fmla="*/ 2079381 h 3470175"/>
              <a:gd name="connsiteX18" fmla="*/ 1709539 w 3958150"/>
              <a:gd name="connsiteY18" fmla="*/ 1755531 h 3470175"/>
              <a:gd name="connsiteX19" fmla="*/ 2090539 w 3958150"/>
              <a:gd name="connsiteY19" fmla="*/ 1269756 h 3470175"/>
              <a:gd name="connsiteX20" fmla="*/ 2300089 w 3958150"/>
              <a:gd name="connsiteY20" fmla="*/ 1174506 h 3470175"/>
              <a:gd name="connsiteX21" fmla="*/ 2328664 w 3958150"/>
              <a:gd name="connsiteY21" fmla="*/ 1317381 h 3470175"/>
              <a:gd name="connsiteX22" fmla="*/ 2128639 w 3958150"/>
              <a:gd name="connsiteY22" fmla="*/ 1403106 h 3470175"/>
              <a:gd name="connsiteX23" fmla="*/ 1919089 w 3958150"/>
              <a:gd name="connsiteY23" fmla="*/ 1936506 h 3470175"/>
              <a:gd name="connsiteX24" fmla="*/ 1700014 w 3958150"/>
              <a:gd name="connsiteY24" fmla="*/ 2127006 h 3470175"/>
              <a:gd name="connsiteX25" fmla="*/ 1766689 w 3958150"/>
              <a:gd name="connsiteY25" fmla="*/ 2679456 h 3470175"/>
              <a:gd name="connsiteX26" fmla="*/ 1700014 w 3958150"/>
              <a:gd name="connsiteY26" fmla="*/ 3146181 h 3470175"/>
              <a:gd name="connsiteX27" fmla="*/ 2014339 w 3958150"/>
              <a:gd name="connsiteY27" fmla="*/ 3374781 h 3470175"/>
              <a:gd name="connsiteX28" fmla="*/ 2385814 w 3958150"/>
              <a:gd name="connsiteY28" fmla="*/ 3212856 h 3470175"/>
              <a:gd name="connsiteX29" fmla="*/ 2376289 w 3958150"/>
              <a:gd name="connsiteY29" fmla="*/ 2612781 h 3470175"/>
              <a:gd name="connsiteX30" fmla="*/ 2366764 w 3958150"/>
              <a:gd name="connsiteY30" fmla="*/ 2327031 h 3470175"/>
              <a:gd name="connsiteX31" fmla="*/ 2376289 w 3958150"/>
              <a:gd name="connsiteY31" fmla="*/ 1965081 h 3470175"/>
              <a:gd name="connsiteX32" fmla="*/ 2452489 w 3958150"/>
              <a:gd name="connsiteY32" fmla="*/ 1907931 h 3470175"/>
              <a:gd name="connsiteX33" fmla="*/ 2509639 w 3958150"/>
              <a:gd name="connsiteY33" fmla="*/ 2127006 h 3470175"/>
              <a:gd name="connsiteX34" fmla="*/ 2433439 w 3958150"/>
              <a:gd name="connsiteY34" fmla="*/ 2288931 h 3470175"/>
              <a:gd name="connsiteX35" fmla="*/ 2652514 w 3958150"/>
              <a:gd name="connsiteY35" fmla="*/ 2774706 h 3470175"/>
              <a:gd name="connsiteX36" fmla="*/ 3062089 w 3958150"/>
              <a:gd name="connsiteY36" fmla="*/ 2536581 h 3470175"/>
              <a:gd name="connsiteX37" fmla="*/ 3023989 w 3958150"/>
              <a:gd name="connsiteY37" fmla="*/ 2079381 h 3470175"/>
              <a:gd name="connsiteX38" fmla="*/ 2785864 w 3958150"/>
              <a:gd name="connsiteY38" fmla="*/ 1736481 h 3470175"/>
              <a:gd name="connsiteX39" fmla="*/ 2633464 w 3958150"/>
              <a:gd name="connsiteY39" fmla="*/ 1317381 h 3470175"/>
              <a:gd name="connsiteX40" fmla="*/ 2614414 w 3958150"/>
              <a:gd name="connsiteY40" fmla="*/ 1184031 h 3470175"/>
              <a:gd name="connsiteX41" fmla="*/ 2747764 w 3958150"/>
              <a:gd name="connsiteY41" fmla="*/ 1212606 h 3470175"/>
              <a:gd name="connsiteX42" fmla="*/ 3100189 w 3958150"/>
              <a:gd name="connsiteY42" fmla="*/ 1555506 h 3470175"/>
              <a:gd name="connsiteX43" fmla="*/ 3262114 w 3958150"/>
              <a:gd name="connsiteY43" fmla="*/ 1907931 h 3470175"/>
              <a:gd name="connsiteX44" fmla="*/ 3166864 w 3958150"/>
              <a:gd name="connsiteY44" fmla="*/ 2117481 h 3470175"/>
              <a:gd name="connsiteX45" fmla="*/ 3290689 w 3958150"/>
              <a:gd name="connsiteY45" fmla="*/ 2565156 h 3470175"/>
              <a:gd name="connsiteX46" fmla="*/ 3624064 w 3958150"/>
              <a:gd name="connsiteY46" fmla="*/ 2641356 h 3470175"/>
              <a:gd name="connsiteX47" fmla="*/ 3881239 w 3958150"/>
              <a:gd name="connsiteY47" fmla="*/ 2069856 h 3470175"/>
              <a:gd name="connsiteX48" fmla="*/ 3881239 w 3958150"/>
              <a:gd name="connsiteY48" fmla="*/ 1241181 h 3470175"/>
              <a:gd name="connsiteX49" fmla="*/ 2985889 w 3958150"/>
              <a:gd name="connsiteY49" fmla="*/ 907806 h 3470175"/>
              <a:gd name="connsiteX50" fmla="*/ 2623939 w 3958150"/>
              <a:gd name="connsiteY50" fmla="*/ 536331 h 3470175"/>
              <a:gd name="connsiteX51" fmla="*/ 2576314 w 3958150"/>
              <a:gd name="connsiteY51" fmla="*/ 98181 h 3470175"/>
              <a:gd name="connsiteX0" fmla="*/ 2128639 w 3958150"/>
              <a:gd name="connsiteY0" fmla="*/ 95250 h 3371994"/>
              <a:gd name="connsiteX1" fmla="*/ 2195314 w 3958150"/>
              <a:gd name="connsiteY1" fmla="*/ 190500 h 3371994"/>
              <a:gd name="connsiteX2" fmla="*/ 2290564 w 3958150"/>
              <a:gd name="connsiteY2" fmla="*/ 400050 h 3371994"/>
              <a:gd name="connsiteX3" fmla="*/ 1700014 w 3958150"/>
              <a:gd name="connsiteY3" fmla="*/ 771525 h 3371994"/>
              <a:gd name="connsiteX4" fmla="*/ 871339 w 3958150"/>
              <a:gd name="connsiteY4" fmla="*/ 1457325 h 3371994"/>
              <a:gd name="connsiteX5" fmla="*/ 242689 w 3958150"/>
              <a:gd name="connsiteY5" fmla="*/ 2333625 h 3371994"/>
              <a:gd name="connsiteX6" fmla="*/ 4564 w 3958150"/>
              <a:gd name="connsiteY6" fmla="*/ 3000375 h 3371994"/>
              <a:gd name="connsiteX7" fmla="*/ 423664 w 3958150"/>
              <a:gd name="connsiteY7" fmla="*/ 3371850 h 3371994"/>
              <a:gd name="connsiteX8" fmla="*/ 737989 w 3958150"/>
              <a:gd name="connsiteY8" fmla="*/ 2962275 h 3371994"/>
              <a:gd name="connsiteX9" fmla="*/ 718939 w 3958150"/>
              <a:gd name="connsiteY9" fmla="*/ 2600325 h 3371994"/>
              <a:gd name="connsiteX10" fmla="*/ 785614 w 3958150"/>
              <a:gd name="connsiteY10" fmla="*/ 2524125 h 3371994"/>
              <a:gd name="connsiteX11" fmla="*/ 871339 w 3958150"/>
              <a:gd name="connsiteY11" fmla="*/ 2686050 h 3371994"/>
              <a:gd name="connsiteX12" fmla="*/ 823714 w 3958150"/>
              <a:gd name="connsiteY12" fmla="*/ 2819400 h 3371994"/>
              <a:gd name="connsiteX13" fmla="*/ 957064 w 3958150"/>
              <a:gd name="connsiteY13" fmla="*/ 3295650 h 3371994"/>
              <a:gd name="connsiteX14" fmla="*/ 1385689 w 3958150"/>
              <a:gd name="connsiteY14" fmla="*/ 3190875 h 3371994"/>
              <a:gd name="connsiteX15" fmla="*/ 1461889 w 3958150"/>
              <a:gd name="connsiteY15" fmla="*/ 2657475 h 3371994"/>
              <a:gd name="connsiteX16" fmla="*/ 1166614 w 3958150"/>
              <a:gd name="connsiteY16" fmla="*/ 2352675 h 3371994"/>
              <a:gd name="connsiteX17" fmla="*/ 1280914 w 3958150"/>
              <a:gd name="connsiteY17" fmla="*/ 1981200 h 3371994"/>
              <a:gd name="connsiteX18" fmla="*/ 1709539 w 3958150"/>
              <a:gd name="connsiteY18" fmla="*/ 1657350 h 3371994"/>
              <a:gd name="connsiteX19" fmla="*/ 2090539 w 3958150"/>
              <a:gd name="connsiteY19" fmla="*/ 1171575 h 3371994"/>
              <a:gd name="connsiteX20" fmla="*/ 2300089 w 3958150"/>
              <a:gd name="connsiteY20" fmla="*/ 1076325 h 3371994"/>
              <a:gd name="connsiteX21" fmla="*/ 2328664 w 3958150"/>
              <a:gd name="connsiteY21" fmla="*/ 1219200 h 3371994"/>
              <a:gd name="connsiteX22" fmla="*/ 2128639 w 3958150"/>
              <a:gd name="connsiteY22" fmla="*/ 1304925 h 3371994"/>
              <a:gd name="connsiteX23" fmla="*/ 1919089 w 3958150"/>
              <a:gd name="connsiteY23" fmla="*/ 1838325 h 3371994"/>
              <a:gd name="connsiteX24" fmla="*/ 1700014 w 3958150"/>
              <a:gd name="connsiteY24" fmla="*/ 2028825 h 3371994"/>
              <a:gd name="connsiteX25" fmla="*/ 1766689 w 3958150"/>
              <a:gd name="connsiteY25" fmla="*/ 2581275 h 3371994"/>
              <a:gd name="connsiteX26" fmla="*/ 1700014 w 3958150"/>
              <a:gd name="connsiteY26" fmla="*/ 3048000 h 3371994"/>
              <a:gd name="connsiteX27" fmla="*/ 2014339 w 3958150"/>
              <a:gd name="connsiteY27" fmla="*/ 3276600 h 3371994"/>
              <a:gd name="connsiteX28" fmla="*/ 2385814 w 3958150"/>
              <a:gd name="connsiteY28" fmla="*/ 3114675 h 3371994"/>
              <a:gd name="connsiteX29" fmla="*/ 2376289 w 3958150"/>
              <a:gd name="connsiteY29" fmla="*/ 2514600 h 3371994"/>
              <a:gd name="connsiteX30" fmla="*/ 2366764 w 3958150"/>
              <a:gd name="connsiteY30" fmla="*/ 2228850 h 3371994"/>
              <a:gd name="connsiteX31" fmla="*/ 2376289 w 3958150"/>
              <a:gd name="connsiteY31" fmla="*/ 1866900 h 3371994"/>
              <a:gd name="connsiteX32" fmla="*/ 2452489 w 3958150"/>
              <a:gd name="connsiteY32" fmla="*/ 1809750 h 3371994"/>
              <a:gd name="connsiteX33" fmla="*/ 2509639 w 3958150"/>
              <a:gd name="connsiteY33" fmla="*/ 2028825 h 3371994"/>
              <a:gd name="connsiteX34" fmla="*/ 2433439 w 3958150"/>
              <a:gd name="connsiteY34" fmla="*/ 2190750 h 3371994"/>
              <a:gd name="connsiteX35" fmla="*/ 2652514 w 3958150"/>
              <a:gd name="connsiteY35" fmla="*/ 2676525 h 3371994"/>
              <a:gd name="connsiteX36" fmla="*/ 3062089 w 3958150"/>
              <a:gd name="connsiteY36" fmla="*/ 2438400 h 3371994"/>
              <a:gd name="connsiteX37" fmla="*/ 3023989 w 3958150"/>
              <a:gd name="connsiteY37" fmla="*/ 1981200 h 3371994"/>
              <a:gd name="connsiteX38" fmla="*/ 2785864 w 3958150"/>
              <a:gd name="connsiteY38" fmla="*/ 1638300 h 3371994"/>
              <a:gd name="connsiteX39" fmla="*/ 2633464 w 3958150"/>
              <a:gd name="connsiteY39" fmla="*/ 1219200 h 3371994"/>
              <a:gd name="connsiteX40" fmla="*/ 2614414 w 3958150"/>
              <a:gd name="connsiteY40" fmla="*/ 1085850 h 3371994"/>
              <a:gd name="connsiteX41" fmla="*/ 2747764 w 3958150"/>
              <a:gd name="connsiteY41" fmla="*/ 1114425 h 3371994"/>
              <a:gd name="connsiteX42" fmla="*/ 3100189 w 3958150"/>
              <a:gd name="connsiteY42" fmla="*/ 1457325 h 3371994"/>
              <a:gd name="connsiteX43" fmla="*/ 3262114 w 3958150"/>
              <a:gd name="connsiteY43" fmla="*/ 1809750 h 3371994"/>
              <a:gd name="connsiteX44" fmla="*/ 3166864 w 3958150"/>
              <a:gd name="connsiteY44" fmla="*/ 2019300 h 3371994"/>
              <a:gd name="connsiteX45" fmla="*/ 3290689 w 3958150"/>
              <a:gd name="connsiteY45" fmla="*/ 2466975 h 3371994"/>
              <a:gd name="connsiteX46" fmla="*/ 3624064 w 3958150"/>
              <a:gd name="connsiteY46" fmla="*/ 2543175 h 3371994"/>
              <a:gd name="connsiteX47" fmla="*/ 3881239 w 3958150"/>
              <a:gd name="connsiteY47" fmla="*/ 1971675 h 3371994"/>
              <a:gd name="connsiteX48" fmla="*/ 3881239 w 3958150"/>
              <a:gd name="connsiteY48" fmla="*/ 1143000 h 3371994"/>
              <a:gd name="connsiteX49" fmla="*/ 2985889 w 3958150"/>
              <a:gd name="connsiteY49" fmla="*/ 809625 h 3371994"/>
              <a:gd name="connsiteX50" fmla="*/ 2623939 w 3958150"/>
              <a:gd name="connsiteY50" fmla="*/ 438150 h 3371994"/>
              <a:gd name="connsiteX51" fmla="*/ 2576314 w 3958150"/>
              <a:gd name="connsiteY51" fmla="*/ 0 h 3371994"/>
              <a:gd name="connsiteX0" fmla="*/ 2128639 w 3958150"/>
              <a:gd name="connsiteY0" fmla="*/ 95250 h 3371994"/>
              <a:gd name="connsiteX1" fmla="*/ 2290564 w 3958150"/>
              <a:gd name="connsiteY1" fmla="*/ 190500 h 3371994"/>
              <a:gd name="connsiteX2" fmla="*/ 2290564 w 3958150"/>
              <a:gd name="connsiteY2" fmla="*/ 400050 h 3371994"/>
              <a:gd name="connsiteX3" fmla="*/ 1700014 w 3958150"/>
              <a:gd name="connsiteY3" fmla="*/ 771525 h 3371994"/>
              <a:gd name="connsiteX4" fmla="*/ 871339 w 3958150"/>
              <a:gd name="connsiteY4" fmla="*/ 1457325 h 3371994"/>
              <a:gd name="connsiteX5" fmla="*/ 242689 w 3958150"/>
              <a:gd name="connsiteY5" fmla="*/ 2333625 h 3371994"/>
              <a:gd name="connsiteX6" fmla="*/ 4564 w 3958150"/>
              <a:gd name="connsiteY6" fmla="*/ 3000375 h 3371994"/>
              <a:gd name="connsiteX7" fmla="*/ 423664 w 3958150"/>
              <a:gd name="connsiteY7" fmla="*/ 3371850 h 3371994"/>
              <a:gd name="connsiteX8" fmla="*/ 737989 w 3958150"/>
              <a:gd name="connsiteY8" fmla="*/ 2962275 h 3371994"/>
              <a:gd name="connsiteX9" fmla="*/ 718939 w 3958150"/>
              <a:gd name="connsiteY9" fmla="*/ 2600325 h 3371994"/>
              <a:gd name="connsiteX10" fmla="*/ 785614 w 3958150"/>
              <a:gd name="connsiteY10" fmla="*/ 2524125 h 3371994"/>
              <a:gd name="connsiteX11" fmla="*/ 871339 w 3958150"/>
              <a:gd name="connsiteY11" fmla="*/ 2686050 h 3371994"/>
              <a:gd name="connsiteX12" fmla="*/ 823714 w 3958150"/>
              <a:gd name="connsiteY12" fmla="*/ 2819400 h 3371994"/>
              <a:gd name="connsiteX13" fmla="*/ 957064 w 3958150"/>
              <a:gd name="connsiteY13" fmla="*/ 3295650 h 3371994"/>
              <a:gd name="connsiteX14" fmla="*/ 1385689 w 3958150"/>
              <a:gd name="connsiteY14" fmla="*/ 3190875 h 3371994"/>
              <a:gd name="connsiteX15" fmla="*/ 1461889 w 3958150"/>
              <a:gd name="connsiteY15" fmla="*/ 2657475 h 3371994"/>
              <a:gd name="connsiteX16" fmla="*/ 1166614 w 3958150"/>
              <a:gd name="connsiteY16" fmla="*/ 2352675 h 3371994"/>
              <a:gd name="connsiteX17" fmla="*/ 1280914 w 3958150"/>
              <a:gd name="connsiteY17" fmla="*/ 1981200 h 3371994"/>
              <a:gd name="connsiteX18" fmla="*/ 1709539 w 3958150"/>
              <a:gd name="connsiteY18" fmla="*/ 1657350 h 3371994"/>
              <a:gd name="connsiteX19" fmla="*/ 2090539 w 3958150"/>
              <a:gd name="connsiteY19" fmla="*/ 1171575 h 3371994"/>
              <a:gd name="connsiteX20" fmla="*/ 2300089 w 3958150"/>
              <a:gd name="connsiteY20" fmla="*/ 1076325 h 3371994"/>
              <a:gd name="connsiteX21" fmla="*/ 2328664 w 3958150"/>
              <a:gd name="connsiteY21" fmla="*/ 1219200 h 3371994"/>
              <a:gd name="connsiteX22" fmla="*/ 2128639 w 3958150"/>
              <a:gd name="connsiteY22" fmla="*/ 1304925 h 3371994"/>
              <a:gd name="connsiteX23" fmla="*/ 1919089 w 3958150"/>
              <a:gd name="connsiteY23" fmla="*/ 1838325 h 3371994"/>
              <a:gd name="connsiteX24" fmla="*/ 1700014 w 3958150"/>
              <a:gd name="connsiteY24" fmla="*/ 2028825 h 3371994"/>
              <a:gd name="connsiteX25" fmla="*/ 1766689 w 3958150"/>
              <a:gd name="connsiteY25" fmla="*/ 2581275 h 3371994"/>
              <a:gd name="connsiteX26" fmla="*/ 1700014 w 3958150"/>
              <a:gd name="connsiteY26" fmla="*/ 3048000 h 3371994"/>
              <a:gd name="connsiteX27" fmla="*/ 2014339 w 3958150"/>
              <a:gd name="connsiteY27" fmla="*/ 3276600 h 3371994"/>
              <a:gd name="connsiteX28" fmla="*/ 2385814 w 3958150"/>
              <a:gd name="connsiteY28" fmla="*/ 3114675 h 3371994"/>
              <a:gd name="connsiteX29" fmla="*/ 2376289 w 3958150"/>
              <a:gd name="connsiteY29" fmla="*/ 2514600 h 3371994"/>
              <a:gd name="connsiteX30" fmla="*/ 2366764 w 3958150"/>
              <a:gd name="connsiteY30" fmla="*/ 2228850 h 3371994"/>
              <a:gd name="connsiteX31" fmla="*/ 2376289 w 3958150"/>
              <a:gd name="connsiteY31" fmla="*/ 1866900 h 3371994"/>
              <a:gd name="connsiteX32" fmla="*/ 2452489 w 3958150"/>
              <a:gd name="connsiteY32" fmla="*/ 1809750 h 3371994"/>
              <a:gd name="connsiteX33" fmla="*/ 2509639 w 3958150"/>
              <a:gd name="connsiteY33" fmla="*/ 2028825 h 3371994"/>
              <a:gd name="connsiteX34" fmla="*/ 2433439 w 3958150"/>
              <a:gd name="connsiteY34" fmla="*/ 2190750 h 3371994"/>
              <a:gd name="connsiteX35" fmla="*/ 2652514 w 3958150"/>
              <a:gd name="connsiteY35" fmla="*/ 2676525 h 3371994"/>
              <a:gd name="connsiteX36" fmla="*/ 3062089 w 3958150"/>
              <a:gd name="connsiteY36" fmla="*/ 2438400 h 3371994"/>
              <a:gd name="connsiteX37" fmla="*/ 3023989 w 3958150"/>
              <a:gd name="connsiteY37" fmla="*/ 1981200 h 3371994"/>
              <a:gd name="connsiteX38" fmla="*/ 2785864 w 3958150"/>
              <a:gd name="connsiteY38" fmla="*/ 1638300 h 3371994"/>
              <a:gd name="connsiteX39" fmla="*/ 2633464 w 3958150"/>
              <a:gd name="connsiteY39" fmla="*/ 1219200 h 3371994"/>
              <a:gd name="connsiteX40" fmla="*/ 2614414 w 3958150"/>
              <a:gd name="connsiteY40" fmla="*/ 1085850 h 3371994"/>
              <a:gd name="connsiteX41" fmla="*/ 2747764 w 3958150"/>
              <a:gd name="connsiteY41" fmla="*/ 1114425 h 3371994"/>
              <a:gd name="connsiteX42" fmla="*/ 3100189 w 3958150"/>
              <a:gd name="connsiteY42" fmla="*/ 1457325 h 3371994"/>
              <a:gd name="connsiteX43" fmla="*/ 3262114 w 3958150"/>
              <a:gd name="connsiteY43" fmla="*/ 1809750 h 3371994"/>
              <a:gd name="connsiteX44" fmla="*/ 3166864 w 3958150"/>
              <a:gd name="connsiteY44" fmla="*/ 2019300 h 3371994"/>
              <a:gd name="connsiteX45" fmla="*/ 3290689 w 3958150"/>
              <a:gd name="connsiteY45" fmla="*/ 2466975 h 3371994"/>
              <a:gd name="connsiteX46" fmla="*/ 3624064 w 3958150"/>
              <a:gd name="connsiteY46" fmla="*/ 2543175 h 3371994"/>
              <a:gd name="connsiteX47" fmla="*/ 3881239 w 3958150"/>
              <a:gd name="connsiteY47" fmla="*/ 1971675 h 3371994"/>
              <a:gd name="connsiteX48" fmla="*/ 3881239 w 3958150"/>
              <a:gd name="connsiteY48" fmla="*/ 1143000 h 3371994"/>
              <a:gd name="connsiteX49" fmla="*/ 2985889 w 3958150"/>
              <a:gd name="connsiteY49" fmla="*/ 809625 h 3371994"/>
              <a:gd name="connsiteX50" fmla="*/ 2623939 w 3958150"/>
              <a:gd name="connsiteY50" fmla="*/ 438150 h 3371994"/>
              <a:gd name="connsiteX51" fmla="*/ 2576314 w 3958150"/>
              <a:gd name="connsiteY51" fmla="*/ 0 h 3371994"/>
              <a:gd name="connsiteX0" fmla="*/ 2128639 w 3958150"/>
              <a:gd name="connsiteY0" fmla="*/ 7499 h 3284243"/>
              <a:gd name="connsiteX1" fmla="*/ 2290564 w 3958150"/>
              <a:gd name="connsiteY1" fmla="*/ 102749 h 3284243"/>
              <a:gd name="connsiteX2" fmla="*/ 2290564 w 3958150"/>
              <a:gd name="connsiteY2" fmla="*/ 312299 h 3284243"/>
              <a:gd name="connsiteX3" fmla="*/ 1700014 w 3958150"/>
              <a:gd name="connsiteY3" fmla="*/ 683774 h 3284243"/>
              <a:gd name="connsiteX4" fmla="*/ 871339 w 3958150"/>
              <a:gd name="connsiteY4" fmla="*/ 1369574 h 3284243"/>
              <a:gd name="connsiteX5" fmla="*/ 242689 w 3958150"/>
              <a:gd name="connsiteY5" fmla="*/ 2245874 h 3284243"/>
              <a:gd name="connsiteX6" fmla="*/ 4564 w 3958150"/>
              <a:gd name="connsiteY6" fmla="*/ 2912624 h 3284243"/>
              <a:gd name="connsiteX7" fmla="*/ 423664 w 3958150"/>
              <a:gd name="connsiteY7" fmla="*/ 3284099 h 3284243"/>
              <a:gd name="connsiteX8" fmla="*/ 737989 w 3958150"/>
              <a:gd name="connsiteY8" fmla="*/ 2874524 h 3284243"/>
              <a:gd name="connsiteX9" fmla="*/ 718939 w 3958150"/>
              <a:gd name="connsiteY9" fmla="*/ 2512574 h 3284243"/>
              <a:gd name="connsiteX10" fmla="*/ 785614 w 3958150"/>
              <a:gd name="connsiteY10" fmla="*/ 2436374 h 3284243"/>
              <a:gd name="connsiteX11" fmla="*/ 871339 w 3958150"/>
              <a:gd name="connsiteY11" fmla="*/ 2598299 h 3284243"/>
              <a:gd name="connsiteX12" fmla="*/ 823714 w 3958150"/>
              <a:gd name="connsiteY12" fmla="*/ 2731649 h 3284243"/>
              <a:gd name="connsiteX13" fmla="*/ 957064 w 3958150"/>
              <a:gd name="connsiteY13" fmla="*/ 3207899 h 3284243"/>
              <a:gd name="connsiteX14" fmla="*/ 1385689 w 3958150"/>
              <a:gd name="connsiteY14" fmla="*/ 3103124 h 3284243"/>
              <a:gd name="connsiteX15" fmla="*/ 1461889 w 3958150"/>
              <a:gd name="connsiteY15" fmla="*/ 2569724 h 3284243"/>
              <a:gd name="connsiteX16" fmla="*/ 1166614 w 3958150"/>
              <a:gd name="connsiteY16" fmla="*/ 2264924 h 3284243"/>
              <a:gd name="connsiteX17" fmla="*/ 1280914 w 3958150"/>
              <a:gd name="connsiteY17" fmla="*/ 1893449 h 3284243"/>
              <a:gd name="connsiteX18" fmla="*/ 1709539 w 3958150"/>
              <a:gd name="connsiteY18" fmla="*/ 1569599 h 3284243"/>
              <a:gd name="connsiteX19" fmla="*/ 2090539 w 3958150"/>
              <a:gd name="connsiteY19" fmla="*/ 1083824 h 3284243"/>
              <a:gd name="connsiteX20" fmla="*/ 2300089 w 3958150"/>
              <a:gd name="connsiteY20" fmla="*/ 988574 h 3284243"/>
              <a:gd name="connsiteX21" fmla="*/ 2328664 w 3958150"/>
              <a:gd name="connsiteY21" fmla="*/ 1131449 h 3284243"/>
              <a:gd name="connsiteX22" fmla="*/ 2128639 w 3958150"/>
              <a:gd name="connsiteY22" fmla="*/ 1217174 h 3284243"/>
              <a:gd name="connsiteX23" fmla="*/ 1919089 w 3958150"/>
              <a:gd name="connsiteY23" fmla="*/ 1750574 h 3284243"/>
              <a:gd name="connsiteX24" fmla="*/ 1700014 w 3958150"/>
              <a:gd name="connsiteY24" fmla="*/ 1941074 h 3284243"/>
              <a:gd name="connsiteX25" fmla="*/ 1766689 w 3958150"/>
              <a:gd name="connsiteY25" fmla="*/ 2493524 h 3284243"/>
              <a:gd name="connsiteX26" fmla="*/ 1700014 w 3958150"/>
              <a:gd name="connsiteY26" fmla="*/ 2960249 h 3284243"/>
              <a:gd name="connsiteX27" fmla="*/ 2014339 w 3958150"/>
              <a:gd name="connsiteY27" fmla="*/ 3188849 h 3284243"/>
              <a:gd name="connsiteX28" fmla="*/ 2385814 w 3958150"/>
              <a:gd name="connsiteY28" fmla="*/ 3026924 h 3284243"/>
              <a:gd name="connsiteX29" fmla="*/ 2376289 w 3958150"/>
              <a:gd name="connsiteY29" fmla="*/ 2426849 h 3284243"/>
              <a:gd name="connsiteX30" fmla="*/ 2366764 w 3958150"/>
              <a:gd name="connsiteY30" fmla="*/ 2141099 h 3284243"/>
              <a:gd name="connsiteX31" fmla="*/ 2376289 w 3958150"/>
              <a:gd name="connsiteY31" fmla="*/ 1779149 h 3284243"/>
              <a:gd name="connsiteX32" fmla="*/ 2452489 w 3958150"/>
              <a:gd name="connsiteY32" fmla="*/ 1721999 h 3284243"/>
              <a:gd name="connsiteX33" fmla="*/ 2509639 w 3958150"/>
              <a:gd name="connsiteY33" fmla="*/ 1941074 h 3284243"/>
              <a:gd name="connsiteX34" fmla="*/ 2433439 w 3958150"/>
              <a:gd name="connsiteY34" fmla="*/ 2102999 h 3284243"/>
              <a:gd name="connsiteX35" fmla="*/ 2652514 w 3958150"/>
              <a:gd name="connsiteY35" fmla="*/ 2588774 h 3284243"/>
              <a:gd name="connsiteX36" fmla="*/ 3062089 w 3958150"/>
              <a:gd name="connsiteY36" fmla="*/ 2350649 h 3284243"/>
              <a:gd name="connsiteX37" fmla="*/ 3023989 w 3958150"/>
              <a:gd name="connsiteY37" fmla="*/ 1893449 h 3284243"/>
              <a:gd name="connsiteX38" fmla="*/ 2785864 w 3958150"/>
              <a:gd name="connsiteY38" fmla="*/ 1550549 h 3284243"/>
              <a:gd name="connsiteX39" fmla="*/ 2633464 w 3958150"/>
              <a:gd name="connsiteY39" fmla="*/ 1131449 h 3284243"/>
              <a:gd name="connsiteX40" fmla="*/ 2614414 w 3958150"/>
              <a:gd name="connsiteY40" fmla="*/ 998099 h 3284243"/>
              <a:gd name="connsiteX41" fmla="*/ 2747764 w 3958150"/>
              <a:gd name="connsiteY41" fmla="*/ 1026674 h 3284243"/>
              <a:gd name="connsiteX42" fmla="*/ 3100189 w 3958150"/>
              <a:gd name="connsiteY42" fmla="*/ 1369574 h 3284243"/>
              <a:gd name="connsiteX43" fmla="*/ 3262114 w 3958150"/>
              <a:gd name="connsiteY43" fmla="*/ 1721999 h 3284243"/>
              <a:gd name="connsiteX44" fmla="*/ 3166864 w 3958150"/>
              <a:gd name="connsiteY44" fmla="*/ 1931549 h 3284243"/>
              <a:gd name="connsiteX45" fmla="*/ 3290689 w 3958150"/>
              <a:gd name="connsiteY45" fmla="*/ 2379224 h 3284243"/>
              <a:gd name="connsiteX46" fmla="*/ 3624064 w 3958150"/>
              <a:gd name="connsiteY46" fmla="*/ 2455424 h 3284243"/>
              <a:gd name="connsiteX47" fmla="*/ 3881239 w 3958150"/>
              <a:gd name="connsiteY47" fmla="*/ 1883924 h 3284243"/>
              <a:gd name="connsiteX48" fmla="*/ 3881239 w 3958150"/>
              <a:gd name="connsiteY48" fmla="*/ 1055249 h 3284243"/>
              <a:gd name="connsiteX49" fmla="*/ 2985889 w 3958150"/>
              <a:gd name="connsiteY49" fmla="*/ 721874 h 3284243"/>
              <a:gd name="connsiteX50" fmla="*/ 2623939 w 3958150"/>
              <a:gd name="connsiteY50" fmla="*/ 350399 h 3284243"/>
              <a:gd name="connsiteX51" fmla="*/ 2642989 w 3958150"/>
              <a:gd name="connsiteY51" fmla="*/ 45599 h 3284243"/>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642989 w 3958150"/>
              <a:gd name="connsiteY51" fmla="*/ 43584 h 3282228"/>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719189 w 3958150"/>
              <a:gd name="connsiteY51" fmla="*/ 53109 h 3282228"/>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719189 w 3958150"/>
              <a:gd name="connsiteY51" fmla="*/ 53109 h 3282228"/>
              <a:gd name="connsiteX0" fmla="*/ 2223889 w 3958150"/>
              <a:gd name="connsiteY0" fmla="*/ 19050 h 3229119"/>
              <a:gd name="connsiteX1" fmla="*/ 2328664 w 3958150"/>
              <a:gd name="connsiteY1" fmla="*/ 85725 h 3229119"/>
              <a:gd name="connsiteX2" fmla="*/ 2290564 w 3958150"/>
              <a:gd name="connsiteY2" fmla="*/ 257175 h 3229119"/>
              <a:gd name="connsiteX3" fmla="*/ 1700014 w 3958150"/>
              <a:gd name="connsiteY3" fmla="*/ 628650 h 3229119"/>
              <a:gd name="connsiteX4" fmla="*/ 871339 w 3958150"/>
              <a:gd name="connsiteY4" fmla="*/ 1314450 h 3229119"/>
              <a:gd name="connsiteX5" fmla="*/ 242689 w 3958150"/>
              <a:gd name="connsiteY5" fmla="*/ 2190750 h 3229119"/>
              <a:gd name="connsiteX6" fmla="*/ 4564 w 3958150"/>
              <a:gd name="connsiteY6" fmla="*/ 2857500 h 3229119"/>
              <a:gd name="connsiteX7" fmla="*/ 423664 w 3958150"/>
              <a:gd name="connsiteY7" fmla="*/ 3228975 h 3229119"/>
              <a:gd name="connsiteX8" fmla="*/ 737989 w 3958150"/>
              <a:gd name="connsiteY8" fmla="*/ 2819400 h 3229119"/>
              <a:gd name="connsiteX9" fmla="*/ 718939 w 3958150"/>
              <a:gd name="connsiteY9" fmla="*/ 2457450 h 3229119"/>
              <a:gd name="connsiteX10" fmla="*/ 785614 w 3958150"/>
              <a:gd name="connsiteY10" fmla="*/ 2381250 h 3229119"/>
              <a:gd name="connsiteX11" fmla="*/ 871339 w 3958150"/>
              <a:gd name="connsiteY11" fmla="*/ 2543175 h 3229119"/>
              <a:gd name="connsiteX12" fmla="*/ 823714 w 3958150"/>
              <a:gd name="connsiteY12" fmla="*/ 2676525 h 3229119"/>
              <a:gd name="connsiteX13" fmla="*/ 957064 w 3958150"/>
              <a:gd name="connsiteY13" fmla="*/ 3152775 h 3229119"/>
              <a:gd name="connsiteX14" fmla="*/ 1385689 w 3958150"/>
              <a:gd name="connsiteY14" fmla="*/ 3048000 h 3229119"/>
              <a:gd name="connsiteX15" fmla="*/ 1461889 w 3958150"/>
              <a:gd name="connsiteY15" fmla="*/ 2514600 h 3229119"/>
              <a:gd name="connsiteX16" fmla="*/ 1166614 w 3958150"/>
              <a:gd name="connsiteY16" fmla="*/ 2209800 h 3229119"/>
              <a:gd name="connsiteX17" fmla="*/ 1280914 w 3958150"/>
              <a:gd name="connsiteY17" fmla="*/ 1838325 h 3229119"/>
              <a:gd name="connsiteX18" fmla="*/ 1709539 w 3958150"/>
              <a:gd name="connsiteY18" fmla="*/ 1514475 h 3229119"/>
              <a:gd name="connsiteX19" fmla="*/ 2090539 w 3958150"/>
              <a:gd name="connsiteY19" fmla="*/ 1028700 h 3229119"/>
              <a:gd name="connsiteX20" fmla="*/ 2300089 w 3958150"/>
              <a:gd name="connsiteY20" fmla="*/ 933450 h 3229119"/>
              <a:gd name="connsiteX21" fmla="*/ 2328664 w 3958150"/>
              <a:gd name="connsiteY21" fmla="*/ 1076325 h 3229119"/>
              <a:gd name="connsiteX22" fmla="*/ 2128639 w 3958150"/>
              <a:gd name="connsiteY22" fmla="*/ 1162050 h 3229119"/>
              <a:gd name="connsiteX23" fmla="*/ 1919089 w 3958150"/>
              <a:gd name="connsiteY23" fmla="*/ 1695450 h 3229119"/>
              <a:gd name="connsiteX24" fmla="*/ 1700014 w 3958150"/>
              <a:gd name="connsiteY24" fmla="*/ 1885950 h 3229119"/>
              <a:gd name="connsiteX25" fmla="*/ 1766689 w 3958150"/>
              <a:gd name="connsiteY25" fmla="*/ 2438400 h 3229119"/>
              <a:gd name="connsiteX26" fmla="*/ 1700014 w 3958150"/>
              <a:gd name="connsiteY26" fmla="*/ 2905125 h 3229119"/>
              <a:gd name="connsiteX27" fmla="*/ 2014339 w 3958150"/>
              <a:gd name="connsiteY27" fmla="*/ 3133725 h 3229119"/>
              <a:gd name="connsiteX28" fmla="*/ 2385814 w 3958150"/>
              <a:gd name="connsiteY28" fmla="*/ 2971800 h 3229119"/>
              <a:gd name="connsiteX29" fmla="*/ 2376289 w 3958150"/>
              <a:gd name="connsiteY29" fmla="*/ 2371725 h 3229119"/>
              <a:gd name="connsiteX30" fmla="*/ 2366764 w 3958150"/>
              <a:gd name="connsiteY30" fmla="*/ 2085975 h 3229119"/>
              <a:gd name="connsiteX31" fmla="*/ 2376289 w 3958150"/>
              <a:gd name="connsiteY31" fmla="*/ 1724025 h 3229119"/>
              <a:gd name="connsiteX32" fmla="*/ 2452489 w 3958150"/>
              <a:gd name="connsiteY32" fmla="*/ 1666875 h 3229119"/>
              <a:gd name="connsiteX33" fmla="*/ 2509639 w 3958150"/>
              <a:gd name="connsiteY33" fmla="*/ 1885950 h 3229119"/>
              <a:gd name="connsiteX34" fmla="*/ 2433439 w 3958150"/>
              <a:gd name="connsiteY34" fmla="*/ 2047875 h 3229119"/>
              <a:gd name="connsiteX35" fmla="*/ 2652514 w 3958150"/>
              <a:gd name="connsiteY35" fmla="*/ 2533650 h 3229119"/>
              <a:gd name="connsiteX36" fmla="*/ 3062089 w 3958150"/>
              <a:gd name="connsiteY36" fmla="*/ 2295525 h 3229119"/>
              <a:gd name="connsiteX37" fmla="*/ 3023989 w 3958150"/>
              <a:gd name="connsiteY37" fmla="*/ 1838325 h 3229119"/>
              <a:gd name="connsiteX38" fmla="*/ 2785864 w 3958150"/>
              <a:gd name="connsiteY38" fmla="*/ 1495425 h 3229119"/>
              <a:gd name="connsiteX39" fmla="*/ 2633464 w 3958150"/>
              <a:gd name="connsiteY39" fmla="*/ 1076325 h 3229119"/>
              <a:gd name="connsiteX40" fmla="*/ 2614414 w 3958150"/>
              <a:gd name="connsiteY40" fmla="*/ 942975 h 3229119"/>
              <a:gd name="connsiteX41" fmla="*/ 2747764 w 3958150"/>
              <a:gd name="connsiteY41" fmla="*/ 971550 h 3229119"/>
              <a:gd name="connsiteX42" fmla="*/ 3100189 w 3958150"/>
              <a:gd name="connsiteY42" fmla="*/ 1314450 h 3229119"/>
              <a:gd name="connsiteX43" fmla="*/ 3262114 w 3958150"/>
              <a:gd name="connsiteY43" fmla="*/ 1666875 h 3229119"/>
              <a:gd name="connsiteX44" fmla="*/ 3166864 w 3958150"/>
              <a:gd name="connsiteY44" fmla="*/ 1876425 h 3229119"/>
              <a:gd name="connsiteX45" fmla="*/ 3290689 w 3958150"/>
              <a:gd name="connsiteY45" fmla="*/ 2324100 h 3229119"/>
              <a:gd name="connsiteX46" fmla="*/ 3624064 w 3958150"/>
              <a:gd name="connsiteY46" fmla="*/ 2400300 h 3229119"/>
              <a:gd name="connsiteX47" fmla="*/ 3881239 w 3958150"/>
              <a:gd name="connsiteY47" fmla="*/ 1828800 h 3229119"/>
              <a:gd name="connsiteX48" fmla="*/ 3881239 w 3958150"/>
              <a:gd name="connsiteY48" fmla="*/ 1000125 h 3229119"/>
              <a:gd name="connsiteX49" fmla="*/ 2985889 w 3958150"/>
              <a:gd name="connsiteY49" fmla="*/ 666750 h 3229119"/>
              <a:gd name="connsiteX50" fmla="*/ 2623939 w 3958150"/>
              <a:gd name="connsiteY50" fmla="*/ 295275 h 3229119"/>
              <a:gd name="connsiteX51" fmla="*/ 2719189 w 3958150"/>
              <a:gd name="connsiteY51" fmla="*/ 0 h 3229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958150" h="3229119">
                <a:moveTo>
                  <a:pt x="2223889" y="19050"/>
                </a:moveTo>
                <a:cubicBezTo>
                  <a:pt x="2208807" y="-12700"/>
                  <a:pt x="2317552" y="46038"/>
                  <a:pt x="2328664" y="85725"/>
                </a:cubicBezTo>
                <a:cubicBezTo>
                  <a:pt x="2339777" y="125413"/>
                  <a:pt x="2395339" y="166688"/>
                  <a:pt x="2290564" y="257175"/>
                </a:cubicBezTo>
                <a:cubicBezTo>
                  <a:pt x="2185789" y="347662"/>
                  <a:pt x="1936551" y="452438"/>
                  <a:pt x="1700014" y="628650"/>
                </a:cubicBezTo>
                <a:cubicBezTo>
                  <a:pt x="1463477" y="804862"/>
                  <a:pt x="1114226" y="1054100"/>
                  <a:pt x="871339" y="1314450"/>
                </a:cubicBezTo>
                <a:cubicBezTo>
                  <a:pt x="628451" y="1574800"/>
                  <a:pt x="387151" y="1933575"/>
                  <a:pt x="242689" y="2190750"/>
                </a:cubicBezTo>
                <a:cubicBezTo>
                  <a:pt x="98227" y="2447925"/>
                  <a:pt x="-25598" y="2684463"/>
                  <a:pt x="4564" y="2857500"/>
                </a:cubicBezTo>
                <a:cubicBezTo>
                  <a:pt x="34726" y="3030537"/>
                  <a:pt x="301427" y="3235325"/>
                  <a:pt x="423664" y="3228975"/>
                </a:cubicBezTo>
                <a:cubicBezTo>
                  <a:pt x="545901" y="3222625"/>
                  <a:pt x="688777" y="2947987"/>
                  <a:pt x="737989" y="2819400"/>
                </a:cubicBezTo>
                <a:cubicBezTo>
                  <a:pt x="787201" y="2690813"/>
                  <a:pt x="711002" y="2530475"/>
                  <a:pt x="718939" y="2457450"/>
                </a:cubicBezTo>
                <a:cubicBezTo>
                  <a:pt x="726876" y="2384425"/>
                  <a:pt x="760214" y="2366963"/>
                  <a:pt x="785614" y="2381250"/>
                </a:cubicBezTo>
                <a:cubicBezTo>
                  <a:pt x="811014" y="2395537"/>
                  <a:pt x="864989" y="2493962"/>
                  <a:pt x="871339" y="2543175"/>
                </a:cubicBezTo>
                <a:cubicBezTo>
                  <a:pt x="877689" y="2592388"/>
                  <a:pt x="809427" y="2574925"/>
                  <a:pt x="823714" y="2676525"/>
                </a:cubicBezTo>
                <a:cubicBezTo>
                  <a:pt x="838001" y="2778125"/>
                  <a:pt x="863402" y="3090863"/>
                  <a:pt x="957064" y="3152775"/>
                </a:cubicBezTo>
                <a:cubicBezTo>
                  <a:pt x="1050726" y="3214687"/>
                  <a:pt x="1301551" y="3154363"/>
                  <a:pt x="1385689" y="3048000"/>
                </a:cubicBezTo>
                <a:cubicBezTo>
                  <a:pt x="1469826" y="2941638"/>
                  <a:pt x="1498401" y="2654300"/>
                  <a:pt x="1461889" y="2514600"/>
                </a:cubicBezTo>
                <a:cubicBezTo>
                  <a:pt x="1425377" y="2374900"/>
                  <a:pt x="1196776" y="2322512"/>
                  <a:pt x="1166614" y="2209800"/>
                </a:cubicBezTo>
                <a:cubicBezTo>
                  <a:pt x="1136452" y="2097088"/>
                  <a:pt x="1190427" y="1954212"/>
                  <a:pt x="1280914" y="1838325"/>
                </a:cubicBezTo>
                <a:cubicBezTo>
                  <a:pt x="1371401" y="1722438"/>
                  <a:pt x="1574602" y="1649412"/>
                  <a:pt x="1709539" y="1514475"/>
                </a:cubicBezTo>
                <a:cubicBezTo>
                  <a:pt x="1844476" y="1379538"/>
                  <a:pt x="1992114" y="1125537"/>
                  <a:pt x="2090539" y="1028700"/>
                </a:cubicBezTo>
                <a:cubicBezTo>
                  <a:pt x="2188964" y="931863"/>
                  <a:pt x="2260402" y="925513"/>
                  <a:pt x="2300089" y="933450"/>
                </a:cubicBezTo>
                <a:cubicBezTo>
                  <a:pt x="2339776" y="941387"/>
                  <a:pt x="2357239" y="1038225"/>
                  <a:pt x="2328664" y="1076325"/>
                </a:cubicBezTo>
                <a:cubicBezTo>
                  <a:pt x="2300089" y="1114425"/>
                  <a:pt x="2196902" y="1058863"/>
                  <a:pt x="2128639" y="1162050"/>
                </a:cubicBezTo>
                <a:cubicBezTo>
                  <a:pt x="2060377" y="1265238"/>
                  <a:pt x="1990526" y="1574800"/>
                  <a:pt x="1919089" y="1695450"/>
                </a:cubicBezTo>
                <a:cubicBezTo>
                  <a:pt x="1847652" y="1816100"/>
                  <a:pt x="1725414" y="1762125"/>
                  <a:pt x="1700014" y="1885950"/>
                </a:cubicBezTo>
                <a:cubicBezTo>
                  <a:pt x="1674614" y="2009775"/>
                  <a:pt x="1766689" y="2268538"/>
                  <a:pt x="1766689" y="2438400"/>
                </a:cubicBezTo>
                <a:cubicBezTo>
                  <a:pt x="1766689" y="2608262"/>
                  <a:pt x="1658739" y="2789238"/>
                  <a:pt x="1700014" y="2905125"/>
                </a:cubicBezTo>
                <a:cubicBezTo>
                  <a:pt x="1741289" y="3021012"/>
                  <a:pt x="1900039" y="3122613"/>
                  <a:pt x="2014339" y="3133725"/>
                </a:cubicBezTo>
                <a:cubicBezTo>
                  <a:pt x="2128639" y="3144837"/>
                  <a:pt x="2325489" y="3098800"/>
                  <a:pt x="2385814" y="2971800"/>
                </a:cubicBezTo>
                <a:cubicBezTo>
                  <a:pt x="2446139" y="2844800"/>
                  <a:pt x="2379464" y="2519363"/>
                  <a:pt x="2376289" y="2371725"/>
                </a:cubicBezTo>
                <a:cubicBezTo>
                  <a:pt x="2373114" y="2224088"/>
                  <a:pt x="2366764" y="2193925"/>
                  <a:pt x="2366764" y="2085975"/>
                </a:cubicBezTo>
                <a:cubicBezTo>
                  <a:pt x="2366764" y="1978025"/>
                  <a:pt x="2362002" y="1793875"/>
                  <a:pt x="2376289" y="1724025"/>
                </a:cubicBezTo>
                <a:cubicBezTo>
                  <a:pt x="2390576" y="1654175"/>
                  <a:pt x="2430264" y="1639888"/>
                  <a:pt x="2452489" y="1666875"/>
                </a:cubicBezTo>
                <a:cubicBezTo>
                  <a:pt x="2474714" y="1693862"/>
                  <a:pt x="2512814" y="1822450"/>
                  <a:pt x="2509639" y="1885950"/>
                </a:cubicBezTo>
                <a:cubicBezTo>
                  <a:pt x="2506464" y="1949450"/>
                  <a:pt x="2409627" y="1939925"/>
                  <a:pt x="2433439" y="2047875"/>
                </a:cubicBezTo>
                <a:cubicBezTo>
                  <a:pt x="2457252" y="2155825"/>
                  <a:pt x="2547739" y="2492375"/>
                  <a:pt x="2652514" y="2533650"/>
                </a:cubicBezTo>
                <a:cubicBezTo>
                  <a:pt x="2757289" y="2574925"/>
                  <a:pt x="3000177" y="2411412"/>
                  <a:pt x="3062089" y="2295525"/>
                </a:cubicBezTo>
                <a:cubicBezTo>
                  <a:pt x="3124001" y="2179638"/>
                  <a:pt x="3070026" y="1971675"/>
                  <a:pt x="3023989" y="1838325"/>
                </a:cubicBezTo>
                <a:cubicBezTo>
                  <a:pt x="2977952" y="1704975"/>
                  <a:pt x="2850952" y="1622425"/>
                  <a:pt x="2785864" y="1495425"/>
                </a:cubicBezTo>
                <a:cubicBezTo>
                  <a:pt x="2720777" y="1368425"/>
                  <a:pt x="2662039" y="1168400"/>
                  <a:pt x="2633464" y="1076325"/>
                </a:cubicBezTo>
                <a:cubicBezTo>
                  <a:pt x="2604889" y="984250"/>
                  <a:pt x="2595364" y="960437"/>
                  <a:pt x="2614414" y="942975"/>
                </a:cubicBezTo>
                <a:cubicBezTo>
                  <a:pt x="2633464" y="925513"/>
                  <a:pt x="2666802" y="909638"/>
                  <a:pt x="2747764" y="971550"/>
                </a:cubicBezTo>
                <a:cubicBezTo>
                  <a:pt x="2828726" y="1033462"/>
                  <a:pt x="3014464" y="1198563"/>
                  <a:pt x="3100189" y="1314450"/>
                </a:cubicBezTo>
                <a:cubicBezTo>
                  <a:pt x="3185914" y="1430337"/>
                  <a:pt x="3251002" y="1573213"/>
                  <a:pt x="3262114" y="1666875"/>
                </a:cubicBezTo>
                <a:cubicBezTo>
                  <a:pt x="3273226" y="1760537"/>
                  <a:pt x="3162102" y="1766888"/>
                  <a:pt x="3166864" y="1876425"/>
                </a:cubicBezTo>
                <a:cubicBezTo>
                  <a:pt x="3171626" y="1985962"/>
                  <a:pt x="3214489" y="2236788"/>
                  <a:pt x="3290689" y="2324100"/>
                </a:cubicBezTo>
                <a:cubicBezTo>
                  <a:pt x="3366889" y="2411412"/>
                  <a:pt x="3525639" y="2482850"/>
                  <a:pt x="3624064" y="2400300"/>
                </a:cubicBezTo>
                <a:cubicBezTo>
                  <a:pt x="3722489" y="2317750"/>
                  <a:pt x="3838377" y="2062163"/>
                  <a:pt x="3881239" y="1828800"/>
                </a:cubicBezTo>
                <a:cubicBezTo>
                  <a:pt x="3924102" y="1595438"/>
                  <a:pt x="4030464" y="1193800"/>
                  <a:pt x="3881239" y="1000125"/>
                </a:cubicBezTo>
                <a:cubicBezTo>
                  <a:pt x="3732014" y="806450"/>
                  <a:pt x="3195439" y="784225"/>
                  <a:pt x="2985889" y="666750"/>
                </a:cubicBezTo>
                <a:cubicBezTo>
                  <a:pt x="2776339" y="549275"/>
                  <a:pt x="2668389" y="406400"/>
                  <a:pt x="2623939" y="295275"/>
                </a:cubicBezTo>
                <a:cubicBezTo>
                  <a:pt x="2579489" y="184150"/>
                  <a:pt x="2594570" y="180181"/>
                  <a:pt x="2719189" y="0"/>
                </a:cubicBezTo>
              </a:path>
            </a:pathLst>
          </a:custGeom>
          <a:noFill/>
          <a:ln>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Down Arrow 2"/>
          <p:cNvSpPr/>
          <p:nvPr/>
        </p:nvSpPr>
        <p:spPr>
          <a:xfrm rot="17732730">
            <a:off x="6067166" y="548496"/>
            <a:ext cx="253274" cy="4412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7" name="Down Arrow 86"/>
          <p:cNvSpPr/>
          <p:nvPr/>
        </p:nvSpPr>
        <p:spPr>
          <a:xfrm rot="3867270" flipV="1">
            <a:off x="7075277" y="548496"/>
            <a:ext cx="253274" cy="4412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9" name="Down Arrow 88"/>
          <p:cNvSpPr/>
          <p:nvPr/>
        </p:nvSpPr>
        <p:spPr>
          <a:xfrm rot="1838676" flipH="1">
            <a:off x="4480000" y="2438674"/>
            <a:ext cx="172804" cy="533990"/>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0" name="Down Arrow 89"/>
          <p:cNvSpPr/>
          <p:nvPr/>
        </p:nvSpPr>
        <p:spPr>
          <a:xfrm rot="1838676" flipV="1">
            <a:off x="8008392" y="2870721"/>
            <a:ext cx="172804" cy="533990"/>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1" name="TextBox 90"/>
          <p:cNvSpPr txBox="1"/>
          <p:nvPr/>
        </p:nvSpPr>
        <p:spPr>
          <a:xfrm>
            <a:off x="251520" y="4581128"/>
            <a:ext cx="8568952" cy="1754326"/>
          </a:xfrm>
          <a:prstGeom prst="rect">
            <a:avLst/>
          </a:prstGeom>
          <a:noFill/>
        </p:spPr>
        <p:txBody>
          <a:bodyPr wrap="square" rtlCol="0">
            <a:spAutoFit/>
          </a:bodyPr>
          <a:lstStyle/>
          <a:p>
            <a:pPr marL="342900" indent="-342900">
              <a:buFont typeface="Wingdings" panose="05000000000000000000" pitchFamily="2" charset="2"/>
              <a:buChar char="v"/>
            </a:pPr>
            <a:r>
              <a:rPr lang="en-US" smtClean="0"/>
              <a:t>Perform DFS from the root == center of the tree. Always expand DFS into that subtree which certificate is lexicographically the smallest. </a:t>
            </a:r>
          </a:p>
          <a:p>
            <a:pPr marL="342900" indent="-342900">
              <a:buFont typeface="Wingdings" panose="05000000000000000000" pitchFamily="2" charset="2"/>
              <a:buChar char="v"/>
            </a:pPr>
            <a:r>
              <a:rPr lang="en-US" smtClean="0"/>
              <a:t>Output 0 when the node is being open and output 1 when the node is being closed.</a:t>
            </a:r>
          </a:p>
          <a:p>
            <a:pPr marL="342900" indent="-342900">
              <a:buFont typeface="Wingdings" panose="05000000000000000000" pitchFamily="2" charset="2"/>
              <a:buChar char="v"/>
            </a:pPr>
            <a:r>
              <a:rPr lang="en-US" smtClean="0"/>
              <a:t>The  output sequence is the tree certificate, it is obvious by induction.</a:t>
            </a:r>
          </a:p>
          <a:p>
            <a:pPr marL="342900" indent="-342900">
              <a:buFont typeface="Wingdings" panose="05000000000000000000" pitchFamily="2" charset="2"/>
              <a:buChar char="v"/>
            </a:pPr>
            <a:r>
              <a:rPr lang="en-US" smtClean="0"/>
              <a:t>Drawback:  DFS cannot know the subtrees certificates in advance. </a:t>
            </a:r>
          </a:p>
          <a:p>
            <a:pPr marL="342900" indent="-342900">
              <a:buFont typeface="Wingdings" panose="05000000000000000000" pitchFamily="2" charset="2"/>
              <a:buChar char="v"/>
            </a:pPr>
            <a:r>
              <a:rPr lang="en-US" smtClean="0"/>
              <a:t>The idea can be used only for reconstructing the tree from the certificate.</a:t>
            </a:r>
          </a:p>
        </p:txBody>
      </p:sp>
      <p:sp>
        <p:nvSpPr>
          <p:cNvPr id="5" name="Slide Number Placeholder 4"/>
          <p:cNvSpPr>
            <a:spLocks noGrp="1"/>
          </p:cNvSpPr>
          <p:nvPr>
            <p:ph type="sldNum" sz="quarter" idx="12"/>
          </p:nvPr>
        </p:nvSpPr>
        <p:spPr/>
        <p:txBody>
          <a:bodyPr/>
          <a:lstStyle/>
          <a:p>
            <a:fld id="{D3D84833-73A0-4179-9B12-9EFD1189A6FA}" type="slidenum">
              <a:rPr lang="cs-CZ" smtClean="0"/>
              <a:t>24</a:t>
            </a:fld>
            <a:endParaRPr lang="cs-CZ"/>
          </a:p>
        </p:txBody>
      </p:sp>
      <p:sp>
        <p:nvSpPr>
          <p:cNvPr id="84" name="TextBox 83"/>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85" name="TextBox 84"/>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Tree certificate example </a:t>
            </a:r>
          </a:p>
        </p:txBody>
      </p:sp>
    </p:spTree>
    <p:extLst>
      <p:ext uri="{BB962C8B-B14F-4D97-AF65-F5344CB8AC3E}">
        <p14:creationId xmlns:p14="http://schemas.microsoft.com/office/powerpoint/2010/main" val="3310069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extBox 197"/>
          <p:cNvSpPr txBox="1"/>
          <p:nvPr/>
        </p:nvSpPr>
        <p:spPr>
          <a:xfrm>
            <a:off x="5580112" y="3501008"/>
            <a:ext cx="3246884" cy="246221"/>
          </a:xfrm>
          <a:prstGeom prst="rect">
            <a:avLst/>
          </a:prstGeom>
          <a:noFill/>
        </p:spPr>
        <p:txBody>
          <a:bodyPr wrap="square" lIns="0" tIns="0" rIns="0" bIns="0" rtlCol="0" anchor="ctr" anchorCtr="1">
            <a:spAutoFit/>
          </a:bodyPr>
          <a:lstStyle/>
          <a:p>
            <a:r>
              <a:rPr lang="en-US" sz="1600" b="1" smtClean="0"/>
              <a:t>0 0 0 0 1 0 1 1 1 0 0 0 1 1 0 1 1 0 0 1 1 1</a:t>
            </a:r>
            <a:endParaRPr lang="cs-CZ" sz="1600" b="1" smtClean="0"/>
          </a:p>
        </p:txBody>
      </p:sp>
      <p:grpSp>
        <p:nvGrpSpPr>
          <p:cNvPr id="4" name="Group 3"/>
          <p:cNvGrpSpPr/>
          <p:nvPr/>
        </p:nvGrpSpPr>
        <p:grpSpPr>
          <a:xfrm>
            <a:off x="5580112" y="764704"/>
            <a:ext cx="2952328" cy="2664296"/>
            <a:chOff x="179512" y="293145"/>
            <a:chExt cx="3958150" cy="3484654"/>
          </a:xfrm>
        </p:grpSpPr>
        <p:cxnSp>
          <p:nvCxnSpPr>
            <p:cNvPr id="134" name="Straight Connector 133"/>
            <p:cNvCxnSpPr/>
            <p:nvPr/>
          </p:nvCxnSpPr>
          <p:spPr>
            <a:xfrm>
              <a:off x="3685803" y="194961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11" name="Oval 110"/>
            <p:cNvSpPr/>
            <p:nvPr/>
          </p:nvSpPr>
          <p:spPr>
            <a:xfrm>
              <a:off x="3541787" y="25256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i</a:t>
              </a:r>
              <a:endParaRPr lang="cs-CZ">
                <a:solidFill>
                  <a:schemeClr val="tx1"/>
                </a:solidFill>
              </a:endParaRPr>
            </a:p>
          </p:txBody>
        </p:sp>
        <p:cxnSp>
          <p:nvCxnSpPr>
            <p:cNvPr id="125" name="Straight Connector 124"/>
            <p:cNvCxnSpPr/>
            <p:nvPr/>
          </p:nvCxnSpPr>
          <p:spPr>
            <a:xfrm flipH="1">
              <a:off x="1525563" y="1229537"/>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6" name="Straight Connector 125"/>
            <p:cNvCxnSpPr/>
            <p:nvPr/>
          </p:nvCxnSpPr>
          <p:spPr>
            <a:xfrm flipH="1">
              <a:off x="589459" y="2669697"/>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9" name="Straight Connector 128"/>
            <p:cNvCxnSpPr/>
            <p:nvPr/>
          </p:nvCxnSpPr>
          <p:spPr>
            <a:xfrm flipH="1">
              <a:off x="949499" y="1949617"/>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2" name="Straight Connector 131"/>
            <p:cNvCxnSpPr/>
            <p:nvPr/>
          </p:nvCxnSpPr>
          <p:spPr>
            <a:xfrm>
              <a:off x="949499" y="2669697"/>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5" name="Straight Connector 134"/>
            <p:cNvCxnSpPr/>
            <p:nvPr/>
          </p:nvCxnSpPr>
          <p:spPr>
            <a:xfrm>
              <a:off x="2245643" y="266969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6" name="Straight Connector 135"/>
            <p:cNvCxnSpPr/>
            <p:nvPr/>
          </p:nvCxnSpPr>
          <p:spPr>
            <a:xfrm>
              <a:off x="2605683" y="1949617"/>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8" name="Straight Connector 137"/>
            <p:cNvCxnSpPr/>
            <p:nvPr/>
          </p:nvCxnSpPr>
          <p:spPr>
            <a:xfrm flipH="1">
              <a:off x="2245643" y="1949617"/>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39" name="Straight Connector 138"/>
            <p:cNvCxnSpPr/>
            <p:nvPr/>
          </p:nvCxnSpPr>
          <p:spPr>
            <a:xfrm>
              <a:off x="2605683" y="1229537"/>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0" name="Straight Connector 139"/>
            <p:cNvCxnSpPr/>
            <p:nvPr/>
          </p:nvCxnSpPr>
          <p:spPr>
            <a:xfrm>
              <a:off x="2605683" y="1229537"/>
              <a:ext cx="108012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07" name="Oval 106"/>
            <p:cNvSpPr/>
            <p:nvPr/>
          </p:nvSpPr>
          <p:spPr>
            <a:xfrm>
              <a:off x="2461667" y="1085521"/>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108" name="Oval 107"/>
            <p:cNvSpPr/>
            <p:nvPr/>
          </p:nvSpPr>
          <p:spPr>
            <a:xfrm>
              <a:off x="1381547" y="18056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g</a:t>
              </a:r>
              <a:endParaRPr lang="cs-CZ">
                <a:solidFill>
                  <a:schemeClr val="tx1"/>
                </a:solidFill>
              </a:endParaRPr>
            </a:p>
          </p:txBody>
        </p:sp>
        <p:sp>
          <p:nvSpPr>
            <p:cNvPr id="109" name="Oval 108"/>
            <p:cNvSpPr/>
            <p:nvPr/>
          </p:nvSpPr>
          <p:spPr>
            <a:xfrm>
              <a:off x="2461667" y="18056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sp>
          <p:nvSpPr>
            <p:cNvPr id="110" name="Oval 109"/>
            <p:cNvSpPr/>
            <p:nvPr/>
          </p:nvSpPr>
          <p:spPr>
            <a:xfrm>
              <a:off x="3541787" y="180560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112" name="Oval 111"/>
            <p:cNvSpPr/>
            <p:nvPr/>
          </p:nvSpPr>
          <p:spPr>
            <a:xfrm>
              <a:off x="2821707" y="25256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endParaRPr lang="cs-CZ">
                <a:solidFill>
                  <a:schemeClr val="tx1"/>
                </a:solidFill>
              </a:endParaRPr>
            </a:p>
          </p:txBody>
        </p:sp>
        <p:sp>
          <p:nvSpPr>
            <p:cNvPr id="114" name="Oval 113"/>
            <p:cNvSpPr/>
            <p:nvPr/>
          </p:nvSpPr>
          <p:spPr>
            <a:xfrm>
              <a:off x="2101627" y="25256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116" name="Oval 115"/>
            <p:cNvSpPr/>
            <p:nvPr/>
          </p:nvSpPr>
          <p:spPr>
            <a:xfrm>
              <a:off x="2101627" y="32457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118" name="Oval 117"/>
            <p:cNvSpPr/>
            <p:nvPr/>
          </p:nvSpPr>
          <p:spPr>
            <a:xfrm>
              <a:off x="805483" y="252568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j</a:t>
              </a:r>
              <a:endParaRPr lang="cs-CZ">
                <a:solidFill>
                  <a:schemeClr val="tx1"/>
                </a:solidFill>
              </a:endParaRPr>
            </a:p>
          </p:txBody>
        </p:sp>
        <p:sp>
          <p:nvSpPr>
            <p:cNvPr id="119" name="Oval 118"/>
            <p:cNvSpPr/>
            <p:nvPr/>
          </p:nvSpPr>
          <p:spPr>
            <a:xfrm>
              <a:off x="1165523" y="32457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h</a:t>
              </a:r>
              <a:endParaRPr lang="cs-CZ">
                <a:solidFill>
                  <a:schemeClr val="tx1"/>
                </a:solidFill>
              </a:endParaRPr>
            </a:p>
          </p:txBody>
        </p:sp>
        <p:sp>
          <p:nvSpPr>
            <p:cNvPr id="122" name="Oval 121"/>
            <p:cNvSpPr/>
            <p:nvPr/>
          </p:nvSpPr>
          <p:spPr>
            <a:xfrm>
              <a:off x="445443" y="3245761"/>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k</a:t>
              </a:r>
              <a:endParaRPr lang="cs-CZ">
                <a:solidFill>
                  <a:schemeClr val="tx1"/>
                </a:solidFill>
              </a:endParaRPr>
            </a:p>
          </p:txBody>
        </p:sp>
        <p:sp>
          <p:nvSpPr>
            <p:cNvPr id="157" name="TextBox 156"/>
            <p:cNvSpPr txBox="1"/>
            <p:nvPr/>
          </p:nvSpPr>
          <p:spPr>
            <a:xfrm>
              <a:off x="1237531" y="166158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1" name="TextBox 160"/>
            <p:cNvSpPr txBox="1"/>
            <p:nvPr/>
          </p:nvSpPr>
          <p:spPr>
            <a:xfrm>
              <a:off x="661467" y="238166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64" name="TextBox 163"/>
            <p:cNvSpPr txBox="1"/>
            <p:nvPr/>
          </p:nvSpPr>
          <p:spPr>
            <a:xfrm>
              <a:off x="1165523" y="238166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5" name="TextBox 164"/>
            <p:cNvSpPr txBox="1"/>
            <p:nvPr/>
          </p:nvSpPr>
          <p:spPr>
            <a:xfrm>
              <a:off x="2749699" y="166158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6" name="TextBox 165"/>
            <p:cNvSpPr txBox="1"/>
            <p:nvPr/>
          </p:nvSpPr>
          <p:spPr>
            <a:xfrm>
              <a:off x="2749699" y="94150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7" name="TextBox 166"/>
            <p:cNvSpPr txBox="1"/>
            <p:nvPr/>
          </p:nvSpPr>
          <p:spPr>
            <a:xfrm>
              <a:off x="3829819" y="158957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69" name="TextBox 168"/>
            <p:cNvSpPr txBox="1"/>
            <p:nvPr/>
          </p:nvSpPr>
          <p:spPr>
            <a:xfrm>
              <a:off x="1453555" y="310174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0" name="TextBox 169"/>
            <p:cNvSpPr txBox="1"/>
            <p:nvPr/>
          </p:nvSpPr>
          <p:spPr>
            <a:xfrm>
              <a:off x="2344647" y="3040770"/>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3" name="TextBox 172"/>
            <p:cNvSpPr txBox="1"/>
            <p:nvPr/>
          </p:nvSpPr>
          <p:spPr>
            <a:xfrm>
              <a:off x="1741587" y="1805601"/>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74" name="TextBox 173"/>
            <p:cNvSpPr txBox="1"/>
            <p:nvPr/>
          </p:nvSpPr>
          <p:spPr>
            <a:xfrm>
              <a:off x="2317651" y="94150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78" name="TextBox 177"/>
            <p:cNvSpPr txBox="1"/>
            <p:nvPr/>
          </p:nvSpPr>
          <p:spPr>
            <a:xfrm>
              <a:off x="2317651" y="166158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3" name="TextBox 182"/>
            <p:cNvSpPr txBox="1"/>
            <p:nvPr/>
          </p:nvSpPr>
          <p:spPr>
            <a:xfrm>
              <a:off x="2029619" y="302973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4" name="TextBox 183"/>
            <p:cNvSpPr txBox="1"/>
            <p:nvPr/>
          </p:nvSpPr>
          <p:spPr>
            <a:xfrm>
              <a:off x="1021507" y="310174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85" name="TextBox 184"/>
            <p:cNvSpPr txBox="1"/>
            <p:nvPr/>
          </p:nvSpPr>
          <p:spPr>
            <a:xfrm>
              <a:off x="760471" y="310174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0" name="TextBox 189"/>
            <p:cNvSpPr txBox="1"/>
            <p:nvPr/>
          </p:nvSpPr>
          <p:spPr>
            <a:xfrm>
              <a:off x="328423" y="310174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1" name="TextBox 190"/>
            <p:cNvSpPr txBox="1"/>
            <p:nvPr/>
          </p:nvSpPr>
          <p:spPr>
            <a:xfrm>
              <a:off x="2389659" y="238166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2" name="TextBox 191"/>
            <p:cNvSpPr txBox="1"/>
            <p:nvPr/>
          </p:nvSpPr>
          <p:spPr>
            <a:xfrm>
              <a:off x="1957611" y="238166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3" name="TextBox 192"/>
            <p:cNvSpPr txBox="1"/>
            <p:nvPr/>
          </p:nvSpPr>
          <p:spPr>
            <a:xfrm>
              <a:off x="3109739" y="2381665"/>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4" name="TextBox 193"/>
            <p:cNvSpPr txBox="1"/>
            <p:nvPr/>
          </p:nvSpPr>
          <p:spPr>
            <a:xfrm>
              <a:off x="2677691" y="2381665"/>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5" name="TextBox 194"/>
            <p:cNvSpPr txBox="1"/>
            <p:nvPr/>
          </p:nvSpPr>
          <p:spPr>
            <a:xfrm>
              <a:off x="3829819" y="2309657"/>
              <a:ext cx="117020" cy="276999"/>
            </a:xfrm>
            <a:prstGeom prst="rect">
              <a:avLst/>
            </a:prstGeom>
            <a:noFill/>
          </p:spPr>
          <p:txBody>
            <a:bodyPr wrap="none" lIns="0" tIns="0" rIns="0" bIns="0" rtlCol="0" anchor="ctr" anchorCtr="1">
              <a:spAutoFit/>
            </a:bodyPr>
            <a:lstStyle/>
            <a:p>
              <a:r>
                <a:rPr lang="en-US" b="1" smtClean="0"/>
                <a:t>1</a:t>
              </a:r>
              <a:endParaRPr lang="cs-CZ" b="1"/>
            </a:p>
          </p:txBody>
        </p:sp>
        <p:sp>
          <p:nvSpPr>
            <p:cNvPr id="196" name="TextBox 195"/>
            <p:cNvSpPr txBox="1"/>
            <p:nvPr/>
          </p:nvSpPr>
          <p:spPr>
            <a:xfrm>
              <a:off x="3397771" y="2309657"/>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197" name="TextBox 196"/>
            <p:cNvSpPr txBox="1"/>
            <p:nvPr/>
          </p:nvSpPr>
          <p:spPr>
            <a:xfrm>
              <a:off x="3325763" y="1733593"/>
              <a:ext cx="117020" cy="276999"/>
            </a:xfrm>
            <a:prstGeom prst="rect">
              <a:avLst/>
            </a:prstGeom>
            <a:noFill/>
          </p:spPr>
          <p:txBody>
            <a:bodyPr wrap="none" lIns="0" tIns="0" rIns="0" bIns="0" rtlCol="0" anchor="ctr" anchorCtr="1">
              <a:spAutoFit/>
            </a:bodyPr>
            <a:lstStyle/>
            <a:p>
              <a:r>
                <a:rPr lang="en-US" b="1" smtClean="0"/>
                <a:t>0</a:t>
              </a:r>
              <a:endParaRPr lang="cs-CZ" b="1"/>
            </a:p>
          </p:txBody>
        </p:sp>
        <p:sp>
          <p:nvSpPr>
            <p:cNvPr id="2" name="Freeform 1"/>
            <p:cNvSpPr/>
            <p:nvPr/>
          </p:nvSpPr>
          <p:spPr>
            <a:xfrm>
              <a:off x="179512" y="548680"/>
              <a:ext cx="3958150" cy="3229119"/>
            </a:xfrm>
            <a:custGeom>
              <a:avLst/>
              <a:gdLst>
                <a:gd name="connsiteX0" fmla="*/ 1823839 w 3958150"/>
                <a:gd name="connsiteY0" fmla="*/ 33467 h 3500711"/>
                <a:gd name="connsiteX1" fmla="*/ 1871464 w 3958150"/>
                <a:gd name="connsiteY1" fmla="*/ 52517 h 3500711"/>
                <a:gd name="connsiteX2" fmla="*/ 2290564 w 3958150"/>
                <a:gd name="connsiteY2" fmla="*/ 528767 h 3500711"/>
                <a:gd name="connsiteX3" fmla="*/ 1700014 w 3958150"/>
                <a:gd name="connsiteY3" fmla="*/ 900242 h 3500711"/>
                <a:gd name="connsiteX4" fmla="*/ 871339 w 3958150"/>
                <a:gd name="connsiteY4" fmla="*/ 1586042 h 3500711"/>
                <a:gd name="connsiteX5" fmla="*/ 242689 w 3958150"/>
                <a:gd name="connsiteY5" fmla="*/ 2462342 h 3500711"/>
                <a:gd name="connsiteX6" fmla="*/ 4564 w 3958150"/>
                <a:gd name="connsiteY6" fmla="*/ 3129092 h 3500711"/>
                <a:gd name="connsiteX7" fmla="*/ 423664 w 3958150"/>
                <a:gd name="connsiteY7" fmla="*/ 3500567 h 3500711"/>
                <a:gd name="connsiteX8" fmla="*/ 737989 w 3958150"/>
                <a:gd name="connsiteY8" fmla="*/ 3090992 h 3500711"/>
                <a:gd name="connsiteX9" fmla="*/ 718939 w 3958150"/>
                <a:gd name="connsiteY9" fmla="*/ 2729042 h 3500711"/>
                <a:gd name="connsiteX10" fmla="*/ 785614 w 3958150"/>
                <a:gd name="connsiteY10" fmla="*/ 2652842 h 3500711"/>
                <a:gd name="connsiteX11" fmla="*/ 871339 w 3958150"/>
                <a:gd name="connsiteY11" fmla="*/ 2814767 h 3500711"/>
                <a:gd name="connsiteX12" fmla="*/ 823714 w 3958150"/>
                <a:gd name="connsiteY12" fmla="*/ 2948117 h 3500711"/>
                <a:gd name="connsiteX13" fmla="*/ 957064 w 3958150"/>
                <a:gd name="connsiteY13" fmla="*/ 3424367 h 3500711"/>
                <a:gd name="connsiteX14" fmla="*/ 1385689 w 3958150"/>
                <a:gd name="connsiteY14" fmla="*/ 3319592 h 3500711"/>
                <a:gd name="connsiteX15" fmla="*/ 1461889 w 3958150"/>
                <a:gd name="connsiteY15" fmla="*/ 2786192 h 3500711"/>
                <a:gd name="connsiteX16" fmla="*/ 1166614 w 3958150"/>
                <a:gd name="connsiteY16" fmla="*/ 2481392 h 3500711"/>
                <a:gd name="connsiteX17" fmla="*/ 1280914 w 3958150"/>
                <a:gd name="connsiteY17" fmla="*/ 2109917 h 3500711"/>
                <a:gd name="connsiteX18" fmla="*/ 1709539 w 3958150"/>
                <a:gd name="connsiteY18" fmla="*/ 1786067 h 3500711"/>
                <a:gd name="connsiteX19" fmla="*/ 2090539 w 3958150"/>
                <a:gd name="connsiteY19" fmla="*/ 1300292 h 3500711"/>
                <a:gd name="connsiteX20" fmla="*/ 2300089 w 3958150"/>
                <a:gd name="connsiteY20" fmla="*/ 1205042 h 3500711"/>
                <a:gd name="connsiteX21" fmla="*/ 2328664 w 3958150"/>
                <a:gd name="connsiteY21" fmla="*/ 1347917 h 3500711"/>
                <a:gd name="connsiteX22" fmla="*/ 2128639 w 3958150"/>
                <a:gd name="connsiteY22" fmla="*/ 1433642 h 3500711"/>
                <a:gd name="connsiteX23" fmla="*/ 1919089 w 3958150"/>
                <a:gd name="connsiteY23" fmla="*/ 1967042 h 3500711"/>
                <a:gd name="connsiteX24" fmla="*/ 1700014 w 3958150"/>
                <a:gd name="connsiteY24" fmla="*/ 2157542 h 3500711"/>
                <a:gd name="connsiteX25" fmla="*/ 1766689 w 3958150"/>
                <a:gd name="connsiteY25" fmla="*/ 2709992 h 3500711"/>
                <a:gd name="connsiteX26" fmla="*/ 1700014 w 3958150"/>
                <a:gd name="connsiteY26" fmla="*/ 3176717 h 3500711"/>
                <a:gd name="connsiteX27" fmla="*/ 2014339 w 3958150"/>
                <a:gd name="connsiteY27" fmla="*/ 3405317 h 3500711"/>
                <a:gd name="connsiteX28" fmla="*/ 2385814 w 3958150"/>
                <a:gd name="connsiteY28" fmla="*/ 3243392 h 3500711"/>
                <a:gd name="connsiteX29" fmla="*/ 2376289 w 3958150"/>
                <a:gd name="connsiteY29" fmla="*/ 2643317 h 3500711"/>
                <a:gd name="connsiteX30" fmla="*/ 2366764 w 3958150"/>
                <a:gd name="connsiteY30" fmla="*/ 2357567 h 3500711"/>
                <a:gd name="connsiteX31" fmla="*/ 2376289 w 3958150"/>
                <a:gd name="connsiteY31" fmla="*/ 1995617 h 3500711"/>
                <a:gd name="connsiteX32" fmla="*/ 2452489 w 3958150"/>
                <a:gd name="connsiteY32" fmla="*/ 1938467 h 3500711"/>
                <a:gd name="connsiteX33" fmla="*/ 2509639 w 3958150"/>
                <a:gd name="connsiteY33" fmla="*/ 2157542 h 3500711"/>
                <a:gd name="connsiteX34" fmla="*/ 2433439 w 3958150"/>
                <a:gd name="connsiteY34" fmla="*/ 2319467 h 3500711"/>
                <a:gd name="connsiteX35" fmla="*/ 2652514 w 3958150"/>
                <a:gd name="connsiteY35" fmla="*/ 2805242 h 3500711"/>
                <a:gd name="connsiteX36" fmla="*/ 3062089 w 3958150"/>
                <a:gd name="connsiteY36" fmla="*/ 2567117 h 3500711"/>
                <a:gd name="connsiteX37" fmla="*/ 3023989 w 3958150"/>
                <a:gd name="connsiteY37" fmla="*/ 2109917 h 3500711"/>
                <a:gd name="connsiteX38" fmla="*/ 2785864 w 3958150"/>
                <a:gd name="connsiteY38" fmla="*/ 1767017 h 3500711"/>
                <a:gd name="connsiteX39" fmla="*/ 2633464 w 3958150"/>
                <a:gd name="connsiteY39" fmla="*/ 1347917 h 3500711"/>
                <a:gd name="connsiteX40" fmla="*/ 2614414 w 3958150"/>
                <a:gd name="connsiteY40" fmla="*/ 1214567 h 3500711"/>
                <a:gd name="connsiteX41" fmla="*/ 2747764 w 3958150"/>
                <a:gd name="connsiteY41" fmla="*/ 1243142 h 3500711"/>
                <a:gd name="connsiteX42" fmla="*/ 3100189 w 3958150"/>
                <a:gd name="connsiteY42" fmla="*/ 1586042 h 3500711"/>
                <a:gd name="connsiteX43" fmla="*/ 3262114 w 3958150"/>
                <a:gd name="connsiteY43" fmla="*/ 1938467 h 3500711"/>
                <a:gd name="connsiteX44" fmla="*/ 3166864 w 3958150"/>
                <a:gd name="connsiteY44" fmla="*/ 2148017 h 3500711"/>
                <a:gd name="connsiteX45" fmla="*/ 3290689 w 3958150"/>
                <a:gd name="connsiteY45" fmla="*/ 2595692 h 3500711"/>
                <a:gd name="connsiteX46" fmla="*/ 3624064 w 3958150"/>
                <a:gd name="connsiteY46" fmla="*/ 2671892 h 3500711"/>
                <a:gd name="connsiteX47" fmla="*/ 3881239 w 3958150"/>
                <a:gd name="connsiteY47" fmla="*/ 2100392 h 3500711"/>
                <a:gd name="connsiteX48" fmla="*/ 3881239 w 3958150"/>
                <a:gd name="connsiteY48" fmla="*/ 1271717 h 3500711"/>
                <a:gd name="connsiteX49" fmla="*/ 2985889 w 3958150"/>
                <a:gd name="connsiteY49" fmla="*/ 938342 h 3500711"/>
                <a:gd name="connsiteX50" fmla="*/ 2623939 w 3958150"/>
                <a:gd name="connsiteY50" fmla="*/ 566867 h 3500711"/>
                <a:gd name="connsiteX51" fmla="*/ 2576314 w 3958150"/>
                <a:gd name="connsiteY51" fmla="*/ 128717 h 3500711"/>
                <a:gd name="connsiteX0" fmla="*/ 1823839 w 3958150"/>
                <a:gd name="connsiteY0" fmla="*/ 2931 h 3470175"/>
                <a:gd name="connsiteX1" fmla="*/ 2195314 w 3958150"/>
                <a:gd name="connsiteY1" fmla="*/ 288681 h 3470175"/>
                <a:gd name="connsiteX2" fmla="*/ 2290564 w 3958150"/>
                <a:gd name="connsiteY2" fmla="*/ 498231 h 3470175"/>
                <a:gd name="connsiteX3" fmla="*/ 1700014 w 3958150"/>
                <a:gd name="connsiteY3" fmla="*/ 869706 h 3470175"/>
                <a:gd name="connsiteX4" fmla="*/ 871339 w 3958150"/>
                <a:gd name="connsiteY4" fmla="*/ 1555506 h 3470175"/>
                <a:gd name="connsiteX5" fmla="*/ 242689 w 3958150"/>
                <a:gd name="connsiteY5" fmla="*/ 2431806 h 3470175"/>
                <a:gd name="connsiteX6" fmla="*/ 4564 w 3958150"/>
                <a:gd name="connsiteY6" fmla="*/ 3098556 h 3470175"/>
                <a:gd name="connsiteX7" fmla="*/ 423664 w 3958150"/>
                <a:gd name="connsiteY7" fmla="*/ 3470031 h 3470175"/>
                <a:gd name="connsiteX8" fmla="*/ 737989 w 3958150"/>
                <a:gd name="connsiteY8" fmla="*/ 3060456 h 3470175"/>
                <a:gd name="connsiteX9" fmla="*/ 718939 w 3958150"/>
                <a:gd name="connsiteY9" fmla="*/ 2698506 h 3470175"/>
                <a:gd name="connsiteX10" fmla="*/ 785614 w 3958150"/>
                <a:gd name="connsiteY10" fmla="*/ 2622306 h 3470175"/>
                <a:gd name="connsiteX11" fmla="*/ 871339 w 3958150"/>
                <a:gd name="connsiteY11" fmla="*/ 2784231 h 3470175"/>
                <a:gd name="connsiteX12" fmla="*/ 823714 w 3958150"/>
                <a:gd name="connsiteY12" fmla="*/ 2917581 h 3470175"/>
                <a:gd name="connsiteX13" fmla="*/ 957064 w 3958150"/>
                <a:gd name="connsiteY13" fmla="*/ 3393831 h 3470175"/>
                <a:gd name="connsiteX14" fmla="*/ 1385689 w 3958150"/>
                <a:gd name="connsiteY14" fmla="*/ 3289056 h 3470175"/>
                <a:gd name="connsiteX15" fmla="*/ 1461889 w 3958150"/>
                <a:gd name="connsiteY15" fmla="*/ 2755656 h 3470175"/>
                <a:gd name="connsiteX16" fmla="*/ 1166614 w 3958150"/>
                <a:gd name="connsiteY16" fmla="*/ 2450856 h 3470175"/>
                <a:gd name="connsiteX17" fmla="*/ 1280914 w 3958150"/>
                <a:gd name="connsiteY17" fmla="*/ 2079381 h 3470175"/>
                <a:gd name="connsiteX18" fmla="*/ 1709539 w 3958150"/>
                <a:gd name="connsiteY18" fmla="*/ 1755531 h 3470175"/>
                <a:gd name="connsiteX19" fmla="*/ 2090539 w 3958150"/>
                <a:gd name="connsiteY19" fmla="*/ 1269756 h 3470175"/>
                <a:gd name="connsiteX20" fmla="*/ 2300089 w 3958150"/>
                <a:gd name="connsiteY20" fmla="*/ 1174506 h 3470175"/>
                <a:gd name="connsiteX21" fmla="*/ 2328664 w 3958150"/>
                <a:gd name="connsiteY21" fmla="*/ 1317381 h 3470175"/>
                <a:gd name="connsiteX22" fmla="*/ 2128639 w 3958150"/>
                <a:gd name="connsiteY22" fmla="*/ 1403106 h 3470175"/>
                <a:gd name="connsiteX23" fmla="*/ 1919089 w 3958150"/>
                <a:gd name="connsiteY23" fmla="*/ 1936506 h 3470175"/>
                <a:gd name="connsiteX24" fmla="*/ 1700014 w 3958150"/>
                <a:gd name="connsiteY24" fmla="*/ 2127006 h 3470175"/>
                <a:gd name="connsiteX25" fmla="*/ 1766689 w 3958150"/>
                <a:gd name="connsiteY25" fmla="*/ 2679456 h 3470175"/>
                <a:gd name="connsiteX26" fmla="*/ 1700014 w 3958150"/>
                <a:gd name="connsiteY26" fmla="*/ 3146181 h 3470175"/>
                <a:gd name="connsiteX27" fmla="*/ 2014339 w 3958150"/>
                <a:gd name="connsiteY27" fmla="*/ 3374781 h 3470175"/>
                <a:gd name="connsiteX28" fmla="*/ 2385814 w 3958150"/>
                <a:gd name="connsiteY28" fmla="*/ 3212856 h 3470175"/>
                <a:gd name="connsiteX29" fmla="*/ 2376289 w 3958150"/>
                <a:gd name="connsiteY29" fmla="*/ 2612781 h 3470175"/>
                <a:gd name="connsiteX30" fmla="*/ 2366764 w 3958150"/>
                <a:gd name="connsiteY30" fmla="*/ 2327031 h 3470175"/>
                <a:gd name="connsiteX31" fmla="*/ 2376289 w 3958150"/>
                <a:gd name="connsiteY31" fmla="*/ 1965081 h 3470175"/>
                <a:gd name="connsiteX32" fmla="*/ 2452489 w 3958150"/>
                <a:gd name="connsiteY32" fmla="*/ 1907931 h 3470175"/>
                <a:gd name="connsiteX33" fmla="*/ 2509639 w 3958150"/>
                <a:gd name="connsiteY33" fmla="*/ 2127006 h 3470175"/>
                <a:gd name="connsiteX34" fmla="*/ 2433439 w 3958150"/>
                <a:gd name="connsiteY34" fmla="*/ 2288931 h 3470175"/>
                <a:gd name="connsiteX35" fmla="*/ 2652514 w 3958150"/>
                <a:gd name="connsiteY35" fmla="*/ 2774706 h 3470175"/>
                <a:gd name="connsiteX36" fmla="*/ 3062089 w 3958150"/>
                <a:gd name="connsiteY36" fmla="*/ 2536581 h 3470175"/>
                <a:gd name="connsiteX37" fmla="*/ 3023989 w 3958150"/>
                <a:gd name="connsiteY37" fmla="*/ 2079381 h 3470175"/>
                <a:gd name="connsiteX38" fmla="*/ 2785864 w 3958150"/>
                <a:gd name="connsiteY38" fmla="*/ 1736481 h 3470175"/>
                <a:gd name="connsiteX39" fmla="*/ 2633464 w 3958150"/>
                <a:gd name="connsiteY39" fmla="*/ 1317381 h 3470175"/>
                <a:gd name="connsiteX40" fmla="*/ 2614414 w 3958150"/>
                <a:gd name="connsiteY40" fmla="*/ 1184031 h 3470175"/>
                <a:gd name="connsiteX41" fmla="*/ 2747764 w 3958150"/>
                <a:gd name="connsiteY41" fmla="*/ 1212606 h 3470175"/>
                <a:gd name="connsiteX42" fmla="*/ 3100189 w 3958150"/>
                <a:gd name="connsiteY42" fmla="*/ 1555506 h 3470175"/>
                <a:gd name="connsiteX43" fmla="*/ 3262114 w 3958150"/>
                <a:gd name="connsiteY43" fmla="*/ 1907931 h 3470175"/>
                <a:gd name="connsiteX44" fmla="*/ 3166864 w 3958150"/>
                <a:gd name="connsiteY44" fmla="*/ 2117481 h 3470175"/>
                <a:gd name="connsiteX45" fmla="*/ 3290689 w 3958150"/>
                <a:gd name="connsiteY45" fmla="*/ 2565156 h 3470175"/>
                <a:gd name="connsiteX46" fmla="*/ 3624064 w 3958150"/>
                <a:gd name="connsiteY46" fmla="*/ 2641356 h 3470175"/>
                <a:gd name="connsiteX47" fmla="*/ 3881239 w 3958150"/>
                <a:gd name="connsiteY47" fmla="*/ 2069856 h 3470175"/>
                <a:gd name="connsiteX48" fmla="*/ 3881239 w 3958150"/>
                <a:gd name="connsiteY48" fmla="*/ 1241181 h 3470175"/>
                <a:gd name="connsiteX49" fmla="*/ 2985889 w 3958150"/>
                <a:gd name="connsiteY49" fmla="*/ 907806 h 3470175"/>
                <a:gd name="connsiteX50" fmla="*/ 2623939 w 3958150"/>
                <a:gd name="connsiteY50" fmla="*/ 536331 h 3470175"/>
                <a:gd name="connsiteX51" fmla="*/ 2576314 w 3958150"/>
                <a:gd name="connsiteY51" fmla="*/ 98181 h 3470175"/>
                <a:gd name="connsiteX0" fmla="*/ 2128639 w 3958150"/>
                <a:gd name="connsiteY0" fmla="*/ 95250 h 3371994"/>
                <a:gd name="connsiteX1" fmla="*/ 2195314 w 3958150"/>
                <a:gd name="connsiteY1" fmla="*/ 190500 h 3371994"/>
                <a:gd name="connsiteX2" fmla="*/ 2290564 w 3958150"/>
                <a:gd name="connsiteY2" fmla="*/ 400050 h 3371994"/>
                <a:gd name="connsiteX3" fmla="*/ 1700014 w 3958150"/>
                <a:gd name="connsiteY3" fmla="*/ 771525 h 3371994"/>
                <a:gd name="connsiteX4" fmla="*/ 871339 w 3958150"/>
                <a:gd name="connsiteY4" fmla="*/ 1457325 h 3371994"/>
                <a:gd name="connsiteX5" fmla="*/ 242689 w 3958150"/>
                <a:gd name="connsiteY5" fmla="*/ 2333625 h 3371994"/>
                <a:gd name="connsiteX6" fmla="*/ 4564 w 3958150"/>
                <a:gd name="connsiteY6" fmla="*/ 3000375 h 3371994"/>
                <a:gd name="connsiteX7" fmla="*/ 423664 w 3958150"/>
                <a:gd name="connsiteY7" fmla="*/ 3371850 h 3371994"/>
                <a:gd name="connsiteX8" fmla="*/ 737989 w 3958150"/>
                <a:gd name="connsiteY8" fmla="*/ 2962275 h 3371994"/>
                <a:gd name="connsiteX9" fmla="*/ 718939 w 3958150"/>
                <a:gd name="connsiteY9" fmla="*/ 2600325 h 3371994"/>
                <a:gd name="connsiteX10" fmla="*/ 785614 w 3958150"/>
                <a:gd name="connsiteY10" fmla="*/ 2524125 h 3371994"/>
                <a:gd name="connsiteX11" fmla="*/ 871339 w 3958150"/>
                <a:gd name="connsiteY11" fmla="*/ 2686050 h 3371994"/>
                <a:gd name="connsiteX12" fmla="*/ 823714 w 3958150"/>
                <a:gd name="connsiteY12" fmla="*/ 2819400 h 3371994"/>
                <a:gd name="connsiteX13" fmla="*/ 957064 w 3958150"/>
                <a:gd name="connsiteY13" fmla="*/ 3295650 h 3371994"/>
                <a:gd name="connsiteX14" fmla="*/ 1385689 w 3958150"/>
                <a:gd name="connsiteY14" fmla="*/ 3190875 h 3371994"/>
                <a:gd name="connsiteX15" fmla="*/ 1461889 w 3958150"/>
                <a:gd name="connsiteY15" fmla="*/ 2657475 h 3371994"/>
                <a:gd name="connsiteX16" fmla="*/ 1166614 w 3958150"/>
                <a:gd name="connsiteY16" fmla="*/ 2352675 h 3371994"/>
                <a:gd name="connsiteX17" fmla="*/ 1280914 w 3958150"/>
                <a:gd name="connsiteY17" fmla="*/ 1981200 h 3371994"/>
                <a:gd name="connsiteX18" fmla="*/ 1709539 w 3958150"/>
                <a:gd name="connsiteY18" fmla="*/ 1657350 h 3371994"/>
                <a:gd name="connsiteX19" fmla="*/ 2090539 w 3958150"/>
                <a:gd name="connsiteY19" fmla="*/ 1171575 h 3371994"/>
                <a:gd name="connsiteX20" fmla="*/ 2300089 w 3958150"/>
                <a:gd name="connsiteY20" fmla="*/ 1076325 h 3371994"/>
                <a:gd name="connsiteX21" fmla="*/ 2328664 w 3958150"/>
                <a:gd name="connsiteY21" fmla="*/ 1219200 h 3371994"/>
                <a:gd name="connsiteX22" fmla="*/ 2128639 w 3958150"/>
                <a:gd name="connsiteY22" fmla="*/ 1304925 h 3371994"/>
                <a:gd name="connsiteX23" fmla="*/ 1919089 w 3958150"/>
                <a:gd name="connsiteY23" fmla="*/ 1838325 h 3371994"/>
                <a:gd name="connsiteX24" fmla="*/ 1700014 w 3958150"/>
                <a:gd name="connsiteY24" fmla="*/ 2028825 h 3371994"/>
                <a:gd name="connsiteX25" fmla="*/ 1766689 w 3958150"/>
                <a:gd name="connsiteY25" fmla="*/ 2581275 h 3371994"/>
                <a:gd name="connsiteX26" fmla="*/ 1700014 w 3958150"/>
                <a:gd name="connsiteY26" fmla="*/ 3048000 h 3371994"/>
                <a:gd name="connsiteX27" fmla="*/ 2014339 w 3958150"/>
                <a:gd name="connsiteY27" fmla="*/ 3276600 h 3371994"/>
                <a:gd name="connsiteX28" fmla="*/ 2385814 w 3958150"/>
                <a:gd name="connsiteY28" fmla="*/ 3114675 h 3371994"/>
                <a:gd name="connsiteX29" fmla="*/ 2376289 w 3958150"/>
                <a:gd name="connsiteY29" fmla="*/ 2514600 h 3371994"/>
                <a:gd name="connsiteX30" fmla="*/ 2366764 w 3958150"/>
                <a:gd name="connsiteY30" fmla="*/ 2228850 h 3371994"/>
                <a:gd name="connsiteX31" fmla="*/ 2376289 w 3958150"/>
                <a:gd name="connsiteY31" fmla="*/ 1866900 h 3371994"/>
                <a:gd name="connsiteX32" fmla="*/ 2452489 w 3958150"/>
                <a:gd name="connsiteY32" fmla="*/ 1809750 h 3371994"/>
                <a:gd name="connsiteX33" fmla="*/ 2509639 w 3958150"/>
                <a:gd name="connsiteY33" fmla="*/ 2028825 h 3371994"/>
                <a:gd name="connsiteX34" fmla="*/ 2433439 w 3958150"/>
                <a:gd name="connsiteY34" fmla="*/ 2190750 h 3371994"/>
                <a:gd name="connsiteX35" fmla="*/ 2652514 w 3958150"/>
                <a:gd name="connsiteY35" fmla="*/ 2676525 h 3371994"/>
                <a:gd name="connsiteX36" fmla="*/ 3062089 w 3958150"/>
                <a:gd name="connsiteY36" fmla="*/ 2438400 h 3371994"/>
                <a:gd name="connsiteX37" fmla="*/ 3023989 w 3958150"/>
                <a:gd name="connsiteY37" fmla="*/ 1981200 h 3371994"/>
                <a:gd name="connsiteX38" fmla="*/ 2785864 w 3958150"/>
                <a:gd name="connsiteY38" fmla="*/ 1638300 h 3371994"/>
                <a:gd name="connsiteX39" fmla="*/ 2633464 w 3958150"/>
                <a:gd name="connsiteY39" fmla="*/ 1219200 h 3371994"/>
                <a:gd name="connsiteX40" fmla="*/ 2614414 w 3958150"/>
                <a:gd name="connsiteY40" fmla="*/ 1085850 h 3371994"/>
                <a:gd name="connsiteX41" fmla="*/ 2747764 w 3958150"/>
                <a:gd name="connsiteY41" fmla="*/ 1114425 h 3371994"/>
                <a:gd name="connsiteX42" fmla="*/ 3100189 w 3958150"/>
                <a:gd name="connsiteY42" fmla="*/ 1457325 h 3371994"/>
                <a:gd name="connsiteX43" fmla="*/ 3262114 w 3958150"/>
                <a:gd name="connsiteY43" fmla="*/ 1809750 h 3371994"/>
                <a:gd name="connsiteX44" fmla="*/ 3166864 w 3958150"/>
                <a:gd name="connsiteY44" fmla="*/ 2019300 h 3371994"/>
                <a:gd name="connsiteX45" fmla="*/ 3290689 w 3958150"/>
                <a:gd name="connsiteY45" fmla="*/ 2466975 h 3371994"/>
                <a:gd name="connsiteX46" fmla="*/ 3624064 w 3958150"/>
                <a:gd name="connsiteY46" fmla="*/ 2543175 h 3371994"/>
                <a:gd name="connsiteX47" fmla="*/ 3881239 w 3958150"/>
                <a:gd name="connsiteY47" fmla="*/ 1971675 h 3371994"/>
                <a:gd name="connsiteX48" fmla="*/ 3881239 w 3958150"/>
                <a:gd name="connsiteY48" fmla="*/ 1143000 h 3371994"/>
                <a:gd name="connsiteX49" fmla="*/ 2985889 w 3958150"/>
                <a:gd name="connsiteY49" fmla="*/ 809625 h 3371994"/>
                <a:gd name="connsiteX50" fmla="*/ 2623939 w 3958150"/>
                <a:gd name="connsiteY50" fmla="*/ 438150 h 3371994"/>
                <a:gd name="connsiteX51" fmla="*/ 2576314 w 3958150"/>
                <a:gd name="connsiteY51" fmla="*/ 0 h 3371994"/>
                <a:gd name="connsiteX0" fmla="*/ 2128639 w 3958150"/>
                <a:gd name="connsiteY0" fmla="*/ 95250 h 3371994"/>
                <a:gd name="connsiteX1" fmla="*/ 2290564 w 3958150"/>
                <a:gd name="connsiteY1" fmla="*/ 190500 h 3371994"/>
                <a:gd name="connsiteX2" fmla="*/ 2290564 w 3958150"/>
                <a:gd name="connsiteY2" fmla="*/ 400050 h 3371994"/>
                <a:gd name="connsiteX3" fmla="*/ 1700014 w 3958150"/>
                <a:gd name="connsiteY3" fmla="*/ 771525 h 3371994"/>
                <a:gd name="connsiteX4" fmla="*/ 871339 w 3958150"/>
                <a:gd name="connsiteY4" fmla="*/ 1457325 h 3371994"/>
                <a:gd name="connsiteX5" fmla="*/ 242689 w 3958150"/>
                <a:gd name="connsiteY5" fmla="*/ 2333625 h 3371994"/>
                <a:gd name="connsiteX6" fmla="*/ 4564 w 3958150"/>
                <a:gd name="connsiteY6" fmla="*/ 3000375 h 3371994"/>
                <a:gd name="connsiteX7" fmla="*/ 423664 w 3958150"/>
                <a:gd name="connsiteY7" fmla="*/ 3371850 h 3371994"/>
                <a:gd name="connsiteX8" fmla="*/ 737989 w 3958150"/>
                <a:gd name="connsiteY8" fmla="*/ 2962275 h 3371994"/>
                <a:gd name="connsiteX9" fmla="*/ 718939 w 3958150"/>
                <a:gd name="connsiteY9" fmla="*/ 2600325 h 3371994"/>
                <a:gd name="connsiteX10" fmla="*/ 785614 w 3958150"/>
                <a:gd name="connsiteY10" fmla="*/ 2524125 h 3371994"/>
                <a:gd name="connsiteX11" fmla="*/ 871339 w 3958150"/>
                <a:gd name="connsiteY11" fmla="*/ 2686050 h 3371994"/>
                <a:gd name="connsiteX12" fmla="*/ 823714 w 3958150"/>
                <a:gd name="connsiteY12" fmla="*/ 2819400 h 3371994"/>
                <a:gd name="connsiteX13" fmla="*/ 957064 w 3958150"/>
                <a:gd name="connsiteY13" fmla="*/ 3295650 h 3371994"/>
                <a:gd name="connsiteX14" fmla="*/ 1385689 w 3958150"/>
                <a:gd name="connsiteY14" fmla="*/ 3190875 h 3371994"/>
                <a:gd name="connsiteX15" fmla="*/ 1461889 w 3958150"/>
                <a:gd name="connsiteY15" fmla="*/ 2657475 h 3371994"/>
                <a:gd name="connsiteX16" fmla="*/ 1166614 w 3958150"/>
                <a:gd name="connsiteY16" fmla="*/ 2352675 h 3371994"/>
                <a:gd name="connsiteX17" fmla="*/ 1280914 w 3958150"/>
                <a:gd name="connsiteY17" fmla="*/ 1981200 h 3371994"/>
                <a:gd name="connsiteX18" fmla="*/ 1709539 w 3958150"/>
                <a:gd name="connsiteY18" fmla="*/ 1657350 h 3371994"/>
                <a:gd name="connsiteX19" fmla="*/ 2090539 w 3958150"/>
                <a:gd name="connsiteY19" fmla="*/ 1171575 h 3371994"/>
                <a:gd name="connsiteX20" fmla="*/ 2300089 w 3958150"/>
                <a:gd name="connsiteY20" fmla="*/ 1076325 h 3371994"/>
                <a:gd name="connsiteX21" fmla="*/ 2328664 w 3958150"/>
                <a:gd name="connsiteY21" fmla="*/ 1219200 h 3371994"/>
                <a:gd name="connsiteX22" fmla="*/ 2128639 w 3958150"/>
                <a:gd name="connsiteY22" fmla="*/ 1304925 h 3371994"/>
                <a:gd name="connsiteX23" fmla="*/ 1919089 w 3958150"/>
                <a:gd name="connsiteY23" fmla="*/ 1838325 h 3371994"/>
                <a:gd name="connsiteX24" fmla="*/ 1700014 w 3958150"/>
                <a:gd name="connsiteY24" fmla="*/ 2028825 h 3371994"/>
                <a:gd name="connsiteX25" fmla="*/ 1766689 w 3958150"/>
                <a:gd name="connsiteY25" fmla="*/ 2581275 h 3371994"/>
                <a:gd name="connsiteX26" fmla="*/ 1700014 w 3958150"/>
                <a:gd name="connsiteY26" fmla="*/ 3048000 h 3371994"/>
                <a:gd name="connsiteX27" fmla="*/ 2014339 w 3958150"/>
                <a:gd name="connsiteY27" fmla="*/ 3276600 h 3371994"/>
                <a:gd name="connsiteX28" fmla="*/ 2385814 w 3958150"/>
                <a:gd name="connsiteY28" fmla="*/ 3114675 h 3371994"/>
                <a:gd name="connsiteX29" fmla="*/ 2376289 w 3958150"/>
                <a:gd name="connsiteY29" fmla="*/ 2514600 h 3371994"/>
                <a:gd name="connsiteX30" fmla="*/ 2366764 w 3958150"/>
                <a:gd name="connsiteY30" fmla="*/ 2228850 h 3371994"/>
                <a:gd name="connsiteX31" fmla="*/ 2376289 w 3958150"/>
                <a:gd name="connsiteY31" fmla="*/ 1866900 h 3371994"/>
                <a:gd name="connsiteX32" fmla="*/ 2452489 w 3958150"/>
                <a:gd name="connsiteY32" fmla="*/ 1809750 h 3371994"/>
                <a:gd name="connsiteX33" fmla="*/ 2509639 w 3958150"/>
                <a:gd name="connsiteY33" fmla="*/ 2028825 h 3371994"/>
                <a:gd name="connsiteX34" fmla="*/ 2433439 w 3958150"/>
                <a:gd name="connsiteY34" fmla="*/ 2190750 h 3371994"/>
                <a:gd name="connsiteX35" fmla="*/ 2652514 w 3958150"/>
                <a:gd name="connsiteY35" fmla="*/ 2676525 h 3371994"/>
                <a:gd name="connsiteX36" fmla="*/ 3062089 w 3958150"/>
                <a:gd name="connsiteY36" fmla="*/ 2438400 h 3371994"/>
                <a:gd name="connsiteX37" fmla="*/ 3023989 w 3958150"/>
                <a:gd name="connsiteY37" fmla="*/ 1981200 h 3371994"/>
                <a:gd name="connsiteX38" fmla="*/ 2785864 w 3958150"/>
                <a:gd name="connsiteY38" fmla="*/ 1638300 h 3371994"/>
                <a:gd name="connsiteX39" fmla="*/ 2633464 w 3958150"/>
                <a:gd name="connsiteY39" fmla="*/ 1219200 h 3371994"/>
                <a:gd name="connsiteX40" fmla="*/ 2614414 w 3958150"/>
                <a:gd name="connsiteY40" fmla="*/ 1085850 h 3371994"/>
                <a:gd name="connsiteX41" fmla="*/ 2747764 w 3958150"/>
                <a:gd name="connsiteY41" fmla="*/ 1114425 h 3371994"/>
                <a:gd name="connsiteX42" fmla="*/ 3100189 w 3958150"/>
                <a:gd name="connsiteY42" fmla="*/ 1457325 h 3371994"/>
                <a:gd name="connsiteX43" fmla="*/ 3262114 w 3958150"/>
                <a:gd name="connsiteY43" fmla="*/ 1809750 h 3371994"/>
                <a:gd name="connsiteX44" fmla="*/ 3166864 w 3958150"/>
                <a:gd name="connsiteY44" fmla="*/ 2019300 h 3371994"/>
                <a:gd name="connsiteX45" fmla="*/ 3290689 w 3958150"/>
                <a:gd name="connsiteY45" fmla="*/ 2466975 h 3371994"/>
                <a:gd name="connsiteX46" fmla="*/ 3624064 w 3958150"/>
                <a:gd name="connsiteY46" fmla="*/ 2543175 h 3371994"/>
                <a:gd name="connsiteX47" fmla="*/ 3881239 w 3958150"/>
                <a:gd name="connsiteY47" fmla="*/ 1971675 h 3371994"/>
                <a:gd name="connsiteX48" fmla="*/ 3881239 w 3958150"/>
                <a:gd name="connsiteY48" fmla="*/ 1143000 h 3371994"/>
                <a:gd name="connsiteX49" fmla="*/ 2985889 w 3958150"/>
                <a:gd name="connsiteY49" fmla="*/ 809625 h 3371994"/>
                <a:gd name="connsiteX50" fmla="*/ 2623939 w 3958150"/>
                <a:gd name="connsiteY50" fmla="*/ 438150 h 3371994"/>
                <a:gd name="connsiteX51" fmla="*/ 2576314 w 3958150"/>
                <a:gd name="connsiteY51" fmla="*/ 0 h 3371994"/>
                <a:gd name="connsiteX0" fmla="*/ 2128639 w 3958150"/>
                <a:gd name="connsiteY0" fmla="*/ 7499 h 3284243"/>
                <a:gd name="connsiteX1" fmla="*/ 2290564 w 3958150"/>
                <a:gd name="connsiteY1" fmla="*/ 102749 h 3284243"/>
                <a:gd name="connsiteX2" fmla="*/ 2290564 w 3958150"/>
                <a:gd name="connsiteY2" fmla="*/ 312299 h 3284243"/>
                <a:gd name="connsiteX3" fmla="*/ 1700014 w 3958150"/>
                <a:gd name="connsiteY3" fmla="*/ 683774 h 3284243"/>
                <a:gd name="connsiteX4" fmla="*/ 871339 w 3958150"/>
                <a:gd name="connsiteY4" fmla="*/ 1369574 h 3284243"/>
                <a:gd name="connsiteX5" fmla="*/ 242689 w 3958150"/>
                <a:gd name="connsiteY5" fmla="*/ 2245874 h 3284243"/>
                <a:gd name="connsiteX6" fmla="*/ 4564 w 3958150"/>
                <a:gd name="connsiteY6" fmla="*/ 2912624 h 3284243"/>
                <a:gd name="connsiteX7" fmla="*/ 423664 w 3958150"/>
                <a:gd name="connsiteY7" fmla="*/ 3284099 h 3284243"/>
                <a:gd name="connsiteX8" fmla="*/ 737989 w 3958150"/>
                <a:gd name="connsiteY8" fmla="*/ 2874524 h 3284243"/>
                <a:gd name="connsiteX9" fmla="*/ 718939 w 3958150"/>
                <a:gd name="connsiteY9" fmla="*/ 2512574 h 3284243"/>
                <a:gd name="connsiteX10" fmla="*/ 785614 w 3958150"/>
                <a:gd name="connsiteY10" fmla="*/ 2436374 h 3284243"/>
                <a:gd name="connsiteX11" fmla="*/ 871339 w 3958150"/>
                <a:gd name="connsiteY11" fmla="*/ 2598299 h 3284243"/>
                <a:gd name="connsiteX12" fmla="*/ 823714 w 3958150"/>
                <a:gd name="connsiteY12" fmla="*/ 2731649 h 3284243"/>
                <a:gd name="connsiteX13" fmla="*/ 957064 w 3958150"/>
                <a:gd name="connsiteY13" fmla="*/ 3207899 h 3284243"/>
                <a:gd name="connsiteX14" fmla="*/ 1385689 w 3958150"/>
                <a:gd name="connsiteY14" fmla="*/ 3103124 h 3284243"/>
                <a:gd name="connsiteX15" fmla="*/ 1461889 w 3958150"/>
                <a:gd name="connsiteY15" fmla="*/ 2569724 h 3284243"/>
                <a:gd name="connsiteX16" fmla="*/ 1166614 w 3958150"/>
                <a:gd name="connsiteY16" fmla="*/ 2264924 h 3284243"/>
                <a:gd name="connsiteX17" fmla="*/ 1280914 w 3958150"/>
                <a:gd name="connsiteY17" fmla="*/ 1893449 h 3284243"/>
                <a:gd name="connsiteX18" fmla="*/ 1709539 w 3958150"/>
                <a:gd name="connsiteY18" fmla="*/ 1569599 h 3284243"/>
                <a:gd name="connsiteX19" fmla="*/ 2090539 w 3958150"/>
                <a:gd name="connsiteY19" fmla="*/ 1083824 h 3284243"/>
                <a:gd name="connsiteX20" fmla="*/ 2300089 w 3958150"/>
                <a:gd name="connsiteY20" fmla="*/ 988574 h 3284243"/>
                <a:gd name="connsiteX21" fmla="*/ 2328664 w 3958150"/>
                <a:gd name="connsiteY21" fmla="*/ 1131449 h 3284243"/>
                <a:gd name="connsiteX22" fmla="*/ 2128639 w 3958150"/>
                <a:gd name="connsiteY22" fmla="*/ 1217174 h 3284243"/>
                <a:gd name="connsiteX23" fmla="*/ 1919089 w 3958150"/>
                <a:gd name="connsiteY23" fmla="*/ 1750574 h 3284243"/>
                <a:gd name="connsiteX24" fmla="*/ 1700014 w 3958150"/>
                <a:gd name="connsiteY24" fmla="*/ 1941074 h 3284243"/>
                <a:gd name="connsiteX25" fmla="*/ 1766689 w 3958150"/>
                <a:gd name="connsiteY25" fmla="*/ 2493524 h 3284243"/>
                <a:gd name="connsiteX26" fmla="*/ 1700014 w 3958150"/>
                <a:gd name="connsiteY26" fmla="*/ 2960249 h 3284243"/>
                <a:gd name="connsiteX27" fmla="*/ 2014339 w 3958150"/>
                <a:gd name="connsiteY27" fmla="*/ 3188849 h 3284243"/>
                <a:gd name="connsiteX28" fmla="*/ 2385814 w 3958150"/>
                <a:gd name="connsiteY28" fmla="*/ 3026924 h 3284243"/>
                <a:gd name="connsiteX29" fmla="*/ 2376289 w 3958150"/>
                <a:gd name="connsiteY29" fmla="*/ 2426849 h 3284243"/>
                <a:gd name="connsiteX30" fmla="*/ 2366764 w 3958150"/>
                <a:gd name="connsiteY30" fmla="*/ 2141099 h 3284243"/>
                <a:gd name="connsiteX31" fmla="*/ 2376289 w 3958150"/>
                <a:gd name="connsiteY31" fmla="*/ 1779149 h 3284243"/>
                <a:gd name="connsiteX32" fmla="*/ 2452489 w 3958150"/>
                <a:gd name="connsiteY32" fmla="*/ 1721999 h 3284243"/>
                <a:gd name="connsiteX33" fmla="*/ 2509639 w 3958150"/>
                <a:gd name="connsiteY33" fmla="*/ 1941074 h 3284243"/>
                <a:gd name="connsiteX34" fmla="*/ 2433439 w 3958150"/>
                <a:gd name="connsiteY34" fmla="*/ 2102999 h 3284243"/>
                <a:gd name="connsiteX35" fmla="*/ 2652514 w 3958150"/>
                <a:gd name="connsiteY35" fmla="*/ 2588774 h 3284243"/>
                <a:gd name="connsiteX36" fmla="*/ 3062089 w 3958150"/>
                <a:gd name="connsiteY36" fmla="*/ 2350649 h 3284243"/>
                <a:gd name="connsiteX37" fmla="*/ 3023989 w 3958150"/>
                <a:gd name="connsiteY37" fmla="*/ 1893449 h 3284243"/>
                <a:gd name="connsiteX38" fmla="*/ 2785864 w 3958150"/>
                <a:gd name="connsiteY38" fmla="*/ 1550549 h 3284243"/>
                <a:gd name="connsiteX39" fmla="*/ 2633464 w 3958150"/>
                <a:gd name="connsiteY39" fmla="*/ 1131449 h 3284243"/>
                <a:gd name="connsiteX40" fmla="*/ 2614414 w 3958150"/>
                <a:gd name="connsiteY40" fmla="*/ 998099 h 3284243"/>
                <a:gd name="connsiteX41" fmla="*/ 2747764 w 3958150"/>
                <a:gd name="connsiteY41" fmla="*/ 1026674 h 3284243"/>
                <a:gd name="connsiteX42" fmla="*/ 3100189 w 3958150"/>
                <a:gd name="connsiteY42" fmla="*/ 1369574 h 3284243"/>
                <a:gd name="connsiteX43" fmla="*/ 3262114 w 3958150"/>
                <a:gd name="connsiteY43" fmla="*/ 1721999 h 3284243"/>
                <a:gd name="connsiteX44" fmla="*/ 3166864 w 3958150"/>
                <a:gd name="connsiteY44" fmla="*/ 1931549 h 3284243"/>
                <a:gd name="connsiteX45" fmla="*/ 3290689 w 3958150"/>
                <a:gd name="connsiteY45" fmla="*/ 2379224 h 3284243"/>
                <a:gd name="connsiteX46" fmla="*/ 3624064 w 3958150"/>
                <a:gd name="connsiteY46" fmla="*/ 2455424 h 3284243"/>
                <a:gd name="connsiteX47" fmla="*/ 3881239 w 3958150"/>
                <a:gd name="connsiteY47" fmla="*/ 1883924 h 3284243"/>
                <a:gd name="connsiteX48" fmla="*/ 3881239 w 3958150"/>
                <a:gd name="connsiteY48" fmla="*/ 1055249 h 3284243"/>
                <a:gd name="connsiteX49" fmla="*/ 2985889 w 3958150"/>
                <a:gd name="connsiteY49" fmla="*/ 721874 h 3284243"/>
                <a:gd name="connsiteX50" fmla="*/ 2623939 w 3958150"/>
                <a:gd name="connsiteY50" fmla="*/ 350399 h 3284243"/>
                <a:gd name="connsiteX51" fmla="*/ 2642989 w 3958150"/>
                <a:gd name="connsiteY51" fmla="*/ 45599 h 3284243"/>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642989 w 3958150"/>
                <a:gd name="connsiteY51" fmla="*/ 43584 h 3282228"/>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719189 w 3958150"/>
                <a:gd name="connsiteY51" fmla="*/ 53109 h 3282228"/>
                <a:gd name="connsiteX0" fmla="*/ 2128639 w 3958150"/>
                <a:gd name="connsiteY0" fmla="*/ 5484 h 3282228"/>
                <a:gd name="connsiteX1" fmla="*/ 2328664 w 3958150"/>
                <a:gd name="connsiteY1" fmla="*/ 138834 h 3282228"/>
                <a:gd name="connsiteX2" fmla="*/ 2290564 w 3958150"/>
                <a:gd name="connsiteY2" fmla="*/ 310284 h 3282228"/>
                <a:gd name="connsiteX3" fmla="*/ 1700014 w 3958150"/>
                <a:gd name="connsiteY3" fmla="*/ 681759 h 3282228"/>
                <a:gd name="connsiteX4" fmla="*/ 871339 w 3958150"/>
                <a:gd name="connsiteY4" fmla="*/ 1367559 h 3282228"/>
                <a:gd name="connsiteX5" fmla="*/ 242689 w 3958150"/>
                <a:gd name="connsiteY5" fmla="*/ 2243859 h 3282228"/>
                <a:gd name="connsiteX6" fmla="*/ 4564 w 3958150"/>
                <a:gd name="connsiteY6" fmla="*/ 2910609 h 3282228"/>
                <a:gd name="connsiteX7" fmla="*/ 423664 w 3958150"/>
                <a:gd name="connsiteY7" fmla="*/ 3282084 h 3282228"/>
                <a:gd name="connsiteX8" fmla="*/ 737989 w 3958150"/>
                <a:gd name="connsiteY8" fmla="*/ 2872509 h 3282228"/>
                <a:gd name="connsiteX9" fmla="*/ 718939 w 3958150"/>
                <a:gd name="connsiteY9" fmla="*/ 2510559 h 3282228"/>
                <a:gd name="connsiteX10" fmla="*/ 785614 w 3958150"/>
                <a:gd name="connsiteY10" fmla="*/ 2434359 h 3282228"/>
                <a:gd name="connsiteX11" fmla="*/ 871339 w 3958150"/>
                <a:gd name="connsiteY11" fmla="*/ 2596284 h 3282228"/>
                <a:gd name="connsiteX12" fmla="*/ 823714 w 3958150"/>
                <a:gd name="connsiteY12" fmla="*/ 2729634 h 3282228"/>
                <a:gd name="connsiteX13" fmla="*/ 957064 w 3958150"/>
                <a:gd name="connsiteY13" fmla="*/ 3205884 h 3282228"/>
                <a:gd name="connsiteX14" fmla="*/ 1385689 w 3958150"/>
                <a:gd name="connsiteY14" fmla="*/ 3101109 h 3282228"/>
                <a:gd name="connsiteX15" fmla="*/ 1461889 w 3958150"/>
                <a:gd name="connsiteY15" fmla="*/ 2567709 h 3282228"/>
                <a:gd name="connsiteX16" fmla="*/ 1166614 w 3958150"/>
                <a:gd name="connsiteY16" fmla="*/ 2262909 h 3282228"/>
                <a:gd name="connsiteX17" fmla="*/ 1280914 w 3958150"/>
                <a:gd name="connsiteY17" fmla="*/ 1891434 h 3282228"/>
                <a:gd name="connsiteX18" fmla="*/ 1709539 w 3958150"/>
                <a:gd name="connsiteY18" fmla="*/ 1567584 h 3282228"/>
                <a:gd name="connsiteX19" fmla="*/ 2090539 w 3958150"/>
                <a:gd name="connsiteY19" fmla="*/ 1081809 h 3282228"/>
                <a:gd name="connsiteX20" fmla="*/ 2300089 w 3958150"/>
                <a:gd name="connsiteY20" fmla="*/ 986559 h 3282228"/>
                <a:gd name="connsiteX21" fmla="*/ 2328664 w 3958150"/>
                <a:gd name="connsiteY21" fmla="*/ 1129434 h 3282228"/>
                <a:gd name="connsiteX22" fmla="*/ 2128639 w 3958150"/>
                <a:gd name="connsiteY22" fmla="*/ 1215159 h 3282228"/>
                <a:gd name="connsiteX23" fmla="*/ 1919089 w 3958150"/>
                <a:gd name="connsiteY23" fmla="*/ 1748559 h 3282228"/>
                <a:gd name="connsiteX24" fmla="*/ 1700014 w 3958150"/>
                <a:gd name="connsiteY24" fmla="*/ 1939059 h 3282228"/>
                <a:gd name="connsiteX25" fmla="*/ 1766689 w 3958150"/>
                <a:gd name="connsiteY25" fmla="*/ 2491509 h 3282228"/>
                <a:gd name="connsiteX26" fmla="*/ 1700014 w 3958150"/>
                <a:gd name="connsiteY26" fmla="*/ 2958234 h 3282228"/>
                <a:gd name="connsiteX27" fmla="*/ 2014339 w 3958150"/>
                <a:gd name="connsiteY27" fmla="*/ 3186834 h 3282228"/>
                <a:gd name="connsiteX28" fmla="*/ 2385814 w 3958150"/>
                <a:gd name="connsiteY28" fmla="*/ 3024909 h 3282228"/>
                <a:gd name="connsiteX29" fmla="*/ 2376289 w 3958150"/>
                <a:gd name="connsiteY29" fmla="*/ 2424834 h 3282228"/>
                <a:gd name="connsiteX30" fmla="*/ 2366764 w 3958150"/>
                <a:gd name="connsiteY30" fmla="*/ 2139084 h 3282228"/>
                <a:gd name="connsiteX31" fmla="*/ 2376289 w 3958150"/>
                <a:gd name="connsiteY31" fmla="*/ 1777134 h 3282228"/>
                <a:gd name="connsiteX32" fmla="*/ 2452489 w 3958150"/>
                <a:gd name="connsiteY32" fmla="*/ 1719984 h 3282228"/>
                <a:gd name="connsiteX33" fmla="*/ 2509639 w 3958150"/>
                <a:gd name="connsiteY33" fmla="*/ 1939059 h 3282228"/>
                <a:gd name="connsiteX34" fmla="*/ 2433439 w 3958150"/>
                <a:gd name="connsiteY34" fmla="*/ 2100984 h 3282228"/>
                <a:gd name="connsiteX35" fmla="*/ 2652514 w 3958150"/>
                <a:gd name="connsiteY35" fmla="*/ 2586759 h 3282228"/>
                <a:gd name="connsiteX36" fmla="*/ 3062089 w 3958150"/>
                <a:gd name="connsiteY36" fmla="*/ 2348634 h 3282228"/>
                <a:gd name="connsiteX37" fmla="*/ 3023989 w 3958150"/>
                <a:gd name="connsiteY37" fmla="*/ 1891434 h 3282228"/>
                <a:gd name="connsiteX38" fmla="*/ 2785864 w 3958150"/>
                <a:gd name="connsiteY38" fmla="*/ 1548534 h 3282228"/>
                <a:gd name="connsiteX39" fmla="*/ 2633464 w 3958150"/>
                <a:gd name="connsiteY39" fmla="*/ 1129434 h 3282228"/>
                <a:gd name="connsiteX40" fmla="*/ 2614414 w 3958150"/>
                <a:gd name="connsiteY40" fmla="*/ 996084 h 3282228"/>
                <a:gd name="connsiteX41" fmla="*/ 2747764 w 3958150"/>
                <a:gd name="connsiteY41" fmla="*/ 1024659 h 3282228"/>
                <a:gd name="connsiteX42" fmla="*/ 3100189 w 3958150"/>
                <a:gd name="connsiteY42" fmla="*/ 1367559 h 3282228"/>
                <a:gd name="connsiteX43" fmla="*/ 3262114 w 3958150"/>
                <a:gd name="connsiteY43" fmla="*/ 1719984 h 3282228"/>
                <a:gd name="connsiteX44" fmla="*/ 3166864 w 3958150"/>
                <a:gd name="connsiteY44" fmla="*/ 1929534 h 3282228"/>
                <a:gd name="connsiteX45" fmla="*/ 3290689 w 3958150"/>
                <a:gd name="connsiteY45" fmla="*/ 2377209 h 3282228"/>
                <a:gd name="connsiteX46" fmla="*/ 3624064 w 3958150"/>
                <a:gd name="connsiteY46" fmla="*/ 2453409 h 3282228"/>
                <a:gd name="connsiteX47" fmla="*/ 3881239 w 3958150"/>
                <a:gd name="connsiteY47" fmla="*/ 1881909 h 3282228"/>
                <a:gd name="connsiteX48" fmla="*/ 3881239 w 3958150"/>
                <a:gd name="connsiteY48" fmla="*/ 1053234 h 3282228"/>
                <a:gd name="connsiteX49" fmla="*/ 2985889 w 3958150"/>
                <a:gd name="connsiteY49" fmla="*/ 719859 h 3282228"/>
                <a:gd name="connsiteX50" fmla="*/ 2623939 w 3958150"/>
                <a:gd name="connsiteY50" fmla="*/ 348384 h 3282228"/>
                <a:gd name="connsiteX51" fmla="*/ 2719189 w 3958150"/>
                <a:gd name="connsiteY51" fmla="*/ 53109 h 3282228"/>
                <a:gd name="connsiteX0" fmla="*/ 2223889 w 3958150"/>
                <a:gd name="connsiteY0" fmla="*/ 19050 h 3229119"/>
                <a:gd name="connsiteX1" fmla="*/ 2328664 w 3958150"/>
                <a:gd name="connsiteY1" fmla="*/ 85725 h 3229119"/>
                <a:gd name="connsiteX2" fmla="*/ 2290564 w 3958150"/>
                <a:gd name="connsiteY2" fmla="*/ 257175 h 3229119"/>
                <a:gd name="connsiteX3" fmla="*/ 1700014 w 3958150"/>
                <a:gd name="connsiteY3" fmla="*/ 628650 h 3229119"/>
                <a:gd name="connsiteX4" fmla="*/ 871339 w 3958150"/>
                <a:gd name="connsiteY4" fmla="*/ 1314450 h 3229119"/>
                <a:gd name="connsiteX5" fmla="*/ 242689 w 3958150"/>
                <a:gd name="connsiteY5" fmla="*/ 2190750 h 3229119"/>
                <a:gd name="connsiteX6" fmla="*/ 4564 w 3958150"/>
                <a:gd name="connsiteY6" fmla="*/ 2857500 h 3229119"/>
                <a:gd name="connsiteX7" fmla="*/ 423664 w 3958150"/>
                <a:gd name="connsiteY7" fmla="*/ 3228975 h 3229119"/>
                <a:gd name="connsiteX8" fmla="*/ 737989 w 3958150"/>
                <a:gd name="connsiteY8" fmla="*/ 2819400 h 3229119"/>
                <a:gd name="connsiteX9" fmla="*/ 718939 w 3958150"/>
                <a:gd name="connsiteY9" fmla="*/ 2457450 h 3229119"/>
                <a:gd name="connsiteX10" fmla="*/ 785614 w 3958150"/>
                <a:gd name="connsiteY10" fmla="*/ 2381250 h 3229119"/>
                <a:gd name="connsiteX11" fmla="*/ 871339 w 3958150"/>
                <a:gd name="connsiteY11" fmla="*/ 2543175 h 3229119"/>
                <a:gd name="connsiteX12" fmla="*/ 823714 w 3958150"/>
                <a:gd name="connsiteY12" fmla="*/ 2676525 h 3229119"/>
                <a:gd name="connsiteX13" fmla="*/ 957064 w 3958150"/>
                <a:gd name="connsiteY13" fmla="*/ 3152775 h 3229119"/>
                <a:gd name="connsiteX14" fmla="*/ 1385689 w 3958150"/>
                <a:gd name="connsiteY14" fmla="*/ 3048000 h 3229119"/>
                <a:gd name="connsiteX15" fmla="*/ 1461889 w 3958150"/>
                <a:gd name="connsiteY15" fmla="*/ 2514600 h 3229119"/>
                <a:gd name="connsiteX16" fmla="*/ 1166614 w 3958150"/>
                <a:gd name="connsiteY16" fmla="*/ 2209800 h 3229119"/>
                <a:gd name="connsiteX17" fmla="*/ 1280914 w 3958150"/>
                <a:gd name="connsiteY17" fmla="*/ 1838325 h 3229119"/>
                <a:gd name="connsiteX18" fmla="*/ 1709539 w 3958150"/>
                <a:gd name="connsiteY18" fmla="*/ 1514475 h 3229119"/>
                <a:gd name="connsiteX19" fmla="*/ 2090539 w 3958150"/>
                <a:gd name="connsiteY19" fmla="*/ 1028700 h 3229119"/>
                <a:gd name="connsiteX20" fmla="*/ 2300089 w 3958150"/>
                <a:gd name="connsiteY20" fmla="*/ 933450 h 3229119"/>
                <a:gd name="connsiteX21" fmla="*/ 2328664 w 3958150"/>
                <a:gd name="connsiteY21" fmla="*/ 1076325 h 3229119"/>
                <a:gd name="connsiteX22" fmla="*/ 2128639 w 3958150"/>
                <a:gd name="connsiteY22" fmla="*/ 1162050 h 3229119"/>
                <a:gd name="connsiteX23" fmla="*/ 1919089 w 3958150"/>
                <a:gd name="connsiteY23" fmla="*/ 1695450 h 3229119"/>
                <a:gd name="connsiteX24" fmla="*/ 1700014 w 3958150"/>
                <a:gd name="connsiteY24" fmla="*/ 1885950 h 3229119"/>
                <a:gd name="connsiteX25" fmla="*/ 1766689 w 3958150"/>
                <a:gd name="connsiteY25" fmla="*/ 2438400 h 3229119"/>
                <a:gd name="connsiteX26" fmla="*/ 1700014 w 3958150"/>
                <a:gd name="connsiteY26" fmla="*/ 2905125 h 3229119"/>
                <a:gd name="connsiteX27" fmla="*/ 2014339 w 3958150"/>
                <a:gd name="connsiteY27" fmla="*/ 3133725 h 3229119"/>
                <a:gd name="connsiteX28" fmla="*/ 2385814 w 3958150"/>
                <a:gd name="connsiteY28" fmla="*/ 2971800 h 3229119"/>
                <a:gd name="connsiteX29" fmla="*/ 2376289 w 3958150"/>
                <a:gd name="connsiteY29" fmla="*/ 2371725 h 3229119"/>
                <a:gd name="connsiteX30" fmla="*/ 2366764 w 3958150"/>
                <a:gd name="connsiteY30" fmla="*/ 2085975 h 3229119"/>
                <a:gd name="connsiteX31" fmla="*/ 2376289 w 3958150"/>
                <a:gd name="connsiteY31" fmla="*/ 1724025 h 3229119"/>
                <a:gd name="connsiteX32" fmla="*/ 2452489 w 3958150"/>
                <a:gd name="connsiteY32" fmla="*/ 1666875 h 3229119"/>
                <a:gd name="connsiteX33" fmla="*/ 2509639 w 3958150"/>
                <a:gd name="connsiteY33" fmla="*/ 1885950 h 3229119"/>
                <a:gd name="connsiteX34" fmla="*/ 2433439 w 3958150"/>
                <a:gd name="connsiteY34" fmla="*/ 2047875 h 3229119"/>
                <a:gd name="connsiteX35" fmla="*/ 2652514 w 3958150"/>
                <a:gd name="connsiteY35" fmla="*/ 2533650 h 3229119"/>
                <a:gd name="connsiteX36" fmla="*/ 3062089 w 3958150"/>
                <a:gd name="connsiteY36" fmla="*/ 2295525 h 3229119"/>
                <a:gd name="connsiteX37" fmla="*/ 3023989 w 3958150"/>
                <a:gd name="connsiteY37" fmla="*/ 1838325 h 3229119"/>
                <a:gd name="connsiteX38" fmla="*/ 2785864 w 3958150"/>
                <a:gd name="connsiteY38" fmla="*/ 1495425 h 3229119"/>
                <a:gd name="connsiteX39" fmla="*/ 2633464 w 3958150"/>
                <a:gd name="connsiteY39" fmla="*/ 1076325 h 3229119"/>
                <a:gd name="connsiteX40" fmla="*/ 2614414 w 3958150"/>
                <a:gd name="connsiteY40" fmla="*/ 942975 h 3229119"/>
                <a:gd name="connsiteX41" fmla="*/ 2747764 w 3958150"/>
                <a:gd name="connsiteY41" fmla="*/ 971550 h 3229119"/>
                <a:gd name="connsiteX42" fmla="*/ 3100189 w 3958150"/>
                <a:gd name="connsiteY42" fmla="*/ 1314450 h 3229119"/>
                <a:gd name="connsiteX43" fmla="*/ 3262114 w 3958150"/>
                <a:gd name="connsiteY43" fmla="*/ 1666875 h 3229119"/>
                <a:gd name="connsiteX44" fmla="*/ 3166864 w 3958150"/>
                <a:gd name="connsiteY44" fmla="*/ 1876425 h 3229119"/>
                <a:gd name="connsiteX45" fmla="*/ 3290689 w 3958150"/>
                <a:gd name="connsiteY45" fmla="*/ 2324100 h 3229119"/>
                <a:gd name="connsiteX46" fmla="*/ 3624064 w 3958150"/>
                <a:gd name="connsiteY46" fmla="*/ 2400300 h 3229119"/>
                <a:gd name="connsiteX47" fmla="*/ 3881239 w 3958150"/>
                <a:gd name="connsiteY47" fmla="*/ 1828800 h 3229119"/>
                <a:gd name="connsiteX48" fmla="*/ 3881239 w 3958150"/>
                <a:gd name="connsiteY48" fmla="*/ 1000125 h 3229119"/>
                <a:gd name="connsiteX49" fmla="*/ 2985889 w 3958150"/>
                <a:gd name="connsiteY49" fmla="*/ 666750 h 3229119"/>
                <a:gd name="connsiteX50" fmla="*/ 2623939 w 3958150"/>
                <a:gd name="connsiteY50" fmla="*/ 295275 h 3229119"/>
                <a:gd name="connsiteX51" fmla="*/ 2719189 w 3958150"/>
                <a:gd name="connsiteY51" fmla="*/ 0 h 3229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958150" h="3229119">
                  <a:moveTo>
                    <a:pt x="2223889" y="19050"/>
                  </a:moveTo>
                  <a:cubicBezTo>
                    <a:pt x="2208807" y="-12700"/>
                    <a:pt x="2317552" y="46038"/>
                    <a:pt x="2328664" y="85725"/>
                  </a:cubicBezTo>
                  <a:cubicBezTo>
                    <a:pt x="2339777" y="125413"/>
                    <a:pt x="2395339" y="166688"/>
                    <a:pt x="2290564" y="257175"/>
                  </a:cubicBezTo>
                  <a:cubicBezTo>
                    <a:pt x="2185789" y="347662"/>
                    <a:pt x="1936551" y="452438"/>
                    <a:pt x="1700014" y="628650"/>
                  </a:cubicBezTo>
                  <a:cubicBezTo>
                    <a:pt x="1463477" y="804862"/>
                    <a:pt x="1114226" y="1054100"/>
                    <a:pt x="871339" y="1314450"/>
                  </a:cubicBezTo>
                  <a:cubicBezTo>
                    <a:pt x="628451" y="1574800"/>
                    <a:pt x="387151" y="1933575"/>
                    <a:pt x="242689" y="2190750"/>
                  </a:cubicBezTo>
                  <a:cubicBezTo>
                    <a:pt x="98227" y="2447925"/>
                    <a:pt x="-25598" y="2684463"/>
                    <a:pt x="4564" y="2857500"/>
                  </a:cubicBezTo>
                  <a:cubicBezTo>
                    <a:pt x="34726" y="3030537"/>
                    <a:pt x="301427" y="3235325"/>
                    <a:pt x="423664" y="3228975"/>
                  </a:cubicBezTo>
                  <a:cubicBezTo>
                    <a:pt x="545901" y="3222625"/>
                    <a:pt x="688777" y="2947987"/>
                    <a:pt x="737989" y="2819400"/>
                  </a:cubicBezTo>
                  <a:cubicBezTo>
                    <a:pt x="787201" y="2690813"/>
                    <a:pt x="711002" y="2530475"/>
                    <a:pt x="718939" y="2457450"/>
                  </a:cubicBezTo>
                  <a:cubicBezTo>
                    <a:pt x="726876" y="2384425"/>
                    <a:pt x="760214" y="2366963"/>
                    <a:pt x="785614" y="2381250"/>
                  </a:cubicBezTo>
                  <a:cubicBezTo>
                    <a:pt x="811014" y="2395537"/>
                    <a:pt x="864989" y="2493962"/>
                    <a:pt x="871339" y="2543175"/>
                  </a:cubicBezTo>
                  <a:cubicBezTo>
                    <a:pt x="877689" y="2592388"/>
                    <a:pt x="809427" y="2574925"/>
                    <a:pt x="823714" y="2676525"/>
                  </a:cubicBezTo>
                  <a:cubicBezTo>
                    <a:pt x="838001" y="2778125"/>
                    <a:pt x="863402" y="3090863"/>
                    <a:pt x="957064" y="3152775"/>
                  </a:cubicBezTo>
                  <a:cubicBezTo>
                    <a:pt x="1050726" y="3214687"/>
                    <a:pt x="1301551" y="3154363"/>
                    <a:pt x="1385689" y="3048000"/>
                  </a:cubicBezTo>
                  <a:cubicBezTo>
                    <a:pt x="1469826" y="2941638"/>
                    <a:pt x="1498401" y="2654300"/>
                    <a:pt x="1461889" y="2514600"/>
                  </a:cubicBezTo>
                  <a:cubicBezTo>
                    <a:pt x="1425377" y="2374900"/>
                    <a:pt x="1196776" y="2322512"/>
                    <a:pt x="1166614" y="2209800"/>
                  </a:cubicBezTo>
                  <a:cubicBezTo>
                    <a:pt x="1136452" y="2097088"/>
                    <a:pt x="1190427" y="1954212"/>
                    <a:pt x="1280914" y="1838325"/>
                  </a:cubicBezTo>
                  <a:cubicBezTo>
                    <a:pt x="1371401" y="1722438"/>
                    <a:pt x="1574602" y="1649412"/>
                    <a:pt x="1709539" y="1514475"/>
                  </a:cubicBezTo>
                  <a:cubicBezTo>
                    <a:pt x="1844476" y="1379538"/>
                    <a:pt x="1992114" y="1125537"/>
                    <a:pt x="2090539" y="1028700"/>
                  </a:cubicBezTo>
                  <a:cubicBezTo>
                    <a:pt x="2188964" y="931863"/>
                    <a:pt x="2260402" y="925513"/>
                    <a:pt x="2300089" y="933450"/>
                  </a:cubicBezTo>
                  <a:cubicBezTo>
                    <a:pt x="2339776" y="941387"/>
                    <a:pt x="2357239" y="1038225"/>
                    <a:pt x="2328664" y="1076325"/>
                  </a:cubicBezTo>
                  <a:cubicBezTo>
                    <a:pt x="2300089" y="1114425"/>
                    <a:pt x="2196902" y="1058863"/>
                    <a:pt x="2128639" y="1162050"/>
                  </a:cubicBezTo>
                  <a:cubicBezTo>
                    <a:pt x="2060377" y="1265238"/>
                    <a:pt x="1990526" y="1574800"/>
                    <a:pt x="1919089" y="1695450"/>
                  </a:cubicBezTo>
                  <a:cubicBezTo>
                    <a:pt x="1847652" y="1816100"/>
                    <a:pt x="1725414" y="1762125"/>
                    <a:pt x="1700014" y="1885950"/>
                  </a:cubicBezTo>
                  <a:cubicBezTo>
                    <a:pt x="1674614" y="2009775"/>
                    <a:pt x="1766689" y="2268538"/>
                    <a:pt x="1766689" y="2438400"/>
                  </a:cubicBezTo>
                  <a:cubicBezTo>
                    <a:pt x="1766689" y="2608262"/>
                    <a:pt x="1658739" y="2789238"/>
                    <a:pt x="1700014" y="2905125"/>
                  </a:cubicBezTo>
                  <a:cubicBezTo>
                    <a:pt x="1741289" y="3021012"/>
                    <a:pt x="1900039" y="3122613"/>
                    <a:pt x="2014339" y="3133725"/>
                  </a:cubicBezTo>
                  <a:cubicBezTo>
                    <a:pt x="2128639" y="3144837"/>
                    <a:pt x="2325489" y="3098800"/>
                    <a:pt x="2385814" y="2971800"/>
                  </a:cubicBezTo>
                  <a:cubicBezTo>
                    <a:pt x="2446139" y="2844800"/>
                    <a:pt x="2379464" y="2519363"/>
                    <a:pt x="2376289" y="2371725"/>
                  </a:cubicBezTo>
                  <a:cubicBezTo>
                    <a:pt x="2373114" y="2224088"/>
                    <a:pt x="2366764" y="2193925"/>
                    <a:pt x="2366764" y="2085975"/>
                  </a:cubicBezTo>
                  <a:cubicBezTo>
                    <a:pt x="2366764" y="1978025"/>
                    <a:pt x="2362002" y="1793875"/>
                    <a:pt x="2376289" y="1724025"/>
                  </a:cubicBezTo>
                  <a:cubicBezTo>
                    <a:pt x="2390576" y="1654175"/>
                    <a:pt x="2430264" y="1639888"/>
                    <a:pt x="2452489" y="1666875"/>
                  </a:cubicBezTo>
                  <a:cubicBezTo>
                    <a:pt x="2474714" y="1693862"/>
                    <a:pt x="2512814" y="1822450"/>
                    <a:pt x="2509639" y="1885950"/>
                  </a:cubicBezTo>
                  <a:cubicBezTo>
                    <a:pt x="2506464" y="1949450"/>
                    <a:pt x="2409627" y="1939925"/>
                    <a:pt x="2433439" y="2047875"/>
                  </a:cubicBezTo>
                  <a:cubicBezTo>
                    <a:pt x="2457252" y="2155825"/>
                    <a:pt x="2547739" y="2492375"/>
                    <a:pt x="2652514" y="2533650"/>
                  </a:cubicBezTo>
                  <a:cubicBezTo>
                    <a:pt x="2757289" y="2574925"/>
                    <a:pt x="3000177" y="2411412"/>
                    <a:pt x="3062089" y="2295525"/>
                  </a:cubicBezTo>
                  <a:cubicBezTo>
                    <a:pt x="3124001" y="2179638"/>
                    <a:pt x="3070026" y="1971675"/>
                    <a:pt x="3023989" y="1838325"/>
                  </a:cubicBezTo>
                  <a:cubicBezTo>
                    <a:pt x="2977952" y="1704975"/>
                    <a:pt x="2850952" y="1622425"/>
                    <a:pt x="2785864" y="1495425"/>
                  </a:cubicBezTo>
                  <a:cubicBezTo>
                    <a:pt x="2720777" y="1368425"/>
                    <a:pt x="2662039" y="1168400"/>
                    <a:pt x="2633464" y="1076325"/>
                  </a:cubicBezTo>
                  <a:cubicBezTo>
                    <a:pt x="2604889" y="984250"/>
                    <a:pt x="2595364" y="960437"/>
                    <a:pt x="2614414" y="942975"/>
                  </a:cubicBezTo>
                  <a:cubicBezTo>
                    <a:pt x="2633464" y="925513"/>
                    <a:pt x="2666802" y="909638"/>
                    <a:pt x="2747764" y="971550"/>
                  </a:cubicBezTo>
                  <a:cubicBezTo>
                    <a:pt x="2828726" y="1033462"/>
                    <a:pt x="3014464" y="1198563"/>
                    <a:pt x="3100189" y="1314450"/>
                  </a:cubicBezTo>
                  <a:cubicBezTo>
                    <a:pt x="3185914" y="1430337"/>
                    <a:pt x="3251002" y="1573213"/>
                    <a:pt x="3262114" y="1666875"/>
                  </a:cubicBezTo>
                  <a:cubicBezTo>
                    <a:pt x="3273226" y="1760537"/>
                    <a:pt x="3162102" y="1766888"/>
                    <a:pt x="3166864" y="1876425"/>
                  </a:cubicBezTo>
                  <a:cubicBezTo>
                    <a:pt x="3171626" y="1985962"/>
                    <a:pt x="3214489" y="2236788"/>
                    <a:pt x="3290689" y="2324100"/>
                  </a:cubicBezTo>
                  <a:cubicBezTo>
                    <a:pt x="3366889" y="2411412"/>
                    <a:pt x="3525639" y="2482850"/>
                    <a:pt x="3624064" y="2400300"/>
                  </a:cubicBezTo>
                  <a:cubicBezTo>
                    <a:pt x="3722489" y="2317750"/>
                    <a:pt x="3838377" y="2062163"/>
                    <a:pt x="3881239" y="1828800"/>
                  </a:cubicBezTo>
                  <a:cubicBezTo>
                    <a:pt x="3924102" y="1595438"/>
                    <a:pt x="4030464" y="1193800"/>
                    <a:pt x="3881239" y="1000125"/>
                  </a:cubicBezTo>
                  <a:cubicBezTo>
                    <a:pt x="3732014" y="806450"/>
                    <a:pt x="3195439" y="784225"/>
                    <a:pt x="2985889" y="666750"/>
                  </a:cubicBezTo>
                  <a:cubicBezTo>
                    <a:pt x="2776339" y="549275"/>
                    <a:pt x="2668389" y="406400"/>
                    <a:pt x="2623939" y="295275"/>
                  </a:cubicBezTo>
                  <a:cubicBezTo>
                    <a:pt x="2579489" y="184150"/>
                    <a:pt x="2594570" y="180181"/>
                    <a:pt x="2719189" y="0"/>
                  </a:cubicBezTo>
                </a:path>
              </a:pathLst>
            </a:custGeom>
            <a:noFill/>
            <a:ln>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Down Arrow 2"/>
            <p:cNvSpPr/>
            <p:nvPr/>
          </p:nvSpPr>
          <p:spPr>
            <a:xfrm rot="17732730">
              <a:off x="2012617" y="199175"/>
              <a:ext cx="253274" cy="4412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7" name="Down Arrow 86"/>
            <p:cNvSpPr/>
            <p:nvPr/>
          </p:nvSpPr>
          <p:spPr>
            <a:xfrm rot="3867270" flipV="1">
              <a:off x="3020728" y="199175"/>
              <a:ext cx="253274" cy="4412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9" name="Down Arrow 88"/>
            <p:cNvSpPr/>
            <p:nvPr/>
          </p:nvSpPr>
          <p:spPr>
            <a:xfrm rot="1838676" flipH="1">
              <a:off x="425451" y="2089353"/>
              <a:ext cx="172804" cy="533990"/>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0" name="Down Arrow 89"/>
            <p:cNvSpPr/>
            <p:nvPr/>
          </p:nvSpPr>
          <p:spPr>
            <a:xfrm rot="1838676" flipV="1">
              <a:off x="3953843" y="2521400"/>
              <a:ext cx="172804" cy="533990"/>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82" name="TextBox 81"/>
          <p:cNvSpPr txBox="1"/>
          <p:nvPr/>
        </p:nvSpPr>
        <p:spPr>
          <a:xfrm>
            <a:off x="323528" y="692696"/>
            <a:ext cx="7704856" cy="5262979"/>
          </a:xfrm>
          <a:prstGeom prst="rect">
            <a:avLst/>
          </a:prstGeom>
          <a:noFill/>
        </p:spPr>
        <p:txBody>
          <a:bodyPr wrap="square" rtlCol="0">
            <a:spAutoFit/>
          </a:bodyPr>
          <a:lstStyle/>
          <a:p>
            <a:r>
              <a:rPr lang="en-US" sz="1600" b="1" u="sng" smtClean="0">
                <a:solidFill>
                  <a:srgbClr val="0000FF"/>
                </a:solidFill>
                <a:latin typeface="Courier New" panose="02070309020205020404" pitchFamily="49" charset="0"/>
                <a:cs typeface="Courier New" panose="02070309020205020404" pitchFamily="49" charset="0"/>
              </a:rPr>
              <a:t>proc</a:t>
            </a:r>
            <a:r>
              <a:rPr lang="en-US" sz="1600" b="1" smtClean="0">
                <a:solidFill>
                  <a:srgbClr val="0000FF"/>
                </a:solidFill>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reconstructTree( certificate )</a:t>
            </a:r>
          </a:p>
          <a:p>
            <a:r>
              <a:rPr lang="en-US" sz="1600" b="1" smtClean="0">
                <a:latin typeface="Courier New" panose="02070309020205020404" pitchFamily="49" charset="0"/>
                <a:cs typeface="Courier New" panose="02070309020205020404" pitchFamily="49" charset="0"/>
              </a:rPr>
              <a:t> nodesList = emptyList() </a:t>
            </a:r>
          </a:p>
          <a:p>
            <a:r>
              <a:rPr lang="en-US" sz="1600" b="1" smtClean="0">
                <a:latin typeface="Courier New" panose="02070309020205020404" pitchFamily="49" charset="0"/>
                <a:cs typeface="Courier New" panose="02070309020205020404" pitchFamily="49" charset="0"/>
              </a:rPr>
              <a:t> edgesList = emptyList() </a:t>
            </a:r>
          </a:p>
          <a:p>
            <a:r>
              <a:rPr lang="en-US" sz="1600" b="1" smtClean="0">
                <a:latin typeface="Courier New" panose="02070309020205020404" pitchFamily="49" charset="0"/>
                <a:cs typeface="Courier New" panose="02070309020205020404" pitchFamily="49" charset="0"/>
              </a:rPr>
              <a:t> centers = emptyList()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 one or two centers</a:t>
            </a:r>
          </a:p>
          <a:p>
            <a:r>
              <a:rPr lang="en-US" sz="1600" b="1" smtClean="0">
                <a:latin typeface="Courier New" panose="02070309020205020404" pitchFamily="49" charset="0"/>
                <a:cs typeface="Courier New" panose="02070309020205020404" pitchFamily="49" charset="0"/>
              </a:rPr>
              <a:t> stack = emptyStack()</a:t>
            </a:r>
          </a:p>
          <a:p>
            <a:r>
              <a:rPr lang="en-US" sz="1600" b="1" smtClean="0">
                <a:latin typeface="Courier New" panose="02070309020205020404" pitchFamily="49" charset="0"/>
                <a:cs typeface="Courier New" panose="02070309020205020404" pitchFamily="49" charset="0"/>
              </a:rPr>
              <a:t> </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for</a:t>
            </a:r>
            <a:r>
              <a:rPr lang="en-US" sz="1600" b="1" smtClean="0">
                <a:latin typeface="Courier New" panose="02070309020205020404" pitchFamily="49" charset="0"/>
                <a:cs typeface="Courier New" panose="02070309020205020404" pitchFamily="49" charset="0"/>
              </a:rPr>
              <a:t> digit in certificate</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digit == '0' </a:t>
            </a:r>
          </a:p>
          <a:p>
            <a:r>
              <a:rPr lang="en-US" sz="1600" b="1" smtClean="0">
                <a:latin typeface="Courier New" panose="02070309020205020404" pitchFamily="49" charset="0"/>
                <a:cs typeface="Courier New" panose="02070309020205020404" pitchFamily="49" charset="0"/>
              </a:rPr>
              <a:t>     create node X </a:t>
            </a:r>
          </a:p>
          <a:p>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nodesList.add( X )       </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stack.isEmpty()</a:t>
            </a:r>
          </a:p>
          <a:p>
            <a:r>
              <a:rPr lang="en-US" sz="1600" b="1" smtClean="0">
                <a:latin typeface="Courier New" panose="02070309020205020404" pitchFamily="49" charset="0"/>
                <a:cs typeface="Courier New" panose="02070309020205020404" pitchFamily="49" charset="0"/>
              </a:rPr>
              <a:t>       centers.add( X )</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else</a:t>
            </a:r>
            <a:r>
              <a:rPr lang="en-US" sz="1600" b="1" smtClean="0">
                <a:latin typeface="Courier New" panose="02070309020205020404" pitchFamily="49" charset="0"/>
                <a:cs typeface="Courier New" panose="02070309020205020404" pitchFamily="49" charset="0"/>
              </a:rPr>
              <a:t> </a:t>
            </a:r>
          </a:p>
          <a:p>
            <a:r>
              <a:rPr lang="en-US" sz="1600" b="1" smtClean="0">
                <a:latin typeface="Courier New" panose="02070309020205020404" pitchFamily="49" charset="0"/>
                <a:cs typeface="Courier New" panose="02070309020205020404" pitchFamily="49" charset="0"/>
              </a:rPr>
              <a:t>       edgesList.add( pair(stack.top(),X) )</a:t>
            </a:r>
          </a:p>
          <a:p>
            <a:r>
              <a:rPr lang="en-US" sz="1600" b="1" smtClean="0">
                <a:latin typeface="Courier New" panose="02070309020205020404" pitchFamily="49" charset="0"/>
                <a:cs typeface="Courier New" panose="02070309020205020404" pitchFamily="49" charset="0"/>
              </a:rPr>
              <a:t>     stack.push( X )</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else</a:t>
            </a:r>
            <a:r>
              <a:rPr lang="en-US" sz="1600" b="1" smtClean="0">
                <a:latin typeface="Courier New" panose="02070309020205020404" pitchFamily="49" charset="0"/>
                <a:cs typeface="Courier New" panose="02070309020205020404" pitchFamily="49" charset="0"/>
              </a:rPr>
              <a:t>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 digit == '1'</a:t>
            </a:r>
          </a:p>
          <a:p>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stack.pop()</a:t>
            </a:r>
          </a:p>
          <a:p>
            <a:r>
              <a:rPr lang="en-US" sz="1600" b="1" smtClean="0">
                <a:latin typeface="Courier New" panose="02070309020205020404" pitchFamily="49" charset="0"/>
                <a:cs typeface="Courier New" panose="02070309020205020404" pitchFamily="49" charset="0"/>
              </a:rPr>
              <a:t>	</a:t>
            </a: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centers.size() == 2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 two centers</a:t>
            </a:r>
          </a:p>
          <a:p>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edgesList.add( pair(centers[0],centers[1]) )  </a:t>
            </a:r>
          </a:p>
          <a:p>
            <a:r>
              <a:rPr lang="en-US" sz="1600" b="1" u="sng">
                <a:solidFill>
                  <a:srgbClr val="0000FF"/>
                </a:solidFill>
                <a:latin typeface="Courier New" panose="02070309020205020404" pitchFamily="49" charset="0"/>
                <a:cs typeface="Courier New" panose="02070309020205020404" pitchFamily="49" charset="0"/>
              </a:rPr>
              <a:t>return</a:t>
            </a:r>
            <a:r>
              <a:rPr lang="en-US" sz="1600" b="1" smtClean="0">
                <a:latin typeface="Courier New" panose="02070309020205020404" pitchFamily="49" charset="0"/>
                <a:cs typeface="Courier New" panose="02070309020205020404" pitchFamily="49" charset="0"/>
              </a:rPr>
              <a:t>  nodesList, edgesList, centers  </a:t>
            </a:r>
          </a:p>
        </p:txBody>
      </p:sp>
      <p:grpSp>
        <p:nvGrpSpPr>
          <p:cNvPr id="85" name="Group 84"/>
          <p:cNvGrpSpPr/>
          <p:nvPr/>
        </p:nvGrpSpPr>
        <p:grpSpPr>
          <a:xfrm>
            <a:off x="6228184" y="4365104"/>
            <a:ext cx="2643963" cy="1728192"/>
            <a:chOff x="566548" y="908720"/>
            <a:chExt cx="4421351" cy="2592288"/>
          </a:xfrm>
        </p:grpSpPr>
        <p:cxnSp>
          <p:nvCxnSpPr>
            <p:cNvPr id="86" name="Straight Connector 85"/>
            <p:cNvCxnSpPr/>
            <p:nvPr/>
          </p:nvCxnSpPr>
          <p:spPr>
            <a:xfrm flipH="1">
              <a:off x="1763688" y="1268760"/>
              <a:ext cx="504056"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8" name="Straight Connector 87"/>
            <p:cNvCxnSpPr/>
            <p:nvPr/>
          </p:nvCxnSpPr>
          <p:spPr>
            <a:xfrm flipH="1">
              <a:off x="827584" y="263691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3" name="Straight Connector 92"/>
            <p:cNvCxnSpPr/>
            <p:nvPr/>
          </p:nvCxnSpPr>
          <p:spPr>
            <a:xfrm flipH="1">
              <a:off x="1187624" y="1916832"/>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4" name="Straight Connector 93"/>
            <p:cNvCxnSpPr/>
            <p:nvPr/>
          </p:nvCxnSpPr>
          <p:spPr>
            <a:xfrm>
              <a:off x="1187624" y="263691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95" name="Oval 94"/>
            <p:cNvSpPr/>
            <p:nvPr/>
          </p:nvSpPr>
          <p:spPr>
            <a:xfrm>
              <a:off x="1619672"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g</a:t>
              </a:r>
              <a:endParaRPr lang="cs-CZ" sz="1200" b="1">
                <a:solidFill>
                  <a:schemeClr val="tx1"/>
                </a:solidFill>
              </a:endParaRPr>
            </a:p>
          </p:txBody>
        </p:sp>
        <p:sp>
          <p:nvSpPr>
            <p:cNvPr id="96" name="Oval 95"/>
            <p:cNvSpPr/>
            <p:nvPr/>
          </p:nvSpPr>
          <p:spPr>
            <a:xfrm>
              <a:off x="1043608"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j</a:t>
              </a:r>
              <a:endParaRPr lang="cs-CZ" sz="1200" b="1">
                <a:solidFill>
                  <a:schemeClr val="tx1"/>
                </a:solidFill>
              </a:endParaRPr>
            </a:p>
          </p:txBody>
        </p:sp>
        <p:sp>
          <p:nvSpPr>
            <p:cNvPr id="97" name="Oval 96"/>
            <p:cNvSpPr/>
            <p:nvPr/>
          </p:nvSpPr>
          <p:spPr>
            <a:xfrm>
              <a:off x="1403648"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h</a:t>
              </a:r>
              <a:endParaRPr lang="cs-CZ" sz="1200" b="1">
                <a:solidFill>
                  <a:schemeClr val="tx1"/>
                </a:solidFill>
              </a:endParaRPr>
            </a:p>
          </p:txBody>
        </p:sp>
        <p:sp>
          <p:nvSpPr>
            <p:cNvPr id="98" name="Oval 97"/>
            <p:cNvSpPr/>
            <p:nvPr/>
          </p:nvSpPr>
          <p:spPr>
            <a:xfrm>
              <a:off x="683568"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k</a:t>
              </a:r>
              <a:endParaRPr lang="cs-CZ" sz="1200" b="1">
                <a:solidFill>
                  <a:schemeClr val="tx1"/>
                </a:solidFill>
              </a:endParaRPr>
            </a:p>
          </p:txBody>
        </p:sp>
        <p:sp>
          <p:nvSpPr>
            <p:cNvPr id="99" name="TextBox 98"/>
            <p:cNvSpPr txBox="1"/>
            <p:nvPr/>
          </p:nvSpPr>
          <p:spPr>
            <a:xfrm>
              <a:off x="1475656" y="162880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0" name="TextBox 99"/>
            <p:cNvSpPr txBox="1"/>
            <p:nvPr/>
          </p:nvSpPr>
          <p:spPr>
            <a:xfrm>
              <a:off x="899592"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1" name="TextBox 100"/>
            <p:cNvSpPr txBox="1"/>
            <p:nvPr/>
          </p:nvSpPr>
          <p:spPr>
            <a:xfrm>
              <a:off x="1403648"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3" name="TextBox 102"/>
            <p:cNvSpPr txBox="1"/>
            <p:nvPr/>
          </p:nvSpPr>
          <p:spPr>
            <a:xfrm>
              <a:off x="1691680" y="306896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4" name="TextBox 103"/>
            <p:cNvSpPr txBox="1"/>
            <p:nvPr/>
          </p:nvSpPr>
          <p:spPr>
            <a:xfrm>
              <a:off x="1979712" y="1772815"/>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5" name="TextBox 104"/>
            <p:cNvSpPr txBox="1"/>
            <p:nvPr/>
          </p:nvSpPr>
          <p:spPr>
            <a:xfrm>
              <a:off x="1259631" y="306896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6" name="TextBox 105"/>
            <p:cNvSpPr txBox="1"/>
            <p:nvPr/>
          </p:nvSpPr>
          <p:spPr>
            <a:xfrm>
              <a:off x="998596" y="306896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13" name="TextBox 112"/>
            <p:cNvSpPr txBox="1"/>
            <p:nvPr/>
          </p:nvSpPr>
          <p:spPr>
            <a:xfrm>
              <a:off x="566548" y="306896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cxnSp>
          <p:nvCxnSpPr>
            <p:cNvPr id="115" name="Straight Connector 114"/>
            <p:cNvCxnSpPr/>
            <p:nvPr/>
          </p:nvCxnSpPr>
          <p:spPr>
            <a:xfrm>
              <a:off x="2366748" y="263691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7" name="Straight Connector 116"/>
            <p:cNvCxnSpPr/>
            <p:nvPr/>
          </p:nvCxnSpPr>
          <p:spPr>
            <a:xfrm>
              <a:off x="2726788" y="1916832"/>
              <a:ext cx="47706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0" name="Straight Connector 119"/>
            <p:cNvCxnSpPr/>
            <p:nvPr/>
          </p:nvCxnSpPr>
          <p:spPr>
            <a:xfrm flipH="1">
              <a:off x="2366748" y="191683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21" name="Oval 120"/>
            <p:cNvSpPr/>
            <p:nvPr/>
          </p:nvSpPr>
          <p:spPr>
            <a:xfrm>
              <a:off x="3086828"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tx1"/>
                  </a:solidFill>
                </a:rPr>
                <a:t>a</a:t>
              </a:r>
              <a:endParaRPr lang="cs-CZ" sz="1200" b="1">
                <a:solidFill>
                  <a:schemeClr val="tx1"/>
                </a:solidFill>
              </a:endParaRPr>
            </a:p>
          </p:txBody>
        </p:sp>
        <p:sp>
          <p:nvSpPr>
            <p:cNvPr id="123" name="Oval 122"/>
            <p:cNvSpPr/>
            <p:nvPr/>
          </p:nvSpPr>
          <p:spPr>
            <a:xfrm>
              <a:off x="2222732"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c</a:t>
              </a:r>
              <a:endParaRPr lang="cs-CZ" sz="1200" b="1">
                <a:solidFill>
                  <a:schemeClr val="tx1"/>
                </a:solidFill>
              </a:endParaRPr>
            </a:p>
          </p:txBody>
        </p:sp>
        <p:sp>
          <p:nvSpPr>
            <p:cNvPr id="124" name="Oval 123"/>
            <p:cNvSpPr/>
            <p:nvPr/>
          </p:nvSpPr>
          <p:spPr>
            <a:xfrm>
              <a:off x="2222732"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d</a:t>
              </a:r>
              <a:endParaRPr lang="cs-CZ" sz="1200" b="1">
                <a:solidFill>
                  <a:schemeClr val="tx1"/>
                </a:solidFill>
              </a:endParaRPr>
            </a:p>
          </p:txBody>
        </p:sp>
        <p:sp>
          <p:nvSpPr>
            <p:cNvPr id="127" name="TextBox 126"/>
            <p:cNvSpPr txBox="1"/>
            <p:nvPr/>
          </p:nvSpPr>
          <p:spPr>
            <a:xfrm>
              <a:off x="2915816"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28" name="TextBox 127"/>
            <p:cNvSpPr txBox="1"/>
            <p:nvPr/>
          </p:nvSpPr>
          <p:spPr>
            <a:xfrm>
              <a:off x="2465752" y="3007985"/>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30" name="TextBox 129"/>
            <p:cNvSpPr txBox="1"/>
            <p:nvPr/>
          </p:nvSpPr>
          <p:spPr>
            <a:xfrm>
              <a:off x="2411760" y="1700809"/>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31" name="TextBox 130"/>
            <p:cNvSpPr txBox="1"/>
            <p:nvPr/>
          </p:nvSpPr>
          <p:spPr>
            <a:xfrm>
              <a:off x="2150724" y="299695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33" name="TextBox 132"/>
            <p:cNvSpPr txBox="1"/>
            <p:nvPr/>
          </p:nvSpPr>
          <p:spPr>
            <a:xfrm>
              <a:off x="2510763"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37" name="TextBox 136"/>
            <p:cNvSpPr txBox="1"/>
            <p:nvPr/>
          </p:nvSpPr>
          <p:spPr>
            <a:xfrm>
              <a:off x="2123728"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41" name="TextBox 140"/>
            <p:cNvSpPr txBox="1"/>
            <p:nvPr/>
          </p:nvSpPr>
          <p:spPr>
            <a:xfrm>
              <a:off x="3374862"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42" name="TextBox 141"/>
            <p:cNvSpPr txBox="1"/>
            <p:nvPr/>
          </p:nvSpPr>
          <p:spPr>
            <a:xfrm>
              <a:off x="3726954"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cxnSp>
          <p:nvCxnSpPr>
            <p:cNvPr id="143" name="Straight Connector 142"/>
            <p:cNvCxnSpPr/>
            <p:nvPr/>
          </p:nvCxnSpPr>
          <p:spPr>
            <a:xfrm>
              <a:off x="2267744" y="1268760"/>
              <a:ext cx="504056"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4" name="Straight Connector 143"/>
            <p:cNvCxnSpPr/>
            <p:nvPr/>
          </p:nvCxnSpPr>
          <p:spPr>
            <a:xfrm flipH="1">
              <a:off x="2267744" y="1268760"/>
              <a:ext cx="1944216"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5" name="Straight Connector 144"/>
            <p:cNvCxnSpPr/>
            <p:nvPr/>
          </p:nvCxnSpPr>
          <p:spPr>
            <a:xfrm flipH="1">
              <a:off x="3995937" y="1268760"/>
              <a:ext cx="360039"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6" name="Straight Connector 145"/>
            <p:cNvCxnSpPr/>
            <p:nvPr/>
          </p:nvCxnSpPr>
          <p:spPr>
            <a:xfrm>
              <a:off x="3995936" y="191683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47" name="Oval 146"/>
            <p:cNvSpPr/>
            <p:nvPr/>
          </p:nvSpPr>
          <p:spPr>
            <a:xfrm>
              <a:off x="3851920"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i</a:t>
              </a:r>
              <a:endParaRPr lang="cs-CZ" sz="1200" b="1">
                <a:solidFill>
                  <a:schemeClr val="tx1"/>
                </a:solidFill>
              </a:endParaRPr>
            </a:p>
          </p:txBody>
        </p:sp>
        <p:sp>
          <p:nvSpPr>
            <p:cNvPr id="148" name="TextBox 147"/>
            <p:cNvSpPr txBox="1"/>
            <p:nvPr/>
          </p:nvSpPr>
          <p:spPr>
            <a:xfrm>
              <a:off x="3707906" y="1700809"/>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49" name="TextBox 148"/>
            <p:cNvSpPr txBox="1"/>
            <p:nvPr/>
          </p:nvSpPr>
          <p:spPr>
            <a:xfrm>
              <a:off x="2915816" y="235991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50" name="TextBox 149"/>
            <p:cNvSpPr txBox="1"/>
            <p:nvPr/>
          </p:nvSpPr>
          <p:spPr>
            <a:xfrm>
              <a:off x="4184966"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51" name="Oval 150"/>
            <p:cNvSpPr/>
            <p:nvPr/>
          </p:nvSpPr>
          <p:spPr>
            <a:xfrm>
              <a:off x="2582772"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b</a:t>
              </a:r>
              <a:endParaRPr lang="cs-CZ" sz="1200" b="1">
                <a:solidFill>
                  <a:schemeClr val="tx1"/>
                </a:solidFill>
              </a:endParaRPr>
            </a:p>
          </p:txBody>
        </p:sp>
        <p:cxnSp>
          <p:nvCxnSpPr>
            <p:cNvPr id="152" name="Straight Connector 151"/>
            <p:cNvCxnSpPr/>
            <p:nvPr/>
          </p:nvCxnSpPr>
          <p:spPr>
            <a:xfrm>
              <a:off x="3995936" y="263691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3" name="Oval 152"/>
            <p:cNvSpPr/>
            <p:nvPr/>
          </p:nvSpPr>
          <p:spPr>
            <a:xfrm>
              <a:off x="3851920"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n</a:t>
              </a:r>
              <a:endParaRPr lang="cs-CZ" sz="1200" b="1">
                <a:solidFill>
                  <a:schemeClr val="tx1"/>
                </a:solidFill>
              </a:endParaRPr>
            </a:p>
          </p:txBody>
        </p:sp>
        <p:cxnSp>
          <p:nvCxnSpPr>
            <p:cNvPr id="154" name="Straight Connector 153"/>
            <p:cNvCxnSpPr/>
            <p:nvPr/>
          </p:nvCxnSpPr>
          <p:spPr>
            <a:xfrm>
              <a:off x="4355976" y="1268760"/>
              <a:ext cx="360040"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5" name="Oval 154"/>
            <p:cNvSpPr/>
            <p:nvPr/>
          </p:nvSpPr>
          <p:spPr>
            <a:xfrm>
              <a:off x="4572000"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e</a:t>
              </a:r>
              <a:endParaRPr lang="cs-CZ" sz="1200" b="1">
                <a:solidFill>
                  <a:schemeClr val="tx1"/>
                </a:solidFill>
              </a:endParaRPr>
            </a:p>
          </p:txBody>
        </p:sp>
        <p:sp>
          <p:nvSpPr>
            <p:cNvPr id="156" name="TextBox 155"/>
            <p:cNvSpPr txBox="1"/>
            <p:nvPr/>
          </p:nvSpPr>
          <p:spPr>
            <a:xfrm>
              <a:off x="4860030"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58" name="TextBox 157"/>
            <p:cNvSpPr txBox="1"/>
            <p:nvPr/>
          </p:nvSpPr>
          <p:spPr>
            <a:xfrm>
              <a:off x="4400988" y="171184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59" name="TextBox 158"/>
            <p:cNvSpPr txBox="1"/>
            <p:nvPr/>
          </p:nvSpPr>
          <p:spPr>
            <a:xfrm>
              <a:off x="4139951"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60" name="TextBox 159"/>
            <p:cNvSpPr txBox="1"/>
            <p:nvPr/>
          </p:nvSpPr>
          <p:spPr>
            <a:xfrm>
              <a:off x="3761895" y="299695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62" name="TextBox 161"/>
            <p:cNvSpPr txBox="1"/>
            <p:nvPr/>
          </p:nvSpPr>
          <p:spPr>
            <a:xfrm>
              <a:off x="4166950" y="2996953"/>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63" name="TextBox 162"/>
            <p:cNvSpPr txBox="1"/>
            <p:nvPr/>
          </p:nvSpPr>
          <p:spPr>
            <a:xfrm>
              <a:off x="4067944" y="90872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68" name="TextBox 167"/>
            <p:cNvSpPr txBox="1"/>
            <p:nvPr/>
          </p:nvSpPr>
          <p:spPr>
            <a:xfrm>
              <a:off x="4499994" y="90872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71" name="TextBox 170"/>
            <p:cNvSpPr txBox="1"/>
            <p:nvPr/>
          </p:nvSpPr>
          <p:spPr>
            <a:xfrm>
              <a:off x="1979712" y="90872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72" name="TextBox 171"/>
            <p:cNvSpPr txBox="1"/>
            <p:nvPr/>
          </p:nvSpPr>
          <p:spPr>
            <a:xfrm>
              <a:off x="2411761" y="90872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75" name="Oval 174"/>
            <p:cNvSpPr/>
            <p:nvPr/>
          </p:nvSpPr>
          <p:spPr>
            <a:xfrm>
              <a:off x="2123728" y="1124744"/>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f</a:t>
              </a:r>
              <a:endParaRPr lang="cs-CZ" sz="1200" b="1">
                <a:solidFill>
                  <a:schemeClr val="tx1"/>
                </a:solidFill>
              </a:endParaRPr>
            </a:p>
          </p:txBody>
        </p:sp>
        <p:sp>
          <p:nvSpPr>
            <p:cNvPr id="176" name="Oval 175"/>
            <p:cNvSpPr/>
            <p:nvPr/>
          </p:nvSpPr>
          <p:spPr>
            <a:xfrm>
              <a:off x="4211960" y="1124744"/>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m</a:t>
              </a:r>
              <a:endParaRPr lang="cs-CZ" sz="1200" b="1">
                <a:solidFill>
                  <a:schemeClr val="tx1"/>
                </a:solidFill>
              </a:endParaRPr>
            </a:p>
          </p:txBody>
        </p:sp>
        <p:sp>
          <p:nvSpPr>
            <p:cNvPr id="177" name="Oval 176"/>
            <p:cNvSpPr/>
            <p:nvPr/>
          </p:nvSpPr>
          <p:spPr>
            <a:xfrm>
              <a:off x="3851920"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l</a:t>
              </a:r>
              <a:endParaRPr lang="cs-CZ" sz="1200" b="1">
                <a:solidFill>
                  <a:schemeClr val="tx1"/>
                </a:solidFill>
              </a:endParaRPr>
            </a:p>
          </p:txBody>
        </p:sp>
      </p:grpSp>
      <p:sp>
        <p:nvSpPr>
          <p:cNvPr id="179" name="TextBox 178"/>
          <p:cNvSpPr txBox="1"/>
          <p:nvPr/>
        </p:nvSpPr>
        <p:spPr>
          <a:xfrm>
            <a:off x="5796136" y="6309320"/>
            <a:ext cx="3168352" cy="215444"/>
          </a:xfrm>
          <a:prstGeom prst="rect">
            <a:avLst/>
          </a:prstGeom>
          <a:noFill/>
        </p:spPr>
        <p:txBody>
          <a:bodyPr wrap="square" lIns="0" tIns="0" rIns="0" bIns="0" rtlCol="0" anchor="ctr" anchorCtr="1">
            <a:spAutoFit/>
          </a:bodyPr>
          <a:lstStyle/>
          <a:p>
            <a:r>
              <a:rPr lang="en-US" sz="1400" b="1" smtClean="0">
                <a:latin typeface="Courier New" panose="02070309020205020404" pitchFamily="49" charset="0"/>
                <a:cs typeface="Courier New" panose="02070309020205020404" pitchFamily="49" charset="0"/>
              </a:rPr>
              <a:t>0000101110001101110000111011</a:t>
            </a:r>
            <a:endParaRPr lang="cs-CZ" sz="1400" b="1" smtClean="0">
              <a:latin typeface="Courier New" panose="02070309020205020404" pitchFamily="49" charset="0"/>
              <a:cs typeface="Courier New" panose="02070309020205020404" pitchFamily="49" charset="0"/>
            </a:endParaRPr>
          </a:p>
        </p:txBody>
      </p:sp>
      <p:sp>
        <p:nvSpPr>
          <p:cNvPr id="6" name="Slide Number Placeholder 5"/>
          <p:cNvSpPr>
            <a:spLocks noGrp="1"/>
          </p:cNvSpPr>
          <p:nvPr>
            <p:ph type="sldNum" sz="quarter" idx="12"/>
          </p:nvPr>
        </p:nvSpPr>
        <p:spPr/>
        <p:txBody>
          <a:bodyPr/>
          <a:lstStyle/>
          <a:p>
            <a:fld id="{D3D84833-73A0-4179-9B12-9EFD1189A6FA}" type="slidenum">
              <a:rPr lang="cs-CZ" smtClean="0"/>
              <a:t>25</a:t>
            </a:fld>
            <a:endParaRPr lang="cs-CZ"/>
          </a:p>
        </p:txBody>
      </p:sp>
      <p:sp>
        <p:nvSpPr>
          <p:cNvPr id="180" name="TextBox 179"/>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81" name="TextBox 180"/>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Tree certificate example </a:t>
            </a:r>
          </a:p>
        </p:txBody>
      </p:sp>
    </p:spTree>
    <p:extLst>
      <p:ext uri="{BB962C8B-B14F-4D97-AF65-F5344CB8AC3E}">
        <p14:creationId xmlns:p14="http://schemas.microsoft.com/office/powerpoint/2010/main" val="35843993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Box 81"/>
          <p:cNvSpPr txBox="1"/>
          <p:nvPr/>
        </p:nvSpPr>
        <p:spPr>
          <a:xfrm>
            <a:off x="395536" y="476672"/>
            <a:ext cx="8064896" cy="5755422"/>
          </a:xfrm>
          <a:prstGeom prst="rect">
            <a:avLst/>
          </a:prstGeom>
          <a:solidFill>
            <a:schemeClr val="bg1"/>
          </a:solidFill>
          <a:ln w="28575">
            <a:solidFill>
              <a:srgbClr val="0000FF"/>
            </a:solidFill>
          </a:ln>
        </p:spPr>
        <p:txBody>
          <a:bodyPr wrap="square" rtlCol="0">
            <a:spAutoFit/>
          </a:bodyPr>
          <a:lstStyle/>
          <a:p>
            <a:r>
              <a:rPr lang="en-US" sz="1600" b="1" u="sng">
                <a:solidFill>
                  <a:srgbClr val="0000FF"/>
                </a:solidFill>
                <a:latin typeface="Courier New" panose="02070309020205020404" pitchFamily="49" charset="0"/>
                <a:cs typeface="Courier New" panose="02070309020205020404" pitchFamily="49" charset="0"/>
              </a:rPr>
              <a:t>def</a:t>
            </a:r>
            <a:r>
              <a:rPr lang="en-US" sz="1600" b="1">
                <a:latin typeface="Courier New" panose="02070309020205020404" pitchFamily="49" charset="0"/>
                <a:cs typeface="Courier New" panose="02070309020205020404" pitchFamily="49" charset="0"/>
              </a:rPr>
              <a:t> reconstruct( </a:t>
            </a:r>
            <a:r>
              <a:rPr lang="en-US" sz="1600" b="1" smtClean="0">
                <a:latin typeface="Courier New" panose="02070309020205020404" pitchFamily="49" charset="0"/>
                <a:cs typeface="Courier New" panose="02070309020205020404" pitchFamily="49" charset="0"/>
              </a:rPr>
              <a:t>certificate </a:t>
            </a:r>
            <a:r>
              <a:rPr lang="en-US" sz="1600" b="1">
                <a:latin typeface="Courier New" panose="02070309020205020404" pitchFamily="49" charset="0"/>
                <a:cs typeface="Courier New" panose="02070309020205020404" pitchFamily="49" charset="0"/>
              </a:rPr>
              <a:t>):</a:t>
            </a:r>
          </a:p>
          <a:p>
            <a:r>
              <a:rPr lang="en-US" sz="1600" b="1" smtClean="0">
                <a:latin typeface="Courier New" panose="02070309020205020404" pitchFamily="49" charset="0"/>
                <a:cs typeface="Courier New" panose="02070309020205020404" pitchFamily="49" charset="0"/>
              </a:rPr>
              <a:t>   nodes, edges, stack  </a:t>
            </a: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 [], []</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centers </a:t>
            </a:r>
            <a:r>
              <a:rPr lang="en-US" sz="1600" b="1">
                <a:latin typeface="Courier New" panose="02070309020205020404" pitchFamily="49" charset="0"/>
                <a:cs typeface="Courier New" panose="02070309020205020404" pitchFamily="49" charset="0"/>
              </a:rPr>
              <a:t>= [] </a:t>
            </a:r>
            <a:r>
              <a:rPr lang="en-US" sz="1600" b="1">
                <a:solidFill>
                  <a:schemeClr val="tx1">
                    <a:lumMod val="50000"/>
                    <a:lumOff val="50000"/>
                  </a:schemeClr>
                </a:solidFill>
                <a:latin typeface="Courier New" panose="02070309020205020404" pitchFamily="49" charset="0"/>
                <a:cs typeface="Courier New" panose="02070309020205020404" pitchFamily="49" charset="0"/>
              </a:rPr>
              <a:t># 1 or 2 centers</a:t>
            </a:r>
          </a:p>
          <a:p>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newNode</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0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 nodes are integers</a:t>
            </a:r>
            <a:endParaRPr lang="en-US" sz="1600" b="1" smtClean="0">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for</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digit </a:t>
            </a:r>
            <a:r>
              <a:rPr lang="en-US" sz="1600" b="1" u="sng">
                <a:solidFill>
                  <a:srgbClr val="0000FF"/>
                </a:solidFill>
                <a:latin typeface="Courier New" panose="02070309020205020404" pitchFamily="49" charset="0"/>
                <a:cs typeface="Courier New" panose="02070309020205020404" pitchFamily="49" charset="0"/>
              </a:rPr>
              <a:t>in</a:t>
            </a:r>
            <a:r>
              <a:rPr lang="en-US" sz="1600" b="1">
                <a:latin typeface="Courier New" panose="02070309020205020404" pitchFamily="49" charset="0"/>
                <a:cs typeface="Courier New" panose="02070309020205020404" pitchFamily="49" charset="0"/>
              </a:rPr>
              <a:t> </a:t>
            </a:r>
            <a:r>
              <a:rPr lang="en-US" sz="1600" b="1" smtClean="0">
                <a:latin typeface="Courier New" panose="02070309020205020404" pitchFamily="49" charset="0"/>
                <a:cs typeface="Courier New" panose="02070309020205020404" pitchFamily="49" charset="0"/>
              </a:rPr>
              <a:t>certificate:</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digit == </a:t>
            </a:r>
            <a:r>
              <a:rPr lang="en-US" sz="1600" b="1" smtClean="0">
                <a:latin typeface="Courier New" panose="02070309020205020404" pitchFamily="49" charset="0"/>
                <a:cs typeface="Courier New" panose="02070309020205020404" pitchFamily="49" charset="0"/>
              </a:rPr>
              <a:t>'0':</a:t>
            </a:r>
          </a:p>
          <a:p>
            <a:r>
              <a:rPr lang="en-US" sz="1600" b="1" smtClean="0">
                <a:latin typeface="Courier New" panose="02070309020205020404" pitchFamily="49" charset="0"/>
                <a:cs typeface="Courier New" panose="02070309020205020404" pitchFamily="49" charset="0"/>
              </a:rPr>
              <a:t>         newNode += 1  </a:t>
            </a:r>
            <a:r>
              <a:rPr lang="en-US" sz="1600" b="1">
                <a:solidFill>
                  <a:schemeClr val="tx1">
                    <a:lumMod val="50000"/>
                    <a:lumOff val="50000"/>
                  </a:schemeClr>
                </a:solidFill>
                <a:latin typeface="Courier New" panose="02070309020205020404" pitchFamily="49" charset="0"/>
                <a:cs typeface="Courier New" panose="02070309020205020404" pitchFamily="49" charset="0"/>
              </a:rPr>
              <a:t># </a:t>
            </a:r>
            <a:r>
              <a:rPr lang="en-US" sz="1600" b="1" smtClean="0">
                <a:solidFill>
                  <a:schemeClr val="tx1">
                    <a:lumMod val="50000"/>
                    <a:lumOff val="50000"/>
                  </a:schemeClr>
                </a:solidFill>
                <a:latin typeface="Courier New" panose="02070309020205020404" pitchFamily="49" charset="0"/>
                <a:cs typeface="Courier New" panose="02070309020205020404" pitchFamily="49" charset="0"/>
              </a:rPr>
              <a:t>'create' new </a:t>
            </a:r>
            <a:r>
              <a:rPr lang="en-US" sz="1600" b="1">
                <a:solidFill>
                  <a:schemeClr val="tx1">
                    <a:lumMod val="50000"/>
                    <a:lumOff val="50000"/>
                  </a:schemeClr>
                </a:solidFill>
                <a:latin typeface="Courier New" panose="02070309020205020404" pitchFamily="49" charset="0"/>
                <a:cs typeface="Courier New" panose="02070309020205020404" pitchFamily="49" charset="0"/>
              </a:rPr>
              <a:t>node</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nodes.append</a:t>
            </a:r>
            <a:r>
              <a:rPr lang="en-US" sz="1600" b="1">
                <a:latin typeface="Courier New" panose="02070309020205020404" pitchFamily="49" charset="0"/>
                <a:cs typeface="Courier New" panose="02070309020205020404" pitchFamily="49" charset="0"/>
              </a:rPr>
              <a:t>( newNode )</a:t>
            </a: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len( stack ) == 0: </a:t>
            </a:r>
            <a:r>
              <a:rPr lang="en-US" sz="1600" b="1">
                <a:solidFill>
                  <a:schemeClr val="tx1">
                    <a:lumMod val="50000"/>
                    <a:lumOff val="50000"/>
                  </a:schemeClr>
                </a:solidFill>
                <a:latin typeface="Courier New" panose="02070309020205020404" pitchFamily="49" charset="0"/>
                <a:cs typeface="Courier New" panose="02070309020205020404" pitchFamily="49" charset="0"/>
              </a:rPr>
              <a:t># empty</a:t>
            </a:r>
          </a:p>
          <a:p>
            <a:r>
              <a:rPr lang="en-US" sz="1600" b="1" smtClean="0">
                <a:latin typeface="Courier New" panose="02070309020205020404" pitchFamily="49" charset="0"/>
                <a:cs typeface="Courier New" panose="02070309020205020404" pitchFamily="49" charset="0"/>
              </a:rPr>
              <a:t>            centers.append</a:t>
            </a:r>
            <a:r>
              <a:rPr lang="en-US" sz="1600" b="1">
                <a:latin typeface="Courier New" panose="02070309020205020404" pitchFamily="49" charset="0"/>
                <a:cs typeface="Courier New" panose="02070309020205020404" pitchFamily="49" charset="0"/>
              </a:rPr>
              <a:t>( newNode </a:t>
            </a:r>
            <a:r>
              <a:rPr lang="en-US" sz="1600" b="1" smtClean="0">
                <a:latin typeface="Courier New" panose="02070309020205020404" pitchFamily="49" charset="0"/>
                <a:cs typeface="Courier New" panose="02070309020205020404" pitchFamily="49" charset="0"/>
              </a:rPr>
              <a:t>)</a:t>
            </a: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else</a:t>
            </a:r>
            <a:r>
              <a:rPr lang="en-US" sz="1600" b="1">
                <a:latin typeface="Courier New" panose="02070309020205020404" pitchFamily="49" charset="0"/>
                <a:cs typeface="Courier New" panose="02070309020205020404" pitchFamily="49" charset="0"/>
              </a:rPr>
              <a:t>:</a:t>
            </a:r>
          </a:p>
          <a:p>
            <a:r>
              <a:rPr lang="en-US" sz="1600" b="1" smtClean="0">
                <a:latin typeface="Courier New" panose="02070309020205020404" pitchFamily="49" charset="0"/>
                <a:cs typeface="Courier New" panose="02070309020205020404" pitchFamily="49" charset="0"/>
              </a:rPr>
              <a:t>            edges.append</a:t>
            </a:r>
            <a:r>
              <a:rPr lang="en-US" sz="1600" b="1">
                <a:latin typeface="Courier New" panose="02070309020205020404" pitchFamily="49" charset="0"/>
                <a:cs typeface="Courier New" panose="02070309020205020404" pitchFamily="49" charset="0"/>
              </a:rPr>
              <a:t>( [newNode, stack[-1]] )</a:t>
            </a:r>
          </a:p>
          <a:p>
            <a:r>
              <a:rPr lang="en-US" sz="1600" b="1" smtClean="0">
                <a:latin typeface="Courier New" panose="02070309020205020404" pitchFamily="49" charset="0"/>
                <a:cs typeface="Courier New" panose="02070309020205020404" pitchFamily="49" charset="0"/>
              </a:rPr>
              <a:t>         stack.append</a:t>
            </a:r>
            <a:r>
              <a:rPr lang="en-US" sz="1600" b="1">
                <a:latin typeface="Courier New" panose="02070309020205020404" pitchFamily="49" charset="0"/>
                <a:cs typeface="Courier New" panose="02070309020205020404" pitchFamily="49" charset="0"/>
              </a:rPr>
              <a:t>( newNode )</a:t>
            </a: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else</a:t>
            </a:r>
            <a:r>
              <a:rPr lang="en-US" sz="1600" b="1">
                <a:latin typeface="Courier New" panose="02070309020205020404" pitchFamily="49" charset="0"/>
                <a:cs typeface="Courier New" panose="02070309020205020404" pitchFamily="49" charset="0"/>
              </a:rPr>
              <a:t>: </a:t>
            </a:r>
            <a:r>
              <a:rPr lang="en-US" sz="1600" b="1">
                <a:solidFill>
                  <a:schemeClr val="tx1">
                    <a:lumMod val="50000"/>
                    <a:lumOff val="50000"/>
                  </a:schemeClr>
                </a:solidFill>
                <a:latin typeface="Courier New" panose="02070309020205020404" pitchFamily="49" charset="0"/>
                <a:cs typeface="Courier New" panose="02070309020205020404" pitchFamily="49" charset="0"/>
              </a:rPr>
              <a:t># digit == '1':</a:t>
            </a:r>
          </a:p>
          <a:p>
            <a:r>
              <a:rPr lang="en-US" sz="1600" b="1" smtClean="0">
                <a:latin typeface="Courier New" panose="02070309020205020404" pitchFamily="49" charset="0"/>
                <a:cs typeface="Courier New" panose="02070309020205020404" pitchFamily="49" charset="0"/>
              </a:rPr>
              <a:t>         stack.pop()  </a:t>
            </a:r>
          </a:p>
          <a:p>
            <a:r>
              <a:rPr lang="en-US" sz="1600" b="1" smtClean="0">
                <a:latin typeface="Courier New" panose="02070309020205020404" pitchFamily="49" charset="0"/>
                <a:cs typeface="Courier New" panose="02070309020205020404" pitchFamily="49" charset="0"/>
              </a:rPr>
              <a:t> </a:t>
            </a:r>
            <a:endParaRPr lang="en-US" sz="1600" b="1">
              <a:latin typeface="Courier New" panose="02070309020205020404" pitchFamily="49" charset="0"/>
              <a:cs typeface="Courier New" panose="02070309020205020404" pitchFamily="49" charset="0"/>
            </a:endParaRPr>
          </a:p>
          <a:p>
            <a:r>
              <a:rPr lang="en-US" sz="1600" b="1" smtClean="0">
                <a:latin typeface="Courier New" panose="02070309020205020404" pitchFamily="49" charset="0"/>
                <a:cs typeface="Courier New" panose="02070309020205020404" pitchFamily="49" charset="0"/>
              </a:rPr>
              <a:t>   </a:t>
            </a:r>
            <a:r>
              <a:rPr lang="en-US" sz="1600" b="1" u="sng" smtClean="0">
                <a:solidFill>
                  <a:srgbClr val="0000FF"/>
                </a:solidFill>
                <a:latin typeface="Courier New" panose="02070309020205020404" pitchFamily="49" charset="0"/>
                <a:cs typeface="Courier New" panose="02070309020205020404" pitchFamily="49" charset="0"/>
              </a:rPr>
              <a:t>if</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len( centers ) == 2:</a:t>
            </a:r>
          </a:p>
          <a:p>
            <a:r>
              <a:rPr lang="en-US" sz="1600" b="1" smtClean="0">
                <a:latin typeface="Courier New" panose="02070309020205020404" pitchFamily="49" charset="0"/>
                <a:cs typeface="Courier New" panose="02070309020205020404" pitchFamily="49" charset="0"/>
              </a:rPr>
              <a:t>      edges.append</a:t>
            </a:r>
            <a:r>
              <a:rPr lang="en-US" sz="1600" b="1">
                <a:latin typeface="Courier New" panose="02070309020205020404" pitchFamily="49" charset="0"/>
                <a:cs typeface="Courier New" panose="02070309020205020404" pitchFamily="49" charset="0"/>
              </a:rPr>
              <a:t>( [centers[0], centers[1]] )</a:t>
            </a:r>
          </a:p>
          <a:p>
            <a:r>
              <a:rPr lang="en-US" sz="1600" b="1" smtClean="0">
                <a:latin typeface="Courier New" panose="02070309020205020404" pitchFamily="49" charset="0"/>
                <a:cs typeface="Courier New" panose="02070309020205020404" pitchFamily="49" charset="0"/>
              </a:rPr>
              <a:t>   </a:t>
            </a:r>
            <a:r>
              <a:rPr lang="en-US" sz="1600" b="1" u="sng">
                <a:solidFill>
                  <a:srgbClr val="0000FF"/>
                </a:solidFill>
                <a:latin typeface="Courier New" panose="02070309020205020404" pitchFamily="49" charset="0"/>
                <a:cs typeface="Courier New" panose="02070309020205020404" pitchFamily="49" charset="0"/>
              </a:rPr>
              <a:t>return</a:t>
            </a:r>
            <a:r>
              <a:rPr lang="en-US" sz="1600" b="1" smtClean="0">
                <a:latin typeface="Courier New" panose="02070309020205020404" pitchFamily="49" charset="0"/>
                <a:cs typeface="Courier New" panose="02070309020205020404" pitchFamily="49" charset="0"/>
              </a:rPr>
              <a:t> </a:t>
            </a:r>
            <a:r>
              <a:rPr lang="en-US" sz="1600" b="1">
                <a:latin typeface="Courier New" panose="02070309020205020404" pitchFamily="49" charset="0"/>
                <a:cs typeface="Courier New" panose="02070309020205020404" pitchFamily="49" charset="0"/>
              </a:rPr>
              <a:t>nodes, </a:t>
            </a:r>
            <a:r>
              <a:rPr lang="en-US" sz="1600" b="1" smtClean="0">
                <a:latin typeface="Courier New" panose="02070309020205020404" pitchFamily="49" charset="0"/>
                <a:cs typeface="Courier New" panose="02070309020205020404" pitchFamily="49" charset="0"/>
              </a:rPr>
              <a:t>edges, centers</a:t>
            </a:r>
          </a:p>
          <a:p>
            <a:endParaRPr lang="en-US" sz="1600" b="1" smtClean="0">
              <a:latin typeface="Courier New" panose="02070309020205020404" pitchFamily="49" charset="0"/>
              <a:cs typeface="Courier New" panose="02070309020205020404" pitchFamily="49" charset="0"/>
            </a:endParaRPr>
          </a:p>
          <a:p>
            <a:r>
              <a:rPr lang="pt-BR" sz="1600" b="1">
                <a:latin typeface="Courier New" panose="02070309020205020404" pitchFamily="49" charset="0"/>
                <a:cs typeface="Courier New" panose="02070309020205020404" pitchFamily="49" charset="0"/>
              </a:rPr>
              <a:t>cer = "</a:t>
            </a:r>
            <a:r>
              <a:rPr lang="pt-BR" sz="1600" b="1" smtClean="0">
                <a:latin typeface="Courier New" panose="02070309020205020404" pitchFamily="49" charset="0"/>
                <a:cs typeface="Courier New" panose="02070309020205020404" pitchFamily="49" charset="0"/>
              </a:rPr>
              <a:t>0000101110001101110000111011"</a:t>
            </a:r>
            <a:endParaRPr lang="pt-BR" sz="1600" b="1">
              <a:latin typeface="Courier New" panose="02070309020205020404" pitchFamily="49" charset="0"/>
              <a:cs typeface="Courier New" panose="02070309020205020404" pitchFamily="49" charset="0"/>
            </a:endParaRPr>
          </a:p>
          <a:p>
            <a:r>
              <a:rPr lang="pt-BR" sz="1600" b="1" smtClean="0">
                <a:latin typeface="Courier New" panose="02070309020205020404" pitchFamily="49" charset="0"/>
                <a:cs typeface="Courier New" panose="02070309020205020404" pitchFamily="49" charset="0"/>
              </a:rPr>
              <a:t>nodes, edges, centers </a:t>
            </a:r>
            <a:r>
              <a:rPr lang="pt-BR" sz="1600" b="1">
                <a:latin typeface="Courier New" panose="02070309020205020404" pitchFamily="49" charset="0"/>
                <a:cs typeface="Courier New" panose="02070309020205020404" pitchFamily="49" charset="0"/>
              </a:rPr>
              <a:t>= reconstruct( cer )</a:t>
            </a:r>
            <a:endParaRPr lang="en-US" sz="1600" b="1" smtClean="0">
              <a:latin typeface="Courier New" panose="02070309020205020404" pitchFamily="49" charset="0"/>
              <a:cs typeface="Courier New" panose="02070309020205020404" pitchFamily="49" charset="0"/>
            </a:endParaRPr>
          </a:p>
        </p:txBody>
      </p:sp>
      <p:sp>
        <p:nvSpPr>
          <p:cNvPr id="5" name="Rounded Rectangle 4"/>
          <p:cNvSpPr/>
          <p:nvPr/>
        </p:nvSpPr>
        <p:spPr>
          <a:xfrm>
            <a:off x="6084168" y="764704"/>
            <a:ext cx="2880320" cy="2304256"/>
          </a:xfrm>
          <a:prstGeom prst="roundRect">
            <a:avLst>
              <a:gd name="adj" fmla="val 646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nvGrpSpPr>
          <p:cNvPr id="85" name="Group 84"/>
          <p:cNvGrpSpPr/>
          <p:nvPr/>
        </p:nvGrpSpPr>
        <p:grpSpPr>
          <a:xfrm>
            <a:off x="6228184" y="908720"/>
            <a:ext cx="2643963" cy="1728192"/>
            <a:chOff x="566548" y="908720"/>
            <a:chExt cx="4421351" cy="2592288"/>
          </a:xfrm>
        </p:grpSpPr>
        <p:cxnSp>
          <p:nvCxnSpPr>
            <p:cNvPr id="86" name="Straight Connector 85"/>
            <p:cNvCxnSpPr/>
            <p:nvPr/>
          </p:nvCxnSpPr>
          <p:spPr>
            <a:xfrm flipH="1">
              <a:off x="1763688" y="1268760"/>
              <a:ext cx="504056"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88" name="Straight Connector 87"/>
            <p:cNvCxnSpPr/>
            <p:nvPr/>
          </p:nvCxnSpPr>
          <p:spPr>
            <a:xfrm flipH="1">
              <a:off x="827584" y="263691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3" name="Straight Connector 92"/>
            <p:cNvCxnSpPr/>
            <p:nvPr/>
          </p:nvCxnSpPr>
          <p:spPr>
            <a:xfrm flipH="1">
              <a:off x="1187624" y="1916832"/>
              <a:ext cx="576064"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94" name="Straight Connector 93"/>
            <p:cNvCxnSpPr/>
            <p:nvPr/>
          </p:nvCxnSpPr>
          <p:spPr>
            <a:xfrm>
              <a:off x="1187624" y="263691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95" name="Oval 94"/>
            <p:cNvSpPr/>
            <p:nvPr/>
          </p:nvSpPr>
          <p:spPr>
            <a:xfrm>
              <a:off x="1619672"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rtlCol="0" anchor="ctr"/>
            <a:lstStyle/>
            <a:p>
              <a:pPr algn="ctr"/>
              <a:r>
                <a:rPr lang="en-US" sz="1200" b="1" smtClean="0">
                  <a:solidFill>
                    <a:schemeClr val="tx1"/>
                  </a:solidFill>
                </a:rPr>
                <a:t>g</a:t>
              </a:r>
              <a:endParaRPr lang="cs-CZ" sz="1200" b="1">
                <a:solidFill>
                  <a:schemeClr val="tx1"/>
                </a:solidFill>
              </a:endParaRPr>
            </a:p>
          </p:txBody>
        </p:sp>
        <p:sp>
          <p:nvSpPr>
            <p:cNvPr id="96" name="Oval 95"/>
            <p:cNvSpPr/>
            <p:nvPr/>
          </p:nvSpPr>
          <p:spPr>
            <a:xfrm>
              <a:off x="1043608"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j</a:t>
              </a:r>
              <a:endParaRPr lang="cs-CZ" sz="1200" b="1">
                <a:solidFill>
                  <a:schemeClr val="tx1"/>
                </a:solidFill>
              </a:endParaRPr>
            </a:p>
          </p:txBody>
        </p:sp>
        <p:sp>
          <p:nvSpPr>
            <p:cNvPr id="97" name="Oval 96"/>
            <p:cNvSpPr/>
            <p:nvPr/>
          </p:nvSpPr>
          <p:spPr>
            <a:xfrm>
              <a:off x="1403648"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h</a:t>
              </a:r>
              <a:endParaRPr lang="cs-CZ" sz="1200" b="1">
                <a:solidFill>
                  <a:schemeClr val="tx1"/>
                </a:solidFill>
              </a:endParaRPr>
            </a:p>
          </p:txBody>
        </p:sp>
        <p:sp>
          <p:nvSpPr>
            <p:cNvPr id="98" name="Oval 97"/>
            <p:cNvSpPr/>
            <p:nvPr/>
          </p:nvSpPr>
          <p:spPr>
            <a:xfrm>
              <a:off x="683568"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k</a:t>
              </a:r>
              <a:endParaRPr lang="cs-CZ" sz="1200" b="1">
                <a:solidFill>
                  <a:schemeClr val="tx1"/>
                </a:solidFill>
              </a:endParaRPr>
            </a:p>
          </p:txBody>
        </p:sp>
        <p:sp>
          <p:nvSpPr>
            <p:cNvPr id="99" name="TextBox 98"/>
            <p:cNvSpPr txBox="1"/>
            <p:nvPr/>
          </p:nvSpPr>
          <p:spPr>
            <a:xfrm>
              <a:off x="1475656" y="162880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0" name="TextBox 99"/>
            <p:cNvSpPr txBox="1"/>
            <p:nvPr/>
          </p:nvSpPr>
          <p:spPr>
            <a:xfrm>
              <a:off x="899592"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1" name="TextBox 100"/>
            <p:cNvSpPr txBox="1"/>
            <p:nvPr/>
          </p:nvSpPr>
          <p:spPr>
            <a:xfrm>
              <a:off x="1403648"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3" name="TextBox 102"/>
            <p:cNvSpPr txBox="1"/>
            <p:nvPr/>
          </p:nvSpPr>
          <p:spPr>
            <a:xfrm>
              <a:off x="1691680" y="306896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4" name="TextBox 103"/>
            <p:cNvSpPr txBox="1"/>
            <p:nvPr/>
          </p:nvSpPr>
          <p:spPr>
            <a:xfrm>
              <a:off x="1979712" y="1772815"/>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05" name="TextBox 104"/>
            <p:cNvSpPr txBox="1"/>
            <p:nvPr/>
          </p:nvSpPr>
          <p:spPr>
            <a:xfrm>
              <a:off x="1259631" y="306896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06" name="TextBox 105"/>
            <p:cNvSpPr txBox="1"/>
            <p:nvPr/>
          </p:nvSpPr>
          <p:spPr>
            <a:xfrm>
              <a:off x="998596" y="306896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13" name="TextBox 112"/>
            <p:cNvSpPr txBox="1"/>
            <p:nvPr/>
          </p:nvSpPr>
          <p:spPr>
            <a:xfrm>
              <a:off x="566548" y="306896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cxnSp>
          <p:nvCxnSpPr>
            <p:cNvPr id="115" name="Straight Connector 114"/>
            <p:cNvCxnSpPr/>
            <p:nvPr/>
          </p:nvCxnSpPr>
          <p:spPr>
            <a:xfrm>
              <a:off x="2366748" y="263691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17" name="Straight Connector 116"/>
            <p:cNvCxnSpPr/>
            <p:nvPr/>
          </p:nvCxnSpPr>
          <p:spPr>
            <a:xfrm>
              <a:off x="2726788" y="1916832"/>
              <a:ext cx="47706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20" name="Straight Connector 119"/>
            <p:cNvCxnSpPr/>
            <p:nvPr/>
          </p:nvCxnSpPr>
          <p:spPr>
            <a:xfrm flipH="1">
              <a:off x="2366748" y="1916832"/>
              <a:ext cx="36004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21" name="Oval 120"/>
            <p:cNvSpPr/>
            <p:nvPr/>
          </p:nvSpPr>
          <p:spPr>
            <a:xfrm>
              <a:off x="3086828"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tx1"/>
                  </a:solidFill>
                </a:rPr>
                <a:t>a</a:t>
              </a:r>
              <a:endParaRPr lang="cs-CZ" sz="1200" b="1">
                <a:solidFill>
                  <a:schemeClr val="tx1"/>
                </a:solidFill>
              </a:endParaRPr>
            </a:p>
          </p:txBody>
        </p:sp>
        <p:sp>
          <p:nvSpPr>
            <p:cNvPr id="123" name="Oval 122"/>
            <p:cNvSpPr/>
            <p:nvPr/>
          </p:nvSpPr>
          <p:spPr>
            <a:xfrm>
              <a:off x="2222732"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c</a:t>
              </a:r>
              <a:endParaRPr lang="cs-CZ" sz="1200" b="1">
                <a:solidFill>
                  <a:schemeClr val="tx1"/>
                </a:solidFill>
              </a:endParaRPr>
            </a:p>
          </p:txBody>
        </p:sp>
        <p:sp>
          <p:nvSpPr>
            <p:cNvPr id="124" name="Oval 123"/>
            <p:cNvSpPr/>
            <p:nvPr/>
          </p:nvSpPr>
          <p:spPr>
            <a:xfrm>
              <a:off x="2222732"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d</a:t>
              </a:r>
              <a:endParaRPr lang="cs-CZ" sz="1200" b="1">
                <a:solidFill>
                  <a:schemeClr val="tx1"/>
                </a:solidFill>
              </a:endParaRPr>
            </a:p>
          </p:txBody>
        </p:sp>
        <p:sp>
          <p:nvSpPr>
            <p:cNvPr id="127" name="TextBox 126"/>
            <p:cNvSpPr txBox="1"/>
            <p:nvPr/>
          </p:nvSpPr>
          <p:spPr>
            <a:xfrm>
              <a:off x="2915816"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28" name="TextBox 127"/>
            <p:cNvSpPr txBox="1"/>
            <p:nvPr/>
          </p:nvSpPr>
          <p:spPr>
            <a:xfrm>
              <a:off x="2465752" y="3007985"/>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30" name="TextBox 129"/>
            <p:cNvSpPr txBox="1"/>
            <p:nvPr/>
          </p:nvSpPr>
          <p:spPr>
            <a:xfrm>
              <a:off x="2411760" y="1700809"/>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31" name="TextBox 130"/>
            <p:cNvSpPr txBox="1"/>
            <p:nvPr/>
          </p:nvSpPr>
          <p:spPr>
            <a:xfrm>
              <a:off x="2150724" y="299695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33" name="TextBox 132"/>
            <p:cNvSpPr txBox="1"/>
            <p:nvPr/>
          </p:nvSpPr>
          <p:spPr>
            <a:xfrm>
              <a:off x="2510763"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37" name="TextBox 136"/>
            <p:cNvSpPr txBox="1"/>
            <p:nvPr/>
          </p:nvSpPr>
          <p:spPr>
            <a:xfrm>
              <a:off x="2123728"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41" name="TextBox 140"/>
            <p:cNvSpPr txBox="1"/>
            <p:nvPr/>
          </p:nvSpPr>
          <p:spPr>
            <a:xfrm>
              <a:off x="3374862"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42" name="TextBox 141"/>
            <p:cNvSpPr txBox="1"/>
            <p:nvPr/>
          </p:nvSpPr>
          <p:spPr>
            <a:xfrm>
              <a:off x="3726954" y="234888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cxnSp>
          <p:nvCxnSpPr>
            <p:cNvPr id="143" name="Straight Connector 142"/>
            <p:cNvCxnSpPr/>
            <p:nvPr/>
          </p:nvCxnSpPr>
          <p:spPr>
            <a:xfrm>
              <a:off x="2267744" y="1268760"/>
              <a:ext cx="504056"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4" name="Straight Connector 143"/>
            <p:cNvCxnSpPr/>
            <p:nvPr/>
          </p:nvCxnSpPr>
          <p:spPr>
            <a:xfrm flipH="1">
              <a:off x="2267744" y="1268760"/>
              <a:ext cx="1944216"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5" name="Straight Connector 144"/>
            <p:cNvCxnSpPr/>
            <p:nvPr/>
          </p:nvCxnSpPr>
          <p:spPr>
            <a:xfrm flipH="1">
              <a:off x="3995937" y="1268760"/>
              <a:ext cx="360039"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146" name="Straight Connector 145"/>
            <p:cNvCxnSpPr/>
            <p:nvPr/>
          </p:nvCxnSpPr>
          <p:spPr>
            <a:xfrm>
              <a:off x="3995936" y="191683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47" name="Oval 146"/>
            <p:cNvSpPr/>
            <p:nvPr/>
          </p:nvSpPr>
          <p:spPr>
            <a:xfrm>
              <a:off x="3851920"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i</a:t>
              </a:r>
              <a:endParaRPr lang="cs-CZ" sz="1200" b="1">
                <a:solidFill>
                  <a:schemeClr val="tx1"/>
                </a:solidFill>
              </a:endParaRPr>
            </a:p>
          </p:txBody>
        </p:sp>
        <p:sp>
          <p:nvSpPr>
            <p:cNvPr id="148" name="TextBox 147"/>
            <p:cNvSpPr txBox="1"/>
            <p:nvPr/>
          </p:nvSpPr>
          <p:spPr>
            <a:xfrm>
              <a:off x="3707906" y="1700809"/>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49" name="TextBox 148"/>
            <p:cNvSpPr txBox="1"/>
            <p:nvPr/>
          </p:nvSpPr>
          <p:spPr>
            <a:xfrm>
              <a:off x="2915816" y="235991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50" name="TextBox 149"/>
            <p:cNvSpPr txBox="1"/>
            <p:nvPr/>
          </p:nvSpPr>
          <p:spPr>
            <a:xfrm>
              <a:off x="4184966" y="2348881"/>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51" name="Oval 150"/>
            <p:cNvSpPr/>
            <p:nvPr/>
          </p:nvSpPr>
          <p:spPr>
            <a:xfrm>
              <a:off x="2582772"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b</a:t>
              </a:r>
              <a:endParaRPr lang="cs-CZ" sz="1200" b="1">
                <a:solidFill>
                  <a:schemeClr val="tx1"/>
                </a:solidFill>
              </a:endParaRPr>
            </a:p>
          </p:txBody>
        </p:sp>
        <p:cxnSp>
          <p:nvCxnSpPr>
            <p:cNvPr id="152" name="Straight Connector 151"/>
            <p:cNvCxnSpPr/>
            <p:nvPr/>
          </p:nvCxnSpPr>
          <p:spPr>
            <a:xfrm>
              <a:off x="3995936" y="2636912"/>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3" name="Oval 152"/>
            <p:cNvSpPr/>
            <p:nvPr/>
          </p:nvSpPr>
          <p:spPr>
            <a:xfrm>
              <a:off x="3851920" y="321297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n</a:t>
              </a:r>
              <a:endParaRPr lang="cs-CZ" sz="1200" b="1">
                <a:solidFill>
                  <a:schemeClr val="tx1"/>
                </a:solidFill>
              </a:endParaRPr>
            </a:p>
          </p:txBody>
        </p:sp>
        <p:cxnSp>
          <p:nvCxnSpPr>
            <p:cNvPr id="154" name="Straight Connector 153"/>
            <p:cNvCxnSpPr/>
            <p:nvPr/>
          </p:nvCxnSpPr>
          <p:spPr>
            <a:xfrm>
              <a:off x="4355976" y="1268760"/>
              <a:ext cx="360040" cy="64807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155" name="Oval 154"/>
            <p:cNvSpPr/>
            <p:nvPr/>
          </p:nvSpPr>
          <p:spPr>
            <a:xfrm>
              <a:off x="4572000" y="17728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e</a:t>
              </a:r>
              <a:endParaRPr lang="cs-CZ" sz="1200" b="1">
                <a:solidFill>
                  <a:schemeClr val="tx1"/>
                </a:solidFill>
              </a:endParaRPr>
            </a:p>
          </p:txBody>
        </p:sp>
        <p:sp>
          <p:nvSpPr>
            <p:cNvPr id="156" name="TextBox 155"/>
            <p:cNvSpPr txBox="1"/>
            <p:nvPr/>
          </p:nvSpPr>
          <p:spPr>
            <a:xfrm>
              <a:off x="4860030"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58" name="TextBox 157"/>
            <p:cNvSpPr txBox="1"/>
            <p:nvPr/>
          </p:nvSpPr>
          <p:spPr>
            <a:xfrm>
              <a:off x="4400988" y="1711841"/>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59" name="TextBox 158"/>
            <p:cNvSpPr txBox="1"/>
            <p:nvPr/>
          </p:nvSpPr>
          <p:spPr>
            <a:xfrm>
              <a:off x="4139951" y="1700809"/>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60" name="TextBox 159"/>
            <p:cNvSpPr txBox="1"/>
            <p:nvPr/>
          </p:nvSpPr>
          <p:spPr>
            <a:xfrm>
              <a:off x="3761895" y="2996953"/>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62" name="TextBox 161"/>
            <p:cNvSpPr txBox="1"/>
            <p:nvPr/>
          </p:nvSpPr>
          <p:spPr>
            <a:xfrm>
              <a:off x="4166950" y="2996953"/>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63" name="TextBox 162"/>
            <p:cNvSpPr txBox="1"/>
            <p:nvPr/>
          </p:nvSpPr>
          <p:spPr>
            <a:xfrm>
              <a:off x="4067944" y="90872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68" name="TextBox 167"/>
            <p:cNvSpPr txBox="1"/>
            <p:nvPr/>
          </p:nvSpPr>
          <p:spPr>
            <a:xfrm>
              <a:off x="4499994" y="90872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71" name="TextBox 170"/>
            <p:cNvSpPr txBox="1"/>
            <p:nvPr/>
          </p:nvSpPr>
          <p:spPr>
            <a:xfrm>
              <a:off x="1979712" y="908720"/>
              <a:ext cx="127869" cy="276999"/>
            </a:xfrm>
            <a:prstGeom prst="rect">
              <a:avLst/>
            </a:prstGeom>
            <a:noFill/>
          </p:spPr>
          <p:txBody>
            <a:bodyPr wrap="none" lIns="0" tIns="0" rIns="0" bIns="0" rtlCol="0" anchor="ctr" anchorCtr="1">
              <a:spAutoFit/>
            </a:bodyPr>
            <a:lstStyle/>
            <a:p>
              <a:r>
                <a:rPr lang="en-US" sz="1200" b="1" smtClean="0"/>
                <a:t>0</a:t>
              </a:r>
              <a:endParaRPr lang="cs-CZ" sz="1200" b="1"/>
            </a:p>
          </p:txBody>
        </p:sp>
        <p:sp>
          <p:nvSpPr>
            <p:cNvPr id="172" name="TextBox 171"/>
            <p:cNvSpPr txBox="1"/>
            <p:nvPr/>
          </p:nvSpPr>
          <p:spPr>
            <a:xfrm>
              <a:off x="2411761" y="908720"/>
              <a:ext cx="127869" cy="276999"/>
            </a:xfrm>
            <a:prstGeom prst="rect">
              <a:avLst/>
            </a:prstGeom>
            <a:noFill/>
          </p:spPr>
          <p:txBody>
            <a:bodyPr wrap="none" lIns="0" tIns="0" rIns="0" bIns="0" rtlCol="0" anchor="ctr" anchorCtr="1">
              <a:spAutoFit/>
            </a:bodyPr>
            <a:lstStyle/>
            <a:p>
              <a:r>
                <a:rPr lang="en-US" sz="1200" b="1" smtClean="0"/>
                <a:t>1</a:t>
              </a:r>
              <a:endParaRPr lang="cs-CZ" sz="1200" b="1"/>
            </a:p>
          </p:txBody>
        </p:sp>
        <p:sp>
          <p:nvSpPr>
            <p:cNvPr id="175" name="Oval 174"/>
            <p:cNvSpPr/>
            <p:nvPr/>
          </p:nvSpPr>
          <p:spPr>
            <a:xfrm>
              <a:off x="2123728" y="1124744"/>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f</a:t>
              </a:r>
              <a:endParaRPr lang="cs-CZ" sz="1200" b="1">
                <a:solidFill>
                  <a:schemeClr val="tx1"/>
                </a:solidFill>
              </a:endParaRPr>
            </a:p>
          </p:txBody>
        </p:sp>
        <p:sp>
          <p:nvSpPr>
            <p:cNvPr id="176" name="Oval 175"/>
            <p:cNvSpPr/>
            <p:nvPr/>
          </p:nvSpPr>
          <p:spPr>
            <a:xfrm>
              <a:off x="4211960" y="1124744"/>
              <a:ext cx="288032" cy="288032"/>
            </a:xfrm>
            <a:prstGeom prst="ellips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m</a:t>
              </a:r>
              <a:endParaRPr lang="cs-CZ" sz="1200" b="1">
                <a:solidFill>
                  <a:schemeClr val="tx1"/>
                </a:solidFill>
              </a:endParaRPr>
            </a:p>
          </p:txBody>
        </p:sp>
        <p:sp>
          <p:nvSpPr>
            <p:cNvPr id="177" name="Oval 176"/>
            <p:cNvSpPr/>
            <p:nvPr/>
          </p:nvSpPr>
          <p:spPr>
            <a:xfrm>
              <a:off x="3851920" y="249289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smtClean="0">
                  <a:solidFill>
                    <a:schemeClr val="tx1"/>
                  </a:solidFill>
                </a:rPr>
                <a:t>l</a:t>
              </a:r>
              <a:endParaRPr lang="cs-CZ" sz="1200" b="1">
                <a:solidFill>
                  <a:schemeClr val="tx1"/>
                </a:solidFill>
              </a:endParaRPr>
            </a:p>
          </p:txBody>
        </p:sp>
      </p:grpSp>
      <p:sp>
        <p:nvSpPr>
          <p:cNvPr id="179" name="TextBox 178"/>
          <p:cNvSpPr txBox="1"/>
          <p:nvPr/>
        </p:nvSpPr>
        <p:spPr>
          <a:xfrm>
            <a:off x="6156176" y="2712767"/>
            <a:ext cx="2736304" cy="184666"/>
          </a:xfrm>
          <a:prstGeom prst="rect">
            <a:avLst/>
          </a:prstGeom>
          <a:noFill/>
        </p:spPr>
        <p:txBody>
          <a:bodyPr wrap="square" lIns="0" tIns="0" rIns="0" bIns="0" rtlCol="0" anchor="ctr" anchorCtr="1">
            <a:spAutoFit/>
          </a:bodyPr>
          <a:lstStyle/>
          <a:p>
            <a:r>
              <a:rPr lang="en-US" sz="1200" b="1" smtClean="0">
                <a:latin typeface="Courier New" panose="02070309020205020404" pitchFamily="49" charset="0"/>
                <a:cs typeface="Courier New" panose="02070309020205020404" pitchFamily="49" charset="0"/>
              </a:rPr>
              <a:t>0000101110001101110000111011</a:t>
            </a:r>
            <a:endParaRPr lang="cs-CZ" sz="1200" b="1" smtClean="0">
              <a:latin typeface="Courier New" panose="02070309020205020404" pitchFamily="49" charset="0"/>
              <a:cs typeface="Courier New" panose="02070309020205020404" pitchFamily="49" charset="0"/>
            </a:endParaRPr>
          </a:p>
        </p:txBody>
      </p:sp>
      <p:sp>
        <p:nvSpPr>
          <p:cNvPr id="6" name="Slide Number Placeholder 5"/>
          <p:cNvSpPr>
            <a:spLocks noGrp="1"/>
          </p:cNvSpPr>
          <p:nvPr>
            <p:ph type="sldNum" sz="quarter" idx="12"/>
          </p:nvPr>
        </p:nvSpPr>
        <p:spPr/>
        <p:txBody>
          <a:bodyPr/>
          <a:lstStyle/>
          <a:p>
            <a:fld id="{D3D84833-73A0-4179-9B12-9EFD1189A6FA}" type="slidenum">
              <a:rPr lang="cs-CZ" smtClean="0"/>
              <a:t>26</a:t>
            </a:fld>
            <a:endParaRPr lang="cs-CZ"/>
          </a:p>
        </p:txBody>
      </p:sp>
      <p:sp>
        <p:nvSpPr>
          <p:cNvPr id="180" name="TextBox 179"/>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81" name="TextBox 180"/>
          <p:cNvSpPr txBox="1"/>
          <p:nvPr/>
        </p:nvSpPr>
        <p:spPr>
          <a:xfrm>
            <a:off x="251520" y="116632"/>
            <a:ext cx="8640960"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smtClean="0"/>
              <a:t>  Tree certificate example  -  Python reconstruction  </a:t>
            </a:r>
          </a:p>
        </p:txBody>
      </p:sp>
    </p:spTree>
    <p:extLst>
      <p:ext uri="{BB962C8B-B14F-4D97-AF65-F5344CB8AC3E}">
        <p14:creationId xmlns:p14="http://schemas.microsoft.com/office/powerpoint/2010/main" val="30416207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 name="Line 153"/>
          <p:cNvSpPr>
            <a:spLocks noChangeShapeType="1"/>
          </p:cNvSpPr>
          <p:nvPr/>
        </p:nvSpPr>
        <p:spPr bwMode="auto">
          <a:xfrm flipV="1">
            <a:off x="6804248" y="3717032"/>
            <a:ext cx="1296144"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informally</a:t>
            </a:r>
          </a:p>
        </p:txBody>
      </p:sp>
      <p:sp>
        <p:nvSpPr>
          <p:cNvPr id="5" name="Slide Number Placeholder 4"/>
          <p:cNvSpPr>
            <a:spLocks noGrp="1"/>
          </p:cNvSpPr>
          <p:nvPr>
            <p:ph type="sldNum" sz="quarter" idx="12"/>
          </p:nvPr>
        </p:nvSpPr>
        <p:spPr/>
        <p:txBody>
          <a:bodyPr/>
          <a:lstStyle/>
          <a:p>
            <a:fld id="{D3D84833-73A0-4179-9B12-9EFD1189A6FA}" type="slidenum">
              <a:rPr lang="cs-CZ" smtClean="0"/>
              <a:t>3</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278" name="Line 153"/>
          <p:cNvSpPr>
            <a:spLocks noChangeShapeType="1"/>
          </p:cNvSpPr>
          <p:nvPr/>
        </p:nvSpPr>
        <p:spPr bwMode="auto">
          <a:xfrm flipH="1" flipV="1">
            <a:off x="5868144" y="1052736"/>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79" name="Line 153"/>
          <p:cNvSpPr>
            <a:spLocks noChangeShapeType="1"/>
          </p:cNvSpPr>
          <p:nvPr/>
        </p:nvSpPr>
        <p:spPr bwMode="auto">
          <a:xfrm flipH="1" flipV="1">
            <a:off x="5868144" y="1844824"/>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0" name="Line 153"/>
          <p:cNvSpPr>
            <a:spLocks noChangeShapeType="1"/>
          </p:cNvSpPr>
          <p:nvPr/>
        </p:nvSpPr>
        <p:spPr bwMode="auto">
          <a:xfrm flipV="1">
            <a:off x="6300192" y="1052736"/>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1" name="Line 153"/>
          <p:cNvSpPr>
            <a:spLocks noChangeShapeType="1"/>
          </p:cNvSpPr>
          <p:nvPr/>
        </p:nvSpPr>
        <p:spPr bwMode="auto">
          <a:xfrm flipH="1" flipV="1">
            <a:off x="5868144" y="1052736"/>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2" name="Line 153"/>
          <p:cNvSpPr>
            <a:spLocks noChangeShapeType="1"/>
          </p:cNvSpPr>
          <p:nvPr/>
        </p:nvSpPr>
        <p:spPr bwMode="auto">
          <a:xfrm flipV="1">
            <a:off x="5868144" y="1628800"/>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3" name="Line 153"/>
          <p:cNvSpPr>
            <a:spLocks noChangeShapeType="1"/>
          </p:cNvSpPr>
          <p:nvPr/>
        </p:nvSpPr>
        <p:spPr bwMode="auto">
          <a:xfrm flipH="1" flipV="1">
            <a:off x="6300192" y="1628800"/>
            <a:ext cx="432048"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4" name="Line 153"/>
          <p:cNvSpPr>
            <a:spLocks noChangeShapeType="1"/>
          </p:cNvSpPr>
          <p:nvPr/>
        </p:nvSpPr>
        <p:spPr bwMode="auto">
          <a:xfrm flipH="1" flipV="1">
            <a:off x="5868144" y="1052736"/>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5" name="Line 153"/>
          <p:cNvSpPr>
            <a:spLocks noChangeShapeType="1"/>
          </p:cNvSpPr>
          <p:nvPr/>
        </p:nvSpPr>
        <p:spPr bwMode="auto">
          <a:xfrm flipH="1" flipV="1">
            <a:off x="6732240" y="1052736"/>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86" name="Line 153"/>
          <p:cNvSpPr>
            <a:spLocks noChangeShapeType="1"/>
          </p:cNvSpPr>
          <p:nvPr/>
        </p:nvSpPr>
        <p:spPr bwMode="auto">
          <a:xfrm flipH="1" flipV="1">
            <a:off x="6300192" y="1268760"/>
            <a:ext cx="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3" name="Oval 169"/>
          <p:cNvSpPr>
            <a:spLocks noChangeArrowheads="1"/>
          </p:cNvSpPr>
          <p:nvPr/>
        </p:nvSpPr>
        <p:spPr bwMode="auto">
          <a:xfrm>
            <a:off x="5796136"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29" name="Oval 328"/>
          <p:cNvSpPr>
            <a:spLocks noChangeArrowheads="1"/>
          </p:cNvSpPr>
          <p:nvPr/>
        </p:nvSpPr>
        <p:spPr bwMode="auto">
          <a:xfrm>
            <a:off x="6660232"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5" name="Oval 334"/>
          <p:cNvSpPr>
            <a:spLocks noChangeArrowheads="1"/>
          </p:cNvSpPr>
          <p:nvPr/>
        </p:nvSpPr>
        <p:spPr bwMode="auto">
          <a:xfrm>
            <a:off x="6228184" y="119675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6" name="Oval 335"/>
          <p:cNvSpPr>
            <a:spLocks noChangeArrowheads="1"/>
          </p:cNvSpPr>
          <p:nvPr/>
        </p:nvSpPr>
        <p:spPr bwMode="auto">
          <a:xfrm>
            <a:off x="5796136"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8" name="Oval 337"/>
          <p:cNvSpPr>
            <a:spLocks noChangeArrowheads="1"/>
          </p:cNvSpPr>
          <p:nvPr/>
        </p:nvSpPr>
        <p:spPr bwMode="auto">
          <a:xfrm>
            <a:off x="6228184" y="15567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39" name="Oval 338"/>
          <p:cNvSpPr>
            <a:spLocks noChangeArrowheads="1"/>
          </p:cNvSpPr>
          <p:nvPr/>
        </p:nvSpPr>
        <p:spPr bwMode="auto">
          <a:xfrm>
            <a:off x="6660232"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15" name="TextBox 414"/>
          <p:cNvSpPr txBox="1"/>
          <p:nvPr/>
        </p:nvSpPr>
        <p:spPr>
          <a:xfrm>
            <a:off x="467544" y="2348880"/>
            <a:ext cx="8280920" cy="1008112"/>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Geometry does not help to confirm the fact that </a:t>
            </a:r>
            <a:r>
              <a:rPr lang="en-US" b="1" dirty="0" smtClean="0">
                <a:solidFill>
                  <a:schemeClr val="tx1"/>
                </a:solidFill>
              </a:rPr>
              <a:t>different</a:t>
            </a:r>
            <a:r>
              <a:rPr lang="en-US" dirty="0" smtClean="0">
                <a:solidFill>
                  <a:schemeClr val="tx1"/>
                </a:solidFill>
              </a:rPr>
              <a:t> </a:t>
            </a:r>
            <a:r>
              <a:rPr lang="en-US" b="1" dirty="0" smtClean="0">
                <a:solidFill>
                  <a:schemeClr val="tx1"/>
                </a:solidFill>
              </a:rPr>
              <a:t>representations</a:t>
            </a:r>
            <a:r>
              <a:rPr lang="en-US" dirty="0" smtClean="0">
                <a:solidFill>
                  <a:schemeClr val="tx1"/>
                </a:solidFill>
              </a:rPr>
              <a:t> (</a:t>
            </a:r>
            <a:r>
              <a:rPr lang="en-US" b="1" dirty="0" smtClean="0">
                <a:solidFill>
                  <a:schemeClr val="tx1"/>
                </a:solidFill>
              </a:rPr>
              <a:t>pictures, descriptions…) </a:t>
            </a:r>
            <a:r>
              <a:rPr lang="en-US" dirty="0" smtClean="0">
                <a:solidFill>
                  <a:schemeClr val="tx1"/>
                </a:solidFill>
              </a:rPr>
              <a:t>correspond to the </a:t>
            </a:r>
            <a:r>
              <a:rPr lang="en-US" b="1" dirty="0" smtClean="0">
                <a:solidFill>
                  <a:schemeClr val="tx1"/>
                </a:solidFill>
              </a:rPr>
              <a:t>same structure</a:t>
            </a:r>
            <a:r>
              <a:rPr lang="en-US" dirty="0" smtClean="0">
                <a:solidFill>
                  <a:schemeClr val="tx1"/>
                </a:solidFill>
              </a:rPr>
              <a:t>. </a:t>
            </a:r>
          </a:p>
          <a:p>
            <a:pPr algn="l"/>
            <a:r>
              <a:rPr lang="en-US" dirty="0" smtClean="0">
                <a:solidFill>
                  <a:schemeClr val="tx1"/>
                </a:solidFill>
              </a:rPr>
              <a:t>On the contrary, it rather seems to obscure the fact quite easily:</a:t>
            </a:r>
            <a:endParaRPr lang="en-US" dirty="0">
              <a:solidFill>
                <a:schemeClr val="tx1"/>
              </a:solidFill>
            </a:endParaRPr>
          </a:p>
        </p:txBody>
      </p:sp>
      <p:sp>
        <p:nvSpPr>
          <p:cNvPr id="140" name="Line 153"/>
          <p:cNvSpPr>
            <a:spLocks noChangeShapeType="1"/>
          </p:cNvSpPr>
          <p:nvPr/>
        </p:nvSpPr>
        <p:spPr bwMode="auto">
          <a:xfrm flipH="1">
            <a:off x="2123728" y="908720"/>
            <a:ext cx="100811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1" name="Line 153"/>
          <p:cNvSpPr>
            <a:spLocks noChangeShapeType="1"/>
          </p:cNvSpPr>
          <p:nvPr/>
        </p:nvSpPr>
        <p:spPr bwMode="auto">
          <a:xfrm flipH="1" flipV="1">
            <a:off x="2123728" y="1124744"/>
            <a:ext cx="50405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2" name="Line 153"/>
          <p:cNvSpPr>
            <a:spLocks noChangeShapeType="1"/>
          </p:cNvSpPr>
          <p:nvPr/>
        </p:nvSpPr>
        <p:spPr bwMode="auto">
          <a:xfrm flipH="1">
            <a:off x="2627784" y="908720"/>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3" name="Line 153"/>
          <p:cNvSpPr>
            <a:spLocks noChangeShapeType="1"/>
          </p:cNvSpPr>
          <p:nvPr/>
        </p:nvSpPr>
        <p:spPr bwMode="auto">
          <a:xfrm flipH="1" flipV="1">
            <a:off x="2627784" y="1340768"/>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4" name="Line 153"/>
          <p:cNvSpPr>
            <a:spLocks noChangeShapeType="1"/>
          </p:cNvSpPr>
          <p:nvPr/>
        </p:nvSpPr>
        <p:spPr bwMode="auto">
          <a:xfrm flipH="1" flipV="1">
            <a:off x="3131840" y="908720"/>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5" name="Line 153"/>
          <p:cNvSpPr>
            <a:spLocks noChangeShapeType="1"/>
          </p:cNvSpPr>
          <p:nvPr/>
        </p:nvSpPr>
        <p:spPr bwMode="auto">
          <a:xfrm flipH="1" flipV="1">
            <a:off x="2123728" y="1124744"/>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6" name="Line 153"/>
          <p:cNvSpPr>
            <a:spLocks noChangeShapeType="1"/>
          </p:cNvSpPr>
          <p:nvPr/>
        </p:nvSpPr>
        <p:spPr bwMode="auto">
          <a:xfrm flipH="1" flipV="1">
            <a:off x="2123728" y="1772816"/>
            <a:ext cx="50405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7" name="Line 153"/>
          <p:cNvSpPr>
            <a:spLocks noChangeShapeType="1"/>
          </p:cNvSpPr>
          <p:nvPr/>
        </p:nvSpPr>
        <p:spPr bwMode="auto">
          <a:xfrm flipH="1">
            <a:off x="2627784" y="1556792"/>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9" name="Line 153"/>
          <p:cNvSpPr>
            <a:spLocks noChangeShapeType="1"/>
          </p:cNvSpPr>
          <p:nvPr/>
        </p:nvSpPr>
        <p:spPr bwMode="auto">
          <a:xfrm flipH="1">
            <a:off x="2123728" y="1556792"/>
            <a:ext cx="100811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2" name="Oval 169"/>
          <p:cNvSpPr>
            <a:spLocks noChangeArrowheads="1"/>
          </p:cNvSpPr>
          <p:nvPr/>
        </p:nvSpPr>
        <p:spPr bwMode="auto">
          <a:xfrm>
            <a:off x="2051720" y="105273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3" name="Oval 152"/>
          <p:cNvSpPr>
            <a:spLocks noChangeArrowheads="1"/>
          </p:cNvSpPr>
          <p:nvPr/>
        </p:nvSpPr>
        <p:spPr bwMode="auto">
          <a:xfrm>
            <a:off x="3059832" y="83671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78" name="Oval 177"/>
          <p:cNvSpPr>
            <a:spLocks noChangeArrowheads="1"/>
          </p:cNvSpPr>
          <p:nvPr/>
        </p:nvSpPr>
        <p:spPr bwMode="auto">
          <a:xfrm>
            <a:off x="2555776" y="12687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82" name="Oval 169"/>
          <p:cNvSpPr>
            <a:spLocks noChangeArrowheads="1"/>
          </p:cNvSpPr>
          <p:nvPr/>
        </p:nvSpPr>
        <p:spPr bwMode="auto">
          <a:xfrm>
            <a:off x="2051720" y="170080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83" name="Oval 182"/>
          <p:cNvSpPr>
            <a:spLocks noChangeArrowheads="1"/>
          </p:cNvSpPr>
          <p:nvPr/>
        </p:nvSpPr>
        <p:spPr bwMode="auto">
          <a:xfrm>
            <a:off x="3059832" y="148478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84" name="Oval 183"/>
          <p:cNvSpPr>
            <a:spLocks noChangeArrowheads="1"/>
          </p:cNvSpPr>
          <p:nvPr/>
        </p:nvSpPr>
        <p:spPr bwMode="auto">
          <a:xfrm>
            <a:off x="2555776" y="191683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87" name="Line 153"/>
          <p:cNvSpPr>
            <a:spLocks noChangeShapeType="1"/>
          </p:cNvSpPr>
          <p:nvPr/>
        </p:nvSpPr>
        <p:spPr bwMode="auto">
          <a:xfrm flipH="1">
            <a:off x="4644008" y="1484784"/>
            <a:ext cx="144016"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8" name="Line 153"/>
          <p:cNvSpPr>
            <a:spLocks noChangeShapeType="1"/>
          </p:cNvSpPr>
          <p:nvPr/>
        </p:nvSpPr>
        <p:spPr bwMode="auto">
          <a:xfrm>
            <a:off x="4427984" y="1340768"/>
            <a:ext cx="216024"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9" name="Line 153"/>
          <p:cNvSpPr>
            <a:spLocks noChangeShapeType="1"/>
          </p:cNvSpPr>
          <p:nvPr/>
        </p:nvSpPr>
        <p:spPr bwMode="auto">
          <a:xfrm>
            <a:off x="4427984" y="1340768"/>
            <a:ext cx="360040"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0" name="Line 153"/>
          <p:cNvSpPr>
            <a:spLocks noChangeShapeType="1"/>
          </p:cNvSpPr>
          <p:nvPr/>
        </p:nvSpPr>
        <p:spPr bwMode="auto">
          <a:xfrm>
            <a:off x="3923928" y="908720"/>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1" name="Line 153"/>
          <p:cNvSpPr>
            <a:spLocks noChangeShapeType="1"/>
          </p:cNvSpPr>
          <p:nvPr/>
        </p:nvSpPr>
        <p:spPr bwMode="auto">
          <a:xfrm flipH="1">
            <a:off x="4644008" y="1700808"/>
            <a:ext cx="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2" name="Line 153"/>
          <p:cNvSpPr>
            <a:spLocks noChangeShapeType="1"/>
          </p:cNvSpPr>
          <p:nvPr/>
        </p:nvSpPr>
        <p:spPr bwMode="auto">
          <a:xfrm flipH="1">
            <a:off x="4788024" y="1412776"/>
            <a:ext cx="288032"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3" name="Line 153"/>
          <p:cNvSpPr>
            <a:spLocks noChangeShapeType="1"/>
          </p:cNvSpPr>
          <p:nvPr/>
        </p:nvSpPr>
        <p:spPr bwMode="auto">
          <a:xfrm>
            <a:off x="3923928" y="908720"/>
            <a:ext cx="1224136"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4" name="Line 153"/>
          <p:cNvSpPr>
            <a:spLocks noChangeShapeType="1"/>
          </p:cNvSpPr>
          <p:nvPr/>
        </p:nvSpPr>
        <p:spPr bwMode="auto">
          <a:xfrm>
            <a:off x="3923928" y="908720"/>
            <a:ext cx="720080" cy="115212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5" name="Line 153"/>
          <p:cNvSpPr>
            <a:spLocks noChangeShapeType="1"/>
          </p:cNvSpPr>
          <p:nvPr/>
        </p:nvSpPr>
        <p:spPr bwMode="auto">
          <a:xfrm flipV="1">
            <a:off x="4644008" y="1412776"/>
            <a:ext cx="432048"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6" name="Oval 195"/>
          <p:cNvSpPr>
            <a:spLocks noChangeArrowheads="1"/>
          </p:cNvSpPr>
          <p:nvPr/>
        </p:nvSpPr>
        <p:spPr bwMode="auto">
          <a:xfrm>
            <a:off x="4572000" y="198884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7" name="Oval 196"/>
          <p:cNvSpPr>
            <a:spLocks noChangeArrowheads="1"/>
          </p:cNvSpPr>
          <p:nvPr/>
        </p:nvSpPr>
        <p:spPr bwMode="auto">
          <a:xfrm>
            <a:off x="5028426" y="131639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8" name="Oval 197"/>
          <p:cNvSpPr>
            <a:spLocks noChangeArrowheads="1"/>
          </p:cNvSpPr>
          <p:nvPr/>
        </p:nvSpPr>
        <p:spPr bwMode="auto">
          <a:xfrm>
            <a:off x="3851920" y="83671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99" name="Oval 198"/>
          <p:cNvSpPr>
            <a:spLocks noChangeArrowheads="1"/>
          </p:cNvSpPr>
          <p:nvPr/>
        </p:nvSpPr>
        <p:spPr bwMode="auto">
          <a:xfrm>
            <a:off x="4716016" y="141277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00" name="Oval 199"/>
          <p:cNvSpPr>
            <a:spLocks noChangeArrowheads="1"/>
          </p:cNvSpPr>
          <p:nvPr/>
        </p:nvSpPr>
        <p:spPr bwMode="auto">
          <a:xfrm>
            <a:off x="4572000" y="162880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01" name="Oval 200"/>
          <p:cNvSpPr>
            <a:spLocks noChangeArrowheads="1"/>
          </p:cNvSpPr>
          <p:nvPr/>
        </p:nvSpPr>
        <p:spPr bwMode="auto">
          <a:xfrm>
            <a:off x="4355976" y="12687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03" name="Line 153"/>
          <p:cNvSpPr>
            <a:spLocks noChangeShapeType="1"/>
          </p:cNvSpPr>
          <p:nvPr/>
        </p:nvSpPr>
        <p:spPr bwMode="auto">
          <a:xfrm flipV="1">
            <a:off x="1259632" y="3717032"/>
            <a:ext cx="447" cy="115212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5" name="Line 153"/>
          <p:cNvSpPr>
            <a:spLocks noChangeShapeType="1"/>
          </p:cNvSpPr>
          <p:nvPr/>
        </p:nvSpPr>
        <p:spPr bwMode="auto">
          <a:xfrm flipH="1" flipV="1">
            <a:off x="1260079" y="371703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6" name="Line 153"/>
          <p:cNvSpPr>
            <a:spLocks noChangeShapeType="1"/>
          </p:cNvSpPr>
          <p:nvPr/>
        </p:nvSpPr>
        <p:spPr bwMode="auto">
          <a:xfrm flipV="1">
            <a:off x="2843808" y="3717032"/>
            <a:ext cx="447" cy="115212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7" name="Line 153"/>
          <p:cNvSpPr>
            <a:spLocks noChangeShapeType="1"/>
          </p:cNvSpPr>
          <p:nvPr/>
        </p:nvSpPr>
        <p:spPr bwMode="auto">
          <a:xfrm flipH="1" flipV="1">
            <a:off x="1260079" y="371703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9" name="Line 153"/>
          <p:cNvSpPr>
            <a:spLocks noChangeShapeType="1"/>
          </p:cNvSpPr>
          <p:nvPr/>
        </p:nvSpPr>
        <p:spPr bwMode="auto">
          <a:xfrm flipV="1">
            <a:off x="1260079" y="407707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0" name="Line 153"/>
          <p:cNvSpPr>
            <a:spLocks noChangeShapeType="1"/>
          </p:cNvSpPr>
          <p:nvPr/>
        </p:nvSpPr>
        <p:spPr bwMode="auto">
          <a:xfrm flipH="1">
            <a:off x="1548111" y="3717032"/>
            <a:ext cx="1296144"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2" name="Line 153"/>
          <p:cNvSpPr>
            <a:spLocks noChangeShapeType="1"/>
          </p:cNvSpPr>
          <p:nvPr/>
        </p:nvSpPr>
        <p:spPr bwMode="auto">
          <a:xfrm flipV="1">
            <a:off x="1260079" y="4509120"/>
            <a:ext cx="359593"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3" name="Line 153"/>
          <p:cNvSpPr>
            <a:spLocks noChangeShapeType="1"/>
          </p:cNvSpPr>
          <p:nvPr/>
        </p:nvSpPr>
        <p:spPr bwMode="auto">
          <a:xfrm>
            <a:off x="1548111" y="4077072"/>
            <a:ext cx="100811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5" name="Line 153"/>
          <p:cNvSpPr>
            <a:spLocks noChangeShapeType="1"/>
          </p:cNvSpPr>
          <p:nvPr/>
        </p:nvSpPr>
        <p:spPr bwMode="auto">
          <a:xfrm flipH="1" flipV="1">
            <a:off x="1259632" y="479715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6" name="Line 153"/>
          <p:cNvSpPr>
            <a:spLocks noChangeShapeType="1"/>
          </p:cNvSpPr>
          <p:nvPr/>
        </p:nvSpPr>
        <p:spPr bwMode="auto">
          <a:xfrm flipV="1">
            <a:off x="2556223" y="371703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7" name="Line 153"/>
          <p:cNvSpPr>
            <a:spLocks noChangeShapeType="1"/>
          </p:cNvSpPr>
          <p:nvPr/>
        </p:nvSpPr>
        <p:spPr bwMode="auto">
          <a:xfrm flipH="1" flipV="1">
            <a:off x="2556223" y="443711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8" name="Line 153"/>
          <p:cNvSpPr>
            <a:spLocks noChangeShapeType="1"/>
          </p:cNvSpPr>
          <p:nvPr/>
        </p:nvSpPr>
        <p:spPr bwMode="auto">
          <a:xfrm flipH="1" flipV="1">
            <a:off x="1547664" y="4077072"/>
            <a:ext cx="72008" cy="43204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9" name="Line 153"/>
          <p:cNvSpPr>
            <a:spLocks noChangeShapeType="1"/>
          </p:cNvSpPr>
          <p:nvPr/>
        </p:nvSpPr>
        <p:spPr bwMode="auto">
          <a:xfrm flipV="1">
            <a:off x="1620119" y="4437112"/>
            <a:ext cx="936104" cy="7200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4" name="Line 153"/>
          <p:cNvSpPr>
            <a:spLocks noChangeShapeType="1"/>
          </p:cNvSpPr>
          <p:nvPr/>
        </p:nvSpPr>
        <p:spPr bwMode="auto">
          <a:xfrm>
            <a:off x="1620119" y="4509120"/>
            <a:ext cx="1224136"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6" name="Line 153"/>
          <p:cNvSpPr>
            <a:spLocks noChangeShapeType="1"/>
          </p:cNvSpPr>
          <p:nvPr/>
        </p:nvSpPr>
        <p:spPr bwMode="auto">
          <a:xfrm flipV="1">
            <a:off x="1620119" y="3717032"/>
            <a:ext cx="1224136" cy="79208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7" name="Oval 226"/>
          <p:cNvSpPr>
            <a:spLocks noChangeArrowheads="1"/>
          </p:cNvSpPr>
          <p:nvPr/>
        </p:nvSpPr>
        <p:spPr bwMode="auto">
          <a:xfrm>
            <a:off x="1188071"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38" name="Oval 237"/>
          <p:cNvSpPr>
            <a:spLocks noChangeArrowheads="1"/>
          </p:cNvSpPr>
          <p:nvPr/>
        </p:nvSpPr>
        <p:spPr bwMode="auto">
          <a:xfrm>
            <a:off x="1187624"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39" name="Oval 238"/>
          <p:cNvSpPr>
            <a:spLocks noChangeArrowheads="1"/>
          </p:cNvSpPr>
          <p:nvPr/>
        </p:nvSpPr>
        <p:spPr bwMode="auto">
          <a:xfrm>
            <a:off x="2772247"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0" name="Oval 239"/>
          <p:cNvSpPr>
            <a:spLocks noChangeArrowheads="1"/>
          </p:cNvSpPr>
          <p:nvPr/>
        </p:nvSpPr>
        <p:spPr bwMode="auto">
          <a:xfrm>
            <a:off x="2771800"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1" name="Oval 240"/>
          <p:cNvSpPr>
            <a:spLocks noChangeArrowheads="1"/>
          </p:cNvSpPr>
          <p:nvPr/>
        </p:nvSpPr>
        <p:spPr bwMode="auto">
          <a:xfrm>
            <a:off x="1475656" y="400506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2" name="Oval 241"/>
          <p:cNvSpPr>
            <a:spLocks noChangeArrowheads="1"/>
          </p:cNvSpPr>
          <p:nvPr/>
        </p:nvSpPr>
        <p:spPr bwMode="auto">
          <a:xfrm>
            <a:off x="1547664" y="4437112"/>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3" name="Oval 242"/>
          <p:cNvSpPr>
            <a:spLocks noChangeArrowheads="1"/>
          </p:cNvSpPr>
          <p:nvPr/>
        </p:nvSpPr>
        <p:spPr bwMode="auto">
          <a:xfrm>
            <a:off x="2483768" y="436510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4" name="Line 153"/>
          <p:cNvSpPr>
            <a:spLocks noChangeShapeType="1"/>
          </p:cNvSpPr>
          <p:nvPr/>
        </p:nvSpPr>
        <p:spPr bwMode="auto">
          <a:xfrm flipH="1" flipV="1">
            <a:off x="3923928" y="3717032"/>
            <a:ext cx="0" cy="115212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5" name="Line 153"/>
          <p:cNvSpPr>
            <a:spLocks noChangeShapeType="1"/>
          </p:cNvSpPr>
          <p:nvPr/>
        </p:nvSpPr>
        <p:spPr bwMode="auto">
          <a:xfrm flipH="1" flipV="1">
            <a:off x="3923928" y="371703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6" name="Line 153"/>
          <p:cNvSpPr>
            <a:spLocks noChangeShapeType="1"/>
          </p:cNvSpPr>
          <p:nvPr/>
        </p:nvSpPr>
        <p:spPr bwMode="auto">
          <a:xfrm flipH="1" flipV="1">
            <a:off x="5508104" y="3717032"/>
            <a:ext cx="0" cy="108012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7" name="Line 153"/>
          <p:cNvSpPr>
            <a:spLocks noChangeShapeType="1"/>
          </p:cNvSpPr>
          <p:nvPr/>
        </p:nvSpPr>
        <p:spPr bwMode="auto">
          <a:xfrm flipH="1" flipV="1">
            <a:off x="3923928" y="371703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8" name="Line 153"/>
          <p:cNvSpPr>
            <a:spLocks noChangeShapeType="1"/>
          </p:cNvSpPr>
          <p:nvPr/>
        </p:nvSpPr>
        <p:spPr bwMode="auto">
          <a:xfrm flipV="1">
            <a:off x="3923928" y="407707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9" name="Line 153"/>
          <p:cNvSpPr>
            <a:spLocks noChangeShapeType="1"/>
          </p:cNvSpPr>
          <p:nvPr/>
        </p:nvSpPr>
        <p:spPr bwMode="auto">
          <a:xfrm flipH="1">
            <a:off x="4211960" y="3717032"/>
            <a:ext cx="1296144"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0" name="Line 153"/>
          <p:cNvSpPr>
            <a:spLocks noChangeShapeType="1"/>
          </p:cNvSpPr>
          <p:nvPr/>
        </p:nvSpPr>
        <p:spPr bwMode="auto">
          <a:xfrm flipV="1">
            <a:off x="3923928" y="4509120"/>
            <a:ext cx="360040"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1" name="Line 153"/>
          <p:cNvSpPr>
            <a:spLocks noChangeShapeType="1"/>
          </p:cNvSpPr>
          <p:nvPr/>
        </p:nvSpPr>
        <p:spPr bwMode="auto">
          <a:xfrm>
            <a:off x="4211960" y="4077072"/>
            <a:ext cx="100811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2" name="Line 153"/>
          <p:cNvSpPr>
            <a:spLocks noChangeShapeType="1"/>
          </p:cNvSpPr>
          <p:nvPr/>
        </p:nvSpPr>
        <p:spPr bwMode="auto">
          <a:xfrm flipH="1" flipV="1">
            <a:off x="3923928" y="479715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3" name="Line 153"/>
          <p:cNvSpPr>
            <a:spLocks noChangeShapeType="1"/>
          </p:cNvSpPr>
          <p:nvPr/>
        </p:nvSpPr>
        <p:spPr bwMode="auto">
          <a:xfrm flipV="1">
            <a:off x="5220072" y="371703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4" name="Line 153"/>
          <p:cNvSpPr>
            <a:spLocks noChangeShapeType="1"/>
          </p:cNvSpPr>
          <p:nvPr/>
        </p:nvSpPr>
        <p:spPr bwMode="auto">
          <a:xfrm flipH="1" flipV="1">
            <a:off x="5220072" y="443711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5" name="Line 153"/>
          <p:cNvSpPr>
            <a:spLocks noChangeShapeType="1"/>
          </p:cNvSpPr>
          <p:nvPr/>
        </p:nvSpPr>
        <p:spPr bwMode="auto">
          <a:xfrm flipH="1" flipV="1">
            <a:off x="4211960" y="4077072"/>
            <a:ext cx="72008" cy="43204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7" name="Line 153"/>
          <p:cNvSpPr>
            <a:spLocks noChangeShapeType="1"/>
          </p:cNvSpPr>
          <p:nvPr/>
        </p:nvSpPr>
        <p:spPr bwMode="auto">
          <a:xfrm flipV="1">
            <a:off x="3923928" y="4437112"/>
            <a:ext cx="1296144"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8" name="Line 153"/>
          <p:cNvSpPr>
            <a:spLocks noChangeShapeType="1"/>
          </p:cNvSpPr>
          <p:nvPr/>
        </p:nvSpPr>
        <p:spPr bwMode="auto">
          <a:xfrm>
            <a:off x="4283968" y="4509120"/>
            <a:ext cx="1224136"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69" name="Line 153"/>
          <p:cNvSpPr>
            <a:spLocks noChangeShapeType="1"/>
          </p:cNvSpPr>
          <p:nvPr/>
        </p:nvSpPr>
        <p:spPr bwMode="auto">
          <a:xfrm flipV="1">
            <a:off x="4283968" y="3717032"/>
            <a:ext cx="1224136" cy="79208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70" name="Oval 269"/>
          <p:cNvSpPr>
            <a:spLocks noChangeArrowheads="1"/>
          </p:cNvSpPr>
          <p:nvPr/>
        </p:nvSpPr>
        <p:spPr bwMode="auto">
          <a:xfrm>
            <a:off x="3851920"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1" name="Oval 270"/>
          <p:cNvSpPr>
            <a:spLocks noChangeArrowheads="1"/>
          </p:cNvSpPr>
          <p:nvPr/>
        </p:nvSpPr>
        <p:spPr bwMode="auto">
          <a:xfrm>
            <a:off x="3851920"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2" name="Oval 271"/>
          <p:cNvSpPr>
            <a:spLocks noChangeArrowheads="1"/>
          </p:cNvSpPr>
          <p:nvPr/>
        </p:nvSpPr>
        <p:spPr bwMode="auto">
          <a:xfrm>
            <a:off x="5436096"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3" name="Oval 272"/>
          <p:cNvSpPr>
            <a:spLocks noChangeArrowheads="1"/>
          </p:cNvSpPr>
          <p:nvPr/>
        </p:nvSpPr>
        <p:spPr bwMode="auto">
          <a:xfrm>
            <a:off x="5436096"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4" name="Oval 273"/>
          <p:cNvSpPr>
            <a:spLocks noChangeArrowheads="1"/>
          </p:cNvSpPr>
          <p:nvPr/>
        </p:nvSpPr>
        <p:spPr bwMode="auto">
          <a:xfrm>
            <a:off x="4139952" y="400506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5" name="Oval 274"/>
          <p:cNvSpPr>
            <a:spLocks noChangeArrowheads="1"/>
          </p:cNvSpPr>
          <p:nvPr/>
        </p:nvSpPr>
        <p:spPr bwMode="auto">
          <a:xfrm>
            <a:off x="4211960" y="4437112"/>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6" name="Oval 275"/>
          <p:cNvSpPr>
            <a:spLocks noChangeArrowheads="1"/>
          </p:cNvSpPr>
          <p:nvPr/>
        </p:nvSpPr>
        <p:spPr bwMode="auto">
          <a:xfrm>
            <a:off x="5148064" y="436510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77" name="Line 153"/>
          <p:cNvSpPr>
            <a:spLocks noChangeShapeType="1"/>
          </p:cNvSpPr>
          <p:nvPr/>
        </p:nvSpPr>
        <p:spPr bwMode="auto">
          <a:xfrm flipH="1" flipV="1">
            <a:off x="6516216" y="3717032"/>
            <a:ext cx="0" cy="108012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08" name="Line 153"/>
          <p:cNvSpPr>
            <a:spLocks noChangeShapeType="1"/>
          </p:cNvSpPr>
          <p:nvPr/>
        </p:nvSpPr>
        <p:spPr bwMode="auto">
          <a:xfrm flipH="1" flipV="1">
            <a:off x="6516216" y="371703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09" name="Line 153"/>
          <p:cNvSpPr>
            <a:spLocks noChangeShapeType="1"/>
          </p:cNvSpPr>
          <p:nvPr/>
        </p:nvSpPr>
        <p:spPr bwMode="auto">
          <a:xfrm flipH="1" flipV="1">
            <a:off x="8100392" y="3717032"/>
            <a:ext cx="0" cy="115212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0" name="Line 153"/>
          <p:cNvSpPr>
            <a:spLocks noChangeShapeType="1"/>
          </p:cNvSpPr>
          <p:nvPr/>
        </p:nvSpPr>
        <p:spPr bwMode="auto">
          <a:xfrm flipH="1" flipV="1">
            <a:off x="6516216" y="371703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1" name="Line 153"/>
          <p:cNvSpPr>
            <a:spLocks noChangeShapeType="1"/>
          </p:cNvSpPr>
          <p:nvPr/>
        </p:nvSpPr>
        <p:spPr bwMode="auto">
          <a:xfrm flipV="1">
            <a:off x="6516216" y="407707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2" name="Line 153"/>
          <p:cNvSpPr>
            <a:spLocks noChangeShapeType="1"/>
          </p:cNvSpPr>
          <p:nvPr/>
        </p:nvSpPr>
        <p:spPr bwMode="auto">
          <a:xfrm flipH="1">
            <a:off x="6876256" y="4437112"/>
            <a:ext cx="936104" cy="7200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4" name="Line 153"/>
          <p:cNvSpPr>
            <a:spLocks noChangeShapeType="1"/>
          </p:cNvSpPr>
          <p:nvPr/>
        </p:nvSpPr>
        <p:spPr bwMode="auto">
          <a:xfrm flipV="1">
            <a:off x="6516216" y="4509120"/>
            <a:ext cx="360040"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5" name="Line 153"/>
          <p:cNvSpPr>
            <a:spLocks noChangeShapeType="1"/>
          </p:cNvSpPr>
          <p:nvPr/>
        </p:nvSpPr>
        <p:spPr bwMode="auto">
          <a:xfrm>
            <a:off x="6804248" y="4077072"/>
            <a:ext cx="100811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6" name="Line 153"/>
          <p:cNvSpPr>
            <a:spLocks noChangeShapeType="1"/>
          </p:cNvSpPr>
          <p:nvPr/>
        </p:nvSpPr>
        <p:spPr bwMode="auto">
          <a:xfrm flipH="1" flipV="1">
            <a:off x="6516216" y="4797152"/>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7" name="Line 153"/>
          <p:cNvSpPr>
            <a:spLocks noChangeShapeType="1"/>
          </p:cNvSpPr>
          <p:nvPr/>
        </p:nvSpPr>
        <p:spPr bwMode="auto">
          <a:xfrm flipV="1">
            <a:off x="7812360" y="3717032"/>
            <a:ext cx="288032"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8" name="Line 153"/>
          <p:cNvSpPr>
            <a:spLocks noChangeShapeType="1"/>
          </p:cNvSpPr>
          <p:nvPr/>
        </p:nvSpPr>
        <p:spPr bwMode="auto">
          <a:xfrm flipH="1" flipV="1">
            <a:off x="7812360" y="4437112"/>
            <a:ext cx="288032" cy="36004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0" name="Line 153"/>
          <p:cNvSpPr>
            <a:spLocks noChangeShapeType="1"/>
          </p:cNvSpPr>
          <p:nvPr/>
        </p:nvSpPr>
        <p:spPr bwMode="auto">
          <a:xfrm>
            <a:off x="6804248" y="4077072"/>
            <a:ext cx="1296144" cy="72008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1" name="Line 153"/>
          <p:cNvSpPr>
            <a:spLocks noChangeShapeType="1"/>
          </p:cNvSpPr>
          <p:nvPr/>
        </p:nvSpPr>
        <p:spPr bwMode="auto">
          <a:xfrm>
            <a:off x="6876256" y="4509120"/>
            <a:ext cx="1224136"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2" name="Line 153"/>
          <p:cNvSpPr>
            <a:spLocks noChangeShapeType="1"/>
          </p:cNvSpPr>
          <p:nvPr/>
        </p:nvSpPr>
        <p:spPr bwMode="auto">
          <a:xfrm flipV="1">
            <a:off x="6876256" y="3717032"/>
            <a:ext cx="1224136" cy="792088"/>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3" name="Oval 322"/>
          <p:cNvSpPr>
            <a:spLocks noChangeArrowheads="1"/>
          </p:cNvSpPr>
          <p:nvPr/>
        </p:nvSpPr>
        <p:spPr bwMode="auto">
          <a:xfrm>
            <a:off x="6444208"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4" name="Oval 323"/>
          <p:cNvSpPr>
            <a:spLocks noChangeArrowheads="1"/>
          </p:cNvSpPr>
          <p:nvPr/>
        </p:nvSpPr>
        <p:spPr bwMode="auto">
          <a:xfrm>
            <a:off x="6444208"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5" name="Oval 324"/>
          <p:cNvSpPr>
            <a:spLocks noChangeArrowheads="1"/>
          </p:cNvSpPr>
          <p:nvPr/>
        </p:nvSpPr>
        <p:spPr bwMode="auto">
          <a:xfrm>
            <a:off x="8028384" y="364502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6" name="Oval 325"/>
          <p:cNvSpPr>
            <a:spLocks noChangeArrowheads="1"/>
          </p:cNvSpPr>
          <p:nvPr/>
        </p:nvSpPr>
        <p:spPr bwMode="auto">
          <a:xfrm>
            <a:off x="8028384" y="472514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7" name="Oval 326"/>
          <p:cNvSpPr>
            <a:spLocks noChangeArrowheads="1"/>
          </p:cNvSpPr>
          <p:nvPr/>
        </p:nvSpPr>
        <p:spPr bwMode="auto">
          <a:xfrm>
            <a:off x="6732240" y="400506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28" name="Oval 327"/>
          <p:cNvSpPr>
            <a:spLocks noChangeArrowheads="1"/>
          </p:cNvSpPr>
          <p:nvPr/>
        </p:nvSpPr>
        <p:spPr bwMode="auto">
          <a:xfrm>
            <a:off x="6804248" y="4437112"/>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30" name="Oval 329"/>
          <p:cNvSpPr>
            <a:spLocks noChangeArrowheads="1"/>
          </p:cNvSpPr>
          <p:nvPr/>
        </p:nvSpPr>
        <p:spPr bwMode="auto">
          <a:xfrm>
            <a:off x="7740352" y="4365104"/>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31" name="TextBox 330"/>
          <p:cNvSpPr txBox="1"/>
          <p:nvPr/>
        </p:nvSpPr>
        <p:spPr>
          <a:xfrm>
            <a:off x="899592" y="5013176"/>
            <a:ext cx="7344816" cy="369332"/>
          </a:xfrm>
          <a:prstGeom prst="rect">
            <a:avLst/>
          </a:prstGeom>
          <a:noFill/>
        </p:spPr>
        <p:txBody>
          <a:bodyPr wrap="square" rtlCol="0">
            <a:spAutoFit/>
          </a:bodyPr>
          <a:lstStyle/>
          <a:p>
            <a:r>
              <a:rPr lang="en-US" dirty="0" smtClean="0"/>
              <a:t>G1 and G2 do not depict the same structure, while G1 and G3 do.</a:t>
            </a:r>
            <a:endParaRPr lang="en-US" b="1" baseline="-25000" dirty="0" smtClean="0"/>
          </a:p>
        </p:txBody>
      </p:sp>
      <p:sp>
        <p:nvSpPr>
          <p:cNvPr id="332" name="TextBox 331"/>
          <p:cNvSpPr txBox="1"/>
          <p:nvPr/>
        </p:nvSpPr>
        <p:spPr>
          <a:xfrm>
            <a:off x="683568" y="3717032"/>
            <a:ext cx="504056" cy="369332"/>
          </a:xfrm>
          <a:prstGeom prst="rect">
            <a:avLst/>
          </a:prstGeom>
          <a:noFill/>
        </p:spPr>
        <p:txBody>
          <a:bodyPr wrap="square" rtlCol="0">
            <a:spAutoFit/>
          </a:bodyPr>
          <a:lstStyle/>
          <a:p>
            <a:r>
              <a:rPr lang="en-US" dirty="0" smtClean="0"/>
              <a:t>G1</a:t>
            </a:r>
            <a:endParaRPr lang="en-US" b="1" baseline="-25000" dirty="0" smtClean="0"/>
          </a:p>
        </p:txBody>
      </p:sp>
      <p:sp>
        <p:nvSpPr>
          <p:cNvPr id="333" name="TextBox 332"/>
          <p:cNvSpPr txBox="1"/>
          <p:nvPr/>
        </p:nvSpPr>
        <p:spPr>
          <a:xfrm>
            <a:off x="3347864" y="3717032"/>
            <a:ext cx="504056" cy="369332"/>
          </a:xfrm>
          <a:prstGeom prst="rect">
            <a:avLst/>
          </a:prstGeom>
          <a:noFill/>
        </p:spPr>
        <p:txBody>
          <a:bodyPr wrap="square" rtlCol="0">
            <a:spAutoFit/>
          </a:bodyPr>
          <a:lstStyle/>
          <a:p>
            <a:r>
              <a:rPr lang="en-US" dirty="0" smtClean="0"/>
              <a:t>G2</a:t>
            </a:r>
            <a:endParaRPr lang="en-US" b="1" baseline="-25000" dirty="0" smtClean="0"/>
          </a:p>
        </p:txBody>
      </p:sp>
      <p:sp>
        <p:nvSpPr>
          <p:cNvPr id="334" name="TextBox 333"/>
          <p:cNvSpPr txBox="1"/>
          <p:nvPr/>
        </p:nvSpPr>
        <p:spPr>
          <a:xfrm>
            <a:off x="5940152" y="3717032"/>
            <a:ext cx="504056" cy="369332"/>
          </a:xfrm>
          <a:prstGeom prst="rect">
            <a:avLst/>
          </a:prstGeom>
          <a:noFill/>
        </p:spPr>
        <p:txBody>
          <a:bodyPr wrap="square" rtlCol="0">
            <a:spAutoFit/>
          </a:bodyPr>
          <a:lstStyle/>
          <a:p>
            <a:r>
              <a:rPr lang="en-US" dirty="0" smtClean="0"/>
              <a:t>G3</a:t>
            </a:r>
            <a:endParaRPr lang="en-US" b="1" baseline="-25000" dirty="0" smtClean="0"/>
          </a:p>
        </p:txBody>
      </p:sp>
      <p:sp>
        <p:nvSpPr>
          <p:cNvPr id="340" name="TextBox 339"/>
          <p:cNvSpPr txBox="1"/>
          <p:nvPr/>
        </p:nvSpPr>
        <p:spPr>
          <a:xfrm>
            <a:off x="467544" y="5589240"/>
            <a:ext cx="8280920" cy="432048"/>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The structure, in this context, is the set of nodes and the set of edges between them. </a:t>
            </a:r>
            <a:endParaRPr lang="en-US" dirty="0">
              <a:solidFill>
                <a:schemeClr val="tx1"/>
              </a:solidFill>
            </a:endParaRPr>
          </a:p>
        </p:txBody>
      </p:sp>
      <p:sp>
        <p:nvSpPr>
          <p:cNvPr id="122" name="Line 153"/>
          <p:cNvSpPr>
            <a:spLocks noChangeShapeType="1"/>
          </p:cNvSpPr>
          <p:nvPr/>
        </p:nvSpPr>
        <p:spPr bwMode="auto">
          <a:xfrm flipH="1" flipV="1">
            <a:off x="4427984" y="6525344"/>
            <a:ext cx="1584176" cy="0"/>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extLst>
      <p:ext uri="{BB962C8B-B14F-4D97-AF65-F5344CB8AC3E}">
        <p14:creationId xmlns:p14="http://schemas.microsoft.com/office/powerpoint/2010/main" val="3895617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Rounded Rectangle 377"/>
          <p:cNvSpPr/>
          <p:nvPr/>
        </p:nvSpPr>
        <p:spPr>
          <a:xfrm>
            <a:off x="323528" y="3717032"/>
            <a:ext cx="2232248" cy="2664296"/>
          </a:xfrm>
          <a:prstGeom prst="roundRect">
            <a:avLst>
              <a:gd name="adj" fmla="val 8559"/>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377" name="Rounded Rectangle 376"/>
          <p:cNvSpPr/>
          <p:nvPr/>
        </p:nvSpPr>
        <p:spPr>
          <a:xfrm>
            <a:off x="5724128" y="4005064"/>
            <a:ext cx="2808312" cy="2304256"/>
          </a:xfrm>
          <a:prstGeom prst="roundRect">
            <a:avLst>
              <a:gd name="adj" fmla="val 14123"/>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376" name="Rounded Rectangle 375"/>
          <p:cNvSpPr/>
          <p:nvPr/>
        </p:nvSpPr>
        <p:spPr>
          <a:xfrm>
            <a:off x="6156176" y="1844824"/>
            <a:ext cx="2808312" cy="1872208"/>
          </a:xfrm>
          <a:prstGeom prst="roundRect">
            <a:avLst>
              <a:gd name="adj" fmla="val 14123"/>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375" name="Rounded Rectangle 374"/>
          <p:cNvSpPr/>
          <p:nvPr/>
        </p:nvSpPr>
        <p:spPr>
          <a:xfrm>
            <a:off x="2267744" y="1772816"/>
            <a:ext cx="3744416" cy="1224136"/>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6" name="Rounded Rectangle 5"/>
          <p:cNvSpPr/>
          <p:nvPr/>
        </p:nvSpPr>
        <p:spPr>
          <a:xfrm>
            <a:off x="395536" y="1700808"/>
            <a:ext cx="1656184" cy="1728192"/>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tx1"/>
              </a:solidFill>
            </a:endParaRPr>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a:t>
            </a:r>
            <a:r>
              <a:rPr lang="en-US" dirty="0" smtClean="0"/>
              <a:t>informally</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4</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15" name="TextBox 414"/>
          <p:cNvSpPr txBox="1"/>
          <p:nvPr/>
        </p:nvSpPr>
        <p:spPr>
          <a:xfrm>
            <a:off x="467544" y="692696"/>
            <a:ext cx="8280920" cy="86409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Two graphs are called </a:t>
            </a:r>
            <a:r>
              <a:rPr lang="en-US" b="1" dirty="0" smtClean="0">
                <a:solidFill>
                  <a:schemeClr val="tx1"/>
                </a:solidFill>
              </a:rPr>
              <a:t>isomorphic </a:t>
            </a:r>
            <a:r>
              <a:rPr lang="en-US" dirty="0" smtClean="0">
                <a:solidFill>
                  <a:schemeClr val="tx1"/>
                </a:solidFill>
              </a:rPr>
              <a:t> to each other when, in fact, they are absolutely  the same graph. They only pretend to be different (if they pretend it at all). </a:t>
            </a:r>
            <a:endParaRPr lang="en-US" dirty="0">
              <a:solidFill>
                <a:schemeClr val="tx1"/>
              </a:solidFill>
            </a:endParaRPr>
          </a:p>
        </p:txBody>
      </p:sp>
      <p:sp>
        <p:nvSpPr>
          <p:cNvPr id="213" name="Line 153"/>
          <p:cNvSpPr>
            <a:spLocks noChangeShapeType="1"/>
          </p:cNvSpPr>
          <p:nvPr/>
        </p:nvSpPr>
        <p:spPr bwMode="auto">
          <a:xfrm>
            <a:off x="755576" y="2060848"/>
            <a:ext cx="432048"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8" name="Line 153"/>
          <p:cNvSpPr>
            <a:spLocks noChangeShapeType="1"/>
          </p:cNvSpPr>
          <p:nvPr/>
        </p:nvSpPr>
        <p:spPr bwMode="auto">
          <a:xfrm flipH="1" flipV="1">
            <a:off x="755576" y="2060848"/>
            <a:ext cx="0" cy="504056"/>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9" name="Line 153"/>
          <p:cNvSpPr>
            <a:spLocks noChangeShapeType="1"/>
          </p:cNvSpPr>
          <p:nvPr/>
        </p:nvSpPr>
        <p:spPr bwMode="auto">
          <a:xfrm flipV="1">
            <a:off x="755576" y="2348880"/>
            <a:ext cx="432048" cy="216024"/>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1" name="Oval 240"/>
          <p:cNvSpPr>
            <a:spLocks noChangeArrowheads="1"/>
          </p:cNvSpPr>
          <p:nvPr/>
        </p:nvSpPr>
        <p:spPr bwMode="auto">
          <a:xfrm>
            <a:off x="683568" y="1988840"/>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242" name="Oval 241"/>
          <p:cNvSpPr>
            <a:spLocks noChangeArrowheads="1"/>
          </p:cNvSpPr>
          <p:nvPr/>
        </p:nvSpPr>
        <p:spPr bwMode="auto">
          <a:xfrm>
            <a:off x="683568" y="249289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41" name="Line 153"/>
          <p:cNvSpPr>
            <a:spLocks noChangeShapeType="1"/>
          </p:cNvSpPr>
          <p:nvPr/>
        </p:nvSpPr>
        <p:spPr bwMode="auto">
          <a:xfrm flipH="1">
            <a:off x="1187624" y="2060848"/>
            <a:ext cx="360040" cy="288032"/>
          </a:xfrm>
          <a:prstGeom prst="line">
            <a:avLst/>
          </a:prstGeom>
          <a:noFill/>
          <a:ln w="28575">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43" name="Oval 242"/>
          <p:cNvSpPr>
            <a:spLocks noChangeArrowheads="1"/>
          </p:cNvSpPr>
          <p:nvPr/>
        </p:nvSpPr>
        <p:spPr bwMode="auto">
          <a:xfrm>
            <a:off x="1115616" y="2276872"/>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42" name="Oval 341"/>
          <p:cNvSpPr>
            <a:spLocks noChangeArrowheads="1"/>
          </p:cNvSpPr>
          <p:nvPr/>
        </p:nvSpPr>
        <p:spPr bwMode="auto">
          <a:xfrm>
            <a:off x="1475656" y="1988840"/>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43" name="TextBox 342"/>
          <p:cNvSpPr txBox="1"/>
          <p:nvPr/>
        </p:nvSpPr>
        <p:spPr>
          <a:xfrm>
            <a:off x="971600" y="1700808"/>
            <a:ext cx="504056" cy="369332"/>
          </a:xfrm>
          <a:prstGeom prst="rect">
            <a:avLst/>
          </a:prstGeom>
          <a:noFill/>
        </p:spPr>
        <p:txBody>
          <a:bodyPr wrap="square" rtlCol="0">
            <a:spAutoFit/>
          </a:bodyPr>
          <a:lstStyle/>
          <a:p>
            <a:r>
              <a:rPr lang="en-US" dirty="0" smtClean="0"/>
              <a:t>G1</a:t>
            </a:r>
            <a:endParaRPr lang="en-US" b="1" baseline="-25000" dirty="0" smtClean="0"/>
          </a:p>
        </p:txBody>
      </p:sp>
      <p:sp>
        <p:nvSpPr>
          <p:cNvPr id="344" name="TextBox 343"/>
          <p:cNvSpPr txBox="1"/>
          <p:nvPr/>
        </p:nvSpPr>
        <p:spPr>
          <a:xfrm>
            <a:off x="2339752" y="1916832"/>
            <a:ext cx="3600400" cy="923330"/>
          </a:xfrm>
          <a:prstGeom prst="rect">
            <a:avLst/>
          </a:prstGeom>
          <a:noFill/>
        </p:spPr>
        <p:txBody>
          <a:bodyPr wrap="square" rtlCol="0">
            <a:spAutoFit/>
          </a:bodyPr>
          <a:lstStyle/>
          <a:p>
            <a:r>
              <a:rPr lang="en-US" dirty="0" smtClean="0"/>
              <a:t>G2 = ( {</a:t>
            </a:r>
            <a:r>
              <a:rPr lang="en-US" dirty="0" err="1" smtClean="0"/>
              <a:t>a,b,c,d</a:t>
            </a:r>
            <a:r>
              <a:rPr lang="en-US" dirty="0" smtClean="0"/>
              <a:t>}, </a:t>
            </a:r>
          </a:p>
          <a:p>
            <a:r>
              <a:rPr lang="en-US" dirty="0" smtClean="0"/>
              <a:t>            { {</a:t>
            </a:r>
            <a:r>
              <a:rPr lang="en-US" dirty="0" err="1" smtClean="0"/>
              <a:t>a,b</a:t>
            </a:r>
            <a:r>
              <a:rPr lang="en-US" dirty="0" smtClean="0"/>
              <a:t>}, {</a:t>
            </a:r>
            <a:r>
              <a:rPr lang="en-US" dirty="0" err="1" smtClean="0"/>
              <a:t>b,c</a:t>
            </a:r>
            <a:r>
              <a:rPr lang="en-US" dirty="0" smtClean="0"/>
              <a:t>}, {</a:t>
            </a:r>
            <a:r>
              <a:rPr lang="en-US" dirty="0" err="1" smtClean="0"/>
              <a:t>c,a</a:t>
            </a:r>
            <a:r>
              <a:rPr lang="en-US" dirty="0" smtClean="0"/>
              <a:t>}, {</a:t>
            </a:r>
            <a:r>
              <a:rPr lang="en-US" dirty="0" err="1" smtClean="0"/>
              <a:t>b,d</a:t>
            </a:r>
            <a:r>
              <a:rPr lang="en-US" dirty="0" smtClean="0"/>
              <a:t>} } )</a:t>
            </a:r>
          </a:p>
          <a:p>
            <a:r>
              <a:rPr lang="en-US" dirty="0" smtClean="0"/>
              <a:t>         </a:t>
            </a:r>
            <a:r>
              <a:rPr lang="en-US" i="1" dirty="0" smtClean="0"/>
              <a:t>// Set of nodes and set of edges</a:t>
            </a:r>
            <a:r>
              <a:rPr lang="en-US" dirty="0" smtClean="0"/>
              <a:t>             </a:t>
            </a:r>
            <a:endParaRPr lang="en-US" b="1" baseline="-25000" dirty="0"/>
          </a:p>
        </p:txBody>
      </p:sp>
      <p:sp>
        <p:nvSpPr>
          <p:cNvPr id="345" name="TextBox 344"/>
          <p:cNvSpPr txBox="1"/>
          <p:nvPr/>
        </p:nvSpPr>
        <p:spPr>
          <a:xfrm>
            <a:off x="7164288" y="2060848"/>
            <a:ext cx="1152128" cy="1200329"/>
          </a:xfrm>
          <a:prstGeom prst="rect">
            <a:avLst/>
          </a:prstGeom>
          <a:noFill/>
        </p:spPr>
        <p:txBody>
          <a:bodyPr wrap="square" rtlCol="0">
            <a:spAutoFit/>
          </a:bodyPr>
          <a:lstStyle/>
          <a:p>
            <a:r>
              <a:rPr lang="en-US" b="1" dirty="0" smtClean="0">
                <a:latin typeface="Courier New" panose="02070309020205020404" pitchFamily="49" charset="0"/>
                <a:cs typeface="Courier New" panose="02070309020205020404" pitchFamily="49" charset="0"/>
              </a:rPr>
              <a:t>0 1 1 0</a:t>
            </a:r>
          </a:p>
          <a:p>
            <a:r>
              <a:rPr lang="en-US" b="1" dirty="0" smtClean="0">
                <a:latin typeface="Courier New" panose="02070309020205020404" pitchFamily="49" charset="0"/>
                <a:cs typeface="Courier New" panose="02070309020205020404" pitchFamily="49" charset="0"/>
              </a:rPr>
              <a:t>1 0 1 0</a:t>
            </a:r>
          </a:p>
          <a:p>
            <a:r>
              <a:rPr lang="en-US" b="1" dirty="0" smtClean="0">
                <a:latin typeface="Courier New" panose="02070309020205020404" pitchFamily="49" charset="0"/>
                <a:cs typeface="Courier New" panose="02070309020205020404" pitchFamily="49" charset="0"/>
              </a:rPr>
              <a:t>1 1 0 1</a:t>
            </a:r>
          </a:p>
          <a:p>
            <a:r>
              <a:rPr lang="en-US" b="1" dirty="0" smtClean="0">
                <a:latin typeface="Courier New" panose="02070309020205020404" pitchFamily="49" charset="0"/>
                <a:cs typeface="Courier New" panose="02070309020205020404" pitchFamily="49" charset="0"/>
              </a:rPr>
              <a:t>0 0 1 0</a:t>
            </a:r>
          </a:p>
        </p:txBody>
      </p:sp>
      <p:sp>
        <p:nvSpPr>
          <p:cNvPr id="2" name="Left Bracket 1"/>
          <p:cNvSpPr/>
          <p:nvPr/>
        </p:nvSpPr>
        <p:spPr>
          <a:xfrm>
            <a:off x="7164288" y="2060848"/>
            <a:ext cx="72008" cy="1152128"/>
          </a:xfrm>
          <a:prstGeom prst="leftBracket">
            <a:avLst>
              <a:gd name="adj" fmla="val 2125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6" name="Left Bracket 345"/>
          <p:cNvSpPr/>
          <p:nvPr/>
        </p:nvSpPr>
        <p:spPr>
          <a:xfrm flipH="1">
            <a:off x="8244408" y="2060848"/>
            <a:ext cx="72008" cy="1152128"/>
          </a:xfrm>
          <a:prstGeom prst="leftBracket">
            <a:avLst>
              <a:gd name="adj" fmla="val 2125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7" name="TextBox 346"/>
          <p:cNvSpPr txBox="1"/>
          <p:nvPr/>
        </p:nvSpPr>
        <p:spPr>
          <a:xfrm>
            <a:off x="6300192" y="3284984"/>
            <a:ext cx="2664296" cy="369332"/>
          </a:xfrm>
          <a:prstGeom prst="rect">
            <a:avLst/>
          </a:prstGeom>
          <a:noFill/>
        </p:spPr>
        <p:txBody>
          <a:bodyPr wrap="square" rtlCol="0">
            <a:spAutoFit/>
          </a:bodyPr>
          <a:lstStyle/>
          <a:p>
            <a:r>
              <a:rPr lang="en-US" i="1" dirty="0" smtClean="0"/>
              <a:t>// Adjacency matrix of G3</a:t>
            </a:r>
            <a:endParaRPr lang="en-US" b="1" i="1" baseline="-25000" dirty="0"/>
          </a:p>
        </p:txBody>
      </p:sp>
      <p:sp>
        <p:nvSpPr>
          <p:cNvPr id="348" name="TextBox 347"/>
          <p:cNvSpPr txBox="1"/>
          <p:nvPr/>
        </p:nvSpPr>
        <p:spPr>
          <a:xfrm>
            <a:off x="6444208" y="1916832"/>
            <a:ext cx="648072" cy="369332"/>
          </a:xfrm>
          <a:prstGeom prst="rect">
            <a:avLst/>
          </a:prstGeom>
          <a:noFill/>
        </p:spPr>
        <p:txBody>
          <a:bodyPr wrap="square" rtlCol="0">
            <a:spAutoFit/>
          </a:bodyPr>
          <a:lstStyle/>
          <a:p>
            <a:r>
              <a:rPr lang="en-US" dirty="0" smtClean="0"/>
              <a:t>G3:</a:t>
            </a:r>
            <a:endParaRPr lang="en-US" b="1" baseline="-25000" dirty="0"/>
          </a:p>
        </p:txBody>
      </p:sp>
      <p:sp>
        <p:nvSpPr>
          <p:cNvPr id="356" name="Left Bracket 355"/>
          <p:cNvSpPr/>
          <p:nvPr/>
        </p:nvSpPr>
        <p:spPr>
          <a:xfrm rot="5400000">
            <a:off x="1115617" y="4355812"/>
            <a:ext cx="216024" cy="360040"/>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1" name="Left Bracket 360"/>
          <p:cNvSpPr/>
          <p:nvPr/>
        </p:nvSpPr>
        <p:spPr>
          <a:xfrm rot="16200000">
            <a:off x="1187625" y="4499828"/>
            <a:ext cx="360040" cy="648072"/>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2" name="Left Bracket 361"/>
          <p:cNvSpPr/>
          <p:nvPr/>
        </p:nvSpPr>
        <p:spPr>
          <a:xfrm rot="5400000">
            <a:off x="971602" y="3923763"/>
            <a:ext cx="504054" cy="936104"/>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7" name="Left Bracket 366"/>
          <p:cNvSpPr/>
          <p:nvPr/>
        </p:nvSpPr>
        <p:spPr>
          <a:xfrm rot="16200000">
            <a:off x="1043609" y="4355812"/>
            <a:ext cx="648072" cy="1224136"/>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8" name="Left Bracket 367"/>
          <p:cNvSpPr/>
          <p:nvPr/>
        </p:nvSpPr>
        <p:spPr>
          <a:xfrm rot="5400000">
            <a:off x="827585" y="3491716"/>
            <a:ext cx="792088" cy="1512168"/>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9" name="Left Bracket 368"/>
          <p:cNvSpPr/>
          <p:nvPr/>
        </p:nvSpPr>
        <p:spPr>
          <a:xfrm rot="16200000">
            <a:off x="899593" y="4211796"/>
            <a:ext cx="936104" cy="1800200"/>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0" name="Left Bracket 369"/>
          <p:cNvSpPr/>
          <p:nvPr/>
        </p:nvSpPr>
        <p:spPr>
          <a:xfrm rot="5400000">
            <a:off x="1835698" y="4211795"/>
            <a:ext cx="288030" cy="576064"/>
          </a:xfrm>
          <a:prstGeom prst="leftBracket">
            <a:avLst>
              <a:gd name="adj" fmla="val 21250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0" name="Oval 349"/>
          <p:cNvSpPr>
            <a:spLocks noChangeArrowheads="1"/>
          </p:cNvSpPr>
          <p:nvPr/>
        </p:nvSpPr>
        <p:spPr bwMode="auto">
          <a:xfrm>
            <a:off x="1331641" y="457183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51" name="Oval 350"/>
          <p:cNvSpPr>
            <a:spLocks noChangeArrowheads="1"/>
          </p:cNvSpPr>
          <p:nvPr/>
        </p:nvSpPr>
        <p:spPr bwMode="auto">
          <a:xfrm>
            <a:off x="1619673" y="457183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52" name="Oval 351"/>
          <p:cNvSpPr>
            <a:spLocks noChangeArrowheads="1"/>
          </p:cNvSpPr>
          <p:nvPr/>
        </p:nvSpPr>
        <p:spPr bwMode="auto">
          <a:xfrm>
            <a:off x="1907705" y="457183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53" name="Oval 352"/>
          <p:cNvSpPr>
            <a:spLocks noChangeArrowheads="1"/>
          </p:cNvSpPr>
          <p:nvPr/>
        </p:nvSpPr>
        <p:spPr bwMode="auto">
          <a:xfrm>
            <a:off x="2195737" y="4571836"/>
            <a:ext cx="144463" cy="144463"/>
          </a:xfrm>
          <a:prstGeom prst="ellipse">
            <a:avLst/>
          </a:prstGeom>
          <a:solidFill>
            <a:schemeClr val="bg1"/>
          </a:solidFill>
          <a:ln w="28575" algn="ctr">
            <a:solidFill>
              <a:schemeClr val="tx1"/>
            </a:solidFill>
            <a:round/>
            <a:headEnd/>
            <a:tailEnd type="none" w="sm" len="med"/>
          </a:ln>
          <a:effectLst/>
          <a:extLst/>
        </p:spPr>
        <p:txBody>
          <a:bodyPr wrap="none" anchor="ctr"/>
          <a:lstStyle/>
          <a:p>
            <a:endParaRPr lang="cs-CZ"/>
          </a:p>
        </p:txBody>
      </p:sp>
      <p:sp>
        <p:nvSpPr>
          <p:cNvPr id="371" name="TextBox 370"/>
          <p:cNvSpPr txBox="1"/>
          <p:nvPr/>
        </p:nvSpPr>
        <p:spPr>
          <a:xfrm>
            <a:off x="1979713" y="3851756"/>
            <a:ext cx="504056" cy="369332"/>
          </a:xfrm>
          <a:prstGeom prst="rect">
            <a:avLst/>
          </a:prstGeom>
          <a:noFill/>
        </p:spPr>
        <p:txBody>
          <a:bodyPr wrap="square" rtlCol="0">
            <a:spAutoFit/>
          </a:bodyPr>
          <a:lstStyle/>
          <a:p>
            <a:r>
              <a:rPr lang="en-US" dirty="0" smtClean="0"/>
              <a:t>G4</a:t>
            </a:r>
            <a:endParaRPr lang="en-US" b="1" baseline="-25000" dirty="0" smtClean="0"/>
          </a:p>
        </p:txBody>
      </p:sp>
      <p:sp>
        <p:nvSpPr>
          <p:cNvPr id="372" name="TextBox 371"/>
          <p:cNvSpPr txBox="1"/>
          <p:nvPr/>
        </p:nvSpPr>
        <p:spPr>
          <a:xfrm>
            <a:off x="5940152" y="4149080"/>
            <a:ext cx="2592288" cy="2031325"/>
          </a:xfrm>
          <a:prstGeom prst="rect">
            <a:avLst/>
          </a:prstGeom>
          <a:noFill/>
        </p:spPr>
        <p:txBody>
          <a:bodyPr wrap="square" rtlCol="0">
            <a:spAutoFit/>
          </a:bodyPr>
          <a:lstStyle/>
          <a:p>
            <a:r>
              <a:rPr lang="en-US" dirty="0" smtClean="0"/>
              <a:t>G5 is an undirected simple graph consisting of 4 nodes and 4 edges.</a:t>
            </a:r>
          </a:p>
          <a:p>
            <a:r>
              <a:rPr lang="en-US" dirty="0" smtClean="0"/>
              <a:t>It contains a node of degree 1.</a:t>
            </a:r>
          </a:p>
          <a:p>
            <a:r>
              <a:rPr lang="en-US" i="1" dirty="0" smtClean="0"/>
              <a:t>// This defines G5 unambiguously. </a:t>
            </a:r>
          </a:p>
        </p:txBody>
      </p:sp>
      <p:sp>
        <p:nvSpPr>
          <p:cNvPr id="373" name="TextBox 372"/>
          <p:cNvSpPr txBox="1"/>
          <p:nvPr/>
        </p:nvSpPr>
        <p:spPr>
          <a:xfrm>
            <a:off x="395536" y="5661248"/>
            <a:ext cx="2088232" cy="646331"/>
          </a:xfrm>
          <a:prstGeom prst="rect">
            <a:avLst/>
          </a:prstGeom>
          <a:noFill/>
        </p:spPr>
        <p:txBody>
          <a:bodyPr wrap="square" rtlCol="0">
            <a:spAutoFit/>
          </a:bodyPr>
          <a:lstStyle/>
          <a:p>
            <a:r>
              <a:rPr lang="en-US" i="1" dirty="0" smtClean="0"/>
              <a:t>// </a:t>
            </a:r>
            <a:r>
              <a:rPr lang="en-US" i="1" dirty="0"/>
              <a:t>P</a:t>
            </a:r>
            <a:r>
              <a:rPr lang="en-US" i="1" dirty="0" smtClean="0"/>
              <a:t>osh garden       // scheme</a:t>
            </a:r>
            <a:endParaRPr lang="en-US" b="1" i="1" baseline="-25000" dirty="0"/>
          </a:p>
        </p:txBody>
      </p:sp>
      <p:sp>
        <p:nvSpPr>
          <p:cNvPr id="374" name="TextBox 373"/>
          <p:cNvSpPr txBox="1"/>
          <p:nvPr/>
        </p:nvSpPr>
        <p:spPr>
          <a:xfrm>
            <a:off x="395536" y="2708920"/>
            <a:ext cx="1800200" cy="646331"/>
          </a:xfrm>
          <a:prstGeom prst="rect">
            <a:avLst/>
          </a:prstGeom>
          <a:noFill/>
        </p:spPr>
        <p:txBody>
          <a:bodyPr wrap="square" rtlCol="0">
            <a:spAutoFit/>
          </a:bodyPr>
          <a:lstStyle/>
          <a:p>
            <a:r>
              <a:rPr lang="en-US" i="1" dirty="0" smtClean="0"/>
              <a:t>// Plain vanilla </a:t>
            </a:r>
          </a:p>
          <a:p>
            <a:r>
              <a:rPr lang="en-US" i="1" dirty="0" smtClean="0"/>
              <a:t>// scheme</a:t>
            </a:r>
          </a:p>
        </p:txBody>
      </p:sp>
      <p:sp>
        <p:nvSpPr>
          <p:cNvPr id="379" name="TextBox 378"/>
          <p:cNvSpPr txBox="1"/>
          <p:nvPr/>
        </p:nvSpPr>
        <p:spPr>
          <a:xfrm>
            <a:off x="3131840" y="3356992"/>
            <a:ext cx="2088232" cy="2954655"/>
          </a:xfrm>
          <a:prstGeom prst="rect">
            <a:avLst/>
          </a:prstGeom>
          <a:solidFill>
            <a:schemeClr val="tx2">
              <a:lumMod val="20000"/>
              <a:lumOff val="80000"/>
            </a:schemeClr>
          </a:solidFill>
          <a:ln w="38100">
            <a:solidFill>
              <a:schemeClr val="accent1">
                <a:lumMod val="60000"/>
                <a:lumOff val="40000"/>
              </a:schemeClr>
            </a:solidFill>
          </a:ln>
          <a:effectLst>
            <a:outerShdw blurRad="50800" dist="38100" dir="2700000" algn="tl" rotWithShape="0">
              <a:prstClr val="black">
                <a:alpha val="40000"/>
              </a:prstClr>
            </a:outerShdw>
          </a:effectLst>
        </p:spPr>
        <p:txBody>
          <a:bodyPr wrap="square" lIns="182880" tIns="91440" rIns="91440" bIns="91440" rtlCol="0" anchor="ctr" anchorCtr="0">
            <a:spAutoFit/>
          </a:bodyPr>
          <a:lstStyle>
            <a:defPPr>
              <a:defRPr lang="cs-CZ"/>
            </a:defPPr>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dirty="0" smtClean="0"/>
              <a:t>Clearly,   G1</a:t>
            </a:r>
            <a:r>
              <a:rPr lang="en-US" dirty="0"/>
              <a:t>, G2, G3, G4, G5,</a:t>
            </a:r>
          </a:p>
          <a:p>
            <a:r>
              <a:rPr lang="en-US" dirty="0"/>
              <a:t>are all </a:t>
            </a:r>
            <a:r>
              <a:rPr lang="en-US" dirty="0" smtClean="0"/>
              <a:t>pairwise  isomorphic</a:t>
            </a:r>
            <a:endParaRPr lang="en-US" dirty="0"/>
          </a:p>
          <a:p>
            <a:r>
              <a:rPr lang="en-US" dirty="0"/>
              <a:t>to each other. </a:t>
            </a:r>
          </a:p>
          <a:p>
            <a:endParaRPr lang="en-US" dirty="0"/>
          </a:p>
          <a:p>
            <a:r>
              <a:rPr lang="en-US" dirty="0" smtClean="0"/>
              <a:t>Each time </a:t>
            </a:r>
          </a:p>
          <a:p>
            <a:r>
              <a:rPr lang="en-US" dirty="0" smtClean="0"/>
              <a:t>it is the same graph.</a:t>
            </a:r>
          </a:p>
          <a:p>
            <a:endParaRPr lang="en-US" dirty="0"/>
          </a:p>
        </p:txBody>
      </p:sp>
    </p:spTree>
    <p:extLst>
      <p:ext uri="{BB962C8B-B14F-4D97-AF65-F5344CB8AC3E}">
        <p14:creationId xmlns:p14="http://schemas.microsoft.com/office/powerpoint/2010/main" val="3893540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f</a:t>
            </a:r>
            <a:r>
              <a:rPr lang="en-US" dirty="0" smtClean="0"/>
              <a:t>ormally</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5</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15" name="TextBox 414"/>
          <p:cNvSpPr txBox="1"/>
          <p:nvPr/>
        </p:nvSpPr>
        <p:spPr>
          <a:xfrm>
            <a:off x="539552" y="836712"/>
            <a:ext cx="8280920" cy="2592288"/>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Two graphs, G1 and G2, are called </a:t>
            </a:r>
            <a:r>
              <a:rPr lang="en-US" b="1" dirty="0" smtClean="0">
                <a:solidFill>
                  <a:schemeClr val="tx1"/>
                </a:solidFill>
              </a:rPr>
              <a:t>isomorphic </a:t>
            </a:r>
            <a:r>
              <a:rPr lang="en-US" dirty="0" smtClean="0">
                <a:solidFill>
                  <a:schemeClr val="tx1"/>
                </a:solidFill>
              </a:rPr>
              <a:t> to each other when  there exists </a:t>
            </a:r>
          </a:p>
          <a:p>
            <a:pPr algn="l"/>
            <a:r>
              <a:rPr lang="en-US" dirty="0">
                <a:solidFill>
                  <a:schemeClr val="tx1"/>
                </a:solidFill>
              </a:rPr>
              <a:t>a</a:t>
            </a:r>
            <a:r>
              <a:rPr lang="en-US" dirty="0" smtClean="0">
                <a:solidFill>
                  <a:schemeClr val="tx1"/>
                </a:solidFill>
              </a:rPr>
              <a:t> one-to-one correspondence between  the nodes of G1 and the nodes of G2. </a:t>
            </a:r>
          </a:p>
          <a:p>
            <a:pPr algn="l"/>
            <a:r>
              <a:rPr lang="en-US" dirty="0" smtClean="0">
                <a:solidFill>
                  <a:schemeClr val="tx1"/>
                </a:solidFill>
              </a:rPr>
              <a:t>Additionally, this correspondence between the nodes also  completely mirrors the information about the edges in both graphs, in the sense:</a:t>
            </a:r>
          </a:p>
          <a:p>
            <a:pPr algn="l"/>
            <a:endParaRPr lang="en-US" dirty="0" smtClean="0">
              <a:solidFill>
                <a:schemeClr val="tx1"/>
              </a:solidFill>
            </a:endParaRPr>
          </a:p>
          <a:p>
            <a:r>
              <a:rPr lang="en-US" dirty="0" smtClean="0">
                <a:solidFill>
                  <a:schemeClr val="tx1"/>
                </a:solidFill>
              </a:rPr>
              <a:t>There is and edge between x and y in G1</a:t>
            </a:r>
          </a:p>
          <a:p>
            <a:r>
              <a:rPr lang="en-US" dirty="0">
                <a:solidFill>
                  <a:schemeClr val="tx1"/>
                </a:solidFill>
              </a:rPr>
              <a:t>i</a:t>
            </a:r>
            <a:r>
              <a:rPr lang="en-US" dirty="0" smtClean="0">
                <a:solidFill>
                  <a:schemeClr val="tx1"/>
                </a:solidFill>
              </a:rPr>
              <a:t>f and only if</a:t>
            </a:r>
          </a:p>
          <a:p>
            <a:r>
              <a:rPr lang="en-US" dirty="0">
                <a:solidFill>
                  <a:schemeClr val="tx1"/>
                </a:solidFill>
              </a:rPr>
              <a:t>t</a:t>
            </a:r>
            <a:r>
              <a:rPr lang="en-US" dirty="0" smtClean="0">
                <a:solidFill>
                  <a:schemeClr val="tx1"/>
                </a:solidFill>
              </a:rPr>
              <a:t>here is an edge between nodes corresponding to x and y in G2</a:t>
            </a:r>
            <a:endParaRPr lang="en-US" dirty="0">
              <a:solidFill>
                <a:schemeClr val="tx1"/>
              </a:solidFill>
            </a:endParaRPr>
          </a:p>
        </p:txBody>
      </p:sp>
      <p:sp>
        <p:nvSpPr>
          <p:cNvPr id="42" name="TextBox 41"/>
          <p:cNvSpPr txBox="1"/>
          <p:nvPr/>
        </p:nvSpPr>
        <p:spPr>
          <a:xfrm>
            <a:off x="611560" y="3573016"/>
            <a:ext cx="8280920" cy="230425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There may be more than one such correspondence between then nodes of G! and G2</a:t>
            </a:r>
            <a:r>
              <a:rPr lang="en-US" dirty="0">
                <a:solidFill>
                  <a:schemeClr val="tx1"/>
                </a:solidFill>
              </a:rPr>
              <a:t> </a:t>
            </a:r>
            <a:r>
              <a:rPr lang="en-US" dirty="0" smtClean="0">
                <a:solidFill>
                  <a:schemeClr val="tx1"/>
                </a:solidFill>
              </a:rPr>
              <a:t>when the graphs are isomorphic.</a:t>
            </a:r>
          </a:p>
          <a:p>
            <a:pPr algn="l"/>
            <a:endParaRPr lang="en-US" dirty="0">
              <a:solidFill>
                <a:schemeClr val="tx1"/>
              </a:solidFill>
            </a:endParaRPr>
          </a:p>
          <a:p>
            <a:pPr algn="l"/>
            <a:r>
              <a:rPr lang="en-US" dirty="0" smtClean="0">
                <a:solidFill>
                  <a:schemeClr val="tx1"/>
                </a:solidFill>
              </a:rPr>
              <a:t>According to informal definition, when G1 and G2 are isomorphic, they both represent the same graph. In effect, the one-to-one correspondence  between the nodes of G1 and G2 is  a </a:t>
            </a:r>
            <a:r>
              <a:rPr lang="en-US" dirty="0">
                <a:solidFill>
                  <a:schemeClr val="tx1"/>
                </a:solidFill>
              </a:rPr>
              <a:t>one-to-one correspondence  between the </a:t>
            </a:r>
            <a:r>
              <a:rPr lang="en-US" dirty="0" smtClean="0">
                <a:solidFill>
                  <a:schemeClr val="tx1"/>
                </a:solidFill>
              </a:rPr>
              <a:t>nodes of a single graph. </a:t>
            </a:r>
          </a:p>
          <a:p>
            <a:pPr algn="l"/>
            <a:r>
              <a:rPr lang="en-US" dirty="0" smtClean="0">
                <a:solidFill>
                  <a:schemeClr val="tx1"/>
                </a:solidFill>
              </a:rPr>
              <a:t>Is there any practical sense of studying  ?    </a:t>
            </a:r>
          </a:p>
        </p:txBody>
      </p:sp>
    </p:spTree>
    <p:extLst>
      <p:ext uri="{BB962C8B-B14F-4D97-AF65-F5344CB8AC3E}">
        <p14:creationId xmlns:p14="http://schemas.microsoft.com/office/powerpoint/2010/main" val="739694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f</a:t>
            </a:r>
            <a:r>
              <a:rPr lang="en-US" dirty="0" smtClean="0"/>
              <a:t>ormally</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6</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15" name="TextBox 414"/>
          <p:cNvSpPr txBox="1"/>
          <p:nvPr/>
        </p:nvSpPr>
        <p:spPr>
          <a:xfrm>
            <a:off x="539552" y="836712"/>
            <a:ext cx="8280920" cy="1728192"/>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Let G be a graph. A one-to-one  correspondence between  the nodes of G is called a </a:t>
            </a:r>
            <a:r>
              <a:rPr lang="en-US" dirty="0" err="1" smtClean="0">
                <a:solidFill>
                  <a:schemeClr val="tx1"/>
                </a:solidFill>
              </a:rPr>
              <a:t>automorphism</a:t>
            </a:r>
            <a:r>
              <a:rPr lang="en-US" dirty="0" smtClean="0">
                <a:solidFill>
                  <a:schemeClr val="tx1"/>
                </a:solidFill>
              </a:rPr>
              <a:t> of G when </a:t>
            </a:r>
          </a:p>
          <a:p>
            <a:pPr algn="l"/>
            <a:endParaRPr lang="en-US" dirty="0" smtClean="0">
              <a:solidFill>
                <a:schemeClr val="tx1"/>
              </a:solidFill>
            </a:endParaRPr>
          </a:p>
          <a:p>
            <a:r>
              <a:rPr lang="en-US" dirty="0" smtClean="0">
                <a:solidFill>
                  <a:schemeClr val="tx1"/>
                </a:solidFill>
              </a:rPr>
              <a:t>There is and edge between x and y in G1</a:t>
            </a:r>
          </a:p>
          <a:p>
            <a:r>
              <a:rPr lang="en-US" dirty="0" smtClean="0">
                <a:solidFill>
                  <a:schemeClr val="tx1"/>
                </a:solidFill>
              </a:rPr>
              <a:t>if and only if           </a:t>
            </a:r>
          </a:p>
          <a:p>
            <a:r>
              <a:rPr lang="en-US" dirty="0">
                <a:solidFill>
                  <a:schemeClr val="tx1"/>
                </a:solidFill>
              </a:rPr>
              <a:t>t</a:t>
            </a:r>
            <a:r>
              <a:rPr lang="en-US" dirty="0" smtClean="0">
                <a:solidFill>
                  <a:schemeClr val="tx1"/>
                </a:solidFill>
              </a:rPr>
              <a:t>here is an edge between nodes corresponding to x and y in G2</a:t>
            </a:r>
            <a:endParaRPr lang="en-US" dirty="0">
              <a:solidFill>
                <a:schemeClr val="tx1"/>
              </a:solidFill>
            </a:endParaRPr>
          </a:p>
        </p:txBody>
      </p:sp>
      <p:sp>
        <p:nvSpPr>
          <p:cNvPr id="42" name="TextBox 41"/>
          <p:cNvSpPr txBox="1"/>
          <p:nvPr/>
        </p:nvSpPr>
        <p:spPr>
          <a:xfrm>
            <a:off x="611560" y="3573016"/>
            <a:ext cx="8280920" cy="266429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US" dirty="0" smtClean="0">
              <a:solidFill>
                <a:schemeClr val="tx1"/>
              </a:solidFill>
            </a:endParaRPr>
          </a:p>
          <a:p>
            <a:pPr algn="l"/>
            <a:r>
              <a:rPr lang="en-US" dirty="0" smtClean="0">
                <a:solidFill>
                  <a:schemeClr val="tx1"/>
                </a:solidFill>
              </a:rPr>
              <a:t>There always exists at least one </a:t>
            </a:r>
            <a:r>
              <a:rPr lang="en-US" dirty="0" err="1" smtClean="0">
                <a:solidFill>
                  <a:schemeClr val="tx1"/>
                </a:solidFill>
              </a:rPr>
              <a:t>automorphism</a:t>
            </a:r>
            <a:r>
              <a:rPr lang="en-US" dirty="0" smtClean="0">
                <a:solidFill>
                  <a:schemeClr val="tx1"/>
                </a:solidFill>
              </a:rPr>
              <a:t> for any graph. Trivially,  it is possible to map each node to itself. </a:t>
            </a:r>
            <a:endParaRPr lang="en-US" dirty="0">
              <a:solidFill>
                <a:schemeClr val="tx1"/>
              </a:solidFill>
            </a:endParaRPr>
          </a:p>
          <a:p>
            <a:pPr algn="l"/>
            <a:endParaRPr lang="en-US" dirty="0" smtClean="0">
              <a:solidFill>
                <a:schemeClr val="tx1"/>
              </a:solidFill>
            </a:endParaRPr>
          </a:p>
          <a:p>
            <a:pPr algn="l"/>
            <a:r>
              <a:rPr lang="en-US" dirty="0" smtClean="0">
                <a:solidFill>
                  <a:schemeClr val="tx1"/>
                </a:solidFill>
              </a:rPr>
              <a:t>The one-to-one correspondence between the nodes of a graph is a permutation of the nodes.</a:t>
            </a:r>
          </a:p>
          <a:p>
            <a:pPr algn="l"/>
            <a:endParaRPr lang="en-US" dirty="0">
              <a:solidFill>
                <a:schemeClr val="tx1"/>
              </a:solidFill>
            </a:endParaRPr>
          </a:p>
          <a:p>
            <a:pPr algn="l"/>
            <a:r>
              <a:rPr lang="en-US" dirty="0" smtClean="0">
                <a:solidFill>
                  <a:schemeClr val="tx1"/>
                </a:solidFill>
              </a:rPr>
              <a:t>There are N! different permutations of the nodes. Which of them are </a:t>
            </a:r>
            <a:r>
              <a:rPr lang="en-US" dirty="0" err="1" smtClean="0">
                <a:solidFill>
                  <a:schemeClr val="tx1"/>
                </a:solidFill>
              </a:rPr>
              <a:t>automorphisms</a:t>
            </a:r>
            <a:r>
              <a:rPr lang="en-US" dirty="0" smtClean="0">
                <a:solidFill>
                  <a:schemeClr val="tx1"/>
                </a:solidFill>
              </a:rPr>
              <a:t>, and which of them are not, that depends on the graph itself</a:t>
            </a:r>
          </a:p>
        </p:txBody>
      </p:sp>
    </p:spTree>
    <p:extLst>
      <p:ext uri="{BB962C8B-B14F-4D97-AF65-F5344CB8AC3E}">
        <p14:creationId xmlns:p14="http://schemas.microsoft.com/office/powerpoint/2010/main" val="2088719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f</a:t>
            </a:r>
            <a:r>
              <a:rPr lang="en-US" dirty="0" smtClean="0"/>
              <a:t>ormally</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7</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2" name="TextBox 41"/>
          <p:cNvSpPr txBox="1"/>
          <p:nvPr/>
        </p:nvSpPr>
        <p:spPr>
          <a:xfrm>
            <a:off x="2195736" y="1124744"/>
            <a:ext cx="6480720" cy="122413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On a complete graph on N nodes, there are N! </a:t>
            </a:r>
            <a:r>
              <a:rPr lang="en-US" dirty="0" err="1" smtClean="0">
                <a:solidFill>
                  <a:schemeClr val="tx1"/>
                </a:solidFill>
              </a:rPr>
              <a:t>automorphisms</a:t>
            </a:r>
            <a:r>
              <a:rPr lang="en-US" dirty="0" smtClean="0">
                <a:solidFill>
                  <a:schemeClr val="tx1"/>
                </a:solidFill>
              </a:rPr>
              <a:t>, any permutation of the nodes is an </a:t>
            </a:r>
            <a:r>
              <a:rPr lang="en-US" dirty="0" err="1" smtClean="0">
                <a:solidFill>
                  <a:schemeClr val="tx1"/>
                </a:solidFill>
              </a:rPr>
              <a:t>automorphisms</a:t>
            </a:r>
            <a:r>
              <a:rPr lang="en-US" dirty="0" smtClean="0">
                <a:solidFill>
                  <a:schemeClr val="tx1"/>
                </a:solidFill>
              </a:rPr>
              <a:t>. For N = 6 there are 720 different </a:t>
            </a:r>
            <a:r>
              <a:rPr lang="en-US" dirty="0" err="1" smtClean="0">
                <a:solidFill>
                  <a:schemeClr val="tx1"/>
                </a:solidFill>
              </a:rPr>
              <a:t>automorphisms</a:t>
            </a:r>
            <a:r>
              <a:rPr lang="en-US" dirty="0" smtClean="0">
                <a:solidFill>
                  <a:schemeClr val="tx1"/>
                </a:solidFill>
              </a:rPr>
              <a:t>.  </a:t>
            </a:r>
          </a:p>
        </p:txBody>
      </p:sp>
      <p:sp>
        <p:nvSpPr>
          <p:cNvPr id="7" name="Line 153"/>
          <p:cNvSpPr>
            <a:spLocks noChangeShapeType="1"/>
          </p:cNvSpPr>
          <p:nvPr/>
        </p:nvSpPr>
        <p:spPr bwMode="auto">
          <a:xfrm flipH="1" flipV="1">
            <a:off x="1187624" y="98072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8" name="Line 153"/>
          <p:cNvSpPr>
            <a:spLocks noChangeShapeType="1"/>
          </p:cNvSpPr>
          <p:nvPr/>
        </p:nvSpPr>
        <p:spPr bwMode="auto">
          <a:xfrm flipH="1" flipV="1">
            <a:off x="1691680" y="1412776"/>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 name="Line 153"/>
          <p:cNvSpPr>
            <a:spLocks noChangeShapeType="1"/>
          </p:cNvSpPr>
          <p:nvPr/>
        </p:nvSpPr>
        <p:spPr bwMode="auto">
          <a:xfrm flipH="1">
            <a:off x="683568" y="98072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 name="Line 153"/>
          <p:cNvSpPr>
            <a:spLocks noChangeShapeType="1"/>
          </p:cNvSpPr>
          <p:nvPr/>
        </p:nvSpPr>
        <p:spPr bwMode="auto">
          <a:xfrm flipH="1">
            <a:off x="1187624" y="206084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 name="Line 153"/>
          <p:cNvSpPr>
            <a:spLocks noChangeShapeType="1"/>
          </p:cNvSpPr>
          <p:nvPr/>
        </p:nvSpPr>
        <p:spPr bwMode="auto">
          <a:xfrm flipH="1" flipV="1">
            <a:off x="683568" y="2060848"/>
            <a:ext cx="50405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 name="Line 153"/>
          <p:cNvSpPr>
            <a:spLocks noChangeShapeType="1"/>
          </p:cNvSpPr>
          <p:nvPr/>
        </p:nvSpPr>
        <p:spPr bwMode="auto">
          <a:xfrm flipH="1" flipV="1">
            <a:off x="683568" y="1412776"/>
            <a:ext cx="0"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 name="Line 153"/>
          <p:cNvSpPr>
            <a:spLocks noChangeShapeType="1"/>
          </p:cNvSpPr>
          <p:nvPr/>
        </p:nvSpPr>
        <p:spPr bwMode="auto">
          <a:xfrm flipH="1" flipV="1">
            <a:off x="1187624" y="980728"/>
            <a:ext cx="0" cy="151216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 name="Line 153"/>
          <p:cNvSpPr>
            <a:spLocks noChangeShapeType="1"/>
          </p:cNvSpPr>
          <p:nvPr/>
        </p:nvSpPr>
        <p:spPr bwMode="auto">
          <a:xfrm flipV="1">
            <a:off x="683568" y="1412776"/>
            <a:ext cx="1008112"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5" name="Line 153"/>
          <p:cNvSpPr>
            <a:spLocks noChangeShapeType="1"/>
          </p:cNvSpPr>
          <p:nvPr/>
        </p:nvSpPr>
        <p:spPr bwMode="auto">
          <a:xfrm>
            <a:off x="683568" y="1412776"/>
            <a:ext cx="1008112" cy="64807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 name="Line 153"/>
          <p:cNvSpPr>
            <a:spLocks noChangeShapeType="1"/>
          </p:cNvSpPr>
          <p:nvPr/>
        </p:nvSpPr>
        <p:spPr bwMode="auto">
          <a:xfrm flipH="1" flipV="1">
            <a:off x="683568" y="1412776"/>
            <a:ext cx="1008112"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7" name="Line 153"/>
          <p:cNvSpPr>
            <a:spLocks noChangeShapeType="1"/>
          </p:cNvSpPr>
          <p:nvPr/>
        </p:nvSpPr>
        <p:spPr bwMode="auto">
          <a:xfrm flipH="1" flipV="1">
            <a:off x="683568" y="2060848"/>
            <a:ext cx="1008112"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8" name="Line 153"/>
          <p:cNvSpPr>
            <a:spLocks noChangeShapeType="1"/>
          </p:cNvSpPr>
          <p:nvPr/>
        </p:nvSpPr>
        <p:spPr bwMode="auto">
          <a:xfrm flipH="1" flipV="1">
            <a:off x="1187624" y="980728"/>
            <a:ext cx="504056" cy="108012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9" name="Line 153"/>
          <p:cNvSpPr>
            <a:spLocks noChangeShapeType="1"/>
          </p:cNvSpPr>
          <p:nvPr/>
        </p:nvSpPr>
        <p:spPr bwMode="auto">
          <a:xfrm flipV="1">
            <a:off x="683568" y="980728"/>
            <a:ext cx="504056" cy="108012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0" name="Line 153"/>
          <p:cNvSpPr>
            <a:spLocks noChangeShapeType="1"/>
          </p:cNvSpPr>
          <p:nvPr/>
        </p:nvSpPr>
        <p:spPr bwMode="auto">
          <a:xfrm flipV="1">
            <a:off x="1187624" y="1412776"/>
            <a:ext cx="504056" cy="108012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1" name="Line 153"/>
          <p:cNvSpPr>
            <a:spLocks noChangeShapeType="1"/>
          </p:cNvSpPr>
          <p:nvPr/>
        </p:nvSpPr>
        <p:spPr bwMode="auto">
          <a:xfrm>
            <a:off x="683568" y="1412776"/>
            <a:ext cx="504056" cy="108012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2" name="Oval 169"/>
          <p:cNvSpPr>
            <a:spLocks noChangeArrowheads="1"/>
          </p:cNvSpPr>
          <p:nvPr/>
        </p:nvSpPr>
        <p:spPr bwMode="auto">
          <a:xfrm>
            <a:off x="611560" y="198884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3" name="Oval 169"/>
          <p:cNvSpPr>
            <a:spLocks noChangeArrowheads="1"/>
          </p:cNvSpPr>
          <p:nvPr/>
        </p:nvSpPr>
        <p:spPr bwMode="auto">
          <a:xfrm>
            <a:off x="611560" y="134076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4" name="Oval 169"/>
          <p:cNvSpPr>
            <a:spLocks noChangeArrowheads="1"/>
          </p:cNvSpPr>
          <p:nvPr/>
        </p:nvSpPr>
        <p:spPr bwMode="auto">
          <a:xfrm>
            <a:off x="1115616" y="90872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5" name="Oval 169"/>
          <p:cNvSpPr>
            <a:spLocks noChangeArrowheads="1"/>
          </p:cNvSpPr>
          <p:nvPr/>
        </p:nvSpPr>
        <p:spPr bwMode="auto">
          <a:xfrm>
            <a:off x="1619672" y="134076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6" name="Oval 169"/>
          <p:cNvSpPr>
            <a:spLocks noChangeArrowheads="1"/>
          </p:cNvSpPr>
          <p:nvPr/>
        </p:nvSpPr>
        <p:spPr bwMode="auto">
          <a:xfrm>
            <a:off x="1619672" y="198884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7" name="Oval 169"/>
          <p:cNvSpPr>
            <a:spLocks noChangeArrowheads="1"/>
          </p:cNvSpPr>
          <p:nvPr/>
        </p:nvSpPr>
        <p:spPr bwMode="auto">
          <a:xfrm>
            <a:off x="1115616" y="242088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28" name="Line 153"/>
          <p:cNvSpPr>
            <a:spLocks noChangeShapeType="1"/>
          </p:cNvSpPr>
          <p:nvPr/>
        </p:nvSpPr>
        <p:spPr bwMode="auto">
          <a:xfrm flipH="1" flipV="1">
            <a:off x="755576" y="3140968"/>
            <a:ext cx="648072"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9" name="Line 153"/>
          <p:cNvSpPr>
            <a:spLocks noChangeShapeType="1"/>
          </p:cNvSpPr>
          <p:nvPr/>
        </p:nvSpPr>
        <p:spPr bwMode="auto">
          <a:xfrm flipH="1" flipV="1">
            <a:off x="755576" y="3429000"/>
            <a:ext cx="648072"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0" name="Line 153"/>
          <p:cNvSpPr>
            <a:spLocks noChangeShapeType="1"/>
          </p:cNvSpPr>
          <p:nvPr/>
        </p:nvSpPr>
        <p:spPr bwMode="auto">
          <a:xfrm flipH="1" flipV="1">
            <a:off x="755576" y="3140968"/>
            <a:ext cx="648072"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1" name="Line 153"/>
          <p:cNvSpPr>
            <a:spLocks noChangeShapeType="1"/>
          </p:cNvSpPr>
          <p:nvPr/>
        </p:nvSpPr>
        <p:spPr bwMode="auto">
          <a:xfrm flipH="1">
            <a:off x="755576" y="3212976"/>
            <a:ext cx="64807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2" name="Line 153"/>
          <p:cNvSpPr>
            <a:spLocks noChangeShapeType="1"/>
          </p:cNvSpPr>
          <p:nvPr/>
        </p:nvSpPr>
        <p:spPr bwMode="auto">
          <a:xfrm flipH="1" flipV="1">
            <a:off x="755576" y="3140968"/>
            <a:ext cx="648072"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3" name="Oval 169"/>
          <p:cNvSpPr>
            <a:spLocks noChangeArrowheads="1"/>
          </p:cNvSpPr>
          <p:nvPr/>
        </p:nvSpPr>
        <p:spPr bwMode="auto">
          <a:xfrm>
            <a:off x="683568" y="3068513"/>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34" name="Line 153"/>
          <p:cNvSpPr>
            <a:spLocks noChangeShapeType="1"/>
          </p:cNvSpPr>
          <p:nvPr/>
        </p:nvSpPr>
        <p:spPr bwMode="auto">
          <a:xfrm>
            <a:off x="755576" y="3429000"/>
            <a:ext cx="648072"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5" name="Line 153"/>
          <p:cNvSpPr>
            <a:spLocks noChangeShapeType="1"/>
          </p:cNvSpPr>
          <p:nvPr/>
        </p:nvSpPr>
        <p:spPr bwMode="auto">
          <a:xfrm flipV="1">
            <a:off x="755576" y="3573016"/>
            <a:ext cx="648072"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6" name="Line 153"/>
          <p:cNvSpPr>
            <a:spLocks noChangeShapeType="1"/>
          </p:cNvSpPr>
          <p:nvPr/>
        </p:nvSpPr>
        <p:spPr bwMode="auto">
          <a:xfrm>
            <a:off x="755576" y="3717032"/>
            <a:ext cx="648072" cy="216024"/>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7" name="Line 153"/>
          <p:cNvSpPr>
            <a:spLocks noChangeShapeType="1"/>
          </p:cNvSpPr>
          <p:nvPr/>
        </p:nvSpPr>
        <p:spPr bwMode="auto">
          <a:xfrm flipV="1">
            <a:off x="755576" y="3212976"/>
            <a:ext cx="648072"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8" name="Line 153"/>
          <p:cNvSpPr>
            <a:spLocks noChangeShapeType="1"/>
          </p:cNvSpPr>
          <p:nvPr/>
        </p:nvSpPr>
        <p:spPr bwMode="auto">
          <a:xfrm flipH="1">
            <a:off x="755576" y="3933056"/>
            <a:ext cx="648072" cy="7200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39" name="Line 153"/>
          <p:cNvSpPr>
            <a:spLocks noChangeShapeType="1"/>
          </p:cNvSpPr>
          <p:nvPr/>
        </p:nvSpPr>
        <p:spPr bwMode="auto">
          <a:xfrm flipV="1">
            <a:off x="755576" y="3573016"/>
            <a:ext cx="648072"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0" name="Line 153"/>
          <p:cNvSpPr>
            <a:spLocks noChangeShapeType="1"/>
          </p:cNvSpPr>
          <p:nvPr/>
        </p:nvSpPr>
        <p:spPr bwMode="auto">
          <a:xfrm flipV="1">
            <a:off x="755576" y="3212976"/>
            <a:ext cx="648072"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41" name="Oval 169"/>
          <p:cNvSpPr>
            <a:spLocks noChangeArrowheads="1"/>
          </p:cNvSpPr>
          <p:nvPr/>
        </p:nvSpPr>
        <p:spPr bwMode="auto">
          <a:xfrm>
            <a:off x="683568" y="3932609"/>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3" name="Oval 169"/>
          <p:cNvSpPr>
            <a:spLocks noChangeArrowheads="1"/>
          </p:cNvSpPr>
          <p:nvPr/>
        </p:nvSpPr>
        <p:spPr bwMode="auto">
          <a:xfrm>
            <a:off x="683568" y="3644577"/>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4" name="Oval 169"/>
          <p:cNvSpPr>
            <a:spLocks noChangeArrowheads="1"/>
          </p:cNvSpPr>
          <p:nvPr/>
        </p:nvSpPr>
        <p:spPr bwMode="auto">
          <a:xfrm>
            <a:off x="683568" y="3356545"/>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5" name="Oval 169"/>
          <p:cNvSpPr>
            <a:spLocks noChangeArrowheads="1"/>
          </p:cNvSpPr>
          <p:nvPr/>
        </p:nvSpPr>
        <p:spPr bwMode="auto">
          <a:xfrm>
            <a:off x="1331640" y="38610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6" name="Oval 169"/>
          <p:cNvSpPr>
            <a:spLocks noChangeArrowheads="1"/>
          </p:cNvSpPr>
          <p:nvPr/>
        </p:nvSpPr>
        <p:spPr bwMode="auto">
          <a:xfrm>
            <a:off x="1331640" y="350100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7" name="Oval 169"/>
          <p:cNvSpPr>
            <a:spLocks noChangeArrowheads="1"/>
          </p:cNvSpPr>
          <p:nvPr/>
        </p:nvSpPr>
        <p:spPr bwMode="auto">
          <a:xfrm>
            <a:off x="1331640" y="314096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48" name="TextBox 47"/>
          <p:cNvSpPr txBox="1"/>
          <p:nvPr/>
        </p:nvSpPr>
        <p:spPr>
          <a:xfrm>
            <a:off x="2195736" y="2996952"/>
            <a:ext cx="6480720" cy="122413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On a complete bipartite graph on M and </a:t>
            </a:r>
            <a:r>
              <a:rPr lang="en-US" dirty="0">
                <a:solidFill>
                  <a:schemeClr val="tx1"/>
                </a:solidFill>
              </a:rPr>
              <a:t>N</a:t>
            </a:r>
            <a:r>
              <a:rPr lang="en-US" dirty="0" smtClean="0">
                <a:solidFill>
                  <a:schemeClr val="tx1"/>
                </a:solidFill>
              </a:rPr>
              <a:t> nodes, there are  M! × N! </a:t>
            </a:r>
            <a:r>
              <a:rPr lang="en-US" dirty="0" err="1" smtClean="0">
                <a:solidFill>
                  <a:schemeClr val="tx1"/>
                </a:solidFill>
              </a:rPr>
              <a:t>automorphisms</a:t>
            </a:r>
            <a:r>
              <a:rPr lang="en-US" dirty="0" smtClean="0">
                <a:solidFill>
                  <a:schemeClr val="tx1"/>
                </a:solidFill>
              </a:rPr>
              <a:t>, any permutation which maps a node to another node in the same partition is  an </a:t>
            </a:r>
            <a:r>
              <a:rPr lang="en-US" dirty="0" err="1" smtClean="0">
                <a:solidFill>
                  <a:schemeClr val="tx1"/>
                </a:solidFill>
              </a:rPr>
              <a:t>automorphisms</a:t>
            </a:r>
            <a:r>
              <a:rPr lang="en-US" dirty="0" smtClean="0">
                <a:solidFill>
                  <a:schemeClr val="tx1"/>
                </a:solidFill>
              </a:rPr>
              <a:t>. For M = 4, N = 3, there are 4! </a:t>
            </a:r>
            <a:r>
              <a:rPr lang="en-US" dirty="0">
                <a:solidFill>
                  <a:schemeClr val="tx1"/>
                </a:solidFill>
              </a:rPr>
              <a:t>× </a:t>
            </a:r>
            <a:r>
              <a:rPr lang="en-US" dirty="0" smtClean="0">
                <a:solidFill>
                  <a:schemeClr val="tx1"/>
                </a:solidFill>
              </a:rPr>
              <a:t>3! = 24 </a:t>
            </a:r>
            <a:r>
              <a:rPr lang="en-US" dirty="0">
                <a:solidFill>
                  <a:schemeClr val="tx1"/>
                </a:solidFill>
              </a:rPr>
              <a:t>× 6</a:t>
            </a:r>
            <a:r>
              <a:rPr lang="en-US" dirty="0" smtClean="0">
                <a:solidFill>
                  <a:schemeClr val="tx1"/>
                </a:solidFill>
              </a:rPr>
              <a:t>  = 144 different </a:t>
            </a:r>
            <a:r>
              <a:rPr lang="en-US" dirty="0" err="1" smtClean="0">
                <a:solidFill>
                  <a:schemeClr val="tx1"/>
                </a:solidFill>
              </a:rPr>
              <a:t>automorphisms</a:t>
            </a:r>
            <a:r>
              <a:rPr lang="en-US" dirty="0" smtClean="0">
                <a:solidFill>
                  <a:schemeClr val="tx1"/>
                </a:solidFill>
              </a:rPr>
              <a:t>.  </a:t>
            </a:r>
          </a:p>
        </p:txBody>
      </p:sp>
      <p:sp>
        <p:nvSpPr>
          <p:cNvPr id="50" name="Line 153"/>
          <p:cNvSpPr>
            <a:spLocks noChangeShapeType="1"/>
          </p:cNvSpPr>
          <p:nvPr/>
        </p:nvSpPr>
        <p:spPr bwMode="auto">
          <a:xfrm>
            <a:off x="899592" y="5949280"/>
            <a:ext cx="57606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1" name="Line 153"/>
          <p:cNvSpPr>
            <a:spLocks noChangeShapeType="1"/>
          </p:cNvSpPr>
          <p:nvPr/>
        </p:nvSpPr>
        <p:spPr bwMode="auto">
          <a:xfrm>
            <a:off x="539552" y="5589240"/>
            <a:ext cx="360040"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2" name="Line 153"/>
          <p:cNvSpPr>
            <a:spLocks noChangeShapeType="1"/>
          </p:cNvSpPr>
          <p:nvPr/>
        </p:nvSpPr>
        <p:spPr bwMode="auto">
          <a:xfrm>
            <a:off x="1403648" y="5517232"/>
            <a:ext cx="72008"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3" name="Line 153"/>
          <p:cNvSpPr>
            <a:spLocks noChangeShapeType="1"/>
          </p:cNvSpPr>
          <p:nvPr/>
        </p:nvSpPr>
        <p:spPr bwMode="auto">
          <a:xfrm>
            <a:off x="1403648" y="5517232"/>
            <a:ext cx="57606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4" name="Line 153"/>
          <p:cNvSpPr>
            <a:spLocks noChangeShapeType="1"/>
          </p:cNvSpPr>
          <p:nvPr/>
        </p:nvSpPr>
        <p:spPr bwMode="auto">
          <a:xfrm flipV="1">
            <a:off x="539552" y="5229200"/>
            <a:ext cx="432048"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5" name="Line 153"/>
          <p:cNvSpPr>
            <a:spLocks noChangeShapeType="1"/>
          </p:cNvSpPr>
          <p:nvPr/>
        </p:nvSpPr>
        <p:spPr bwMode="auto">
          <a:xfrm flipV="1">
            <a:off x="971600" y="5085184"/>
            <a:ext cx="432048" cy="14401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6" name="Line 153"/>
          <p:cNvSpPr>
            <a:spLocks noChangeShapeType="1"/>
          </p:cNvSpPr>
          <p:nvPr/>
        </p:nvSpPr>
        <p:spPr bwMode="auto">
          <a:xfrm>
            <a:off x="899592" y="4797152"/>
            <a:ext cx="504056" cy="254933"/>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57" name="Oval 169"/>
          <p:cNvSpPr>
            <a:spLocks noChangeArrowheads="1"/>
          </p:cNvSpPr>
          <p:nvPr/>
        </p:nvSpPr>
        <p:spPr bwMode="auto">
          <a:xfrm>
            <a:off x="827584" y="472514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58" name="Oval 169"/>
          <p:cNvSpPr>
            <a:spLocks noChangeArrowheads="1"/>
          </p:cNvSpPr>
          <p:nvPr/>
        </p:nvSpPr>
        <p:spPr bwMode="auto">
          <a:xfrm>
            <a:off x="899592" y="515719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59" name="Oval 169"/>
          <p:cNvSpPr>
            <a:spLocks noChangeArrowheads="1"/>
          </p:cNvSpPr>
          <p:nvPr/>
        </p:nvSpPr>
        <p:spPr bwMode="auto">
          <a:xfrm>
            <a:off x="1331640" y="501317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0" name="Oval 169"/>
          <p:cNvSpPr>
            <a:spLocks noChangeArrowheads="1"/>
          </p:cNvSpPr>
          <p:nvPr/>
        </p:nvSpPr>
        <p:spPr bwMode="auto">
          <a:xfrm>
            <a:off x="467544" y="551723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1" name="Oval 169"/>
          <p:cNvSpPr>
            <a:spLocks noChangeArrowheads="1"/>
          </p:cNvSpPr>
          <p:nvPr/>
        </p:nvSpPr>
        <p:spPr bwMode="auto">
          <a:xfrm>
            <a:off x="827584" y="587727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2" name="Oval 61"/>
          <p:cNvSpPr>
            <a:spLocks noChangeArrowheads="1"/>
          </p:cNvSpPr>
          <p:nvPr/>
        </p:nvSpPr>
        <p:spPr bwMode="auto">
          <a:xfrm>
            <a:off x="1403648" y="587727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3" name="Oval 169"/>
          <p:cNvSpPr>
            <a:spLocks noChangeArrowheads="1"/>
          </p:cNvSpPr>
          <p:nvPr/>
        </p:nvSpPr>
        <p:spPr bwMode="auto">
          <a:xfrm>
            <a:off x="1331640" y="544522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4" name="Oval 169"/>
          <p:cNvSpPr>
            <a:spLocks noChangeArrowheads="1"/>
          </p:cNvSpPr>
          <p:nvPr/>
        </p:nvSpPr>
        <p:spPr bwMode="auto">
          <a:xfrm>
            <a:off x="1907704" y="544522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5" name="TextBox 64"/>
          <p:cNvSpPr txBox="1"/>
          <p:nvPr/>
        </p:nvSpPr>
        <p:spPr>
          <a:xfrm>
            <a:off x="2195736" y="4797152"/>
            <a:ext cx="6480720" cy="122413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On a path  graph N nodes, there are  2 </a:t>
            </a:r>
            <a:r>
              <a:rPr lang="en-US" dirty="0" err="1" smtClean="0">
                <a:solidFill>
                  <a:schemeClr val="tx1"/>
                </a:solidFill>
              </a:rPr>
              <a:t>automorphisms</a:t>
            </a:r>
            <a:r>
              <a:rPr lang="en-US" dirty="0">
                <a:solidFill>
                  <a:schemeClr val="tx1"/>
                </a:solidFill>
              </a:rPr>
              <a:t>.</a:t>
            </a:r>
            <a:r>
              <a:rPr lang="en-US" dirty="0" smtClean="0">
                <a:solidFill>
                  <a:schemeClr val="tx1"/>
                </a:solidFill>
              </a:rPr>
              <a:t> One is identity permutation, the other is the permutation which maps each node to its counterpart on the same place on the “reversed” path.</a:t>
            </a:r>
          </a:p>
        </p:txBody>
      </p:sp>
    </p:spTree>
    <p:extLst>
      <p:ext uri="{BB962C8B-B14F-4D97-AF65-F5344CB8AC3E}">
        <p14:creationId xmlns:p14="http://schemas.microsoft.com/office/powerpoint/2010/main" val="575293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a:t>
            </a:r>
            <a:r>
              <a:rPr lang="en-US" dirty="0"/>
              <a:t>Isomorphism f</a:t>
            </a:r>
            <a:r>
              <a:rPr lang="en-US" dirty="0" smtClean="0"/>
              <a:t>ormally</a:t>
            </a:r>
            <a:endParaRPr lang="en-US" dirty="0"/>
          </a:p>
        </p:txBody>
      </p:sp>
      <p:sp>
        <p:nvSpPr>
          <p:cNvPr id="5" name="Slide Number Placeholder 4"/>
          <p:cNvSpPr>
            <a:spLocks noGrp="1"/>
          </p:cNvSpPr>
          <p:nvPr>
            <p:ph type="sldNum" sz="quarter" idx="12"/>
          </p:nvPr>
        </p:nvSpPr>
        <p:spPr/>
        <p:txBody>
          <a:bodyPr/>
          <a:lstStyle/>
          <a:p>
            <a:fld id="{D3D84833-73A0-4179-9B12-9EFD1189A6FA}" type="slidenum">
              <a:rPr lang="cs-CZ" smtClean="0"/>
              <a:t>8</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42" name="TextBox 41"/>
          <p:cNvSpPr txBox="1"/>
          <p:nvPr/>
        </p:nvSpPr>
        <p:spPr>
          <a:xfrm>
            <a:off x="2195736" y="1124744"/>
            <a:ext cx="6480720" cy="1224136"/>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On many graphs, there is only one </a:t>
            </a:r>
            <a:r>
              <a:rPr lang="en-US" dirty="0" err="1" smtClean="0">
                <a:solidFill>
                  <a:schemeClr val="tx1"/>
                </a:solidFill>
              </a:rPr>
              <a:t>automorphism</a:t>
            </a:r>
            <a:r>
              <a:rPr lang="en-US" dirty="0" smtClean="0">
                <a:solidFill>
                  <a:schemeClr val="tx1"/>
                </a:solidFill>
              </a:rPr>
              <a:t>, </a:t>
            </a:r>
            <a:r>
              <a:rPr lang="en-US" dirty="0">
                <a:solidFill>
                  <a:schemeClr val="tx1"/>
                </a:solidFill>
              </a:rPr>
              <a:t> </a:t>
            </a:r>
            <a:r>
              <a:rPr lang="en-US" dirty="0" smtClean="0">
                <a:solidFill>
                  <a:schemeClr val="tx1"/>
                </a:solidFill>
              </a:rPr>
              <a:t>represented by the identity permutation of the nodes.</a:t>
            </a:r>
          </a:p>
        </p:txBody>
      </p:sp>
      <p:sp>
        <p:nvSpPr>
          <p:cNvPr id="105" name="Line 153"/>
          <p:cNvSpPr>
            <a:spLocks noChangeShapeType="1"/>
          </p:cNvSpPr>
          <p:nvPr/>
        </p:nvSpPr>
        <p:spPr bwMode="auto">
          <a:xfrm>
            <a:off x="1259632" y="1700808"/>
            <a:ext cx="288032"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6" name="Line 153"/>
          <p:cNvSpPr>
            <a:spLocks noChangeShapeType="1"/>
          </p:cNvSpPr>
          <p:nvPr/>
        </p:nvSpPr>
        <p:spPr bwMode="auto">
          <a:xfrm flipV="1">
            <a:off x="971600" y="1700808"/>
            <a:ext cx="288032" cy="504056"/>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7" name="Line 153"/>
          <p:cNvSpPr>
            <a:spLocks noChangeShapeType="1"/>
          </p:cNvSpPr>
          <p:nvPr/>
        </p:nvSpPr>
        <p:spPr bwMode="auto">
          <a:xfrm flipH="1" flipV="1">
            <a:off x="971600" y="2204864"/>
            <a:ext cx="576064"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8" name="Line 153"/>
          <p:cNvSpPr>
            <a:spLocks noChangeShapeType="1"/>
          </p:cNvSpPr>
          <p:nvPr/>
        </p:nvSpPr>
        <p:spPr bwMode="auto">
          <a:xfrm flipH="1">
            <a:off x="1547664" y="1844824"/>
            <a:ext cx="144016" cy="36004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09" name="Line 153"/>
          <p:cNvSpPr>
            <a:spLocks noChangeShapeType="1"/>
          </p:cNvSpPr>
          <p:nvPr/>
        </p:nvSpPr>
        <p:spPr bwMode="auto">
          <a:xfrm flipH="1">
            <a:off x="1691680" y="1412776"/>
            <a:ext cx="0"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0" name="Line 153"/>
          <p:cNvSpPr>
            <a:spLocks noChangeShapeType="1"/>
          </p:cNvSpPr>
          <p:nvPr/>
        </p:nvSpPr>
        <p:spPr bwMode="auto">
          <a:xfrm flipH="1" flipV="1">
            <a:off x="611560" y="1916832"/>
            <a:ext cx="360040" cy="288032"/>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1" name="Line 153"/>
          <p:cNvSpPr>
            <a:spLocks noChangeShapeType="1"/>
          </p:cNvSpPr>
          <p:nvPr/>
        </p:nvSpPr>
        <p:spPr bwMode="auto">
          <a:xfrm flipH="1">
            <a:off x="611560" y="1484784"/>
            <a:ext cx="216024"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2" name="Line 153"/>
          <p:cNvSpPr>
            <a:spLocks noChangeShapeType="1"/>
          </p:cNvSpPr>
          <p:nvPr/>
        </p:nvSpPr>
        <p:spPr bwMode="auto">
          <a:xfrm>
            <a:off x="683568" y="1052736"/>
            <a:ext cx="144016"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3" name="Line 153"/>
          <p:cNvSpPr>
            <a:spLocks noChangeShapeType="1"/>
          </p:cNvSpPr>
          <p:nvPr/>
        </p:nvSpPr>
        <p:spPr bwMode="auto">
          <a:xfrm flipH="1" flipV="1">
            <a:off x="1259632" y="1268760"/>
            <a:ext cx="0" cy="43204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14" name="Oval 169"/>
          <p:cNvSpPr>
            <a:spLocks noChangeArrowheads="1"/>
          </p:cNvSpPr>
          <p:nvPr/>
        </p:nvSpPr>
        <p:spPr bwMode="auto">
          <a:xfrm>
            <a:off x="1619672" y="134076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5" name="Oval 169"/>
          <p:cNvSpPr>
            <a:spLocks noChangeArrowheads="1"/>
          </p:cNvSpPr>
          <p:nvPr/>
        </p:nvSpPr>
        <p:spPr bwMode="auto">
          <a:xfrm>
            <a:off x="1619672" y="177281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6" name="Oval 169"/>
          <p:cNvSpPr>
            <a:spLocks noChangeArrowheads="1"/>
          </p:cNvSpPr>
          <p:nvPr/>
        </p:nvSpPr>
        <p:spPr bwMode="auto">
          <a:xfrm>
            <a:off x="1475656" y="213285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7" name="Oval 169"/>
          <p:cNvSpPr>
            <a:spLocks noChangeArrowheads="1"/>
          </p:cNvSpPr>
          <p:nvPr/>
        </p:nvSpPr>
        <p:spPr bwMode="auto">
          <a:xfrm>
            <a:off x="1187624" y="162880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8" name="Oval 169"/>
          <p:cNvSpPr>
            <a:spLocks noChangeArrowheads="1"/>
          </p:cNvSpPr>
          <p:nvPr/>
        </p:nvSpPr>
        <p:spPr bwMode="auto">
          <a:xfrm>
            <a:off x="1187624" y="1196752"/>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19" name="Oval 169"/>
          <p:cNvSpPr>
            <a:spLocks noChangeArrowheads="1"/>
          </p:cNvSpPr>
          <p:nvPr/>
        </p:nvSpPr>
        <p:spPr bwMode="auto">
          <a:xfrm>
            <a:off x="899592" y="213285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20" name="Oval 169"/>
          <p:cNvSpPr>
            <a:spLocks noChangeArrowheads="1"/>
          </p:cNvSpPr>
          <p:nvPr/>
        </p:nvSpPr>
        <p:spPr bwMode="auto">
          <a:xfrm>
            <a:off x="539552" y="1844824"/>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21" name="Oval 169"/>
          <p:cNvSpPr>
            <a:spLocks noChangeArrowheads="1"/>
          </p:cNvSpPr>
          <p:nvPr/>
        </p:nvSpPr>
        <p:spPr bwMode="auto">
          <a:xfrm>
            <a:off x="755576" y="1412776"/>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22" name="Oval 169"/>
          <p:cNvSpPr>
            <a:spLocks noChangeArrowheads="1"/>
          </p:cNvSpPr>
          <p:nvPr/>
        </p:nvSpPr>
        <p:spPr bwMode="auto">
          <a:xfrm>
            <a:off x="611560" y="98072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23" name="TextBox 122"/>
          <p:cNvSpPr txBox="1"/>
          <p:nvPr/>
        </p:nvSpPr>
        <p:spPr>
          <a:xfrm>
            <a:off x="323528" y="2708920"/>
            <a:ext cx="8352928" cy="1152128"/>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cs-CZ"/>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en-US" dirty="0" smtClean="0">
                <a:solidFill>
                  <a:schemeClr val="tx1"/>
                </a:solidFill>
              </a:rPr>
              <a:t>In </a:t>
            </a:r>
            <a:r>
              <a:rPr lang="en-US" dirty="0">
                <a:solidFill>
                  <a:schemeClr val="tx1"/>
                </a:solidFill>
              </a:rPr>
              <a:t>general, </a:t>
            </a:r>
            <a:r>
              <a:rPr lang="en-US" dirty="0" smtClean="0">
                <a:solidFill>
                  <a:schemeClr val="tx1"/>
                </a:solidFill>
              </a:rPr>
              <a:t> the </a:t>
            </a:r>
            <a:r>
              <a:rPr lang="en-US" dirty="0">
                <a:solidFill>
                  <a:schemeClr val="tx1"/>
                </a:solidFill>
              </a:rPr>
              <a:t>composition of two </a:t>
            </a:r>
            <a:r>
              <a:rPr lang="en-US" dirty="0" err="1">
                <a:solidFill>
                  <a:schemeClr val="tx1"/>
                </a:solidFill>
              </a:rPr>
              <a:t>automorphisms</a:t>
            </a:r>
            <a:r>
              <a:rPr lang="en-US" dirty="0">
                <a:solidFill>
                  <a:schemeClr val="tx1"/>
                </a:solidFill>
              </a:rPr>
              <a:t> is another </a:t>
            </a:r>
            <a:r>
              <a:rPr lang="en-US" dirty="0" err="1" smtClean="0">
                <a:solidFill>
                  <a:schemeClr val="tx1"/>
                </a:solidFill>
              </a:rPr>
              <a:t>automorphism</a:t>
            </a:r>
            <a:r>
              <a:rPr lang="en-US" dirty="0" smtClean="0">
                <a:solidFill>
                  <a:schemeClr val="tx1"/>
                </a:solidFill>
              </a:rPr>
              <a:t>  (it is a composition of  permutations), </a:t>
            </a:r>
            <a:r>
              <a:rPr lang="en-US" dirty="0">
                <a:solidFill>
                  <a:schemeClr val="tx1"/>
                </a:solidFill>
              </a:rPr>
              <a:t>and the set of </a:t>
            </a:r>
            <a:r>
              <a:rPr lang="en-US" dirty="0" err="1">
                <a:solidFill>
                  <a:schemeClr val="tx1"/>
                </a:solidFill>
              </a:rPr>
              <a:t>automorphisms</a:t>
            </a:r>
            <a:r>
              <a:rPr lang="en-US" dirty="0">
                <a:solidFill>
                  <a:schemeClr val="tx1"/>
                </a:solidFill>
              </a:rPr>
              <a:t> of a given graph, under the composition operation, forms a group, the </a:t>
            </a:r>
            <a:r>
              <a:rPr lang="en-US" dirty="0" err="1">
                <a:solidFill>
                  <a:schemeClr val="tx1"/>
                </a:solidFill>
              </a:rPr>
              <a:t>automorphism</a:t>
            </a:r>
            <a:r>
              <a:rPr lang="en-US" dirty="0">
                <a:solidFill>
                  <a:schemeClr val="tx1"/>
                </a:solidFill>
              </a:rPr>
              <a:t> group of the graph. </a:t>
            </a:r>
            <a:endParaRPr lang="en-US" dirty="0" smtClean="0">
              <a:solidFill>
                <a:schemeClr val="tx1"/>
              </a:solidFill>
            </a:endParaRPr>
          </a:p>
        </p:txBody>
      </p:sp>
      <p:sp>
        <p:nvSpPr>
          <p:cNvPr id="124" name="Line 153"/>
          <p:cNvSpPr>
            <a:spLocks noChangeShapeType="1"/>
          </p:cNvSpPr>
          <p:nvPr/>
        </p:nvSpPr>
        <p:spPr bwMode="auto">
          <a:xfrm flipH="1" flipV="1">
            <a:off x="1228276" y="4941168"/>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25" name="Line 153"/>
          <p:cNvSpPr>
            <a:spLocks noChangeShapeType="1"/>
          </p:cNvSpPr>
          <p:nvPr/>
        </p:nvSpPr>
        <p:spPr bwMode="auto">
          <a:xfrm flipH="1" flipV="1">
            <a:off x="1228276" y="5733256"/>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0" name="Line 153"/>
          <p:cNvSpPr>
            <a:spLocks noChangeShapeType="1"/>
          </p:cNvSpPr>
          <p:nvPr/>
        </p:nvSpPr>
        <p:spPr bwMode="auto">
          <a:xfrm flipH="1" flipV="1">
            <a:off x="1228276"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1" name="Line 153"/>
          <p:cNvSpPr>
            <a:spLocks noChangeShapeType="1"/>
          </p:cNvSpPr>
          <p:nvPr/>
        </p:nvSpPr>
        <p:spPr bwMode="auto">
          <a:xfrm flipH="1" flipV="1">
            <a:off x="2092372"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33" name="Oval 169"/>
          <p:cNvSpPr>
            <a:spLocks noChangeArrowheads="1"/>
          </p:cNvSpPr>
          <p:nvPr/>
        </p:nvSpPr>
        <p:spPr bwMode="auto">
          <a:xfrm>
            <a:off x="1156268"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34" name="Oval 133"/>
          <p:cNvSpPr>
            <a:spLocks noChangeArrowheads="1"/>
          </p:cNvSpPr>
          <p:nvPr/>
        </p:nvSpPr>
        <p:spPr bwMode="auto">
          <a:xfrm>
            <a:off x="2020364"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36" name="Oval 135"/>
          <p:cNvSpPr>
            <a:spLocks noChangeArrowheads="1"/>
          </p:cNvSpPr>
          <p:nvPr/>
        </p:nvSpPr>
        <p:spPr bwMode="auto">
          <a:xfrm>
            <a:off x="1156268"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38" name="Oval 137"/>
          <p:cNvSpPr>
            <a:spLocks noChangeArrowheads="1"/>
          </p:cNvSpPr>
          <p:nvPr/>
        </p:nvSpPr>
        <p:spPr bwMode="auto">
          <a:xfrm>
            <a:off x="2020364"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39" name="Left Bracket 138"/>
          <p:cNvSpPr/>
          <p:nvPr/>
        </p:nvSpPr>
        <p:spPr>
          <a:xfrm rot="5400000">
            <a:off x="1592962" y="4288450"/>
            <a:ext cx="206729" cy="792088"/>
          </a:xfrm>
          <a:prstGeom prst="leftBracket">
            <a:avLst>
              <a:gd name="adj" fmla="val 212500"/>
            </a:avLst>
          </a:prstGeom>
          <a:ln w="25400">
            <a:solidFill>
              <a:schemeClr val="tx2">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Left Bracket 139"/>
          <p:cNvSpPr/>
          <p:nvPr/>
        </p:nvSpPr>
        <p:spPr>
          <a:xfrm rot="5400000">
            <a:off x="1592963" y="4288449"/>
            <a:ext cx="206729" cy="792088"/>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Left Bracket 140"/>
          <p:cNvSpPr/>
          <p:nvPr/>
        </p:nvSpPr>
        <p:spPr>
          <a:xfrm rot="5400000" flipH="1" flipV="1">
            <a:off x="1520956" y="5584592"/>
            <a:ext cx="206729" cy="792088"/>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3" name="Left Bracket 142"/>
          <p:cNvSpPr/>
          <p:nvPr/>
        </p:nvSpPr>
        <p:spPr>
          <a:xfrm flipH="1" flipV="1">
            <a:off x="2236388" y="4941168"/>
            <a:ext cx="247380" cy="760732"/>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4" name="Left Bracket 143"/>
          <p:cNvSpPr/>
          <p:nvPr/>
        </p:nvSpPr>
        <p:spPr>
          <a:xfrm rot="10800000" flipH="1" flipV="1">
            <a:off x="868236" y="4941168"/>
            <a:ext cx="247380" cy="760732"/>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5" name="Line 153"/>
          <p:cNvSpPr>
            <a:spLocks noChangeShapeType="1"/>
          </p:cNvSpPr>
          <p:nvPr/>
        </p:nvSpPr>
        <p:spPr bwMode="auto">
          <a:xfrm flipH="1" flipV="1">
            <a:off x="7348956" y="4941168"/>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6" name="Line 153"/>
          <p:cNvSpPr>
            <a:spLocks noChangeShapeType="1"/>
          </p:cNvSpPr>
          <p:nvPr/>
        </p:nvSpPr>
        <p:spPr bwMode="auto">
          <a:xfrm flipH="1" flipV="1">
            <a:off x="7348956" y="5733256"/>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7" name="Line 153"/>
          <p:cNvSpPr>
            <a:spLocks noChangeShapeType="1"/>
          </p:cNvSpPr>
          <p:nvPr/>
        </p:nvSpPr>
        <p:spPr bwMode="auto">
          <a:xfrm flipH="1" flipV="1">
            <a:off x="7348956"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8" name="Line 153"/>
          <p:cNvSpPr>
            <a:spLocks noChangeShapeType="1"/>
          </p:cNvSpPr>
          <p:nvPr/>
        </p:nvSpPr>
        <p:spPr bwMode="auto">
          <a:xfrm flipH="1" flipV="1">
            <a:off x="8213052"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49" name="Oval 169"/>
          <p:cNvSpPr>
            <a:spLocks noChangeArrowheads="1"/>
          </p:cNvSpPr>
          <p:nvPr/>
        </p:nvSpPr>
        <p:spPr bwMode="auto">
          <a:xfrm>
            <a:off x="7276948"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0" name="Oval 149"/>
          <p:cNvSpPr>
            <a:spLocks noChangeArrowheads="1"/>
          </p:cNvSpPr>
          <p:nvPr/>
        </p:nvSpPr>
        <p:spPr bwMode="auto">
          <a:xfrm>
            <a:off x="8141044"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1" name="Oval 150"/>
          <p:cNvSpPr>
            <a:spLocks noChangeArrowheads="1"/>
          </p:cNvSpPr>
          <p:nvPr/>
        </p:nvSpPr>
        <p:spPr bwMode="auto">
          <a:xfrm>
            <a:off x="7276948"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2" name="Oval 151"/>
          <p:cNvSpPr>
            <a:spLocks noChangeArrowheads="1"/>
          </p:cNvSpPr>
          <p:nvPr/>
        </p:nvSpPr>
        <p:spPr bwMode="auto">
          <a:xfrm>
            <a:off x="8141044"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54" name="Left Bracket 153"/>
          <p:cNvSpPr/>
          <p:nvPr/>
        </p:nvSpPr>
        <p:spPr>
          <a:xfrm rot="16200000" flipH="1">
            <a:off x="7713644" y="4288449"/>
            <a:ext cx="206729" cy="792088"/>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8" name="Left Bracket 157"/>
          <p:cNvSpPr/>
          <p:nvPr/>
        </p:nvSpPr>
        <p:spPr>
          <a:xfrm rot="16200000">
            <a:off x="7708997" y="5589239"/>
            <a:ext cx="216024" cy="792089"/>
          </a:xfrm>
          <a:prstGeom prst="leftBracket">
            <a:avLst>
              <a:gd name="adj" fmla="val 212500"/>
            </a:avLst>
          </a:prstGeom>
          <a:ln w="25400">
            <a:solidFill>
              <a:schemeClr val="tx2">
                <a:lumMod val="60000"/>
                <a:lumOff val="40000"/>
              </a:schemeClr>
            </a:solidFill>
            <a:prstDash val="sysDot"/>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0" name="Left Bracket 159"/>
          <p:cNvSpPr/>
          <p:nvPr/>
        </p:nvSpPr>
        <p:spPr>
          <a:xfrm flipH="1">
            <a:off x="8357068" y="4941168"/>
            <a:ext cx="247380" cy="760732"/>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1" name="Left Bracket 160"/>
          <p:cNvSpPr/>
          <p:nvPr/>
        </p:nvSpPr>
        <p:spPr>
          <a:xfrm rot="10800000" flipH="1">
            <a:off x="6916908" y="4941168"/>
            <a:ext cx="247380" cy="760732"/>
          </a:xfrm>
          <a:prstGeom prst="leftBracket">
            <a:avLst>
              <a:gd name="adj" fmla="val 212500"/>
            </a:avLst>
          </a:pr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2" name="Line 153"/>
          <p:cNvSpPr>
            <a:spLocks noChangeShapeType="1"/>
          </p:cNvSpPr>
          <p:nvPr/>
        </p:nvSpPr>
        <p:spPr bwMode="auto">
          <a:xfrm flipH="1" flipV="1">
            <a:off x="4252612" y="4941168"/>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3" name="Line 153"/>
          <p:cNvSpPr>
            <a:spLocks noChangeShapeType="1"/>
          </p:cNvSpPr>
          <p:nvPr/>
        </p:nvSpPr>
        <p:spPr bwMode="auto">
          <a:xfrm flipH="1" flipV="1">
            <a:off x="4252612" y="5733256"/>
            <a:ext cx="864096" cy="0"/>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4" name="Line 153"/>
          <p:cNvSpPr>
            <a:spLocks noChangeShapeType="1"/>
          </p:cNvSpPr>
          <p:nvPr/>
        </p:nvSpPr>
        <p:spPr bwMode="auto">
          <a:xfrm flipH="1" flipV="1">
            <a:off x="4252612"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5" name="Line 153"/>
          <p:cNvSpPr>
            <a:spLocks noChangeShapeType="1"/>
          </p:cNvSpPr>
          <p:nvPr/>
        </p:nvSpPr>
        <p:spPr bwMode="auto">
          <a:xfrm flipH="1" flipV="1">
            <a:off x="5116708" y="4941168"/>
            <a:ext cx="0" cy="792088"/>
          </a:xfrm>
          <a:prstGeom prst="line">
            <a:avLst/>
          </a:prstGeom>
          <a:noFill/>
          <a:ln w="38100">
            <a:solidFill>
              <a:schemeClr val="tx1"/>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166" name="Oval 169"/>
          <p:cNvSpPr>
            <a:spLocks noChangeArrowheads="1"/>
          </p:cNvSpPr>
          <p:nvPr/>
        </p:nvSpPr>
        <p:spPr bwMode="auto">
          <a:xfrm>
            <a:off x="4180604"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67" name="Oval 166"/>
          <p:cNvSpPr>
            <a:spLocks noChangeArrowheads="1"/>
          </p:cNvSpPr>
          <p:nvPr/>
        </p:nvSpPr>
        <p:spPr bwMode="auto">
          <a:xfrm>
            <a:off x="5044700" y="4869160"/>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68" name="Oval 167"/>
          <p:cNvSpPr>
            <a:spLocks noChangeArrowheads="1"/>
          </p:cNvSpPr>
          <p:nvPr/>
        </p:nvSpPr>
        <p:spPr bwMode="auto">
          <a:xfrm>
            <a:off x="4180604"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169" name="Oval 168"/>
          <p:cNvSpPr>
            <a:spLocks noChangeArrowheads="1"/>
          </p:cNvSpPr>
          <p:nvPr/>
        </p:nvSpPr>
        <p:spPr bwMode="auto">
          <a:xfrm>
            <a:off x="5044700" y="5661248"/>
            <a:ext cx="144463" cy="144463"/>
          </a:xfrm>
          <a:prstGeom prst="ellipse">
            <a:avLst/>
          </a:prstGeom>
          <a:solidFill>
            <a:schemeClr val="bg1"/>
          </a:solidFill>
          <a:ln w="38100" algn="ctr">
            <a:solidFill>
              <a:schemeClr val="tx1"/>
            </a:solidFill>
            <a:round/>
            <a:headEnd/>
            <a:tailEnd type="none" w="sm" len="med"/>
          </a:ln>
          <a:effectLst/>
          <a:extLst/>
        </p:spPr>
        <p:txBody>
          <a:bodyPr wrap="none" anchor="ctr"/>
          <a:lstStyle/>
          <a:p>
            <a:endParaRPr lang="cs-CZ"/>
          </a:p>
        </p:txBody>
      </p:sp>
      <p:sp>
        <p:nvSpPr>
          <p:cNvPr id="6" name="Freeform 5"/>
          <p:cNvSpPr/>
          <p:nvPr/>
        </p:nvSpPr>
        <p:spPr>
          <a:xfrm>
            <a:off x="4415695" y="5011959"/>
            <a:ext cx="597159" cy="615820"/>
          </a:xfrm>
          <a:custGeom>
            <a:avLst/>
            <a:gdLst>
              <a:gd name="connsiteX0" fmla="*/ 597159 w 597159"/>
              <a:gd name="connsiteY0" fmla="*/ 615820 h 615820"/>
              <a:gd name="connsiteX1" fmla="*/ 363894 w 597159"/>
              <a:gd name="connsiteY1" fmla="*/ 233265 h 615820"/>
              <a:gd name="connsiteX2" fmla="*/ 0 w 597159"/>
              <a:gd name="connsiteY2" fmla="*/ 0 h 615820"/>
            </a:gdLst>
            <a:ahLst/>
            <a:cxnLst>
              <a:cxn ang="0">
                <a:pos x="connsiteX0" y="connsiteY0"/>
              </a:cxn>
              <a:cxn ang="0">
                <a:pos x="connsiteX1" y="connsiteY1"/>
              </a:cxn>
              <a:cxn ang="0">
                <a:pos x="connsiteX2" y="connsiteY2"/>
              </a:cxn>
            </a:cxnLst>
            <a:rect l="l" t="t" r="r" b="b"/>
            <a:pathLst>
              <a:path w="597159" h="615820">
                <a:moveTo>
                  <a:pt x="597159" y="615820"/>
                </a:moveTo>
                <a:cubicBezTo>
                  <a:pt x="530289" y="475861"/>
                  <a:pt x="463420" y="335902"/>
                  <a:pt x="363894" y="233265"/>
                </a:cubicBezTo>
                <a:cubicBezTo>
                  <a:pt x="264368" y="130628"/>
                  <a:pt x="132184" y="65314"/>
                  <a:pt x="0" y="0"/>
                </a:cubicBezTo>
              </a:path>
            </a:pathLst>
          </a:cu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75" name="Freeform 174"/>
          <p:cNvSpPr/>
          <p:nvPr/>
        </p:nvSpPr>
        <p:spPr>
          <a:xfrm rot="10800000">
            <a:off x="4324620" y="5013176"/>
            <a:ext cx="597159" cy="615820"/>
          </a:xfrm>
          <a:custGeom>
            <a:avLst/>
            <a:gdLst>
              <a:gd name="connsiteX0" fmla="*/ 597159 w 597159"/>
              <a:gd name="connsiteY0" fmla="*/ 615820 h 615820"/>
              <a:gd name="connsiteX1" fmla="*/ 363894 w 597159"/>
              <a:gd name="connsiteY1" fmla="*/ 233265 h 615820"/>
              <a:gd name="connsiteX2" fmla="*/ 0 w 597159"/>
              <a:gd name="connsiteY2" fmla="*/ 0 h 615820"/>
            </a:gdLst>
            <a:ahLst/>
            <a:cxnLst>
              <a:cxn ang="0">
                <a:pos x="connsiteX0" y="connsiteY0"/>
              </a:cxn>
              <a:cxn ang="0">
                <a:pos x="connsiteX1" y="connsiteY1"/>
              </a:cxn>
              <a:cxn ang="0">
                <a:pos x="connsiteX2" y="connsiteY2"/>
              </a:cxn>
            </a:cxnLst>
            <a:rect l="l" t="t" r="r" b="b"/>
            <a:pathLst>
              <a:path w="597159" h="615820">
                <a:moveTo>
                  <a:pt x="597159" y="615820"/>
                </a:moveTo>
                <a:cubicBezTo>
                  <a:pt x="530289" y="475861"/>
                  <a:pt x="463420" y="335902"/>
                  <a:pt x="363894" y="233265"/>
                </a:cubicBezTo>
                <a:cubicBezTo>
                  <a:pt x="264368" y="130628"/>
                  <a:pt x="132184" y="65314"/>
                  <a:pt x="0" y="0"/>
                </a:cubicBezTo>
              </a:path>
            </a:pathLst>
          </a:cu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77" name="Freeform 176"/>
          <p:cNvSpPr/>
          <p:nvPr/>
        </p:nvSpPr>
        <p:spPr>
          <a:xfrm rot="5400000">
            <a:off x="4405958" y="5075854"/>
            <a:ext cx="597159" cy="615820"/>
          </a:xfrm>
          <a:custGeom>
            <a:avLst/>
            <a:gdLst>
              <a:gd name="connsiteX0" fmla="*/ 597159 w 597159"/>
              <a:gd name="connsiteY0" fmla="*/ 615820 h 615820"/>
              <a:gd name="connsiteX1" fmla="*/ 363894 w 597159"/>
              <a:gd name="connsiteY1" fmla="*/ 233265 h 615820"/>
              <a:gd name="connsiteX2" fmla="*/ 0 w 597159"/>
              <a:gd name="connsiteY2" fmla="*/ 0 h 615820"/>
            </a:gdLst>
            <a:ahLst/>
            <a:cxnLst>
              <a:cxn ang="0">
                <a:pos x="connsiteX0" y="connsiteY0"/>
              </a:cxn>
              <a:cxn ang="0">
                <a:pos x="connsiteX1" y="connsiteY1"/>
              </a:cxn>
              <a:cxn ang="0">
                <a:pos x="connsiteX2" y="connsiteY2"/>
              </a:cxn>
            </a:cxnLst>
            <a:rect l="l" t="t" r="r" b="b"/>
            <a:pathLst>
              <a:path w="597159" h="615820">
                <a:moveTo>
                  <a:pt x="597159" y="615820"/>
                </a:moveTo>
                <a:cubicBezTo>
                  <a:pt x="530289" y="475861"/>
                  <a:pt x="463420" y="335902"/>
                  <a:pt x="363894" y="233265"/>
                </a:cubicBezTo>
                <a:cubicBezTo>
                  <a:pt x="264368" y="130628"/>
                  <a:pt x="132184" y="65314"/>
                  <a:pt x="0" y="0"/>
                </a:cubicBezTo>
              </a:path>
            </a:pathLst>
          </a:cu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79" name="Freeform 178"/>
          <p:cNvSpPr/>
          <p:nvPr/>
        </p:nvSpPr>
        <p:spPr>
          <a:xfrm rot="16200000">
            <a:off x="4333952" y="5003845"/>
            <a:ext cx="597159" cy="615820"/>
          </a:xfrm>
          <a:custGeom>
            <a:avLst/>
            <a:gdLst>
              <a:gd name="connsiteX0" fmla="*/ 597159 w 597159"/>
              <a:gd name="connsiteY0" fmla="*/ 615820 h 615820"/>
              <a:gd name="connsiteX1" fmla="*/ 363894 w 597159"/>
              <a:gd name="connsiteY1" fmla="*/ 233265 h 615820"/>
              <a:gd name="connsiteX2" fmla="*/ 0 w 597159"/>
              <a:gd name="connsiteY2" fmla="*/ 0 h 615820"/>
            </a:gdLst>
            <a:ahLst/>
            <a:cxnLst>
              <a:cxn ang="0">
                <a:pos x="connsiteX0" y="connsiteY0"/>
              </a:cxn>
              <a:cxn ang="0">
                <a:pos x="connsiteX1" y="connsiteY1"/>
              </a:cxn>
              <a:cxn ang="0">
                <a:pos x="connsiteX2" y="connsiteY2"/>
              </a:cxn>
            </a:cxnLst>
            <a:rect l="l" t="t" r="r" b="b"/>
            <a:pathLst>
              <a:path w="597159" h="615820">
                <a:moveTo>
                  <a:pt x="597159" y="615820"/>
                </a:moveTo>
                <a:cubicBezTo>
                  <a:pt x="530289" y="475861"/>
                  <a:pt x="463420" y="335902"/>
                  <a:pt x="363894" y="233265"/>
                </a:cubicBezTo>
                <a:cubicBezTo>
                  <a:pt x="264368" y="130628"/>
                  <a:pt x="132184" y="65314"/>
                  <a:pt x="0" y="0"/>
                </a:cubicBezTo>
              </a:path>
            </a:pathLst>
          </a:custGeom>
          <a:ln w="25400">
            <a:solidFill>
              <a:schemeClr val="tx2">
                <a:lumMod val="60000"/>
                <a:lumOff val="40000"/>
              </a:schemeClr>
            </a:solidFill>
            <a:prstDash val="sysDot"/>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tx1"/>
              </a:solidFill>
            </a:endParaRPr>
          </a:p>
        </p:txBody>
      </p:sp>
      <p:sp>
        <p:nvSpPr>
          <p:cNvPr id="180" name="TextBox 179"/>
          <p:cNvSpPr txBox="1"/>
          <p:nvPr/>
        </p:nvSpPr>
        <p:spPr>
          <a:xfrm>
            <a:off x="2740444" y="5013176"/>
            <a:ext cx="1157368" cy="646331"/>
          </a:xfrm>
          <a:prstGeom prst="rect">
            <a:avLst/>
          </a:prstGeom>
          <a:noFill/>
        </p:spPr>
        <p:txBody>
          <a:bodyPr wrap="none" rtlCol="0">
            <a:spAutoFit/>
          </a:bodyPr>
          <a:lstStyle/>
          <a:p>
            <a:r>
              <a:rPr lang="en-US" dirty="0"/>
              <a:t>c</a:t>
            </a:r>
            <a:r>
              <a:rPr lang="en-US" dirty="0" smtClean="0"/>
              <a:t>omposed</a:t>
            </a:r>
          </a:p>
          <a:p>
            <a:r>
              <a:rPr lang="en-US" dirty="0" smtClean="0"/>
              <a:t>with</a:t>
            </a:r>
            <a:endParaRPr lang="en-US" dirty="0"/>
          </a:p>
        </p:txBody>
      </p:sp>
      <p:sp>
        <p:nvSpPr>
          <p:cNvPr id="181" name="TextBox 180"/>
          <p:cNvSpPr txBox="1"/>
          <p:nvPr/>
        </p:nvSpPr>
        <p:spPr>
          <a:xfrm>
            <a:off x="5548756" y="5013176"/>
            <a:ext cx="721672" cy="369332"/>
          </a:xfrm>
          <a:prstGeom prst="rect">
            <a:avLst/>
          </a:prstGeom>
          <a:noFill/>
        </p:spPr>
        <p:txBody>
          <a:bodyPr wrap="none" rtlCol="0">
            <a:spAutoFit/>
          </a:bodyPr>
          <a:lstStyle/>
          <a:p>
            <a:r>
              <a:rPr lang="en-US" dirty="0" smtClean="0"/>
              <a:t>yields</a:t>
            </a:r>
            <a:endParaRPr lang="en-US" dirty="0"/>
          </a:p>
        </p:txBody>
      </p:sp>
      <p:sp>
        <p:nvSpPr>
          <p:cNvPr id="182" name="TextBox 181"/>
          <p:cNvSpPr txBox="1"/>
          <p:nvPr/>
        </p:nvSpPr>
        <p:spPr>
          <a:xfrm>
            <a:off x="755576" y="4149080"/>
            <a:ext cx="2232248" cy="369332"/>
          </a:xfrm>
          <a:prstGeom prst="rect">
            <a:avLst/>
          </a:prstGeom>
          <a:noFill/>
        </p:spPr>
        <p:txBody>
          <a:bodyPr wrap="square" rtlCol="0">
            <a:spAutoFit/>
          </a:bodyPr>
          <a:lstStyle/>
          <a:p>
            <a:r>
              <a:rPr lang="en-US" dirty="0" smtClean="0"/>
              <a:t>one </a:t>
            </a:r>
            <a:r>
              <a:rPr lang="en-US" dirty="0" err="1" smtClean="0"/>
              <a:t>automorphism</a:t>
            </a:r>
            <a:endParaRPr lang="en-US" dirty="0"/>
          </a:p>
        </p:txBody>
      </p:sp>
      <p:sp>
        <p:nvSpPr>
          <p:cNvPr id="183" name="TextBox 182"/>
          <p:cNvSpPr txBox="1"/>
          <p:nvPr/>
        </p:nvSpPr>
        <p:spPr>
          <a:xfrm>
            <a:off x="3635896" y="4149080"/>
            <a:ext cx="2520280" cy="369332"/>
          </a:xfrm>
          <a:prstGeom prst="rect">
            <a:avLst/>
          </a:prstGeom>
          <a:noFill/>
        </p:spPr>
        <p:txBody>
          <a:bodyPr wrap="square" rtlCol="0">
            <a:spAutoFit/>
          </a:bodyPr>
          <a:lstStyle/>
          <a:p>
            <a:r>
              <a:rPr lang="en-US" dirty="0" smtClean="0"/>
              <a:t>another </a:t>
            </a:r>
            <a:r>
              <a:rPr lang="en-US" dirty="0" err="1" smtClean="0"/>
              <a:t>automorphism</a:t>
            </a:r>
            <a:r>
              <a:rPr lang="en-US" dirty="0" smtClean="0"/>
              <a:t> </a:t>
            </a:r>
            <a:endParaRPr lang="en-US" dirty="0"/>
          </a:p>
        </p:txBody>
      </p:sp>
      <p:sp>
        <p:nvSpPr>
          <p:cNvPr id="184" name="TextBox 183"/>
          <p:cNvSpPr txBox="1"/>
          <p:nvPr/>
        </p:nvSpPr>
        <p:spPr>
          <a:xfrm>
            <a:off x="6623720" y="4149080"/>
            <a:ext cx="2520280" cy="369332"/>
          </a:xfrm>
          <a:prstGeom prst="rect">
            <a:avLst/>
          </a:prstGeom>
          <a:noFill/>
        </p:spPr>
        <p:txBody>
          <a:bodyPr wrap="square" rtlCol="0">
            <a:spAutoFit/>
          </a:bodyPr>
          <a:lstStyle/>
          <a:p>
            <a:r>
              <a:rPr lang="en-US" dirty="0" smtClean="0"/>
              <a:t>a third </a:t>
            </a:r>
            <a:r>
              <a:rPr lang="en-US" dirty="0" err="1" smtClean="0"/>
              <a:t>automorphism</a:t>
            </a:r>
            <a:r>
              <a:rPr lang="en-US" dirty="0" smtClean="0"/>
              <a:t> </a:t>
            </a:r>
            <a:endParaRPr lang="en-US" dirty="0"/>
          </a:p>
        </p:txBody>
      </p:sp>
    </p:spTree>
    <p:extLst>
      <p:ext uri="{BB962C8B-B14F-4D97-AF65-F5344CB8AC3E}">
        <p14:creationId xmlns:p14="http://schemas.microsoft.com/office/powerpoint/2010/main" val="1700951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03648" y="4797152"/>
            <a:ext cx="6552728" cy="576064"/>
          </a:xfrm>
          <a:prstGeom prst="rect">
            <a:avLst/>
          </a:prstGeom>
          <a:solidFill>
            <a:schemeClr val="accent6">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3528" y="260648"/>
            <a:ext cx="8496944" cy="276999"/>
          </a:xfrm>
          <a:prstGeom prst="rect">
            <a:avLst/>
          </a:prstGeom>
          <a:solidFill>
            <a:schemeClr val="tx2">
              <a:lumMod val="20000"/>
              <a:lumOff val="80000"/>
            </a:schemeClr>
          </a:solidFill>
          <a:effectLst>
            <a:outerShdw blurRad="50800" dist="38100" dir="2700000" algn="tl" rotWithShape="0">
              <a:prstClr val="black">
                <a:alpha val="40000"/>
              </a:prstClr>
            </a:outerShdw>
          </a:effectLst>
        </p:spPr>
        <p:txBody>
          <a:bodyPr wrap="square" lIns="0" tIns="0" rIns="0" bIns="0" rtlCol="0" anchor="ctr" anchorCtr="0">
            <a:spAutoFit/>
          </a:bodyPr>
          <a:lstStyle/>
          <a:p>
            <a:r>
              <a:rPr lang="en-US" dirty="0" smtClean="0"/>
              <a:t>  Examples of isomorphic and non-isomorphic graphs</a:t>
            </a:r>
          </a:p>
        </p:txBody>
      </p:sp>
      <p:cxnSp>
        <p:nvCxnSpPr>
          <p:cNvPr id="54" name="Straight Connector 53"/>
          <p:cNvCxnSpPr/>
          <p:nvPr/>
        </p:nvCxnSpPr>
        <p:spPr>
          <a:xfrm>
            <a:off x="1475656" y="1412776"/>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55" name="Straight Connector 54"/>
          <p:cNvCxnSpPr/>
          <p:nvPr/>
        </p:nvCxnSpPr>
        <p:spPr>
          <a:xfrm>
            <a:off x="1475656" y="2852936"/>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0" name="Straight Connector 59"/>
          <p:cNvCxnSpPr/>
          <p:nvPr/>
        </p:nvCxnSpPr>
        <p:spPr>
          <a:xfrm flipV="1">
            <a:off x="3635896" y="1412776"/>
            <a:ext cx="0" cy="144016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1" name="Straight Connector 60"/>
          <p:cNvCxnSpPr/>
          <p:nvPr/>
        </p:nvCxnSpPr>
        <p:spPr>
          <a:xfrm flipV="1">
            <a:off x="1475656" y="1412776"/>
            <a:ext cx="0" cy="144016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2" name="Straight Connector 61"/>
          <p:cNvCxnSpPr/>
          <p:nvPr/>
        </p:nvCxnSpPr>
        <p:spPr>
          <a:xfrm>
            <a:off x="2483768" y="1772816"/>
            <a:ext cx="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3" name="Straight Connector 62"/>
          <p:cNvCxnSpPr/>
          <p:nvPr/>
        </p:nvCxnSpPr>
        <p:spPr>
          <a:xfrm flipV="1">
            <a:off x="2483768" y="1412778"/>
            <a:ext cx="1152128" cy="36003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5" name="Straight Connector 64"/>
          <p:cNvCxnSpPr/>
          <p:nvPr/>
        </p:nvCxnSpPr>
        <p:spPr>
          <a:xfrm>
            <a:off x="2483768" y="2492896"/>
            <a:ext cx="1152128" cy="36003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6" name="Straight Connector 65"/>
          <p:cNvCxnSpPr/>
          <p:nvPr/>
        </p:nvCxnSpPr>
        <p:spPr>
          <a:xfrm flipV="1">
            <a:off x="1475656" y="1772816"/>
            <a:ext cx="1008112" cy="108012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67" name="Straight Connector 66"/>
          <p:cNvCxnSpPr/>
          <p:nvPr/>
        </p:nvCxnSpPr>
        <p:spPr>
          <a:xfrm>
            <a:off x="1475656" y="1412776"/>
            <a:ext cx="1008112" cy="1080122"/>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52" name="Oval 51"/>
          <p:cNvSpPr/>
          <p:nvPr/>
        </p:nvSpPr>
        <p:spPr>
          <a:xfrm>
            <a:off x="1331640" y="27089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c</a:t>
            </a:r>
            <a:endParaRPr lang="cs-CZ">
              <a:solidFill>
                <a:schemeClr val="tx1"/>
              </a:solidFill>
            </a:endParaRPr>
          </a:p>
        </p:txBody>
      </p:sp>
      <p:sp>
        <p:nvSpPr>
          <p:cNvPr id="53" name="Oval 52"/>
          <p:cNvSpPr/>
          <p:nvPr/>
        </p:nvSpPr>
        <p:spPr>
          <a:xfrm>
            <a:off x="3491880" y="27089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d</a:t>
            </a:r>
            <a:endParaRPr lang="cs-CZ">
              <a:solidFill>
                <a:schemeClr val="tx1"/>
              </a:solidFill>
            </a:endParaRPr>
          </a:p>
        </p:txBody>
      </p:sp>
      <p:sp>
        <p:nvSpPr>
          <p:cNvPr id="56" name="Oval 55"/>
          <p:cNvSpPr/>
          <p:nvPr/>
        </p:nvSpPr>
        <p:spPr>
          <a:xfrm>
            <a:off x="2339752" y="162880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e</a:t>
            </a:r>
            <a:endParaRPr lang="cs-CZ">
              <a:solidFill>
                <a:schemeClr val="tx1"/>
              </a:solidFill>
            </a:endParaRPr>
          </a:p>
        </p:txBody>
      </p:sp>
      <p:sp>
        <p:nvSpPr>
          <p:cNvPr id="57" name="Oval 56"/>
          <p:cNvSpPr/>
          <p:nvPr/>
        </p:nvSpPr>
        <p:spPr>
          <a:xfrm>
            <a:off x="1331640" y="126876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a</a:t>
            </a:r>
            <a:endParaRPr lang="cs-CZ">
              <a:solidFill>
                <a:schemeClr val="tx1"/>
              </a:solidFill>
            </a:endParaRPr>
          </a:p>
        </p:txBody>
      </p:sp>
      <p:sp>
        <p:nvSpPr>
          <p:cNvPr id="58" name="Oval 57"/>
          <p:cNvSpPr/>
          <p:nvPr/>
        </p:nvSpPr>
        <p:spPr>
          <a:xfrm>
            <a:off x="2339752"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f</a:t>
            </a:r>
            <a:endParaRPr lang="cs-CZ">
              <a:solidFill>
                <a:schemeClr val="tx1"/>
              </a:solidFill>
            </a:endParaRPr>
          </a:p>
        </p:txBody>
      </p:sp>
      <p:sp>
        <p:nvSpPr>
          <p:cNvPr id="59" name="Oval 58"/>
          <p:cNvSpPr/>
          <p:nvPr/>
        </p:nvSpPr>
        <p:spPr>
          <a:xfrm>
            <a:off x="3491880" y="126876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b</a:t>
            </a:r>
            <a:endParaRPr lang="cs-CZ">
              <a:solidFill>
                <a:schemeClr val="tx1"/>
              </a:solidFill>
            </a:endParaRPr>
          </a:p>
        </p:txBody>
      </p:sp>
      <p:cxnSp>
        <p:nvCxnSpPr>
          <p:cNvPr id="69" name="Straight Connector 68"/>
          <p:cNvCxnSpPr/>
          <p:nvPr/>
        </p:nvCxnSpPr>
        <p:spPr>
          <a:xfrm>
            <a:off x="5076056" y="1412776"/>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0" name="Straight Connector 69"/>
          <p:cNvCxnSpPr/>
          <p:nvPr/>
        </p:nvCxnSpPr>
        <p:spPr>
          <a:xfrm>
            <a:off x="5076056" y="2852936"/>
            <a:ext cx="216024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1" name="Straight Connector 70"/>
          <p:cNvCxnSpPr/>
          <p:nvPr/>
        </p:nvCxnSpPr>
        <p:spPr>
          <a:xfrm flipV="1">
            <a:off x="7236296" y="1412776"/>
            <a:ext cx="0" cy="144016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2" name="Straight Connector 71"/>
          <p:cNvCxnSpPr/>
          <p:nvPr/>
        </p:nvCxnSpPr>
        <p:spPr>
          <a:xfrm flipV="1">
            <a:off x="5076056" y="1412776"/>
            <a:ext cx="0" cy="144016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3" name="Straight Connector 72"/>
          <p:cNvCxnSpPr/>
          <p:nvPr/>
        </p:nvCxnSpPr>
        <p:spPr>
          <a:xfrm>
            <a:off x="5796136" y="2132856"/>
            <a:ext cx="720080" cy="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4" name="Straight Connector 73"/>
          <p:cNvCxnSpPr/>
          <p:nvPr/>
        </p:nvCxnSpPr>
        <p:spPr>
          <a:xfrm flipV="1">
            <a:off x="6516216" y="1412776"/>
            <a:ext cx="72008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5" name="Straight Connector 74"/>
          <p:cNvCxnSpPr/>
          <p:nvPr/>
        </p:nvCxnSpPr>
        <p:spPr>
          <a:xfrm>
            <a:off x="6516216" y="2132856"/>
            <a:ext cx="720080" cy="720078"/>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6" name="Straight Connector 75"/>
          <p:cNvCxnSpPr/>
          <p:nvPr/>
        </p:nvCxnSpPr>
        <p:spPr>
          <a:xfrm flipV="1">
            <a:off x="5076056" y="2132856"/>
            <a:ext cx="720080" cy="720083"/>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cxnSp>
        <p:nvCxnSpPr>
          <p:cNvPr id="77" name="Straight Connector 76"/>
          <p:cNvCxnSpPr/>
          <p:nvPr/>
        </p:nvCxnSpPr>
        <p:spPr>
          <a:xfrm>
            <a:off x="5076056" y="1412776"/>
            <a:ext cx="720080" cy="720080"/>
          </a:xfrm>
          <a:prstGeom prst="line">
            <a:avLst/>
          </a:prstGeom>
          <a:noFill/>
          <a:ln w="28575">
            <a:solidFill>
              <a:schemeClr val="tx1"/>
            </a:solidFill>
            <a:tailEnd type="none" w="lg" len="med"/>
          </a:ln>
        </p:spPr>
        <p:style>
          <a:lnRef idx="2">
            <a:schemeClr val="accent1">
              <a:shade val="50000"/>
            </a:schemeClr>
          </a:lnRef>
          <a:fillRef idx="1">
            <a:schemeClr val="accent1"/>
          </a:fillRef>
          <a:effectRef idx="0">
            <a:schemeClr val="accent1"/>
          </a:effectRef>
          <a:fontRef idx="minor">
            <a:schemeClr val="lt1"/>
          </a:fontRef>
        </p:style>
      </p:cxnSp>
      <p:sp>
        <p:nvSpPr>
          <p:cNvPr id="78" name="Oval 77"/>
          <p:cNvSpPr/>
          <p:nvPr/>
        </p:nvSpPr>
        <p:spPr>
          <a:xfrm>
            <a:off x="4932040" y="27089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4</a:t>
            </a:r>
            <a:endParaRPr lang="cs-CZ">
              <a:solidFill>
                <a:schemeClr val="tx1"/>
              </a:solidFill>
            </a:endParaRPr>
          </a:p>
        </p:txBody>
      </p:sp>
      <p:sp>
        <p:nvSpPr>
          <p:cNvPr id="79" name="Oval 78"/>
          <p:cNvSpPr/>
          <p:nvPr/>
        </p:nvSpPr>
        <p:spPr>
          <a:xfrm>
            <a:off x="7092280" y="270892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3</a:t>
            </a:r>
            <a:endParaRPr lang="cs-CZ">
              <a:solidFill>
                <a:schemeClr val="tx1"/>
              </a:solidFill>
            </a:endParaRPr>
          </a:p>
        </p:txBody>
      </p:sp>
      <p:sp>
        <p:nvSpPr>
          <p:cNvPr id="80" name="Oval 79"/>
          <p:cNvSpPr/>
          <p:nvPr/>
        </p:nvSpPr>
        <p:spPr>
          <a:xfrm>
            <a:off x="5652120" y="19888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6</a:t>
            </a:r>
            <a:endParaRPr lang="cs-CZ">
              <a:solidFill>
                <a:schemeClr val="tx1"/>
              </a:solidFill>
            </a:endParaRPr>
          </a:p>
        </p:txBody>
      </p:sp>
      <p:sp>
        <p:nvSpPr>
          <p:cNvPr id="81" name="Oval 80"/>
          <p:cNvSpPr/>
          <p:nvPr/>
        </p:nvSpPr>
        <p:spPr>
          <a:xfrm>
            <a:off x="4932040" y="126876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1</a:t>
            </a:r>
            <a:endParaRPr lang="cs-CZ">
              <a:solidFill>
                <a:schemeClr val="tx1"/>
              </a:solidFill>
            </a:endParaRPr>
          </a:p>
        </p:txBody>
      </p:sp>
      <p:sp>
        <p:nvSpPr>
          <p:cNvPr id="82" name="Oval 81"/>
          <p:cNvSpPr/>
          <p:nvPr/>
        </p:nvSpPr>
        <p:spPr>
          <a:xfrm>
            <a:off x="6372200" y="19888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5</a:t>
            </a:r>
            <a:endParaRPr lang="cs-CZ">
              <a:solidFill>
                <a:schemeClr val="tx1"/>
              </a:solidFill>
            </a:endParaRPr>
          </a:p>
        </p:txBody>
      </p:sp>
      <p:sp>
        <p:nvSpPr>
          <p:cNvPr id="83" name="Oval 82"/>
          <p:cNvSpPr/>
          <p:nvPr/>
        </p:nvSpPr>
        <p:spPr>
          <a:xfrm>
            <a:off x="7092280" y="126876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rPr>
              <a:t>2</a:t>
            </a:r>
            <a:endParaRPr lang="cs-CZ">
              <a:solidFill>
                <a:schemeClr val="tx1"/>
              </a:solidFill>
            </a:endParaRPr>
          </a:p>
        </p:txBody>
      </p:sp>
      <p:sp>
        <p:nvSpPr>
          <p:cNvPr id="91" name="TextBox 90"/>
          <p:cNvSpPr txBox="1"/>
          <p:nvPr/>
        </p:nvSpPr>
        <p:spPr>
          <a:xfrm>
            <a:off x="1403648" y="3356992"/>
            <a:ext cx="2232248" cy="1754326"/>
          </a:xfrm>
          <a:prstGeom prst="rect">
            <a:avLst/>
          </a:prstGeom>
          <a:noFill/>
        </p:spPr>
        <p:txBody>
          <a:bodyPr wrap="square" rtlCol="0">
            <a:spAutoFit/>
          </a:bodyPr>
          <a:lstStyle/>
          <a:p>
            <a:r>
              <a:rPr lang="en-US" dirty="0" smtClean="0"/>
              <a:t>|nodes| = 6</a:t>
            </a:r>
          </a:p>
          <a:p>
            <a:r>
              <a:rPr lang="en-US" dirty="0" smtClean="0"/>
              <a:t>|edges| = 9</a:t>
            </a:r>
          </a:p>
          <a:p>
            <a:r>
              <a:rPr lang="en-US" dirty="0" smtClean="0"/>
              <a:t>is regular = true</a:t>
            </a:r>
          </a:p>
          <a:p>
            <a:r>
              <a:rPr lang="en-US" dirty="0" smtClean="0"/>
              <a:t>max degree = 3</a:t>
            </a:r>
          </a:p>
          <a:p>
            <a:r>
              <a:rPr lang="en-US" dirty="0" smtClean="0"/>
              <a:t>diameter = 2</a:t>
            </a:r>
          </a:p>
          <a:p>
            <a:r>
              <a:rPr lang="en-US" dirty="0" smtClean="0"/>
              <a:t>no. of triangles = 0</a:t>
            </a:r>
          </a:p>
        </p:txBody>
      </p:sp>
      <p:sp>
        <p:nvSpPr>
          <p:cNvPr id="92" name="TextBox 91"/>
          <p:cNvSpPr txBox="1"/>
          <p:nvPr/>
        </p:nvSpPr>
        <p:spPr>
          <a:xfrm>
            <a:off x="5076056" y="3356992"/>
            <a:ext cx="3456384" cy="2031325"/>
          </a:xfrm>
          <a:prstGeom prst="rect">
            <a:avLst/>
          </a:prstGeom>
          <a:noFill/>
        </p:spPr>
        <p:txBody>
          <a:bodyPr wrap="square" rtlCol="0">
            <a:spAutoFit/>
          </a:bodyPr>
          <a:lstStyle/>
          <a:p>
            <a:r>
              <a:rPr lang="en-US" dirty="0" smtClean="0"/>
              <a:t>|nodes| = 6</a:t>
            </a:r>
          </a:p>
          <a:p>
            <a:r>
              <a:rPr lang="en-US" dirty="0" smtClean="0"/>
              <a:t>|</a:t>
            </a:r>
            <a:r>
              <a:rPr lang="en-US" dirty="0"/>
              <a:t>e</a:t>
            </a:r>
            <a:r>
              <a:rPr lang="en-US" dirty="0" smtClean="0"/>
              <a:t>dges| = 9</a:t>
            </a:r>
          </a:p>
          <a:p>
            <a:r>
              <a:rPr lang="en-US" dirty="0" smtClean="0"/>
              <a:t>is regular = true</a:t>
            </a:r>
          </a:p>
          <a:p>
            <a:r>
              <a:rPr lang="en-US" dirty="0" smtClean="0"/>
              <a:t>max degree = 3</a:t>
            </a:r>
          </a:p>
          <a:p>
            <a:r>
              <a:rPr lang="en-US" dirty="0" smtClean="0"/>
              <a:t>diameter = 2</a:t>
            </a:r>
          </a:p>
          <a:p>
            <a:r>
              <a:rPr lang="en-US" dirty="0" smtClean="0"/>
              <a:t>no. of triangles = 2</a:t>
            </a:r>
          </a:p>
          <a:p>
            <a:r>
              <a:rPr lang="en-US" dirty="0"/>
              <a:t> </a:t>
            </a:r>
            <a:r>
              <a:rPr lang="en-US" dirty="0" smtClean="0"/>
              <a:t>  ( triangles 1-4-6 and  2-3-5 )</a:t>
            </a:r>
          </a:p>
        </p:txBody>
      </p:sp>
      <p:sp>
        <p:nvSpPr>
          <p:cNvPr id="93" name="TextBox 92"/>
          <p:cNvSpPr txBox="1"/>
          <p:nvPr/>
        </p:nvSpPr>
        <p:spPr>
          <a:xfrm>
            <a:off x="2699792" y="836712"/>
            <a:ext cx="504056" cy="369332"/>
          </a:xfrm>
          <a:prstGeom prst="rect">
            <a:avLst/>
          </a:prstGeom>
          <a:noFill/>
        </p:spPr>
        <p:txBody>
          <a:bodyPr wrap="square" rtlCol="0">
            <a:spAutoFit/>
          </a:bodyPr>
          <a:lstStyle/>
          <a:p>
            <a:r>
              <a:rPr lang="en-US" smtClean="0"/>
              <a:t>G</a:t>
            </a:r>
            <a:r>
              <a:rPr lang="en-US" b="1" baseline="-25000" smtClean="0"/>
              <a:t>1</a:t>
            </a:r>
          </a:p>
        </p:txBody>
      </p:sp>
      <p:cxnSp>
        <p:nvCxnSpPr>
          <p:cNvPr id="98" name="Straight Connector 97"/>
          <p:cNvCxnSpPr/>
          <p:nvPr/>
        </p:nvCxnSpPr>
        <p:spPr>
          <a:xfrm>
            <a:off x="2699792" y="3501008"/>
            <a:ext cx="2304256"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1" name="Straight Connector 100"/>
          <p:cNvCxnSpPr/>
          <p:nvPr/>
        </p:nvCxnSpPr>
        <p:spPr>
          <a:xfrm>
            <a:off x="2699792" y="3789040"/>
            <a:ext cx="2304256"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2" name="Straight Connector 101"/>
          <p:cNvCxnSpPr/>
          <p:nvPr/>
        </p:nvCxnSpPr>
        <p:spPr>
          <a:xfrm>
            <a:off x="3131840" y="4077072"/>
            <a:ext cx="187220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5" name="Straight Connector 104"/>
          <p:cNvCxnSpPr/>
          <p:nvPr/>
        </p:nvCxnSpPr>
        <p:spPr>
          <a:xfrm>
            <a:off x="3131840" y="4365104"/>
            <a:ext cx="187220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6" name="Straight Connector 105"/>
          <p:cNvCxnSpPr/>
          <p:nvPr/>
        </p:nvCxnSpPr>
        <p:spPr>
          <a:xfrm>
            <a:off x="2771800" y="4653136"/>
            <a:ext cx="2232248" cy="0"/>
          </a:xfrm>
          <a:prstGeom prst="line">
            <a:avLst/>
          </a:prstGeom>
          <a:noFill/>
          <a:ln w="28575">
            <a:solidFill>
              <a:srgbClr val="00B050"/>
            </a:solidFill>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cxnSp>
        <p:nvCxnSpPr>
          <p:cNvPr id="107" name="Straight Connector 106"/>
          <p:cNvCxnSpPr/>
          <p:nvPr/>
        </p:nvCxnSpPr>
        <p:spPr>
          <a:xfrm>
            <a:off x="3347864" y="4941168"/>
            <a:ext cx="1656184" cy="0"/>
          </a:xfrm>
          <a:prstGeom prst="line">
            <a:avLst/>
          </a:prstGeom>
          <a:noFill/>
          <a:ln w="57150">
            <a:solidFill>
              <a:srgbClr val="FF0000"/>
            </a:solidFill>
            <a:prstDash val="sysDot"/>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cxnSp>
      <p:sp>
        <p:nvSpPr>
          <p:cNvPr id="125" name="TextBox 124"/>
          <p:cNvSpPr txBox="1"/>
          <p:nvPr/>
        </p:nvSpPr>
        <p:spPr>
          <a:xfrm>
            <a:off x="6084168" y="908720"/>
            <a:ext cx="504056" cy="369332"/>
          </a:xfrm>
          <a:prstGeom prst="rect">
            <a:avLst/>
          </a:prstGeom>
          <a:noFill/>
        </p:spPr>
        <p:txBody>
          <a:bodyPr wrap="square" rtlCol="0">
            <a:spAutoFit/>
          </a:bodyPr>
          <a:lstStyle/>
          <a:p>
            <a:r>
              <a:rPr lang="en-US" smtClean="0"/>
              <a:t>G</a:t>
            </a:r>
            <a:r>
              <a:rPr lang="en-US" b="1" baseline="-25000" smtClean="0"/>
              <a:t>2</a:t>
            </a:r>
          </a:p>
        </p:txBody>
      </p:sp>
      <p:sp>
        <p:nvSpPr>
          <p:cNvPr id="5" name="Slide Number Placeholder 4"/>
          <p:cNvSpPr>
            <a:spLocks noGrp="1"/>
          </p:cNvSpPr>
          <p:nvPr>
            <p:ph type="sldNum" sz="quarter" idx="12"/>
          </p:nvPr>
        </p:nvSpPr>
        <p:spPr/>
        <p:txBody>
          <a:bodyPr/>
          <a:lstStyle/>
          <a:p>
            <a:fld id="{D3D84833-73A0-4179-9B12-9EFD1189A6FA}" type="slidenum">
              <a:rPr lang="cs-CZ" smtClean="0"/>
              <a:t>9</a:t>
            </a:fld>
            <a:endParaRPr lang="cs-CZ"/>
          </a:p>
        </p:txBody>
      </p:sp>
      <p:sp>
        <p:nvSpPr>
          <p:cNvPr id="49" name="TextBox 48"/>
          <p:cNvSpPr txBox="1"/>
          <p:nvPr/>
        </p:nvSpPr>
        <p:spPr>
          <a:xfrm>
            <a:off x="251520" y="6453336"/>
            <a:ext cx="8568952" cy="307777"/>
          </a:xfrm>
          <a:prstGeom prst="rect">
            <a:avLst/>
          </a:prstGeom>
          <a:noFill/>
        </p:spPr>
        <p:txBody>
          <a:bodyPr wrap="square" rtlCol="0">
            <a:spAutoFit/>
          </a:bodyPr>
          <a:lstStyle/>
          <a:p>
            <a:r>
              <a:rPr lang="en-US" sz="1400" b="1" smtClean="0"/>
              <a:t>PAL 2020/04 Graph isomorphism  notes</a:t>
            </a:r>
          </a:p>
        </p:txBody>
      </p:sp>
      <p:sp>
        <p:nvSpPr>
          <p:cNvPr id="13" name="Cross 12"/>
          <p:cNvSpPr/>
          <p:nvPr/>
        </p:nvSpPr>
        <p:spPr>
          <a:xfrm rot="18720185">
            <a:off x="3940981" y="4742199"/>
            <a:ext cx="432048" cy="432048"/>
          </a:xfrm>
          <a:prstGeom prst="plus">
            <a:avLst>
              <a:gd name="adj" fmla="val 43371"/>
            </a:avLst>
          </a:prstGeom>
          <a:solidFill>
            <a:srgbClr val="FFC000"/>
          </a:solidFill>
          <a:ln w="57150">
            <a:solidFill>
              <a:srgbClr val="FF0000"/>
            </a:solidFill>
            <a:prstDash val="solid"/>
            <a:headEnd type="triangle" w="lg" len="med"/>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49506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8220</TotalTime>
  <Words>3399</Words>
  <Application>Microsoft Office PowerPoint</Application>
  <PresentationFormat>On-screen Show (4:3)</PresentationFormat>
  <Paragraphs>901</Paragraphs>
  <Slides>26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Arial Black</vt:lpstr>
      <vt:lpstr>Calibri</vt:lpstr>
      <vt:lpstr>Cambria</vt:lpstr>
      <vt:lpstr>Cambria Math</vt:lpstr>
      <vt:lpstr>Courier New</vt:lpstr>
      <vt:lpstr>Symbol</vt:lpstr>
      <vt:lpstr>Tahoma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berezovs</dc:creator>
  <cp:lastModifiedBy>berezovs</cp:lastModifiedBy>
  <cp:revision>351</cp:revision>
  <cp:lastPrinted>2023-10-25T07:57:09Z</cp:lastPrinted>
  <dcterms:created xsi:type="dcterms:W3CDTF">2020-10-12T16:34:03Z</dcterms:created>
  <dcterms:modified xsi:type="dcterms:W3CDTF">2023-10-25T08:44:47Z</dcterms:modified>
</cp:coreProperties>
</file>