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9" r:id="rId11"/>
    <p:sldId id="272" r:id="rId12"/>
    <p:sldId id="274" r:id="rId13"/>
    <p:sldId id="270" r:id="rId14"/>
    <p:sldId id="271" r:id="rId15"/>
    <p:sldId id="275" r:id="rId16"/>
    <p:sldId id="276" r:id="rId17"/>
    <p:sldId id="277" r:id="rId18"/>
    <p:sldId id="259" r:id="rId19"/>
    <p:sldId id="278" r:id="rId20"/>
    <p:sldId id="26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3_calculato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3.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- pokračování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Podmínka může mít několik dalších vlastností. Výraz může být složenina z dvou výrazů: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&gt;2 and </a:t>
            </a:r>
            <a:r>
              <a:rPr lang="cs-CZ" dirty="0" err="1"/>
              <a:t>number</a:t>
            </a:r>
            <a:r>
              <a:rPr lang="cs-CZ" dirty="0"/>
              <a:t>&lt;4:</a:t>
            </a:r>
          </a:p>
          <a:p>
            <a:endParaRPr lang="cs-CZ" dirty="0"/>
          </a:p>
          <a:p>
            <a:r>
              <a:rPr lang="cs-CZ" dirty="0"/>
              <a:t>Podmínka může mít další vyhodnocovací podmínky nebo-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> větve. Tyto </a:t>
            </a:r>
            <a:r>
              <a:rPr lang="cs-CZ" dirty="0" err="1"/>
              <a:t>else</a:t>
            </a:r>
            <a:r>
              <a:rPr lang="cs-CZ" dirty="0"/>
              <a:t> větve se vykonávají pokud není splněna první podmínka. Viz příklad: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278286"/>
              </p:ext>
            </p:extLst>
          </p:nvPr>
        </p:nvGraphicFramePr>
        <p:xfrm>
          <a:off x="3851920" y="5157192"/>
          <a:ext cx="1397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Objekt prostředí balíčkovače" showAsIcon="1" r:id="rId3" imgW="1397160" imgH="685800" progId="Package">
                  <p:embed/>
                </p:oleObj>
              </mc:Choice>
              <mc:Fallback>
                <p:oleObj name="Objekt prostředí balíčkovače" showAsIcon="1" r:id="rId3" imgW="139716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5157192"/>
                        <a:ext cx="13970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3114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Zpátky k naší rovnici. Měli jsme problém s dělením nulou? Co s tím? Ošetříme vstupy?</a:t>
            </a:r>
          </a:p>
          <a:p>
            <a:endParaRPr lang="cs-CZ" dirty="0"/>
          </a:p>
          <a:p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dirty="0" err="1"/>
              <a:t>linearNaiveEquationSolver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rightSide</a:t>
            </a:r>
            <a:r>
              <a:rPr lang="en-US" dirty="0"/>
              <a:t> = (c-b)</a:t>
            </a:r>
            <a:br>
              <a:rPr lang="en-US" dirty="0"/>
            </a:br>
            <a:r>
              <a:rPr lang="en-US" dirty="0"/>
              <a:t>    x = </a:t>
            </a:r>
            <a:r>
              <a:rPr lang="en-US" dirty="0" err="1"/>
              <a:t>rightSide</a:t>
            </a:r>
            <a:r>
              <a:rPr lang="en-US" dirty="0"/>
              <a:t> /a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return </a:t>
            </a:r>
            <a:r>
              <a:rPr lang="en-US" dirty="0"/>
              <a:t>x</a:t>
            </a:r>
            <a:endParaRPr lang="cs-CZ" dirty="0"/>
          </a:p>
          <a:p>
            <a:endParaRPr lang="cs-CZ" dirty="0"/>
          </a:p>
          <a:p>
            <a:r>
              <a:rPr lang="cs-CZ" dirty="0"/>
              <a:t>Doplňte kontrolu tak abychom již neměli chybu, kterou způsobuje dělení 0.</a:t>
            </a:r>
          </a:p>
        </p:txBody>
      </p:sp>
    </p:spTree>
    <p:extLst>
      <p:ext uri="{BB962C8B-B14F-4D97-AF65-F5344CB8AC3E}">
        <p14:creationId xmlns:p14="http://schemas.microsoft.com/office/powerpoint/2010/main" val="130617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dirty="0" err="1"/>
              <a:t>linearSmarterEquationSolver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rightSide</a:t>
            </a:r>
            <a:r>
              <a:rPr lang="en-US" dirty="0"/>
              <a:t> = (c-b)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(a == 0):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/>
              <a:t>return </a:t>
            </a:r>
            <a:r>
              <a:rPr lang="en-US" dirty="0"/>
              <a:t>0</a:t>
            </a:r>
            <a:br>
              <a:rPr lang="en-US" dirty="0"/>
            </a:br>
            <a:r>
              <a:rPr lang="en-US" dirty="0"/>
              <a:t>    x = </a:t>
            </a:r>
            <a:r>
              <a:rPr lang="en-US" dirty="0" err="1"/>
              <a:t>rightSide</a:t>
            </a:r>
            <a:r>
              <a:rPr lang="en-US" dirty="0"/>
              <a:t> /a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return </a:t>
            </a:r>
            <a:r>
              <a:rPr lang="en-US" dirty="0"/>
              <a:t>x</a:t>
            </a:r>
            <a:endParaRPr lang="cs-CZ" dirty="0"/>
          </a:p>
          <a:p>
            <a:endParaRPr lang="cs-CZ" dirty="0"/>
          </a:p>
          <a:p>
            <a:r>
              <a:rPr lang="cs-CZ" dirty="0"/>
              <a:t>Chyba na dělení nulou již není, ale je výsledek těchto rovnic opravdu 0?</a:t>
            </a:r>
          </a:p>
          <a:p>
            <a:r>
              <a:rPr lang="cs-CZ" dirty="0"/>
              <a:t>1) 0x + 10 = 10</a:t>
            </a:r>
          </a:p>
          <a:p>
            <a:r>
              <a:rPr lang="cs-CZ" dirty="0"/>
              <a:t>2) </a:t>
            </a:r>
            <a:r>
              <a:rPr lang="cs-CZ" dirty="0">
                <a:solidFill>
                  <a:srgbClr val="FF0000"/>
                </a:solidFill>
              </a:rPr>
              <a:t>0x – 10 = 10 – tato instance nemá řešení co s tím?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4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běhu programu - výjimky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výjimkou (</a:t>
            </a:r>
            <a:r>
              <a:rPr lang="cs-CZ" dirty="0" err="1"/>
              <a:t>exception</a:t>
            </a:r>
            <a:r>
              <a:rPr lang="cs-CZ" dirty="0"/>
              <a:t>) jste již mohli setkat – například pokud dělíte nulou. Co to výjimka je?</a:t>
            </a:r>
          </a:p>
          <a:p>
            <a:endParaRPr lang="cs-CZ" dirty="0"/>
          </a:p>
          <a:p>
            <a:r>
              <a:rPr lang="cs-CZ" dirty="0"/>
              <a:t>Výjimka je mechanismus s jakým se vyšší programovací jazyky vypořádají s chybou, která by mohla vést k pádu systému.</a:t>
            </a:r>
          </a:p>
          <a:p>
            <a:endParaRPr lang="cs-CZ" dirty="0"/>
          </a:p>
          <a:p>
            <a:r>
              <a:rPr lang="cs-CZ" dirty="0"/>
              <a:t>Výjimka je obvykle vyhozena při operaci a pokud je tato výjimka vyhozena tak se blok v kterém byla vyhozena již dále neprovádí.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4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Výjímka</a:t>
            </a:r>
            <a:r>
              <a:rPr lang="cs-CZ" dirty="0"/>
              <a:t> (</a:t>
            </a:r>
            <a:r>
              <a:rPr lang="cs-CZ" dirty="0" err="1"/>
              <a:t>Exception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Naštěstí pro nás, lze výjimku očekávat </a:t>
            </a:r>
            <a:r>
              <a:rPr lang="cs-CZ" dirty="0">
                <a:sym typeface="Wingdings" panose="05000000000000000000" pitchFamily="2" charset="2"/>
              </a:rPr>
              <a:t> a zpracovat ji a tím zabránit úplnému pádu programu, který by mohl způsobit, že by zdroje s kterými pracujeme zůstali v nekonzistentním stavu.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Obvykle se používá klíčové slovo </a:t>
            </a:r>
            <a:r>
              <a:rPr lang="cs-CZ" dirty="0" err="1"/>
              <a:t>try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try</a:t>
            </a:r>
            <a:r>
              <a:rPr lang="cs-CZ" dirty="0"/>
              <a:t>: </a:t>
            </a:r>
            <a:r>
              <a:rPr lang="en-US" dirty="0"/>
              <a:t>#</a:t>
            </a:r>
            <a:r>
              <a:rPr lang="en-US" dirty="0" err="1"/>
              <a:t>urcuje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v </a:t>
            </a:r>
            <a:r>
              <a:rPr lang="en-US" dirty="0" err="1"/>
              <a:t>kterem</a:t>
            </a:r>
            <a:r>
              <a:rPr lang="en-US" dirty="0"/>
              <a:t> </a:t>
            </a:r>
            <a:r>
              <a:rPr lang="en-US" dirty="0" err="1"/>
              <a:t>ocekavame</a:t>
            </a:r>
            <a:r>
              <a:rPr lang="en-US" dirty="0"/>
              <a:t> </a:t>
            </a:r>
            <a:r>
              <a:rPr lang="en-US" dirty="0" err="1"/>
              <a:t>funkci</a:t>
            </a:r>
            <a:br>
              <a:rPr lang="en-US" dirty="0"/>
            </a:br>
            <a:r>
              <a:rPr lang="en-US" dirty="0"/>
              <a:t>	except EXCEPTIONTYPE as e: # </a:t>
            </a:r>
            <a:r>
              <a:rPr lang="en-US" dirty="0" err="1"/>
              <a:t>zde</a:t>
            </a:r>
            <a:r>
              <a:rPr lang="en-US" dirty="0"/>
              <a:t> </a:t>
            </a:r>
            <a:r>
              <a:rPr lang="en-US" dirty="0" err="1"/>
              <a:t>odchytime</a:t>
            </a:r>
            <a:br>
              <a:rPr lang="en-US" dirty="0"/>
            </a:br>
            <a:r>
              <a:rPr lang="en-US" dirty="0"/>
              <a:t>	finally: #</a:t>
            </a:r>
            <a:r>
              <a:rPr lang="en-US" dirty="0" err="1"/>
              <a:t>operace</a:t>
            </a:r>
            <a:r>
              <a:rPr lang="en-US" dirty="0"/>
              <a:t> se </a:t>
            </a:r>
            <a:r>
              <a:rPr lang="en-US" dirty="0" err="1"/>
              <a:t>provedou</a:t>
            </a:r>
            <a:r>
              <a:rPr lang="en-US" dirty="0"/>
              <a:t> </a:t>
            </a:r>
            <a:r>
              <a:rPr lang="en-US" dirty="0" err="1"/>
              <a:t>vzdy</a:t>
            </a:r>
            <a:endParaRPr lang="en-US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30674"/>
              </p:ext>
            </p:extLst>
          </p:nvPr>
        </p:nvGraphicFramePr>
        <p:xfrm>
          <a:off x="3347864" y="5373216"/>
          <a:ext cx="2197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Objekt prostředí balíčkovače" showAsIcon="1" r:id="rId3" imgW="2197440" imgH="685800" progId="Package">
                  <p:embed/>
                </p:oleObj>
              </mc:Choice>
              <mc:Fallback>
                <p:oleObj name="Objekt prostředí balíčkovače" showAsIcon="1" r:id="rId3" imgW="219744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5373216"/>
                        <a:ext cx="2197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881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dirty="0" err="1"/>
              <a:t>linearSmarterEquationSolver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rightSide</a:t>
            </a:r>
            <a:r>
              <a:rPr lang="en-US" dirty="0"/>
              <a:t> = (c-b)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(a == 0):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/>
              <a:t>return </a:t>
            </a:r>
            <a:r>
              <a:rPr lang="en-US" dirty="0"/>
              <a:t>0</a:t>
            </a:r>
            <a:br>
              <a:rPr lang="en-US" dirty="0"/>
            </a:br>
            <a:r>
              <a:rPr lang="en-US" dirty="0"/>
              <a:t>    x = </a:t>
            </a:r>
            <a:r>
              <a:rPr lang="en-US" dirty="0" err="1"/>
              <a:t>rightSide</a:t>
            </a:r>
            <a:r>
              <a:rPr lang="en-US" dirty="0"/>
              <a:t> /a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return </a:t>
            </a:r>
            <a:r>
              <a:rPr lang="en-US" dirty="0"/>
              <a:t>x</a:t>
            </a:r>
            <a:endParaRPr lang="cs-CZ" dirty="0"/>
          </a:p>
          <a:p>
            <a:endParaRPr lang="cs-CZ" dirty="0"/>
          </a:p>
          <a:p>
            <a:r>
              <a:rPr lang="cs-CZ" dirty="0"/>
              <a:t>Doplňte tuto funkci tak, aby v případě, že nemá instance řešení vyhodila </a:t>
            </a:r>
            <a:r>
              <a:rPr lang="cs-CZ" dirty="0" err="1"/>
              <a:t>VallueError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dirty="0" err="1"/>
              <a:t>linearMuchMoreSmarterEquationSolver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rightSide</a:t>
            </a:r>
            <a:r>
              <a:rPr lang="en-US" dirty="0"/>
              <a:t> = (c-b)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(a == 0):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/>
              <a:t>raise </a:t>
            </a:r>
            <a:r>
              <a:rPr lang="en-US" dirty="0" err="1"/>
              <a:t>ValueError</a:t>
            </a:r>
            <a:r>
              <a:rPr lang="en-US" dirty="0"/>
              <a:t>(</a:t>
            </a:r>
            <a:r>
              <a:rPr lang="en-US" b="1" dirty="0"/>
              <a:t>'The instance has no solution in </a:t>
            </a:r>
            <a:r>
              <a:rPr lang="cs-CZ" b="1" dirty="0" err="1"/>
              <a:t>real</a:t>
            </a:r>
            <a:r>
              <a:rPr lang="cs-CZ" b="1" dirty="0"/>
              <a:t> </a:t>
            </a:r>
            <a:r>
              <a:rPr lang="en-US" b="1" dirty="0"/>
              <a:t>numbers!'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x = </a:t>
            </a:r>
            <a:r>
              <a:rPr lang="en-US" dirty="0" err="1"/>
              <a:t>rightSide</a:t>
            </a:r>
            <a:r>
              <a:rPr lang="en-US" dirty="0"/>
              <a:t> /a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return </a:t>
            </a:r>
            <a:r>
              <a:rPr lang="en-US" dirty="0"/>
              <a:t>x</a:t>
            </a:r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Funkce již produkuje výjimky v případě, že instance nemá řešení. Co ale následující příklady?</a:t>
            </a:r>
          </a:p>
          <a:p>
            <a:r>
              <a:rPr lang="cs-CZ" dirty="0">
                <a:solidFill>
                  <a:schemeClr val="tx1"/>
                </a:solidFill>
              </a:rPr>
              <a:t>0x - 10 = 23</a:t>
            </a:r>
          </a:p>
          <a:p>
            <a:r>
              <a:rPr lang="cs-CZ" dirty="0">
                <a:solidFill>
                  <a:srgbClr val="FF0000"/>
                </a:solidFill>
              </a:rPr>
              <a:t>0x -10 = 10 – výsledkem by neměla být </a:t>
            </a:r>
            <a:r>
              <a:rPr lang="cs-CZ" dirty="0" err="1">
                <a:solidFill>
                  <a:srgbClr val="FF0000"/>
                </a:solidFill>
              </a:rPr>
              <a:t>exception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1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dirty="0" err="1"/>
              <a:t>linearEquationSoler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rightSide</a:t>
            </a:r>
            <a:r>
              <a:rPr lang="en-US" dirty="0"/>
              <a:t> = (c-b)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(a == 0 </a:t>
            </a:r>
            <a:r>
              <a:rPr lang="en-US" b="1" dirty="0"/>
              <a:t>and </a:t>
            </a:r>
            <a:r>
              <a:rPr lang="en-US" dirty="0" err="1"/>
              <a:t>rightSide</a:t>
            </a:r>
            <a:r>
              <a:rPr lang="en-US" dirty="0"/>
              <a:t> != 0):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/>
              <a:t>raise </a:t>
            </a:r>
            <a:r>
              <a:rPr lang="en-US" dirty="0" err="1"/>
              <a:t>ValueError</a:t>
            </a:r>
            <a:r>
              <a:rPr lang="en-US" dirty="0"/>
              <a:t>(</a:t>
            </a:r>
            <a:r>
              <a:rPr lang="en-US" b="1" dirty="0"/>
              <a:t>'The instance has no solution in </a:t>
            </a:r>
            <a:r>
              <a:rPr lang="cs-CZ" b="1" dirty="0" err="1"/>
              <a:t>real</a:t>
            </a:r>
            <a:r>
              <a:rPr lang="cs-CZ" b="1" dirty="0"/>
              <a:t> </a:t>
            </a:r>
            <a:r>
              <a:rPr lang="en-US" b="1" dirty="0"/>
              <a:t>numbers!'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else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/>
              <a:t>return </a:t>
            </a:r>
            <a:r>
              <a:rPr lang="en-US" dirty="0"/>
              <a:t>0</a:t>
            </a:r>
            <a:br>
              <a:rPr lang="en-US" dirty="0"/>
            </a:br>
            <a:r>
              <a:rPr lang="en-US" dirty="0"/>
              <a:t>    x = </a:t>
            </a:r>
            <a:r>
              <a:rPr lang="en-US" dirty="0" err="1"/>
              <a:t>rightSide</a:t>
            </a:r>
            <a:r>
              <a:rPr lang="en-US" dirty="0"/>
              <a:t> /a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return </a:t>
            </a:r>
            <a:r>
              <a:rPr lang="en-US" dirty="0"/>
              <a:t>x</a:t>
            </a:r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Je to již OK?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5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dobré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Název </a:t>
            </a:r>
            <a:r>
              <a:rPr lang="cs-CZ" dirty="0" err="1"/>
              <a:t>linearSolver</a:t>
            </a:r>
            <a:r>
              <a:rPr lang="cs-CZ" dirty="0"/>
              <a:t>, </a:t>
            </a:r>
            <a:r>
              <a:rPr lang="cs-CZ" dirty="0" err="1"/>
              <a:t>linearFunction</a:t>
            </a:r>
            <a:r>
              <a:rPr lang="cs-CZ" dirty="0"/>
              <a:t> </a:t>
            </a:r>
            <a:r>
              <a:rPr lang="cs-CZ" dirty="0" err="1"/>
              <a:t>linearEquationSolver</a:t>
            </a:r>
            <a:r>
              <a:rPr lang="cs-CZ" dirty="0"/>
              <a:t> nebo jiný?</a:t>
            </a:r>
          </a:p>
          <a:p>
            <a:endParaRPr lang="cs-CZ" dirty="0"/>
          </a:p>
          <a:p>
            <a:r>
              <a:rPr lang="cs-CZ" dirty="0"/>
              <a:t>Vstupní parametry – očekáváme tři</a:t>
            </a:r>
          </a:p>
          <a:p>
            <a:endParaRPr lang="cs-CZ" dirty="0"/>
          </a:p>
          <a:p>
            <a:r>
              <a:rPr lang="cs-CZ" dirty="0"/>
              <a:t>Výstup z funkce – číslo (nalezené řešení rovnice) – nebo výjimka.</a:t>
            </a:r>
          </a:p>
          <a:p>
            <a:endParaRPr lang="cs-CZ" dirty="0"/>
          </a:p>
          <a:p>
            <a:r>
              <a:rPr lang="cs-CZ" dirty="0"/>
              <a:t>Ošetření vstupních parametrů.</a:t>
            </a:r>
          </a:p>
          <a:p>
            <a:endParaRPr lang="cs-CZ" dirty="0"/>
          </a:p>
          <a:p>
            <a:r>
              <a:rPr lang="cs-CZ" dirty="0"/>
              <a:t>Řízení na základě mezi výpočtů</a:t>
            </a:r>
          </a:p>
          <a:p>
            <a:endParaRPr lang="cs-CZ" dirty="0"/>
          </a:p>
          <a:p>
            <a:r>
              <a:rPr lang="cs-CZ" dirty="0"/>
              <a:t>Přeci jen jsme na něco zapomněli – komentáře. Komentujte svůj kód prosím!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7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Vyzkoušejte si: Chceme, aby řešení bylo pouze celočíselné.</a:t>
            </a:r>
          </a:p>
          <a:p>
            <a:endParaRPr lang="cs-CZ" dirty="0"/>
          </a:p>
          <a:p>
            <a:r>
              <a:rPr lang="cs-CZ" dirty="0"/>
              <a:t>Jak to změní algoritmus?</a:t>
            </a:r>
          </a:p>
          <a:p>
            <a:endParaRPr lang="cs-CZ" dirty="0"/>
          </a:p>
          <a:p>
            <a:r>
              <a:rPr lang="cs-CZ"/>
              <a:t>Lze 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5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- opakování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Funkce může přijímat parametry na vstupu a může vracet parametry na výstupu.</a:t>
            </a:r>
          </a:p>
          <a:p>
            <a:endParaRPr lang="cs-CZ" dirty="0"/>
          </a:p>
          <a:p>
            <a:r>
              <a:rPr lang="cs-CZ" dirty="0"/>
              <a:t>Délka funkce by měla být „rozumná“. Tipněte si co je rozumná délka funkce.</a:t>
            </a:r>
          </a:p>
          <a:p>
            <a:endParaRPr lang="cs-CZ" dirty="0"/>
          </a:p>
          <a:p>
            <a:r>
              <a:rPr lang="cs-CZ" dirty="0"/>
              <a:t>V Pythonu se proměnné do funkce přenášejí odkazem (referencí) nikoliv hodnotou. Víte jaký je mezi tím rozdíl?</a:t>
            </a:r>
          </a:p>
          <a:p>
            <a:endParaRPr lang="cs-CZ" dirty="0"/>
          </a:p>
          <a:p>
            <a:r>
              <a:rPr lang="cs-CZ" dirty="0"/>
              <a:t>V Pythonu je možné, že funkce vrací více jak jednu proměnnou – nezvykejte si na to ostatní jazyky jsou mnohem striktnější</a:t>
            </a:r>
          </a:p>
        </p:txBody>
      </p:sp>
    </p:spTree>
    <p:extLst>
      <p:ext uri="{BB962C8B-B14F-4D97-AF65-F5344CB8AC3E}">
        <p14:creationId xmlns:p14="http://schemas.microsoft.com/office/powerpoint/2010/main" val="3649975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třetího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Celé detailní zadání je zde: </a:t>
            </a:r>
            <a:r>
              <a:rPr lang="cs-CZ" dirty="0">
                <a:hlinkClick r:id="rId2"/>
              </a:rPr>
              <a:t>https://cw.fel.cvut.cz/wiki/courses/b6b36zal/zadani/3_calculator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Body</a:t>
            </a:r>
            <a:r>
              <a:rPr lang="cs-CZ"/>
              <a:t>: 2</a:t>
            </a:r>
            <a:endParaRPr lang="cs-CZ" dirty="0"/>
          </a:p>
          <a:p>
            <a:endParaRPr lang="cs-CZ" dirty="0"/>
          </a:p>
          <a:p>
            <a:r>
              <a:rPr lang="cs-CZ" dirty="0"/>
              <a:t>Termín do dalšího cvičení – po termínu -2b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dobré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Pojďme si nyní navrhnout funkci, která vyřeší lineární rovnici o jedné neznáme.</a:t>
            </a:r>
          </a:p>
          <a:p>
            <a:endParaRPr lang="cs-CZ" dirty="0"/>
          </a:p>
          <a:p>
            <a:r>
              <a:rPr lang="cs-CZ" dirty="0"/>
              <a:t>Napište funkci, která vyřeší jednoduchou lineární rovnici typu: </a:t>
            </a:r>
            <a:r>
              <a:rPr lang="cs-CZ" dirty="0" err="1"/>
              <a:t>ax</a:t>
            </a:r>
            <a:r>
              <a:rPr lang="cs-CZ" dirty="0"/>
              <a:t> + b = c, předpokládejte, že proměnné a, b, c budou zadány. Funkce tedy vypočte hodnotu jedné neznáme x.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Tip: Zamyslete se jak se výpočet provádí a jaké vlastnosti by měla funkce mít.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může probíhat obecný výpočet?</a:t>
            </a:r>
          </a:p>
          <a:p>
            <a:endParaRPr lang="cs-CZ" dirty="0"/>
          </a:p>
          <a:p>
            <a:r>
              <a:rPr lang="cs-CZ" dirty="0"/>
              <a:t>12x + 10 = 23</a:t>
            </a:r>
          </a:p>
          <a:p>
            <a:r>
              <a:rPr lang="cs-CZ" dirty="0"/>
              <a:t>12x - 13 = 0</a:t>
            </a:r>
          </a:p>
          <a:p>
            <a:r>
              <a:rPr lang="cs-CZ" dirty="0"/>
              <a:t>12x = 13</a:t>
            </a:r>
          </a:p>
          <a:p>
            <a:r>
              <a:rPr lang="cs-CZ" dirty="0"/>
              <a:t>x= 1,08….</a:t>
            </a:r>
          </a:p>
          <a:p>
            <a:endParaRPr lang="cs-CZ" dirty="0"/>
          </a:p>
          <a:p>
            <a:r>
              <a:rPr lang="cs-CZ" b="1" dirty="0" err="1"/>
              <a:t>def</a:t>
            </a:r>
            <a:r>
              <a:rPr lang="cs-CZ" b="1" dirty="0"/>
              <a:t> </a:t>
            </a:r>
            <a:r>
              <a:rPr lang="cs-CZ" dirty="0" err="1"/>
              <a:t>linearVeryNaiveEquationSolver</a:t>
            </a:r>
            <a:r>
              <a:rPr lang="cs-CZ" dirty="0"/>
              <a:t>(</a:t>
            </a:r>
            <a:r>
              <a:rPr lang="cs-CZ" dirty="0" err="1"/>
              <a:t>a,b,c</a:t>
            </a:r>
            <a:r>
              <a:rPr lang="cs-CZ" dirty="0"/>
              <a:t>):</a:t>
            </a:r>
            <a:br>
              <a:rPr lang="cs-CZ" dirty="0"/>
            </a:br>
            <a:r>
              <a:rPr lang="cs-CZ" dirty="0"/>
              <a:t>    b = b-c</a:t>
            </a:r>
            <a:br>
              <a:rPr lang="cs-CZ" dirty="0"/>
            </a:br>
            <a:r>
              <a:rPr lang="cs-CZ" dirty="0"/>
              <a:t>    a = a-a-a</a:t>
            </a:r>
            <a:br>
              <a:rPr lang="cs-CZ" dirty="0"/>
            </a:br>
            <a:r>
              <a:rPr lang="cs-CZ" dirty="0"/>
              <a:t>    x = b/a</a:t>
            </a:r>
            <a:br>
              <a:rPr lang="cs-CZ" dirty="0"/>
            </a:br>
            <a:r>
              <a:rPr lang="cs-CZ" dirty="0"/>
              <a:t>    </a:t>
            </a:r>
            <a:r>
              <a:rPr lang="cs-CZ" b="1" dirty="0"/>
              <a:t>return </a:t>
            </a:r>
            <a:r>
              <a:rPr lang="cs-CZ" dirty="0"/>
              <a:t>x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47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def</a:t>
            </a:r>
            <a:r>
              <a:rPr lang="cs-CZ" b="1" dirty="0"/>
              <a:t> </a:t>
            </a:r>
            <a:r>
              <a:rPr lang="cs-CZ" dirty="0" err="1"/>
              <a:t>linearVeryNaiveEquationSolver</a:t>
            </a:r>
            <a:r>
              <a:rPr lang="cs-CZ" dirty="0"/>
              <a:t>(</a:t>
            </a:r>
            <a:r>
              <a:rPr lang="cs-CZ" dirty="0" err="1"/>
              <a:t>a,b,c</a:t>
            </a:r>
            <a:r>
              <a:rPr lang="cs-CZ" dirty="0"/>
              <a:t>):</a:t>
            </a:r>
            <a:br>
              <a:rPr lang="cs-CZ" dirty="0"/>
            </a:br>
            <a:r>
              <a:rPr lang="cs-CZ" dirty="0"/>
              <a:t>    b = b-c</a:t>
            </a:r>
            <a:br>
              <a:rPr lang="cs-CZ" dirty="0"/>
            </a:br>
            <a:r>
              <a:rPr lang="cs-CZ" dirty="0"/>
              <a:t>    </a:t>
            </a:r>
            <a:r>
              <a:rPr lang="cs-CZ" dirty="0">
                <a:solidFill>
                  <a:srgbClr val="FF0000"/>
                </a:solidFill>
              </a:rPr>
              <a:t>a = a-a-a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Ehm</a:t>
            </a:r>
            <a:r>
              <a:rPr lang="en-US" dirty="0">
                <a:solidFill>
                  <a:srgbClr val="FF0000"/>
                </a:solidFill>
              </a:rPr>
              <a:t>  - </a:t>
            </a:r>
            <a:r>
              <a:rPr lang="en-US" dirty="0" err="1">
                <a:solidFill>
                  <a:srgbClr val="FF0000"/>
                </a:solidFill>
              </a:rPr>
              <a:t>nebylo</a:t>
            </a:r>
            <a:r>
              <a:rPr lang="en-US" dirty="0">
                <a:solidFill>
                  <a:srgbClr val="FF0000"/>
                </a:solidFill>
              </a:rPr>
              <a:t> by </a:t>
            </a:r>
            <a:r>
              <a:rPr lang="en-US" dirty="0" err="1">
                <a:solidFill>
                  <a:srgbClr val="FF0000"/>
                </a:solidFill>
              </a:rPr>
              <a:t>lep</a:t>
            </a:r>
            <a:r>
              <a:rPr lang="cs-CZ" dirty="0" err="1">
                <a:solidFill>
                  <a:srgbClr val="FF0000"/>
                </a:solidFill>
              </a:rPr>
              <a:t>ší</a:t>
            </a:r>
            <a:r>
              <a:rPr lang="cs-CZ" dirty="0">
                <a:solidFill>
                  <a:srgbClr val="FF0000"/>
                </a:solidFill>
              </a:rPr>
              <a:t> řešení?</a:t>
            </a:r>
            <a:br>
              <a:rPr lang="cs-CZ" dirty="0"/>
            </a:br>
            <a:r>
              <a:rPr lang="cs-CZ" dirty="0"/>
              <a:t>    x = b/a</a:t>
            </a:r>
            <a:br>
              <a:rPr lang="cs-CZ" dirty="0"/>
            </a:br>
            <a:r>
              <a:rPr lang="cs-CZ" dirty="0"/>
              <a:t>    </a:t>
            </a:r>
            <a:r>
              <a:rPr lang="cs-CZ" b="1" dirty="0"/>
              <a:t>return </a:t>
            </a:r>
            <a:r>
              <a:rPr lang="cs-CZ" dirty="0"/>
              <a:t>x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Bylo: </a:t>
            </a:r>
          </a:p>
          <a:p>
            <a:r>
              <a:rPr lang="cs-CZ" dirty="0"/>
              <a:t>12x + 10 = 23 </a:t>
            </a:r>
          </a:p>
          <a:p>
            <a:r>
              <a:rPr lang="cs-CZ" dirty="0"/>
              <a:t>12x = 13</a:t>
            </a:r>
          </a:p>
          <a:p>
            <a:r>
              <a:rPr lang="cs-CZ" dirty="0"/>
              <a:t>x= 1,08….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4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Bylo: </a:t>
            </a:r>
          </a:p>
          <a:p>
            <a:r>
              <a:rPr lang="cs-CZ" dirty="0"/>
              <a:t>12x + 10 = 23 </a:t>
            </a:r>
          </a:p>
          <a:p>
            <a:r>
              <a:rPr lang="cs-CZ" dirty="0"/>
              <a:t>12x = 13</a:t>
            </a:r>
          </a:p>
          <a:p>
            <a:r>
              <a:rPr lang="cs-CZ" dirty="0"/>
              <a:t>x= 1,08….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en-US" b="1" dirty="0" err="1"/>
              <a:t>def</a:t>
            </a:r>
            <a:r>
              <a:rPr lang="en-US" b="1" dirty="0"/>
              <a:t> </a:t>
            </a:r>
            <a:r>
              <a:rPr lang="en-US" dirty="0" err="1"/>
              <a:t>linearNaiveEquationSolver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rightSide</a:t>
            </a:r>
            <a:r>
              <a:rPr lang="en-US" dirty="0"/>
              <a:t> = (c-b)</a:t>
            </a:r>
            <a:br>
              <a:rPr lang="en-US" dirty="0"/>
            </a:br>
            <a:r>
              <a:rPr lang="en-US" dirty="0"/>
              <a:t>    x = </a:t>
            </a:r>
            <a:r>
              <a:rPr lang="en-US" dirty="0" err="1"/>
              <a:t>rightSide</a:t>
            </a:r>
            <a:r>
              <a:rPr lang="en-US" dirty="0"/>
              <a:t> /a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return </a:t>
            </a:r>
            <a:r>
              <a:rPr lang="en-US" dirty="0"/>
              <a:t>x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Opravdu to funguje? Vidíte nějaké možné problémy?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7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rovnice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Neměly bychom něco kontrolovat?</a:t>
            </a:r>
          </a:p>
          <a:p>
            <a:endParaRPr lang="cs-CZ" dirty="0"/>
          </a:p>
          <a:p>
            <a:r>
              <a:rPr lang="cs-CZ" dirty="0"/>
              <a:t>Mějme rovnici: 0x -10 = 10</a:t>
            </a:r>
          </a:p>
          <a:p>
            <a:pPr lvl="1"/>
            <a:r>
              <a:rPr lang="cs-CZ" dirty="0"/>
              <a:t>Jaký je výsledek?</a:t>
            </a:r>
          </a:p>
          <a:p>
            <a:pPr lvl="1"/>
            <a:r>
              <a:rPr lang="cs-CZ" dirty="0"/>
              <a:t>Co se stane s funkcí, kterou jsme napsali?</a:t>
            </a:r>
          </a:p>
          <a:p>
            <a:endParaRPr lang="cs-CZ" dirty="0"/>
          </a:p>
          <a:p>
            <a:r>
              <a:rPr lang="cs-CZ" dirty="0"/>
              <a:t>Výpočet spadne na dělení nulou.</a:t>
            </a:r>
          </a:p>
          <a:p>
            <a:endParaRPr lang="cs-CZ" dirty="0"/>
          </a:p>
          <a:p>
            <a:r>
              <a:rPr lang="cs-CZ" dirty="0"/>
              <a:t>Toto zjištění implikuje potřebu řídit program nebo algoritmus, ale jak?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82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programu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programu nám nabízí možnosti jakými určovat větve algoritmu či programu, které budou zpracovány. Program můžeme řídit na základě jeho aktuálního stavu. Program tedy přehází mezi stavy.</a:t>
            </a:r>
          </a:p>
          <a:p>
            <a:endParaRPr lang="cs-CZ" dirty="0"/>
          </a:p>
          <a:p>
            <a:r>
              <a:rPr lang="cs-CZ" dirty="0"/>
              <a:t>K tomuto účelu existuje mnoho mechanismů. Nejzákladnějším a nejběžnějším jsou podmínky.</a:t>
            </a:r>
          </a:p>
          <a:p>
            <a:endParaRPr lang="cs-CZ" dirty="0"/>
          </a:p>
          <a:p>
            <a:r>
              <a:rPr lang="cs-CZ" dirty="0"/>
              <a:t>Podmínka je logická funkce. Pokud je podmínka splněná vykoná se program v jejím těle.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5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podmínka je </a:t>
            </a:r>
            <a:r>
              <a:rPr lang="cs-CZ" dirty="0" err="1"/>
              <a:t>if</a:t>
            </a:r>
            <a:r>
              <a:rPr lang="cs-CZ" dirty="0"/>
              <a:t> (v překladu když)</a:t>
            </a:r>
          </a:p>
          <a:p>
            <a:endParaRPr lang="cs-CZ" dirty="0"/>
          </a:p>
          <a:p>
            <a:r>
              <a:rPr lang="cs-CZ" dirty="0"/>
              <a:t>Podmínka </a:t>
            </a:r>
            <a:r>
              <a:rPr lang="cs-CZ" dirty="0" err="1"/>
              <a:t>if</a:t>
            </a:r>
            <a:r>
              <a:rPr lang="cs-CZ" dirty="0"/>
              <a:t> má obecně následující syntax: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&lt;výraz&gt;:</a:t>
            </a:r>
          </a:p>
          <a:p>
            <a:pPr marL="0" indent="0">
              <a:buNone/>
            </a:pPr>
            <a:r>
              <a:rPr lang="cs-CZ" dirty="0"/>
              <a:t>		blok kódu</a:t>
            </a:r>
            <a:r>
              <a:rPr lang="en-US" dirty="0"/>
              <a:t>, </a:t>
            </a:r>
            <a:r>
              <a:rPr lang="en-US" dirty="0" err="1"/>
              <a:t>kte</a:t>
            </a:r>
            <a:r>
              <a:rPr lang="cs-CZ" dirty="0" err="1"/>
              <a:t>rý</a:t>
            </a:r>
            <a:r>
              <a:rPr lang="cs-CZ" dirty="0"/>
              <a:t> se splní je-li výraz 			vyhodnocen jako pravdivý</a:t>
            </a:r>
          </a:p>
          <a:p>
            <a:pPr marL="0" indent="0">
              <a:buNone/>
            </a:pPr>
            <a:r>
              <a:rPr lang="cs-CZ" dirty="0"/>
              <a:t>	pokračování programu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709018"/>
              </p:ext>
            </p:extLst>
          </p:nvPr>
        </p:nvGraphicFramePr>
        <p:xfrm>
          <a:off x="3923928" y="5301208"/>
          <a:ext cx="1079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Objekt prostředí balíčkovače" showAsIcon="1" r:id="rId3" imgW="1079640" imgH="685800" progId="Package">
                  <p:embed/>
                </p:oleObj>
              </mc:Choice>
              <mc:Fallback>
                <p:oleObj name="Objekt prostředí balíčkovače" showAsIcon="1" r:id="rId3" imgW="1079640" imgH="685800" progId="Package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5301208"/>
                        <a:ext cx="1079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61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3910</TotalTime>
  <Words>602</Words>
  <Application>Microsoft Office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Century Gothic</vt:lpstr>
      <vt:lpstr>Courier New</vt:lpstr>
      <vt:lpstr>Palatino Linotype</vt:lpstr>
      <vt:lpstr>Wingdings</vt:lpstr>
      <vt:lpstr>Exekutivní</vt:lpstr>
      <vt:lpstr>Objekt prostředí balíčkovače</vt:lpstr>
      <vt:lpstr>ZAL – 3. cvičení</vt:lpstr>
      <vt:lpstr>Funkce - opakování</vt:lpstr>
      <vt:lpstr>Návrh dobré funkce</vt:lpstr>
      <vt:lpstr>Lineární rovnice</vt:lpstr>
      <vt:lpstr>Lineární rovnice</vt:lpstr>
      <vt:lpstr>Lineární rovnice</vt:lpstr>
      <vt:lpstr>Lineární rovnice</vt:lpstr>
      <vt:lpstr>Řízení programu</vt:lpstr>
      <vt:lpstr>Podmínky</vt:lpstr>
      <vt:lpstr>Podmínky - pokračování</vt:lpstr>
      <vt:lpstr>Lineární rovnice</vt:lpstr>
      <vt:lpstr>Lineární rovnice</vt:lpstr>
      <vt:lpstr>Řízení běhu programu - výjimky</vt:lpstr>
      <vt:lpstr>Výjímka (Exception)</vt:lpstr>
      <vt:lpstr>Lineární rovnice</vt:lpstr>
      <vt:lpstr>Lineární rovnice</vt:lpstr>
      <vt:lpstr>Lineární rovnice</vt:lpstr>
      <vt:lpstr>Návrh dobré funkce</vt:lpstr>
      <vt:lpstr>Lineární rovnice</vt:lpstr>
      <vt:lpstr>Zadání třetího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3. cvičení</dc:title>
  <dc:creator>Tom</dc:creator>
  <cp:lastModifiedBy>Martin Tomasek</cp:lastModifiedBy>
  <cp:revision>37</cp:revision>
  <dcterms:created xsi:type="dcterms:W3CDTF">2015-09-18T21:27:11Z</dcterms:created>
  <dcterms:modified xsi:type="dcterms:W3CDTF">2016-09-28T18:02:12Z</dcterms:modified>
</cp:coreProperties>
</file>