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7" r:id="rId4"/>
    <p:sldId id="298" r:id="rId5"/>
    <p:sldId id="299" r:id="rId6"/>
    <p:sldId id="301" r:id="rId7"/>
    <p:sldId id="300" r:id="rId8"/>
    <p:sldId id="30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93" d="100"/>
          <a:sy n="93" d="100"/>
        </p:scale>
        <p:origin x="1597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8_b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8.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Fronta je abstraktní datový typ.</a:t>
            </a:r>
          </a:p>
          <a:p>
            <a:endParaRPr lang="cs-CZ" dirty="0"/>
          </a:p>
          <a:p>
            <a:r>
              <a:rPr lang="cs-CZ" dirty="0"/>
              <a:t>Otázka fronta je LIFO či FIFO?</a:t>
            </a:r>
          </a:p>
          <a:p>
            <a:endParaRPr lang="cs-CZ" dirty="0"/>
          </a:p>
          <a:p>
            <a:r>
              <a:rPr lang="cs-CZ" dirty="0"/>
              <a:t>Fronta má operace na přidání a odebrání prvku.</a:t>
            </a:r>
          </a:p>
          <a:p>
            <a:endParaRPr lang="cs-CZ" dirty="0"/>
          </a:p>
          <a:p>
            <a:r>
              <a:rPr lang="cs-CZ" dirty="0"/>
              <a:t>Vytvořte vlastní implementaci fronty – využijte předpřipraveného skeletonu.</a:t>
            </a:r>
          </a:p>
        </p:txBody>
      </p:sp>
    </p:spTree>
    <p:extLst>
      <p:ext uri="{BB962C8B-B14F-4D97-AF65-F5344CB8AC3E}">
        <p14:creationId xmlns:p14="http://schemas.microsoft.com/office/powerpoint/2010/main" val="22574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Zásobník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Zásobník je abstraktní datový typ</a:t>
            </a:r>
          </a:p>
          <a:p>
            <a:endParaRPr lang="cs-CZ" dirty="0"/>
          </a:p>
          <a:p>
            <a:r>
              <a:rPr lang="cs-CZ" dirty="0"/>
              <a:t>Zásobník je FIFO.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Vytvořte vlastní implementaci fronty – využijte předpřipraveného skeletonu.</a:t>
            </a:r>
          </a:p>
          <a:p>
            <a:endParaRPr lang="cs-CZ" dirty="0"/>
          </a:p>
          <a:p>
            <a:r>
              <a:rPr lang="cs-CZ" dirty="0"/>
              <a:t>TIP: vycházejte z fronty a zamyslete se nad tím co je potřeba změnit aby se fronta začala chovat jako zásobník.</a:t>
            </a:r>
          </a:p>
        </p:txBody>
      </p:sp>
    </p:spTree>
    <p:extLst>
      <p:ext uri="{BB962C8B-B14F-4D97-AF65-F5344CB8AC3E}">
        <p14:creationId xmlns:p14="http://schemas.microsoft.com/office/powerpoint/2010/main" val="362520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HeapSort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z rodiny řadících algoritmů, který si připravíme.</a:t>
            </a:r>
          </a:p>
          <a:p>
            <a:endParaRPr lang="cs-CZ" dirty="0"/>
          </a:p>
          <a:p>
            <a:r>
              <a:rPr lang="cs-CZ" dirty="0" err="1"/>
              <a:t>HeapSort</a:t>
            </a:r>
            <a:r>
              <a:rPr lang="cs-CZ" dirty="0"/>
              <a:t> pracuje se složitostí  O(</a:t>
            </a:r>
            <a:r>
              <a:rPr lang="cs-CZ" b="1" dirty="0"/>
              <a:t>n*</a:t>
            </a:r>
            <a:r>
              <a:rPr lang="cs-CZ" dirty="0" err="1"/>
              <a:t>log</a:t>
            </a:r>
            <a:r>
              <a:rPr lang="cs-CZ" b="1" dirty="0" err="1"/>
              <a:t>n</a:t>
            </a:r>
            <a:r>
              <a:rPr lang="cs-CZ" dirty="0"/>
              <a:t>) – Proč? Ukážeme si později.</a:t>
            </a:r>
          </a:p>
          <a:p>
            <a:endParaRPr lang="cs-CZ" dirty="0"/>
          </a:p>
          <a:p>
            <a:r>
              <a:rPr lang="cs-CZ" dirty="0" err="1"/>
              <a:t>HeapSort</a:t>
            </a:r>
            <a:r>
              <a:rPr lang="cs-CZ" dirty="0"/>
              <a:t> pracuje nad abstraktním datovým typem </a:t>
            </a:r>
            <a:r>
              <a:rPr lang="cs-CZ" dirty="0" err="1"/>
              <a:t>Heap</a:t>
            </a:r>
            <a:r>
              <a:rPr lang="cs-CZ" dirty="0"/>
              <a:t> (halda)</a:t>
            </a:r>
          </a:p>
          <a:p>
            <a:endParaRPr lang="cs-CZ" dirty="0"/>
          </a:p>
          <a:p>
            <a:r>
              <a:rPr lang="cs-CZ" dirty="0"/>
              <a:t>Co víme o haldě?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9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Halda – abstraktní datový typ, u kterého platí následující podmínka:  Hodnota předka je větší nebo rovna hodnotě potomka. Tuto podmínku vždy udržujeme</a:t>
            </a:r>
          </a:p>
          <a:p>
            <a:endParaRPr lang="cs-CZ" dirty="0"/>
          </a:p>
          <a:p>
            <a:r>
              <a:rPr lang="cs-CZ" dirty="0"/>
              <a:t>Binární haldu reprezentujeme v poli.</a:t>
            </a:r>
          </a:p>
          <a:p>
            <a:endParaRPr lang="cs-CZ" dirty="0"/>
          </a:p>
          <a:p>
            <a:r>
              <a:rPr lang="cs-CZ" dirty="0"/>
              <a:t>Rozeznáváme maximální a minimální </a:t>
            </a:r>
            <a:r>
              <a:rPr lang="cs-CZ" dirty="0" err="1"/>
              <a:t>heapu</a:t>
            </a:r>
            <a:r>
              <a:rPr lang="cs-CZ" dirty="0"/>
              <a:t> (</a:t>
            </a:r>
            <a:r>
              <a:rPr lang="cs-CZ" dirty="0" err="1"/>
              <a:t>max-heap</a:t>
            </a:r>
            <a:r>
              <a:rPr lang="cs-CZ" dirty="0"/>
              <a:t>, min-</a:t>
            </a:r>
            <a:r>
              <a:rPr lang="cs-CZ" dirty="0" err="1"/>
              <a:t>heap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Naimplementujte si haldu.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7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 všemu se dá využít metoda </a:t>
            </a:r>
            <a:r>
              <a:rPr lang="cs-CZ" dirty="0" err="1"/>
              <a:t>heapify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Jak vložíme do haldy objekt?</a:t>
            </a:r>
          </a:p>
          <a:p>
            <a:endParaRPr lang="cs-CZ" dirty="0"/>
          </a:p>
          <a:p>
            <a:r>
              <a:rPr lang="cs-CZ" dirty="0"/>
              <a:t>Jak z haldy objekt odstraníme?</a:t>
            </a:r>
          </a:p>
          <a:p>
            <a:endParaRPr lang="cs-CZ" dirty="0"/>
          </a:p>
          <a:p>
            <a:r>
              <a:rPr lang="cs-CZ" dirty="0"/>
              <a:t>Jak haldu reprezentujeme?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9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HeapSort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Probíráno na přednášce.</a:t>
            </a:r>
          </a:p>
          <a:p>
            <a:endParaRPr lang="cs-CZ" dirty="0"/>
          </a:p>
          <a:p>
            <a:r>
              <a:rPr lang="cs-CZ" dirty="0"/>
              <a:t>Využijte vaší implementaci haldy a vytvořte </a:t>
            </a:r>
            <a:r>
              <a:rPr lang="cs-CZ" dirty="0" err="1"/>
              <a:t>heapsort</a:t>
            </a:r>
            <a:r>
              <a:rPr lang="cs-CZ" dirty="0"/>
              <a:t> algoritmus.</a:t>
            </a:r>
          </a:p>
          <a:p>
            <a:endParaRPr lang="cs-CZ" dirty="0"/>
          </a:p>
          <a:p>
            <a:r>
              <a:rPr lang="cs-CZ" dirty="0"/>
              <a:t>Zamyslete se jaké funkce potřebujete a jak by měl celý </a:t>
            </a:r>
            <a:r>
              <a:rPr lang="cs-CZ" dirty="0" err="1"/>
              <a:t>heapSort</a:t>
            </a:r>
            <a:r>
              <a:rPr lang="cs-CZ" dirty="0"/>
              <a:t> fungovat.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1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HeapSort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Princip jakým obhospodařujeme haldu a provádíme </a:t>
            </a:r>
            <a:r>
              <a:rPr lang="cs-CZ" dirty="0" err="1"/>
              <a:t>heapSort</a:t>
            </a:r>
            <a:r>
              <a:rPr lang="cs-CZ" dirty="0"/>
              <a:t> nám zaručí složitost O(n*</a:t>
            </a:r>
            <a:r>
              <a:rPr lang="cs-CZ" dirty="0" err="1"/>
              <a:t>logn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Jednoduché vysvětlení (bez důkazu): </a:t>
            </a:r>
            <a:br>
              <a:rPr lang="cs-CZ" dirty="0"/>
            </a:br>
            <a:r>
              <a:rPr lang="cs-CZ" dirty="0"/>
              <a:t>Operace </a:t>
            </a:r>
            <a:r>
              <a:rPr lang="cs-CZ" dirty="0" err="1"/>
              <a:t>max-heapify</a:t>
            </a:r>
            <a:r>
              <a:rPr lang="cs-CZ" dirty="0"/>
              <a:t> nebo min-</a:t>
            </a:r>
            <a:r>
              <a:rPr lang="cs-CZ" dirty="0" err="1"/>
              <a:t>heapify</a:t>
            </a:r>
            <a:r>
              <a:rPr lang="cs-CZ" dirty="0"/>
              <a:t> trvá O(</a:t>
            </a:r>
            <a:r>
              <a:rPr lang="cs-CZ" dirty="0" err="1"/>
              <a:t>logn</a:t>
            </a:r>
            <a:r>
              <a:rPr lang="cs-CZ" dirty="0"/>
              <a:t>), neboť </a:t>
            </a:r>
            <a:r>
              <a:rPr lang="cs-CZ" dirty="0" err="1"/>
              <a:t>heapa</a:t>
            </a:r>
            <a:r>
              <a:rPr lang="cs-CZ" dirty="0"/>
              <a:t> je binární strom a její výška je log n. </a:t>
            </a:r>
            <a:r>
              <a:rPr lang="cs-CZ" dirty="0" err="1"/>
              <a:t>Heapsort</a:t>
            </a:r>
            <a:r>
              <a:rPr lang="cs-CZ" dirty="0"/>
              <a:t> vezme nejvyšší nebo nejnižší prvek ve stromě (kořen stromu) a umístí ho na konec </a:t>
            </a:r>
            <a:r>
              <a:rPr lang="cs-CZ" dirty="0" err="1"/>
              <a:t>heapy</a:t>
            </a:r>
            <a:r>
              <a:rPr lang="cs-CZ" dirty="0"/>
              <a:t> (konstantní operace). Poté vezme levého nebo pravého potomka a umístí ho na vrchol stromu (konstantní operace). Následně zavolá operaci </a:t>
            </a:r>
            <a:r>
              <a:rPr lang="cs-CZ" dirty="0" err="1"/>
              <a:t>heapify</a:t>
            </a:r>
            <a:r>
              <a:rPr lang="cs-CZ" dirty="0"/>
              <a:t>, abychom zachovali podmínky haldy (log n). V haldě máme tedy n prvků na kterými musím zavolat </a:t>
            </a:r>
            <a:r>
              <a:rPr lang="cs-CZ" dirty="0" err="1"/>
              <a:t>heapify</a:t>
            </a:r>
            <a:r>
              <a:rPr lang="cs-CZ" dirty="0"/>
              <a:t> = O(n*</a:t>
            </a:r>
            <a:r>
              <a:rPr lang="cs-CZ" dirty="0" err="1"/>
              <a:t>logn</a:t>
            </a:r>
            <a:r>
              <a:rPr lang="cs-CZ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34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osmého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zadání je zde: </a:t>
            </a:r>
            <a:r>
              <a:rPr lang="cs-CZ" dirty="0">
                <a:hlinkClick r:id="rId2"/>
              </a:rPr>
              <a:t>https://cw.fel.cvut.cz/wiki/courses/b6b36zal/zadani/8_bst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Maximum: 5B</a:t>
            </a:r>
          </a:p>
          <a:p>
            <a:endParaRPr lang="cs-CZ" dirty="0"/>
          </a:p>
          <a:p>
            <a:r>
              <a:rPr lang="cs-CZ" dirty="0"/>
              <a:t>Termín: Do dalšího cvičení.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5573</TotalTime>
  <Words>257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Palatino Linotype</vt:lpstr>
      <vt:lpstr>Exekutivní</vt:lpstr>
      <vt:lpstr>ZAL – 8. cvičení</vt:lpstr>
      <vt:lpstr>Fronta</vt:lpstr>
      <vt:lpstr>Zásobník</vt:lpstr>
      <vt:lpstr>HeapSort</vt:lpstr>
      <vt:lpstr>Heap</vt:lpstr>
      <vt:lpstr>Heap</vt:lpstr>
      <vt:lpstr>HeapSort</vt:lpstr>
      <vt:lpstr>HeapSort</vt:lpstr>
      <vt:lpstr>Zadání osmého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8. cvičení</dc:title>
  <dc:creator>Tom</dc:creator>
  <cp:lastModifiedBy>Martin Tomasek</cp:lastModifiedBy>
  <cp:revision>71</cp:revision>
  <dcterms:created xsi:type="dcterms:W3CDTF">2015-09-18T21:27:11Z</dcterms:created>
  <dcterms:modified xsi:type="dcterms:W3CDTF">2016-09-28T18:08:54Z</dcterms:modified>
</cp:coreProperties>
</file>