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6" r:id="rId4"/>
    <p:sldId id="270" r:id="rId5"/>
    <p:sldId id="268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AF9A5C-D174-4B43-9020-DF98A3C611A1}" v="227" dt="2022-10-17T09:03:30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53" autoAdjust="0"/>
    <p:restoredTop sz="94660"/>
  </p:normalViewPr>
  <p:slideViewPr>
    <p:cSldViewPr snapToGrid="0">
      <p:cViewPr varScale="1">
        <p:scale>
          <a:sx n="89" d="100"/>
          <a:sy n="89" d="100"/>
        </p:scale>
        <p:origin x="5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h vu" userId="7b891c718a9dabcf" providerId="LiveId" clId="{34AF9A5C-D174-4B43-9020-DF98A3C611A1}"/>
    <pc:docChg chg="undo custSel addSld delSld modSld">
      <pc:chgData name="Anh vu" userId="7b891c718a9dabcf" providerId="LiveId" clId="{34AF9A5C-D174-4B43-9020-DF98A3C611A1}" dt="2022-10-17T09:03:30.663" v="771"/>
      <pc:docMkLst>
        <pc:docMk/>
      </pc:docMkLst>
      <pc:sldChg chg="addSp modSp mod modAnim">
        <pc:chgData name="Anh vu" userId="7b891c718a9dabcf" providerId="LiveId" clId="{34AF9A5C-D174-4B43-9020-DF98A3C611A1}" dt="2022-10-16T10:01:45.506" v="582" actId="6549"/>
        <pc:sldMkLst>
          <pc:docMk/>
          <pc:sldMk cId="3901916490" sldId="266"/>
        </pc:sldMkLst>
        <pc:spChg chg="add mod">
          <ac:chgData name="Anh vu" userId="7b891c718a9dabcf" providerId="LiveId" clId="{34AF9A5C-D174-4B43-9020-DF98A3C611A1}" dt="2022-10-07T18:41:18.670" v="102" actId="1076"/>
          <ac:spMkLst>
            <pc:docMk/>
            <pc:sldMk cId="3901916490" sldId="266"/>
            <ac:spMk id="2" creationId="{D71285B0-A655-8168-2D7E-A3FF1B41E09E}"/>
          </ac:spMkLst>
        </pc:spChg>
        <pc:spChg chg="mod">
          <ac:chgData name="Anh vu" userId="7b891c718a9dabcf" providerId="LiveId" clId="{34AF9A5C-D174-4B43-9020-DF98A3C611A1}" dt="2022-10-07T18:38:33.195" v="2" actId="1076"/>
          <ac:spMkLst>
            <pc:docMk/>
            <pc:sldMk cId="3901916490" sldId="266"/>
            <ac:spMk id="4" creationId="{2D3CE130-CD1E-4114-8F9E-8493DA27386F}"/>
          </ac:spMkLst>
        </pc:spChg>
        <pc:spChg chg="mod">
          <ac:chgData name="Anh vu" userId="7b891c718a9dabcf" providerId="LiveId" clId="{34AF9A5C-D174-4B43-9020-DF98A3C611A1}" dt="2022-10-16T10:01:45.506" v="582" actId="6549"/>
          <ac:spMkLst>
            <pc:docMk/>
            <pc:sldMk cId="3901916490" sldId="266"/>
            <ac:spMk id="5" creationId="{F371F734-6F18-42BF-89B7-57BA073E0EE6}"/>
          </ac:spMkLst>
        </pc:spChg>
        <pc:spChg chg="mod">
          <ac:chgData name="Anh vu" userId="7b891c718a9dabcf" providerId="LiveId" clId="{34AF9A5C-D174-4B43-9020-DF98A3C611A1}" dt="2022-10-16T09:36:42.837" v="457" actId="207"/>
          <ac:spMkLst>
            <pc:docMk/>
            <pc:sldMk cId="3901916490" sldId="266"/>
            <ac:spMk id="6" creationId="{9691DE41-1178-4BF6-BBF3-FE1FE1720815}"/>
          </ac:spMkLst>
        </pc:spChg>
        <pc:spChg chg="mod">
          <ac:chgData name="Anh vu" userId="7b891c718a9dabcf" providerId="LiveId" clId="{34AF9A5C-D174-4B43-9020-DF98A3C611A1}" dt="2022-10-16T09:45:32.416" v="459" actId="404"/>
          <ac:spMkLst>
            <pc:docMk/>
            <pc:sldMk cId="3901916490" sldId="266"/>
            <ac:spMk id="8" creationId="{4A433942-05AE-4B30-B7CF-3530A10C3E8C}"/>
          </ac:spMkLst>
        </pc:spChg>
        <pc:picChg chg="mod">
          <ac:chgData name="Anh vu" userId="7b891c718a9dabcf" providerId="LiveId" clId="{34AF9A5C-D174-4B43-9020-DF98A3C611A1}" dt="2022-10-16T09:35:48.636" v="433" actId="1076"/>
          <ac:picMkLst>
            <pc:docMk/>
            <pc:sldMk cId="3901916490" sldId="266"/>
            <ac:picMk id="1028" creationId="{E993F2B2-1555-46C7-872A-49679B361CF6}"/>
          </ac:picMkLst>
        </pc:picChg>
      </pc:sldChg>
      <pc:sldChg chg="del">
        <pc:chgData name="Anh vu" userId="7b891c718a9dabcf" providerId="LiveId" clId="{34AF9A5C-D174-4B43-9020-DF98A3C611A1}" dt="2022-10-09T08:49:58.460" v="406" actId="47"/>
        <pc:sldMkLst>
          <pc:docMk/>
          <pc:sldMk cId="2708529856" sldId="267"/>
        </pc:sldMkLst>
      </pc:sldChg>
      <pc:sldChg chg="addSp delSp modSp mod">
        <pc:chgData name="Anh vu" userId="7b891c718a9dabcf" providerId="LiveId" clId="{34AF9A5C-D174-4B43-9020-DF98A3C611A1}" dt="2022-10-16T13:30:39.486" v="612" actId="478"/>
        <pc:sldMkLst>
          <pc:docMk/>
          <pc:sldMk cId="1335017424" sldId="268"/>
        </pc:sldMkLst>
        <pc:spChg chg="add del mod">
          <ac:chgData name="Anh vu" userId="7b891c718a9dabcf" providerId="LiveId" clId="{34AF9A5C-D174-4B43-9020-DF98A3C611A1}" dt="2022-10-16T13:30:34.672" v="610" actId="478"/>
          <ac:spMkLst>
            <pc:docMk/>
            <pc:sldMk cId="1335017424" sldId="268"/>
            <ac:spMk id="2" creationId="{A0FE75DE-378D-4756-6446-40BEB6C35B0B}"/>
          </ac:spMkLst>
        </pc:spChg>
        <pc:spChg chg="add del mod">
          <ac:chgData name="Anh vu" userId="7b891c718a9dabcf" providerId="LiveId" clId="{34AF9A5C-D174-4B43-9020-DF98A3C611A1}" dt="2022-10-16T13:30:31.950" v="609" actId="478"/>
          <ac:spMkLst>
            <pc:docMk/>
            <pc:sldMk cId="1335017424" sldId="268"/>
            <ac:spMk id="3" creationId="{2B1FAC5C-CDBC-89BB-01DD-666796A840C4}"/>
          </ac:spMkLst>
        </pc:spChg>
        <pc:spChg chg="add del mod">
          <ac:chgData name="Anh vu" userId="7b891c718a9dabcf" providerId="LiveId" clId="{34AF9A5C-D174-4B43-9020-DF98A3C611A1}" dt="2022-10-16T13:30:36.902" v="611" actId="478"/>
          <ac:spMkLst>
            <pc:docMk/>
            <pc:sldMk cId="1335017424" sldId="268"/>
            <ac:spMk id="4" creationId="{408AEEA6-DE23-9AD6-F3C4-818D7B8CC3AF}"/>
          </ac:spMkLst>
        </pc:spChg>
        <pc:spChg chg="add del mod">
          <ac:chgData name="Anh vu" userId="7b891c718a9dabcf" providerId="LiveId" clId="{34AF9A5C-D174-4B43-9020-DF98A3C611A1}" dt="2022-10-16T13:30:39.486" v="612" actId="478"/>
          <ac:spMkLst>
            <pc:docMk/>
            <pc:sldMk cId="1335017424" sldId="268"/>
            <ac:spMk id="7" creationId="{DA9D1A9B-B853-8D39-7479-06899FE36D03}"/>
          </ac:spMkLst>
        </pc:spChg>
        <pc:spChg chg="add mod">
          <ac:chgData name="Anh vu" userId="7b891c718a9dabcf" providerId="LiveId" clId="{34AF9A5C-D174-4B43-9020-DF98A3C611A1}" dt="2022-10-16T13:30:02.029" v="596" actId="1076"/>
          <ac:spMkLst>
            <pc:docMk/>
            <pc:sldMk cId="1335017424" sldId="268"/>
            <ac:spMk id="9" creationId="{FDDF3A57-F04F-072F-B89C-0C3DED17C8BF}"/>
          </ac:spMkLst>
        </pc:spChg>
        <pc:spChg chg="add mod">
          <ac:chgData name="Anh vu" userId="7b891c718a9dabcf" providerId="LiveId" clId="{34AF9A5C-D174-4B43-9020-DF98A3C611A1}" dt="2022-10-16T13:30:07.680" v="598" actId="1076"/>
          <ac:spMkLst>
            <pc:docMk/>
            <pc:sldMk cId="1335017424" sldId="268"/>
            <ac:spMk id="12" creationId="{C2D4E5D9-1D7F-F9BB-23E5-29F347F2C990}"/>
          </ac:spMkLst>
        </pc:spChg>
        <pc:spChg chg="add mod">
          <ac:chgData name="Anh vu" userId="7b891c718a9dabcf" providerId="LiveId" clId="{34AF9A5C-D174-4B43-9020-DF98A3C611A1}" dt="2022-10-16T13:30:25.007" v="606" actId="1076"/>
          <ac:spMkLst>
            <pc:docMk/>
            <pc:sldMk cId="1335017424" sldId="268"/>
            <ac:spMk id="13" creationId="{0F256A51-EAFD-4E2B-BDFE-059FC6F22DD6}"/>
          </ac:spMkLst>
        </pc:spChg>
        <pc:spChg chg="add mod">
          <ac:chgData name="Anh vu" userId="7b891c718a9dabcf" providerId="LiveId" clId="{34AF9A5C-D174-4B43-9020-DF98A3C611A1}" dt="2022-10-16T13:30:29.459" v="608" actId="1076"/>
          <ac:spMkLst>
            <pc:docMk/>
            <pc:sldMk cId="1335017424" sldId="268"/>
            <ac:spMk id="14" creationId="{E04EAF92-D484-A70F-ED3F-7976F70E485C}"/>
          </ac:spMkLst>
        </pc:spChg>
      </pc:sldChg>
      <pc:sldChg chg="addSp modSp add mod modAnim">
        <pc:chgData name="Anh vu" userId="7b891c718a9dabcf" providerId="LiveId" clId="{34AF9A5C-D174-4B43-9020-DF98A3C611A1}" dt="2022-10-17T09:03:30.663" v="771"/>
        <pc:sldMkLst>
          <pc:docMk/>
          <pc:sldMk cId="1140095886" sldId="269"/>
        </pc:sldMkLst>
        <pc:spChg chg="mod">
          <ac:chgData name="Anh vu" userId="7b891c718a9dabcf" providerId="LiveId" clId="{34AF9A5C-D174-4B43-9020-DF98A3C611A1}" dt="2022-10-17T09:00:35.973" v="757" actId="20577"/>
          <ac:spMkLst>
            <pc:docMk/>
            <pc:sldMk cId="1140095886" sldId="269"/>
            <ac:spMk id="3" creationId="{A4821B6C-BD9B-9DB4-4F12-C19EDC76077A}"/>
          </ac:spMkLst>
        </pc:spChg>
        <pc:picChg chg="add mod">
          <ac:chgData name="Anh vu" userId="7b891c718a9dabcf" providerId="LiveId" clId="{34AF9A5C-D174-4B43-9020-DF98A3C611A1}" dt="2022-10-17T09:02:25.917" v="764" actId="1076"/>
          <ac:picMkLst>
            <pc:docMk/>
            <pc:sldMk cId="1140095886" sldId="269"/>
            <ac:picMk id="4" creationId="{014D0791-9210-824E-BA38-5AA4A07DCB2E}"/>
          </ac:picMkLst>
        </pc:picChg>
        <pc:picChg chg="add mod">
          <ac:chgData name="Anh vu" userId="7b891c718a9dabcf" providerId="LiveId" clId="{34AF9A5C-D174-4B43-9020-DF98A3C611A1}" dt="2022-10-17T09:03:19.531" v="769" actId="1076"/>
          <ac:picMkLst>
            <pc:docMk/>
            <pc:sldMk cId="1140095886" sldId="269"/>
            <ac:picMk id="6" creationId="{D4A0A5A3-876C-9C2E-9442-930DA1A14AF5}"/>
          </ac:picMkLst>
        </pc:picChg>
      </pc:sldChg>
      <pc:sldChg chg="addSp delSp modSp add mod delAnim modAnim">
        <pc:chgData name="Anh vu" userId="7b891c718a9dabcf" providerId="LiveId" clId="{34AF9A5C-D174-4B43-9020-DF98A3C611A1}" dt="2022-10-09T14:51:31.303" v="414"/>
        <pc:sldMkLst>
          <pc:docMk/>
          <pc:sldMk cId="1607955565" sldId="270"/>
        </pc:sldMkLst>
        <pc:picChg chg="add mod">
          <ac:chgData name="Anh vu" userId="7b891c718a9dabcf" providerId="LiveId" clId="{34AF9A5C-D174-4B43-9020-DF98A3C611A1}" dt="2022-10-09T14:51:24.500" v="412" actId="1076"/>
          <ac:picMkLst>
            <pc:docMk/>
            <pc:sldMk cId="1607955565" sldId="270"/>
            <ac:picMk id="3" creationId="{D3ADA140-62AA-0C7F-3FA9-5466A77CACF5}"/>
          </ac:picMkLst>
        </pc:picChg>
        <pc:picChg chg="mod">
          <ac:chgData name="Anh vu" userId="7b891c718a9dabcf" providerId="LiveId" clId="{34AF9A5C-D174-4B43-9020-DF98A3C611A1}" dt="2022-10-09T08:46:57.865" v="405" actId="14100"/>
          <ac:picMkLst>
            <pc:docMk/>
            <pc:sldMk cId="1607955565" sldId="270"/>
            <ac:picMk id="9" creationId="{96B5CF13-7D18-48EF-AC4D-AC4F72395D28}"/>
          </ac:picMkLst>
        </pc:picChg>
        <pc:picChg chg="mod">
          <ac:chgData name="Anh vu" userId="7b891c718a9dabcf" providerId="LiveId" clId="{34AF9A5C-D174-4B43-9020-DF98A3C611A1}" dt="2022-10-09T08:46:23.341" v="400" actId="1076"/>
          <ac:picMkLst>
            <pc:docMk/>
            <pc:sldMk cId="1607955565" sldId="270"/>
            <ac:picMk id="17" creationId="{F8DE7B2B-BDBD-4364-9793-9B78BBF33D61}"/>
          </ac:picMkLst>
        </pc:picChg>
        <pc:picChg chg="del mod">
          <ac:chgData name="Anh vu" userId="7b891c718a9dabcf" providerId="LiveId" clId="{34AF9A5C-D174-4B43-9020-DF98A3C611A1}" dt="2022-10-09T14:51:05.775" v="407" actId="478"/>
          <ac:picMkLst>
            <pc:docMk/>
            <pc:sldMk cId="1607955565" sldId="270"/>
            <ac:picMk id="21" creationId="{21F2F182-9DF5-43B8-BC2D-928E3652B2B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367A9-9FA3-4853-8ED2-8DDFC6008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F1562-EF89-4093-B8B8-8CF8961F1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D729E-32AA-4F9E-884F-A6A0DA266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2FDD1-26E0-4EBD-8C68-8FA64678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28FA2-2F23-4BBF-8FE0-CE52B304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2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E65C1-E91D-4B80-A3FC-3E2227476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30E52-A3E9-4604-BD2C-BDBBF5781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5A0FA-EAF2-474C-8E3B-B625EC877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88C34-4665-4DEF-9013-303248A63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17009-9383-451C-8740-8EB4C8A3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6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0028B6-38A0-4FD2-B11D-90C685AFE7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7E938E-B0DE-4DAD-8624-AA5CEEAE4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87FD5-C45E-4A00-8A28-99E515C8C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98567-4DD2-48E6-A8B1-0923A9880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5BDC9-B34F-47FE-8AA2-AB83C6F5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0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E6FD1-149B-4039-86AE-E47848FF0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12F60-41FA-4C05-827F-A901D06CC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2C1B7-C0A8-4201-9D8A-FD5CDA220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45DD2-5D0F-4640-A65A-1F4BE4235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5F719-3C5B-4E2E-B8BE-8112F8A6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56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7D195-C34E-43B8-9540-650B60AB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38948-2FE8-4479-A928-4FDBDDAEB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1C6FD-E0C4-4406-806A-66CF5A24C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893E2-1C36-422E-993D-4E8E03C31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E28B6-C1E1-47B0-A121-9D765E54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A6439-BF32-4E56-BB14-2AC056C3C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6F0B7-A759-4164-979E-9DA08CACA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152E3-7227-4FF3-B11E-35E7D4FF5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131D66-4498-4E1B-A7C1-A2D1E15DF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F3405-6FE8-4D47-AC11-DF673BEFF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15F591-06B5-4EE4-9CE5-525A4307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0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9F91A-BCFF-4437-AD04-90D803087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70B94-0558-4072-80C5-57F0D378C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E0B6-A669-4388-9398-90CC874F3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10A6D3-C021-4678-8296-9C8B90F919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549E7-7DF3-4E20-9C95-A5900B7B6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AF4E0B-F783-4A25-9312-ACE126E90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161851-6278-4A3F-984F-FBFA9FE6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88C205-306B-4D67-9EF5-75E0A16C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7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2C2CF-D56A-45BE-8103-E4F1B826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0901A2-AA56-457A-8F15-5B236FDAA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98B57-019D-4985-B95E-FF40E7F0B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4A6D9D-B13E-40BE-AE34-2F8E7C6E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E37879-9F69-41EF-8310-326288594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9AA1FE-329A-43E6-B46E-8FFAF9F77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23EDD-D09A-4642-B7D9-15E485C80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9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D0406-022A-48A9-A4D2-4189C0F83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9E231-72E7-45F3-87BB-92321E6DA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6F0DC-694F-4BB4-8AA8-1DA7E0E90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09437-24D8-4201-A8DB-0F9420A98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879212-CB1E-454D-8F01-3CB9E6A9F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40FE5-B8C9-4FDD-8CB8-E8A1CE7E5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2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D93C1-F8A9-4BC1-BF42-DED3F8261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DB0C76-5751-4C52-81CC-608A198AA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05C6D-98CD-4F5D-A78F-EE41ABFE2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B02CA-4070-4705-9B7F-232C494BB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9F5EFC-4759-4AE3-B2C5-CF39FBD18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CC470-BA02-4FC6-B8A9-B3C6B1797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8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3624CC-CC80-4459-9656-F664B4888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076D6-ED6B-4FF9-B6E6-88E318ABF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080E4-61F0-49E9-8043-A3C005E1B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BEC5-4535-4F4C-88AD-8D51FBFF662E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2B9-09D2-4A14-94BD-CA64AC7E2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25EA-63BC-4EAA-95FA-12C5259AB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589C5-1509-4E2D-8248-877848121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2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hyperlink" Target="https://stackoverflow.com/questions/48978179/r-plotting-lasso-beta-coefficients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hyperlink" Target="https://xkcd.com/657/larg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eople.unica.it/claudioconversano/files/2015/02/ISLR_print4.pdf" TargetMode="Externa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id="{74C69123-B59E-4752-8B59-B91C422E64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cs-CZ" sz="4400" dirty="0"/>
              <a:t>B4M36SAN</a:t>
            </a:r>
            <a:br>
              <a:rPr lang="en-US" dirty="0"/>
            </a:br>
            <a:r>
              <a:rPr lang="en-US" dirty="0"/>
              <a:t>Linear regression III</a:t>
            </a:r>
            <a:endParaRPr lang="cs-CZ" dirty="0"/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D13276D9-36AF-4427-A1F4-540468A17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Anh Vu 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019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E9DD5-C309-41B2-FFB4-5EB9D455B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21B6C-BD9B-9DB4-4F12-C19EDC760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Last last time</a:t>
            </a:r>
          </a:p>
          <a:p>
            <a:pPr lvl="1"/>
            <a:r>
              <a:rPr lang="cs-CZ" dirty="0"/>
              <a:t>Evaluating the regression fit from the summary (F-test, R2)</a:t>
            </a:r>
          </a:p>
          <a:p>
            <a:endParaRPr lang="cs-CZ" dirty="0"/>
          </a:p>
          <a:p>
            <a:r>
              <a:rPr lang="cs-CZ" dirty="0"/>
              <a:t>Last time</a:t>
            </a:r>
          </a:p>
          <a:p>
            <a:pPr lvl="1"/>
            <a:r>
              <a:rPr lang="cs-CZ" dirty="0"/>
              <a:t>Assumptions of linear regression on their graphical validation</a:t>
            </a:r>
            <a:endParaRPr lang="en-US" dirty="0"/>
          </a:p>
          <a:p>
            <a:pPr lvl="1"/>
            <a:r>
              <a:rPr lang="cs-CZ" dirty="0"/>
              <a:t>Simple </a:t>
            </a:r>
            <a:r>
              <a:rPr lang="en-US" dirty="0"/>
              <a:t>polynomial regression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Today</a:t>
            </a:r>
          </a:p>
          <a:p>
            <a:pPr lvl="1"/>
            <a:r>
              <a:rPr lang="cs-CZ" dirty="0"/>
              <a:t>Multiple regression, feature selection methods</a:t>
            </a:r>
            <a:endParaRPr lang="en-US" dirty="0"/>
          </a:p>
          <a:p>
            <a:pPr lvl="1"/>
            <a:r>
              <a:rPr lang="cs-CZ" dirty="0"/>
              <a:t>Regularization methods (Lasso, Ridge)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4D0791-9210-824E-BA38-5AA4A07DC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0674" y="18629"/>
            <a:ext cx="3840497" cy="20185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A0A5A3-876C-9C2E-9442-930DA1A14A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5507" y="172608"/>
            <a:ext cx="4056493" cy="3171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09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E993F2B2-1555-46C7-872A-49679B361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699" y="0"/>
            <a:ext cx="45354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3CE130-CD1E-4114-8F9E-8493DA27386F}"/>
                  </a:ext>
                </a:extLst>
              </p:cNvPr>
              <p:cNvSpPr txBox="1"/>
              <p:nvPr/>
            </p:nvSpPr>
            <p:spPr>
              <a:xfrm>
                <a:off x="7053756" y="1989041"/>
                <a:ext cx="17987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 ∗∗∗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3CE130-CD1E-4114-8F9E-8493DA273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3756" y="1989041"/>
                <a:ext cx="1798762" cy="307777"/>
              </a:xfrm>
              <a:prstGeom prst="rect">
                <a:avLst/>
              </a:prstGeom>
              <a:blipFill>
                <a:blip r:embed="rId3"/>
                <a:stretch>
                  <a:fillRect l="-4407" r="-1695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691DE41-1178-4BF6-BBF3-FE1FE1720815}"/>
                  </a:ext>
                </a:extLst>
              </p:cNvPr>
              <p:cNvSpPr txBox="1"/>
              <p:nvPr/>
            </p:nvSpPr>
            <p:spPr>
              <a:xfrm>
                <a:off x="10110101" y="1318562"/>
                <a:ext cx="17987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000" b="1" i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𝟗𝟓</m:t>
                      </m:r>
                      <m:r>
                        <a:rPr lang="en-US" sz="2000" b="1" i="1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 ∗∗∗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691DE41-1178-4BF6-BBF3-FE1FE1720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0101" y="1318562"/>
                <a:ext cx="1798762" cy="307777"/>
              </a:xfrm>
              <a:prstGeom prst="rect">
                <a:avLst/>
              </a:prstGeom>
              <a:blipFill>
                <a:blip r:embed="rId4"/>
                <a:stretch>
                  <a:fillRect l="-4392" r="-1351" b="-3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F371F734-6F18-42BF-89B7-57BA073E0EE6}"/>
              </a:ext>
            </a:extLst>
          </p:cNvPr>
          <p:cNvSpPr txBox="1"/>
          <p:nvPr/>
        </p:nvSpPr>
        <p:spPr>
          <a:xfrm>
            <a:off x="477025" y="2322031"/>
            <a:ext cx="58349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Suppose that</a:t>
            </a:r>
            <a:r>
              <a:rPr lang="en-US" sz="2000" b="1" dirty="0"/>
              <a:t> in reality:</a:t>
            </a:r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b</a:t>
            </a:r>
            <a:r>
              <a:rPr lang="cs-CZ" i="1" dirty="0"/>
              <a:t>lack</a:t>
            </a:r>
            <a:r>
              <a:rPr lang="cs-CZ" dirty="0"/>
              <a:t> </a:t>
            </a:r>
            <a:r>
              <a:rPr lang="cs-CZ" u="sng" dirty="0"/>
              <a:t>does not </a:t>
            </a:r>
            <a:r>
              <a:rPr lang="cs-CZ" dirty="0"/>
              <a:t>affect house prices</a:t>
            </a:r>
            <a:r>
              <a:rPr lang="en-US" dirty="0"/>
              <a:t> (</a:t>
            </a:r>
            <a:r>
              <a:rPr lang="en-US" i="1" dirty="0" err="1"/>
              <a:t>medv</a:t>
            </a:r>
            <a:r>
              <a:rPr lang="en-US" dirty="0"/>
              <a:t>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But </a:t>
            </a:r>
            <a:r>
              <a:rPr lang="en-US" i="1" dirty="0"/>
              <a:t>black</a:t>
            </a:r>
            <a:r>
              <a:rPr lang="en-US" dirty="0"/>
              <a:t> c</a:t>
            </a:r>
            <a:r>
              <a:rPr lang="cs-CZ" dirty="0"/>
              <a:t>orrelates with </a:t>
            </a:r>
            <a:r>
              <a:rPr lang="cs-CZ" i="1" dirty="0"/>
              <a:t>lstat</a:t>
            </a: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You want to assess the importance of the predictors by: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nsolas" panose="020B0609020204030204" pitchFamily="49" charset="0"/>
              </a:rPr>
              <a:t>lm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medv</a:t>
            </a:r>
            <a:r>
              <a:rPr lang="en-US" dirty="0">
                <a:latin typeface="Consolas" panose="020B0609020204030204" pitchFamily="49" charset="0"/>
              </a:rPr>
              <a:t> ~ black)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nsolas" panose="020B0609020204030204" pitchFamily="49" charset="0"/>
              </a:rPr>
              <a:t>lm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medv</a:t>
            </a:r>
            <a:r>
              <a:rPr lang="en-US" dirty="0">
                <a:latin typeface="Consolas" panose="020B0609020204030204" pitchFamily="49" charset="0"/>
              </a:rPr>
              <a:t> ~ </a:t>
            </a:r>
            <a:r>
              <a:rPr lang="en-US" dirty="0" err="1">
                <a:latin typeface="Consolas" panose="020B0609020204030204" pitchFamily="49" charset="0"/>
              </a:rPr>
              <a:t>lstat</a:t>
            </a:r>
            <a:r>
              <a:rPr lang="en-US" dirty="0">
                <a:latin typeface="Consolas" panose="020B0609020204030204" pitchFamily="49" charset="0"/>
              </a:rPr>
              <a:t>)</a:t>
            </a:r>
            <a:endParaRPr lang="cs-CZ" dirty="0">
              <a:latin typeface="Consolas" panose="020B0609020204030204" pitchFamily="49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Interpretation of muliple regression coefficients</a:t>
            </a:r>
            <a:endParaRPr lang="cs-CZ" dirty="0">
              <a:latin typeface="Consolas" panose="020B0609020204030204" pitchFamily="49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nsolas" panose="020B0609020204030204" pitchFamily="49" charset="0"/>
              </a:rPr>
              <a:t>lm</a:t>
            </a:r>
            <a:r>
              <a:rPr lang="en-US" dirty="0">
                <a:latin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</a:rPr>
              <a:t>medv</a:t>
            </a:r>
            <a:r>
              <a:rPr lang="en-US" dirty="0">
                <a:latin typeface="Consolas" panose="020B0609020204030204" pitchFamily="49" charset="0"/>
              </a:rPr>
              <a:t> ~ </a:t>
            </a:r>
            <a:r>
              <a:rPr lang="en-US" dirty="0" err="1">
                <a:latin typeface="Consolas" panose="020B0609020204030204" pitchFamily="49" charset="0"/>
              </a:rPr>
              <a:t>lstat</a:t>
            </a:r>
            <a:r>
              <a:rPr lang="cs-CZ" dirty="0">
                <a:latin typeface="Consolas" panose="020B0609020204030204" pitchFamily="49" charset="0"/>
              </a:rPr>
              <a:t> + black + ...</a:t>
            </a:r>
            <a:r>
              <a:rPr lang="en-US" dirty="0">
                <a:latin typeface="Consolas" panose="020B0609020204030204" pitchFamily="49" charset="0"/>
              </a:rPr>
              <a:t>)</a:t>
            </a:r>
            <a:endParaRPr lang="cs-CZ" dirty="0">
              <a:latin typeface="Consolas" panose="020B0609020204030204" pitchFamily="49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433942-05AE-4B30-B7CF-3530A10C3E8C}"/>
              </a:ext>
            </a:extLst>
          </p:cNvPr>
          <p:cNvSpPr/>
          <p:nvPr/>
        </p:nvSpPr>
        <p:spPr>
          <a:xfrm>
            <a:off x="448642" y="5371000"/>
            <a:ext cx="331853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(Multi)Collinearity</a:t>
            </a:r>
          </a:p>
          <a:p>
            <a:pPr algn="ctr"/>
            <a:r>
              <a:rPr lang="en-US" sz="32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To be continued…</a:t>
            </a:r>
            <a:endParaRPr lang="en-US" sz="32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1285B0-A655-8168-2D7E-A3FF1B41E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74" y="478328"/>
            <a:ext cx="10515600" cy="1325563"/>
          </a:xfrm>
        </p:spPr>
        <p:txBody>
          <a:bodyPr/>
          <a:lstStyle/>
          <a:p>
            <a:r>
              <a:rPr lang="cs-CZ" sz="4400" dirty="0">
                <a:solidFill>
                  <a:srgbClr val="131413"/>
                </a:solidFill>
                <a:effectLst/>
                <a:latin typeface="QlkvdfBdjqsmMdgnmdVdqtynCMR10"/>
              </a:rPr>
              <a:t>Why we </a:t>
            </a:r>
            <a:r>
              <a:rPr lang="en-US" sz="4400" dirty="0">
                <a:solidFill>
                  <a:srgbClr val="131413"/>
                </a:solidFill>
                <a:effectLst/>
                <a:latin typeface="QlkvdfBdjqsmMdgnmdVdqtynCMR10"/>
              </a:rPr>
              <a:t>shouldn</a:t>
            </a:r>
            <a:r>
              <a:rPr lang="en-US" dirty="0">
                <a:solidFill>
                  <a:srgbClr val="131413"/>
                </a:solidFill>
                <a:latin typeface="QlkvdfBdjqsmMdgnmdVdqtynCMR10"/>
              </a:rPr>
              <a:t>’t</a:t>
            </a:r>
            <a:r>
              <a:rPr lang="en-US" sz="4400" dirty="0">
                <a:solidFill>
                  <a:srgbClr val="131413"/>
                </a:solidFill>
                <a:effectLst/>
                <a:latin typeface="QlkvdfBdjqsmMdgnmdVdqtynCMR10"/>
              </a:rPr>
              <a:t> consider</a:t>
            </a:r>
            <a:br>
              <a:rPr lang="en-US" sz="4400" dirty="0">
                <a:solidFill>
                  <a:srgbClr val="131413"/>
                </a:solidFill>
                <a:effectLst/>
                <a:latin typeface="QlkvdfBdjqsmMdgnmdVdqtynCMR10"/>
              </a:rPr>
            </a:br>
            <a:r>
              <a:rPr lang="en-US" sz="4400" dirty="0">
                <a:solidFill>
                  <a:srgbClr val="131413"/>
                </a:solidFill>
                <a:effectLst/>
                <a:latin typeface="QlkvdfBdjqsmMdgnmdVdqtynCMR10"/>
              </a:rPr>
              <a:t>predictors separately</a:t>
            </a:r>
            <a:r>
              <a:rPr lang="cs-CZ" sz="4400" dirty="0">
                <a:solidFill>
                  <a:srgbClr val="131413"/>
                </a:solidFill>
                <a:effectLst/>
                <a:latin typeface="QlkvdfBdjqsmMdgnmdVdqtynCMR10"/>
              </a:rPr>
              <a:t> </a:t>
            </a:r>
            <a:r>
              <a:rPr lang="en-US" sz="4400" dirty="0">
                <a:solidFill>
                  <a:srgbClr val="131413"/>
                </a:solidFill>
                <a:effectLst/>
                <a:latin typeface="QlkvdfBdjqsmMdgnmdVdqtynCMR1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91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96B5CF13-7D18-48EF-AC4D-AC4F72395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706" y="3429000"/>
            <a:ext cx="11732894" cy="3399250"/>
          </a:xfrm>
          <a:prstGeom prst="rect">
            <a:avLst/>
          </a:prstGeom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1FB256BE-0575-4EEF-97F5-0CC75166C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357" y="190500"/>
            <a:ext cx="4676775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150C991-F06F-41D1-869F-B7CB81A54811}"/>
              </a:ext>
            </a:extLst>
          </p:cNvPr>
          <p:cNvSpPr txBox="1"/>
          <p:nvPr/>
        </p:nvSpPr>
        <p:spPr>
          <a:xfrm>
            <a:off x="9515764" y="6467693"/>
            <a:ext cx="68395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hlinkClick r:id="rId4"/>
              </a:rPr>
              <a:t>https://xkcd.com/657/large/</a:t>
            </a:r>
            <a:endParaRPr lang="en-US" sz="12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8DE7B2B-BDBD-4364-9793-9B78BBF33D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2966" y="3888360"/>
            <a:ext cx="8526065" cy="1190791"/>
          </a:xfrm>
          <a:prstGeom prst="rect">
            <a:avLst/>
          </a:prstGeom>
        </p:spPr>
      </p:pic>
      <p:pic>
        <p:nvPicPr>
          <p:cNvPr id="25" name="Picture 24" descr="Chart, line chart&#10;&#10;Description automatically generated">
            <a:extLst>
              <a:ext uri="{FF2B5EF4-FFF2-40B4-BE49-F238E27FC236}">
                <a16:creationId xmlns:a16="http://schemas.microsoft.com/office/drawing/2014/main" id="{6661D61A-A3D3-4FBE-BF5E-AAC39FA22DE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582" y="-17183"/>
            <a:ext cx="3611418" cy="360693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8895FE3-ED4A-4B76-8BE0-B8AC31660F27}"/>
              </a:ext>
            </a:extLst>
          </p:cNvPr>
          <p:cNvSpPr txBox="1"/>
          <p:nvPr/>
        </p:nvSpPr>
        <p:spPr>
          <a:xfrm>
            <a:off x="7583727" y="3429000"/>
            <a:ext cx="609447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hlinkClick r:id="rId7"/>
              </a:rPr>
              <a:t>machine learning - R: Plotting lasso beta coefficients - Stack Overflow</a:t>
            </a:r>
            <a:endParaRPr lang="en-US" sz="11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ADA140-62AA-0C7F-3FA9-5466A77CACF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8706" y="190500"/>
            <a:ext cx="3831059" cy="273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95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8A77B0E-756B-4C42-B13A-7ED061B8D246}"/>
              </a:ext>
            </a:extLst>
          </p:cNvPr>
          <p:cNvSpPr/>
          <p:nvPr/>
        </p:nvSpPr>
        <p:spPr>
          <a:xfrm>
            <a:off x="488357" y="710224"/>
            <a:ext cx="37112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Previously on</a:t>
            </a:r>
          </a:p>
          <a:p>
            <a:pPr algn="ctr"/>
            <a:r>
              <a:rPr lang="en-US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(Multi)Collinearity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08D691F4-82C3-4C5D-BF7B-1DC7DBBFA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84" y="2157984"/>
            <a:ext cx="2932948" cy="4434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000E121-5ED6-465E-9A1D-452C8A715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5480" y="1"/>
            <a:ext cx="6701096" cy="308915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BD232E3-F0BE-4C5A-A6BD-DD62CB6A21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0484" y="3448391"/>
            <a:ext cx="5711821" cy="32303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01AAE7E-7D64-4F24-9B6F-BFDE046192FC}"/>
              </a:ext>
            </a:extLst>
          </p:cNvPr>
          <p:cNvSpPr txBox="1"/>
          <p:nvPr/>
        </p:nvSpPr>
        <p:spPr>
          <a:xfrm>
            <a:off x="5335480" y="3089159"/>
            <a:ext cx="4403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How ridge regression treats multi-collinearity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8E681-1203-42B6-8119-DC7F799FFFBF}"/>
              </a:ext>
            </a:extLst>
          </p:cNvPr>
          <p:cNvSpPr txBox="1"/>
          <p:nvPr/>
        </p:nvSpPr>
        <p:spPr>
          <a:xfrm>
            <a:off x="10371197" y="6454324"/>
            <a:ext cx="60945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 err="1">
                <a:hlinkClick r:id="rId5"/>
              </a:rPr>
              <a:t>Driver.dvi</a:t>
            </a:r>
            <a:r>
              <a:rPr lang="en-US" sz="1200" dirty="0">
                <a:hlinkClick r:id="rId5"/>
              </a:rPr>
              <a:t> (unica.it)</a:t>
            </a: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DF3A57-F04F-072F-B89C-0C3DED17C8BF}"/>
              </a:ext>
            </a:extLst>
          </p:cNvPr>
          <p:cNvSpPr txBox="1"/>
          <p:nvPr/>
        </p:nvSpPr>
        <p:spPr>
          <a:xfrm>
            <a:off x="10455563" y="2741650"/>
            <a:ext cx="5843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lstat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D4E5D9-1D7F-F9BB-23E5-29F347F2C990}"/>
              </a:ext>
            </a:extLst>
          </p:cNvPr>
          <p:cNvSpPr txBox="1"/>
          <p:nvPr/>
        </p:nvSpPr>
        <p:spPr>
          <a:xfrm>
            <a:off x="7019031" y="2709693"/>
            <a:ext cx="5843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lstat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256A51-EAFD-4E2B-BDFE-059FC6F22DD6}"/>
              </a:ext>
            </a:extLst>
          </p:cNvPr>
          <p:cNvSpPr txBox="1"/>
          <p:nvPr/>
        </p:nvSpPr>
        <p:spPr>
          <a:xfrm rot="16200000">
            <a:off x="8612909" y="1046549"/>
            <a:ext cx="67197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black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4EAF92-D484-A70F-ED3F-7976F70E485C}"/>
              </a:ext>
            </a:extLst>
          </p:cNvPr>
          <p:cNvSpPr txBox="1"/>
          <p:nvPr/>
        </p:nvSpPr>
        <p:spPr>
          <a:xfrm rot="16200000">
            <a:off x="5151890" y="987091"/>
            <a:ext cx="67197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black</a:t>
            </a:r>
          </a:p>
        </p:txBody>
      </p:sp>
    </p:spTree>
    <p:extLst>
      <p:ext uri="{BB962C8B-B14F-4D97-AF65-F5344CB8AC3E}">
        <p14:creationId xmlns:p14="http://schemas.microsoft.com/office/powerpoint/2010/main" val="133501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908C-E68E-4E49-8DB3-6F9270D86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rgbClr val="131413"/>
                </a:solidFill>
                <a:effectLst/>
                <a:latin typeface="QlkvdfBdjqsmMdgnmdVdqtynCMR10"/>
              </a:rPr>
              <a:t>Summary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2480A3-140B-452F-8420-0B52610BAB47}"/>
              </a:ext>
            </a:extLst>
          </p:cNvPr>
          <p:cNvSpPr txBox="1"/>
          <p:nvPr/>
        </p:nvSpPr>
        <p:spPr>
          <a:xfrm>
            <a:off x="838199" y="1690688"/>
            <a:ext cx="10986857" cy="490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131413"/>
                </a:solidFill>
                <a:effectLst/>
                <a:uLnTx/>
                <a:uFillTx/>
                <a:latin typeface="GxbyvtXcsytdLjnjgnYshhbpCMTI10"/>
                <a:ea typeface="+mn-ea"/>
                <a:cs typeface="+mn-cs"/>
              </a:rPr>
              <a:t>How coefficients of multiple regression differ in meaning from coefficients of simple regression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31413"/>
              </a:solidFill>
              <a:effectLst/>
              <a:uLnTx/>
              <a:uFillTx/>
              <a:latin typeface="GxbyvtXcsytdLjnjgnYshhbpCMTI1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31413"/>
              </a:solidFill>
              <a:effectLst/>
              <a:uLnTx/>
              <a:uFillTx/>
              <a:latin typeface="GxbyvtXcsytdLjnjgnYshhbpCMTI1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131413"/>
                </a:solidFill>
                <a:effectLst/>
                <a:uLnTx/>
                <a:uFillTx/>
                <a:latin typeface="GxbyvtXcsytdLjnjgnYshhbpCMTI10"/>
                <a:ea typeface="+mn-ea"/>
                <a:cs typeface="+mn-cs"/>
              </a:rPr>
              <a:t>How Lasso performs feature selection</a:t>
            </a:r>
            <a:r>
              <a:rPr kumimoji="0" lang="en-US" sz="2400" b="1" i="0" u="none" strike="noStrike" kern="1200" cap="none" spc="0" normalizeH="0" noProof="0" dirty="0">
                <a:ln>
                  <a:noFill/>
                </a:ln>
                <a:solidFill>
                  <a:srgbClr val="131413"/>
                </a:solidFill>
                <a:effectLst/>
                <a:uLnTx/>
                <a:uFillTx/>
                <a:latin typeface="GxbyvtXcsytdLjnjgnYshhbpCMTI10"/>
                <a:ea typeface="+mn-ea"/>
                <a:cs typeface="+mn-cs"/>
              </a:rPr>
              <a:t>?</a:t>
            </a:r>
            <a:endParaRPr kumimoji="0" lang="cs-CZ" sz="2400" b="1" i="0" u="none" strike="noStrike" kern="1200" cap="none" spc="0" normalizeH="0" noProof="0" dirty="0">
              <a:ln>
                <a:noFill/>
              </a:ln>
              <a:solidFill>
                <a:srgbClr val="131413"/>
              </a:solidFill>
              <a:effectLst/>
              <a:uLnTx/>
              <a:uFillTx/>
              <a:latin typeface="GxbyvtXcsytdLjnjgnYshhbpCMTI10"/>
              <a:ea typeface="+mn-ea"/>
              <a:cs typeface="+mn-cs"/>
            </a:endParaRP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131413"/>
                </a:solidFill>
                <a:latin typeface="GxbyvtXcsytdLjnjgnYshhbpCMTI10"/>
              </a:rPr>
              <a:t>What trade-off needs to be discussed?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kumimoji="0" lang="cs-CZ" sz="2400" i="0" u="none" strike="noStrike" kern="1200" cap="none" spc="0" normalizeH="0" noProof="0" dirty="0">
              <a:ln>
                <a:noFill/>
              </a:ln>
              <a:solidFill>
                <a:srgbClr val="131413"/>
              </a:solidFill>
              <a:effectLst/>
              <a:uLnTx/>
              <a:uFillTx/>
              <a:latin typeface="GxbyvtXcsytdLjnjgnYshhbpCMTI1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400" b="1" baseline="0" dirty="0">
                <a:solidFill>
                  <a:srgbClr val="131413"/>
                </a:solidFill>
                <a:latin typeface="GxbyvtXcsytdLjnjgnYshhbpCMTI10"/>
              </a:rPr>
              <a:t>What is multicollinearity and how it is manifested?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131413"/>
                </a:solidFill>
                <a:latin typeface="GxbyvtXcsytdLjnjgnYshhbpCMTI10"/>
              </a:rPr>
              <a:t>How does Ridge help to mitigate the issues?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endParaRPr lang="cs-CZ" sz="2400" baseline="0" dirty="0">
              <a:solidFill>
                <a:srgbClr val="131413"/>
              </a:solidFill>
              <a:latin typeface="GxbyvtXcsytdLjnjgnYshhbpCMTI1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400" b="1" dirty="0">
                <a:solidFill>
                  <a:srgbClr val="131413"/>
                </a:solidFill>
                <a:latin typeface="GxbyvtXcsytdLjnjgnYshhbpCMTI10"/>
              </a:rPr>
              <a:t>What is the connection between splines and polynomial regression?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131413"/>
                </a:solidFill>
                <a:latin typeface="GxbyvtXcsytdLjnjgnYshhbpCMTI10"/>
              </a:rPr>
              <a:t>What are the differences?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rgbClr val="131413"/>
              </a:solidFill>
              <a:effectLst/>
              <a:uLnTx/>
              <a:uFillTx/>
              <a:latin typeface="GxbyvtXcsytdLjnjgnYshhbpCMTI10"/>
            </a:endParaRPr>
          </a:p>
        </p:txBody>
      </p:sp>
    </p:spTree>
    <p:extLst>
      <p:ext uri="{BB962C8B-B14F-4D97-AF65-F5344CB8AC3E}">
        <p14:creationId xmlns:p14="http://schemas.microsoft.com/office/powerpoint/2010/main" val="1456550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12495</TotalTime>
  <Words>244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Consolas</vt:lpstr>
      <vt:lpstr>GxbyvtXcsytdLjnjgnYshhbpCMTI10</vt:lpstr>
      <vt:lpstr>QlkvdfBdjqsmMdgnmdVdqtynCMR10</vt:lpstr>
      <vt:lpstr>Office Theme</vt:lpstr>
      <vt:lpstr>B4M36SAN Linear regression III</vt:lpstr>
      <vt:lpstr>Outline</vt:lpstr>
      <vt:lpstr>Why we shouldn’t consider predictors separately  </vt:lpstr>
      <vt:lpstr>PowerPoint Presentation</vt:lpstr>
      <vt:lpstr>PowerPoint Presentation</vt:lpstr>
      <vt:lpstr>Summary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Anh vu</dc:creator>
  <cp:lastModifiedBy>Anh vu</cp:lastModifiedBy>
  <cp:revision>23</cp:revision>
  <dcterms:created xsi:type="dcterms:W3CDTF">2021-09-15T08:02:52Z</dcterms:created>
  <dcterms:modified xsi:type="dcterms:W3CDTF">2022-10-17T17:37:09Z</dcterms:modified>
</cp:coreProperties>
</file>