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7" r:id="rId6"/>
    <p:sldId id="262" r:id="rId7"/>
    <p:sldId id="264" r:id="rId8"/>
    <p:sldId id="263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8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67A9-9FA3-4853-8ED2-8DDFC600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F1562-EF89-4093-B8B8-8CF8961F1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D729E-32AA-4F9E-884F-A6A0DA26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2FDD1-26E0-4EBD-8C68-8FA64678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28FA2-2F23-4BBF-8FE0-CE52B304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65C1-E91D-4B80-A3FC-3E222747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30E52-A3E9-4604-BD2C-BDBBF5781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A0FA-EAF2-474C-8E3B-B625EC87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8C34-4665-4DEF-9013-303248A6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7009-9383-451C-8740-8EB4C8A3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028B6-38A0-4FD2-B11D-90C685AFE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E938E-B0DE-4DAD-8624-AA5CEEAE4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7FD5-C45E-4A00-8A28-99E515C8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8567-4DD2-48E6-A8B1-0923A988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5BDC9-B34F-47FE-8AA2-AB83C6F5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6FD1-149B-4039-86AE-E47848FF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12F60-41FA-4C05-827F-A901D06C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2C1B7-C0A8-4201-9D8A-FD5CDA22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45DD2-5D0F-4640-A65A-1F4BE423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5F719-3C5B-4E2E-B8BE-8112F8A6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5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D195-C34E-43B8-9540-650B60AB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38948-2FE8-4479-A928-4FDBDDAEB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1C6FD-E0C4-4406-806A-66CF5A24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893E2-1C36-422E-993D-4E8E03C3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28B6-C1E1-47B0-A121-9D765E54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6439-BF32-4E56-BB14-2AC056C3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F0B7-A759-4164-979E-9DA08CACA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152E3-7227-4FF3-B11E-35E7D4FF5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31D66-4498-4E1B-A7C1-A2D1E15D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F3405-6FE8-4D47-AC11-DF673BEF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5F591-06B5-4EE4-9CE5-525A4307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F91A-BCFF-4437-AD04-90D80308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70B94-0558-4072-80C5-57F0D378C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E0B6-A669-4388-9398-90CC874F3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0A6D3-C021-4678-8296-9C8B90F91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549E7-7DF3-4E20-9C95-A5900B7B6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F4E0B-F783-4A25-9312-ACE126E9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61851-6278-4A3F-984F-FBFA9FE6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8C205-306B-4D67-9EF5-75E0A16C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C2CF-D56A-45BE-8103-E4F1B826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901A2-AA56-457A-8F15-5B236FDA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98B57-019D-4985-B95E-FF40E7F0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A6D9D-B13E-40BE-AE34-2F8E7C6E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37879-9F69-41EF-8310-32628859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AA1FE-329A-43E6-B46E-8FFAF9F7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3EDD-D09A-4642-B7D9-15E485C8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9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0406-022A-48A9-A4D2-4189C0F8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E231-72E7-45F3-87BB-92321E6D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6F0DC-694F-4BB4-8AA8-1DA7E0E90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09437-24D8-4201-A8DB-0F9420A9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79212-CB1E-454D-8F01-3CB9E6A9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40FE5-B8C9-4FDD-8CB8-E8A1CE7E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93C1-F8A9-4BC1-BF42-DED3F826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B0C76-5751-4C52-81CC-608A198AA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05C6D-98CD-4F5D-A78F-EE41ABFE2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B02CA-4070-4705-9B7F-232C494B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F5EFC-4759-4AE3-B2C5-CF39FBD1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CC470-BA02-4FC6-B8A9-B3C6B179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8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624CC-CC80-4459-9656-F664B488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76D6-ED6B-4FF9-B6E6-88E318ABF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080E4-61F0-49E9-8043-A3C005E1B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BEC5-4535-4F4C-88AD-8D51FBFF66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F2B9-09D2-4A14-94BD-CA64AC7E2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25EA-63BC-4EAA-95FA-12C5259AB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2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ifunny.co/images/b0dc8a639e4406c6d5e2a206287d4d978b0f629037a8607eaa4154ef5e61903a_1.jpg" TargetMode="External"/><Relationship Id="rId2" Type="http://schemas.openxmlformats.org/officeDocument/2006/relationships/hyperlink" Target="https://pics.me.me/pranay-pathole-ppathole-when-you-are-fundraising-al-when-you-45081339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.redd.it/ew62nqmlkur41.jpg" TargetMode="External"/><Relationship Id="rId4" Type="http://schemas.openxmlformats.org/officeDocument/2006/relationships/hyperlink" Target="https://pics.me.me/cs-undergrads-problem-that-can-be-solved-with-linear-regression-44588611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74C69123-B59E-4752-8B59-B91C422E6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cs-CZ" sz="4400" dirty="0"/>
              <a:t>B4M36SAN</a:t>
            </a:r>
            <a:br>
              <a:rPr lang="en-US" dirty="0"/>
            </a:br>
            <a:r>
              <a:rPr lang="en-US" dirty="0"/>
              <a:t>Linear regression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D13276D9-36AF-4427-A1F4-540468A17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Anh Vu 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1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e Like, Regression, and Linear Regression: Pranay Pathole&#10; @PPathole&#10; when you are fundraising: Al&#10; when you are hiring: ML&#10; when implementing: linear&#10; regression&#10;Itd be like that sometimes">
            <a:extLst>
              <a:ext uri="{FF2B5EF4-FFF2-40B4-BE49-F238E27FC236}">
                <a16:creationId xmlns:a16="http://schemas.microsoft.com/office/drawing/2014/main" id="{B0B19BE6-35F2-49CF-9BEE-C8909E875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6"/>
          <a:stretch/>
        </p:blipFill>
        <p:spPr bwMode="auto">
          <a:xfrm>
            <a:off x="786877" y="0"/>
            <a:ext cx="4597870" cy="30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0944D87-A74A-40EB-AE60-43D7C846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3080829"/>
            <a:ext cx="6495772" cy="37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B75DC30-86AE-428B-8665-DB3162732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7"/>
          <a:stretch/>
        </p:blipFill>
        <p:spPr bwMode="auto">
          <a:xfrm>
            <a:off x="6406440" y="13036"/>
            <a:ext cx="5744408" cy="35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00184C9F-40D5-420B-9C86-F49735FCDE21}"/>
              </a:ext>
            </a:extLst>
          </p:cNvPr>
          <p:cNvSpPr txBox="1">
            <a:spLocks/>
          </p:cNvSpPr>
          <p:nvPr/>
        </p:nvSpPr>
        <p:spPr>
          <a:xfrm>
            <a:off x="1372861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is</a:t>
            </a:r>
            <a:br>
              <a:rPr lang="en-US" dirty="0"/>
            </a:br>
            <a:r>
              <a:rPr lang="en-US" dirty="0"/>
              <a:t>Linear regression?</a:t>
            </a:r>
            <a:endParaRPr lang="cs-CZ" dirty="0"/>
          </a:p>
        </p:txBody>
      </p:sp>
      <p:pic>
        <p:nvPicPr>
          <p:cNvPr id="12" name="Picture 11" descr="A collage of a person wearing a helmet&#10;&#10;Description automatically generated with medium confidence">
            <a:extLst>
              <a:ext uri="{FF2B5EF4-FFF2-40B4-BE49-F238E27FC236}">
                <a16:creationId xmlns:a16="http://schemas.microsoft.com/office/drawing/2014/main" id="{D8C12824-97DC-497C-98A9-143CC7F60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91" y="-14279"/>
            <a:ext cx="3897297" cy="68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F27C-2571-44DC-92B5-37AEA038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is linear regression (for real)?</a:t>
            </a:r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03D5786-7140-4EFE-BC51-F8E1AB3752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21A55214-95DD-4049-AE92-BE219B6D7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1" y="3053582"/>
            <a:ext cx="8339232" cy="3804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8D75F-0BDA-49BA-848A-5A78B52D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26" y="1706024"/>
            <a:ext cx="4499070" cy="5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9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3D29-BD3B-4D78-9850-AB1969A2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1633-F07C-459C-9221-C7FCC858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4273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How do we find the coefficients? </a:t>
            </a:r>
          </a:p>
          <a:p>
            <a:endParaRPr lang="en-US" sz="2400" b="1" i="0" u="none" strike="noStrike" baseline="0" dirty="0">
              <a:solidFill>
                <a:srgbClr val="131413"/>
              </a:solidFill>
              <a:latin typeface="GxbyvtXcsytdLjnjgnYshhbpCMTI10"/>
            </a:endParaRPr>
          </a:p>
          <a:p>
            <a:r>
              <a:rPr lang="en-US" sz="2400" b="1" i="0" u="none" strike="noStrike" baseline="0" dirty="0">
                <a:solidFill>
                  <a:srgbClr val="131413"/>
                </a:solidFill>
                <a:latin typeface="GxbyvtXcsytdLjnjgnYshhbpCMTI10"/>
              </a:rPr>
              <a:t>Is there a relationship </a:t>
            </a:r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between independent variables </a:t>
            </a:r>
            <a:r>
              <a:rPr lang="en-US" sz="2400" b="0" i="1" u="none" strike="noStrike" baseline="0" dirty="0">
                <a:solidFill>
                  <a:srgbClr val="131413"/>
                </a:solidFill>
                <a:latin typeface="GxbyvtXcsytdLjnjgnYshhbpCMTI10"/>
              </a:rPr>
              <a:t>X</a:t>
            </a:r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 and a response variable </a:t>
            </a:r>
            <a:r>
              <a:rPr lang="en-US" sz="2400" b="0" i="1" u="none" strike="noStrike" baseline="0" dirty="0">
                <a:solidFill>
                  <a:srgbClr val="131413"/>
                </a:solidFill>
                <a:latin typeface="GxbyvtXcsytdLjnjgnYshhbpCMTI10"/>
              </a:rPr>
              <a:t>y</a:t>
            </a:r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?</a:t>
            </a:r>
          </a:p>
          <a:p>
            <a:pPr marL="0" indent="0">
              <a:buNone/>
            </a:pPr>
            <a:endParaRPr lang="en-US" sz="2400" dirty="0">
              <a:solidFill>
                <a:srgbClr val="131413"/>
              </a:solidFill>
              <a:latin typeface="GxbyvtXcsytdLjnjgnYshhbpCMTI10"/>
            </a:endParaRPr>
          </a:p>
          <a:p>
            <a:r>
              <a:rPr lang="en-US" sz="2400" b="1" dirty="0">
                <a:solidFill>
                  <a:srgbClr val="131413"/>
                </a:solidFill>
                <a:latin typeface="GxbyvtXcsytdLjnjgnYshhbpCMTI10"/>
              </a:rPr>
              <a:t>Which of the independent variables </a:t>
            </a:r>
            <a:r>
              <a:rPr lang="en-US" sz="2400" dirty="0">
                <a:solidFill>
                  <a:srgbClr val="131413"/>
                </a:solidFill>
                <a:latin typeface="GxbyvtXcsytdLjnjgnYshhbpCMTI10"/>
              </a:rPr>
              <a:t>contribute to predicting the response?</a:t>
            </a:r>
          </a:p>
          <a:p>
            <a:endParaRPr lang="en-US" sz="2400" dirty="0">
              <a:solidFill>
                <a:srgbClr val="131413"/>
              </a:solidFill>
              <a:latin typeface="GxbyvtXcsytdLjnjgnYshhbpCMTI10"/>
            </a:endParaRPr>
          </a:p>
          <a:p>
            <a:r>
              <a:rPr lang="en-US" sz="2400" b="1" i="0" u="none" strike="noStrike" baseline="0" dirty="0">
                <a:solidFill>
                  <a:srgbClr val="131413"/>
                </a:solidFill>
                <a:latin typeface="GxbyvtXcsytdLjnjgnYshhbpCMTI10"/>
              </a:rPr>
              <a:t>How accurate are the predictions</a:t>
            </a:r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?</a:t>
            </a:r>
          </a:p>
          <a:p>
            <a:endParaRPr lang="en-US" sz="2400" b="0" i="0" u="none" strike="noStrike" baseline="0" dirty="0">
              <a:solidFill>
                <a:srgbClr val="131413"/>
              </a:solidFill>
              <a:latin typeface="GxbyvtXcsytdLjnjgnYshhbpCMTI10"/>
            </a:endParaRPr>
          </a:p>
          <a:p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Is the relationship 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GxbyvtXcsytdLjnjgnYshhbpCMTI10"/>
              </a:rPr>
              <a:t>linear</a:t>
            </a:r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?</a:t>
            </a:r>
            <a:endParaRPr lang="en-US" sz="3600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1B19BB18-84F0-4EE6-8473-0AE3B612A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71" y="4187661"/>
            <a:ext cx="5853344" cy="26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C6EF6-9BFB-49B4-BB6C-9B96E0F2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06449"/>
            <a:ext cx="6639315" cy="348960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B3B945-B3A8-48EB-99F1-E4DE8F66C29D}"/>
              </a:ext>
            </a:extLst>
          </p:cNvPr>
          <p:cNvSpPr/>
          <p:nvPr/>
        </p:nvSpPr>
        <p:spPr>
          <a:xfrm>
            <a:off x="666750" y="1872516"/>
            <a:ext cx="4419600" cy="749423"/>
          </a:xfrm>
          <a:prstGeom prst="roundRect">
            <a:avLst/>
          </a:prstGeom>
          <a:solidFill>
            <a:srgbClr val="F2F2F2">
              <a:alpha val="56078"/>
            </a:srgb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ADE5A4-CCFB-4795-A7E5-9153B4556819}"/>
              </a:ext>
            </a:extLst>
          </p:cNvPr>
          <p:cNvSpPr/>
          <p:nvPr/>
        </p:nvSpPr>
        <p:spPr>
          <a:xfrm>
            <a:off x="628650" y="2740983"/>
            <a:ext cx="6602859" cy="1271724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35FBF-0C99-4B15-9A85-F438FE00CEE2}"/>
              </a:ext>
            </a:extLst>
          </p:cNvPr>
          <p:cNvSpPr txBox="1"/>
          <p:nvPr/>
        </p:nvSpPr>
        <p:spPr>
          <a:xfrm>
            <a:off x="5086350" y="1980745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Distribution of residuals (ignore for now)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0FB535-09EF-4620-8B67-628B107F1A89}"/>
              </a:ext>
            </a:extLst>
          </p:cNvPr>
          <p:cNvSpPr/>
          <p:nvPr/>
        </p:nvSpPr>
        <p:spPr>
          <a:xfrm>
            <a:off x="628650" y="4099267"/>
            <a:ext cx="6602859" cy="79678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6F6812-8A2D-48C5-8065-2E940F348CB9}"/>
              </a:ext>
            </a:extLst>
          </p:cNvPr>
          <p:cNvSpPr txBox="1"/>
          <p:nvPr/>
        </p:nvSpPr>
        <p:spPr>
          <a:xfrm>
            <a:off x="7477125" y="2621939"/>
            <a:ext cx="44100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β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coefficients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Their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Their std.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Associated t-static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Associated p-value of the statistic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251B6-E990-415D-87E4-D14309CEB70B}"/>
              </a:ext>
            </a:extLst>
          </p:cNvPr>
          <p:cNvSpPr txBox="1"/>
          <p:nvPr/>
        </p:nvSpPr>
        <p:spPr>
          <a:xfrm>
            <a:off x="1145033" y="5133196"/>
            <a:ext cx="66393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“usefulness”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Standard error of residuals (absolute measure of “accuracy”)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R-squared statistics (relative measures of “accuracy”)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F-statistic (“is the model significantly better, than averaging?”)</a:t>
            </a:r>
          </a:p>
        </p:txBody>
      </p:sp>
    </p:spTree>
    <p:extLst>
      <p:ext uri="{BB962C8B-B14F-4D97-AF65-F5344CB8AC3E}">
        <p14:creationId xmlns:p14="http://schemas.microsoft.com/office/powerpoint/2010/main" val="27002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>
            <a:extLst>
              <a:ext uri="{FF2B5EF4-FFF2-40B4-BE49-F238E27FC236}">
                <a16:creationId xmlns:a16="http://schemas.microsoft.com/office/drawing/2014/main" id="{8DF128C4-BD16-480B-A038-B52B905195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E25B8710-007D-41E2-A5B3-D470DD7E0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9" y="2249516"/>
            <a:ext cx="5429250" cy="3228975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96A27191-5695-41CD-9336-835EE5E38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11" y="2249515"/>
            <a:ext cx="5429250" cy="3228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3C998-7BCB-1B99-8C1F-B9F945EB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Why Betas have a distribution?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8EAE-5C7C-230E-573D-8736394D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427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Which regression do you “trust” more?</a:t>
            </a:r>
          </a:p>
          <a:p>
            <a:endParaRPr lang="en-US" sz="2400" b="1" i="0" u="none" strike="noStrike" baseline="0" dirty="0">
              <a:solidFill>
                <a:srgbClr val="131413"/>
              </a:solidFill>
              <a:latin typeface="GxbyvtXcsytdLjnjgnYshhbpCMTI10"/>
            </a:endParaRPr>
          </a:p>
        </p:txBody>
      </p:sp>
    </p:spTree>
    <p:extLst>
      <p:ext uri="{BB962C8B-B14F-4D97-AF65-F5344CB8AC3E}">
        <p14:creationId xmlns:p14="http://schemas.microsoft.com/office/powerpoint/2010/main" val="39027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81C2EA72-534A-401F-BD5B-8BD2B7C13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73" y="152145"/>
            <a:ext cx="6516210" cy="6724729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BA051F2C-053B-4790-9F21-EA12622E7C25}"/>
              </a:ext>
            </a:extLst>
          </p:cNvPr>
          <p:cNvSpPr/>
          <p:nvPr/>
        </p:nvSpPr>
        <p:spPr>
          <a:xfrm rot="10800000">
            <a:off x="3212397" y="1614233"/>
            <a:ext cx="648070" cy="2383654"/>
          </a:xfrm>
          <a:prstGeom prst="rightBrace">
            <a:avLst>
              <a:gd name="adj1" fmla="val 8333"/>
              <a:gd name="adj2" fmla="val 5149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C3A68-9AE9-459B-B5B2-F6E000C12206}"/>
              </a:ext>
            </a:extLst>
          </p:cNvPr>
          <p:cNvSpPr txBox="1"/>
          <p:nvPr/>
        </p:nvSpPr>
        <p:spPr>
          <a:xfrm>
            <a:off x="182624" y="2549656"/>
            <a:ext cx="280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Error of the baseline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EB82D-5D19-4D0F-99E6-F15C1A482ACF}"/>
              </a:ext>
            </a:extLst>
          </p:cNvPr>
          <p:cNvSpPr txBox="1"/>
          <p:nvPr/>
        </p:nvSpPr>
        <p:spPr>
          <a:xfrm>
            <a:off x="-1132955" y="379475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Baseline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B5FD6-061C-4B18-A648-FABDC72EAD88}"/>
              </a:ext>
            </a:extLst>
          </p:cNvPr>
          <p:cNvSpPr txBox="1"/>
          <p:nvPr/>
        </p:nvSpPr>
        <p:spPr>
          <a:xfrm>
            <a:off x="2666420" y="346093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Error reduced by the fit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F3F2D5B-9399-4812-BFC7-788C13DD5FA7}"/>
              </a:ext>
            </a:extLst>
          </p:cNvPr>
          <p:cNvSpPr/>
          <p:nvPr/>
        </p:nvSpPr>
        <p:spPr>
          <a:xfrm>
            <a:off x="3969486" y="3453415"/>
            <a:ext cx="539050" cy="526000"/>
          </a:xfrm>
          <a:prstGeom prst="rightBrace">
            <a:avLst>
              <a:gd name="adj1" fmla="val 8333"/>
              <a:gd name="adj2" fmla="val 51490"/>
            </a:avLst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1CEA93-8CEF-4984-A695-0C8503B5133A}"/>
              </a:ext>
            </a:extLst>
          </p:cNvPr>
          <p:cNvCxnSpPr>
            <a:cxnSpLocks/>
          </p:cNvCxnSpPr>
          <p:nvPr/>
        </p:nvCxnSpPr>
        <p:spPr>
          <a:xfrm>
            <a:off x="3934334" y="1669360"/>
            <a:ext cx="0" cy="23192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B259EC9-5E02-4148-8E1A-623D20EF1DDA}"/>
              </a:ext>
            </a:extLst>
          </p:cNvPr>
          <p:cNvSpPr/>
          <p:nvPr/>
        </p:nvSpPr>
        <p:spPr>
          <a:xfrm>
            <a:off x="3807199" y="1493571"/>
            <a:ext cx="261824" cy="255689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978BFF-F59A-47BC-B6EE-1AC9E84F17FA}"/>
                  </a:ext>
                </a:extLst>
              </p:cNvPr>
              <p:cNvSpPr txBox="1"/>
              <p:nvPr/>
            </p:nvSpPr>
            <p:spPr>
              <a:xfrm>
                <a:off x="9421090" y="3460930"/>
                <a:ext cx="2189510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𝐸𝑟𝑟𝑜𝑟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𝑟𝑒𝑑𝑢𝑐𝑒𝑑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𝐸𝑟𝑟𝑜𝑟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978BFF-F59A-47BC-B6EE-1AC9E84F1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0" y="3460930"/>
                <a:ext cx="2189510" cy="524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17D911-B57B-47BC-802B-B638F81D422E}"/>
                  </a:ext>
                </a:extLst>
              </p:cNvPr>
              <p:cNvSpPr txBox="1"/>
              <p:nvPr/>
            </p:nvSpPr>
            <p:spPr>
              <a:xfrm>
                <a:off x="9328728" y="4463075"/>
                <a:ext cx="2635145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𝑉𝑎𝑟𝑖𝑎𝑛𝑐𝑒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𝑒𝑥𝑝𝑙𝑎𝑖𝑛𝑒𝑑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𝑚𝑜𝑑𝑒𝑙</m:t>
                              </m:r>
                            </m:e>
                          </m:eqAr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𝑣𝑎𝑟𝑖𝑎𝑛𝑐𝑒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17D911-B57B-47BC-802B-B638F81D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728" y="4463075"/>
                <a:ext cx="2635145" cy="78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2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5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908C-E68E-4E49-8DB3-6F9270D8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31413"/>
                </a:solidFill>
                <a:effectLst/>
                <a:latin typeface="QlkvdfBdjqsmMdgnmdVdqtynCMR10"/>
              </a:rPr>
              <a:t>Summary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480A3-140B-452F-8420-0B52610BAB47}"/>
              </a:ext>
            </a:extLst>
          </p:cNvPr>
          <p:cNvSpPr txBox="1"/>
          <p:nvPr/>
        </p:nvSpPr>
        <p:spPr>
          <a:xfrm>
            <a:off x="838199" y="1690688"/>
            <a:ext cx="10986857" cy="503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Is there a relationship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between independent variables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 and a response variable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?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31413"/>
                </a:solidFill>
                <a:latin typeface="GxbyvtXcsytdLjnjgnYshhbpCMTI10"/>
              </a:rPr>
              <a:t>F-score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Which of the independent variables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contribute to predicting the response?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31413"/>
                </a:solidFill>
                <a:effectLst/>
                <a:latin typeface="GxbyvtXcsytdLjnjgnYshhbpCMTI10"/>
              </a:rPr>
              <a:t>examine the p-values of individual coefficients of predictors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How accurate are the predictions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?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31413"/>
                </a:solidFill>
                <a:latin typeface="GxbyvtXcsytdLjnjgnYshhbpCMTI10"/>
              </a:rPr>
              <a:t>R</a:t>
            </a:r>
            <a:r>
              <a:rPr lang="en-US" sz="2400" baseline="30000" dirty="0">
                <a:solidFill>
                  <a:srgbClr val="131413"/>
                </a:solidFill>
                <a:latin typeface="GxbyvtXcsytdLjnjgnYshhbpCMTI10"/>
              </a:rPr>
              <a:t>2</a:t>
            </a:r>
            <a:r>
              <a:rPr lang="en-US" sz="2400" dirty="0">
                <a:solidFill>
                  <a:srgbClr val="131413"/>
                </a:solidFill>
                <a:latin typeface="GxbyvtXcsytdLjnjgnYshhbpCMTI10"/>
              </a:rPr>
              <a:t> and RMSE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Is the relationship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linear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?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Residual plots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58E0-CC62-41DF-BA61-1A47D74C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2B78-44F5-40FA-B495-4250BDB0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https://pics.me.me/pranay-pathole-ppathole-when-you-are-fundraising-al-when-you-45081339.png</a:t>
            </a:r>
            <a:endParaRPr lang="en-US" sz="1400" dirty="0"/>
          </a:p>
          <a:p>
            <a:r>
              <a:rPr lang="en-US" sz="1400" dirty="0">
                <a:hlinkClick r:id="rId3"/>
              </a:rPr>
              <a:t>https://img.ifunny.co/images/b0dc8a639e4406c6d5e2a206287d4d978b0f629037a8607eaa4154ef5e61903a_1.jpg</a:t>
            </a:r>
            <a:endParaRPr lang="en-US" sz="1400" dirty="0"/>
          </a:p>
          <a:p>
            <a:r>
              <a:rPr lang="en-US" sz="1400" dirty="0">
                <a:hlinkClick r:id="rId4"/>
              </a:rPr>
              <a:t>cs-undergrads-problem-that-can-be-solved-with-linear-regression-44588611.png (500×420) (me.me)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https://i.redd.it/ew62nqmlkur41.jpg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35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257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GxbyvtXcsytdLjnjgnYshhbpCMTI10</vt:lpstr>
      <vt:lpstr>QlkvdfBdjqsmMdgnmdVdqtynCMR10</vt:lpstr>
      <vt:lpstr>Office Theme</vt:lpstr>
      <vt:lpstr>B4M36SAN Linear regression</vt:lpstr>
      <vt:lpstr>PowerPoint Presentation</vt:lpstr>
      <vt:lpstr>What is linear regression (for real)?</vt:lpstr>
      <vt:lpstr>Important questions</vt:lpstr>
      <vt:lpstr>PowerPoint Presentation</vt:lpstr>
      <vt:lpstr>Why Betas have a distribution? </vt:lpstr>
      <vt:lpstr>PowerPoint Presentation</vt:lpstr>
      <vt:lpstr>Summary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vu</dc:creator>
  <cp:lastModifiedBy>Anh Vu Le</cp:lastModifiedBy>
  <cp:revision>11</cp:revision>
  <dcterms:created xsi:type="dcterms:W3CDTF">2021-09-15T08:02:52Z</dcterms:created>
  <dcterms:modified xsi:type="dcterms:W3CDTF">2022-10-04T09:25:31Z</dcterms:modified>
</cp:coreProperties>
</file>