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69" r:id="rId3"/>
    <p:sldId id="258" r:id="rId4"/>
    <p:sldId id="264" r:id="rId5"/>
    <p:sldId id="266" r:id="rId6"/>
    <p:sldId id="268" r:id="rId7"/>
    <p:sldId id="267" r:id="rId8"/>
    <p:sldId id="257" r:id="rId9"/>
    <p:sldId id="259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2F2F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4" d="100"/>
          <a:sy n="84" d="100"/>
        </p:scale>
        <p:origin x="96" y="110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EA8A23-E7E3-44BF-8566-4DF678C61AF2}" type="datetimeFigureOut">
              <a:rPr lang="en-US" smtClean="0"/>
              <a:t>10/30/2022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B0AB57-A3C7-40CD-9ACD-A31FEBED9E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15012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4367A9-9FA3-4853-8ED2-8DDFC600834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80F1562-EF89-4093-B8B8-8CF8961F13D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4D729E-32AA-4F9E-884F-A6A0DA2664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FBEC5-4535-4F4C-88AD-8D51FBFF662E}" type="datetimeFigureOut">
              <a:rPr lang="en-US" smtClean="0"/>
              <a:t>10/30/2022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72FDD1-26E0-4EBD-8C68-8FA6467833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C28FA2-2F23-4BBF-8FE0-CE52B3043A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589C5-1509-4E2D-8248-877848121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73275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FE65C1-E91D-4B80-A3FC-3E22274760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5530E52-A3E9-4604-BD2C-BDBBF5781E6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A5A0FA-EAF2-474C-8E3B-B625EC8771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FBEC5-4535-4F4C-88AD-8D51FBFF662E}" type="datetimeFigureOut">
              <a:rPr lang="en-US" smtClean="0"/>
              <a:t>10/30/2022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288C34-4665-4DEF-9013-303248A635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417009-9383-451C-8740-8EB4C8A30D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589C5-1509-4E2D-8248-877848121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88666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C0028B6-38A0-4FD2-B11D-90C685AFE7D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97E938E-B0DE-4DAD-8624-AA5CEEAE40D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C87FD5-C45E-4A00-8A28-99E515C8CD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FBEC5-4535-4F4C-88AD-8D51FBFF662E}" type="datetimeFigureOut">
              <a:rPr lang="en-US" smtClean="0"/>
              <a:t>10/30/2022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998567-4DD2-48E6-A8B1-0923A9880D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85BDC9-B34F-47FE-8AA2-AB83C6F50C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589C5-1509-4E2D-8248-877848121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7604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2E6FD1-149B-4039-86AE-E47848FF08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412F60-41FA-4C05-827F-A901D06CC5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12C1B7-C0A8-4201-9D8A-FD5CDA2208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FBEC5-4535-4F4C-88AD-8D51FBFF662E}" type="datetimeFigureOut">
              <a:rPr lang="en-US" smtClean="0"/>
              <a:t>10/30/2022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045DD2-5D0F-4640-A65A-1F4BE42353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95F719-3C5B-4E2E-B8BE-8112F8A663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589C5-1509-4E2D-8248-877848121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95567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C7D195-C34E-43B8-9540-650B60ABA6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4438948-2FE8-4479-A928-4FDBDDAEB3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31C6FD-E0C4-4406-806A-66CF5A24C1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FBEC5-4535-4F4C-88AD-8D51FBFF662E}" type="datetimeFigureOut">
              <a:rPr lang="en-US" smtClean="0"/>
              <a:t>10/30/2022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6893E2-1C36-422E-993D-4E8E03C313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9E28B6-C1E1-47B0-A121-9D765E5404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589C5-1509-4E2D-8248-877848121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12984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9A6439-BF32-4E56-BB14-2AC056C3C4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B6F0B7-A759-4164-979E-9DA08CACAA1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66152E3-7227-4FF3-B11E-35E7D4FF598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8131D66-4498-4E1B-A7C1-A2D1E15DF0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FBEC5-4535-4F4C-88AD-8D51FBFF662E}" type="datetimeFigureOut">
              <a:rPr lang="en-US" smtClean="0"/>
              <a:t>10/30/2022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73F3405-6FE8-4D47-AC11-DF673BEFFF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015F591-06B5-4EE4-9CE5-525A4307FB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589C5-1509-4E2D-8248-877848121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43042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09F91A-BCFF-4437-AD04-90D8030874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5D70B94-0558-4072-80C5-57F0D378C6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8DDE0B6-A669-4388-9398-90CC874F327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310A6D3-C021-4678-8296-9C8B90F9196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1A549E7-7DF3-4E20-9C95-A5900B7B6DF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DAF4E0B-F783-4A25-9312-ACE126E907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FBEC5-4535-4F4C-88AD-8D51FBFF662E}" type="datetimeFigureOut">
              <a:rPr lang="en-US" smtClean="0"/>
              <a:t>10/30/2022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B161851-6278-4A3F-984F-FBFA9FE65D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688C205-306B-4D67-9EF5-75E0A16CA8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589C5-1509-4E2D-8248-877848121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7777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92C2CF-D56A-45BE-8103-E4F1B82670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50901A2-AA56-457A-8F15-5B236FDAA8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FBEC5-4535-4F4C-88AD-8D51FBFF662E}" type="datetimeFigureOut">
              <a:rPr lang="en-US" smtClean="0"/>
              <a:t>10/30/2022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9E98B57-019D-4985-B95E-FF40E7F0BD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B4A6D9D-B13E-40BE-AE34-2F8E7C6E9F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589C5-1509-4E2D-8248-877848121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41913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1E37879-9F69-41EF-8310-326288594B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FBEC5-4535-4F4C-88AD-8D51FBFF662E}" type="datetimeFigureOut">
              <a:rPr lang="en-US" smtClean="0"/>
              <a:t>10/30/2022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F9AA1FE-329A-43E6-B46E-8FFAF9F777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7023EDD-D09A-4642-B7D9-15E485C800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589C5-1509-4E2D-8248-877848121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59930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8D0406-022A-48A9-A4D2-4189C0F833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69E231-72E7-45F3-87BB-92321E6DA9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8A6F0DC-694F-4BB4-8AA8-1DA7E0E90AD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C609437-24D8-4201-A8DB-0F9420A981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FBEC5-4535-4F4C-88AD-8D51FBFF662E}" type="datetimeFigureOut">
              <a:rPr lang="en-US" smtClean="0"/>
              <a:t>10/30/2022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2879212-CB1E-454D-8F01-3CB9E6A9F3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6240FE5-B8C9-4FDD-8CB8-E8A1CE7E5D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589C5-1509-4E2D-8248-877848121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39225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9D93C1-F8A9-4BC1-BF42-DED3F8261E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4DB0C76-5751-4C52-81CC-608A198AA54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4D05C6D-98CD-4F5D-A78F-EE41ABFE2AD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85B02CA-4070-4705-9B7F-232C494BB0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FBEC5-4535-4F4C-88AD-8D51FBFF662E}" type="datetimeFigureOut">
              <a:rPr lang="en-US" smtClean="0"/>
              <a:t>10/30/2022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F9F5EFC-4759-4AE3-B2C5-CF39FBD18C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65CC470-BA02-4FC6-B8A9-B3C6B1797B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589C5-1509-4E2D-8248-877848121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44885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23624CC-CC80-4459-9656-F664B48881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7C076D6-ED6B-4FF9-B6E6-88E318ABFD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E080E4-61F0-49E9-8043-A3C005E1B57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5FBEC5-4535-4F4C-88AD-8D51FBFF662E}" type="datetimeFigureOut">
              <a:rPr lang="en-US" smtClean="0"/>
              <a:t>10/30/2022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E7F2B9-09D2-4A14-94BD-CA64AC7E2FE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FE25EA-63BC-4EAA-95FA-12C5259ABF6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2589C5-1509-4E2D-8248-877848121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06220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jpe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3" Type="http://schemas.openxmlformats.org/officeDocument/2006/relationships/image" Target="../media/image15.png"/><Relationship Id="rId7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s://en.wikipedia.org/wiki/Poisson_distribution" TargetMode="External"/><Relationship Id="rId3" Type="http://schemas.openxmlformats.org/officeDocument/2006/relationships/hyperlink" Target="https://preview.redd.it/61qzo3egumo11.jpg?width=960&amp;crop=smart&amp;auto=webp&amp;s=445019148a08059959f25ed33e6d5fa6c8e522ed" TargetMode="External"/><Relationship Id="rId7" Type="http://schemas.openxmlformats.org/officeDocument/2006/relationships/hyperlink" Target="https://towardsdatascience.com/fitting-glms-by-hand-189c02af33a8" TargetMode="External"/><Relationship Id="rId2" Type="http://schemas.openxmlformats.org/officeDocument/2006/relationships/hyperlink" Target="https://i.gadgets360cdn.com/large/macbookpro_1477920514956.jpeg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bookdown.org/roback/bookdown-BeyondMLR/ch-poissonreg.html" TargetMode="External"/><Relationship Id="rId5" Type="http://schemas.openxmlformats.org/officeDocument/2006/relationships/hyperlink" Target="https://i.pinimg.com/originals/87/b9/db/87b9db78647912d4bf3bca0309e86648.png" TargetMode="External"/><Relationship Id="rId4" Type="http://schemas.openxmlformats.org/officeDocument/2006/relationships/hyperlink" Target="https://eshop.kak.cz/zbozi/moo046-19-crt-monitor-samsung-syncmaster-997mb-lh19isb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1">
            <a:extLst>
              <a:ext uri="{FF2B5EF4-FFF2-40B4-BE49-F238E27FC236}">
                <a16:creationId xmlns:a16="http://schemas.microsoft.com/office/drawing/2014/main" id="{74C69123-B59E-4752-8B59-B91C422E645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>
            <a:normAutofit/>
          </a:bodyPr>
          <a:lstStyle/>
          <a:p>
            <a:r>
              <a:rPr lang="cs-CZ" sz="4400" dirty="0"/>
              <a:t>B4M36SAN</a:t>
            </a:r>
            <a:br>
              <a:rPr lang="en-US" dirty="0"/>
            </a:br>
            <a:r>
              <a:rPr lang="cs-CZ" dirty="0"/>
              <a:t>Generalized Linear Models</a:t>
            </a:r>
          </a:p>
        </p:txBody>
      </p:sp>
      <p:sp>
        <p:nvSpPr>
          <p:cNvPr id="7" name="Podnadpis 2">
            <a:extLst>
              <a:ext uri="{FF2B5EF4-FFF2-40B4-BE49-F238E27FC236}">
                <a16:creationId xmlns:a16="http://schemas.microsoft.com/office/drawing/2014/main" id="{D13276D9-36AF-4427-A1F4-540468A17E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/>
          <a:p>
            <a:r>
              <a:rPr lang="en-US" dirty="0"/>
              <a:t>Anh Vu Le</a:t>
            </a:r>
            <a:r>
              <a:rPr lang="cs-CZ" dirty="0"/>
              <a:t> </a:t>
            </a:r>
            <a:r>
              <a:rPr lang="en-US" dirty="0"/>
              <a:t>&amp;</a:t>
            </a:r>
            <a:r>
              <a:rPr lang="cs-CZ" dirty="0"/>
              <a:t> Jan Blaha</a:t>
            </a:r>
          </a:p>
        </p:txBody>
      </p:sp>
    </p:spTree>
    <p:extLst>
      <p:ext uri="{BB962C8B-B14F-4D97-AF65-F5344CB8AC3E}">
        <p14:creationId xmlns:p14="http://schemas.microsoft.com/office/powerpoint/2010/main" val="26801940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8DF3E6-0C49-45C2-B9F6-4F07D8CBDE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What Linear regression struggles with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355526-1BE8-9295-C384-60BC8C1B1C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Predicting </a:t>
            </a:r>
            <a:r>
              <a:rPr lang="cs-CZ" b="1" dirty="0"/>
              <a:t>binary output </a:t>
            </a:r>
            <a:r>
              <a:rPr lang="cs-CZ" dirty="0"/>
              <a:t>and</a:t>
            </a:r>
            <a:r>
              <a:rPr lang="cs-CZ" b="1" dirty="0"/>
              <a:t> count output</a:t>
            </a:r>
            <a:endParaRPr lang="en-US" b="1" dirty="0"/>
          </a:p>
          <a:p>
            <a:endParaRPr lang="cs-CZ" b="1" dirty="0"/>
          </a:p>
          <a:p>
            <a:r>
              <a:rPr lang="cs-CZ" dirty="0"/>
              <a:t>Giving reasonable predictions when:</a:t>
            </a:r>
          </a:p>
          <a:p>
            <a:pPr lvl="1"/>
            <a:r>
              <a:rPr lang="cs-CZ" dirty="0"/>
              <a:t>residuals are </a:t>
            </a:r>
            <a:r>
              <a:rPr lang="cs-CZ" b="1" dirty="0"/>
              <a:t>non-normal</a:t>
            </a:r>
          </a:p>
          <a:p>
            <a:pPr lvl="1"/>
            <a:r>
              <a:rPr lang="cs-CZ" b="1" dirty="0"/>
              <a:t>variance</a:t>
            </a:r>
            <a:r>
              <a:rPr lang="cs-CZ" dirty="0"/>
              <a:t> of residuals is changing</a:t>
            </a:r>
          </a:p>
        </p:txBody>
      </p:sp>
    </p:spTree>
    <p:extLst>
      <p:ext uri="{BB962C8B-B14F-4D97-AF65-F5344CB8AC3E}">
        <p14:creationId xmlns:p14="http://schemas.microsoft.com/office/powerpoint/2010/main" val="28551631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BC809F-CF7F-47EE-97C2-BC88ACD588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From Linear to Logistic regression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15B7A5E-16E3-4493-8915-859EF30C0036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199" y="1825625"/>
                <a:ext cx="4825754" cy="1849262"/>
              </a:xfrm>
            </p:spPr>
            <p:txBody>
              <a:bodyPr>
                <a:normAutofit fontScale="92500"/>
              </a:bodyPr>
              <a:lstStyle/>
              <a:p>
                <a:pPr marL="0" indent="0">
                  <a:buNone/>
                </a:pPr>
                <a:r>
                  <a:rPr lang="en-US" b="1" dirty="0"/>
                  <a:t>What we have</a:t>
                </a:r>
              </a:p>
              <a:p>
                <a:r>
                  <a:rPr lang="en-US" dirty="0"/>
                  <a:t>Linear model</a:t>
                </a:r>
              </a:p>
              <a:p>
                <a:pPr lvl="1"/>
                <a:r>
                  <a:rPr lang="en-US" dirty="0"/>
                  <a:t>Simple to fit</a:t>
                </a:r>
              </a:p>
              <a:p>
                <a:pPr lvl="1"/>
                <a:r>
                  <a:rPr lang="en-US" dirty="0"/>
                  <a:t>Predicts on the </a:t>
                </a:r>
                <a:r>
                  <a:rPr lang="en-US" b="1" dirty="0">
                    <a:solidFill>
                      <a:srgbClr val="C00000"/>
                    </a:solidFill>
                  </a:rPr>
                  <a:t>scale</a:t>
                </a:r>
                <a:r>
                  <a:rPr lang="cs-CZ" b="1" dirty="0">
                    <a:solidFill>
                      <a:srgbClr val="C00000"/>
                    </a:solidFill>
                  </a:rPr>
                  <a:t> from </a:t>
                </a:r>
                <a:r>
                  <a:rPr lang="en-US" dirty="0">
                    <a:solidFill>
                      <a:srgbClr val="C00000"/>
                    </a:solidFill>
                  </a:rPr>
                  <a:t>0 to 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∞</m:t>
                    </m:r>
                  </m:oMath>
                </a14:m>
                <a:endParaRPr lang="en-US" b="1" dirty="0">
                  <a:solidFill>
                    <a:srgbClr val="C00000"/>
                  </a:solidFill>
                </a:endParaRPr>
              </a:p>
              <a:p>
                <a:pPr lvl="1"/>
                <a:endParaRPr lang="en-US" b="1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15B7A5E-16E3-4493-8915-859EF30C0036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199" y="1825625"/>
                <a:ext cx="4825754" cy="1849262"/>
              </a:xfrm>
              <a:blipFill>
                <a:blip r:embed="rId3"/>
                <a:stretch>
                  <a:fillRect l="-2146" t="-4934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70B59AED-AEE1-4F45-BC98-B2B56982E746}"/>
              </a:ext>
            </a:extLst>
          </p:cNvPr>
          <p:cNvSpPr txBox="1">
            <a:spLocks/>
          </p:cNvSpPr>
          <p:nvPr/>
        </p:nvSpPr>
        <p:spPr>
          <a:xfrm>
            <a:off x="5988729" y="1825624"/>
            <a:ext cx="4479524" cy="17964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b="1" dirty="0"/>
              <a:t>What we want</a:t>
            </a:r>
          </a:p>
          <a:p>
            <a:r>
              <a:rPr lang="en-US" dirty="0"/>
              <a:t>To predict 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probabilities</a:t>
            </a:r>
          </a:p>
          <a:p>
            <a:pPr lvl="1"/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Scale 0 to 1</a:t>
            </a:r>
          </a:p>
        </p:txBody>
      </p:sp>
      <p:sp>
        <p:nvSpPr>
          <p:cNvPr id="10" name="Arrow: Right 9">
            <a:extLst>
              <a:ext uri="{FF2B5EF4-FFF2-40B4-BE49-F238E27FC236}">
                <a16:creationId xmlns:a16="http://schemas.microsoft.com/office/drawing/2014/main" id="{846E6402-D837-4F23-86C5-8BE3208401BF}"/>
              </a:ext>
            </a:extLst>
          </p:cNvPr>
          <p:cNvSpPr/>
          <p:nvPr/>
        </p:nvSpPr>
        <p:spPr>
          <a:xfrm rot="1807486">
            <a:off x="3227629" y="4206035"/>
            <a:ext cx="570035" cy="34258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Arrow: Right 10">
            <a:extLst>
              <a:ext uri="{FF2B5EF4-FFF2-40B4-BE49-F238E27FC236}">
                <a16:creationId xmlns:a16="http://schemas.microsoft.com/office/drawing/2014/main" id="{B40425DC-575D-4667-914E-FFFD0554184B}"/>
              </a:ext>
            </a:extLst>
          </p:cNvPr>
          <p:cNvSpPr/>
          <p:nvPr/>
        </p:nvSpPr>
        <p:spPr>
          <a:xfrm rot="8114103">
            <a:off x="6862556" y="4212401"/>
            <a:ext cx="570035" cy="34258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D0C1BC6B-E59B-49AA-B889-07B84BF2061D}"/>
                  </a:ext>
                </a:extLst>
              </p:cNvPr>
              <p:cNvSpPr txBox="1"/>
              <p:nvPr/>
            </p:nvSpPr>
            <p:spPr>
              <a:xfrm>
                <a:off x="1829175" y="3564525"/>
                <a:ext cx="270195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𝑌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𝑋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𝑋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+…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D0C1BC6B-E59B-49AA-B889-07B84BF2061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29175" y="3564525"/>
                <a:ext cx="2701958" cy="276999"/>
              </a:xfrm>
              <a:prstGeom prst="rect">
                <a:avLst/>
              </a:prstGeom>
              <a:blipFill>
                <a:blip r:embed="rId4"/>
                <a:stretch>
                  <a:fillRect l="-1580" t="-4444" r="-451" b="-35556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834554B8-23AD-4908-AC4B-DF185FAFAE7E}"/>
                  </a:ext>
                </a:extLst>
              </p:cNvPr>
              <p:cNvSpPr txBox="1"/>
              <p:nvPr/>
            </p:nvSpPr>
            <p:spPr>
              <a:xfrm>
                <a:off x="8252116" y="4864268"/>
                <a:ext cx="1837426" cy="79803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𝑌</m:t>
                      </m:r>
                      <m:r>
                        <a:rPr lang="en-US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𝑝</m:t>
                          </m:r>
                        </m:num>
                        <m:den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1−</m:t>
                          </m:r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𝑝</m:t>
                          </m:r>
                        </m:den>
                      </m:f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nor/>
                        </m:rPr>
                        <a:rPr lang="en-US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odds</m:t>
                      </m:r>
                    </m:oMath>
                  </m:oMathPara>
                </a14:m>
                <a:endParaRPr lang="en-US" dirty="0">
                  <a:solidFill>
                    <a:schemeClr val="tx1"/>
                  </a:solidFill>
                </a:endParaRPr>
              </a:p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834554B8-23AD-4908-AC4B-DF185FAFAE7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52116" y="4864268"/>
                <a:ext cx="1837426" cy="798039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26" name="Picture 2" descr="Apple Says Not All Thunderbolt 3 Ports on the 13-inch ...">
            <a:extLst>
              <a:ext uri="{FF2B5EF4-FFF2-40B4-BE49-F238E27FC236}">
                <a16:creationId xmlns:a16="http://schemas.microsoft.com/office/drawing/2014/main" id="{15E90574-9BB2-43C4-A48A-FD9BA4CCBB9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0536"/>
          <a:stretch/>
        </p:blipFill>
        <p:spPr bwMode="auto">
          <a:xfrm>
            <a:off x="3284281" y="1771574"/>
            <a:ext cx="2160024" cy="7118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19&amp;quot; CRT monitor SAMSUNG SyncMaster 997MB LH19ISBBS/EDC slono | kak.cz">
            <a:extLst>
              <a:ext uri="{FF2B5EF4-FFF2-40B4-BE49-F238E27FC236}">
                <a16:creationId xmlns:a16="http://schemas.microsoft.com/office/drawing/2014/main" id="{C5BFAD1E-1B8B-46BC-8CD2-52C7C80489E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7769" y="866763"/>
            <a:ext cx="2234679" cy="19177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>
            <a:extLst>
              <a:ext uri="{FF2B5EF4-FFF2-40B4-BE49-F238E27FC236}">
                <a16:creationId xmlns:a16="http://schemas.microsoft.com/office/drawing/2014/main" id="{A7E332D9-C9D9-0250-5D04-C5DC5A582297}"/>
              </a:ext>
            </a:extLst>
          </p:cNvPr>
          <p:cNvGrpSpPr/>
          <p:nvPr/>
        </p:nvGrpSpPr>
        <p:grpSpPr>
          <a:xfrm>
            <a:off x="3728621" y="4680938"/>
            <a:ext cx="3249233" cy="2261198"/>
            <a:chOff x="4154748" y="4499332"/>
            <a:chExt cx="3293617" cy="2261198"/>
          </a:xfrm>
        </p:grpSpPr>
        <p:sp>
          <p:nvSpPr>
            <p:cNvPr id="5" name="Rectangle: Rounded Corners 4">
              <a:extLst>
                <a:ext uri="{FF2B5EF4-FFF2-40B4-BE49-F238E27FC236}">
                  <a16:creationId xmlns:a16="http://schemas.microsoft.com/office/drawing/2014/main" id="{17FAD1F9-4B56-43F0-850E-28922422ABBB}"/>
                </a:ext>
              </a:extLst>
            </p:cNvPr>
            <p:cNvSpPr/>
            <p:nvPr/>
          </p:nvSpPr>
          <p:spPr>
            <a:xfrm>
              <a:off x="4154748" y="4499332"/>
              <a:ext cx="3293617" cy="2176685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b="1" dirty="0"/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2B9A5191-D5AA-4EE6-9F99-3F566CEF0FB1}"/>
                </a:ext>
              </a:extLst>
            </p:cNvPr>
            <p:cNvSpPr txBox="1"/>
            <p:nvPr/>
          </p:nvSpPr>
          <p:spPr>
            <a:xfrm>
              <a:off x="4619160" y="4618169"/>
              <a:ext cx="2393004" cy="73866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dirty="0">
                  <a:solidFill>
                    <a:schemeClr val="bg1"/>
                  </a:solidFill>
                </a:rPr>
                <a:t>Adapter function:</a:t>
              </a:r>
            </a:p>
            <a:p>
              <a:pPr algn="ctr"/>
              <a:r>
                <a:rPr lang="en-US" sz="2400" b="1" dirty="0">
                  <a:solidFill>
                    <a:schemeClr val="accent4">
                      <a:lumMod val="60000"/>
                      <a:lumOff val="40000"/>
                    </a:schemeClr>
                  </a:solidFill>
                </a:rPr>
                <a:t>Sigmoid</a:t>
              </a: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" name="TextBox 5">
                  <a:extLst>
                    <a:ext uri="{FF2B5EF4-FFF2-40B4-BE49-F238E27FC236}">
                      <a16:creationId xmlns:a16="http://schemas.microsoft.com/office/drawing/2014/main" id="{52805B68-BDEB-EE2E-B9CF-76B4BF746E2F}"/>
                    </a:ext>
                  </a:extLst>
                </p:cNvPr>
                <p:cNvSpPr txBox="1"/>
                <p:nvPr/>
              </p:nvSpPr>
              <p:spPr>
                <a:xfrm>
                  <a:off x="4351157" y="5427345"/>
                  <a:ext cx="2853473" cy="1333185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𝑝</m:t>
                        </m:r>
                        <m:r>
                          <a:rPr lang="en-US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f>
                          <m:fPr>
                            <m:ctrlPr>
                              <a:rPr lang="en-US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1+</m:t>
                            </m:r>
                            <m:sSup>
                              <m:sSupPr>
                                <m:ctrlPr>
                                  <a:rPr lang="en-US" b="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b="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𝑒</m:t>
                                </m:r>
                              </m:e>
                              <m:sup>
                                <m:r>
                                  <a:rPr lang="en-US" b="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b="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𝑌</m:t>
                                </m:r>
                              </m:sup>
                            </m:sSup>
                          </m:den>
                        </m:f>
                      </m:oMath>
                      <m:oMath xmlns:m="http://schemas.openxmlformats.org/officeDocument/2006/math">
                        <m:r>
                          <a:rPr lang="en-US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𝑝</m:t>
                        </m:r>
                        <m:r>
                          <a:rPr lang="en-US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f>
                          <m:fPr>
                            <m:ctrlPr>
                              <a:rPr lang="en-US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1+</m:t>
                            </m:r>
                            <m:sSup>
                              <m:sSupPr>
                                <m:ctrlPr>
                                  <a:rPr lang="en-US" i="1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i="1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𝑒</m:t>
                                </m:r>
                              </m:e>
                              <m:sup>
                                <m:r>
                                  <a:rPr lang="en-US" i="1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−(</m:t>
                                </m:r>
                                <m:sSub>
                                  <m:sSubPr>
                                    <m:ctrlPr>
                                      <a:rPr lang="en-US" i="1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𝛽</m:t>
                                    </m:r>
                                  </m:e>
                                  <m:sub>
                                    <m:r>
                                      <a:rPr lang="en-US" i="1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sub>
                                </m:sSub>
                                <m:r>
                                  <a:rPr lang="en-US" i="1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sSub>
                                  <m:sSubPr>
                                    <m:ctrlPr>
                                      <a:rPr lang="en-US" i="1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𝛽</m:t>
                                    </m:r>
                                  </m:e>
                                  <m:sub>
                                    <m:r>
                                      <a:rPr lang="en-US" i="1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  <m:sSub>
                                  <m:sSubPr>
                                    <m:ctrlPr>
                                      <a:rPr lang="en-US" i="1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𝑋</m:t>
                                    </m:r>
                                  </m:e>
                                  <m:sub>
                                    <m:r>
                                      <a:rPr lang="en-US" i="1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  <m:r>
                                  <a:rPr lang="en-US" i="1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sSub>
                                  <m:sSubPr>
                                    <m:ctrlPr>
                                      <a:rPr lang="en-US" i="1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𝛽</m:t>
                                    </m:r>
                                  </m:e>
                                  <m:sub>
                                    <m:r>
                                      <a:rPr lang="en-US" i="1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  <m:sSub>
                                  <m:sSubPr>
                                    <m:ctrlPr>
                                      <a:rPr lang="en-US" i="1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𝑋</m:t>
                                    </m:r>
                                  </m:e>
                                  <m:sub>
                                    <m:r>
                                      <a:rPr lang="en-US" i="1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  <m:r>
                                  <a:rPr lang="en-US" i="1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+…)</m:t>
                                </m:r>
                              </m:sup>
                            </m:sSup>
                          </m:den>
                        </m:f>
                      </m:oMath>
                    </m:oMathPara>
                  </a14:m>
                  <a:endParaRPr lang="cs-CZ" dirty="0">
                    <a:solidFill>
                      <a:schemeClr val="bg1"/>
                    </a:solidFill>
                  </a:endParaRPr>
                </a:p>
                <a:p>
                  <a:endParaRPr lang="cs-CZ" dirty="0">
                    <a:solidFill>
                      <a:schemeClr val="bg1"/>
                    </a:solidFill>
                  </a:endParaRPr>
                </a:p>
              </p:txBody>
            </p:sp>
          </mc:Choice>
          <mc:Fallback xmlns="">
            <p:sp>
              <p:nvSpPr>
                <p:cNvPr id="6" name="TextBox 5">
                  <a:extLst>
                    <a:ext uri="{FF2B5EF4-FFF2-40B4-BE49-F238E27FC236}">
                      <a16:creationId xmlns:a16="http://schemas.microsoft.com/office/drawing/2014/main" id="{52805B68-BDEB-EE2E-B9CF-76B4BF746E2F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351157" y="5427345"/>
                  <a:ext cx="2853473" cy="1333185"/>
                </a:xfrm>
                <a:prstGeom prst="rect">
                  <a:avLst/>
                </a:prstGeom>
                <a:blipFill>
                  <a:blip r:embed="rId9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cs-CZ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7273EC9F-DB5D-9E6A-8BDB-4FB2DF0B2988}"/>
                  </a:ext>
                </a:extLst>
              </p:cNvPr>
              <p:cNvSpPr txBox="1"/>
              <p:nvPr/>
            </p:nvSpPr>
            <p:spPr>
              <a:xfrm>
                <a:off x="8267356" y="5542431"/>
                <a:ext cx="2378023" cy="89934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𝑌</m:t>
                      </m:r>
                      <m:r>
                        <a:rPr lang="en-US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log</m:t>
                          </m:r>
                        </m:fName>
                        <m:e>
                          <m:d>
                            <m:dPr>
                              <m:ctrlPr>
                                <a:rPr lang="en-US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𝑝</m:t>
                                  </m:r>
                                </m:num>
                                <m:den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1−</m:t>
                                  </m:r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𝑝</m:t>
                                  </m:r>
                                </m:den>
                              </m:f>
                            </m:e>
                          </m:d>
                        </m:e>
                      </m:func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nor/>
                        </m:rPr>
                        <a:rPr lang="en-US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logit</m:t>
                      </m:r>
                    </m:oMath>
                  </m:oMathPara>
                </a14:m>
                <a:endParaRPr lang="en-US" dirty="0">
                  <a:solidFill>
                    <a:schemeClr val="tx1"/>
                  </a:solidFill>
                </a:endParaRPr>
              </a:p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7273EC9F-DB5D-9E6A-8BDB-4FB2DF0B298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67356" y="5542431"/>
                <a:ext cx="2378023" cy="899349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TextBox 13">
            <a:extLst>
              <a:ext uri="{FF2B5EF4-FFF2-40B4-BE49-F238E27FC236}">
                <a16:creationId xmlns:a16="http://schemas.microsoft.com/office/drawing/2014/main" id="{C7FA4A4D-73EC-7389-3AB2-8AA6F0F1F081}"/>
              </a:ext>
            </a:extLst>
          </p:cNvPr>
          <p:cNvSpPr txBox="1"/>
          <p:nvPr/>
        </p:nvSpPr>
        <p:spPr>
          <a:xfrm>
            <a:off x="7945960" y="6380033"/>
            <a:ext cx="33057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Now express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 </a:t>
            </a:r>
            <a:r>
              <a:rPr lang="en-US" dirty="0"/>
              <a:t>to get the sigmoid</a:t>
            </a:r>
            <a:endParaRPr lang="cs-CZ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2FD05E13-FC9D-57CA-CD1A-C5A56171EFC9}"/>
              </a:ext>
            </a:extLst>
          </p:cNvPr>
          <p:cNvSpPr txBox="1"/>
          <p:nvPr/>
        </p:nvSpPr>
        <p:spPr>
          <a:xfrm>
            <a:off x="7945959" y="4422280"/>
            <a:ext cx="12483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Derivation:</a:t>
            </a:r>
            <a:endParaRPr lang="cs-CZ" b="1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619F0452-4CE0-D34E-4BAC-D79161DB6A37}"/>
              </a:ext>
            </a:extLst>
          </p:cNvPr>
          <p:cNvSpPr/>
          <p:nvPr/>
        </p:nvSpPr>
        <p:spPr>
          <a:xfrm>
            <a:off x="2643054" y="3958821"/>
            <a:ext cx="5448197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cs-CZ" sz="3200" b="1" u="sng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Adapter function</a:t>
            </a:r>
          </a:p>
        </p:txBody>
      </p:sp>
    </p:spTree>
    <p:extLst>
      <p:ext uri="{BB962C8B-B14F-4D97-AF65-F5344CB8AC3E}">
        <p14:creationId xmlns:p14="http://schemas.microsoft.com/office/powerpoint/2010/main" val="7400681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3" grpId="0"/>
      <p:bldP spid="9" grpId="0"/>
      <p:bldP spid="14" grpId="0"/>
      <p:bldP spid="19" grpId="0"/>
      <p:bldP spid="2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Regression models: Linear regression (left) and Poisson regression (right).">
            <a:extLst>
              <a:ext uri="{FF2B5EF4-FFF2-40B4-BE49-F238E27FC236}">
                <a16:creationId xmlns:a16="http://schemas.microsoft.com/office/drawing/2014/main" id="{14A611C7-784B-D514-0664-F95357C45E7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117"/>
          <a:stretch/>
        </p:blipFill>
        <p:spPr bwMode="auto">
          <a:xfrm>
            <a:off x="3148919" y="1670428"/>
            <a:ext cx="3125172" cy="4474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0" name="Group 9">
            <a:extLst>
              <a:ext uri="{FF2B5EF4-FFF2-40B4-BE49-F238E27FC236}">
                <a16:creationId xmlns:a16="http://schemas.microsoft.com/office/drawing/2014/main" id="{8AAFC3AD-B6D0-4CAE-11D9-9DC73352C199}"/>
              </a:ext>
            </a:extLst>
          </p:cNvPr>
          <p:cNvGrpSpPr/>
          <p:nvPr/>
        </p:nvGrpSpPr>
        <p:grpSpPr>
          <a:xfrm>
            <a:off x="128397" y="2626525"/>
            <a:ext cx="2726080" cy="3715037"/>
            <a:chOff x="695325" y="3142963"/>
            <a:chExt cx="2726080" cy="3715037"/>
          </a:xfrm>
        </p:grpSpPr>
        <p:pic>
          <p:nvPicPr>
            <p:cNvPr id="4" name="Picture 3">
              <a:extLst>
                <a:ext uri="{FF2B5EF4-FFF2-40B4-BE49-F238E27FC236}">
                  <a16:creationId xmlns:a16="http://schemas.microsoft.com/office/drawing/2014/main" id="{2B4AC7C8-881D-BB4B-57A5-50D9FD3BEDB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695325" y="3142963"/>
              <a:ext cx="2726080" cy="3715037"/>
            </a:xfrm>
            <a:prstGeom prst="rect">
              <a:avLst/>
            </a:prstGeom>
          </p:spPr>
        </p:pic>
        <p:cxnSp>
          <p:nvCxnSpPr>
            <p:cNvPr id="6" name="Straight Connector 5">
              <a:extLst>
                <a:ext uri="{FF2B5EF4-FFF2-40B4-BE49-F238E27FC236}">
                  <a16:creationId xmlns:a16="http://schemas.microsoft.com/office/drawing/2014/main" id="{7FC04DE6-49F8-8E52-B4F7-26DB21CE905F}"/>
                </a:ext>
              </a:extLst>
            </p:cNvPr>
            <p:cNvCxnSpPr/>
            <p:nvPr/>
          </p:nvCxnSpPr>
          <p:spPr>
            <a:xfrm>
              <a:off x="2609850" y="3305175"/>
              <a:ext cx="0" cy="2914650"/>
            </a:xfrm>
            <a:prstGeom prst="line">
              <a:avLst/>
            </a:prstGeom>
            <a:ln w="28575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FCB61AAA-AADA-DE97-E8E6-72B2E6F21E9A}"/>
                </a:ext>
              </a:extLst>
            </p:cNvPr>
            <p:cNvCxnSpPr/>
            <p:nvPr/>
          </p:nvCxnSpPr>
          <p:spPr>
            <a:xfrm>
              <a:off x="2762250" y="3306652"/>
              <a:ext cx="0" cy="2914650"/>
            </a:xfrm>
            <a:prstGeom prst="line">
              <a:avLst/>
            </a:prstGeom>
            <a:ln w="28575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A7753033-538A-3D62-1E1F-8DC81358B5E9}"/>
                </a:ext>
              </a:extLst>
            </p:cNvPr>
            <p:cNvCxnSpPr/>
            <p:nvPr/>
          </p:nvCxnSpPr>
          <p:spPr>
            <a:xfrm>
              <a:off x="1875963" y="3308126"/>
              <a:ext cx="0" cy="2914650"/>
            </a:xfrm>
            <a:prstGeom prst="line">
              <a:avLst/>
            </a:prstGeom>
            <a:ln w="28575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1F56CDA2-2BA9-3BEB-8B50-0FB2B8D004BB}"/>
                </a:ext>
              </a:extLst>
            </p:cNvPr>
            <p:cNvCxnSpPr/>
            <p:nvPr/>
          </p:nvCxnSpPr>
          <p:spPr>
            <a:xfrm>
              <a:off x="3056693" y="3299248"/>
              <a:ext cx="0" cy="2914650"/>
            </a:xfrm>
            <a:prstGeom prst="line">
              <a:avLst/>
            </a:prstGeom>
            <a:ln w="28575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4" name="Picture 13">
            <a:extLst>
              <a:ext uri="{FF2B5EF4-FFF2-40B4-BE49-F238E27FC236}">
                <a16:creationId xmlns:a16="http://schemas.microsoft.com/office/drawing/2014/main" id="{FE89EAF6-22A9-0A27-D87B-BB0A076E7416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r="2387"/>
          <a:stretch/>
        </p:blipFill>
        <p:spPr>
          <a:xfrm>
            <a:off x="6897951" y="4184991"/>
            <a:ext cx="4330882" cy="2602802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9B9CA878-B942-1136-CEEF-71B36C64A183}"/>
                  </a:ext>
                </a:extLst>
              </p:cNvPr>
              <p:cNvSpPr txBox="1"/>
              <p:nvPr/>
            </p:nvSpPr>
            <p:spPr>
              <a:xfrm>
                <a:off x="7712552" y="3149885"/>
                <a:ext cx="2765309" cy="55823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)=</m:t>
                      </m:r>
                      <m:f>
                        <m:fPr>
                          <m:ctrlPr>
                            <a:rPr lang="cs-CZ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cs-CZ" sz="160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</m:e>
                          </m:rad>
                          <m:r>
                            <a:rPr lang="cs-CZ" sz="16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𝜎</m:t>
                          </m:r>
                        </m:den>
                      </m:f>
                      <m:r>
                        <m:rPr>
                          <m:sty m:val="p"/>
                        </m:rPr>
                        <a:rPr lang="en-US" sz="1600" b="0" i="0" smtClean="0">
                          <a:latin typeface="Cambria Math" panose="02040503050406030204" pitchFamily="18" charset="0"/>
                        </a:rPr>
                        <m:t>exp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⁡</m:t>
                      </m:r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  <m:t>(</m:t>
                                  </m:r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𝜇</m:t>
                                  </m:r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  <m:t>)</m:t>
                                  </m:r>
                                </m:e>
                                <m:sup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sSup>
                                <m:sSupPr>
                                  <m:ctrlP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𝜎</m:t>
                                  </m:r>
                                </m:e>
                                <m:sup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den>
                          </m:f>
                        </m:e>
                      </m:d>
                    </m:oMath>
                  </m:oMathPara>
                </a14:m>
                <a:endParaRPr lang="cs-CZ" sz="1600" dirty="0"/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9B9CA878-B942-1136-CEEF-71B36C64A18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12552" y="3149885"/>
                <a:ext cx="2765309" cy="558230"/>
              </a:xfrm>
              <a:prstGeom prst="rect">
                <a:avLst/>
              </a:prstGeom>
              <a:blipFill>
                <a:blip r:embed="rId5"/>
                <a:stretch>
                  <a:fillRect b="-1099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TextBox 16">
            <a:extLst>
              <a:ext uri="{FF2B5EF4-FFF2-40B4-BE49-F238E27FC236}">
                <a16:creationId xmlns:a16="http://schemas.microsoft.com/office/drawing/2014/main" id="{3D03B0F8-53C3-698B-46F1-F6BAB88BEDA6}"/>
              </a:ext>
            </a:extLst>
          </p:cNvPr>
          <p:cNvSpPr txBox="1"/>
          <p:nvPr/>
        </p:nvSpPr>
        <p:spPr>
          <a:xfrm>
            <a:off x="6767884" y="566928"/>
            <a:ext cx="481756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cs-CZ" dirty="0"/>
              <a:t>Determine </a:t>
            </a:r>
            <a:r>
              <a:rPr lang="cs-CZ" b="1" dirty="0"/>
              <a:t>the distribution of </a:t>
            </a:r>
            <a:r>
              <a:rPr lang="cs-CZ" b="1" i="1" dirty="0"/>
              <a:t>Y</a:t>
            </a:r>
            <a:r>
              <a:rPr lang="cs-CZ" b="1" dirty="0"/>
              <a:t> for each </a:t>
            </a:r>
            <a:r>
              <a:rPr lang="cs-CZ" b="1" i="1" dirty="0"/>
              <a:t>X</a:t>
            </a:r>
          </a:p>
          <a:p>
            <a:pPr marL="342900" indent="-342900">
              <a:buAutoNum type="arabicPeriod"/>
            </a:pPr>
            <a:r>
              <a:rPr lang="cs-CZ" dirty="0"/>
              <a:t>Goal: predict a </a:t>
            </a:r>
            <a:r>
              <a:rPr lang="cs-CZ" b="1" dirty="0"/>
              <a:t>parameter </a:t>
            </a:r>
            <a:r>
              <a:rPr lang="cs-CZ" b="1" i="1" dirty="0"/>
              <a:t>µ</a:t>
            </a:r>
            <a:r>
              <a:rPr lang="cs-CZ" dirty="0"/>
              <a:t> characteristic for the distribution </a:t>
            </a:r>
          </a:p>
          <a:p>
            <a:pPr marL="342900" indent="-342900">
              <a:buAutoNum type="arabicPeriod"/>
            </a:pPr>
            <a:r>
              <a:rPr lang="cs-CZ" b="1" dirty="0"/>
              <a:t>Express, how well </a:t>
            </a:r>
            <a:r>
              <a:rPr lang="cs-CZ" dirty="0"/>
              <a:t>the predictions fit the data</a:t>
            </a:r>
          </a:p>
          <a:p>
            <a:pPr marL="342900" indent="-342900">
              <a:buAutoNum type="arabicPeriod"/>
            </a:pPr>
            <a:r>
              <a:rPr lang="cs-CZ" b="1" dirty="0"/>
              <a:t>Maximize</a:t>
            </a:r>
            <a:r>
              <a:rPr lang="cs-CZ" dirty="0"/>
              <a:t> this quantity w.r.t. to the regression coefficients (MLE)</a:t>
            </a:r>
          </a:p>
        </p:txBody>
      </p:sp>
      <p:sp>
        <p:nvSpPr>
          <p:cNvPr id="19" name="Title 18">
            <a:extLst>
              <a:ext uri="{FF2B5EF4-FFF2-40B4-BE49-F238E27FC236}">
                <a16:creationId xmlns:a16="http://schemas.microsoft.com/office/drawing/2014/main" id="{C1C5569B-0BFA-ADFC-3FCF-DFBD4F4C13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/>
              <a:t>Linear regression</a:t>
            </a:r>
            <a:br>
              <a:rPr lang="cs-CZ" sz="3600" dirty="0"/>
            </a:br>
            <a:r>
              <a:rPr lang="cs-CZ" sz="3600" dirty="0"/>
              <a:t>(GLM approach)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8CD7E8E4-3A49-96CA-B117-2B0B58451F31}"/>
              </a:ext>
            </a:extLst>
          </p:cNvPr>
          <p:cNvSpPr txBox="1"/>
          <p:nvPr/>
        </p:nvSpPr>
        <p:spPr>
          <a:xfrm>
            <a:off x="7243372" y="2743919"/>
            <a:ext cx="228171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b="1" dirty="0"/>
              <a:t>Normal distribution</a:t>
            </a:r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9D1897CD-13AD-66D4-859B-F2B48F0257C3}"/>
              </a:ext>
            </a:extLst>
          </p:cNvPr>
          <p:cNvGrpSpPr/>
          <p:nvPr/>
        </p:nvGrpSpPr>
        <p:grpSpPr>
          <a:xfrm>
            <a:off x="188249" y="2635669"/>
            <a:ext cx="2726080" cy="3715037"/>
            <a:chOff x="695325" y="3142963"/>
            <a:chExt cx="2726080" cy="3715037"/>
          </a:xfrm>
        </p:grpSpPr>
        <p:pic>
          <p:nvPicPr>
            <p:cNvPr id="24" name="Picture 23">
              <a:extLst>
                <a:ext uri="{FF2B5EF4-FFF2-40B4-BE49-F238E27FC236}">
                  <a16:creationId xmlns:a16="http://schemas.microsoft.com/office/drawing/2014/main" id="{95FEEE0A-F4D3-4601-1341-00A84011BB4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695325" y="3142963"/>
              <a:ext cx="2726080" cy="3715037"/>
            </a:xfrm>
            <a:prstGeom prst="rect">
              <a:avLst/>
            </a:prstGeom>
          </p:spPr>
        </p:pic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A35A534C-ADB0-4E51-92E1-D38C29841B06}"/>
                </a:ext>
              </a:extLst>
            </p:cNvPr>
            <p:cNvCxnSpPr/>
            <p:nvPr/>
          </p:nvCxnSpPr>
          <p:spPr>
            <a:xfrm>
              <a:off x="2609850" y="3305175"/>
              <a:ext cx="0" cy="2914650"/>
            </a:xfrm>
            <a:prstGeom prst="line">
              <a:avLst/>
            </a:prstGeom>
            <a:ln w="28575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B0D2CA35-D258-5B5A-9692-A200688FBF8F}"/>
                </a:ext>
              </a:extLst>
            </p:cNvPr>
            <p:cNvCxnSpPr/>
            <p:nvPr/>
          </p:nvCxnSpPr>
          <p:spPr>
            <a:xfrm>
              <a:off x="2762250" y="3306652"/>
              <a:ext cx="0" cy="2914650"/>
            </a:xfrm>
            <a:prstGeom prst="line">
              <a:avLst/>
            </a:prstGeom>
            <a:ln w="28575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F85D3FE8-CB45-8116-4ED5-FF596CA60757}"/>
                </a:ext>
              </a:extLst>
            </p:cNvPr>
            <p:cNvCxnSpPr/>
            <p:nvPr/>
          </p:nvCxnSpPr>
          <p:spPr>
            <a:xfrm>
              <a:off x="1875963" y="3308126"/>
              <a:ext cx="0" cy="2914650"/>
            </a:xfrm>
            <a:prstGeom prst="line">
              <a:avLst/>
            </a:prstGeom>
            <a:ln w="28575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A6006169-B96D-01F2-0106-96F07C904477}"/>
                </a:ext>
              </a:extLst>
            </p:cNvPr>
            <p:cNvCxnSpPr/>
            <p:nvPr/>
          </p:nvCxnSpPr>
          <p:spPr>
            <a:xfrm>
              <a:off x="3056693" y="3299248"/>
              <a:ext cx="0" cy="2914650"/>
            </a:xfrm>
            <a:prstGeom prst="line">
              <a:avLst/>
            </a:prstGeom>
            <a:ln w="28575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30" name="Picture 29">
            <a:extLst>
              <a:ext uri="{FF2B5EF4-FFF2-40B4-BE49-F238E27FC236}">
                <a16:creationId xmlns:a16="http://schemas.microsoft.com/office/drawing/2014/main" id="{4B29B023-980F-581F-506C-16C93DCAFA6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8101" y="2644813"/>
            <a:ext cx="2726080" cy="3715037"/>
          </a:xfrm>
          <a:prstGeom prst="rect">
            <a:avLst/>
          </a:prstGeom>
        </p:spPr>
      </p:pic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51E47A57-8C9B-1E19-70FA-455532A31490}"/>
              </a:ext>
            </a:extLst>
          </p:cNvPr>
          <p:cNvCxnSpPr/>
          <p:nvPr/>
        </p:nvCxnSpPr>
        <p:spPr>
          <a:xfrm>
            <a:off x="2162626" y="2807025"/>
            <a:ext cx="0" cy="2914650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687F5BEE-1E8A-7F46-711F-315C702C7E30}"/>
              </a:ext>
            </a:extLst>
          </p:cNvPr>
          <p:cNvCxnSpPr/>
          <p:nvPr/>
        </p:nvCxnSpPr>
        <p:spPr>
          <a:xfrm>
            <a:off x="2315026" y="2808502"/>
            <a:ext cx="0" cy="2914650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DDE8616A-3BE2-C2BF-302B-92D3C62201EC}"/>
              </a:ext>
            </a:extLst>
          </p:cNvPr>
          <p:cNvCxnSpPr/>
          <p:nvPr/>
        </p:nvCxnSpPr>
        <p:spPr>
          <a:xfrm>
            <a:off x="1428739" y="2809976"/>
            <a:ext cx="0" cy="2914650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8C51B13C-121D-E6A5-2DF4-1BA7F807BB70}"/>
              </a:ext>
            </a:extLst>
          </p:cNvPr>
          <p:cNvCxnSpPr/>
          <p:nvPr/>
        </p:nvCxnSpPr>
        <p:spPr>
          <a:xfrm>
            <a:off x="2609469" y="2801098"/>
            <a:ext cx="0" cy="2914650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699537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  <p:bldP spid="2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AutoShape 2">
            <a:extLst>
              <a:ext uri="{FF2B5EF4-FFF2-40B4-BE49-F238E27FC236}">
                <a16:creationId xmlns:a16="http://schemas.microsoft.com/office/drawing/2014/main" id="{9C1D7B11-34F6-3E48-435F-B1F663B5B6E6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9A7C5EDE-70E5-51BB-9BC7-C15C762361E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5452" y="1701656"/>
            <a:ext cx="6149235" cy="3786334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2DE19929-05E7-D526-FF53-D3EEFACF508A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4526" r="3693"/>
          <a:stretch/>
        </p:blipFill>
        <p:spPr>
          <a:xfrm>
            <a:off x="5571585" y="4669654"/>
            <a:ext cx="6625039" cy="1850653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A0301AF5-2D69-D034-7252-D8EE02F6FE5D}"/>
                  </a:ext>
                </a:extLst>
              </p:cNvPr>
              <p:cNvSpPr txBox="1"/>
              <p:nvPr/>
            </p:nvSpPr>
            <p:spPr>
              <a:xfrm>
                <a:off x="6803733" y="3188856"/>
                <a:ext cx="3369512" cy="98488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1600" b="0" i="0" smtClean="0">
                          <a:latin typeface="Cambria Math" panose="02040503050406030204" pitchFamily="18" charset="0"/>
                        </a:rPr>
                        <m:t>Pr</m:t>
                      </m:r>
                      <m:r>
                        <a:rPr lang="en-US" sz="1600" b="0" i="0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m:rPr>
                          <m:sty m:val="p"/>
                        </m:rPr>
                        <a:rPr lang="en-US" sz="1600" b="0" i="0" smtClean="0">
                          <a:latin typeface="Cambria Math" panose="02040503050406030204" pitchFamily="18" charset="0"/>
                        </a:rPr>
                        <m:t>X</m:t>
                      </m:r>
                      <m:r>
                        <a:rPr lang="en-US" sz="1600" b="0" i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US" sz="1600" b="0" i="0" smtClean="0">
                          <a:latin typeface="Cambria Math" panose="02040503050406030204" pitchFamily="18" charset="0"/>
                        </a:rPr>
                        <m:t>y</m:t>
                      </m:r>
                      <m:r>
                        <a:rPr lang="en-US" sz="1600" b="0" i="0" smtClean="0">
                          <a:latin typeface="Cambria Math" panose="02040503050406030204" pitchFamily="18" charset="0"/>
                        </a:rPr>
                        <m:t>)=</m:t>
                      </m:r>
                      <m:sSup>
                        <m:sSupPr>
                          <m:ctrlPr>
                            <a:rPr lang="cs-CZ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cs-CZ" sz="1600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p>
                          <m:r>
                            <a:rPr lang="cs-CZ" sz="16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sup>
                      </m:sSup>
                      <m:sSup>
                        <m:sSupPr>
                          <m:ctrlPr>
                            <a:rPr lang="cs-CZ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cs-CZ" sz="1600" i="1">
                              <a:latin typeface="Cambria Math" panose="02040503050406030204" pitchFamily="18" charset="0"/>
                            </a:rPr>
                            <m:t>(1−</m:t>
                          </m:r>
                          <m:r>
                            <a:rPr lang="cs-CZ" sz="1600" i="1">
                              <a:latin typeface="Cambria Math" panose="02040503050406030204" pitchFamily="18" charset="0"/>
                            </a:rPr>
                            <m:t>𝑝</m:t>
                          </m:r>
                          <m:r>
                            <a:rPr lang="cs-CZ" sz="1600" i="1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cs-CZ" sz="1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sup>
                      </m:sSup>
                    </m:oMath>
                  </m:oMathPara>
                </a14:m>
                <a:endParaRPr lang="cs-CZ" sz="1600" b="0" dirty="0"/>
              </a:p>
              <a:p>
                <a:endParaRPr lang="cs-CZ" sz="1600" dirty="0"/>
              </a:p>
              <a:p>
                <a:r>
                  <a:rPr lang="cs-CZ" sz="16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</a:t>
                </a:r>
                <a:r>
                  <a:rPr lang="cs-CZ" sz="1600" dirty="0"/>
                  <a:t> ... Chance of success</a:t>
                </a:r>
              </a:p>
              <a:p>
                <a:r>
                  <a:rPr lang="en-US" sz="16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y</a:t>
                </a:r>
                <a:r>
                  <a:rPr lang="cs-CZ" sz="1600" dirty="0"/>
                  <a:t> ... </a:t>
                </a:r>
                <a:r>
                  <a:rPr lang="en-US" sz="1600" dirty="0"/>
                  <a:t>{0,1} if the success happened or not</a:t>
                </a:r>
                <a:r>
                  <a:rPr lang="cs-CZ" sz="1600" dirty="0"/>
                  <a:t> </a:t>
                </a:r>
              </a:p>
            </p:txBody>
          </p:sp>
        </mc:Choice>
        <mc:Fallback xmlns="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A0301AF5-2D69-D034-7252-D8EE02F6FE5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03733" y="3188856"/>
                <a:ext cx="3369512" cy="984885"/>
              </a:xfrm>
              <a:prstGeom prst="rect">
                <a:avLst/>
              </a:prstGeom>
              <a:blipFill>
                <a:blip r:embed="rId4"/>
                <a:stretch>
                  <a:fillRect l="-3617" r="-1085" b="-11728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TextBox 23">
            <a:extLst>
              <a:ext uri="{FF2B5EF4-FFF2-40B4-BE49-F238E27FC236}">
                <a16:creationId xmlns:a16="http://schemas.microsoft.com/office/drawing/2014/main" id="{40DD74AA-B640-A84F-26B7-748C1775B302}"/>
              </a:ext>
            </a:extLst>
          </p:cNvPr>
          <p:cNvSpPr txBox="1"/>
          <p:nvPr/>
        </p:nvSpPr>
        <p:spPr>
          <a:xfrm>
            <a:off x="6685588" y="2761758"/>
            <a:ext cx="115127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b="1" dirty="0"/>
              <a:t>Bernoulli</a:t>
            </a:r>
          </a:p>
        </p:txBody>
      </p:sp>
      <p:sp>
        <p:nvSpPr>
          <p:cNvPr id="27" name="Title 26">
            <a:extLst>
              <a:ext uri="{FF2B5EF4-FFF2-40B4-BE49-F238E27FC236}">
                <a16:creationId xmlns:a16="http://schemas.microsoft.com/office/drawing/2014/main" id="{7F488E80-05C9-867F-69D1-3018DDA8A5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/>
              <a:t>Regression for binary data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C1961D6E-B64A-FD34-4AD0-CD7A367F11C7}"/>
              </a:ext>
            </a:extLst>
          </p:cNvPr>
          <p:cNvSpPr txBox="1"/>
          <p:nvPr/>
        </p:nvSpPr>
        <p:spPr>
          <a:xfrm>
            <a:off x="6767884" y="566928"/>
            <a:ext cx="481756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cs-CZ" dirty="0"/>
              <a:t>Determine </a:t>
            </a:r>
            <a:r>
              <a:rPr lang="cs-CZ" b="1" dirty="0"/>
              <a:t>the distribution of </a:t>
            </a:r>
            <a:r>
              <a:rPr lang="cs-CZ" b="1" i="1" dirty="0"/>
              <a:t>Y</a:t>
            </a:r>
            <a:r>
              <a:rPr lang="cs-CZ" b="1" dirty="0"/>
              <a:t> for each </a:t>
            </a:r>
            <a:r>
              <a:rPr lang="cs-CZ" b="1" i="1" dirty="0"/>
              <a:t>X</a:t>
            </a:r>
          </a:p>
          <a:p>
            <a:pPr marL="342900" indent="-342900">
              <a:buAutoNum type="arabicPeriod"/>
            </a:pPr>
            <a:r>
              <a:rPr lang="cs-CZ" dirty="0"/>
              <a:t>Goal: predict a </a:t>
            </a:r>
            <a:r>
              <a:rPr lang="cs-CZ" b="1" dirty="0"/>
              <a:t>parameter</a:t>
            </a:r>
            <a:r>
              <a:rPr lang="cs-CZ" b="1" i="1" dirty="0"/>
              <a:t> µ</a:t>
            </a:r>
            <a:r>
              <a:rPr lang="cs-CZ" dirty="0"/>
              <a:t> characteristic for the distribution </a:t>
            </a:r>
          </a:p>
          <a:p>
            <a:pPr marL="342900" indent="-342900">
              <a:buAutoNum type="arabicPeriod"/>
            </a:pPr>
            <a:r>
              <a:rPr lang="cs-CZ" b="1" dirty="0"/>
              <a:t>Express, how well </a:t>
            </a:r>
            <a:r>
              <a:rPr lang="cs-CZ" dirty="0"/>
              <a:t>the predictions fit the data</a:t>
            </a:r>
          </a:p>
          <a:p>
            <a:pPr marL="342900" indent="-342900">
              <a:buAutoNum type="arabicPeriod"/>
            </a:pPr>
            <a:r>
              <a:rPr lang="cs-CZ" b="1" dirty="0"/>
              <a:t>Maximize</a:t>
            </a:r>
            <a:r>
              <a:rPr lang="cs-CZ" dirty="0"/>
              <a:t> this quantity w.r.t. to the regression coefficients (MLE)</a:t>
            </a:r>
          </a:p>
        </p:txBody>
      </p:sp>
    </p:spTree>
    <p:extLst>
      <p:ext uri="{BB962C8B-B14F-4D97-AF65-F5344CB8AC3E}">
        <p14:creationId xmlns:p14="http://schemas.microsoft.com/office/powerpoint/2010/main" val="5497133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2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AutoShape 2">
            <a:extLst>
              <a:ext uri="{FF2B5EF4-FFF2-40B4-BE49-F238E27FC236}">
                <a16:creationId xmlns:a16="http://schemas.microsoft.com/office/drawing/2014/main" id="{9C1D7B11-34F6-3E48-435F-B1F663B5B6E6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9A7C5EDE-70E5-51BB-9BC7-C15C762361E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5452" y="1701656"/>
            <a:ext cx="6149235" cy="3786334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A0301AF5-2D69-D034-7252-D8EE02F6FE5D}"/>
                  </a:ext>
                </a:extLst>
              </p:cNvPr>
              <p:cNvSpPr txBox="1"/>
              <p:nvPr/>
            </p:nvSpPr>
            <p:spPr>
              <a:xfrm>
                <a:off x="6803733" y="3188856"/>
                <a:ext cx="3369512" cy="98488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1600" b="0" i="0" smtClean="0">
                          <a:latin typeface="Cambria Math" panose="02040503050406030204" pitchFamily="18" charset="0"/>
                        </a:rPr>
                        <m:t>Pr</m:t>
                      </m:r>
                      <m:r>
                        <a:rPr lang="en-US" sz="1600" b="0" i="0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m:rPr>
                          <m:sty m:val="p"/>
                        </m:rPr>
                        <a:rPr lang="en-US" sz="1600" b="0" i="0" smtClean="0">
                          <a:latin typeface="Cambria Math" panose="02040503050406030204" pitchFamily="18" charset="0"/>
                        </a:rPr>
                        <m:t>X</m:t>
                      </m:r>
                      <m:r>
                        <a:rPr lang="en-US" sz="1600" b="0" i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US" sz="1600" b="0" i="0" smtClean="0">
                          <a:latin typeface="Cambria Math" panose="02040503050406030204" pitchFamily="18" charset="0"/>
                        </a:rPr>
                        <m:t>y</m:t>
                      </m:r>
                      <m:r>
                        <a:rPr lang="en-US" sz="1600" b="0" i="0" smtClean="0">
                          <a:latin typeface="Cambria Math" panose="02040503050406030204" pitchFamily="18" charset="0"/>
                        </a:rPr>
                        <m:t>)=</m:t>
                      </m:r>
                      <m:sSup>
                        <m:sSupPr>
                          <m:ctrlPr>
                            <a:rPr lang="cs-CZ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cs-CZ" sz="1600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p>
                          <m:r>
                            <a:rPr lang="cs-CZ" sz="16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sup>
                      </m:sSup>
                      <m:sSup>
                        <m:sSupPr>
                          <m:ctrlPr>
                            <a:rPr lang="cs-CZ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cs-CZ" sz="1600" i="1">
                              <a:latin typeface="Cambria Math" panose="02040503050406030204" pitchFamily="18" charset="0"/>
                            </a:rPr>
                            <m:t>(1−</m:t>
                          </m:r>
                          <m:r>
                            <a:rPr lang="cs-CZ" sz="1600" i="1">
                              <a:latin typeface="Cambria Math" panose="02040503050406030204" pitchFamily="18" charset="0"/>
                            </a:rPr>
                            <m:t>𝑝</m:t>
                          </m:r>
                          <m:r>
                            <a:rPr lang="cs-CZ" sz="1600" i="1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cs-CZ" sz="1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sup>
                      </m:sSup>
                    </m:oMath>
                  </m:oMathPara>
                </a14:m>
                <a:endParaRPr lang="cs-CZ" sz="1600" b="0" dirty="0"/>
              </a:p>
              <a:p>
                <a:endParaRPr lang="cs-CZ" sz="1600" dirty="0"/>
              </a:p>
              <a:p>
                <a:r>
                  <a:rPr lang="cs-CZ" sz="16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</a:t>
                </a:r>
                <a:r>
                  <a:rPr lang="cs-CZ" sz="1600" dirty="0"/>
                  <a:t> ... Chance of success</a:t>
                </a:r>
              </a:p>
              <a:p>
                <a:r>
                  <a:rPr lang="en-US" sz="16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y</a:t>
                </a:r>
                <a:r>
                  <a:rPr lang="cs-CZ" sz="1600" dirty="0"/>
                  <a:t> ... </a:t>
                </a:r>
                <a:r>
                  <a:rPr lang="en-US" sz="1600" dirty="0"/>
                  <a:t>{0,1} if the success happened or not</a:t>
                </a:r>
                <a:r>
                  <a:rPr lang="cs-CZ" sz="1600" dirty="0"/>
                  <a:t> </a:t>
                </a:r>
              </a:p>
            </p:txBody>
          </p:sp>
        </mc:Choice>
        <mc:Fallback xmlns="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A0301AF5-2D69-D034-7252-D8EE02F6FE5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03733" y="3188856"/>
                <a:ext cx="3369512" cy="984885"/>
              </a:xfrm>
              <a:prstGeom prst="rect">
                <a:avLst/>
              </a:prstGeom>
              <a:blipFill>
                <a:blip r:embed="rId4"/>
                <a:stretch>
                  <a:fillRect l="-3617" r="-1085" b="-11728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TextBox 23">
            <a:extLst>
              <a:ext uri="{FF2B5EF4-FFF2-40B4-BE49-F238E27FC236}">
                <a16:creationId xmlns:a16="http://schemas.microsoft.com/office/drawing/2014/main" id="{40DD74AA-B640-A84F-26B7-748C1775B302}"/>
              </a:ext>
            </a:extLst>
          </p:cNvPr>
          <p:cNvSpPr txBox="1"/>
          <p:nvPr/>
        </p:nvSpPr>
        <p:spPr>
          <a:xfrm>
            <a:off x="6685588" y="2761758"/>
            <a:ext cx="115127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b="1" dirty="0"/>
              <a:t>Bernoulli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CF40BF5A-CA3E-0FE4-D0E1-E3912274B826}"/>
                  </a:ext>
                </a:extLst>
              </p:cNvPr>
              <p:cNvSpPr txBox="1"/>
              <p:nvPr/>
            </p:nvSpPr>
            <p:spPr>
              <a:xfrm>
                <a:off x="1879092" y="5792497"/>
                <a:ext cx="2760820" cy="93833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𝑌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𝑋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𝑋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</a:rPr>
                        <m:t>+…</m:t>
                      </m:r>
                    </m:oMath>
                  </m:oMathPara>
                </a14:m>
                <a:endParaRPr lang="en-US" dirty="0"/>
              </a:p>
              <a:p>
                <a:endParaRPr lang="en-US" b="0" i="1" dirty="0">
                  <a:latin typeface="Cambria Math" panose="02040503050406030204" pitchFamily="18" charset="0"/>
                </a:endParaRPr>
              </a:p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𝑌</m:t>
                    </m:r>
                    <m:r>
                      <a:rPr lang="cs-CZ" b="0" i="1" smtClean="0">
                        <a:latin typeface="Cambria Math" panose="02040503050406030204" pitchFamily="18" charset="0"/>
                      </a:rPr>
                      <m:t> </m:t>
                    </m:r>
                    <m:groupChr>
                      <m:groupChrPr>
                        <m:chr m:val="→"/>
                        <m:vertJc m:val="bot"/>
                        <m:ctrlPr>
                          <a:rPr lang="cs-CZ" i="1" smtClean="0">
                            <a:latin typeface="Cambria Math" panose="02040503050406030204" pitchFamily="18" charset="0"/>
                          </a:rPr>
                        </m:ctrlPr>
                      </m:groupChrPr>
                      <m:e>
                        <m:r>
                          <m:rPr>
                            <m:brk m:alnAt="2"/>
                          </m:rPr>
                          <a:rPr lang="cs-CZ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𝑖𝑔𝑚𝑜𝑖𝑑</m:t>
                        </m:r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𝑌</m:t>
                        </m:r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groupChr>
                    <m:r>
                      <a:rPr lang="cs-CZ" b="0" i="1" smtClean="0">
                        <a:latin typeface="Cambria Math" panose="02040503050406030204" pitchFamily="18" charset="0"/>
                      </a:rPr>
                      <m:t>  </m:t>
                    </m:r>
                    <m:r>
                      <a:rPr lang="cs-CZ" b="1" i="1" smtClean="0">
                        <a:latin typeface="Cambria Math" panose="02040503050406030204" pitchFamily="18" charset="0"/>
                      </a:rPr>
                      <m:t>𝒑</m:t>
                    </m:r>
                    <m:r>
                      <a:rPr lang="cs-CZ" b="0" i="1" smtClean="0">
                        <a:latin typeface="Cambria Math" panose="02040503050406030204" pitchFamily="18" charset="0"/>
                      </a:rPr>
                      <m:t> </m:t>
                    </m:r>
                    <m:groupChr>
                      <m:groupChrPr>
                        <m:chr m:val="→"/>
                        <m:vertJc m:val="bot"/>
                        <m:ctrlPr>
                          <a:rPr lang="cs-CZ" i="1">
                            <a:latin typeface="Cambria Math" panose="02040503050406030204" pitchFamily="18" charset="0"/>
                          </a:rPr>
                        </m:ctrlPr>
                      </m:groupChrPr>
                      <m:e>
                        <m:r>
                          <a:rPr lang="cs-CZ" i="1">
                            <a:latin typeface="Cambria Math" panose="02040503050406030204" pitchFamily="18" charset="0"/>
                          </a:rPr>
                          <m:t>𝑙𝑜𝑔𝑖𝑡</m:t>
                        </m:r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groupChr>
                    <m:r>
                      <a:rPr lang="cs-CZ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𝑌</m:t>
                    </m:r>
                  </m:oMath>
                </a14:m>
                <a:r>
                  <a:rPr lang="cs-CZ" b="0" dirty="0"/>
                  <a:t> </a:t>
                </a: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CF40BF5A-CA3E-0FE4-D0E1-E3912274B82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79092" y="5792497"/>
                <a:ext cx="2760820" cy="938334"/>
              </a:xfrm>
              <a:prstGeom prst="rect">
                <a:avLst/>
              </a:prstGeom>
              <a:blipFill>
                <a:blip r:embed="rId5"/>
                <a:stretch>
                  <a:fillRect l="-442" t="-649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itle 26">
            <a:extLst>
              <a:ext uri="{FF2B5EF4-FFF2-40B4-BE49-F238E27FC236}">
                <a16:creationId xmlns:a16="http://schemas.microsoft.com/office/drawing/2014/main" id="{F6790AFC-7C85-078A-E799-C33DB12D0A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cs-CZ" sz="3600" dirty="0"/>
              <a:t>Regression for binary data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6CA1D2D-2755-DFD0-7CFB-753B39F8AA5D}"/>
              </a:ext>
            </a:extLst>
          </p:cNvPr>
          <p:cNvSpPr txBox="1"/>
          <p:nvPr/>
        </p:nvSpPr>
        <p:spPr>
          <a:xfrm>
            <a:off x="6767884" y="402336"/>
            <a:ext cx="481756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cs-CZ" dirty="0"/>
              <a:t>Determine </a:t>
            </a:r>
            <a:r>
              <a:rPr lang="cs-CZ" b="1" dirty="0"/>
              <a:t>the distribution of </a:t>
            </a:r>
            <a:r>
              <a:rPr lang="cs-CZ" b="1" i="1" dirty="0"/>
              <a:t>Y</a:t>
            </a:r>
            <a:r>
              <a:rPr lang="cs-CZ" b="1" dirty="0"/>
              <a:t> for each </a:t>
            </a:r>
            <a:r>
              <a:rPr lang="cs-CZ" b="1" i="1" dirty="0"/>
              <a:t>X</a:t>
            </a:r>
          </a:p>
          <a:p>
            <a:pPr marL="342900" indent="-342900">
              <a:buAutoNum type="arabicPeriod"/>
            </a:pPr>
            <a:r>
              <a:rPr lang="cs-CZ" dirty="0"/>
              <a:t>Goal: predict a </a:t>
            </a:r>
            <a:r>
              <a:rPr lang="cs-CZ" b="1" dirty="0"/>
              <a:t>parameter </a:t>
            </a:r>
            <a:r>
              <a:rPr lang="cs-CZ" b="1" i="1" dirty="0"/>
              <a:t>µ</a:t>
            </a:r>
            <a:r>
              <a:rPr lang="cs-CZ" dirty="0"/>
              <a:t> characteristic for th distribution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b="1" dirty="0">
                <a:solidFill>
                  <a:srgbClr val="FF0000"/>
                </a:solidFill>
              </a:rPr>
              <a:t>Convert regression output to the scale of </a:t>
            </a:r>
            <a:r>
              <a:rPr lang="cs-CZ" b="1" i="1" dirty="0">
                <a:solidFill>
                  <a:srgbClr val="FF0000"/>
                </a:solidFill>
              </a:rPr>
              <a:t>µ</a:t>
            </a:r>
            <a:r>
              <a:rPr lang="cs-CZ" b="1" dirty="0">
                <a:solidFill>
                  <a:srgbClr val="FF0000"/>
                </a:solidFill>
              </a:rPr>
              <a:t> through the adapter function</a:t>
            </a:r>
            <a:r>
              <a:rPr lang="cs-CZ" dirty="0">
                <a:solidFill>
                  <a:srgbClr val="FF0000"/>
                </a:solidFill>
              </a:rPr>
              <a:t> </a:t>
            </a:r>
            <a:endParaRPr lang="cs-CZ" dirty="0"/>
          </a:p>
          <a:p>
            <a:pPr marL="342900" indent="-342900">
              <a:buAutoNum type="arabicPeriod"/>
            </a:pPr>
            <a:r>
              <a:rPr lang="cs-CZ" b="1" dirty="0"/>
              <a:t>Express, how well </a:t>
            </a:r>
            <a:r>
              <a:rPr lang="cs-CZ" dirty="0"/>
              <a:t>the predictions fit the data</a:t>
            </a:r>
          </a:p>
          <a:p>
            <a:pPr marL="342900" indent="-342900">
              <a:buAutoNum type="arabicPeriod"/>
            </a:pPr>
            <a:r>
              <a:rPr lang="cs-CZ" b="1" dirty="0"/>
              <a:t>Maximize</a:t>
            </a:r>
            <a:r>
              <a:rPr lang="cs-CZ" dirty="0"/>
              <a:t> this quantity w.r.t. to the regression coefficients (MLE)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637316EA-45D8-34E1-895C-03947375F3DB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l="4526" r="3693"/>
          <a:stretch/>
        </p:blipFill>
        <p:spPr>
          <a:xfrm>
            <a:off x="5571585" y="4669654"/>
            <a:ext cx="6625039" cy="1850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45863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AutoShape 2">
            <a:extLst>
              <a:ext uri="{FF2B5EF4-FFF2-40B4-BE49-F238E27FC236}">
                <a16:creationId xmlns:a16="http://schemas.microsoft.com/office/drawing/2014/main" id="{9C1D7B11-34F6-3E48-435F-B1F663B5B6E6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7568137" y="3457032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A0301AF5-2D69-D034-7252-D8EE02F6FE5D}"/>
                  </a:ext>
                </a:extLst>
              </p:cNvPr>
              <p:cNvSpPr txBox="1"/>
              <p:nvPr/>
            </p:nvSpPr>
            <p:spPr>
              <a:xfrm>
                <a:off x="8438076" y="2773559"/>
                <a:ext cx="2474973" cy="149130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1600" b="0" i="0" smtClean="0">
                              <a:latin typeface="Cambria Math" panose="02040503050406030204" pitchFamily="18" charset="0"/>
                            </a:rPr>
                            <m:t>Pr</m:t>
                          </m:r>
                        </m:fName>
                        <m:e>
                          <m:d>
                            <m:d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𝑋</m:t>
                              </m:r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e>
                          </m:d>
                        </m:e>
                      </m:func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cs-CZ" sz="16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sSup>
                                <m:sSupPr>
                                  <m:ctrlPr>
                                    <a:rPr lang="cs-CZ" sz="16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cs-CZ" sz="160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𝜆</m:t>
                                  </m:r>
                                </m:e>
                                <m:sup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  <m:t>𝑘</m:t>
                                  </m:r>
                                </m:sup>
                              </m:sSup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cs-CZ" sz="16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𝜆</m:t>
                              </m:r>
                            </m:sup>
                          </m:sSup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!</m:t>
                          </m:r>
                        </m:den>
                      </m:f>
                    </m:oMath>
                  </m:oMathPara>
                </a14:m>
                <a:br>
                  <a:rPr lang="en-US" sz="1600" dirty="0"/>
                </a:br>
                <a:endParaRPr lang="en-US" sz="1600" dirty="0"/>
              </a:p>
              <a:p>
                <a:endParaRPr lang="cs-CZ" sz="1600" dirty="0"/>
              </a:p>
              <a:p>
                <a14:m>
                  <m:oMath xmlns:m="http://schemas.openxmlformats.org/officeDocument/2006/math">
                    <m:r>
                      <a:rPr lang="cs-CZ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𝜆</m:t>
                    </m:r>
                  </m:oMath>
                </a14:m>
                <a:r>
                  <a:rPr lang="cs-CZ" sz="1600" dirty="0"/>
                  <a:t> ... </a:t>
                </a:r>
                <a:r>
                  <a:rPr lang="en-US" sz="1600" dirty="0"/>
                  <a:t>Average rate of events </a:t>
                </a:r>
                <a:endParaRPr lang="cs-CZ" sz="1600" dirty="0"/>
              </a:p>
              <a:p>
                <a:r>
                  <a:rPr lang="en-US" sz="16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</a:t>
                </a:r>
                <a:r>
                  <a:rPr lang="cs-CZ" sz="1600" dirty="0"/>
                  <a:t> ... </a:t>
                </a:r>
                <a:r>
                  <a:rPr lang="en-US" sz="1600" dirty="0"/>
                  <a:t>Observed count of events</a:t>
                </a:r>
                <a:br>
                  <a:rPr lang="en-US" sz="1600" b="0" i="1" dirty="0">
                    <a:latin typeface="Cambria Math" panose="02040503050406030204" pitchFamily="18" charset="0"/>
                  </a:rPr>
                </a:br>
                <a:endParaRPr lang="en-US" sz="1600" b="0" i="1" dirty="0"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A0301AF5-2D69-D034-7252-D8EE02F6FE5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38076" y="2773559"/>
                <a:ext cx="2474973" cy="1491306"/>
              </a:xfrm>
              <a:prstGeom prst="rect">
                <a:avLst/>
              </a:prstGeom>
              <a:blipFill>
                <a:blip r:embed="rId3"/>
                <a:stretch>
                  <a:fillRect l="-4926" r="-3941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TextBox 23">
            <a:extLst>
              <a:ext uri="{FF2B5EF4-FFF2-40B4-BE49-F238E27FC236}">
                <a16:creationId xmlns:a16="http://schemas.microsoft.com/office/drawing/2014/main" id="{40DD74AA-B640-A84F-26B7-748C1775B302}"/>
              </a:ext>
            </a:extLst>
          </p:cNvPr>
          <p:cNvSpPr txBox="1"/>
          <p:nvPr/>
        </p:nvSpPr>
        <p:spPr>
          <a:xfrm>
            <a:off x="4812682" y="2412479"/>
            <a:ext cx="99809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b="1" dirty="0"/>
              <a:t>Poisson</a:t>
            </a:r>
          </a:p>
        </p:txBody>
      </p:sp>
      <p:pic>
        <p:nvPicPr>
          <p:cNvPr id="3" name="Picture 2" descr="Regression models: Linear regression (left) and Poisson regression (right).">
            <a:extLst>
              <a:ext uri="{FF2B5EF4-FFF2-40B4-BE49-F238E27FC236}">
                <a16:creationId xmlns:a16="http://schemas.microsoft.com/office/drawing/2014/main" id="{CA9D7629-A812-9E0A-1D2B-883AD8B772D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612"/>
          <a:stretch/>
        </p:blipFill>
        <p:spPr bwMode="auto">
          <a:xfrm>
            <a:off x="869292" y="1643143"/>
            <a:ext cx="2929865" cy="42373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4" name="Picture 2">
            <a:extLst>
              <a:ext uri="{FF2B5EF4-FFF2-40B4-BE49-F238E27FC236}">
                <a16:creationId xmlns:a16="http://schemas.microsoft.com/office/drawing/2014/main" id="{70D9E245-389B-D650-0DBB-CE4E3A136AE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8200" y="2800992"/>
            <a:ext cx="2755832" cy="2129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EF0C22A7-655A-7C9C-280C-ADCE97C395CA}"/>
                  </a:ext>
                </a:extLst>
              </p:cNvPr>
              <p:cNvSpPr txBox="1"/>
              <p:nvPr/>
            </p:nvSpPr>
            <p:spPr>
              <a:xfrm>
                <a:off x="8728834" y="4264865"/>
                <a:ext cx="1893455" cy="58484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𝔼</m:t>
                      </m:r>
                      <m:d>
                        <m:dPr>
                          <m:ctrlP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𝑋</m:t>
                          </m:r>
                        </m:e>
                      </m:d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𝜆</m:t>
                      </m:r>
                    </m:oMath>
                  </m:oMathPara>
                </a14:m>
                <a:endParaRPr lang="en-US" sz="1600" b="0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1600" b="0" i="1" smtClean="0">
                          <a:latin typeface="Cambria Math" panose="02040503050406030204" pitchFamily="18" charset="0"/>
                        </a:rPr>
                        <m:t>𝑉𝑎𝑟</m:t>
                      </m:r>
                      <m:d>
                        <m:dPr>
                          <m:ctrlPr>
                            <a:rPr lang="cs-CZ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𝑋</m:t>
                          </m:r>
                        </m:e>
                      </m:d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𝜆</m:t>
                      </m:r>
                    </m:oMath>
                  </m:oMathPara>
                </a14:m>
                <a:br>
                  <a:rPr lang="en-US" sz="1600" b="0" dirty="0">
                    <a:ea typeface="Cambria Math" panose="02040503050406030204" pitchFamily="18" charset="0"/>
                  </a:rPr>
                </a:br>
                <a:endParaRPr lang="cs-CZ" sz="1600" dirty="0"/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EF0C22A7-655A-7C9C-280C-ADCE97C395C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28834" y="4264865"/>
                <a:ext cx="1893455" cy="58484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C3105B6E-9097-9C8D-A2FF-11BC2C22316C}"/>
                  </a:ext>
                </a:extLst>
              </p:cNvPr>
              <p:cNvSpPr txBox="1"/>
              <p:nvPr/>
            </p:nvSpPr>
            <p:spPr>
              <a:xfrm>
                <a:off x="1171144" y="5880520"/>
                <a:ext cx="2741584" cy="121616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𝑌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𝑋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𝑋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+…</m:t>
                      </m:r>
                    </m:oMath>
                  </m:oMathPara>
                </a14:m>
                <a:endParaRPr lang="en-US" dirty="0"/>
              </a:p>
              <a:p>
                <a:endParaRPr lang="en-US" b="0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𝑌</m:t>
                      </m:r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 </m:t>
                      </m:r>
                      <m:groupChr>
                        <m:groupChrPr>
                          <m:chr m:val="→"/>
                          <m:vertJc m:val="bot"/>
                          <m:ctrlPr>
                            <a:rPr lang="cs-CZ" i="1" smtClean="0">
                              <a:latin typeface="Cambria Math" panose="02040503050406030204" pitchFamily="18" charset="0"/>
                            </a:rPr>
                          </m:ctrlPr>
                        </m:groupChrPr>
                        <m:e>
                          <m:r>
                            <m:rPr>
                              <m:sty m:val="p"/>
                              <m:brk m:alnAt="2"/>
                            </m:rPr>
                            <a:rPr lang="cs-CZ" b="0" i="0" smtClean="0">
                              <a:latin typeface="Cambria Math" panose="02040503050406030204" pitchFamily="18" charset="0"/>
                            </a:rPr>
                            <m:t>e</m:t>
                          </m:r>
                          <m:r>
                            <m:rPr>
                              <m:sty m:val="p"/>
                            </m:rPr>
                            <a:rPr lang="cs-CZ" b="0" i="0" smtClean="0">
                              <a:latin typeface="Cambria Math" panose="02040503050406030204" pitchFamily="18" charset="0"/>
                            </a:rPr>
                            <m:t>xp</m:t>
                          </m:r>
                          <m:r>
                            <m:rPr>
                              <m:brk m:alnAt="2"/>
                            </m:rPr>
                            <a:rPr lang="cs-CZ" b="0" i="1" smtClean="0">
                              <a:latin typeface="Cambria Math" panose="02040503050406030204" pitchFamily="18" charset="0"/>
                            </a:rPr>
                            <m:t>⁡</m:t>
                          </m:r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𝑌</m:t>
                          </m:r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groupChr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cs-CZ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𝝀</m:t>
                      </m:r>
                      <m:r>
                        <a:rPr lang="cs-CZ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groupChr>
                        <m:groupChrPr>
                          <m:chr m:val="→"/>
                          <m:vertJc m:val="bot"/>
                          <m:ctrlPr>
                            <a:rPr lang="cs-CZ" i="1">
                              <a:latin typeface="Cambria Math" panose="02040503050406030204" pitchFamily="18" charset="0"/>
                            </a:rPr>
                          </m:ctrlPr>
                        </m:groupChrPr>
                        <m:e>
                          <m:r>
                            <m:rPr>
                              <m:sty m:val="p"/>
                            </m:rPr>
                            <a:rPr lang="cs-CZ">
                              <a:latin typeface="Cambria Math" panose="02040503050406030204" pitchFamily="18" charset="0"/>
                            </a:rPr>
                            <m:t>log</m:t>
                          </m:r>
                          <m:r>
                            <a:rPr lang="cs-CZ" i="1">
                              <a:latin typeface="Cambria Math" panose="02040503050406030204" pitchFamily="18" charset="0"/>
                            </a:rPr>
                            <m:t>⁡(</m:t>
                          </m:r>
                          <m:r>
                            <a:rPr lang="cs-CZ" b="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𝜆</m:t>
                          </m:r>
                          <m:r>
                            <a:rPr lang="cs-CZ" i="1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groupChr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𝑌</m:t>
                      </m:r>
                    </m:oMath>
                  </m:oMathPara>
                </a14:m>
                <a:endParaRPr lang="en-US" b="0" dirty="0"/>
              </a:p>
              <a:p>
                <a:endParaRPr lang="cs-CZ" b="0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C3105B6E-9097-9C8D-A2FF-11BC2C22316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71144" y="5880520"/>
                <a:ext cx="2741584" cy="1216167"/>
              </a:xfrm>
              <a:prstGeom prst="rect">
                <a:avLst/>
              </a:prstGeom>
              <a:blipFill>
                <a:blip r:embed="rId7"/>
                <a:stretch>
                  <a:fillRect l="-667" t="-1005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itle 10">
            <a:extLst>
              <a:ext uri="{FF2B5EF4-FFF2-40B4-BE49-F238E27FC236}">
                <a16:creationId xmlns:a16="http://schemas.microsoft.com/office/drawing/2014/main" id="{ECB8F603-BB90-6CC0-FA17-1AC7F8D0FA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/>
              <a:t>Regression for count data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541F2BE-7459-37A0-71DE-FF40CCC95CFB}"/>
              </a:ext>
            </a:extLst>
          </p:cNvPr>
          <p:cNvSpPr txBox="1"/>
          <p:nvPr/>
        </p:nvSpPr>
        <p:spPr>
          <a:xfrm>
            <a:off x="6767884" y="374904"/>
            <a:ext cx="481756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cs-CZ" dirty="0"/>
              <a:t>Determine </a:t>
            </a:r>
            <a:r>
              <a:rPr lang="cs-CZ" b="1" dirty="0"/>
              <a:t>the distribution of </a:t>
            </a:r>
            <a:r>
              <a:rPr lang="cs-CZ" b="1" i="1" dirty="0"/>
              <a:t>Y</a:t>
            </a:r>
            <a:r>
              <a:rPr lang="cs-CZ" b="1" dirty="0"/>
              <a:t> for each </a:t>
            </a:r>
            <a:r>
              <a:rPr lang="cs-CZ" b="1" i="1" dirty="0"/>
              <a:t>X</a:t>
            </a:r>
          </a:p>
          <a:p>
            <a:pPr marL="342900" indent="-342900">
              <a:buAutoNum type="arabicPeriod"/>
            </a:pPr>
            <a:r>
              <a:rPr lang="cs-CZ" dirty="0"/>
              <a:t>Goal: predict a </a:t>
            </a:r>
            <a:r>
              <a:rPr lang="cs-CZ" b="1" dirty="0"/>
              <a:t>parameter </a:t>
            </a:r>
            <a:r>
              <a:rPr lang="cs-CZ" b="1" i="1" dirty="0"/>
              <a:t>µ</a:t>
            </a:r>
            <a:r>
              <a:rPr lang="cs-CZ" dirty="0"/>
              <a:t> characteristic for the distribution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b="1" dirty="0">
                <a:solidFill>
                  <a:srgbClr val="FF0000"/>
                </a:solidFill>
              </a:rPr>
              <a:t>Convert regression output to the scale of </a:t>
            </a:r>
            <a:r>
              <a:rPr lang="cs-CZ" b="1" i="1" dirty="0">
                <a:solidFill>
                  <a:srgbClr val="FF0000"/>
                </a:solidFill>
              </a:rPr>
              <a:t>µ</a:t>
            </a:r>
            <a:r>
              <a:rPr lang="cs-CZ" b="1" dirty="0">
                <a:solidFill>
                  <a:srgbClr val="FF0000"/>
                </a:solidFill>
              </a:rPr>
              <a:t> through the adapter function</a:t>
            </a:r>
            <a:r>
              <a:rPr lang="cs-CZ" dirty="0">
                <a:solidFill>
                  <a:srgbClr val="FF0000"/>
                </a:solidFill>
              </a:rPr>
              <a:t> </a:t>
            </a:r>
            <a:endParaRPr lang="cs-CZ" dirty="0"/>
          </a:p>
          <a:p>
            <a:pPr marL="342900" indent="-342900">
              <a:buAutoNum type="arabicPeriod"/>
            </a:pPr>
            <a:r>
              <a:rPr lang="cs-CZ" b="1" dirty="0"/>
              <a:t>Express, how well </a:t>
            </a:r>
            <a:r>
              <a:rPr lang="cs-CZ" dirty="0"/>
              <a:t>the predictions fit the data</a:t>
            </a:r>
          </a:p>
          <a:p>
            <a:pPr marL="342900" indent="-342900">
              <a:buAutoNum type="arabicPeriod"/>
            </a:pPr>
            <a:r>
              <a:rPr lang="cs-CZ" b="1" dirty="0"/>
              <a:t>Maximize</a:t>
            </a:r>
            <a:r>
              <a:rPr lang="cs-CZ" dirty="0"/>
              <a:t> this quantity w.r.t. to the regression coefficients (MLE)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B50717D-8BE8-DD34-29E0-5B1BC24E0C5F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943956" y="5085694"/>
            <a:ext cx="4340151" cy="17349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12089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5" grpId="0"/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r/actuary - [Meme] Upgrading this one from an earlier comment">
            <a:extLst>
              <a:ext uri="{FF2B5EF4-FFF2-40B4-BE49-F238E27FC236}">
                <a16:creationId xmlns:a16="http://schemas.microsoft.com/office/drawing/2014/main" id="{972D7048-0D4E-4A78-93B4-229BF9F5BB1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2163" y="0"/>
            <a:ext cx="8067675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04E1D658-A873-9C1C-7F8B-AA60282FF745}"/>
              </a:ext>
            </a:extLst>
          </p:cNvPr>
          <p:cNvSpPr txBox="1"/>
          <p:nvPr/>
        </p:nvSpPr>
        <p:spPr>
          <a:xfrm>
            <a:off x="2388098" y="1118587"/>
            <a:ext cx="887767" cy="4001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sz="2000" i="1" dirty="0">
                <a:solidFill>
                  <a:srgbClr val="000000"/>
                </a:solidFill>
                <a:latin typeface="Times New Roman" panose="02020603050405020304" pitchFamily="18" charset="0"/>
              </a:rPr>
              <a:t>link(</a:t>
            </a:r>
            <a:r>
              <a:rPr lang="cs-CZ" sz="2000" b="1" i="1" dirty="0">
                <a:solidFill>
                  <a:srgbClr val="000000"/>
                </a:solidFill>
                <a:latin typeface="Times New Roman" panose="02020603050405020304" pitchFamily="18" charset="0"/>
              </a:rPr>
              <a:t>µ</a:t>
            </a:r>
            <a:r>
              <a:rPr lang="cs-CZ" sz="2000" b="0" i="1" dirty="0">
                <a:solidFill>
                  <a:srgbClr val="000000"/>
                </a:solidFill>
                <a:latin typeface="Times New Roman" panose="02020603050405020304" pitchFamily="18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3460789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0395AE-B905-471B-B0F2-55C23E1E52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A36FB3-E225-4794-B5AD-B9103C79D8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1000" dirty="0">
                <a:hlinkClick r:id="rId2"/>
              </a:rPr>
              <a:t>macbookpro_1477920514956.jpeg (800×533) (gadgets360cdn.com)</a:t>
            </a:r>
            <a:endParaRPr lang="cs-CZ" sz="1000" dirty="0"/>
          </a:p>
          <a:p>
            <a:r>
              <a:rPr lang="en-US" sz="1000" dirty="0">
                <a:hlinkClick r:id="rId3"/>
              </a:rPr>
              <a:t>https://preview.redd.it/61qzo3egumo11.jpg?width=960&amp;crop=smart&amp;auto=webp&amp;s=445019148a08059959f25ed33e6d5fa6c8e522ed</a:t>
            </a:r>
            <a:endParaRPr lang="en-US" sz="1000" dirty="0"/>
          </a:p>
          <a:p>
            <a:r>
              <a:rPr lang="en-US" sz="1000" dirty="0">
                <a:hlinkClick r:id="rId4"/>
              </a:rPr>
              <a:t>19" CRT monitor SAMSUNG </a:t>
            </a:r>
            <a:r>
              <a:rPr lang="en-US" sz="1000" dirty="0" err="1">
                <a:hlinkClick r:id="rId4"/>
              </a:rPr>
              <a:t>SyncMaster</a:t>
            </a:r>
            <a:r>
              <a:rPr lang="en-US" sz="1000" dirty="0">
                <a:hlinkClick r:id="rId4"/>
              </a:rPr>
              <a:t> 997MB LH19ISBBS/EDC </a:t>
            </a:r>
            <a:r>
              <a:rPr lang="en-US" sz="1000" dirty="0" err="1">
                <a:hlinkClick r:id="rId4"/>
              </a:rPr>
              <a:t>slono</a:t>
            </a:r>
            <a:r>
              <a:rPr lang="en-US" sz="1000" dirty="0">
                <a:hlinkClick r:id="rId4"/>
              </a:rPr>
              <a:t> | kak.cz</a:t>
            </a:r>
            <a:endParaRPr lang="en-US" sz="1000" dirty="0"/>
          </a:p>
          <a:p>
            <a:r>
              <a:rPr lang="en-US" sz="1000" dirty="0">
                <a:hlinkClick r:id="rId5"/>
              </a:rPr>
              <a:t>87b9db78647912d4bf3bca0309e86648.png (480×359) (pinimg.com)</a:t>
            </a:r>
            <a:endParaRPr lang="cs-CZ" sz="1000" dirty="0"/>
          </a:p>
          <a:p>
            <a:r>
              <a:rPr lang="en-US" sz="1000" dirty="0">
                <a:hlinkClick r:id="rId6"/>
              </a:rPr>
              <a:t>https://bookdown.org/roback/bookdown-BeyondMLR/ch-poissonreg.html</a:t>
            </a:r>
            <a:r>
              <a:rPr lang="cs-CZ" sz="1000" dirty="0"/>
              <a:t>	</a:t>
            </a:r>
          </a:p>
          <a:p>
            <a:r>
              <a:rPr lang="en-US" sz="1000" dirty="0">
                <a:hlinkClick r:id="rId7"/>
              </a:rPr>
              <a:t>Generalized Linear Models Decomposed | by Daniel Friedman | Towards Data Science</a:t>
            </a:r>
            <a:endParaRPr lang="cs-CZ" sz="1000" dirty="0"/>
          </a:p>
          <a:p>
            <a:r>
              <a:rPr lang="cs-CZ" sz="1000" dirty="0">
                <a:hlinkClick r:id="rId8"/>
              </a:rPr>
              <a:t>Poisson distribution - Wikipedia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29687433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23511</TotalTime>
  <Words>540</Words>
  <Application>Microsoft Office PowerPoint</Application>
  <PresentationFormat>Widescreen</PresentationFormat>
  <Paragraphs>80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Calibri</vt:lpstr>
      <vt:lpstr>Calibri Light</vt:lpstr>
      <vt:lpstr>Cambria Math</vt:lpstr>
      <vt:lpstr>Times New Roman</vt:lpstr>
      <vt:lpstr>Office Theme</vt:lpstr>
      <vt:lpstr>B4M36SAN Generalized Linear Models</vt:lpstr>
      <vt:lpstr>What Linear regression struggles with</vt:lpstr>
      <vt:lpstr>From Linear to Logistic regression</vt:lpstr>
      <vt:lpstr>Linear regression (GLM approach)</vt:lpstr>
      <vt:lpstr>Regression for binary data</vt:lpstr>
      <vt:lpstr>Regression for binary data</vt:lpstr>
      <vt:lpstr>Regression for count data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Anh vu</dc:creator>
  <cp:lastModifiedBy>Anh vu</cp:lastModifiedBy>
  <cp:revision>65</cp:revision>
  <dcterms:created xsi:type="dcterms:W3CDTF">2021-09-15T08:02:52Z</dcterms:created>
  <dcterms:modified xsi:type="dcterms:W3CDTF">2022-11-01T13:18:55Z</dcterms:modified>
</cp:coreProperties>
</file>