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acf3e02457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acf3e02457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acf3e0245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acf3e0245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acf3e0245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acf3e0245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700">
                <a:solidFill>
                  <a:schemeClr val="dk1"/>
                </a:solidFill>
              </a:rPr>
              <a:t>Why Mann-Whitney?</a:t>
            </a:r>
            <a:endParaRPr b="1" sz="1700"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>
                <a:solidFill>
                  <a:schemeClr val="dk1"/>
                </a:solidFill>
              </a:rPr>
              <a:t>Violation of assumption of equal variances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>
                <a:solidFill>
                  <a:schemeClr val="dk1"/>
                </a:solidFill>
              </a:rPr>
              <a:t>Non-normality in data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>
                <a:solidFill>
                  <a:schemeClr val="dk1"/>
                </a:solidFill>
              </a:rPr>
              <a:t>Traditional parametric tests not suitable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>
                <a:solidFill>
                  <a:schemeClr val="dk1"/>
                </a:solidFill>
              </a:rPr>
              <a:t>Robust analysis with Mann-Whitney U test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acf3e02457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acf3e02457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ad243d744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ad243d744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ad243d744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ad243d744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acf3e0245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acf3e0245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acf4fdfb8e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acf4fdfb8e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654a2a659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654a2a659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085450" y="1577700"/>
            <a:ext cx="7747200" cy="15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b="1"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085450" y="3138925"/>
            <a:ext cx="7746900" cy="1524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"/>
              <a:buNone/>
              <a:defRPr sz="2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1700" y="313200"/>
            <a:ext cx="2665441" cy="7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Roboto"/>
              <a:buNone/>
              <a:defRPr sz="4800"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1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Font typeface="Roboto"/>
              <a:buNone/>
              <a:defRPr b="1" sz="42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2" name="Google Shape;52;p1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None/>
              <a:defRPr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1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Roboto"/>
              <a:buNone/>
              <a:defRPr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/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36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ápatí s obrázkem">
  <p:cSld name="CUSTOM_1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4"/>
          <p:cNvSpPr txBox="1"/>
          <p:nvPr>
            <p:ph type="title"/>
          </p:nvPr>
        </p:nvSpPr>
        <p:spPr>
          <a:xfrm>
            <a:off x="313200" y="2149200"/>
            <a:ext cx="8521200" cy="84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8" name="Google Shape;28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400"/>
              <a:buFont typeface="Roboto"/>
              <a:buChar char="●"/>
              <a:defRPr sz="1400"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200"/>
              <a:buFont typeface="Roboto"/>
              <a:buChar char="○"/>
              <a:defRPr sz="1200"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200"/>
              <a:buFont typeface="Roboto"/>
              <a:buChar char="■"/>
              <a:defRPr sz="1200"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200"/>
              <a:buFont typeface="Roboto"/>
              <a:buChar char="●"/>
              <a:defRPr sz="1200"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200"/>
              <a:buFont typeface="Roboto"/>
              <a:buChar char="○"/>
              <a:defRPr sz="1200"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200"/>
              <a:buFont typeface="Roboto"/>
              <a:buChar char="■"/>
              <a:defRPr sz="1200"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200"/>
              <a:buFont typeface="Roboto"/>
              <a:buChar char="●"/>
              <a:defRPr sz="1200"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200"/>
              <a:buFont typeface="Roboto"/>
              <a:buChar char="○"/>
              <a:defRPr sz="1200"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200"/>
              <a:buFont typeface="Roboto"/>
              <a:buChar char="■"/>
              <a:defRPr sz="1200">
                <a:solidFill>
                  <a:srgbClr val="212529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, sloupec a obrázek">
  <p:cSld name="CUSTOM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152475"/>
            <a:ext cx="2808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4" name="Google Shape;34;p7"/>
          <p:cNvSpPr/>
          <p:nvPr>
            <p:ph idx="2" type="pic"/>
          </p:nvPr>
        </p:nvSpPr>
        <p:spPr>
          <a:xfrm>
            <a:off x="3639600" y="1152000"/>
            <a:ext cx="5191200" cy="34164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tázky oponenta">
  <p:cSld name="CUSTOM_2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" type="subTitle"/>
          </p:nvPr>
        </p:nvSpPr>
        <p:spPr>
          <a:xfrm>
            <a:off x="311700" y="1017725"/>
            <a:ext cx="8520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Roboto"/>
              <a:buNone/>
              <a:defRPr sz="2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8" name="Google Shape;38;p8"/>
          <p:cNvSpPr txBox="1"/>
          <p:nvPr>
            <p:ph idx="2" type="body"/>
          </p:nvPr>
        </p:nvSpPr>
        <p:spPr>
          <a:xfrm>
            <a:off x="311700" y="2252825"/>
            <a:ext cx="8520600" cy="23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400"/>
              <a:buFont typeface="Roboto"/>
              <a:buNone/>
              <a:defRPr b="1" sz="24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●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○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"/>
              <a:buChar char="■"/>
              <a:defRPr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 sz="28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 sz="28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 sz="28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 sz="28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 sz="28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 sz="28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 sz="28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 sz="28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65BD"/>
              </a:buClr>
              <a:buSzPts val="2800"/>
              <a:buFont typeface="Roboto"/>
              <a:buNone/>
              <a:defRPr b="1" sz="2800">
                <a:solidFill>
                  <a:srgbClr val="0065BD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://datacube.statistics.sk/#!/view/en/vbd%5C_sk%5C_win2/do3806rr/v%5C_do3806rr%5C_00%5C_00%5C_00%5C_en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3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311708" y="1740925"/>
            <a:ext cx="85206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Comprehensive Statistical Analysis of Traffic Accidents 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Slovakia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132" name="Google Shape;132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Legislative change - great impact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Demographic data - inconclusive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Rail crossings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for secured crossings - positive correlation for all regions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for unsecured crossings - negative correlation for most regions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Introduction and Data</a:t>
            </a:r>
            <a:endParaRPr/>
          </a:p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311700" y="1152475"/>
            <a:ext cx="2808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Our aim:</a:t>
            </a:r>
            <a:endParaRPr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find and compile data concerning road accidents in Slovakia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analyze given data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i</a:t>
            </a:r>
            <a:r>
              <a:rPr lang="en-GB"/>
              <a:t>dentify trends and patterns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Data:</a:t>
            </a:r>
            <a:endParaRPr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datasets from the </a:t>
            </a:r>
            <a:r>
              <a:rPr lang="en-GB"/>
              <a:t>Statistical Office of the Slovak Republic [1]</a:t>
            </a:r>
            <a:endParaRPr/>
          </a:p>
        </p:txBody>
      </p:sp>
      <p:pic>
        <p:nvPicPr>
          <p:cNvPr id="75" name="Google Shape;75;p1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3750" y="1152000"/>
            <a:ext cx="5653200" cy="3416400"/>
          </a:xfrm>
          <a:prstGeom prst="roundRect">
            <a:avLst>
              <a:gd fmla="val 16667" name="adj"/>
            </a:avLst>
          </a:prstGeom>
        </p:spPr>
      </p:pic>
      <p:sp>
        <p:nvSpPr>
          <p:cNvPr id="76" name="Google Shape;76;p17"/>
          <p:cNvSpPr txBox="1"/>
          <p:nvPr/>
        </p:nvSpPr>
        <p:spPr>
          <a:xfrm>
            <a:off x="311600" y="4663225"/>
            <a:ext cx="7906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[1] </a:t>
            </a:r>
            <a:r>
              <a:rPr lang="en-GB" sz="1000">
                <a:latin typeface="Roboto"/>
                <a:ea typeface="Roboto"/>
                <a:cs typeface="Roboto"/>
                <a:sym typeface="Roboto"/>
              </a:rPr>
              <a:t>DATAcube., </a:t>
            </a:r>
            <a:r>
              <a:rPr lang="en-GB" sz="10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http://datacube.statistics.sk/#!/view/en/vbd\_sk\_win2/do3806rr/v\_do3806rr\_00\_00\_00\_en</a:t>
            </a:r>
            <a:endParaRPr sz="10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Impact of the 2009 legislative change </a:t>
            </a:r>
            <a:endParaRPr/>
          </a:p>
        </p:txBody>
      </p:sp>
      <p:sp>
        <p:nvSpPr>
          <p:cNvPr id="82" name="Google Shape;82;p18"/>
          <p:cNvSpPr txBox="1"/>
          <p:nvPr>
            <p:ph idx="1" type="body"/>
          </p:nvPr>
        </p:nvSpPr>
        <p:spPr>
          <a:xfrm>
            <a:off x="311700" y="1152475"/>
            <a:ext cx="336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Objective: 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Analyze its impact on traffic incidents before and after the legislative change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/>
              <a:t>Methodology: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Mann-Whitney U Test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P-values &lt; 0.05 across all datasets, rejecting the null hypothesis.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/>
              <a:t>Concludes that the legislative change in 2009 had a profound impact on various aspects of traffic incidents.</a:t>
            </a:r>
            <a:endParaRPr/>
          </a:p>
        </p:txBody>
      </p:sp>
      <p:pic>
        <p:nvPicPr>
          <p:cNvPr id="83" name="Google Shape;8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9899" y="1152474"/>
            <a:ext cx="5394099" cy="305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Regional differences - Kruskal-Wallis</a:t>
            </a:r>
            <a:endParaRPr/>
          </a:p>
        </p:txBody>
      </p:sp>
      <p:sp>
        <p:nvSpPr>
          <p:cNvPr id="89" name="Google Shape;89;p19"/>
          <p:cNvSpPr txBox="1"/>
          <p:nvPr>
            <p:ph idx="1" type="body"/>
          </p:nvPr>
        </p:nvSpPr>
        <p:spPr>
          <a:xfrm>
            <a:off x="311700" y="1152475"/>
            <a:ext cx="4031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Investigation of regional disparities in traffic incidents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Utilized Kruskal-Wallis test for a nonparametric approach</a:t>
            </a:r>
            <a:endParaRPr/>
          </a:p>
        </p:txBody>
      </p:sp>
      <p:pic>
        <p:nvPicPr>
          <p:cNvPr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2725" y="1152475"/>
            <a:ext cx="4536325" cy="364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Detailed Pairwise Comparisons</a:t>
            </a:r>
            <a:endParaRPr/>
          </a:p>
        </p:txBody>
      </p:sp>
      <p:sp>
        <p:nvSpPr>
          <p:cNvPr id="96" name="Google Shape;96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775" y="1152475"/>
            <a:ext cx="8814444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72795"/>
            <a:ext cx="9144001" cy="3736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Accidents and demographic data</a:t>
            </a:r>
            <a:endParaRPr/>
          </a:p>
        </p:txBody>
      </p:sp>
      <p:pic>
        <p:nvPicPr>
          <p:cNvPr id="110" name="Google Shape;11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1325" y="2495550"/>
            <a:ext cx="2994220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2350" y="1017725"/>
            <a:ext cx="3781425" cy="26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5900" y="1170125"/>
            <a:ext cx="1453501" cy="124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Influence of r</a:t>
            </a:r>
            <a:r>
              <a:rPr lang="en-GB"/>
              <a:t>ailways</a:t>
            </a:r>
            <a:r>
              <a:rPr lang="en-GB"/>
              <a:t> crossings</a:t>
            </a:r>
            <a:endParaRPr/>
          </a:p>
        </p:txBody>
      </p:sp>
      <p:sp>
        <p:nvSpPr>
          <p:cNvPr id="118" name="Google Shape;118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Secured vs. unsecured</a:t>
            </a:r>
            <a:endParaRPr sz="13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Multiple linear regression models for each region</a:t>
            </a:r>
            <a:endParaRPr sz="17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each model better compared to constant model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1700"/>
              <a:t>Correlation analysis</a:t>
            </a:r>
            <a:endParaRPr sz="17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for secured crossings - positive correlation for all regions</a:t>
            </a:r>
            <a:endParaRPr sz="17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GB" sz="1300"/>
              <a:t>for unsecured crossings - negative correlation for most regions</a:t>
            </a:r>
            <a:endParaRPr sz="17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GB"/>
              <a:t>Influence of railways crossings</a:t>
            </a:r>
            <a:endParaRPr/>
          </a:p>
        </p:txBody>
      </p:sp>
      <p:sp>
        <p:nvSpPr>
          <p:cNvPr id="124" name="Google Shape;124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/>
              <a:t>Examples of diagnostic plots</a:t>
            </a:r>
            <a:endParaRPr/>
          </a:p>
        </p:txBody>
      </p:sp>
      <p:pic>
        <p:nvPicPr>
          <p:cNvPr id="125" name="Google Shape;12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00" y="2482800"/>
            <a:ext cx="4429902" cy="2496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3799" y="892245"/>
            <a:ext cx="4571999" cy="255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