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30"/>
  </p:notesMasterIdLst>
  <p:handoutMasterIdLst>
    <p:handoutMasterId r:id="rId31"/>
  </p:handoutMasterIdLst>
  <p:sldIdLst>
    <p:sldId id="256" r:id="rId2"/>
    <p:sldId id="347" r:id="rId3"/>
    <p:sldId id="370" r:id="rId4"/>
    <p:sldId id="371" r:id="rId5"/>
    <p:sldId id="372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404" r:id="rId14"/>
    <p:sldId id="405" r:id="rId15"/>
    <p:sldId id="406" r:id="rId16"/>
    <p:sldId id="407" r:id="rId17"/>
    <p:sldId id="408" r:id="rId18"/>
    <p:sldId id="409" r:id="rId19"/>
    <p:sldId id="410" r:id="rId20"/>
    <p:sldId id="411" r:id="rId21"/>
    <p:sldId id="412" r:id="rId22"/>
    <p:sldId id="413" r:id="rId23"/>
    <p:sldId id="414" r:id="rId24"/>
    <p:sldId id="415" r:id="rId25"/>
    <p:sldId id="416" r:id="rId26"/>
    <p:sldId id="417" r:id="rId27"/>
    <p:sldId id="418" r:id="rId28"/>
    <p:sldId id="419" r:id="rId29"/>
  </p:sldIdLst>
  <p:sldSz cx="9144000" cy="6858000" type="screen4x3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219501"/>
    <a:srgbClr val="009644"/>
    <a:srgbClr val="3333FF"/>
    <a:srgbClr val="66CCFF"/>
    <a:srgbClr val="D2D2D2"/>
    <a:srgbClr val="898989"/>
    <a:srgbClr val="003399"/>
    <a:srgbClr val="0033C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80" d="100"/>
          <a:sy n="80" d="100"/>
        </p:scale>
        <p:origin x="-1098" y="-9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261" y="-82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0074D5F-AE63-4DB1-BF53-B2F2A605B7ED}" type="datetimeFigureOut">
              <a:rPr lang="cs-CZ"/>
              <a:pPr>
                <a:defRPr/>
              </a:pPr>
              <a:t>2.10.2019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F9B39E6-B53D-4B89-B7DB-8FA96AB63F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849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pple Chancery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17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pple Chancery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4" y="4717415"/>
            <a:ext cx="4982633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1">
                <a:latin typeface="Apple Chancery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17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pple Chancery" charset="0"/>
              </a:defRPr>
            </a:lvl1pPr>
          </a:lstStyle>
          <a:p>
            <a:pPr>
              <a:defRPr/>
            </a:pPr>
            <a:fld id="{5EFB8513-9E74-40B8-9364-EB8298487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81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-18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-18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-18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-18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-18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B8513-9E74-40B8-9364-EB829848744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B8513-9E74-40B8-9364-EB829848744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B8513-9E74-40B8-9364-EB829848744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259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1259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8256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0BBCC27E-196B-4629-88E3-FB5D9F45C8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04000" y="188913"/>
            <a:ext cx="2071688" cy="59039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5763" y="188913"/>
            <a:ext cx="6065837" cy="59039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07375" cy="7207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385763" y="1196975"/>
            <a:ext cx="8218487" cy="4895850"/>
          </a:xfrm>
        </p:spPr>
        <p:txBody>
          <a:bodyPr/>
          <a:lstStyle/>
          <a:p>
            <a:pPr lvl="0"/>
            <a:r>
              <a:rPr lang="cs-CZ" noProof="0" smtClean="0"/>
              <a:t>Klepnutím na ikonu přidáte tabulku.</a:t>
            </a:r>
            <a:endParaRPr lang="cs-CZ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5763" y="1196975"/>
            <a:ext cx="403225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0413" y="1196975"/>
            <a:ext cx="4033837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Skupina 22"/>
          <p:cNvGrpSpPr>
            <a:grpSpLocks/>
          </p:cNvGrpSpPr>
          <p:nvPr/>
        </p:nvGrpSpPr>
        <p:grpSpPr bwMode="auto">
          <a:xfrm rot="10800000">
            <a:off x="2571750" y="6572250"/>
            <a:ext cx="5927725" cy="80963"/>
            <a:chOff x="539750" y="6597650"/>
            <a:chExt cx="5927725" cy="80963"/>
          </a:xfrm>
        </p:grpSpPr>
        <p:sp>
          <p:nvSpPr>
            <p:cNvPr id="124930" name="Rectangle 2"/>
            <p:cNvSpPr>
              <a:spLocks noChangeArrowheads="1"/>
            </p:cNvSpPr>
            <p:nvPr/>
          </p:nvSpPr>
          <p:spPr bwMode="auto">
            <a:xfrm flipH="1">
              <a:off x="549275" y="6597650"/>
              <a:ext cx="5472112" cy="80963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24948" name="Rectangle 20"/>
            <p:cNvSpPr>
              <a:spLocks noChangeArrowheads="1"/>
            </p:cNvSpPr>
            <p:nvPr/>
          </p:nvSpPr>
          <p:spPr bwMode="auto">
            <a:xfrm>
              <a:off x="6118225" y="6597650"/>
              <a:ext cx="71437" cy="71438"/>
            </a:xfrm>
            <a:prstGeom prst="rect">
              <a:avLst/>
            </a:prstGeom>
            <a:solidFill>
              <a:srgbClr val="FFD1A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solidFill>
                  <a:schemeClr val="folHlink"/>
                </a:solidFill>
              </a:endParaRPr>
            </a:p>
          </p:txBody>
        </p:sp>
        <p:sp>
          <p:nvSpPr>
            <p:cNvPr id="124949" name="Rectangle 21"/>
            <p:cNvSpPr>
              <a:spLocks noChangeArrowheads="1"/>
            </p:cNvSpPr>
            <p:nvPr/>
          </p:nvSpPr>
          <p:spPr bwMode="auto">
            <a:xfrm>
              <a:off x="6262687" y="6597650"/>
              <a:ext cx="71438" cy="71438"/>
            </a:xfrm>
            <a:prstGeom prst="rect">
              <a:avLst/>
            </a:prstGeom>
            <a:solidFill>
              <a:srgbClr val="FFD1A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solidFill>
                  <a:schemeClr val="folHlink"/>
                </a:solidFill>
              </a:endParaRPr>
            </a:p>
          </p:txBody>
        </p:sp>
        <p:sp>
          <p:nvSpPr>
            <p:cNvPr id="124950" name="Rectangle 22"/>
            <p:cNvSpPr>
              <a:spLocks noChangeArrowheads="1"/>
            </p:cNvSpPr>
            <p:nvPr/>
          </p:nvSpPr>
          <p:spPr bwMode="auto">
            <a:xfrm>
              <a:off x="6405562" y="6597650"/>
              <a:ext cx="71438" cy="71438"/>
            </a:xfrm>
            <a:prstGeom prst="rect">
              <a:avLst/>
            </a:prstGeom>
            <a:solidFill>
              <a:srgbClr val="FFD1A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solidFill>
                  <a:schemeClr val="folHlink"/>
                </a:solidFill>
              </a:endParaRPr>
            </a:p>
          </p:txBody>
        </p:sp>
      </p:grpSp>
      <p:sp>
        <p:nvSpPr>
          <p:cNvPr id="124931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8513" y="6577013"/>
            <a:ext cx="2447925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0" y="128588"/>
            <a:ext cx="9144000" cy="520700"/>
            <a:chOff x="0" y="119"/>
            <a:chExt cx="5760" cy="328"/>
          </a:xfrm>
        </p:grpSpPr>
        <p:sp>
          <p:nvSpPr>
            <p:cNvPr id="124933" name="Rectangle 5"/>
            <p:cNvSpPr>
              <a:spLocks noChangeArrowheads="1"/>
            </p:cNvSpPr>
            <p:nvPr/>
          </p:nvSpPr>
          <p:spPr bwMode="auto">
            <a:xfrm>
              <a:off x="0" y="119"/>
              <a:ext cx="180" cy="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24934" name="Rectangle 6"/>
            <p:cNvSpPr>
              <a:spLocks noChangeArrowheads="1"/>
            </p:cNvSpPr>
            <p:nvPr/>
          </p:nvSpPr>
          <p:spPr bwMode="auto">
            <a:xfrm>
              <a:off x="260" y="200"/>
              <a:ext cx="5500" cy="165"/>
            </a:xfrm>
            <a:prstGeom prst="rect">
              <a:avLst/>
            </a:prstGeom>
            <a:gradFill rotWithShape="0">
              <a:gsLst>
                <a:gs pos="0">
                  <a:srgbClr val="32329C"/>
                </a:gs>
                <a:gs pos="100000">
                  <a:srgbClr val="F3F3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24935" name="Rectangle 7"/>
            <p:cNvSpPr>
              <a:spLocks noChangeArrowheads="1"/>
            </p:cNvSpPr>
            <p:nvPr/>
          </p:nvSpPr>
          <p:spPr bwMode="auto">
            <a:xfrm>
              <a:off x="258" y="200"/>
              <a:ext cx="87" cy="8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24936" name="Rectangle 8"/>
            <p:cNvSpPr>
              <a:spLocks noChangeArrowheads="1"/>
            </p:cNvSpPr>
            <p:nvPr/>
          </p:nvSpPr>
          <p:spPr bwMode="auto">
            <a:xfrm>
              <a:off x="345" y="119"/>
              <a:ext cx="88" cy="8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24937" name="Rectangle 9"/>
            <p:cNvSpPr>
              <a:spLocks noChangeArrowheads="1"/>
            </p:cNvSpPr>
            <p:nvPr/>
          </p:nvSpPr>
          <p:spPr bwMode="auto">
            <a:xfrm>
              <a:off x="345" y="200"/>
              <a:ext cx="88" cy="8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124938" name="Rectangle 10"/>
            <p:cNvSpPr>
              <a:spLocks noChangeArrowheads="1"/>
            </p:cNvSpPr>
            <p:nvPr/>
          </p:nvSpPr>
          <p:spPr bwMode="auto">
            <a:xfrm>
              <a:off x="173" y="284"/>
              <a:ext cx="86" cy="8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24939" name="Rectangle 11"/>
            <p:cNvSpPr>
              <a:spLocks noChangeArrowheads="1"/>
            </p:cNvSpPr>
            <p:nvPr/>
          </p:nvSpPr>
          <p:spPr bwMode="auto">
            <a:xfrm>
              <a:off x="83" y="201"/>
              <a:ext cx="89" cy="8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24940" name="Rectangle 12"/>
            <p:cNvSpPr>
              <a:spLocks noChangeArrowheads="1"/>
            </p:cNvSpPr>
            <p:nvPr/>
          </p:nvSpPr>
          <p:spPr bwMode="auto">
            <a:xfrm>
              <a:off x="258" y="282"/>
              <a:ext cx="87" cy="8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124941" name="Rectangle 13"/>
            <p:cNvSpPr>
              <a:spLocks noChangeArrowheads="1"/>
            </p:cNvSpPr>
            <p:nvPr/>
          </p:nvSpPr>
          <p:spPr bwMode="auto">
            <a:xfrm>
              <a:off x="173" y="365"/>
              <a:ext cx="86" cy="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</p:grpSp>
      <p:sp>
        <p:nvSpPr>
          <p:cNvPr id="12494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913"/>
            <a:ext cx="8207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1434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5763" y="1196975"/>
            <a:ext cx="8218487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24945" name="Text Box 17"/>
          <p:cNvSpPr txBox="1">
            <a:spLocks noChangeArrowheads="1"/>
          </p:cNvSpPr>
          <p:nvPr/>
        </p:nvSpPr>
        <p:spPr bwMode="auto">
          <a:xfrm>
            <a:off x="357188" y="6480175"/>
            <a:ext cx="284321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100" dirty="0" smtClean="0">
                <a:solidFill>
                  <a:srgbClr val="5F5F5F"/>
                </a:solidFill>
                <a:latin typeface="Verdana" pitchFamily="34" charset="0"/>
              </a:rPr>
              <a:t>Advanced algorithms</a:t>
            </a:r>
            <a:endParaRPr lang="en-US" sz="1100" dirty="0">
              <a:solidFill>
                <a:srgbClr val="5F5F5F"/>
              </a:solidFill>
              <a:latin typeface="Verdana" pitchFamily="34" charset="0"/>
            </a:endParaRPr>
          </a:p>
        </p:txBody>
      </p:sp>
      <p:sp>
        <p:nvSpPr>
          <p:cNvPr id="124946" name="Rectangle 18"/>
          <p:cNvSpPr>
            <a:spLocks noChangeArrowheads="1"/>
          </p:cNvSpPr>
          <p:nvPr/>
        </p:nvSpPr>
        <p:spPr bwMode="auto">
          <a:xfrm>
            <a:off x="7858125" y="6640513"/>
            <a:ext cx="792163" cy="217487"/>
          </a:xfrm>
          <a:prstGeom prst="rect">
            <a:avLst/>
          </a:prstGeom>
          <a:gradFill rotWithShape="1">
            <a:gsLst>
              <a:gs pos="0">
                <a:srgbClr val="FFD9B3">
                  <a:gamma/>
                  <a:tint val="66667"/>
                  <a:invGamma/>
                </a:srgbClr>
              </a:gs>
              <a:gs pos="100000">
                <a:srgbClr val="FFD9B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>
              <a:solidFill>
                <a:schemeClr val="folHlink"/>
              </a:solidFill>
            </a:endParaRPr>
          </a:p>
        </p:txBody>
      </p:sp>
      <p:sp>
        <p:nvSpPr>
          <p:cNvPr id="124947" name="Rectangle 19"/>
          <p:cNvSpPr>
            <a:spLocks noChangeArrowheads="1"/>
          </p:cNvSpPr>
          <p:nvPr/>
        </p:nvSpPr>
        <p:spPr bwMode="auto">
          <a:xfrm>
            <a:off x="7786688" y="6616700"/>
            <a:ext cx="936625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fld id="{330E7E5B-3AAF-4BCE-8683-A49EA2C6BD66}" type="slidenum">
              <a:rPr lang="cs-CZ" sz="1200" b="1">
                <a:solidFill>
                  <a:schemeClr val="bg1"/>
                </a:solidFill>
              </a:rPr>
              <a:pPr algn="ctr" eaLnBrk="1" hangingPunct="1">
                <a:defRPr/>
              </a:pPr>
              <a:t>‹#›</a:t>
            </a:fld>
            <a:r>
              <a:rPr lang="en-US" sz="1200" b="1" dirty="0">
                <a:solidFill>
                  <a:schemeClr val="bg1"/>
                </a:solidFill>
              </a:rPr>
              <a:t> </a:t>
            </a:r>
            <a:r>
              <a:rPr lang="cs-CZ" sz="1200" b="1" dirty="0">
                <a:solidFill>
                  <a:schemeClr val="bg1"/>
                </a:solidFill>
              </a:rPr>
              <a:t>/</a:t>
            </a:r>
            <a:r>
              <a:rPr lang="en-US" sz="1200" b="1" dirty="0">
                <a:solidFill>
                  <a:schemeClr val="bg1"/>
                </a:solidFill>
              </a:rPr>
              <a:t> </a:t>
            </a:r>
            <a:r>
              <a:rPr lang="cs-CZ" sz="1200" b="1" dirty="0" smtClean="0">
                <a:solidFill>
                  <a:schemeClr val="bg1"/>
                </a:solidFill>
              </a:rPr>
              <a:t>2</a:t>
            </a:r>
            <a:r>
              <a:rPr lang="en-US" sz="1200" b="1" dirty="0" smtClean="0">
                <a:solidFill>
                  <a:schemeClr val="bg1"/>
                </a:solidFill>
              </a:rPr>
              <a:t>8</a:t>
            </a:r>
            <a:endParaRPr lang="cs-CZ" sz="12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ransition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45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5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5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5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5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FFAE5D"/>
        </a:buClr>
        <a:buSzPct val="75000"/>
        <a:buFont typeface="Wingdings" pitchFamily="2" charset="2"/>
        <a:buChar char="n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15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19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AE5D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4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Document2.docx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8822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400" dirty="0" smtClean="0"/>
              <a:t>Advanced algorithms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1400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b="0" dirty="0" smtClean="0"/>
              <a:t>topological ordering</a:t>
            </a:r>
            <a:r>
              <a:rPr lang="cs-CZ" sz="2400" b="0" dirty="0" smtClean="0"/>
              <a:t>, </a:t>
            </a:r>
            <a:br>
              <a:rPr lang="cs-CZ" sz="2400" b="0" dirty="0" smtClean="0"/>
            </a:br>
            <a:r>
              <a:rPr lang="en-US" sz="2400" b="0" dirty="0" smtClean="0"/>
              <a:t>minimum spanning tree</a:t>
            </a:r>
            <a:r>
              <a:rPr lang="cs-CZ" sz="2400" b="0" dirty="0" smtClean="0"/>
              <a:t>, </a:t>
            </a:r>
            <a:br>
              <a:rPr lang="cs-CZ" sz="2400" b="0" dirty="0" smtClean="0"/>
            </a:br>
            <a:r>
              <a:rPr lang="cs-CZ" sz="2400" b="0" dirty="0" smtClean="0"/>
              <a:t>Union-</a:t>
            </a:r>
            <a:r>
              <a:rPr lang="en-US" sz="2400" b="0" dirty="0" smtClean="0"/>
              <a:t>Find  problem</a:t>
            </a:r>
            <a:r>
              <a:rPr lang="cs-CZ" sz="2400" b="0" dirty="0" smtClean="0"/>
              <a:t> </a:t>
            </a:r>
            <a:endParaRPr lang="en-US" sz="2400" b="0" i="1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algn="r" eaLnBrk="1" hangingPunct="1"/>
            <a:r>
              <a:rPr lang="cs-CZ" dirty="0" smtClean="0"/>
              <a:t>Jiří Vyskočil, Radek Mařík</a:t>
            </a:r>
          </a:p>
          <a:p>
            <a:pPr algn="r" eaLnBrk="1" hangingPunct="1"/>
            <a:r>
              <a:rPr lang="cs-CZ" dirty="0" smtClean="0"/>
              <a:t>201</a:t>
            </a:r>
            <a:r>
              <a:rPr lang="en-US" dirty="0"/>
              <a:t>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Jarník</a:t>
            </a:r>
            <a:r>
              <a:rPr lang="cs-CZ" dirty="0" smtClean="0"/>
              <a:t> (Prim)</a:t>
            </a:r>
            <a:r>
              <a:rPr lang="en-US" dirty="0" smtClean="0"/>
              <a:t>’s</a:t>
            </a:r>
            <a:r>
              <a:rPr lang="cs-CZ" dirty="0" smtClean="0"/>
              <a:t> </a:t>
            </a:r>
            <a:r>
              <a:rPr lang="cs-CZ" dirty="0" err="1" smtClean="0"/>
              <a:t>algorit</a:t>
            </a:r>
            <a:r>
              <a:rPr lang="en-US" dirty="0" err="1" smtClean="0"/>
              <a:t>hm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input</a:t>
            </a:r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: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A graph 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with a weight function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w </a:t>
            </a:r>
            <a:r>
              <a:rPr lang="cs-CZ" smtClean="0">
                <a:latin typeface="Cambria Math" pitchFamily="18" charset="0"/>
                <a:ea typeface="Cambria Math" pitchFamily="18" charset="0"/>
              </a:rPr>
              <a:t>: </a:t>
            </a:r>
            <a:r>
              <a:rPr lang="en-US" sz="2000" i="1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000">
                <a:latin typeface="Cambria Math" pitchFamily="18" charset="0"/>
                <a:ea typeface="Cambria Math" pitchFamily="18" charset="0"/>
                <a:sym typeface="Symbol"/>
              </a:rPr>
              <a:t>(G)</a:t>
            </a:r>
            <a:r>
              <a:rPr lang="cs-CZ" smtClean="0">
                <a:latin typeface="Cambria Math"/>
                <a:ea typeface="Cambria Math"/>
              </a:rPr>
              <a:t>→</a:t>
            </a:r>
            <a:r>
              <a:rPr lang="cs-CZ" dirty="0" smtClean="0">
                <a:latin typeface="Cambria Math"/>
                <a:ea typeface="Cambria Math"/>
              </a:rPr>
              <a:t>ℝ.</a:t>
            </a:r>
            <a:endParaRPr lang="cs-CZ" dirty="0" smtClean="0"/>
          </a:p>
          <a:p>
            <a:pPr marL="857250" lvl="1" indent="-457200">
              <a:buFont typeface="+mj-lt"/>
              <a:buAutoNum type="arabicParenR"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Select an arbitrary vertex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2400" i="1" dirty="0" smtClean="0"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2400" baseline="-25000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∈</a:t>
            </a:r>
            <a:r>
              <a:rPr lang="cs-CZ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(G)</a:t>
            </a:r>
            <a:r>
              <a:rPr lang="cs-CZ" sz="2400" dirty="0" smtClean="0">
                <a:sym typeface="Symbol"/>
              </a:rPr>
              <a:t>.</a:t>
            </a:r>
          </a:p>
          <a:p>
            <a:pPr marL="857250" lvl="1" indent="-457200">
              <a:buFont typeface="+mj-lt"/>
              <a:buAutoNum type="arabicParenR"/>
            </a:pP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K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: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=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(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{</a:t>
            </a:r>
            <a:r>
              <a:rPr lang="cs-CZ" sz="2400" i="1" dirty="0" smtClean="0"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2400" baseline="-25000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}, ∅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).</a:t>
            </a:r>
            <a:endParaRPr lang="en-US" dirty="0" smtClean="0">
              <a:ea typeface="Cambria Math" pitchFamily="18" charset="0"/>
              <a:sym typeface="Symbol"/>
            </a:endParaRPr>
          </a:p>
          <a:p>
            <a:pPr marL="857250" lvl="1" indent="-457200">
              <a:buFont typeface="+mj-lt"/>
              <a:buAutoNum type="arabicParenR"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while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  |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(K)| </a:t>
            </a:r>
            <a:r>
              <a:rPr lang="en-US" sz="2400" dirty="0" smtClean="0">
                <a:latin typeface="Cambria Math"/>
                <a:ea typeface="Cambria Math"/>
                <a:sym typeface="Symbol"/>
              </a:rPr>
              <a:t>≠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|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(G)|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{</a:t>
            </a:r>
          </a:p>
          <a:p>
            <a:pPr marL="857250" lvl="1" indent="-457200">
              <a:buFont typeface="+mj-lt"/>
              <a:buAutoNum type="arabicParenR"/>
            </a:pP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	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Select edge {</a:t>
            </a:r>
            <a:r>
              <a:rPr lang="en-US" sz="2400" i="1" dirty="0" err="1" smtClean="0">
                <a:latin typeface="Cambria Math" pitchFamily="18" charset="0"/>
                <a:ea typeface="Cambria Math" pitchFamily="18" charset="0"/>
                <a:sym typeface="Symbol"/>
              </a:rPr>
              <a:t>u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  <a:sym typeface="Symbol"/>
              </a:rPr>
              <a:t>,</a:t>
            </a:r>
            <a:r>
              <a:rPr lang="en-US" sz="2400" i="1" dirty="0" err="1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}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∈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(G)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, </a:t>
            </a:r>
          </a:p>
          <a:p>
            <a:pPr marL="857250" lvl="1" indent="-457200">
              <a:buNone/>
            </a:pPr>
            <a:r>
              <a:rPr lang="cs-CZ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			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where</a:t>
            </a:r>
            <a:r>
              <a:rPr lang="cs-CZ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u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 ∈</a:t>
            </a:r>
            <a:r>
              <a:rPr lang="cs-CZ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(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K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)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and 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2400" dirty="0" smtClean="0">
                <a:latin typeface="Cambria Math"/>
                <a:ea typeface="Cambria Math"/>
              </a:rPr>
              <a:t>∉</a:t>
            </a:r>
            <a:r>
              <a:rPr lang="cs-CZ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(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K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) so that</a:t>
            </a:r>
            <a:b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</a:b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               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cs-CZ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w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(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{</a:t>
            </a:r>
            <a:r>
              <a:rPr lang="en-US" sz="2400" i="1" dirty="0" err="1" smtClean="0">
                <a:latin typeface="Cambria Math" pitchFamily="18" charset="0"/>
                <a:ea typeface="Cambria Math" pitchFamily="18" charset="0"/>
                <a:sym typeface="Symbol"/>
              </a:rPr>
              <a:t>u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  <a:sym typeface="Symbol"/>
              </a:rPr>
              <a:t>,</a:t>
            </a:r>
            <a:r>
              <a:rPr lang="en-US" sz="2400" i="1" dirty="0" err="1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}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)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is minimum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.</a:t>
            </a:r>
          </a:p>
          <a:p>
            <a:pPr marL="857250" lvl="1" indent="-457200">
              <a:buFont typeface="+mj-lt"/>
              <a:buAutoNum type="arabicParenR" startAt="5"/>
            </a:pP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		K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: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=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K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+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edge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{</a:t>
            </a:r>
            <a:r>
              <a:rPr lang="en-US" sz="2400" i="1" dirty="0" err="1" smtClean="0">
                <a:latin typeface="Cambria Math" pitchFamily="18" charset="0"/>
                <a:ea typeface="Cambria Math" pitchFamily="18" charset="0"/>
                <a:sym typeface="Symbol"/>
              </a:rPr>
              <a:t>u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  <a:sym typeface="Symbol"/>
              </a:rPr>
              <a:t>,</a:t>
            </a:r>
            <a:r>
              <a:rPr lang="en-US" sz="2400" i="1" dirty="0" err="1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}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.</a:t>
            </a:r>
            <a:endParaRPr lang="en-US" sz="2100" dirty="0" smtClean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marL="857250" lvl="1" indent="-457200">
              <a:buFont typeface="+mj-lt"/>
              <a:buAutoNum type="arabicParenR" startAt="5"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}</a:t>
            </a:r>
            <a:endParaRPr lang="cs-CZ" sz="1800" b="1" dirty="0" smtClean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marL="457200" indent="-457200"/>
            <a:r>
              <a:rPr lang="en-US" sz="2200" b="1" dirty="0" smtClean="0">
                <a:latin typeface="Cambria Math" pitchFamily="18" charset="0"/>
                <a:ea typeface="Cambria Math" pitchFamily="18" charset="0"/>
                <a:sym typeface="Symbol"/>
              </a:rPr>
              <a:t>output</a:t>
            </a:r>
            <a:r>
              <a:rPr lang="cs-CZ" sz="2200" b="1" dirty="0" smtClean="0">
                <a:latin typeface="Cambria Math" pitchFamily="18" charset="0"/>
                <a:ea typeface="Cambria Math" pitchFamily="18" charset="0"/>
                <a:sym typeface="Symbol"/>
              </a:rPr>
              <a:t>: </a:t>
            </a:r>
            <a:r>
              <a:rPr lang="en-US" sz="2200" dirty="0" smtClean="0">
                <a:latin typeface="Cambria Math" pitchFamily="18" charset="0"/>
                <a:ea typeface="Cambria Math" pitchFamily="18" charset="0"/>
                <a:sym typeface="Symbol"/>
              </a:rPr>
              <a:t> a minimum spanning tree</a:t>
            </a:r>
            <a:r>
              <a:rPr lang="cs-CZ" sz="2200" dirty="0" smtClean="0">
                <a:latin typeface="Cambria Math" pitchFamily="18" charset="0"/>
                <a:ea typeface="Cambria Math" pitchFamily="18" charset="0"/>
                <a:sym typeface="Symbol"/>
              </a:rPr>
              <a:t> K.</a:t>
            </a:r>
            <a:endParaRPr lang="cs-CZ" sz="2800" dirty="0" smtClean="0">
              <a:latin typeface="Cambria Math" pitchFamily="18" charset="0"/>
              <a:ea typeface="Cambria Math" pitchFamily="18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746763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Jarník</a:t>
            </a:r>
            <a:r>
              <a:rPr lang="cs-CZ" dirty="0" smtClean="0"/>
              <a:t> (Prim)</a:t>
            </a:r>
            <a:r>
              <a:rPr lang="en-US" dirty="0" smtClean="0"/>
              <a:t>’s</a:t>
            </a:r>
            <a:r>
              <a:rPr lang="cs-CZ" dirty="0" smtClean="0"/>
              <a:t> </a:t>
            </a:r>
            <a:r>
              <a:rPr lang="cs-CZ" dirty="0" err="1" smtClean="0"/>
              <a:t>algorit</a:t>
            </a:r>
            <a:r>
              <a:rPr lang="en-US" dirty="0" err="1" smtClean="0"/>
              <a:t>hm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 bwMode="auto">
          <a:xfrm>
            <a:off x="928662" y="200024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7" name="Přímá spojovací čára 6"/>
          <p:cNvCxnSpPr/>
          <p:nvPr/>
        </p:nvCxnSpPr>
        <p:spPr bwMode="auto">
          <a:xfrm>
            <a:off x="928662" y="2000240"/>
            <a:ext cx="0" cy="142876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8" name="Přímá spojovací čára 7"/>
          <p:cNvCxnSpPr/>
          <p:nvPr/>
        </p:nvCxnSpPr>
        <p:spPr bwMode="auto">
          <a:xfrm>
            <a:off x="2357422" y="200024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9" name="Přímá spojovací čára 8"/>
          <p:cNvCxnSpPr/>
          <p:nvPr/>
        </p:nvCxnSpPr>
        <p:spPr bwMode="auto">
          <a:xfrm>
            <a:off x="2357422" y="2000240"/>
            <a:ext cx="0" cy="142876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10" name="Přímá spojovací čára 9"/>
          <p:cNvCxnSpPr/>
          <p:nvPr/>
        </p:nvCxnSpPr>
        <p:spPr bwMode="auto">
          <a:xfrm>
            <a:off x="3786182" y="200024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11" name="Přímá spojovací čára 10"/>
          <p:cNvCxnSpPr/>
          <p:nvPr/>
        </p:nvCxnSpPr>
        <p:spPr bwMode="auto">
          <a:xfrm rot="5400000">
            <a:off x="3071802" y="271462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12" name="Přímá spojovací čára 11"/>
          <p:cNvCxnSpPr/>
          <p:nvPr/>
        </p:nvCxnSpPr>
        <p:spPr bwMode="auto">
          <a:xfrm>
            <a:off x="5214942" y="200024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13" name="Přímá spojovací čára 12"/>
          <p:cNvCxnSpPr/>
          <p:nvPr/>
        </p:nvCxnSpPr>
        <p:spPr bwMode="auto">
          <a:xfrm rot="5400000">
            <a:off x="4500562" y="271462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14" name="Přímá spojovací čára 13"/>
          <p:cNvCxnSpPr/>
          <p:nvPr/>
        </p:nvCxnSpPr>
        <p:spPr bwMode="auto">
          <a:xfrm>
            <a:off x="928662" y="342900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15" name="Přímá spojovací čára 14"/>
          <p:cNvCxnSpPr/>
          <p:nvPr/>
        </p:nvCxnSpPr>
        <p:spPr bwMode="auto">
          <a:xfrm>
            <a:off x="928662" y="3429000"/>
            <a:ext cx="0" cy="142876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16" name="Přímá spojovací čára 15"/>
          <p:cNvCxnSpPr/>
          <p:nvPr/>
        </p:nvCxnSpPr>
        <p:spPr bwMode="auto">
          <a:xfrm>
            <a:off x="2357422" y="342900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17" name="Přímá spojovací čára 16"/>
          <p:cNvCxnSpPr/>
          <p:nvPr/>
        </p:nvCxnSpPr>
        <p:spPr bwMode="auto">
          <a:xfrm>
            <a:off x="2357422" y="3429000"/>
            <a:ext cx="0" cy="142876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18" name="Přímá spojovací čára 17"/>
          <p:cNvCxnSpPr/>
          <p:nvPr/>
        </p:nvCxnSpPr>
        <p:spPr bwMode="auto">
          <a:xfrm>
            <a:off x="3786182" y="342900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19" name="Přímá spojovací čára 18"/>
          <p:cNvCxnSpPr/>
          <p:nvPr/>
        </p:nvCxnSpPr>
        <p:spPr bwMode="auto">
          <a:xfrm rot="5400000">
            <a:off x="3071802" y="414338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0" name="Přímá spojovací čára 19"/>
          <p:cNvCxnSpPr/>
          <p:nvPr/>
        </p:nvCxnSpPr>
        <p:spPr bwMode="auto">
          <a:xfrm>
            <a:off x="5214942" y="342900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1" name="Přímá spojovací čára 20"/>
          <p:cNvCxnSpPr/>
          <p:nvPr/>
        </p:nvCxnSpPr>
        <p:spPr bwMode="auto">
          <a:xfrm rot="5400000">
            <a:off x="4500562" y="414338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2" name="Přímá spojovací čára 21"/>
          <p:cNvCxnSpPr/>
          <p:nvPr/>
        </p:nvCxnSpPr>
        <p:spPr bwMode="auto">
          <a:xfrm>
            <a:off x="6643702" y="200024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3" name="Přímá spojovací čára 22"/>
          <p:cNvCxnSpPr/>
          <p:nvPr/>
        </p:nvCxnSpPr>
        <p:spPr bwMode="auto">
          <a:xfrm rot="5400000">
            <a:off x="5929322" y="271462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4" name="Přímá spojovací čára 23"/>
          <p:cNvCxnSpPr/>
          <p:nvPr/>
        </p:nvCxnSpPr>
        <p:spPr bwMode="auto">
          <a:xfrm>
            <a:off x="6643702" y="342900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5" name="Přímá spojovací čára 24"/>
          <p:cNvCxnSpPr/>
          <p:nvPr/>
        </p:nvCxnSpPr>
        <p:spPr bwMode="auto">
          <a:xfrm rot="5400000">
            <a:off x="5929322" y="414338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6" name="Přímá spojovací čára 25"/>
          <p:cNvCxnSpPr/>
          <p:nvPr/>
        </p:nvCxnSpPr>
        <p:spPr bwMode="auto">
          <a:xfrm rot="5400000">
            <a:off x="7358082" y="271462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7" name="Přímá spojovací čára 26"/>
          <p:cNvCxnSpPr/>
          <p:nvPr/>
        </p:nvCxnSpPr>
        <p:spPr bwMode="auto">
          <a:xfrm rot="5400000">
            <a:off x="7358082" y="414338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8" name="Přímá spojovací čára 27"/>
          <p:cNvCxnSpPr/>
          <p:nvPr/>
        </p:nvCxnSpPr>
        <p:spPr bwMode="auto">
          <a:xfrm>
            <a:off x="928662" y="485776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9" name="Přímá spojovací čára 28"/>
          <p:cNvCxnSpPr/>
          <p:nvPr/>
        </p:nvCxnSpPr>
        <p:spPr bwMode="auto">
          <a:xfrm>
            <a:off x="2357422" y="485776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30" name="Přímá spojovací čára 29"/>
          <p:cNvCxnSpPr/>
          <p:nvPr/>
        </p:nvCxnSpPr>
        <p:spPr bwMode="auto">
          <a:xfrm>
            <a:off x="3786182" y="485776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31" name="Přímá spojovací čára 30"/>
          <p:cNvCxnSpPr/>
          <p:nvPr/>
        </p:nvCxnSpPr>
        <p:spPr bwMode="auto">
          <a:xfrm>
            <a:off x="5214942" y="485776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32" name="Přímá spojovací čára 31"/>
          <p:cNvCxnSpPr/>
          <p:nvPr/>
        </p:nvCxnSpPr>
        <p:spPr bwMode="auto">
          <a:xfrm>
            <a:off x="6643702" y="485776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sp>
        <p:nvSpPr>
          <p:cNvPr id="33" name="TextovéPole 32"/>
          <p:cNvSpPr txBox="1"/>
          <p:nvPr/>
        </p:nvSpPr>
        <p:spPr>
          <a:xfrm>
            <a:off x="1428728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2928926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4357686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5857884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7215206" y="1643050"/>
            <a:ext cx="424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1500166" y="3071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3000364" y="3071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4429124" y="3071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17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5786446" y="3071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728664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1500166" y="450057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21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3000364" y="45005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4429124" y="45005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5929322" y="450057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7286644" y="45005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500034" y="25003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18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500034" y="400050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22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1928794" y="257174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27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1928794" y="40719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9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3357554" y="257174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2</a:t>
            </a:r>
            <a:endParaRPr lang="cs-CZ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3357554" y="40719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</a:t>
            </a:r>
            <a:endParaRPr lang="cs-CZ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4786314" y="257174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26</a:t>
            </a:r>
            <a:endParaRPr lang="cs-CZ" dirty="0"/>
          </a:p>
        </p:txBody>
      </p:sp>
      <p:sp>
        <p:nvSpPr>
          <p:cNvPr id="55" name="TextovéPole 54"/>
          <p:cNvSpPr txBox="1"/>
          <p:nvPr/>
        </p:nvSpPr>
        <p:spPr>
          <a:xfrm>
            <a:off x="4786314" y="40719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cs-CZ" dirty="0"/>
          </a:p>
        </p:txBody>
      </p:sp>
      <p:sp>
        <p:nvSpPr>
          <p:cNvPr id="56" name="TextovéPole 55"/>
          <p:cNvSpPr txBox="1"/>
          <p:nvPr/>
        </p:nvSpPr>
        <p:spPr>
          <a:xfrm>
            <a:off x="6215074" y="257174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3</a:t>
            </a:r>
            <a:endParaRPr lang="cs-CZ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6215074" y="40719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cs-CZ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7643834" y="257174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cs-CZ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7643834" y="40719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</a:t>
            </a:r>
            <a:endParaRPr lang="cs-CZ" dirty="0"/>
          </a:p>
        </p:txBody>
      </p:sp>
      <p:cxnSp>
        <p:nvCxnSpPr>
          <p:cNvPr id="63" name="Přímá spojovací čára 62"/>
          <p:cNvCxnSpPr/>
          <p:nvPr/>
        </p:nvCxnSpPr>
        <p:spPr bwMode="auto">
          <a:xfrm>
            <a:off x="2357422" y="3419476"/>
            <a:ext cx="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65" name="Přímá spojovací čára 64"/>
          <p:cNvCxnSpPr/>
          <p:nvPr/>
        </p:nvCxnSpPr>
        <p:spPr bwMode="auto">
          <a:xfrm>
            <a:off x="2357422" y="3429000"/>
            <a:ext cx="0" cy="14287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66" name="Přímá spojovací čára 65"/>
          <p:cNvCxnSpPr/>
          <p:nvPr/>
        </p:nvCxnSpPr>
        <p:spPr bwMode="auto">
          <a:xfrm>
            <a:off x="2357422" y="485776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67" name="Přímá spojovací čára 66"/>
          <p:cNvCxnSpPr/>
          <p:nvPr/>
        </p:nvCxnSpPr>
        <p:spPr bwMode="auto">
          <a:xfrm>
            <a:off x="3786182" y="485776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68" name="Přímá spojovací čára 67"/>
          <p:cNvCxnSpPr/>
          <p:nvPr/>
        </p:nvCxnSpPr>
        <p:spPr bwMode="auto">
          <a:xfrm>
            <a:off x="928662" y="342900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69" name="Přímá spojovací čára 68"/>
          <p:cNvCxnSpPr/>
          <p:nvPr/>
        </p:nvCxnSpPr>
        <p:spPr bwMode="auto">
          <a:xfrm>
            <a:off x="2357422" y="342900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70" name="Přímá spojovací čára 69"/>
          <p:cNvCxnSpPr/>
          <p:nvPr/>
        </p:nvCxnSpPr>
        <p:spPr bwMode="auto">
          <a:xfrm rot="5400000">
            <a:off x="3071802" y="271462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71" name="Přímá spojovací čára 70"/>
          <p:cNvCxnSpPr/>
          <p:nvPr/>
        </p:nvCxnSpPr>
        <p:spPr bwMode="auto">
          <a:xfrm>
            <a:off x="3786182" y="200024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72" name="Přímá spojovací čára 71"/>
          <p:cNvCxnSpPr/>
          <p:nvPr/>
        </p:nvCxnSpPr>
        <p:spPr bwMode="auto">
          <a:xfrm>
            <a:off x="5214942" y="200024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73" name="Přímá spojovací čára 72"/>
          <p:cNvCxnSpPr/>
          <p:nvPr/>
        </p:nvCxnSpPr>
        <p:spPr bwMode="auto">
          <a:xfrm rot="5400000">
            <a:off x="5929322" y="271462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74" name="Přímá spojovací čára 73"/>
          <p:cNvCxnSpPr/>
          <p:nvPr/>
        </p:nvCxnSpPr>
        <p:spPr bwMode="auto">
          <a:xfrm>
            <a:off x="6643702" y="342900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75" name="Přímá spojovací čára 74"/>
          <p:cNvCxnSpPr/>
          <p:nvPr/>
        </p:nvCxnSpPr>
        <p:spPr bwMode="auto">
          <a:xfrm>
            <a:off x="5214942" y="342900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76" name="Přímá spojovací čára 75"/>
          <p:cNvCxnSpPr/>
          <p:nvPr/>
        </p:nvCxnSpPr>
        <p:spPr bwMode="auto">
          <a:xfrm>
            <a:off x="6643702" y="200024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77" name="Přímá spojovací čára 76"/>
          <p:cNvCxnSpPr/>
          <p:nvPr/>
        </p:nvCxnSpPr>
        <p:spPr bwMode="auto">
          <a:xfrm>
            <a:off x="2357422" y="200024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78" name="Přímá spojovací čára 77"/>
          <p:cNvCxnSpPr/>
          <p:nvPr/>
        </p:nvCxnSpPr>
        <p:spPr bwMode="auto">
          <a:xfrm>
            <a:off x="928662" y="200024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79" name="Přímá spojovací čára 78"/>
          <p:cNvCxnSpPr/>
          <p:nvPr/>
        </p:nvCxnSpPr>
        <p:spPr bwMode="auto">
          <a:xfrm>
            <a:off x="5214942" y="485776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80" name="Přímá spojovací čára 79"/>
          <p:cNvCxnSpPr/>
          <p:nvPr/>
        </p:nvCxnSpPr>
        <p:spPr bwMode="auto">
          <a:xfrm>
            <a:off x="6643702" y="485776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81" name="Přímá spojovací čára 80"/>
          <p:cNvCxnSpPr/>
          <p:nvPr/>
        </p:nvCxnSpPr>
        <p:spPr bwMode="auto">
          <a:xfrm>
            <a:off x="928662" y="485776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914733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Jarník</a:t>
            </a:r>
            <a:r>
              <a:rPr lang="cs-CZ" dirty="0" smtClean="0"/>
              <a:t> (Prim)</a:t>
            </a:r>
            <a:r>
              <a:rPr lang="en-US" dirty="0" smtClean="0"/>
              <a:t>’s</a:t>
            </a:r>
            <a:r>
              <a:rPr lang="cs-CZ" dirty="0" smtClean="0"/>
              <a:t> </a:t>
            </a:r>
            <a:r>
              <a:rPr lang="cs-CZ" dirty="0" err="1" smtClean="0"/>
              <a:t>algorit</a:t>
            </a:r>
            <a:r>
              <a:rPr lang="en-US" dirty="0" smtClean="0"/>
              <a:t>h</a:t>
            </a:r>
            <a:r>
              <a:rPr lang="cs-CZ" dirty="0" smtClean="0"/>
              <a:t>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ea typeface="Cambria Math" pitchFamily="18" charset="0"/>
                <a:sym typeface="Symbol"/>
              </a:rPr>
              <a:t>Lemma</a:t>
            </a:r>
            <a:r>
              <a:rPr lang="cs-CZ" sz="2400" dirty="0" smtClean="0">
                <a:ea typeface="Cambria Math" pitchFamily="18" charset="0"/>
                <a:sym typeface="Symbol"/>
              </a:rPr>
              <a:t>: Jarník</a:t>
            </a:r>
            <a:r>
              <a:rPr lang="en-US" sz="2400" dirty="0" smtClean="0">
                <a:ea typeface="Cambria Math" pitchFamily="18" charset="0"/>
                <a:sym typeface="Symbol"/>
              </a:rPr>
              <a:t>’s</a:t>
            </a:r>
            <a:r>
              <a:rPr lang="cs-CZ" sz="2400" dirty="0" smtClean="0">
                <a:ea typeface="Cambria Math" pitchFamily="18" charset="0"/>
                <a:sym typeface="Symbol"/>
              </a:rPr>
              <a:t> </a:t>
            </a:r>
            <a:r>
              <a:rPr lang="en-US" sz="2400" dirty="0" smtClean="0">
                <a:ea typeface="Cambria Math" pitchFamily="18" charset="0"/>
                <a:sym typeface="Symbol"/>
              </a:rPr>
              <a:t>algorithm</a:t>
            </a:r>
            <a:r>
              <a:rPr lang="cs-CZ" sz="2400" dirty="0" smtClean="0">
                <a:ea typeface="Cambria Math" pitchFamily="18" charset="0"/>
                <a:sym typeface="Symbol"/>
              </a:rPr>
              <a:t> </a:t>
            </a:r>
            <a:r>
              <a:rPr lang="en-US" sz="2400" dirty="0" smtClean="0">
                <a:ea typeface="Cambria Math" pitchFamily="18" charset="0"/>
                <a:sym typeface="Symbol"/>
              </a:rPr>
              <a:t>stops after maximum</a:t>
            </a:r>
            <a:r>
              <a:rPr lang="cs-CZ" sz="2400" dirty="0" smtClean="0">
                <a:ea typeface="Cambria Math" pitchFamily="18" charset="0"/>
                <a:sym typeface="Symbol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|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400" dirty="0" smtClean="0">
                <a:ea typeface="Cambria Math" pitchFamily="18" charset="0"/>
                <a:sym typeface="Symbol"/>
              </a:rPr>
              <a:t>steps and the result is a minimum spanning tree of the graph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G</a:t>
            </a:r>
            <a:r>
              <a:rPr lang="cs-CZ" sz="2400" dirty="0" smtClean="0">
                <a:ea typeface="Cambria Math" pitchFamily="18" charset="0"/>
                <a:sym typeface="Symbol"/>
              </a:rPr>
              <a:t>.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every iteration just one vertex is added to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  <a:sym typeface="Symbol"/>
              </a:rPr>
              <a:t>K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 the loop must stop after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|</a:t>
            </a:r>
            <a:r>
              <a:rPr lang="en-US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iteration in maximum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cs-CZ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result graph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  <a:sym typeface="Symbol"/>
              </a:rPr>
              <a:t>K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000" dirty="0" smtClean="0">
                <a:latin typeface="+mn-lt"/>
                <a:ea typeface="+mn-ea"/>
                <a:cs typeface="+mn-cs"/>
                <a:sym typeface="Symbol"/>
              </a:rPr>
              <a:t>is a tree because only a leaf is always added to the tree.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Furthermore,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  <a:sym typeface="Symbol"/>
              </a:rPr>
              <a:t>K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|</a:t>
            </a:r>
            <a:r>
              <a:rPr lang="en-US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vertices</a:t>
            </a:r>
            <a:r>
              <a:rPr lang="cs-CZ" sz="2000" dirty="0" smtClean="0">
                <a:latin typeface="+mn-lt"/>
                <a:ea typeface="+mn-ea"/>
                <a:cs typeface="+mn-cs"/>
              </a:rPr>
              <a:t> – </a:t>
            </a:r>
            <a:r>
              <a:rPr lang="en-US" sz="2000" dirty="0" smtClean="0">
                <a:latin typeface="+mn-lt"/>
                <a:ea typeface="+mn-ea"/>
                <a:cs typeface="+mn-cs"/>
              </a:rPr>
              <a:t>it is a spanning tree.</a:t>
            </a:r>
            <a:endParaRPr lang="cs-CZ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sz="2000" dirty="0" smtClean="0">
                <a:latin typeface="+mn-lt"/>
                <a:ea typeface="+mn-ea"/>
                <a:cs typeface="+mn-cs"/>
              </a:rPr>
              <a:t>The edges among </a:t>
            </a:r>
            <a:r>
              <a:rPr lang="en-US" sz="2000" dirty="0" smtClean="0">
                <a:latin typeface="+mn-lt"/>
                <a:ea typeface="+mn-ea"/>
                <a:cs typeface="+mn-cs"/>
                <a:sym typeface="Symbol"/>
              </a:rPr>
              <a:t>vertices of </a:t>
            </a:r>
            <a:r>
              <a:rPr lang="en-US" sz="2000" dirty="0" smtClean="0">
                <a:latin typeface="+mn-lt"/>
                <a:ea typeface="+mn-ea"/>
                <a:cs typeface="+mn-cs"/>
              </a:rPr>
              <a:t>the tree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  <a:sym typeface="Symbol"/>
              </a:rPr>
              <a:t>K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000" dirty="0" smtClean="0">
                <a:latin typeface="+mn-lt"/>
                <a:ea typeface="+mn-ea"/>
                <a:cs typeface="+mn-cs"/>
                <a:sym typeface="Symbol"/>
              </a:rPr>
              <a:t>and the rest of the graph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G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000" dirty="0" smtClean="0">
                <a:latin typeface="+mn-lt"/>
                <a:ea typeface="+mn-ea"/>
                <a:cs typeface="+mn-cs"/>
                <a:sym typeface="Symbol"/>
              </a:rPr>
              <a:t>determines a cut. The algorithm always adds the lightest edge of this cut to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  <a:sym typeface="Symbol"/>
              </a:rPr>
              <a:t>K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Following the previous lemma, all edges of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  <a:sym typeface="Symbol"/>
              </a:rPr>
              <a:t>K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must belong to every minimum spanning tree. As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  <a:sym typeface="Symbol"/>
              </a:rPr>
              <a:t>K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latin typeface="+mn-lt"/>
                <a:ea typeface="+mn-ea"/>
                <a:cs typeface="+mn-cs"/>
              </a:rPr>
              <a:t>is a tree, then it must be a minimum spanning tree.</a:t>
            </a:r>
            <a:endParaRPr lang="cs-CZ" sz="9200" dirty="0" smtClean="0">
              <a:ea typeface="Cambria Math" pitchFamily="18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4085481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Jarník</a:t>
            </a:r>
            <a:r>
              <a:rPr lang="cs-CZ" dirty="0" smtClean="0"/>
              <a:t> (Prim)</a:t>
            </a:r>
            <a:r>
              <a:rPr lang="en-US" dirty="0" smtClean="0"/>
              <a:t>’s</a:t>
            </a:r>
            <a:r>
              <a:rPr lang="cs-CZ" dirty="0" smtClean="0"/>
              <a:t> </a:t>
            </a:r>
            <a:r>
              <a:rPr lang="cs-CZ" dirty="0" err="1" smtClean="0"/>
              <a:t>algorit</a:t>
            </a:r>
            <a:r>
              <a:rPr lang="en-US" dirty="0" smtClean="0"/>
              <a:t>h</a:t>
            </a:r>
            <a:r>
              <a:rPr lang="cs-CZ" dirty="0" smtClean="0"/>
              <a:t>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ea typeface="Cambria Math" pitchFamily="18" charset="0"/>
                <a:sym typeface="Symbol"/>
              </a:rPr>
              <a:t>implementations</a:t>
            </a:r>
            <a:r>
              <a:rPr lang="cs-CZ" sz="2400" dirty="0" smtClean="0">
                <a:ea typeface="Cambria Math" pitchFamily="18" charset="0"/>
                <a:sym typeface="Symbol"/>
              </a:rPr>
              <a:t>:</a:t>
            </a:r>
          </a:p>
          <a:p>
            <a:pPr lvl="1"/>
            <a:r>
              <a:rPr lang="cs-CZ" sz="2000" dirty="0" smtClean="0">
                <a:latin typeface="+mn-lt"/>
                <a:ea typeface="+mn-ea"/>
                <a:cs typeface="+mn-cs"/>
              </a:rPr>
              <a:t>„</a:t>
            </a:r>
            <a:r>
              <a:rPr lang="en-US" sz="2000" dirty="0" smtClean="0">
                <a:latin typeface="+mn-lt"/>
                <a:ea typeface="+mn-ea"/>
                <a:cs typeface="+mn-cs"/>
              </a:rPr>
              <a:t>straightforward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</a:t>
            </a:r>
            <a:endParaRPr lang="cs-CZ" sz="2000" dirty="0" smtClean="0">
              <a:latin typeface="+mn-lt"/>
              <a:ea typeface="+mn-ea"/>
              <a:cs typeface="+mn-cs"/>
            </a:endParaRPr>
          </a:p>
          <a:p>
            <a:pPr lvl="2"/>
            <a:r>
              <a:rPr lang="en-US" sz="1700" dirty="0" smtClean="0">
                <a:latin typeface="+mn-lt"/>
                <a:ea typeface="+mn-ea"/>
                <a:cs typeface="+mn-cs"/>
              </a:rPr>
              <a:t>Maintain which vertices and edges belong to the tree</a:t>
            </a:r>
            <a:r>
              <a:rPr lang="cs-CZ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</a:t>
            </a:r>
            <a:r>
              <a:rPr lang="cs-CZ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which not</a:t>
            </a:r>
            <a:r>
              <a:rPr lang="cs-CZ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lvl="2"/>
            <a:r>
              <a:rPr lang="en-US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time complexity is </a:t>
            </a:r>
            <a:r>
              <a:rPr lang="cs-CZ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</a:t>
            </a:r>
            <a:r>
              <a:rPr lang="en-US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sz="1700" i="1" dirty="0" smtClean="0">
                <a:solidFill>
                  <a:schemeClr val="tx1"/>
                </a:solidFill>
                <a:latin typeface="Cambria" pitchFamily="18" charset="0"/>
                <a:ea typeface="Cambria Math" pitchFamily="18" charset="0"/>
                <a:cs typeface="+mn-cs"/>
              </a:rPr>
              <a:t>n</a:t>
            </a:r>
            <a:r>
              <a:rPr lang="cs-CZ" sz="1700" dirty="0" smtClean="0">
                <a:solidFill>
                  <a:schemeClr val="tx1"/>
                </a:solidFill>
                <a:latin typeface="Cambria" pitchFamily="18" charset="0"/>
                <a:ea typeface="Cambria Math" pitchFamily="18" charset="0"/>
                <a:cs typeface="+mn-cs"/>
              </a:rPr>
              <a:t>⋅</a:t>
            </a:r>
            <a:r>
              <a:rPr lang="cs-CZ" sz="1700" i="1" dirty="0" smtClean="0">
                <a:solidFill>
                  <a:schemeClr val="tx1"/>
                </a:solidFill>
                <a:latin typeface="Cambria" pitchFamily="18" charset="0"/>
                <a:ea typeface="Cambria Math" pitchFamily="18" charset="0"/>
                <a:cs typeface="+mn-cs"/>
              </a:rPr>
              <a:t>m</a:t>
            </a:r>
            <a:r>
              <a:rPr lang="en-US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cs-CZ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700" dirty="0" smtClean="0">
                <a:latin typeface="+mn-lt"/>
                <a:ea typeface="+mn-ea"/>
                <a:cs typeface="+mn-cs"/>
              </a:rPr>
              <a:t>where</a:t>
            </a:r>
            <a:r>
              <a:rPr lang="cs-CZ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700" i="1" dirty="0" smtClean="0">
                <a:solidFill>
                  <a:schemeClr val="tx1"/>
                </a:solidFill>
                <a:latin typeface="Cambria" pitchFamily="18" charset="0"/>
                <a:ea typeface="Cambria Math" pitchFamily="18" charset="0"/>
                <a:cs typeface="+mn-cs"/>
              </a:rPr>
              <a:t>n</a:t>
            </a:r>
            <a:r>
              <a:rPr lang="cs-CZ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=</a:t>
            </a:r>
            <a:r>
              <a:rPr lang="en-US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|</a:t>
            </a:r>
            <a:r>
              <a:rPr lang="en-US" sz="18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  <a:sym typeface="Symbol"/>
              </a:rPr>
              <a:t>(G)</a:t>
            </a:r>
            <a:r>
              <a:rPr lang="en-US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| </a:t>
            </a:r>
            <a:r>
              <a:rPr lang="en-US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sz="1700" i="1" dirty="0" smtClean="0">
                <a:solidFill>
                  <a:schemeClr val="tx1"/>
                </a:solidFill>
                <a:latin typeface="Cambria" pitchFamily="18" charset="0"/>
                <a:ea typeface="Cambria Math" pitchFamily="18" charset="0"/>
                <a:cs typeface="+mn-cs"/>
              </a:rPr>
              <a:t>m</a:t>
            </a:r>
            <a:r>
              <a:rPr lang="en-US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=|</a:t>
            </a:r>
            <a:r>
              <a:rPr lang="en-US" sz="18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  <a:sym typeface="Symbol"/>
              </a:rPr>
              <a:t>(G)</a:t>
            </a:r>
            <a:r>
              <a:rPr lang="en-US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|</a:t>
            </a:r>
            <a:r>
              <a:rPr lang="cs-CZ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cs-CZ" sz="1700" dirty="0" smtClean="0">
              <a:latin typeface="+mn-lt"/>
              <a:ea typeface="+mn-ea"/>
              <a:cs typeface="+mn-cs"/>
            </a:endParaRPr>
          </a:p>
          <a:p>
            <a:pPr lvl="1"/>
            <a:r>
              <a:rPr lang="en-US" sz="2000" dirty="0" smtClean="0">
                <a:latin typeface="+mn-lt"/>
                <a:ea typeface="+mn-ea"/>
                <a:cs typeface="+mn-cs"/>
                <a:sym typeface="Symbol"/>
              </a:rPr>
              <a:t>improvements</a:t>
            </a:r>
            <a:endParaRPr lang="cs-CZ" sz="2000" dirty="0" smtClean="0">
              <a:latin typeface="+mn-lt"/>
              <a:ea typeface="+mn-ea"/>
              <a:cs typeface="+mn-cs"/>
              <a:sym typeface="Symbol"/>
            </a:endParaRPr>
          </a:p>
          <a:p>
            <a:pPr lvl="2"/>
            <a:r>
              <a:rPr lang="en-US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Store </a:t>
            </a:r>
            <a:r>
              <a:rPr lang="cs-CZ" sz="17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D</a:t>
            </a:r>
            <a:r>
              <a:rPr lang="cs-CZ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(</a:t>
            </a:r>
            <a:r>
              <a:rPr lang="cs-CZ" sz="17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v</a:t>
            </a:r>
            <a:r>
              <a:rPr lang="en-US" sz="17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 </a:t>
            </a:r>
            <a:r>
              <a:rPr lang="cs-CZ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) = min{</a:t>
            </a:r>
            <a:r>
              <a:rPr lang="cs-CZ" sz="17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w</a:t>
            </a:r>
            <a:r>
              <a:rPr lang="cs-CZ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(</a:t>
            </a:r>
            <a:r>
              <a:rPr lang="en-US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{</a:t>
            </a:r>
            <a:r>
              <a:rPr lang="cs-CZ" sz="17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u</a:t>
            </a:r>
            <a:r>
              <a:rPr lang="en-US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,</a:t>
            </a:r>
            <a:r>
              <a:rPr lang="cs-CZ" sz="17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v</a:t>
            </a:r>
            <a:r>
              <a:rPr lang="en-US" sz="17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 </a:t>
            </a:r>
            <a:r>
              <a:rPr lang="en-US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}</a:t>
            </a:r>
            <a:r>
              <a:rPr lang="cs-CZ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) </a:t>
            </a:r>
            <a:r>
              <a:rPr lang="en-US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|</a:t>
            </a:r>
            <a:r>
              <a:rPr lang="cs-CZ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 </a:t>
            </a:r>
            <a:r>
              <a:rPr lang="cs-CZ" sz="17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u</a:t>
            </a:r>
            <a:r>
              <a:rPr lang="cs-CZ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 ∈ </a:t>
            </a:r>
            <a:r>
              <a:rPr lang="en-US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K</a:t>
            </a:r>
            <a:r>
              <a:rPr lang="cs-CZ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 </a:t>
            </a:r>
            <a:r>
              <a:rPr lang="cs-CZ" sz="1700" dirty="0">
                <a:latin typeface="Cambria Math" pitchFamily="18" charset="0"/>
                <a:ea typeface="Cambria Math" pitchFamily="18" charset="0"/>
                <a:cs typeface="+mn-cs"/>
              </a:rPr>
              <a:t>} </a:t>
            </a:r>
            <a:r>
              <a:rPr lang="en-US" sz="1700" dirty="0">
                <a:latin typeface="+mn-lt"/>
                <a:ea typeface="+mn-ea"/>
                <a:cs typeface="+mn-cs"/>
              </a:rPr>
              <a:t>for</a:t>
            </a:r>
            <a:r>
              <a:rPr lang="en-US" sz="1700" dirty="0" smtClean="0">
                <a:latin typeface="Cambria Math" pitchFamily="18" charset="0"/>
                <a:ea typeface="Cambria Math" pitchFamily="18" charset="0"/>
                <a:cs typeface="+mn-cs"/>
              </a:rPr>
              <a:t> </a:t>
            </a:r>
            <a:r>
              <a:rPr lang="cs-CZ" sz="1700" dirty="0" smtClean="0">
                <a:latin typeface="Cambria Math" pitchFamily="18" charset="0"/>
                <a:ea typeface="Cambria Math" pitchFamily="18" charset="0"/>
                <a:cs typeface="+mn-cs"/>
              </a:rPr>
              <a:t>v </a:t>
            </a:r>
            <a:r>
              <a:rPr lang="cs-CZ" sz="1700" dirty="0">
                <a:latin typeface="Cambria Math" pitchFamily="18" charset="0"/>
                <a:ea typeface="Cambria Math" pitchFamily="18" charset="0"/>
              </a:rPr>
              <a:t>∉ </a:t>
            </a:r>
            <a:r>
              <a:rPr lang="cs-CZ" sz="1700" i="1" dirty="0">
                <a:latin typeface="Cambria Math" pitchFamily="18" charset="0"/>
                <a:ea typeface="Cambria Math" pitchFamily="18" charset="0"/>
                <a:cs typeface="+mn-cs"/>
              </a:rPr>
              <a:t>V</a:t>
            </a:r>
            <a:r>
              <a:rPr lang="cs-CZ" sz="1700" dirty="0">
                <a:latin typeface="Cambria Math" pitchFamily="18" charset="0"/>
                <a:ea typeface="Cambria Math" pitchFamily="18" charset="0"/>
                <a:cs typeface="+mn-cs"/>
              </a:rPr>
              <a:t> (K) </a:t>
            </a:r>
            <a:r>
              <a:rPr lang="cs-CZ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 every iteration of the main loop we search through all </a:t>
            </a:r>
            <a:r>
              <a:rPr lang="cs-CZ" sz="17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D</a:t>
            </a:r>
            <a:r>
              <a:rPr lang="cs-CZ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(</a:t>
            </a:r>
            <a:r>
              <a:rPr lang="cs-CZ" sz="17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v</a:t>
            </a:r>
            <a:r>
              <a:rPr lang="en-US" sz="17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 </a:t>
            </a:r>
            <a:r>
              <a:rPr lang="cs-CZ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)</a:t>
            </a:r>
            <a:r>
              <a:rPr lang="cs-CZ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takes </a:t>
            </a:r>
            <a:r>
              <a:rPr lang="cs-CZ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</a:t>
            </a:r>
            <a:r>
              <a:rPr lang="en-US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sz="1700" i="1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n</a:t>
            </a:r>
            <a:r>
              <a:rPr lang="cs-CZ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en-US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time)</a:t>
            </a:r>
            <a:r>
              <a:rPr lang="cs-CZ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we check all neighbors </a:t>
            </a:r>
            <a:r>
              <a:rPr lang="cs-CZ" sz="17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</a:t>
            </a:r>
            <a:r>
              <a:rPr lang="cs-CZ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700" i="1" dirty="0" smtClean="0">
                <a:latin typeface="Cambria Math" pitchFamily="18" charset="0"/>
                <a:ea typeface="Cambria Math" pitchFamily="18" charset="0"/>
              </a:rPr>
              <a:t>s </a:t>
            </a:r>
            <a:r>
              <a:rPr lang="cs-CZ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cs-CZ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700" dirty="0" smtClean="0">
                <a:latin typeface="+mn-lt"/>
                <a:ea typeface="+mn-ea"/>
                <a:cs typeface="+mn-cs"/>
              </a:rPr>
              <a:t>for</a:t>
            </a:r>
            <a:r>
              <a:rPr lang="cs-CZ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{</a:t>
            </a:r>
            <a:r>
              <a:rPr lang="en-US" sz="1700" i="1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v</a:t>
            </a:r>
            <a:r>
              <a:rPr lang="en-US" sz="17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,</a:t>
            </a:r>
            <a:r>
              <a:rPr lang="en-US" sz="1700" i="1" dirty="0" err="1" smtClean="0">
                <a:latin typeface="Cambria Math" pitchFamily="18" charset="0"/>
                <a:ea typeface="Cambria Math" pitchFamily="18" charset="0"/>
                <a:cs typeface="+mn-cs"/>
              </a:rPr>
              <a:t>s</a:t>
            </a:r>
            <a:r>
              <a:rPr lang="en-US" sz="1700" i="1" dirty="0" smtClean="0">
                <a:latin typeface="Cambria Math" pitchFamily="18" charset="0"/>
                <a:ea typeface="Cambria Math" pitchFamily="18" charset="0"/>
                <a:cs typeface="+mn-cs"/>
              </a:rPr>
              <a:t> </a:t>
            </a:r>
            <a:r>
              <a:rPr lang="en-US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}</a:t>
            </a:r>
            <a:r>
              <a:rPr lang="cs-CZ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 ∈ </a:t>
            </a:r>
            <a:r>
              <a:rPr lang="cs-CZ" sz="17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E</a:t>
            </a:r>
            <a:r>
              <a:rPr lang="cs-CZ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 </a:t>
            </a:r>
            <a:r>
              <a:rPr lang="en-US" sz="17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 </a:t>
            </a:r>
            <a:r>
              <a:rPr lang="en-US" sz="1700" dirty="0" smtClean="0">
                <a:latin typeface="+mn-lt"/>
                <a:ea typeface="+mn-ea"/>
                <a:cs typeface="+mn-cs"/>
              </a:rPr>
              <a:t>when a vertex </a:t>
            </a:r>
            <a:r>
              <a:rPr lang="en-US" sz="1700" i="1" dirty="0" smtClean="0">
                <a:latin typeface="Cambria Math" pitchFamily="18" charset="0"/>
                <a:ea typeface="Cambria Math" pitchFamily="18" charset="0"/>
              </a:rPr>
              <a:t>v  </a:t>
            </a:r>
            <a:r>
              <a:rPr lang="en-US" sz="1700" dirty="0" smtClean="0">
                <a:latin typeface="+mn-lt"/>
                <a:ea typeface="+mn-ea"/>
                <a:cs typeface="+mn-cs"/>
              </a:rPr>
              <a:t>is added to </a:t>
            </a:r>
            <a:r>
              <a:rPr lang="en-US" sz="1700" dirty="0">
                <a:latin typeface="Cambria Math" pitchFamily="18" charset="0"/>
                <a:ea typeface="Cambria Math" pitchFamily="18" charset="0"/>
                <a:cs typeface="+mn-cs"/>
              </a:rPr>
              <a:t>K</a:t>
            </a:r>
            <a:r>
              <a:rPr lang="cs-CZ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its value is decreased if necessary </a:t>
            </a:r>
            <a:r>
              <a:rPr lang="cs-CZ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(O(1)</a:t>
            </a:r>
            <a:r>
              <a:rPr lang="en-US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each edge</a:t>
            </a:r>
            <a:r>
              <a:rPr lang="cs-CZ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</a:p>
          <a:p>
            <a:pPr lvl="2"/>
            <a:r>
              <a:rPr lang="en-US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Time complexity is improved to </a:t>
            </a:r>
            <a:r>
              <a:rPr lang="pt-BR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O(</a:t>
            </a:r>
            <a:r>
              <a:rPr lang="pt-BR" sz="1700" i="1" dirty="0" smtClean="0">
                <a:solidFill>
                  <a:schemeClr val="tx1"/>
                </a:solidFill>
                <a:latin typeface="Cambria" pitchFamily="18" charset="0"/>
                <a:ea typeface="Cambria Math" pitchFamily="18" charset="0"/>
                <a:cs typeface="+mn-cs"/>
              </a:rPr>
              <a:t>n</a:t>
            </a:r>
            <a:r>
              <a:rPr lang="pt-BR" sz="1800" baseline="30000" dirty="0" smtClean="0">
                <a:solidFill>
                  <a:schemeClr val="tx1"/>
                </a:solidFill>
                <a:latin typeface="Cambria" pitchFamily="18" charset="0"/>
                <a:ea typeface="Cambria Math" pitchFamily="18" charset="0"/>
              </a:rPr>
              <a:t>2</a:t>
            </a:r>
            <a:r>
              <a:rPr lang="pt-BR" sz="1700" dirty="0" smtClean="0">
                <a:solidFill>
                  <a:schemeClr val="tx1"/>
                </a:solidFill>
                <a:latin typeface="Cambria" pitchFamily="18" charset="0"/>
                <a:ea typeface="Cambria Math" pitchFamily="18" charset="0"/>
                <a:cs typeface="+mn-cs"/>
              </a:rPr>
              <a:t>+ </a:t>
            </a:r>
            <a:r>
              <a:rPr lang="pt-BR" sz="1700" i="1" dirty="0" smtClean="0">
                <a:solidFill>
                  <a:schemeClr val="tx1"/>
                </a:solidFill>
                <a:latin typeface="Cambria" pitchFamily="18" charset="0"/>
                <a:ea typeface="Cambria Math" pitchFamily="18" charset="0"/>
                <a:cs typeface="+mn-cs"/>
              </a:rPr>
              <a:t>m</a:t>
            </a:r>
            <a:r>
              <a:rPr lang="pt-BR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= O(</a:t>
            </a:r>
            <a:r>
              <a:rPr lang="pt-BR" sz="1700" i="1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n</a:t>
            </a:r>
            <a:r>
              <a:rPr lang="pt-BR" sz="1800" baseline="30000" dirty="0" smtClean="0">
                <a:solidFill>
                  <a:schemeClr val="tx1"/>
                </a:solidFill>
                <a:latin typeface="Cambria" pitchFamily="18" charset="0"/>
                <a:ea typeface="Cambria Math" pitchFamily="18" charset="0"/>
              </a:rPr>
              <a:t>2</a:t>
            </a:r>
            <a:r>
              <a:rPr lang="pt-BR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  <a:endParaRPr lang="pt-BR" sz="1700" dirty="0" smtClean="0">
              <a:latin typeface="+mn-lt"/>
              <a:ea typeface="+mn-ea"/>
              <a:cs typeface="+mn-cs"/>
            </a:endParaRPr>
          </a:p>
          <a:p>
            <a:pPr lvl="2"/>
            <a:r>
              <a:rPr lang="en-US" sz="1700" dirty="0" smtClean="0"/>
              <a:t>The time complexity might be further improved using a suitable type of heap up to </a:t>
            </a:r>
            <a:r>
              <a:rPr lang="cs-CZ" sz="1700" dirty="0" smtClean="0"/>
              <a:t>O</a:t>
            </a:r>
            <a:r>
              <a:rPr lang="en-US" sz="1700" dirty="0" smtClean="0"/>
              <a:t>(log</a:t>
            </a:r>
            <a:r>
              <a:rPr lang="en-US" sz="1700" dirty="0" smtClean="0">
                <a:latin typeface="Cambria" pitchFamily="18" charset="0"/>
                <a:ea typeface="Cambria Math" pitchFamily="18" charset="0"/>
              </a:rPr>
              <a:t> (</a:t>
            </a:r>
            <a:r>
              <a:rPr lang="cs-CZ" sz="1700" i="1" dirty="0" smtClean="0">
                <a:latin typeface="Cambria" pitchFamily="18" charset="0"/>
                <a:ea typeface="Cambria Math" pitchFamily="18" charset="0"/>
              </a:rPr>
              <a:t>n</a:t>
            </a:r>
            <a:r>
              <a:rPr lang="en-US" sz="1700" dirty="0" smtClean="0">
                <a:latin typeface="Cambria" pitchFamily="18" charset="0"/>
                <a:ea typeface="Cambria Math" pitchFamily="18" charset="0"/>
              </a:rPr>
              <a:t>)</a:t>
            </a:r>
            <a:r>
              <a:rPr lang="cs-CZ" sz="1700" dirty="0" smtClean="0">
                <a:latin typeface="Cambria" pitchFamily="18" charset="0"/>
                <a:ea typeface="Cambria Math" pitchFamily="18" charset="0"/>
              </a:rPr>
              <a:t>⋅</a:t>
            </a:r>
            <a:r>
              <a:rPr lang="cs-CZ" sz="1700" i="1" dirty="0" smtClean="0">
                <a:latin typeface="Cambria" pitchFamily="18" charset="0"/>
                <a:ea typeface="Cambria Math" pitchFamily="18" charset="0"/>
              </a:rPr>
              <a:t>m</a:t>
            </a:r>
            <a:r>
              <a:rPr lang="en-US" sz="1700" dirty="0" smtClean="0"/>
              <a:t>) (technically up to </a:t>
            </a:r>
            <a:r>
              <a:rPr lang="cs-CZ" sz="1700" dirty="0" smtClean="0"/>
              <a:t>O</a:t>
            </a:r>
            <a:r>
              <a:rPr lang="en-US" sz="1700" dirty="0" smtClean="0"/>
              <a:t>(</a:t>
            </a:r>
            <a:r>
              <a:rPr lang="en-US" sz="1700" i="1" dirty="0" smtClean="0">
                <a:latin typeface="Cambria" pitchFamily="18" charset="0"/>
                <a:ea typeface="Cambria Math" pitchFamily="18" charset="0"/>
              </a:rPr>
              <a:t>m </a:t>
            </a:r>
            <a:r>
              <a:rPr lang="en-US" sz="1700" dirty="0" smtClean="0"/>
              <a:t>+ log</a:t>
            </a:r>
            <a:r>
              <a:rPr lang="en-US" sz="1700" dirty="0" smtClean="0">
                <a:latin typeface="Cambria" pitchFamily="18" charset="0"/>
                <a:ea typeface="Cambria Math" pitchFamily="18" charset="0"/>
              </a:rPr>
              <a:t> (</a:t>
            </a:r>
            <a:r>
              <a:rPr lang="cs-CZ" sz="1700" i="1" dirty="0" smtClean="0">
                <a:latin typeface="Cambria" pitchFamily="18" charset="0"/>
                <a:ea typeface="Cambria Math" pitchFamily="18" charset="0"/>
              </a:rPr>
              <a:t>n</a:t>
            </a:r>
            <a:r>
              <a:rPr lang="en-US" sz="1700" dirty="0" smtClean="0">
                <a:latin typeface="Cambria" pitchFamily="18" charset="0"/>
                <a:ea typeface="Cambria Math" pitchFamily="18" charset="0"/>
              </a:rPr>
              <a:t>)</a:t>
            </a:r>
            <a:r>
              <a:rPr lang="cs-CZ" sz="1700" dirty="0" smtClean="0">
                <a:latin typeface="Cambria" pitchFamily="18" charset="0"/>
                <a:ea typeface="Cambria Math" pitchFamily="18" charset="0"/>
              </a:rPr>
              <a:t>⋅</a:t>
            </a:r>
            <a:r>
              <a:rPr lang="en-US" sz="1700" i="1" dirty="0" smtClean="0">
                <a:latin typeface="Cambria" pitchFamily="18" charset="0"/>
                <a:ea typeface="Cambria Math" pitchFamily="18" charset="0"/>
              </a:rPr>
              <a:t>n</a:t>
            </a:r>
            <a:r>
              <a:rPr lang="en-US" sz="1700" dirty="0" smtClean="0"/>
              <a:t>)  with so called Fibonacci heap). </a:t>
            </a:r>
            <a:endParaRPr lang="cs-CZ" sz="1700" dirty="0" smtClean="0">
              <a:latin typeface="+mn-lt"/>
              <a:ea typeface="+mn-ea"/>
              <a:cs typeface="+mn-cs"/>
              <a:sym typeface="Symbol"/>
            </a:endParaRPr>
          </a:p>
          <a:p>
            <a:pPr lvl="1"/>
            <a:endParaRPr lang="cs-CZ" sz="5000" dirty="0" smtClean="0">
              <a:ea typeface="Cambria Math" pitchFamily="18" charset="0"/>
              <a:cs typeface="+mn-cs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6423448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Borůvk</a:t>
            </a:r>
            <a:r>
              <a:rPr lang="en-US" dirty="0" smtClean="0"/>
              <a:t>a’s</a:t>
            </a:r>
            <a:r>
              <a:rPr lang="cs-CZ" dirty="0" smtClean="0"/>
              <a:t>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763" y="1196974"/>
            <a:ext cx="8218487" cy="5112345"/>
          </a:xfrm>
        </p:spPr>
        <p:txBody>
          <a:bodyPr/>
          <a:lstStyle/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input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: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 	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A graph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 G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with a weight function </a:t>
            </a:r>
            <a:r>
              <a:rPr lang="cs-CZ" sz="2400" i="1" dirty="0" smtClean="0">
                <a:latin typeface="Cambria Math" pitchFamily="18" charset="0"/>
                <a:ea typeface="Cambria Math" pitchFamily="18" charset="0"/>
              </a:rPr>
              <a:t>w </a:t>
            </a:r>
            <a:r>
              <a:rPr lang="cs-CZ" sz="2400" smtClean="0">
                <a:latin typeface="Cambria Math" pitchFamily="18" charset="0"/>
                <a:ea typeface="Cambria Math" pitchFamily="18" charset="0"/>
              </a:rPr>
              <a:t>: </a:t>
            </a:r>
            <a:r>
              <a:rPr lang="en-US" sz="2400" i="1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400">
                <a:latin typeface="Cambria Math" pitchFamily="18" charset="0"/>
                <a:ea typeface="Cambria Math" pitchFamily="18" charset="0"/>
                <a:sym typeface="Symbol"/>
              </a:rPr>
              <a:t>(G)</a:t>
            </a:r>
            <a:r>
              <a:rPr lang="cs-CZ" sz="2400" smtClean="0">
                <a:latin typeface="Cambria Math"/>
                <a:ea typeface="Cambria Math"/>
              </a:rPr>
              <a:t>→</a:t>
            </a:r>
            <a:r>
              <a:rPr lang="cs-CZ" sz="2400" dirty="0" smtClean="0">
                <a:latin typeface="Cambria Math"/>
                <a:ea typeface="Cambria Math"/>
              </a:rPr>
              <a:t>ℝ, 			</a:t>
            </a:r>
            <a:r>
              <a:rPr lang="en-US" sz="2400" dirty="0" smtClean="0">
                <a:latin typeface="Cambria Math"/>
                <a:ea typeface="Cambria Math"/>
              </a:rPr>
              <a:t>where all weights are </a:t>
            </a:r>
            <a:r>
              <a:rPr lang="en-US" sz="2400" b="1" dirty="0" smtClean="0">
                <a:latin typeface="Cambria Math"/>
                <a:ea typeface="Cambria Math"/>
              </a:rPr>
              <a:t>differen</a:t>
            </a:r>
            <a:r>
              <a:rPr lang="en-US" sz="2400" dirty="0" smtClean="0">
                <a:latin typeface="Cambria Math"/>
                <a:ea typeface="Cambria Math"/>
              </a:rPr>
              <a:t>t</a:t>
            </a:r>
            <a:r>
              <a:rPr lang="cs-CZ" sz="2400" dirty="0" smtClean="0">
                <a:latin typeface="Cambria Math"/>
                <a:ea typeface="Cambria Math"/>
              </a:rPr>
              <a:t>.</a:t>
            </a:r>
            <a:endParaRPr lang="cs-CZ" sz="2400" dirty="0" smtClean="0"/>
          </a:p>
          <a:p>
            <a:pPr marL="857250" lvl="1" indent="-457200">
              <a:buFont typeface="+mj-lt"/>
              <a:buAutoNum type="arabicParenR"/>
            </a:pP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K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: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=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(</a:t>
            </a:r>
            <a:r>
              <a:rPr lang="cs-CZ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(G), ∅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).</a:t>
            </a:r>
            <a:endParaRPr lang="en-US" sz="2000" dirty="0" smtClean="0">
              <a:ea typeface="Cambria Math" pitchFamily="18" charset="0"/>
              <a:sym typeface="Symbol"/>
            </a:endParaRPr>
          </a:p>
          <a:p>
            <a:pPr marL="857250" lvl="1" indent="-457200">
              <a:buFont typeface="+mj-lt"/>
              <a:buAutoNum type="arabicParenR"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while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 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K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has at least two connected components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{</a:t>
            </a:r>
          </a:p>
          <a:p>
            <a:pPr marL="857250" lvl="1" indent="-457200">
              <a:buFont typeface="+mj-lt"/>
              <a:buAutoNum type="arabicParenR"/>
            </a:pP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	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For all components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cs-CZ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T</a:t>
            </a:r>
            <a:r>
              <a:rPr lang="cs-CZ" sz="2400" i="1" baseline="-25000" dirty="0" smtClean="0">
                <a:latin typeface="Cambria Math" pitchFamily="18" charset="0"/>
                <a:ea typeface="Cambria Math" pitchFamily="18" charset="0"/>
                <a:sym typeface="Symbol"/>
              </a:rPr>
              <a:t>i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of graph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K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/>
            </a:r>
            <a:b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</a:b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                the </a:t>
            </a:r>
            <a:r>
              <a:rPr lang="en-US" sz="2400" b="1" i="1" dirty="0">
                <a:latin typeface="Cambria Math" pitchFamily="18" charset="0"/>
                <a:ea typeface="Cambria Math" pitchFamily="18" charset="0"/>
                <a:sym typeface="Symbol"/>
              </a:rPr>
              <a:t>light </a:t>
            </a:r>
            <a:r>
              <a:rPr lang="en-US" sz="2400" b="1" i="1" dirty="0" smtClean="0">
                <a:latin typeface="Cambria Math" pitchFamily="18" charset="0"/>
                <a:ea typeface="Cambria Math" pitchFamily="18" charset="0"/>
                <a:sym typeface="Symbol"/>
              </a:rPr>
              <a:t> incident  edge</a:t>
            </a:r>
            <a:r>
              <a:rPr lang="cs-CZ" sz="2400" b="1" baseline="30000" dirty="0" smtClean="0">
                <a:latin typeface="Cambria Math" pitchFamily="18" charset="0"/>
                <a:ea typeface="Cambria Math" pitchFamily="18" charset="0"/>
                <a:sym typeface="Symbol"/>
              </a:rPr>
              <a:t> 1 </a:t>
            </a:r>
            <a:r>
              <a:rPr lang="cs-CZ" sz="2400" i="1" dirty="0">
                <a:latin typeface="Cambria Math" pitchFamily="18" charset="0"/>
                <a:ea typeface="Cambria Math" pitchFamily="18" charset="0"/>
                <a:sym typeface="Symbol"/>
              </a:rPr>
              <a:t>t</a:t>
            </a:r>
            <a:r>
              <a:rPr lang="cs-CZ" sz="2400" i="1" baseline="-25000" dirty="0">
                <a:latin typeface="Cambria Math" pitchFamily="18" charset="0"/>
                <a:ea typeface="Cambria Math" pitchFamily="18" charset="0"/>
                <a:sym typeface="Symbol"/>
              </a:rPr>
              <a:t>i </a:t>
            </a:r>
            <a:r>
              <a:rPr lang="en-US" sz="2400" i="1" baseline="-25000" dirty="0" smtClean="0">
                <a:latin typeface="Cambria Math" pitchFamily="18" charset="0"/>
                <a:ea typeface="Cambria Math" pitchFamily="18" charset="0"/>
                <a:sym typeface="Symbol"/>
              </a:rPr>
              <a:t> 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is chosen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.</a:t>
            </a:r>
          </a:p>
          <a:p>
            <a:pPr marL="857250" lvl="1" indent="-457200">
              <a:buFont typeface="+mj-lt"/>
              <a:buAutoNum type="arabicParenR"/>
            </a:pP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		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All edges </a:t>
            </a:r>
            <a:r>
              <a:rPr lang="cs-CZ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t</a:t>
            </a:r>
            <a:r>
              <a:rPr lang="cs-CZ" sz="2400" i="1" baseline="-25000" dirty="0" smtClean="0">
                <a:latin typeface="Cambria Math" pitchFamily="18" charset="0"/>
                <a:ea typeface="Cambria Math" pitchFamily="18" charset="0"/>
                <a:sym typeface="Symbol"/>
              </a:rPr>
              <a:t>i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are added to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K.</a:t>
            </a:r>
            <a:endParaRPr lang="en-US" sz="2400" dirty="0" smtClean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marL="857250" lvl="1" indent="-457200">
              <a:buFont typeface="+mj-lt"/>
              <a:buAutoNum type="arabicParenR" startAt="5"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}</a:t>
            </a:r>
            <a:endParaRPr lang="cs-CZ" sz="1800" b="1" dirty="0" smtClean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marL="457200" indent="-457200"/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output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: 	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a minimum spanning tree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K.</a:t>
            </a:r>
            <a:endParaRPr lang="cs-CZ" sz="2200" dirty="0" smtClean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marL="457200" indent="-457200">
              <a:buNone/>
            </a:pPr>
            <a:endParaRPr lang="cs-CZ" sz="2200" dirty="0" smtClean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marL="457200" indent="-457200" algn="just">
              <a:lnSpc>
                <a:spcPts val="2000"/>
              </a:lnSpc>
              <a:buNone/>
            </a:pPr>
            <a:r>
              <a:rPr lang="cs-CZ" sz="2400" b="1" baseline="30000" dirty="0" smtClean="0">
                <a:latin typeface="Cambria Math" pitchFamily="18" charset="0"/>
                <a:ea typeface="Cambria Math" pitchFamily="18" charset="0"/>
                <a:sym typeface="Symbol"/>
              </a:rPr>
              <a:t>1</a:t>
            </a:r>
            <a:r>
              <a:rPr lang="cs-CZ" sz="1600" b="1" i="1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1600" b="1" i="1" dirty="0" smtClean="0">
                <a:latin typeface="Cambria Math" pitchFamily="18" charset="0"/>
                <a:ea typeface="Cambria Math" pitchFamily="18" charset="0"/>
                <a:sym typeface="Symbol"/>
              </a:rPr>
              <a:t>A light incident edge</a:t>
            </a:r>
            <a:r>
              <a:rPr lang="cs-CZ" sz="1600" b="1" i="1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cs-CZ" sz="16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  <a:sym typeface="Symbol"/>
              </a:rPr>
              <a:t>is an edge connecting a connected component </a:t>
            </a:r>
            <a:r>
              <a:rPr lang="cs-CZ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T</a:t>
            </a:r>
            <a:r>
              <a:rPr lang="cs-CZ" sz="1600" i="1" baseline="-25000" dirty="0" smtClean="0">
                <a:latin typeface="Cambria Math" pitchFamily="18" charset="0"/>
                <a:ea typeface="Cambria Math" pitchFamily="18" charset="0"/>
                <a:sym typeface="Symbol"/>
              </a:rPr>
              <a:t>i</a:t>
            </a:r>
            <a:r>
              <a:rPr lang="cs-CZ" sz="1600" dirty="0" smtClean="0">
                <a:latin typeface="Cambria Math" pitchFamily="18" charset="0"/>
                <a:ea typeface="Cambria Math" pitchFamily="18" charset="0"/>
                <a:sym typeface="Symbol"/>
              </a:rPr>
              <a:t>  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  <a:sym typeface="Symbol"/>
              </a:rPr>
              <a:t>with another connected component while </a:t>
            </a:r>
            <a:r>
              <a:rPr lang="en-US" sz="1600" dirty="0">
                <a:latin typeface="Cambria Math" pitchFamily="18" charset="0"/>
                <a:ea typeface="Cambria Math" pitchFamily="18" charset="0"/>
                <a:sym typeface="Symbol"/>
              </a:rPr>
              <a:t>a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  <a:sym typeface="Symbol"/>
              </a:rPr>
              <a:t> weight of this edge is the lowest.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330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/>
        </p:nvGrpSpPr>
        <p:grpSpPr>
          <a:xfrm>
            <a:off x="500034" y="1643050"/>
            <a:ext cx="7572428" cy="3226852"/>
            <a:chOff x="500034" y="1643050"/>
            <a:chExt cx="7584946" cy="3226852"/>
          </a:xfrm>
        </p:grpSpPr>
        <p:cxnSp>
          <p:nvCxnSpPr>
            <p:cNvPr id="6" name="Přímá spojovací čára 5"/>
            <p:cNvCxnSpPr/>
            <p:nvPr/>
          </p:nvCxnSpPr>
          <p:spPr bwMode="auto">
            <a:xfrm>
              <a:off x="928662" y="200024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7" name="Přímá spojovací čára 6"/>
            <p:cNvCxnSpPr/>
            <p:nvPr/>
          </p:nvCxnSpPr>
          <p:spPr bwMode="auto">
            <a:xfrm rot="5400000">
              <a:off x="214282" y="271462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8" name="Přímá spojovací čára 7"/>
            <p:cNvCxnSpPr/>
            <p:nvPr/>
          </p:nvCxnSpPr>
          <p:spPr bwMode="auto">
            <a:xfrm>
              <a:off x="2357422" y="200024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9" name="Přímá spojovací čára 8"/>
            <p:cNvCxnSpPr/>
            <p:nvPr/>
          </p:nvCxnSpPr>
          <p:spPr bwMode="auto">
            <a:xfrm rot="5400000">
              <a:off x="1643042" y="271462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0" name="Přímá spojovací čára 9"/>
            <p:cNvCxnSpPr/>
            <p:nvPr/>
          </p:nvCxnSpPr>
          <p:spPr bwMode="auto">
            <a:xfrm>
              <a:off x="3786182" y="200024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1" name="Přímá spojovací čára 10"/>
            <p:cNvCxnSpPr/>
            <p:nvPr/>
          </p:nvCxnSpPr>
          <p:spPr bwMode="auto">
            <a:xfrm rot="5400000">
              <a:off x="3071802" y="271462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2" name="Přímá spojovací čára 11"/>
            <p:cNvCxnSpPr/>
            <p:nvPr/>
          </p:nvCxnSpPr>
          <p:spPr bwMode="auto">
            <a:xfrm>
              <a:off x="5214942" y="200024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3" name="Přímá spojovací čára 12"/>
            <p:cNvCxnSpPr/>
            <p:nvPr/>
          </p:nvCxnSpPr>
          <p:spPr bwMode="auto">
            <a:xfrm rot="5400000">
              <a:off x="4500562" y="271462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4" name="Přímá spojovací čára 13"/>
            <p:cNvCxnSpPr/>
            <p:nvPr/>
          </p:nvCxnSpPr>
          <p:spPr bwMode="auto">
            <a:xfrm>
              <a:off x="928662" y="342900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5" name="Přímá spojovací čára 14"/>
            <p:cNvCxnSpPr/>
            <p:nvPr/>
          </p:nvCxnSpPr>
          <p:spPr bwMode="auto">
            <a:xfrm rot="5400000">
              <a:off x="214282" y="414338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6" name="Přímá spojovací čára 15"/>
            <p:cNvCxnSpPr/>
            <p:nvPr/>
          </p:nvCxnSpPr>
          <p:spPr bwMode="auto">
            <a:xfrm>
              <a:off x="2357422" y="342900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7" name="Přímá spojovací čára 16"/>
            <p:cNvCxnSpPr/>
            <p:nvPr/>
          </p:nvCxnSpPr>
          <p:spPr bwMode="auto">
            <a:xfrm rot="5400000">
              <a:off x="1643042" y="414338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8" name="Přímá spojovací čára 17"/>
            <p:cNvCxnSpPr/>
            <p:nvPr/>
          </p:nvCxnSpPr>
          <p:spPr bwMode="auto">
            <a:xfrm>
              <a:off x="3786182" y="342900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9" name="Přímá spojovací čára 18"/>
            <p:cNvCxnSpPr/>
            <p:nvPr/>
          </p:nvCxnSpPr>
          <p:spPr bwMode="auto">
            <a:xfrm rot="5400000">
              <a:off x="3071802" y="414338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0" name="Přímá spojovací čára 19"/>
            <p:cNvCxnSpPr/>
            <p:nvPr/>
          </p:nvCxnSpPr>
          <p:spPr bwMode="auto">
            <a:xfrm>
              <a:off x="5214942" y="342900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1" name="Přímá spojovací čára 20"/>
            <p:cNvCxnSpPr/>
            <p:nvPr/>
          </p:nvCxnSpPr>
          <p:spPr bwMode="auto">
            <a:xfrm rot="5400000">
              <a:off x="4500562" y="414338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2" name="Přímá spojovací čára 21"/>
            <p:cNvCxnSpPr/>
            <p:nvPr/>
          </p:nvCxnSpPr>
          <p:spPr bwMode="auto">
            <a:xfrm>
              <a:off x="6643702" y="200024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3" name="Přímá spojovací čára 22"/>
            <p:cNvCxnSpPr/>
            <p:nvPr/>
          </p:nvCxnSpPr>
          <p:spPr bwMode="auto">
            <a:xfrm rot="5400000">
              <a:off x="5929322" y="271462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4" name="Přímá spojovací čára 23"/>
            <p:cNvCxnSpPr/>
            <p:nvPr/>
          </p:nvCxnSpPr>
          <p:spPr bwMode="auto">
            <a:xfrm>
              <a:off x="6643702" y="342900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5" name="Přímá spojovací čára 24"/>
            <p:cNvCxnSpPr/>
            <p:nvPr/>
          </p:nvCxnSpPr>
          <p:spPr bwMode="auto">
            <a:xfrm rot="5400000">
              <a:off x="5929322" y="414338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6" name="Přímá spojovací čára 25"/>
            <p:cNvCxnSpPr/>
            <p:nvPr/>
          </p:nvCxnSpPr>
          <p:spPr bwMode="auto">
            <a:xfrm rot="5400000">
              <a:off x="7358082" y="271462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7" name="Přímá spojovací čára 26"/>
            <p:cNvCxnSpPr/>
            <p:nvPr/>
          </p:nvCxnSpPr>
          <p:spPr bwMode="auto">
            <a:xfrm rot="5400000">
              <a:off x="7358082" y="414338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8" name="Přímá spojovací čára 27"/>
            <p:cNvCxnSpPr/>
            <p:nvPr/>
          </p:nvCxnSpPr>
          <p:spPr bwMode="auto">
            <a:xfrm>
              <a:off x="928662" y="485776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9" name="Přímá spojovací čára 28"/>
            <p:cNvCxnSpPr/>
            <p:nvPr/>
          </p:nvCxnSpPr>
          <p:spPr bwMode="auto">
            <a:xfrm>
              <a:off x="2357422" y="485776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30" name="Přímá spojovací čára 29"/>
            <p:cNvCxnSpPr/>
            <p:nvPr/>
          </p:nvCxnSpPr>
          <p:spPr bwMode="auto">
            <a:xfrm>
              <a:off x="3786182" y="485776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31" name="Přímá spojovací čára 30"/>
            <p:cNvCxnSpPr/>
            <p:nvPr/>
          </p:nvCxnSpPr>
          <p:spPr bwMode="auto">
            <a:xfrm>
              <a:off x="5214942" y="485776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32" name="Přímá spojovací čára 31"/>
            <p:cNvCxnSpPr/>
            <p:nvPr/>
          </p:nvCxnSpPr>
          <p:spPr bwMode="auto">
            <a:xfrm>
              <a:off x="6643702" y="4857760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sp>
          <p:nvSpPr>
            <p:cNvPr id="33" name="TextovéPole 32"/>
            <p:cNvSpPr txBox="1"/>
            <p:nvPr/>
          </p:nvSpPr>
          <p:spPr>
            <a:xfrm>
              <a:off x="1428728" y="164305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  <a:endParaRPr lang="cs-CZ" dirty="0"/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2928926" y="164305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15</a:t>
              </a:r>
              <a:endParaRPr lang="cs-CZ" dirty="0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4357686" y="164305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13</a:t>
              </a:r>
              <a:endParaRPr lang="cs-CZ" dirty="0"/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5857884" y="164305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  <a:endParaRPr lang="cs-CZ" dirty="0"/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7215206" y="1643050"/>
              <a:ext cx="4240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11</a:t>
              </a:r>
              <a:endParaRPr lang="cs-CZ" dirty="0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1500166" y="307181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</a:t>
              </a:r>
              <a:endParaRPr lang="cs-CZ" dirty="0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3000364" y="307181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14</a:t>
              </a:r>
              <a:endParaRPr lang="cs-CZ" dirty="0"/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4429124" y="307181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17</a:t>
              </a:r>
              <a:endParaRPr lang="cs-CZ" dirty="0"/>
            </a:p>
          </p:txBody>
        </p:sp>
        <p:sp>
          <p:nvSpPr>
            <p:cNvPr id="41" name="TextovéPole 40"/>
            <p:cNvSpPr txBox="1"/>
            <p:nvPr/>
          </p:nvSpPr>
          <p:spPr>
            <a:xfrm>
              <a:off x="5786446" y="307181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</a:t>
              </a:r>
              <a:endParaRPr lang="cs-CZ" dirty="0"/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7286644" y="307181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  <a:endParaRPr lang="cs-CZ" dirty="0"/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1500166" y="450057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21</a:t>
              </a:r>
              <a:endParaRPr lang="cs-CZ" dirty="0"/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3000364" y="450057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  <a:endParaRPr lang="cs-CZ" dirty="0"/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4429124" y="450057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cs-CZ" dirty="0"/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5929322" y="450057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16</a:t>
              </a:r>
              <a:endParaRPr lang="cs-CZ" dirty="0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7286644" y="450057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  <a:endParaRPr lang="cs-CZ" dirty="0"/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500034" y="250030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18</a:t>
              </a:r>
              <a:endParaRPr lang="cs-CZ" dirty="0"/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500034" y="400050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22</a:t>
              </a:r>
              <a:endParaRPr lang="cs-CZ" dirty="0"/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1928794" y="257174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27</a:t>
              </a:r>
              <a:endParaRPr lang="cs-CZ" dirty="0"/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1928794" y="407194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</a:t>
              </a:r>
              <a:r>
                <a:rPr lang="en-US" dirty="0" smtClean="0"/>
                <a:t> 9</a:t>
              </a:r>
              <a:endParaRPr lang="cs-CZ" dirty="0"/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3357554" y="257174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</a:t>
              </a:r>
              <a:r>
                <a:rPr lang="en-US" dirty="0" smtClean="0"/>
                <a:t> 2</a:t>
              </a:r>
              <a:endParaRPr lang="cs-CZ" dirty="0"/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3357554" y="407194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23</a:t>
              </a:r>
              <a:endParaRPr lang="cs-CZ" dirty="0"/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4786314" y="257174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26</a:t>
              </a:r>
              <a:endParaRPr lang="cs-CZ" dirty="0"/>
            </a:p>
          </p:txBody>
        </p:sp>
        <p:sp>
          <p:nvSpPr>
            <p:cNvPr id="55" name="TextovéPole 54"/>
            <p:cNvSpPr txBox="1"/>
            <p:nvPr/>
          </p:nvSpPr>
          <p:spPr>
            <a:xfrm>
              <a:off x="4786314" y="407194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24</a:t>
              </a:r>
              <a:endParaRPr lang="cs-CZ" dirty="0"/>
            </a:p>
          </p:txBody>
        </p:sp>
        <p:sp>
          <p:nvSpPr>
            <p:cNvPr id="56" name="TextovéPole 55"/>
            <p:cNvSpPr txBox="1"/>
            <p:nvPr/>
          </p:nvSpPr>
          <p:spPr>
            <a:xfrm>
              <a:off x="6215074" y="257174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</a:t>
              </a:r>
              <a:r>
                <a:rPr lang="en-US" dirty="0" smtClean="0"/>
                <a:t> 3</a:t>
              </a:r>
              <a:endParaRPr lang="cs-CZ" dirty="0"/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6215074" y="407194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25</a:t>
              </a:r>
              <a:endParaRPr lang="cs-CZ" dirty="0"/>
            </a:p>
          </p:txBody>
        </p:sp>
        <p:sp>
          <p:nvSpPr>
            <p:cNvPr id="58" name="TextovéPole 57"/>
            <p:cNvSpPr txBox="1"/>
            <p:nvPr/>
          </p:nvSpPr>
          <p:spPr>
            <a:xfrm>
              <a:off x="7643834" y="257174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20</a:t>
              </a:r>
              <a:endParaRPr lang="cs-CZ" dirty="0"/>
            </a:p>
          </p:txBody>
        </p:sp>
        <p:sp>
          <p:nvSpPr>
            <p:cNvPr id="59" name="TextovéPole 58"/>
            <p:cNvSpPr txBox="1"/>
            <p:nvPr/>
          </p:nvSpPr>
          <p:spPr>
            <a:xfrm>
              <a:off x="7643834" y="407194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19</a:t>
              </a:r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Borůvk</a:t>
            </a:r>
            <a:r>
              <a:rPr lang="en-US" dirty="0" smtClean="0"/>
              <a:t>a’s</a:t>
            </a:r>
            <a:r>
              <a:rPr lang="cs-CZ" dirty="0" smtClean="0"/>
              <a:t> </a:t>
            </a:r>
            <a:r>
              <a:rPr lang="cs-CZ" dirty="0" err="1" smtClean="0"/>
              <a:t>algorit</a:t>
            </a:r>
            <a:r>
              <a:rPr lang="en-US" dirty="0" smtClean="0"/>
              <a:t>h</a:t>
            </a:r>
            <a:r>
              <a:rPr lang="cs-CZ" dirty="0" smtClean="0"/>
              <a:t>m</a:t>
            </a:r>
            <a:endParaRPr lang="cs-CZ" dirty="0"/>
          </a:p>
        </p:txBody>
      </p:sp>
      <p:grpSp>
        <p:nvGrpSpPr>
          <p:cNvPr id="100" name="Skupina 99"/>
          <p:cNvGrpSpPr/>
          <p:nvPr/>
        </p:nvGrpSpPr>
        <p:grpSpPr>
          <a:xfrm>
            <a:off x="928662" y="2000240"/>
            <a:ext cx="7143800" cy="2857520"/>
            <a:chOff x="928662" y="2000240"/>
            <a:chExt cx="7143800" cy="2857520"/>
          </a:xfrm>
        </p:grpSpPr>
        <p:cxnSp>
          <p:nvCxnSpPr>
            <p:cNvPr id="87" name="Přímá spojovací čára 86"/>
            <p:cNvCxnSpPr/>
            <p:nvPr/>
          </p:nvCxnSpPr>
          <p:spPr bwMode="auto">
            <a:xfrm>
              <a:off x="928662" y="4857760"/>
              <a:ext cx="1428760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21950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88" name="Přímá spojovací čára 87"/>
            <p:cNvCxnSpPr/>
            <p:nvPr/>
          </p:nvCxnSpPr>
          <p:spPr bwMode="auto">
            <a:xfrm>
              <a:off x="928662" y="3429000"/>
              <a:ext cx="1428760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21950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89" name="Přímá spojovací čára 88"/>
            <p:cNvCxnSpPr/>
            <p:nvPr/>
          </p:nvCxnSpPr>
          <p:spPr bwMode="auto">
            <a:xfrm>
              <a:off x="928662" y="2000240"/>
              <a:ext cx="1428760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21950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90" name="Přímá spojovací čára 89"/>
            <p:cNvCxnSpPr/>
            <p:nvPr/>
          </p:nvCxnSpPr>
          <p:spPr bwMode="auto">
            <a:xfrm>
              <a:off x="2357422" y="4857760"/>
              <a:ext cx="1428760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21950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91" name="Přímá spojovací čára 90"/>
            <p:cNvCxnSpPr/>
            <p:nvPr/>
          </p:nvCxnSpPr>
          <p:spPr bwMode="auto">
            <a:xfrm rot="5400000">
              <a:off x="1643042" y="4143380"/>
              <a:ext cx="1428760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21950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92" name="Přímá spojovací čára 91"/>
            <p:cNvCxnSpPr/>
            <p:nvPr/>
          </p:nvCxnSpPr>
          <p:spPr bwMode="auto">
            <a:xfrm rot="5400000">
              <a:off x="3071802" y="2714620"/>
              <a:ext cx="1428760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21950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93" name="Přímá spojovací čára 92"/>
            <p:cNvCxnSpPr/>
            <p:nvPr/>
          </p:nvCxnSpPr>
          <p:spPr bwMode="auto">
            <a:xfrm>
              <a:off x="3786182" y="4857760"/>
              <a:ext cx="1428760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21950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94" name="Přímá spojovací čára 93"/>
            <p:cNvCxnSpPr/>
            <p:nvPr/>
          </p:nvCxnSpPr>
          <p:spPr bwMode="auto">
            <a:xfrm>
              <a:off x="5214942" y="2000240"/>
              <a:ext cx="1428760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21950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95" name="Přímá spojovací čára 94"/>
            <p:cNvCxnSpPr/>
            <p:nvPr/>
          </p:nvCxnSpPr>
          <p:spPr bwMode="auto">
            <a:xfrm>
              <a:off x="5214942" y="3429000"/>
              <a:ext cx="1428760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21950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96" name="Přímá spojovací čára 95"/>
            <p:cNvCxnSpPr/>
            <p:nvPr/>
          </p:nvCxnSpPr>
          <p:spPr bwMode="auto">
            <a:xfrm rot="5400000">
              <a:off x="5929322" y="2714620"/>
              <a:ext cx="1428760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21950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97" name="Přímá spojovací čára 96"/>
            <p:cNvCxnSpPr/>
            <p:nvPr/>
          </p:nvCxnSpPr>
          <p:spPr bwMode="auto">
            <a:xfrm>
              <a:off x="6643702" y="4857760"/>
              <a:ext cx="1428760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21950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98" name="Přímá spojovací čára 97"/>
            <p:cNvCxnSpPr/>
            <p:nvPr/>
          </p:nvCxnSpPr>
          <p:spPr bwMode="auto">
            <a:xfrm>
              <a:off x="6643702" y="2000240"/>
              <a:ext cx="1428760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21950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99" name="Přímá spojovací čára 98"/>
            <p:cNvCxnSpPr/>
            <p:nvPr/>
          </p:nvCxnSpPr>
          <p:spPr bwMode="auto">
            <a:xfrm>
              <a:off x="6643702" y="3429000"/>
              <a:ext cx="1428760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219501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</p:grpSp>
      <p:grpSp>
        <p:nvGrpSpPr>
          <p:cNvPr id="111" name="Skupina 110"/>
          <p:cNvGrpSpPr/>
          <p:nvPr/>
        </p:nvGrpSpPr>
        <p:grpSpPr>
          <a:xfrm>
            <a:off x="2357422" y="2000240"/>
            <a:ext cx="4286280" cy="2857520"/>
            <a:chOff x="2357422" y="2000240"/>
            <a:chExt cx="4286280" cy="2857520"/>
          </a:xfrm>
        </p:grpSpPr>
        <p:cxnSp>
          <p:nvCxnSpPr>
            <p:cNvPr id="102" name="Přímá spojovací čára 101"/>
            <p:cNvCxnSpPr/>
            <p:nvPr/>
          </p:nvCxnSpPr>
          <p:spPr bwMode="auto">
            <a:xfrm>
              <a:off x="2357422" y="2000240"/>
              <a:ext cx="1428760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accent1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03" name="Přímá spojovací čára 102"/>
            <p:cNvCxnSpPr/>
            <p:nvPr/>
          </p:nvCxnSpPr>
          <p:spPr bwMode="auto">
            <a:xfrm>
              <a:off x="3786182" y="2000240"/>
              <a:ext cx="1428760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accent1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06" name="Přímá spojovací čára 105"/>
            <p:cNvCxnSpPr/>
            <p:nvPr/>
          </p:nvCxnSpPr>
          <p:spPr bwMode="auto">
            <a:xfrm>
              <a:off x="5214942" y="4857760"/>
              <a:ext cx="1428760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accent1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09" name="Přímá spojovací čára 108"/>
            <p:cNvCxnSpPr/>
            <p:nvPr/>
          </p:nvCxnSpPr>
          <p:spPr bwMode="auto">
            <a:xfrm>
              <a:off x="2357422" y="3429000"/>
              <a:ext cx="1428760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accent1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</p:grpSp>
      <p:grpSp>
        <p:nvGrpSpPr>
          <p:cNvPr id="4" name="Skupina 3"/>
          <p:cNvGrpSpPr/>
          <p:nvPr/>
        </p:nvGrpSpPr>
        <p:grpSpPr>
          <a:xfrm>
            <a:off x="927955" y="1933790"/>
            <a:ext cx="7215238" cy="2928958"/>
            <a:chOff x="1127411" y="5393521"/>
            <a:chExt cx="7215238" cy="2928958"/>
          </a:xfrm>
        </p:grpSpPr>
        <p:cxnSp>
          <p:nvCxnSpPr>
            <p:cNvPr id="63" name="Přímá spojovací čára 62"/>
            <p:cNvCxnSpPr/>
            <p:nvPr/>
          </p:nvCxnSpPr>
          <p:spPr bwMode="auto">
            <a:xfrm rot="5400000" flipH="1" flipV="1">
              <a:off x="3984931" y="8251041"/>
              <a:ext cx="71438" cy="71438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  <p:cxnSp>
          <p:nvCxnSpPr>
            <p:cNvPr id="65" name="Přímá spojovací čára 64"/>
            <p:cNvCxnSpPr/>
            <p:nvPr/>
          </p:nvCxnSpPr>
          <p:spPr bwMode="auto">
            <a:xfrm rot="5400000" flipH="1" flipV="1">
              <a:off x="1127411" y="8251041"/>
              <a:ext cx="71438" cy="71438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  <p:cxnSp>
          <p:nvCxnSpPr>
            <p:cNvPr id="68" name="Přímá spojovací čára 67"/>
            <p:cNvCxnSpPr/>
            <p:nvPr/>
          </p:nvCxnSpPr>
          <p:spPr bwMode="auto">
            <a:xfrm rot="5400000" flipH="1" flipV="1">
              <a:off x="2529976" y="8277236"/>
              <a:ext cx="61914" cy="9524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  <p:cxnSp>
          <p:nvCxnSpPr>
            <p:cNvPr id="71" name="Přímá spojovací čára 70"/>
            <p:cNvCxnSpPr/>
            <p:nvPr/>
          </p:nvCxnSpPr>
          <p:spPr bwMode="auto">
            <a:xfrm rot="5400000" flipH="1" flipV="1">
              <a:off x="5413691" y="8251041"/>
              <a:ext cx="71438" cy="71438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  <p:cxnSp>
          <p:nvCxnSpPr>
            <p:cNvPr id="72" name="Přímá spojovací čára 71"/>
            <p:cNvCxnSpPr/>
            <p:nvPr/>
          </p:nvCxnSpPr>
          <p:spPr bwMode="auto">
            <a:xfrm rot="5400000" flipH="1" flipV="1">
              <a:off x="6842451" y="8251041"/>
              <a:ext cx="71438" cy="71438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  <p:cxnSp>
          <p:nvCxnSpPr>
            <p:cNvPr id="73" name="Přímá spojovací čára 72"/>
            <p:cNvCxnSpPr/>
            <p:nvPr/>
          </p:nvCxnSpPr>
          <p:spPr bwMode="auto">
            <a:xfrm rot="5400000" flipH="1" flipV="1">
              <a:off x="8271211" y="8251041"/>
              <a:ext cx="71438" cy="71438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  <p:cxnSp>
          <p:nvCxnSpPr>
            <p:cNvPr id="74" name="Přímá spojovací čára 73"/>
            <p:cNvCxnSpPr/>
            <p:nvPr/>
          </p:nvCxnSpPr>
          <p:spPr bwMode="auto">
            <a:xfrm rot="5400000" flipH="1" flipV="1">
              <a:off x="8271211" y="6822281"/>
              <a:ext cx="71438" cy="71438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  <p:cxnSp>
          <p:nvCxnSpPr>
            <p:cNvPr id="75" name="Přímá spojovací čára 74"/>
            <p:cNvCxnSpPr/>
            <p:nvPr/>
          </p:nvCxnSpPr>
          <p:spPr bwMode="auto">
            <a:xfrm rot="5400000" flipH="1" flipV="1">
              <a:off x="6842451" y="6822281"/>
              <a:ext cx="71438" cy="71438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  <p:cxnSp>
          <p:nvCxnSpPr>
            <p:cNvPr id="76" name="Přímá spojovací čára 75"/>
            <p:cNvCxnSpPr/>
            <p:nvPr/>
          </p:nvCxnSpPr>
          <p:spPr bwMode="auto">
            <a:xfrm rot="5400000" flipH="1" flipV="1">
              <a:off x="5413691" y="6822281"/>
              <a:ext cx="71438" cy="71438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  <p:cxnSp>
          <p:nvCxnSpPr>
            <p:cNvPr id="77" name="Přímá spojovací čára 76"/>
            <p:cNvCxnSpPr/>
            <p:nvPr/>
          </p:nvCxnSpPr>
          <p:spPr bwMode="auto">
            <a:xfrm rot="5400000" flipH="1" flipV="1">
              <a:off x="3984931" y="6822281"/>
              <a:ext cx="71438" cy="71438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  <p:cxnSp>
          <p:nvCxnSpPr>
            <p:cNvPr id="78" name="Přímá spojovací čára 77"/>
            <p:cNvCxnSpPr/>
            <p:nvPr/>
          </p:nvCxnSpPr>
          <p:spPr bwMode="auto">
            <a:xfrm rot="5400000" flipH="1" flipV="1">
              <a:off x="2556171" y="6822281"/>
              <a:ext cx="71438" cy="71438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  <p:cxnSp>
          <p:nvCxnSpPr>
            <p:cNvPr id="79" name="Přímá spojovací čára 78"/>
            <p:cNvCxnSpPr/>
            <p:nvPr/>
          </p:nvCxnSpPr>
          <p:spPr bwMode="auto">
            <a:xfrm rot="5400000" flipH="1" flipV="1">
              <a:off x="1127411" y="6822281"/>
              <a:ext cx="71438" cy="71438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  <p:cxnSp>
          <p:nvCxnSpPr>
            <p:cNvPr id="80" name="Přímá spojovací čára 79"/>
            <p:cNvCxnSpPr/>
            <p:nvPr/>
          </p:nvCxnSpPr>
          <p:spPr bwMode="auto">
            <a:xfrm rot="5400000" flipH="1" flipV="1">
              <a:off x="1127411" y="5393521"/>
              <a:ext cx="71438" cy="71438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  <p:cxnSp>
          <p:nvCxnSpPr>
            <p:cNvPr id="81" name="Přímá spojovací čára 80"/>
            <p:cNvCxnSpPr/>
            <p:nvPr/>
          </p:nvCxnSpPr>
          <p:spPr bwMode="auto">
            <a:xfrm rot="5400000" flipH="1" flipV="1">
              <a:off x="2556171" y="5393521"/>
              <a:ext cx="71438" cy="71438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  <p:cxnSp>
          <p:nvCxnSpPr>
            <p:cNvPr id="82" name="Přímá spojovací čára 81"/>
            <p:cNvCxnSpPr/>
            <p:nvPr/>
          </p:nvCxnSpPr>
          <p:spPr bwMode="auto">
            <a:xfrm rot="5400000" flipH="1" flipV="1">
              <a:off x="3984931" y="5393521"/>
              <a:ext cx="71438" cy="71438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  <p:cxnSp>
          <p:nvCxnSpPr>
            <p:cNvPr id="83" name="Přímá spojovací čára 82"/>
            <p:cNvCxnSpPr/>
            <p:nvPr/>
          </p:nvCxnSpPr>
          <p:spPr bwMode="auto">
            <a:xfrm rot="5400000" flipH="1" flipV="1">
              <a:off x="5413691" y="5393521"/>
              <a:ext cx="71438" cy="71438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  <p:cxnSp>
          <p:nvCxnSpPr>
            <p:cNvPr id="84" name="Přímá spojovací čára 83"/>
            <p:cNvCxnSpPr/>
            <p:nvPr/>
          </p:nvCxnSpPr>
          <p:spPr bwMode="auto">
            <a:xfrm rot="5400000" flipH="1" flipV="1">
              <a:off x="6842451" y="5393521"/>
              <a:ext cx="71438" cy="71438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  <p:cxnSp>
          <p:nvCxnSpPr>
            <p:cNvPr id="86" name="Přímá spojovací čára 85"/>
            <p:cNvCxnSpPr/>
            <p:nvPr/>
          </p:nvCxnSpPr>
          <p:spPr bwMode="auto">
            <a:xfrm rot="5400000" flipH="1" flipV="1">
              <a:off x="8271211" y="5393521"/>
              <a:ext cx="71438" cy="71438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chemeClr val="tx1"/>
              </a:solidFill>
              <a:prstDash val="solid"/>
              <a:miter lim="800000"/>
              <a:headEnd type="oval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0433501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Borůvk</a:t>
            </a:r>
            <a:r>
              <a:rPr lang="en-US" dirty="0" err="1" smtClean="0"/>
              <a:t>a’s</a:t>
            </a:r>
            <a:r>
              <a:rPr lang="cs-CZ" dirty="0" smtClean="0"/>
              <a:t>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85763" y="1196974"/>
            <a:ext cx="8218487" cy="5112345"/>
          </a:xfrm>
        </p:spPr>
        <p:txBody>
          <a:bodyPr/>
          <a:lstStyle/>
          <a:p>
            <a:r>
              <a:rPr lang="en-US" sz="2000" dirty="0" smtClean="0"/>
              <a:t>theorem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Borůvk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a’s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algorithm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stops after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max. </a:t>
            </a:r>
            <a:r>
              <a:rPr lang="cs-CZ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⌈log</a:t>
            </a:r>
            <a:r>
              <a:rPr lang="cs-CZ" sz="2400" baseline="-25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cs-CZ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⌉</a:t>
            </a:r>
            <a:r>
              <a:rPr lang="cs-CZ" sz="2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 result is a minimum spanning tree of the graph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G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sz="1800" dirty="0" smtClean="0">
                <a:latin typeface="+mn-lt"/>
                <a:ea typeface="+mn-ea"/>
                <a:cs typeface="+mn-cs"/>
              </a:rPr>
              <a:t>After</a:t>
            </a: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k</a:t>
            </a: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iterations all components of the graph 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K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have at least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2</a:t>
            </a:r>
            <a:r>
              <a:rPr lang="cs-CZ" sz="1800" i="1" baseline="30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k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vertices.</a:t>
            </a:r>
          </a:p>
          <a:p>
            <a:pPr lvl="2"/>
            <a:r>
              <a:rPr lang="en-US" sz="1800" dirty="0" smtClean="0"/>
              <a:t>induction:</a:t>
            </a:r>
            <a:r>
              <a:rPr lang="cs-CZ" sz="1800" dirty="0" smtClean="0"/>
              <a:t> </a:t>
            </a:r>
            <a:r>
              <a:rPr lang="en-US" sz="1800" dirty="0" smtClean="0"/>
              <a:t>Initially, all components consist of just one vertex.</a:t>
            </a:r>
          </a:p>
          <a:p>
            <a:pPr lvl="2">
              <a:buNone/>
            </a:pPr>
            <a:r>
              <a:rPr lang="en-US" sz="1800" dirty="0" smtClean="0"/>
              <a:t>	In each iteration, each component is merged with at least another neighboring one so that the size of components is at least doubled.</a:t>
            </a:r>
            <a:endParaRPr lang="en-US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Therefore, after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⌈log</a:t>
            </a:r>
            <a:r>
              <a:rPr lang="cs-CZ" sz="1800" baseline="-25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18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⌉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iterations, the size of any component must be at least </a:t>
            </a:r>
            <a:r>
              <a:rPr lang="en-US" sz="1800" dirty="0">
                <a:latin typeface="+mn-lt"/>
                <a:ea typeface="+mn-ea"/>
                <a:cs typeface="+mn-cs"/>
              </a:rPr>
              <a:t>a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number of all vertices of graph G and then the algorithm stops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cs-CZ" sz="1800" dirty="0" smtClean="0">
              <a:latin typeface="+mn-lt"/>
              <a:ea typeface="+mn-ea"/>
              <a:cs typeface="+mn-cs"/>
            </a:endParaRPr>
          </a:p>
          <a:p>
            <a:pPr lvl="1"/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edges between each connected component and the rest of graph determines a cut. </a:t>
            </a:r>
            <a:r>
              <a:rPr lang="en-US" sz="1800" dirty="0" smtClean="0">
                <a:latin typeface="+mn-lt"/>
                <a:ea typeface="+mn-ea"/>
                <a:cs typeface="+mn-cs"/>
              </a:rPr>
              <a:t>Then all edges added to 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  <a:cs typeface="+mn-cs"/>
              </a:rPr>
              <a:t>K</a:t>
            </a:r>
            <a:r>
              <a:rPr lang="en-US" sz="1800" dirty="0">
                <a:latin typeface="+mn-lt"/>
                <a:ea typeface="+mn-ea"/>
                <a:cs typeface="+mn-cs"/>
              </a:rPr>
              <a:t> </a:t>
            </a:r>
            <a:r>
              <a:rPr lang="en-US" sz="1800" dirty="0" smtClean="0">
                <a:latin typeface="+mn-lt"/>
                <a:ea typeface="+mn-ea"/>
                <a:cs typeface="+mn-cs"/>
              </a:rPr>
              <a:t>must belong to </a:t>
            </a:r>
            <a:r>
              <a:rPr lang="en-US" sz="1800" dirty="0">
                <a:latin typeface="+mn-lt"/>
                <a:ea typeface="+mn-ea"/>
                <a:cs typeface="+mn-cs"/>
              </a:rPr>
              <a:t>a</a:t>
            </a:r>
            <a:r>
              <a:rPr lang="en-US" sz="1800" dirty="0" smtClean="0">
                <a:latin typeface="+mn-lt"/>
                <a:ea typeface="+mn-ea"/>
                <a:cs typeface="+mn-cs"/>
              </a:rPr>
              <a:t> unique minimum spanning tree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Graph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K ⊆ G </a:t>
            </a:r>
            <a:r>
              <a:rPr lang="en-US" sz="1800" dirty="0" smtClean="0">
                <a:latin typeface="+mn-lt"/>
                <a:ea typeface="+mn-ea"/>
                <a:cs typeface="+mn-cs"/>
              </a:rPr>
              <a:t>is always a forest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(=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set of trees disconnected to each other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when the algorithm stops it will be equal to </a:t>
            </a:r>
            <a:r>
              <a:rPr lang="en-US" sz="1800" dirty="0">
                <a:latin typeface="+mn-lt"/>
                <a:ea typeface="+mn-ea"/>
                <a:cs typeface="+mn-cs"/>
              </a:rPr>
              <a:t>a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minimum spanning tree.</a:t>
            </a:r>
          </a:p>
        </p:txBody>
      </p:sp>
    </p:spTree>
    <p:extLst>
      <p:ext uri="{BB962C8B-B14F-4D97-AF65-F5344CB8AC3E}">
        <p14:creationId xmlns:p14="http://schemas.microsoft.com/office/powerpoint/2010/main" val="4196691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Borůvk</a:t>
            </a:r>
            <a:r>
              <a:rPr lang="en-US" dirty="0" smtClean="0"/>
              <a:t>a’s</a:t>
            </a:r>
            <a:r>
              <a:rPr lang="cs-CZ" dirty="0" smtClean="0"/>
              <a:t> </a:t>
            </a:r>
            <a:r>
              <a:rPr lang="cs-CZ" dirty="0" err="1" smtClean="0"/>
              <a:t>algorit</a:t>
            </a:r>
            <a:r>
              <a:rPr lang="en-US" dirty="0" smtClean="0"/>
              <a:t>h</a:t>
            </a:r>
            <a:r>
              <a:rPr lang="cs-CZ" dirty="0" smtClean="0"/>
              <a:t>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Iteration implementation</a:t>
            </a:r>
            <a:r>
              <a:rPr lang="cs-CZ" dirty="0" smtClean="0"/>
              <a:t>:</a:t>
            </a:r>
          </a:p>
          <a:p>
            <a:pPr lvl="1"/>
            <a:r>
              <a:rPr lang="en-US" dirty="0" smtClean="0"/>
              <a:t>The forest is decomposed to connected components using DFS. Each vertex is assigned to a number of its component.</a:t>
            </a:r>
            <a:endParaRPr lang="cs-CZ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each edge we find out to which component it belongs and we store the lightest edge only.</a:t>
            </a:r>
            <a:endParaRPr lang="cs-CZ" dirty="0" smtClean="0">
              <a:latin typeface="+mn-lt"/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Therefore each iteration takes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O(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en-US" sz="18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  <a:sym typeface="Symbol"/>
              </a:rPr>
              <a:t>(G)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time and the entire algorithm running time is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O(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en-US" sz="18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  <a:sym typeface="Symbol"/>
              </a:rPr>
              <a:t>(G)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sym typeface="Symbol"/>
              </a:rPr>
              <a:t>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log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en-US" sz="18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  <a:sym typeface="Symbol"/>
              </a:rPr>
              <a:t>(G)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3367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Kruskal</a:t>
            </a:r>
            <a:r>
              <a:rPr lang="en-US" dirty="0" smtClean="0"/>
              <a:t>’s</a:t>
            </a:r>
            <a:r>
              <a:rPr lang="cs-CZ" dirty="0" smtClean="0"/>
              <a:t> („</a:t>
            </a:r>
            <a:r>
              <a:rPr lang="en-US" dirty="0" smtClean="0"/>
              <a:t>greedy</a:t>
            </a:r>
            <a:r>
              <a:rPr lang="cs-CZ" dirty="0" smtClean="0"/>
              <a:t>“) </a:t>
            </a:r>
            <a:r>
              <a:rPr lang="cs-CZ" dirty="0" err="1" smtClean="0"/>
              <a:t>algorit</a:t>
            </a:r>
            <a:r>
              <a:rPr lang="en-US" dirty="0" smtClean="0"/>
              <a:t>h</a:t>
            </a:r>
            <a:r>
              <a:rPr lang="cs-CZ" dirty="0" smtClean="0"/>
              <a:t>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input</a:t>
            </a:r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: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A graph 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with a weight function </a:t>
            </a: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w </a:t>
            </a:r>
            <a:r>
              <a:rPr lang="cs-CZ" smtClean="0">
                <a:latin typeface="Cambria Math" pitchFamily="18" charset="0"/>
                <a:ea typeface="Cambria Math" pitchFamily="18" charset="0"/>
              </a:rPr>
              <a:t>: </a:t>
            </a:r>
            <a:r>
              <a:rPr lang="en-US" sz="2000" i="1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000">
                <a:latin typeface="Cambria Math" pitchFamily="18" charset="0"/>
                <a:ea typeface="Cambria Math" pitchFamily="18" charset="0"/>
                <a:sym typeface="Symbol"/>
              </a:rPr>
              <a:t>(G)</a:t>
            </a:r>
            <a:r>
              <a:rPr lang="cs-CZ" smtClean="0">
                <a:latin typeface="Cambria Math"/>
                <a:ea typeface="Cambria Math"/>
              </a:rPr>
              <a:t>→</a:t>
            </a:r>
            <a:r>
              <a:rPr lang="cs-CZ" dirty="0" smtClean="0">
                <a:latin typeface="Cambria Math"/>
                <a:ea typeface="Cambria Math"/>
              </a:rPr>
              <a:t>ℝ.</a:t>
            </a:r>
            <a:endParaRPr lang="cs-CZ" dirty="0" smtClean="0"/>
          </a:p>
          <a:p>
            <a:pPr marL="857250" lvl="1" indent="-457200">
              <a:buFont typeface="+mj-lt"/>
              <a:buAutoNum type="arabicParenR"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Sort all edges 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sz="2400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,…, </a:t>
            </a:r>
            <a:r>
              <a:rPr lang="en-US" sz="2400" i="1" dirty="0" err="1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sz="2400" i="1" baseline="-25000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cs-CZ" sz="2400" i="1" baseline="-25000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sz="2400" baseline="-25000" dirty="0" smtClean="0">
                <a:latin typeface="Cambria Math" pitchFamily="18" charset="0"/>
                <a:ea typeface="Cambria Math" pitchFamily="18" charset="0"/>
              </a:rPr>
              <a:t>|</a:t>
            </a:r>
            <a:r>
              <a:rPr lang="en-US" sz="2400" i="1" baseline="-25000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400" baseline="-25000" dirty="0" smtClean="0">
                <a:latin typeface="Cambria Math" pitchFamily="18" charset="0"/>
                <a:ea typeface="Cambria Math" pitchFamily="18" charset="0"/>
                <a:sym typeface="Symbol"/>
              </a:rPr>
              <a:t>(G)</a:t>
            </a:r>
            <a:r>
              <a:rPr lang="en-US" sz="2400" baseline="-25000" dirty="0" smtClean="0">
                <a:latin typeface="Cambria Math" pitchFamily="18" charset="0"/>
                <a:ea typeface="Cambria Math" pitchFamily="18" charset="0"/>
              </a:rPr>
              <a:t>|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from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(G) so that</a:t>
            </a:r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pPr marL="857250" lvl="1" indent="-457200">
              <a:buNone/>
            </a:pP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	</a:t>
            </a:r>
            <a:r>
              <a:rPr lang="cs-CZ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w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(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sz="2400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) </a:t>
            </a:r>
            <a:r>
              <a:rPr lang="en-US" sz="2400" dirty="0" smtClean="0">
                <a:latin typeface="Cambria Math"/>
                <a:ea typeface="Cambria Math"/>
                <a:sym typeface="Symbol"/>
              </a:rPr>
              <a:t>≤ … ≤ </a:t>
            </a:r>
            <a:r>
              <a:rPr lang="cs-CZ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w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(</a:t>
            </a:r>
            <a:r>
              <a:rPr lang="en-US" sz="2400" i="1" dirty="0" err="1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sz="2400" i="1" baseline="-25000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).</a:t>
            </a:r>
            <a:endParaRPr lang="cs-CZ" sz="2400" dirty="0" smtClean="0">
              <a:sym typeface="Symbol"/>
            </a:endParaRPr>
          </a:p>
          <a:p>
            <a:pPr marL="857250" lvl="1" indent="-457200">
              <a:buFont typeface="+mj-lt"/>
              <a:buAutoNum type="arabicParenR" startAt="2"/>
            </a:pP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K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: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=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(</a:t>
            </a:r>
            <a:r>
              <a:rPr lang="cs-CZ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(G), ∅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).</a:t>
            </a:r>
            <a:endParaRPr lang="en-US" dirty="0" smtClean="0">
              <a:ea typeface="Cambria Math" pitchFamily="18" charset="0"/>
              <a:sym typeface="Symbol"/>
            </a:endParaRPr>
          </a:p>
          <a:p>
            <a:pPr marL="857250" lvl="1" indent="-457200">
              <a:buFont typeface="+mj-lt"/>
              <a:buAutoNum type="arabicParenR" startAt="2"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for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  </a:t>
            </a:r>
            <a:r>
              <a:rPr lang="en-US" sz="2400" i="1" dirty="0" err="1" smtClean="0">
                <a:latin typeface="Cambria Math" pitchFamily="18" charset="0"/>
                <a:ea typeface="Cambria Math" pitchFamily="18" charset="0"/>
                <a:sym typeface="Symbol"/>
              </a:rPr>
              <a:t>i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:=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1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to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m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{</a:t>
            </a:r>
          </a:p>
          <a:p>
            <a:pPr marL="857250" lvl="1" indent="-457200">
              <a:buFont typeface="+mj-lt"/>
              <a:buAutoNum type="arabicParenR" startAt="2"/>
            </a:pP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	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if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 K+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edge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{</a:t>
            </a:r>
            <a:r>
              <a:rPr lang="en-US" sz="2400" i="1" dirty="0" err="1" smtClean="0">
                <a:latin typeface="Cambria Math" pitchFamily="18" charset="0"/>
                <a:ea typeface="Cambria Math" pitchFamily="18" charset="0"/>
                <a:sym typeface="Symbol"/>
              </a:rPr>
              <a:t>u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  <a:sym typeface="Symbol"/>
              </a:rPr>
              <a:t>,</a:t>
            </a:r>
            <a:r>
              <a:rPr lang="en-US" sz="2400" i="1" dirty="0" err="1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} is an acyclic graph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then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				 K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: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=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K+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edge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{</a:t>
            </a:r>
            <a:r>
              <a:rPr lang="en-US" sz="2400" i="1" dirty="0" err="1" smtClean="0">
                <a:latin typeface="Cambria Math" pitchFamily="18" charset="0"/>
                <a:ea typeface="Cambria Math" pitchFamily="18" charset="0"/>
                <a:sym typeface="Symbol"/>
              </a:rPr>
              <a:t>u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  <a:sym typeface="Symbol"/>
              </a:rPr>
              <a:t>,</a:t>
            </a:r>
            <a:r>
              <a:rPr lang="en-US" sz="2400" i="1" dirty="0" err="1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}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  <a:sym typeface="Symbol"/>
              </a:rPr>
              <a:t>.</a:t>
            </a:r>
            <a:endParaRPr lang="en-US" sz="2100" dirty="0" smtClean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marL="857250" lvl="1" indent="-457200">
              <a:buFont typeface="+mj-lt"/>
              <a:buAutoNum type="arabicParenR" startAt="5"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sym typeface="Symbol"/>
              </a:rPr>
              <a:t>}</a:t>
            </a:r>
            <a:endParaRPr lang="cs-CZ" sz="1800" b="1" dirty="0" smtClean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marL="457200" indent="-457200"/>
            <a:r>
              <a:rPr lang="en-US" sz="2200" b="1" dirty="0" smtClean="0">
                <a:latin typeface="Cambria Math" pitchFamily="18" charset="0"/>
                <a:ea typeface="Cambria Math" pitchFamily="18" charset="0"/>
                <a:sym typeface="Symbol"/>
              </a:rPr>
              <a:t>output</a:t>
            </a:r>
            <a:r>
              <a:rPr lang="cs-CZ" sz="2200" b="1" dirty="0" smtClean="0">
                <a:latin typeface="Cambria Math" pitchFamily="18" charset="0"/>
                <a:ea typeface="Cambria Math" pitchFamily="18" charset="0"/>
                <a:sym typeface="Symbol"/>
              </a:rPr>
              <a:t>: </a:t>
            </a:r>
            <a:r>
              <a:rPr lang="en-US" sz="2200" dirty="0" smtClean="0">
                <a:latin typeface="Cambria Math" pitchFamily="18" charset="0"/>
                <a:ea typeface="Cambria Math" pitchFamily="18" charset="0"/>
                <a:sym typeface="Symbol"/>
              </a:rPr>
              <a:t>a minimum spanning tree</a:t>
            </a:r>
            <a:r>
              <a:rPr lang="cs-CZ" sz="2200" dirty="0" smtClean="0">
                <a:latin typeface="Cambria Math" pitchFamily="18" charset="0"/>
                <a:ea typeface="Cambria Math" pitchFamily="18" charset="0"/>
                <a:sym typeface="Symbol"/>
              </a:rPr>
              <a:t> K.</a:t>
            </a:r>
            <a:endParaRPr lang="cs-CZ" sz="2800" dirty="0" smtClean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marL="857250" lvl="1" indent="-457200">
              <a:buNone/>
            </a:pP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0191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Kruskal</a:t>
            </a:r>
            <a:r>
              <a:rPr lang="en-US" dirty="0" smtClean="0"/>
              <a:t>’s</a:t>
            </a:r>
            <a:r>
              <a:rPr lang="cs-CZ" dirty="0" smtClean="0"/>
              <a:t> („</a:t>
            </a:r>
            <a:r>
              <a:rPr lang="en-US" dirty="0" smtClean="0"/>
              <a:t>greedy</a:t>
            </a:r>
            <a:r>
              <a:rPr lang="cs-CZ" dirty="0" smtClean="0"/>
              <a:t>“) </a:t>
            </a:r>
            <a:r>
              <a:rPr lang="cs-CZ" dirty="0" err="1" smtClean="0"/>
              <a:t>algorit</a:t>
            </a:r>
            <a:r>
              <a:rPr lang="en-US" dirty="0" smtClean="0"/>
              <a:t>h</a:t>
            </a:r>
            <a:r>
              <a:rPr lang="cs-CZ" dirty="0" smtClean="0"/>
              <a:t>m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 bwMode="auto">
          <a:xfrm>
            <a:off x="928662" y="200024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8" name="Přímá spojovací čára 7"/>
          <p:cNvCxnSpPr/>
          <p:nvPr/>
        </p:nvCxnSpPr>
        <p:spPr bwMode="auto">
          <a:xfrm rot="5400000">
            <a:off x="214282" y="271462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17" name="Přímá spojovací čára 16"/>
          <p:cNvCxnSpPr/>
          <p:nvPr/>
        </p:nvCxnSpPr>
        <p:spPr bwMode="auto">
          <a:xfrm>
            <a:off x="2357422" y="200024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18" name="Přímá spojovací čára 17"/>
          <p:cNvCxnSpPr/>
          <p:nvPr/>
        </p:nvCxnSpPr>
        <p:spPr bwMode="auto">
          <a:xfrm rot="5400000">
            <a:off x="1643042" y="271462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19" name="Přímá spojovací čára 18"/>
          <p:cNvCxnSpPr/>
          <p:nvPr/>
        </p:nvCxnSpPr>
        <p:spPr bwMode="auto">
          <a:xfrm>
            <a:off x="3786182" y="200024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0" name="Přímá spojovací čára 19"/>
          <p:cNvCxnSpPr/>
          <p:nvPr/>
        </p:nvCxnSpPr>
        <p:spPr bwMode="auto">
          <a:xfrm rot="5400000">
            <a:off x="3071802" y="271462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1" name="Přímá spojovací čára 20"/>
          <p:cNvCxnSpPr/>
          <p:nvPr/>
        </p:nvCxnSpPr>
        <p:spPr bwMode="auto">
          <a:xfrm>
            <a:off x="5214942" y="200024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2" name="Přímá spojovací čára 21"/>
          <p:cNvCxnSpPr/>
          <p:nvPr/>
        </p:nvCxnSpPr>
        <p:spPr bwMode="auto">
          <a:xfrm rot="5400000">
            <a:off x="4500562" y="271462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3" name="Přímá spojovací čára 22"/>
          <p:cNvCxnSpPr/>
          <p:nvPr/>
        </p:nvCxnSpPr>
        <p:spPr bwMode="auto">
          <a:xfrm>
            <a:off x="928662" y="342900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4" name="Přímá spojovací čára 23"/>
          <p:cNvCxnSpPr/>
          <p:nvPr/>
        </p:nvCxnSpPr>
        <p:spPr bwMode="auto">
          <a:xfrm rot="5400000">
            <a:off x="214282" y="414338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5" name="Přímá spojovací čára 24"/>
          <p:cNvCxnSpPr/>
          <p:nvPr/>
        </p:nvCxnSpPr>
        <p:spPr bwMode="auto">
          <a:xfrm>
            <a:off x="2357422" y="342900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6" name="Přímá spojovací čára 25"/>
          <p:cNvCxnSpPr/>
          <p:nvPr/>
        </p:nvCxnSpPr>
        <p:spPr bwMode="auto">
          <a:xfrm rot="5400000">
            <a:off x="1643042" y="414338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7" name="Přímá spojovací čára 26"/>
          <p:cNvCxnSpPr/>
          <p:nvPr/>
        </p:nvCxnSpPr>
        <p:spPr bwMode="auto">
          <a:xfrm>
            <a:off x="3786182" y="342900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8" name="Přímá spojovací čára 27"/>
          <p:cNvCxnSpPr/>
          <p:nvPr/>
        </p:nvCxnSpPr>
        <p:spPr bwMode="auto">
          <a:xfrm rot="5400000">
            <a:off x="3071802" y="414338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29" name="Přímá spojovací čára 28"/>
          <p:cNvCxnSpPr/>
          <p:nvPr/>
        </p:nvCxnSpPr>
        <p:spPr bwMode="auto">
          <a:xfrm>
            <a:off x="5214942" y="342900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30" name="Přímá spojovací čára 29"/>
          <p:cNvCxnSpPr/>
          <p:nvPr/>
        </p:nvCxnSpPr>
        <p:spPr bwMode="auto">
          <a:xfrm rot="5400000">
            <a:off x="4500562" y="414338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31" name="Přímá spojovací čára 30"/>
          <p:cNvCxnSpPr/>
          <p:nvPr/>
        </p:nvCxnSpPr>
        <p:spPr bwMode="auto">
          <a:xfrm>
            <a:off x="6643702" y="200024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32" name="Přímá spojovací čára 31"/>
          <p:cNvCxnSpPr/>
          <p:nvPr/>
        </p:nvCxnSpPr>
        <p:spPr bwMode="auto">
          <a:xfrm rot="5400000">
            <a:off x="5929322" y="271462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33" name="Přímá spojovací čára 32"/>
          <p:cNvCxnSpPr/>
          <p:nvPr/>
        </p:nvCxnSpPr>
        <p:spPr bwMode="auto">
          <a:xfrm>
            <a:off x="6643702" y="342900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34" name="Přímá spojovací čára 33"/>
          <p:cNvCxnSpPr/>
          <p:nvPr/>
        </p:nvCxnSpPr>
        <p:spPr bwMode="auto">
          <a:xfrm rot="5400000">
            <a:off x="5929322" y="414338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35" name="Přímá spojovací čára 34"/>
          <p:cNvCxnSpPr/>
          <p:nvPr/>
        </p:nvCxnSpPr>
        <p:spPr bwMode="auto">
          <a:xfrm rot="5400000">
            <a:off x="7358082" y="271462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36" name="Přímá spojovací čára 35"/>
          <p:cNvCxnSpPr/>
          <p:nvPr/>
        </p:nvCxnSpPr>
        <p:spPr bwMode="auto">
          <a:xfrm rot="5400000">
            <a:off x="7358082" y="414338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38" name="Přímá spojovací čára 37"/>
          <p:cNvCxnSpPr/>
          <p:nvPr/>
        </p:nvCxnSpPr>
        <p:spPr bwMode="auto">
          <a:xfrm>
            <a:off x="928662" y="485776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39" name="Přímá spojovací čára 38"/>
          <p:cNvCxnSpPr/>
          <p:nvPr/>
        </p:nvCxnSpPr>
        <p:spPr bwMode="auto">
          <a:xfrm>
            <a:off x="2357422" y="485776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40" name="Přímá spojovací čára 39"/>
          <p:cNvCxnSpPr/>
          <p:nvPr/>
        </p:nvCxnSpPr>
        <p:spPr bwMode="auto">
          <a:xfrm>
            <a:off x="3786182" y="485776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41" name="Přímá spojovací čára 40"/>
          <p:cNvCxnSpPr/>
          <p:nvPr/>
        </p:nvCxnSpPr>
        <p:spPr bwMode="auto">
          <a:xfrm>
            <a:off x="5214942" y="485776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42" name="Přímá spojovací čára 41"/>
          <p:cNvCxnSpPr/>
          <p:nvPr/>
        </p:nvCxnSpPr>
        <p:spPr bwMode="auto">
          <a:xfrm>
            <a:off x="6643702" y="4857760"/>
            <a:ext cx="142876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sp>
        <p:nvSpPr>
          <p:cNvPr id="43" name="TextovéPole 42"/>
          <p:cNvSpPr txBox="1"/>
          <p:nvPr/>
        </p:nvSpPr>
        <p:spPr>
          <a:xfrm>
            <a:off x="1428728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2928926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4357686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5857884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7215206" y="1643050"/>
            <a:ext cx="424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1500166" y="3071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3000364" y="3071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4429124" y="3071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17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5786446" y="3071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cs-CZ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7286644" y="3071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endParaRPr lang="cs-CZ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1500166" y="450057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21</a:t>
            </a:r>
            <a:endParaRPr lang="cs-CZ" dirty="0"/>
          </a:p>
        </p:txBody>
      </p:sp>
      <p:sp>
        <p:nvSpPr>
          <p:cNvPr id="55" name="TextovéPole 54"/>
          <p:cNvSpPr txBox="1"/>
          <p:nvPr/>
        </p:nvSpPr>
        <p:spPr>
          <a:xfrm>
            <a:off x="3000364" y="45005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endParaRPr lang="cs-CZ" dirty="0"/>
          </a:p>
        </p:txBody>
      </p:sp>
      <p:sp>
        <p:nvSpPr>
          <p:cNvPr id="56" name="TextovéPole 55"/>
          <p:cNvSpPr txBox="1"/>
          <p:nvPr/>
        </p:nvSpPr>
        <p:spPr>
          <a:xfrm>
            <a:off x="4429124" y="45005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cs-CZ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5929322" y="450057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cs-CZ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7286644" y="45005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  <a:endParaRPr lang="cs-CZ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500034" y="25003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18</a:t>
            </a:r>
            <a:endParaRPr lang="cs-CZ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500034" y="400050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22</a:t>
            </a:r>
            <a:endParaRPr lang="cs-CZ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1928794" y="257174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27</a:t>
            </a:r>
            <a:endParaRPr lang="cs-CZ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1928794" y="40719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9</a:t>
            </a:r>
            <a:endParaRPr lang="cs-CZ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3357554" y="257174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2</a:t>
            </a:r>
            <a:endParaRPr lang="cs-CZ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3357554" y="40719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4786314" y="257174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26</a:t>
            </a:r>
            <a:endParaRPr lang="cs-CZ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4786314" y="40719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cs-CZ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6215074" y="257174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3</a:t>
            </a:r>
            <a:endParaRPr lang="cs-CZ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6215074" y="40719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cs-CZ" dirty="0"/>
          </a:p>
        </p:txBody>
      </p:sp>
      <p:sp>
        <p:nvSpPr>
          <p:cNvPr id="69" name="TextovéPole 68"/>
          <p:cNvSpPr txBox="1"/>
          <p:nvPr/>
        </p:nvSpPr>
        <p:spPr>
          <a:xfrm>
            <a:off x="7643834" y="257174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cs-CZ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7643834" y="40719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</a:t>
            </a:r>
            <a:endParaRPr lang="cs-CZ" dirty="0"/>
          </a:p>
        </p:txBody>
      </p:sp>
      <p:cxnSp>
        <p:nvCxnSpPr>
          <p:cNvPr id="76" name="Přímá spojovací čára 75"/>
          <p:cNvCxnSpPr/>
          <p:nvPr/>
        </p:nvCxnSpPr>
        <p:spPr bwMode="auto">
          <a:xfrm rot="5400000">
            <a:off x="5929322" y="271462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91" name="Přímá spojovací čára 90"/>
          <p:cNvCxnSpPr/>
          <p:nvPr/>
        </p:nvCxnSpPr>
        <p:spPr bwMode="auto">
          <a:xfrm>
            <a:off x="3786182" y="342900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dash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92" name="Přímá spojovací čára 91"/>
          <p:cNvCxnSpPr/>
          <p:nvPr/>
        </p:nvCxnSpPr>
        <p:spPr bwMode="auto">
          <a:xfrm rot="5400000">
            <a:off x="214282" y="271462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dash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94" name="Přímá spojovací čára 93"/>
          <p:cNvCxnSpPr/>
          <p:nvPr/>
        </p:nvCxnSpPr>
        <p:spPr bwMode="auto">
          <a:xfrm rot="5400000">
            <a:off x="7358082" y="414338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dash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95" name="Přímá spojovací čára 94"/>
          <p:cNvCxnSpPr/>
          <p:nvPr/>
        </p:nvCxnSpPr>
        <p:spPr bwMode="auto">
          <a:xfrm rot="5400000">
            <a:off x="7358082" y="271462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dash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97" name="Přímá spojovací čára 96"/>
          <p:cNvCxnSpPr/>
          <p:nvPr/>
        </p:nvCxnSpPr>
        <p:spPr bwMode="auto">
          <a:xfrm rot="5400000">
            <a:off x="214282" y="414338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dash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98" name="Přímá spojovací čára 97"/>
          <p:cNvCxnSpPr/>
          <p:nvPr/>
        </p:nvCxnSpPr>
        <p:spPr bwMode="auto">
          <a:xfrm rot="5400000">
            <a:off x="3071802" y="414338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dash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99" name="Přímá spojovací čára 98"/>
          <p:cNvCxnSpPr/>
          <p:nvPr/>
        </p:nvCxnSpPr>
        <p:spPr bwMode="auto">
          <a:xfrm rot="5400000">
            <a:off x="4500562" y="414338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dash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100" name="Přímá spojovací čára 99"/>
          <p:cNvCxnSpPr/>
          <p:nvPr/>
        </p:nvCxnSpPr>
        <p:spPr bwMode="auto">
          <a:xfrm rot="5400000">
            <a:off x="5929322" y="414338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dash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101" name="Přímá spojovací čára 100"/>
          <p:cNvCxnSpPr/>
          <p:nvPr/>
        </p:nvCxnSpPr>
        <p:spPr bwMode="auto">
          <a:xfrm rot="5400000">
            <a:off x="4500562" y="271462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dash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102" name="Přímá spojovací čára 101"/>
          <p:cNvCxnSpPr/>
          <p:nvPr/>
        </p:nvCxnSpPr>
        <p:spPr bwMode="auto">
          <a:xfrm rot="5400000">
            <a:off x="1643042" y="271462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dash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72" name="Přímá spojovací čára 71"/>
          <p:cNvCxnSpPr/>
          <p:nvPr/>
        </p:nvCxnSpPr>
        <p:spPr bwMode="auto">
          <a:xfrm>
            <a:off x="3786182" y="485776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75" name="Přímá spojovací čára 74"/>
          <p:cNvCxnSpPr/>
          <p:nvPr/>
        </p:nvCxnSpPr>
        <p:spPr bwMode="auto">
          <a:xfrm rot="5400000">
            <a:off x="3071802" y="271462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77" name="Přímá spojovací čára 76"/>
          <p:cNvCxnSpPr/>
          <p:nvPr/>
        </p:nvCxnSpPr>
        <p:spPr bwMode="auto">
          <a:xfrm>
            <a:off x="2357422" y="485776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78" name="Přímá spojovací čára 77"/>
          <p:cNvCxnSpPr/>
          <p:nvPr/>
        </p:nvCxnSpPr>
        <p:spPr bwMode="auto">
          <a:xfrm>
            <a:off x="6643702" y="342900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79" name="Přímá spojovací čára 78"/>
          <p:cNvCxnSpPr/>
          <p:nvPr/>
        </p:nvCxnSpPr>
        <p:spPr bwMode="auto">
          <a:xfrm>
            <a:off x="6643702" y="485776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80" name="Přímá spojovací čára 79"/>
          <p:cNvCxnSpPr/>
          <p:nvPr/>
        </p:nvCxnSpPr>
        <p:spPr bwMode="auto">
          <a:xfrm>
            <a:off x="5214942" y="200024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81" name="Přímá spojovací čára 80"/>
          <p:cNvCxnSpPr/>
          <p:nvPr/>
        </p:nvCxnSpPr>
        <p:spPr bwMode="auto">
          <a:xfrm>
            <a:off x="928662" y="200024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82" name="Přímá spojovací čára 81"/>
          <p:cNvCxnSpPr/>
          <p:nvPr/>
        </p:nvCxnSpPr>
        <p:spPr bwMode="auto">
          <a:xfrm rot="5400000">
            <a:off x="1643042" y="414338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83" name="Přímá spojovací čára 82"/>
          <p:cNvCxnSpPr/>
          <p:nvPr/>
        </p:nvCxnSpPr>
        <p:spPr bwMode="auto">
          <a:xfrm>
            <a:off x="5214942" y="342900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84" name="Přímá spojovací čára 83"/>
          <p:cNvCxnSpPr/>
          <p:nvPr/>
        </p:nvCxnSpPr>
        <p:spPr bwMode="auto">
          <a:xfrm>
            <a:off x="6643702" y="200024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85" name="Přímá spojovací čára 84"/>
          <p:cNvCxnSpPr/>
          <p:nvPr/>
        </p:nvCxnSpPr>
        <p:spPr bwMode="auto">
          <a:xfrm>
            <a:off x="928662" y="342900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86" name="Přímá spojovací čára 85"/>
          <p:cNvCxnSpPr/>
          <p:nvPr/>
        </p:nvCxnSpPr>
        <p:spPr bwMode="auto">
          <a:xfrm>
            <a:off x="3786182" y="200024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87" name="Přímá spojovací čára 86"/>
          <p:cNvCxnSpPr/>
          <p:nvPr/>
        </p:nvCxnSpPr>
        <p:spPr bwMode="auto">
          <a:xfrm>
            <a:off x="2357422" y="342900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88" name="Přímá spojovací čára 87"/>
          <p:cNvCxnSpPr/>
          <p:nvPr/>
        </p:nvCxnSpPr>
        <p:spPr bwMode="auto">
          <a:xfrm>
            <a:off x="2357422" y="200024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89" name="Přímá spojovací čára 88"/>
          <p:cNvCxnSpPr/>
          <p:nvPr/>
        </p:nvCxnSpPr>
        <p:spPr bwMode="auto">
          <a:xfrm>
            <a:off x="5214942" y="485776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96" name="Přímá spojovací čára 95"/>
          <p:cNvCxnSpPr/>
          <p:nvPr/>
        </p:nvCxnSpPr>
        <p:spPr bwMode="auto">
          <a:xfrm>
            <a:off x="928662" y="4857760"/>
            <a:ext cx="14287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379860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Subgraph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763" y="1196975"/>
            <a:ext cx="8218487" cy="3089281"/>
          </a:xfrm>
        </p:spPr>
        <p:txBody>
          <a:bodyPr/>
          <a:lstStyle/>
          <a:p>
            <a:r>
              <a:rPr lang="en-US" b="1" dirty="0" err="1" smtClean="0"/>
              <a:t>subgraph</a:t>
            </a:r>
            <a:endParaRPr lang="cs-CZ" b="1" dirty="0" smtClean="0"/>
          </a:p>
          <a:p>
            <a:pPr lvl="1"/>
            <a:r>
              <a:rPr lang="en-US" sz="1800" dirty="0" smtClean="0"/>
              <a:t>A graph</a:t>
            </a:r>
            <a:r>
              <a:rPr lang="cs-CZ" sz="1800" dirty="0" smtClean="0"/>
              <a:t> </a:t>
            </a:r>
            <a:r>
              <a:rPr lang="cs-CZ" sz="1800" i="1" dirty="0" smtClean="0">
                <a:latin typeface="Bookman Old Style" pitchFamily="18" charset="0"/>
              </a:rPr>
              <a:t>H</a:t>
            </a:r>
            <a:r>
              <a:rPr lang="cs-CZ" sz="1800" dirty="0" smtClean="0"/>
              <a:t> </a:t>
            </a:r>
            <a:r>
              <a:rPr lang="en-US" sz="1800" dirty="0" smtClean="0"/>
              <a:t> is </a:t>
            </a:r>
            <a:r>
              <a:rPr lang="en-US" sz="1800" b="1" i="1" dirty="0" smtClean="0"/>
              <a:t>a subgraph  </a:t>
            </a:r>
            <a:r>
              <a:rPr lang="en-US" sz="1800" dirty="0" smtClean="0"/>
              <a:t>of a graph</a:t>
            </a:r>
            <a:r>
              <a:rPr lang="cs-CZ" sz="1800" dirty="0" smtClean="0"/>
              <a:t> </a:t>
            </a:r>
            <a:r>
              <a:rPr lang="cs-CZ" sz="1800" i="1" dirty="0" smtClean="0">
                <a:latin typeface="Bookman Old Style" pitchFamily="18" charset="0"/>
              </a:rPr>
              <a:t>G</a:t>
            </a:r>
            <a:r>
              <a:rPr lang="cs-CZ" sz="1800" dirty="0" smtClean="0"/>
              <a:t>, </a:t>
            </a:r>
            <a:r>
              <a:rPr lang="en-US" sz="1800" dirty="0" smtClean="0"/>
              <a:t>if the following two inclusions are satisfied</a:t>
            </a:r>
            <a:r>
              <a:rPr lang="cs-CZ" sz="1800" dirty="0" smtClean="0"/>
              <a:t>:</a:t>
            </a:r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r>
              <a:rPr lang="en-US" sz="1800" dirty="0" smtClean="0"/>
              <a:t>In other words, a subgraph is created so that</a:t>
            </a:r>
            <a:r>
              <a:rPr lang="cs-CZ" sz="1800" dirty="0" smtClean="0"/>
              <a:t>: </a:t>
            </a:r>
          </a:p>
          <a:p>
            <a:pPr lvl="2"/>
            <a:r>
              <a:rPr lang="en-US" sz="1500" dirty="0" smtClean="0"/>
              <a:t>Some vertices of the original graph are removed.</a:t>
            </a:r>
            <a:endParaRPr lang="cs-CZ" sz="1500" dirty="0" smtClean="0"/>
          </a:p>
          <a:p>
            <a:pPr lvl="2"/>
            <a:r>
              <a:rPr lang="en-US" sz="1500" dirty="0" smtClean="0"/>
              <a:t>All edges incident to the removed vertices and possible some other edges are removed</a:t>
            </a:r>
            <a:r>
              <a:rPr lang="cs-CZ" sz="1500" dirty="0" smtClean="0"/>
              <a:t>. </a:t>
            </a:r>
          </a:p>
          <a:p>
            <a:endParaRPr lang="cs-CZ" dirty="0"/>
          </a:p>
        </p:txBody>
      </p:sp>
      <p:graphicFrame>
        <p:nvGraphicFramePr>
          <p:cNvPr id="49154" name="Object 11"/>
          <p:cNvGraphicFramePr>
            <a:graphicFrameLocks noChangeAspect="1"/>
          </p:cNvGraphicFramePr>
          <p:nvPr/>
        </p:nvGraphicFramePr>
        <p:xfrm>
          <a:off x="1857356" y="2071678"/>
          <a:ext cx="5110588" cy="1352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4" name="Dokument" r:id="rId5" imgW="5766396" imgH="1528313" progId="Word.Document.12">
                  <p:embed/>
                </p:oleObj>
              </mc:Choice>
              <mc:Fallback>
                <p:oleObj name="Dokument" r:id="rId5" imgW="5766396" imgH="1528313" progId="Word.Document.12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071678"/>
                        <a:ext cx="5110588" cy="13525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Skupina 30"/>
          <p:cNvGrpSpPr/>
          <p:nvPr/>
        </p:nvGrpSpPr>
        <p:grpSpPr>
          <a:xfrm>
            <a:off x="2571736" y="4357694"/>
            <a:ext cx="1428760" cy="1865319"/>
            <a:chOff x="5643570" y="3206755"/>
            <a:chExt cx="2054225" cy="2517775"/>
          </a:xfrm>
        </p:grpSpPr>
        <p:cxnSp>
          <p:nvCxnSpPr>
            <p:cNvPr id="5" name="Přímá spojovací čára 4"/>
            <p:cNvCxnSpPr/>
            <p:nvPr/>
          </p:nvCxnSpPr>
          <p:spPr bwMode="auto">
            <a:xfrm>
              <a:off x="5643570" y="4143380"/>
              <a:ext cx="2054225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sm" len="med"/>
              <a:tailEnd type="oval" w="med" len="med"/>
            </a:ln>
            <a:effectLst/>
          </p:spPr>
        </p:cxnSp>
        <p:cxnSp>
          <p:nvCxnSpPr>
            <p:cNvPr id="6" name="Přímá spojovací čára 5"/>
            <p:cNvCxnSpPr/>
            <p:nvPr/>
          </p:nvCxnSpPr>
          <p:spPr bwMode="auto">
            <a:xfrm rot="5400000">
              <a:off x="6907220" y="4933955"/>
              <a:ext cx="158115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sm" len="med"/>
              <a:tailEnd type="oval" w="med" len="med"/>
            </a:ln>
            <a:effectLst/>
          </p:spPr>
        </p:cxnSp>
        <p:cxnSp>
          <p:nvCxnSpPr>
            <p:cNvPr id="7" name="Přímá spojovací čára 6"/>
            <p:cNvCxnSpPr/>
            <p:nvPr/>
          </p:nvCxnSpPr>
          <p:spPr bwMode="auto">
            <a:xfrm rot="5400000">
              <a:off x="4852995" y="4933955"/>
              <a:ext cx="158115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sm" len="med"/>
              <a:tailEnd type="oval" w="med" len="med"/>
            </a:ln>
            <a:effectLst/>
          </p:spPr>
        </p:cxnSp>
        <p:cxnSp>
          <p:nvCxnSpPr>
            <p:cNvPr id="8" name="Přímá spojovací čára 7"/>
            <p:cNvCxnSpPr/>
            <p:nvPr/>
          </p:nvCxnSpPr>
          <p:spPr bwMode="auto">
            <a:xfrm>
              <a:off x="5643570" y="4143380"/>
              <a:ext cx="2054225" cy="158115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sm" len="med"/>
              <a:tailEnd type="oval" w="med" len="med"/>
            </a:ln>
            <a:effectLst/>
          </p:spPr>
        </p:cxnSp>
        <p:cxnSp>
          <p:nvCxnSpPr>
            <p:cNvPr id="9" name="Přímá spojovací čára 8"/>
            <p:cNvCxnSpPr/>
            <p:nvPr/>
          </p:nvCxnSpPr>
          <p:spPr bwMode="auto">
            <a:xfrm rot="10800000" flipV="1">
              <a:off x="5643570" y="4143380"/>
              <a:ext cx="2054225" cy="158115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sm" len="med"/>
              <a:tailEnd type="oval" w="med" len="med"/>
            </a:ln>
            <a:effectLst/>
          </p:spPr>
        </p:cxnSp>
        <p:cxnSp>
          <p:nvCxnSpPr>
            <p:cNvPr id="10" name="Přímá spojovací čára 9"/>
            <p:cNvCxnSpPr/>
            <p:nvPr/>
          </p:nvCxnSpPr>
          <p:spPr bwMode="auto">
            <a:xfrm>
              <a:off x="5643570" y="5724530"/>
              <a:ext cx="2054225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sm" len="med"/>
              <a:tailEnd type="oval" w="med" len="med"/>
            </a:ln>
            <a:effectLst/>
          </p:spPr>
        </p:cxnSp>
        <p:cxnSp>
          <p:nvCxnSpPr>
            <p:cNvPr id="11" name="Přímá spojovací čára 10"/>
            <p:cNvCxnSpPr/>
            <p:nvPr/>
          </p:nvCxnSpPr>
          <p:spPr bwMode="auto">
            <a:xfrm rot="5400000" flipH="1" flipV="1">
              <a:off x="5672938" y="3177387"/>
              <a:ext cx="936625" cy="995362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sm" len="med"/>
              <a:tailEnd type="oval" w="med" len="med"/>
            </a:ln>
            <a:effectLst/>
          </p:spPr>
        </p:cxnSp>
        <p:cxnSp>
          <p:nvCxnSpPr>
            <p:cNvPr id="12" name="Přímá spojovací čára 11"/>
            <p:cNvCxnSpPr/>
            <p:nvPr/>
          </p:nvCxnSpPr>
          <p:spPr bwMode="auto">
            <a:xfrm rot="10800000">
              <a:off x="6638932" y="3206755"/>
              <a:ext cx="1058863" cy="936625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sm" len="med"/>
              <a:tailEnd type="oval" w="med" len="med"/>
            </a:ln>
            <a:effectLst/>
          </p:spPr>
        </p:cxnSp>
        <p:cxnSp>
          <p:nvCxnSpPr>
            <p:cNvPr id="18" name="Přímá spojovací čára 17"/>
            <p:cNvCxnSpPr/>
            <p:nvPr/>
          </p:nvCxnSpPr>
          <p:spPr bwMode="auto">
            <a:xfrm>
              <a:off x="5643570" y="4143380"/>
              <a:ext cx="2054225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sm" len="med"/>
              <a:tailEnd type="oval" w="med" len="med"/>
            </a:ln>
            <a:effectLst/>
          </p:spPr>
        </p:cxnSp>
        <p:cxnSp>
          <p:nvCxnSpPr>
            <p:cNvPr id="19" name="Přímá spojovací čára 18"/>
            <p:cNvCxnSpPr/>
            <p:nvPr/>
          </p:nvCxnSpPr>
          <p:spPr bwMode="auto">
            <a:xfrm rot="5400000">
              <a:off x="6907220" y="4933955"/>
              <a:ext cx="158115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sm" len="med"/>
              <a:tailEnd type="oval" w="med" len="med"/>
            </a:ln>
            <a:effectLst/>
          </p:spPr>
        </p:cxnSp>
        <p:cxnSp>
          <p:nvCxnSpPr>
            <p:cNvPr id="20" name="Přímá spojovací čára 19"/>
            <p:cNvCxnSpPr/>
            <p:nvPr/>
          </p:nvCxnSpPr>
          <p:spPr bwMode="auto">
            <a:xfrm rot="5400000">
              <a:off x="4852995" y="4933955"/>
              <a:ext cx="158115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sm" len="med"/>
              <a:tailEnd type="oval" w="med" len="med"/>
            </a:ln>
            <a:effectLst/>
          </p:spPr>
        </p:cxnSp>
        <p:cxnSp>
          <p:nvCxnSpPr>
            <p:cNvPr id="21" name="Přímá spojovací čára 20"/>
            <p:cNvCxnSpPr/>
            <p:nvPr/>
          </p:nvCxnSpPr>
          <p:spPr bwMode="auto">
            <a:xfrm>
              <a:off x="5643570" y="4143380"/>
              <a:ext cx="2054225" cy="158115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sm" len="med"/>
              <a:tailEnd type="oval" w="med" len="med"/>
            </a:ln>
            <a:effectLst/>
          </p:spPr>
        </p:cxnSp>
        <p:cxnSp>
          <p:nvCxnSpPr>
            <p:cNvPr id="22" name="Přímá spojovací čára 21"/>
            <p:cNvCxnSpPr/>
            <p:nvPr/>
          </p:nvCxnSpPr>
          <p:spPr bwMode="auto">
            <a:xfrm rot="10800000" flipV="1">
              <a:off x="5643570" y="4143380"/>
              <a:ext cx="2054225" cy="158115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sm" len="med"/>
              <a:tailEnd type="oval" w="med" len="med"/>
            </a:ln>
            <a:effectLst/>
          </p:spPr>
        </p:cxnSp>
        <p:cxnSp>
          <p:nvCxnSpPr>
            <p:cNvPr id="23" name="Přímá spojovací čára 22"/>
            <p:cNvCxnSpPr/>
            <p:nvPr/>
          </p:nvCxnSpPr>
          <p:spPr bwMode="auto">
            <a:xfrm>
              <a:off x="5643570" y="5724530"/>
              <a:ext cx="2054225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sm" len="med"/>
              <a:tailEnd type="oval" w="med" len="med"/>
            </a:ln>
            <a:effectLst/>
          </p:spPr>
        </p:cxnSp>
        <p:cxnSp>
          <p:nvCxnSpPr>
            <p:cNvPr id="24" name="Přímá spojovací čára 23"/>
            <p:cNvCxnSpPr/>
            <p:nvPr/>
          </p:nvCxnSpPr>
          <p:spPr bwMode="auto">
            <a:xfrm rot="5400000" flipH="1" flipV="1">
              <a:off x="5672938" y="3177387"/>
              <a:ext cx="936625" cy="995362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sm" len="med"/>
              <a:tailEnd type="oval" w="med" len="med"/>
            </a:ln>
            <a:effectLst/>
          </p:spPr>
        </p:cxnSp>
        <p:cxnSp>
          <p:nvCxnSpPr>
            <p:cNvPr id="25" name="Přímá spojovací čára 24"/>
            <p:cNvCxnSpPr/>
            <p:nvPr/>
          </p:nvCxnSpPr>
          <p:spPr bwMode="auto">
            <a:xfrm rot="10800000">
              <a:off x="6638932" y="3206755"/>
              <a:ext cx="1058863" cy="936625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sm" len="med"/>
              <a:tailEnd type="oval" w="med" len="med"/>
            </a:ln>
            <a:effectLst/>
          </p:spPr>
        </p:cxnSp>
      </p:grpSp>
      <p:cxnSp>
        <p:nvCxnSpPr>
          <p:cNvPr id="35" name="Přímá spojovací čára 34"/>
          <p:cNvCxnSpPr/>
          <p:nvPr/>
        </p:nvCxnSpPr>
        <p:spPr bwMode="auto">
          <a:xfrm rot="5400000">
            <a:off x="5200741" y="5637308"/>
            <a:ext cx="1171411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37" name="Přímá spojovací čára 36"/>
          <p:cNvCxnSpPr/>
          <p:nvPr/>
        </p:nvCxnSpPr>
        <p:spPr bwMode="auto">
          <a:xfrm rot="10800000" flipV="1">
            <a:off x="5786446" y="5051602"/>
            <a:ext cx="1428760" cy="1171411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39" name="Přímá spojovací čára 38"/>
          <p:cNvCxnSpPr/>
          <p:nvPr/>
        </p:nvCxnSpPr>
        <p:spPr bwMode="auto">
          <a:xfrm rot="5400000" flipH="1" flipV="1">
            <a:off x="5785641" y="4358499"/>
            <a:ext cx="693908" cy="692297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cxnSp>
        <p:nvCxnSpPr>
          <p:cNvPr id="45" name="Přímá spojovací čára 44"/>
          <p:cNvCxnSpPr/>
          <p:nvPr/>
        </p:nvCxnSpPr>
        <p:spPr bwMode="auto">
          <a:xfrm rot="10800000" flipV="1">
            <a:off x="5786446" y="5051602"/>
            <a:ext cx="1428760" cy="1171411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sp>
        <p:nvSpPr>
          <p:cNvPr id="49" name="Šipka doprava 48"/>
          <p:cNvSpPr/>
          <p:nvPr/>
        </p:nvSpPr>
        <p:spPr bwMode="auto">
          <a:xfrm>
            <a:off x="4429124" y="5286388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Kruskal</a:t>
            </a:r>
            <a:r>
              <a:rPr lang="en-US" dirty="0" smtClean="0"/>
              <a:t>’s</a:t>
            </a:r>
            <a:r>
              <a:rPr lang="cs-CZ" dirty="0" smtClean="0"/>
              <a:t> („</a:t>
            </a:r>
            <a:r>
              <a:rPr lang="en-US" dirty="0" smtClean="0"/>
              <a:t>greedy</a:t>
            </a:r>
            <a:r>
              <a:rPr lang="cs-CZ" dirty="0" smtClean="0"/>
              <a:t>“)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</a:t>
            </a:r>
            <a:r>
              <a:rPr lang="cs-CZ" dirty="0" smtClean="0"/>
              <a:t>: 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Kruskal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’s algorithm stops after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iterations and returns a minimum spanning tree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Each iteration of the algorithm processes just one edge, so the number of iterations is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dirty="0" smtClean="0"/>
              <a:t>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lvl="1"/>
            <a:r>
              <a:rPr lang="en-US" sz="2000" dirty="0" smtClean="0">
                <a:latin typeface="+mn-lt"/>
                <a:ea typeface="+mn-ea"/>
                <a:cs typeface="+mn-cs"/>
              </a:rPr>
              <a:t>By i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nduction we prove that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  <a:sym typeface="Symbol"/>
              </a:rPr>
              <a:t>K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latin typeface="+mn-lt"/>
                <a:ea typeface="+mn-ea"/>
                <a:cs typeface="+mn-cs"/>
              </a:rPr>
              <a:t>is always a subgraph of a minimum spanning tree: the empty initial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  <a:sym typeface="Symbol"/>
              </a:rPr>
              <a:t>K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latin typeface="+mn-lt"/>
                <a:ea typeface="+mn-ea"/>
                <a:cs typeface="+mn-cs"/>
              </a:rPr>
              <a:t>is a subgraph of anything (including a minimum spanning tree). Each added edge has the lowest weight in the cut separating a component of  </a:t>
            </a:r>
            <a:r>
              <a:rPr lang="cs-CZ" sz="2000" dirty="0">
                <a:latin typeface="Cambria Math" pitchFamily="18" charset="0"/>
                <a:ea typeface="Cambria Math" pitchFamily="18" charset="0"/>
                <a:sym typeface="Symbol"/>
              </a:rPr>
              <a:t>K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rest of the graph (the remaining unprocessed edges of this cut are heavier)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opposite way, no edge that is not added to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  <a:sym typeface="Symbol"/>
              </a:rPr>
              <a:t>K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000" dirty="0" smtClean="0">
                <a:latin typeface="+mn-lt"/>
                <a:ea typeface="+mn-ea"/>
                <a:cs typeface="+mn-cs"/>
                <a:sym typeface="Symbol"/>
              </a:rPr>
              <a:t>cannot belong to a minimum spanning tree because it creates a cycle with edges already assigned to a minimum spanning tree.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635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Kruskal</a:t>
            </a:r>
            <a:r>
              <a:rPr lang="en-US" dirty="0" smtClean="0"/>
              <a:t>’s</a:t>
            </a:r>
            <a:r>
              <a:rPr lang="cs-CZ" dirty="0" smtClean="0"/>
              <a:t> („</a:t>
            </a:r>
            <a:r>
              <a:rPr lang="en-US" dirty="0" smtClean="0"/>
              <a:t>greedy</a:t>
            </a:r>
            <a:r>
              <a:rPr lang="cs-CZ" dirty="0" smtClean="0"/>
              <a:t>“) </a:t>
            </a:r>
            <a:r>
              <a:rPr lang="cs-CZ" dirty="0" err="1" smtClean="0"/>
              <a:t>algorit</a:t>
            </a:r>
            <a:r>
              <a:rPr lang="en-US" dirty="0" smtClean="0"/>
              <a:t>h</a:t>
            </a:r>
            <a:r>
              <a:rPr lang="cs-CZ" dirty="0" smtClean="0"/>
              <a:t>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implementation</a:t>
            </a:r>
            <a:endParaRPr lang="en-US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pt-BR" sz="2000" dirty="0" smtClean="0"/>
              <a:t>Sorting time is O(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/>
              <a:t> </a:t>
            </a:r>
            <a:r>
              <a:rPr lang="cs-CZ" sz="2000" dirty="0" smtClean="0">
                <a:sym typeface="Symbol"/>
              </a:rPr>
              <a:t> </a:t>
            </a:r>
            <a:r>
              <a:rPr lang="pt-BR" sz="2000" dirty="0" smtClean="0"/>
              <a:t>log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/>
              <a:t> </a:t>
            </a:r>
            <a:r>
              <a:rPr lang="pt-BR" sz="2000" dirty="0" smtClean="0"/>
              <a:t>) = O(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/>
              <a:t> </a:t>
            </a:r>
            <a:r>
              <a:rPr lang="cs-CZ" sz="2000" dirty="0" smtClean="0">
                <a:sym typeface="Symbol"/>
              </a:rPr>
              <a:t> </a:t>
            </a:r>
            <a:r>
              <a:rPr lang="pt-BR" sz="2000" dirty="0" smtClean="0"/>
              <a:t>log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/>
              <a:t> </a:t>
            </a:r>
            <a:r>
              <a:rPr lang="pt-BR" sz="2000" dirty="0" smtClean="0"/>
              <a:t>).</a:t>
            </a:r>
          </a:p>
          <a:p>
            <a:pPr lvl="1"/>
            <a:r>
              <a:rPr lang="pt-BR" sz="2000" dirty="0" smtClean="0"/>
              <a:t>We can stop the main loop earlier. When we successfuly add 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000" dirty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/>
              <a:t> </a:t>
            </a:r>
            <a:r>
              <a:rPr lang="en-US" sz="2000" dirty="0" smtClean="0"/>
              <a:t>-1 edges to </a:t>
            </a:r>
            <a:r>
              <a:rPr lang="cs-CZ" sz="2000" dirty="0">
                <a:latin typeface="Cambria Math" pitchFamily="18" charset="0"/>
                <a:ea typeface="Cambria Math" pitchFamily="18" charset="0"/>
                <a:sym typeface="Symbol"/>
              </a:rPr>
              <a:t>K</a:t>
            </a:r>
            <a:r>
              <a:rPr lang="en-US" sz="2000" dirty="0" smtClean="0"/>
              <a:t> then we can stop the algorithm because     </a:t>
            </a:r>
            <a:r>
              <a:rPr lang="cs-CZ" sz="2000" dirty="0">
                <a:latin typeface="Cambria Math" pitchFamily="18" charset="0"/>
                <a:ea typeface="Cambria Math" pitchFamily="18" charset="0"/>
                <a:sym typeface="Symbol"/>
              </a:rPr>
              <a:t>K</a:t>
            </a:r>
            <a:r>
              <a:rPr lang="en-US" sz="2000" dirty="0"/>
              <a:t> </a:t>
            </a:r>
            <a:r>
              <a:rPr lang="en-US" sz="2000" smtClean="0"/>
              <a:t>has already reached </a:t>
            </a:r>
            <a:r>
              <a:rPr lang="en-US" sz="2000" dirty="0" smtClean="0"/>
              <a:t>a spanning tree.</a:t>
            </a:r>
            <a:endParaRPr lang="cs-CZ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need to maintain connected components of graph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  <a:sym typeface="Symbol"/>
              </a:rPr>
              <a:t>K</a:t>
            </a:r>
            <a:r>
              <a:rPr lang="en-US" sz="2000" dirty="0">
                <a:latin typeface="+mn-lt"/>
                <a:ea typeface="+mn-ea"/>
                <a:cs typeface="+mn-cs"/>
                <a:sym typeface="Symbol"/>
              </a:rPr>
              <a:t> </a:t>
            </a:r>
            <a:r>
              <a:rPr lang="en-US" sz="2000" dirty="0" smtClean="0">
                <a:latin typeface="+mn-lt"/>
                <a:ea typeface="+mn-ea"/>
                <a:cs typeface="+mn-cs"/>
                <a:sym typeface="Symbol"/>
              </a:rPr>
              <a:t>so that we can recognize quickly if the current processed edge creates a cycle.</a:t>
            </a:r>
            <a:endParaRPr lang="cs-CZ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Thus we need a structure for connected component maintenance which we can ask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nn-NO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nn-NO" sz="2000" dirty="0" smtClean="0">
                <a:latin typeface="+mn-lt"/>
                <a:ea typeface="+mn-ea"/>
                <a:cs typeface="+mn-cs"/>
              </a:rPr>
              <a:t>times if two vertices belong to the same component (operation </a:t>
            </a:r>
            <a:r>
              <a:rPr lang="en-US" sz="20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Find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we merge just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−1)-</a:t>
            </a:r>
            <a:r>
              <a:rPr lang="en-US" sz="2000" dirty="0" smtClean="0">
                <a:latin typeface="+mn-lt"/>
                <a:ea typeface="+mn-ea"/>
                <a:cs typeface="+mn-cs"/>
              </a:rPr>
              <a:t>times two components to a single one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operation </a:t>
            </a:r>
            <a:r>
              <a:rPr lang="cs-CZ" sz="20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Union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42831819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Union-</a:t>
            </a:r>
            <a:r>
              <a:rPr lang="en-US" dirty="0" smtClean="0"/>
              <a:t>Find</a:t>
            </a:r>
            <a:r>
              <a:rPr lang="cs-CZ" dirty="0" smtClean="0"/>
              <a:t> </a:t>
            </a:r>
            <a:r>
              <a:rPr lang="en-US" dirty="0" smtClean="0"/>
              <a:t>problem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Let’s have graph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G =(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,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E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). </a:t>
            </a:r>
          </a:p>
          <a:p>
            <a:pPr>
              <a:buNone/>
            </a:pPr>
            <a:r>
              <a:rPr lang="cs-CZ" sz="1800" dirty="0" smtClean="0"/>
              <a:t>	</a:t>
            </a:r>
            <a:r>
              <a:rPr lang="en-US" sz="1800" dirty="0" smtClean="0"/>
              <a:t>Question: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vertices 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belong to the same connected component of graph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G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</a:t>
            </a:r>
            <a:r>
              <a:rPr lang="en-US" sz="1800" dirty="0" smtClean="0"/>
              <a:t>”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>
              <a:buNone/>
            </a:pPr>
            <a:r>
              <a:rPr lang="cs-CZ" sz="1800" dirty="0" smtClean="0"/>
              <a:t>	</a:t>
            </a:r>
            <a:r>
              <a:rPr lang="en-US" sz="1800" dirty="0" smtClean="0"/>
              <a:t>Sometimes the problem is called as incremental connected components or equivalence maintenance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>
              <a:buNone/>
            </a:pPr>
            <a:r>
              <a:rPr lang="cs-CZ" sz="1800" dirty="0" smtClean="0"/>
              <a:t>	</a:t>
            </a:r>
            <a:r>
              <a:rPr lang="en-US" sz="1800" dirty="0" smtClean="0"/>
              <a:t>One representative is selected in each connected component. For sake of simplicity the representative of component </a:t>
            </a:r>
            <a:r>
              <a:rPr lang="pl-PL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C</a:t>
            </a:r>
            <a:r>
              <a:rPr lang="pl-PL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pl-PL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 </a:t>
            </a:r>
            <a:r>
              <a:rPr lang="pl-PL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labeled as</a:t>
            </a: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r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en-US" sz="1800" dirty="0" smtClean="0"/>
              <a:t>.           If 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</a:t>
            </a: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pl-PL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dirty="0" smtClean="0"/>
              <a:t>belong to the same component then 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r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r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The task might be accomplished using the following operations:</a:t>
            </a:r>
            <a:endParaRPr lang="cs-CZ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8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FIND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 = 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r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operation returns the representative of connected component </a:t>
            </a:r>
            <a:r>
              <a:rPr lang="pl-PL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C</a:t>
            </a:r>
            <a:r>
              <a:rPr lang="pl-PL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pl-PL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 </a:t>
            </a:r>
            <a:r>
              <a:rPr lang="pl-PL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8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UNION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u, v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1800" dirty="0" smtClean="0"/>
              <a:t>merges connected components </a:t>
            </a:r>
            <a:r>
              <a:rPr lang="pl-PL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C</a:t>
            </a:r>
            <a:r>
              <a:rPr lang="pl-PL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pl-PL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 </a:t>
            </a:r>
            <a:r>
              <a:rPr lang="pl-PL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pl-PL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C</a:t>
            </a:r>
            <a:r>
              <a:rPr lang="pl-PL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pl-PL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 </a:t>
            </a:r>
            <a:r>
              <a:rPr lang="pl-PL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reflects adding edge 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{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u, v 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smtClean="0"/>
              <a:t>into the graph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cs-CZ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90807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Union-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probl</a:t>
            </a:r>
            <a:r>
              <a:rPr lang="en-US" dirty="0" smtClean="0"/>
              <a:t>e</a:t>
            </a:r>
            <a:r>
              <a:rPr lang="cs-CZ" dirty="0" smtClean="0"/>
              <a:t>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 simple solution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Let’s assume all vertices are assigned with a number from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n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Let’s use an array 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R 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[1..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n 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]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smtClean="0">
                <a:latin typeface="+mn-lt"/>
                <a:ea typeface="+mn-ea"/>
                <a:cs typeface="+mn-cs"/>
              </a:rPr>
              <a:t>where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R 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[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i 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] = 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r 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(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i 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)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smtClean="0">
                <a:latin typeface="+mn-lt"/>
                <a:ea typeface="+mn-ea"/>
                <a:cs typeface="+mn-cs"/>
              </a:rPr>
              <a:t>i.e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the number of component 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C 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(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i 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)</a:t>
            </a:r>
            <a:r>
              <a:rPr lang="en-US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 </a:t>
            </a:r>
            <a:r>
              <a:rPr lang="en-US" dirty="0">
                <a:latin typeface="+mn-lt"/>
                <a:ea typeface="+mn-ea"/>
                <a:cs typeface="+mn-cs"/>
              </a:rPr>
              <a:t>representative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lvl="1"/>
            <a:endParaRPr lang="cs-CZ" dirty="0" smtClean="0">
              <a:latin typeface="+mn-lt"/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Operation </a:t>
            </a:r>
            <a:r>
              <a:rPr lang="cs-CZ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FIND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(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v 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)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just returns value 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R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[</a:t>
            </a:r>
            <a:r>
              <a:rPr lang="cs-CZ" sz="1800" i="1" dirty="0" smtClean="0"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]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so it takes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O(1).</a:t>
            </a:r>
          </a:p>
          <a:p>
            <a:pPr lvl="1"/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perform </a:t>
            </a:r>
            <a:r>
              <a:rPr lang="cs-CZ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UNION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(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u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, 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v 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) </a:t>
            </a:r>
            <a:r>
              <a:rPr lang="en-US" dirty="0" smtClean="0">
                <a:latin typeface="+mn-lt"/>
                <a:ea typeface="+mn-ea"/>
                <a:cs typeface="+mn-cs"/>
              </a:rPr>
              <a:t>we find representatives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lvl="1">
              <a:buNone/>
            </a:pPr>
            <a:r>
              <a:rPr lang="cs-CZ" sz="1600" i="1" dirty="0" smtClean="0">
                <a:latin typeface="+mn-lt"/>
                <a:ea typeface="+mn-ea"/>
                <a:cs typeface="+mn-cs"/>
              </a:rPr>
              <a:t>	</a:t>
            </a:r>
            <a:r>
              <a:rPr lang="cs-CZ" sz="16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r </a:t>
            </a:r>
            <a:r>
              <a:rPr lang="cs-CZ" sz="16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sz="16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 </a:t>
            </a:r>
            <a:r>
              <a:rPr lang="cs-CZ" sz="16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 =</a:t>
            </a:r>
            <a:r>
              <a:rPr lang="cs-CZ" sz="1600" dirty="0" smtClean="0"/>
              <a:t> </a:t>
            </a:r>
            <a:r>
              <a:rPr lang="cs-CZ" sz="18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FIND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 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   </a:t>
            </a:r>
            <a:r>
              <a:rPr lang="en-US" dirty="0">
                <a:latin typeface="+mn-lt"/>
                <a:ea typeface="+mn-ea"/>
                <a:cs typeface="+mn-cs"/>
              </a:rPr>
              <a:t>and</a:t>
            </a:r>
            <a:r>
              <a:rPr lang="cs-CZ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  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r 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) =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FIND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 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lvl="1">
              <a:buNone/>
            </a:pPr>
            <a:r>
              <a:rPr lang="cs-CZ" dirty="0" smtClean="0">
                <a:latin typeface="+mn-lt"/>
                <a:ea typeface="+mn-ea"/>
                <a:cs typeface="+mn-cs"/>
              </a:rPr>
              <a:t>	</a:t>
            </a:r>
            <a:r>
              <a:rPr lang="en-US" dirty="0" smtClean="0">
                <a:latin typeface="+mn-lt"/>
                <a:ea typeface="+mn-ea"/>
                <a:cs typeface="+mn-cs"/>
              </a:rPr>
              <a:t>If they are different then we process all items of array 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+mn-cs"/>
              </a:rPr>
              <a:t>R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latin typeface="+mn-lt"/>
                <a:ea typeface="+mn-ea"/>
                <a:cs typeface="+mn-cs"/>
              </a:rPr>
              <a:t>Any value of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r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rewritten to 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r 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)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It takes O(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n 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time.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00098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Union-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probl</a:t>
            </a:r>
            <a:r>
              <a:rPr lang="en-US" dirty="0" smtClean="0"/>
              <a:t>e</a:t>
            </a:r>
            <a:r>
              <a:rPr lang="cs-CZ" dirty="0" smtClean="0"/>
              <a:t>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An improved solution 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using a directed tree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):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Each component is stored as a tree directed towards the root – every vertex has a pointer to its father, every root stores the size of the component. </a:t>
            </a:r>
            <a:r>
              <a:rPr lang="en-US" sz="2000" dirty="0" smtClean="0">
                <a:latin typeface="+mn-lt"/>
                <a:ea typeface="+mn-ea"/>
                <a:cs typeface="+mn-cs"/>
              </a:rPr>
              <a:t>The root of each component serves as its representative.</a:t>
            </a:r>
            <a:endParaRPr lang="cs-CZ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sz="2000" dirty="0" smtClean="0">
                <a:latin typeface="+mn-lt"/>
                <a:ea typeface="+mn-ea"/>
                <a:cs typeface="+mn-cs"/>
              </a:rPr>
              <a:t>Operation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FIND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climbs from vertex </a:t>
            </a:r>
            <a:r>
              <a:rPr lang="cs-CZ" sz="18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the root that is returned.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lvl="1"/>
            <a:r>
              <a:rPr lang="en-US" sz="2000" dirty="0" smtClean="0"/>
              <a:t>To perform</a:t>
            </a:r>
            <a:r>
              <a:rPr lang="cs-CZ" sz="2000" dirty="0" smtClean="0"/>
              <a:t> </a:t>
            </a:r>
            <a:r>
              <a:rPr lang="cs-CZ" sz="20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UNION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2000" dirty="0"/>
              <a:t>we find </a:t>
            </a:r>
            <a:r>
              <a:rPr lang="en-US" sz="2000" dirty="0" smtClean="0"/>
              <a:t>representatives</a:t>
            </a:r>
            <a:r>
              <a:rPr lang="cs-CZ" sz="2000" dirty="0" smtClean="0"/>
              <a:t> </a:t>
            </a:r>
          </a:p>
          <a:p>
            <a:pPr lvl="1">
              <a:buNone/>
            </a:pPr>
            <a:r>
              <a:rPr lang="cs-CZ" sz="2000" i="1" dirty="0" smtClean="0"/>
              <a:t>	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r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 =</a:t>
            </a:r>
            <a:r>
              <a:rPr lang="cs-CZ" sz="2000" dirty="0" smtClean="0"/>
              <a:t> </a:t>
            </a:r>
            <a:r>
              <a:rPr lang="cs-CZ" sz="20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FIND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   </a:t>
            </a:r>
            <a:r>
              <a:rPr lang="en-US" sz="2000" dirty="0"/>
              <a:t>and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r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) =</a:t>
            </a:r>
            <a:r>
              <a:rPr lang="cs-CZ" sz="2000" dirty="0" smtClean="0"/>
              <a:t> </a:t>
            </a:r>
            <a:r>
              <a:rPr lang="cs-CZ" sz="20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FIND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cs-CZ" sz="2000" dirty="0" smtClean="0"/>
              <a:t>. </a:t>
            </a:r>
          </a:p>
          <a:p>
            <a:pPr lvl="1">
              <a:buNone/>
            </a:pPr>
            <a:r>
              <a:rPr lang="cs-CZ" sz="1800" dirty="0" smtClean="0"/>
              <a:t>	</a:t>
            </a:r>
            <a:r>
              <a:rPr lang="en-US" sz="2000" dirty="0"/>
              <a:t>If they different then the root of smaller component is merged to the root of the bigger component. The size of new component is updated in its root</a:t>
            </a:r>
            <a:r>
              <a:rPr lang="en-US" sz="2000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14385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Union-Find problem</a:t>
            </a:r>
            <a:endParaRPr lang="en-US" dirty="0"/>
          </a:p>
        </p:txBody>
      </p:sp>
      <p:pic>
        <p:nvPicPr>
          <p:cNvPr id="5" name="Obrázek 4" descr="UnionFind_Page_2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928670"/>
            <a:ext cx="5302248" cy="559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3745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Union-Find problem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An improved solution </a:t>
            </a:r>
            <a:r>
              <a:rPr lang="cs-CZ" b="1" dirty="0"/>
              <a:t>(</a:t>
            </a:r>
            <a:r>
              <a:rPr lang="en-US" b="1" dirty="0"/>
              <a:t>using a directed tree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):</a:t>
            </a:r>
          </a:p>
          <a:p>
            <a:pPr lvl="1"/>
            <a:r>
              <a:rPr lang="en-US" dirty="0" smtClean="0"/>
              <a:t>lemma</a:t>
            </a:r>
            <a:r>
              <a:rPr lang="cs-CZ" dirty="0" smtClean="0"/>
              <a:t>: Union-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en-US" dirty="0" smtClean="0"/>
              <a:t>tree of a depth </a:t>
            </a: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h </a:t>
            </a:r>
            <a:r>
              <a:rPr lang="cs-CZ" dirty="0" smtClean="0"/>
              <a:t> </a:t>
            </a:r>
            <a:r>
              <a:rPr lang="en-US" dirty="0" smtClean="0"/>
              <a:t>has at least</a:t>
            </a:r>
            <a:r>
              <a:rPr lang="cs-CZ" dirty="0" smtClean="0"/>
              <a:t> 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cs-CZ" i="1" baseline="30000" dirty="0" smtClean="0">
                <a:latin typeface="Cambria Math" pitchFamily="18" charset="0"/>
                <a:ea typeface="Cambria Math" pitchFamily="18" charset="0"/>
              </a:rPr>
              <a:t>h</a:t>
            </a:r>
            <a:r>
              <a:rPr lang="cs-CZ" dirty="0" smtClean="0"/>
              <a:t> </a:t>
            </a:r>
            <a:r>
              <a:rPr lang="en-US" dirty="0" smtClean="0"/>
              <a:t>items</a:t>
            </a:r>
            <a:r>
              <a:rPr lang="cs-CZ" dirty="0" smtClean="0"/>
              <a:t>.</a:t>
            </a:r>
          </a:p>
          <a:p>
            <a:pPr lvl="1"/>
            <a:r>
              <a:rPr lang="en-US" dirty="0" smtClean="0">
                <a:latin typeface="+mn-lt"/>
                <a:ea typeface="+mn-ea"/>
                <a:cs typeface="+mn-cs"/>
              </a:rPr>
              <a:t>By induction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</a:t>
            </a:r>
            <a:r>
              <a:rPr lang="cs-CZ" sz="18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UNION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merges a tree of the depth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h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another tree of a depth smaller than </a:t>
            </a: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h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smtClean="0">
                <a:latin typeface="+mn-lt"/>
                <a:ea typeface="+mn-ea"/>
                <a:cs typeface="+mn-cs"/>
              </a:rPr>
              <a:t>then a depth of the result tree remains </a:t>
            </a: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h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two trees of the same depth </a:t>
            </a: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h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dirty="0" smtClean="0">
                <a:latin typeface="+mn-lt"/>
                <a:ea typeface="+mn-ea"/>
                <a:cs typeface="+mn-cs"/>
              </a:rPr>
              <a:t>are </a:t>
            </a:r>
            <a:r>
              <a:rPr lang="en-US" dirty="0">
                <a:latin typeface="+mn-lt"/>
                <a:ea typeface="+mn-ea"/>
                <a:cs typeface="+mn-cs"/>
              </a:rPr>
              <a:t>merged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then the result tree has a depth </a:t>
            </a: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h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+1</a:t>
            </a:r>
            <a:r>
              <a:rPr lang="cs-CZ" dirty="0" smtClean="0">
                <a:latin typeface="+mn-lt"/>
                <a:ea typeface="+mn-ea"/>
                <a:cs typeface="+mn-cs"/>
              </a:rPr>
              <a:t>. </a:t>
            </a:r>
            <a:r>
              <a:rPr lang="en-US" dirty="0" smtClean="0">
                <a:latin typeface="+mn-lt"/>
                <a:ea typeface="+mn-ea"/>
                <a:cs typeface="+mn-cs"/>
              </a:rPr>
              <a:t>By induction assumption we know that a tree of depth </a:t>
            </a: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h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latin typeface="+mn-lt"/>
                <a:ea typeface="+mn-ea"/>
                <a:cs typeface="+mn-cs"/>
              </a:rPr>
              <a:t>has at least 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cs-CZ" i="1" baseline="30000" dirty="0" smtClean="0">
                <a:latin typeface="Cambria Math" pitchFamily="18" charset="0"/>
                <a:ea typeface="Cambria Math" pitchFamily="18" charset="0"/>
              </a:rPr>
              <a:t>h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vertices</a:t>
            </a:r>
            <a:r>
              <a:rPr lang="en-US" dirty="0" smtClean="0">
                <a:latin typeface="+mn-lt"/>
                <a:ea typeface="+mn-ea"/>
                <a:cs typeface="+mn-cs"/>
              </a:rPr>
              <a:t>. Therefore the result tree of a depth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i="1" dirty="0" smtClean="0">
                <a:latin typeface="Cambria Math" pitchFamily="18" charset="0"/>
                <a:ea typeface="Cambria Math" pitchFamily="18" charset="0"/>
              </a:rPr>
              <a:t>h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+1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 at least 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cs-CZ" i="1" baseline="30000" dirty="0" smtClean="0">
                <a:latin typeface="Cambria Math" pitchFamily="18" charset="0"/>
                <a:ea typeface="Cambria Math" pitchFamily="18" charset="0"/>
              </a:rPr>
              <a:t>h</a:t>
            </a:r>
            <a:r>
              <a:rPr lang="cs-CZ" baseline="30000" dirty="0" smtClean="0">
                <a:latin typeface="Cambria Math" pitchFamily="18" charset="0"/>
                <a:ea typeface="Cambria Math" pitchFamily="18" charset="0"/>
              </a:rPr>
              <a:t>+1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vertices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lvl="1"/>
            <a:r>
              <a:rPr lang="en-US" dirty="0" smtClean="0">
                <a:latin typeface="+mn-lt"/>
                <a:ea typeface="+mn-ea"/>
                <a:cs typeface="+mn-cs"/>
              </a:rPr>
              <a:t>A consequence</a:t>
            </a:r>
            <a:r>
              <a:rPr lang="cs-CZ" dirty="0" smtClean="0">
                <a:latin typeface="+mn-lt"/>
                <a:ea typeface="+mn-ea"/>
                <a:cs typeface="+mn-cs"/>
              </a:rPr>
              <a:t>: </a:t>
            </a:r>
            <a:r>
              <a:rPr lang="en-US" dirty="0" smtClean="0">
                <a:latin typeface="+mn-lt"/>
                <a:ea typeface="+mn-ea"/>
                <a:cs typeface="+mn-cs"/>
              </a:rPr>
              <a:t>Time complexity of operation </a:t>
            </a:r>
            <a:r>
              <a:rPr lang="cs-CZ" sz="20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UNION </a:t>
            </a:r>
            <a:r>
              <a:rPr lang="cs-CZ" dirty="0" smtClean="0"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latin typeface="+mn-lt"/>
                <a:ea typeface="+mn-ea"/>
                <a:cs typeface="+mn-cs"/>
              </a:rPr>
              <a:t>and </a:t>
            </a:r>
            <a:r>
              <a:rPr lang="cs-CZ" sz="20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FIND</a:t>
            </a:r>
            <a:r>
              <a:rPr lang="cs-CZ" dirty="0" smtClean="0"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latin typeface="+mn-lt"/>
                <a:ea typeface="+mn-ea"/>
                <a:cs typeface="+mn-cs"/>
              </a:rPr>
              <a:t>is</a:t>
            </a:r>
            <a:r>
              <a:rPr lang="cs-CZ" dirty="0" smtClean="0">
                <a:latin typeface="+mn-lt"/>
                <a:ea typeface="+mn-ea"/>
                <a:cs typeface="+mn-cs"/>
              </a:rPr>
              <a:t> O(</a:t>
            </a:r>
            <a:r>
              <a:rPr lang="cs-CZ" dirty="0" smtClean="0">
                <a:latin typeface="Cambria Math" pitchFamily="18" charset="0"/>
                <a:ea typeface="Cambria Math" pitchFamily="18" charset="0"/>
                <a:cs typeface="+mn-cs"/>
              </a:rPr>
              <a:t>log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+mn-cs"/>
              </a:rPr>
              <a:t>|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en-US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+mn-cs"/>
              </a:rPr>
              <a:t>|</a:t>
            </a:r>
            <a:r>
              <a:rPr lang="cs-CZ" dirty="0" smtClean="0">
                <a:latin typeface="+mn-lt"/>
                <a:ea typeface="+mn-ea"/>
                <a:cs typeface="+mn-cs"/>
              </a:rPr>
              <a:t>)</a:t>
            </a:r>
            <a:r>
              <a:rPr lang="en-US" dirty="0" smtClean="0">
                <a:latin typeface="+mn-lt"/>
                <a:ea typeface="+mn-ea"/>
                <a:cs typeface="+mn-cs"/>
              </a:rPr>
              <a:t>.</a:t>
            </a:r>
            <a:endParaRPr lang="cs-CZ" dirty="0" smtClean="0"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The best known solution </a:t>
            </a:r>
            <a:r>
              <a:rPr lang="en-US" smtClean="0"/>
              <a:t>is amortized </a:t>
            </a:r>
            <a:r>
              <a:rPr lang="cs-CZ" smtClean="0"/>
              <a:t>O(</a:t>
            </a:r>
            <a:r>
              <a:rPr lang="cs-CZ" smtClean="0">
                <a:latin typeface="Cambria Math" pitchFamily="18" charset="0"/>
                <a:ea typeface="Cambria Math" pitchFamily="18" charset="0"/>
              </a:rPr>
              <a:t>α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</a:rPr>
              <a:t>V</a:t>
            </a:r>
            <a:r>
              <a:rPr lang="en-US" sz="2000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dirty="0" smtClean="0"/>
              <a:t>) </a:t>
            </a:r>
            <a:r>
              <a:rPr lang="en-US" dirty="0" smtClean="0"/>
              <a:t>for both operations, where function 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α </a:t>
            </a:r>
            <a:r>
              <a:rPr lang="en-US" dirty="0" smtClean="0"/>
              <a:t>is inverse </a:t>
            </a:r>
            <a:r>
              <a:rPr lang="cs-CZ" dirty="0" err="1" smtClean="0"/>
              <a:t>Ackermann</a:t>
            </a:r>
            <a:r>
              <a:rPr lang="cs-CZ" dirty="0" smtClean="0"/>
              <a:t> </a:t>
            </a:r>
            <a:r>
              <a:rPr lang="en-US" dirty="0" smtClean="0"/>
              <a:t>function</a:t>
            </a:r>
            <a:r>
              <a:rPr lang="cs-CZ" dirty="0" smtClean="0"/>
              <a:t>.</a:t>
            </a:r>
          </a:p>
          <a:p>
            <a:pPr lvl="1"/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7612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Kruskal</a:t>
            </a:r>
            <a:r>
              <a:rPr lang="en-US" dirty="0" smtClean="0"/>
              <a:t>’s</a:t>
            </a:r>
            <a:r>
              <a:rPr lang="cs-CZ" dirty="0" smtClean="0"/>
              <a:t> („</a:t>
            </a:r>
            <a:r>
              <a:rPr lang="en-US" dirty="0" smtClean="0"/>
              <a:t>greedy</a:t>
            </a:r>
            <a:r>
              <a:rPr lang="cs-CZ" dirty="0" smtClean="0"/>
              <a:t>“) </a:t>
            </a:r>
            <a:r>
              <a:rPr lang="cs-CZ" dirty="0" err="1" smtClean="0"/>
              <a:t>algorit</a:t>
            </a:r>
            <a:r>
              <a:rPr lang="en-US" dirty="0" smtClean="0"/>
              <a:t>h</a:t>
            </a:r>
            <a:r>
              <a:rPr lang="cs-CZ" dirty="0" smtClean="0"/>
              <a:t>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Kruskal</a:t>
            </a:r>
            <a:r>
              <a:rPr lang="en-US" dirty="0" smtClean="0"/>
              <a:t>’s algorithm complexity</a:t>
            </a:r>
            <a:r>
              <a:rPr lang="cs-CZ" dirty="0" smtClean="0"/>
              <a:t>: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pt-BR" sz="2000" dirty="0" smtClean="0"/>
              <a:t>Sorting takes time: O(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/>
              <a:t> </a:t>
            </a:r>
            <a:r>
              <a:rPr lang="cs-CZ" sz="2000" dirty="0" smtClean="0">
                <a:sym typeface="Symbol"/>
              </a:rPr>
              <a:t> </a:t>
            </a:r>
            <a:r>
              <a:rPr lang="pt-BR" sz="2000" dirty="0" smtClean="0"/>
              <a:t>log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/>
              <a:t> </a:t>
            </a:r>
            <a:r>
              <a:rPr lang="pt-BR" sz="2000" dirty="0" smtClean="0"/>
              <a:t>) = O(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/>
              <a:t> </a:t>
            </a:r>
            <a:r>
              <a:rPr lang="cs-CZ" sz="2000" dirty="0" smtClean="0">
                <a:sym typeface="Symbol"/>
              </a:rPr>
              <a:t> </a:t>
            </a:r>
            <a:r>
              <a:rPr lang="pt-BR" sz="2000" dirty="0" smtClean="0"/>
              <a:t>log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/>
              <a:t> </a:t>
            </a:r>
            <a:r>
              <a:rPr lang="pt-BR" sz="2000" dirty="0" smtClean="0"/>
              <a:t>).</a:t>
            </a:r>
            <a:endParaRPr lang="cs-CZ" sz="2000" dirty="0" smtClean="0"/>
          </a:p>
          <a:p>
            <a:pPr lvl="1"/>
            <a:r>
              <a:rPr lang="en-US" sz="2000" dirty="0" smtClean="0"/>
              <a:t>Then </a:t>
            </a:r>
            <a:r>
              <a:rPr lang="en-US" sz="2000" dirty="0"/>
              <a:t>we need a structure for connected component maintenance which we can ask 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000" dirty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nn-NO" sz="2000" dirty="0"/>
              <a:t>-times if two vertices belong to the same component (operation </a:t>
            </a:r>
            <a:r>
              <a:rPr lang="cs-CZ" sz="2000" b="1" dirty="0" err="1">
                <a:latin typeface="Cambria Math" pitchFamily="18" charset="0"/>
                <a:ea typeface="Cambria Math" pitchFamily="18" charset="0"/>
              </a:rPr>
              <a:t>Find</a:t>
            </a:r>
            <a:r>
              <a:rPr lang="cs-CZ" sz="2000" dirty="0"/>
              <a:t>), </a:t>
            </a:r>
            <a:r>
              <a:rPr lang="en-US" sz="2000" dirty="0"/>
              <a:t>and we merge just </a:t>
            </a:r>
            <a:r>
              <a:rPr lang="cs-CZ" sz="2000" dirty="0"/>
              <a:t>(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000" dirty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/>
              <a:t> −1)-</a:t>
            </a:r>
            <a:r>
              <a:rPr lang="en-US" sz="2000" dirty="0"/>
              <a:t>times two components to a single one </a:t>
            </a:r>
            <a:r>
              <a:rPr lang="cs-CZ" sz="2000" dirty="0" smtClean="0"/>
              <a:t>(</a:t>
            </a:r>
            <a:r>
              <a:rPr lang="en-US" sz="2000" dirty="0" smtClean="0"/>
              <a:t>operation </a:t>
            </a:r>
            <a:r>
              <a:rPr lang="cs-CZ" sz="2000" b="1" dirty="0">
                <a:latin typeface="Cambria Math" pitchFamily="18" charset="0"/>
                <a:ea typeface="Cambria Math" pitchFamily="18" charset="0"/>
              </a:rPr>
              <a:t>Union</a:t>
            </a:r>
            <a:r>
              <a:rPr lang="cs-CZ" sz="2000" dirty="0"/>
              <a:t>). </a:t>
            </a:r>
          </a:p>
          <a:p>
            <a:pPr lvl="1"/>
            <a:r>
              <a:rPr lang="en-US" sz="2000" dirty="0" smtClean="0">
                <a:latin typeface="+mn-lt"/>
                <a:ea typeface="+mn-ea"/>
                <a:cs typeface="+mn-cs"/>
              </a:rPr>
              <a:t>If the simple solution is used then the complexity of the algorithm is:</a:t>
            </a:r>
            <a:br>
              <a:rPr lang="en-US" sz="2000" dirty="0" smtClean="0">
                <a:latin typeface="+mn-lt"/>
                <a:ea typeface="+mn-ea"/>
                <a:cs typeface="+mn-cs"/>
              </a:rPr>
            </a:br>
            <a:r>
              <a:rPr lang="cs-CZ" sz="2000" dirty="0" smtClean="0"/>
              <a:t>	</a:t>
            </a:r>
            <a:r>
              <a:rPr lang="pt-BR" sz="1800" dirty="0" smtClean="0"/>
              <a:t>O(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18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1800" dirty="0" smtClean="0">
                <a:sym typeface="Symbol"/>
              </a:rPr>
              <a:t></a:t>
            </a:r>
            <a:r>
              <a:rPr lang="pt-BR" sz="1800" dirty="0" smtClean="0"/>
              <a:t>log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18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1800" dirty="0" smtClean="0"/>
              <a:t> +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|</a:t>
            </a:r>
            <a:r>
              <a:rPr lang="cs-CZ" sz="18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1800" dirty="0" smtClean="0"/>
              <a:t> </a:t>
            </a:r>
            <a:r>
              <a:rPr lang="cs-CZ" sz="1800" dirty="0" smtClean="0">
                <a:sym typeface="Symbol"/>
              </a:rPr>
              <a:t>+ 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18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1800" baseline="30000" dirty="0" smtClean="0">
                <a:latin typeface="Cambria Math" pitchFamily="18" charset="0"/>
                <a:ea typeface="Cambria Math" pitchFamily="18" charset="0"/>
                <a:sym typeface="Symbol"/>
              </a:rPr>
              <a:t>2</a:t>
            </a:r>
            <a:r>
              <a:rPr lang="cs-CZ" sz="1800" dirty="0" smtClean="0"/>
              <a:t> </a:t>
            </a:r>
            <a:r>
              <a:rPr lang="pt-BR" sz="1800" dirty="0" smtClean="0"/>
              <a:t>)</a:t>
            </a:r>
            <a:r>
              <a:rPr lang="cs-CZ" sz="1800" dirty="0" smtClean="0"/>
              <a:t> = </a:t>
            </a:r>
            <a:r>
              <a:rPr lang="pt-BR" sz="1800" dirty="0" smtClean="0"/>
              <a:t>O(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18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1800" dirty="0" smtClean="0">
                <a:sym typeface="Symbol"/>
              </a:rPr>
              <a:t></a:t>
            </a:r>
            <a:r>
              <a:rPr lang="pt-BR" sz="1800" dirty="0" smtClean="0"/>
              <a:t>log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18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1800" dirty="0" smtClean="0"/>
              <a:t> +</a:t>
            </a:r>
            <a:r>
              <a:rPr lang="en-US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|</a:t>
            </a:r>
            <a:r>
              <a:rPr lang="cs-CZ" sz="18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1800" baseline="30000" dirty="0" smtClean="0">
                <a:latin typeface="Cambria Math" pitchFamily="18" charset="0"/>
                <a:ea typeface="Cambria Math" pitchFamily="18" charset="0"/>
                <a:sym typeface="Symbol"/>
              </a:rPr>
              <a:t>2</a:t>
            </a:r>
            <a:r>
              <a:rPr lang="cs-CZ" sz="1800" dirty="0" smtClean="0"/>
              <a:t> </a:t>
            </a:r>
            <a:r>
              <a:rPr lang="pt-BR" sz="1800" dirty="0" smtClean="0"/>
              <a:t>)</a:t>
            </a:r>
            <a:endParaRPr lang="cs-CZ" sz="2000" dirty="0" smtClean="0">
              <a:latin typeface="+mn-lt"/>
              <a:ea typeface="+mn-ea"/>
              <a:cs typeface="+mn-cs"/>
            </a:endParaRPr>
          </a:p>
          <a:p>
            <a:pPr lvl="1"/>
            <a:r>
              <a:rPr lang="en-US" sz="2000" dirty="0" smtClean="0"/>
              <a:t>If the improved solution using a directed tree is used then the complexity of the algorithm is</a:t>
            </a:r>
            <a:r>
              <a:rPr lang="cs-CZ" sz="2000" dirty="0" smtClean="0"/>
              <a:t>:</a:t>
            </a:r>
          </a:p>
          <a:p>
            <a:pPr lvl="1">
              <a:buNone/>
            </a:pPr>
            <a:r>
              <a:rPr lang="cs-CZ" sz="2000" dirty="0" smtClean="0"/>
              <a:t>	</a:t>
            </a:r>
            <a:r>
              <a:rPr lang="pt-BR" sz="2000" dirty="0" smtClean="0"/>
              <a:t>O(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>
                <a:sym typeface="Symbol"/>
              </a:rPr>
              <a:t></a:t>
            </a:r>
            <a:r>
              <a:rPr lang="pt-BR" sz="2000" dirty="0" smtClean="0"/>
              <a:t>log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/>
              <a:t> +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>
                <a:sym typeface="Symbol"/>
              </a:rPr>
              <a:t></a:t>
            </a:r>
            <a:r>
              <a:rPr lang="pt-BR" sz="2000" dirty="0" smtClean="0"/>
              <a:t>log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/>
              <a:t> </a:t>
            </a:r>
            <a:r>
              <a:rPr lang="cs-CZ" sz="2000" dirty="0" smtClean="0">
                <a:sym typeface="Symbol"/>
              </a:rPr>
              <a:t>+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>
                <a:sym typeface="Symbol"/>
              </a:rPr>
              <a:t></a:t>
            </a:r>
            <a:r>
              <a:rPr lang="pt-BR" sz="2000" dirty="0" smtClean="0"/>
              <a:t>log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/>
              <a:t> </a:t>
            </a:r>
            <a:r>
              <a:rPr lang="pt-BR" sz="2000" dirty="0" smtClean="0"/>
              <a:t>)</a:t>
            </a:r>
            <a:r>
              <a:rPr lang="cs-CZ" sz="2000" dirty="0" smtClean="0"/>
              <a:t> = </a:t>
            </a:r>
            <a:r>
              <a:rPr lang="pt-BR" sz="2000" dirty="0" smtClean="0"/>
              <a:t>O(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cs-CZ" sz="2000" dirty="0" smtClean="0">
                <a:sym typeface="Symbol"/>
              </a:rPr>
              <a:t></a:t>
            </a:r>
            <a:r>
              <a:rPr lang="pt-BR" sz="2000" dirty="0" smtClean="0"/>
              <a:t>log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0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  <a:sym typeface="Symbol"/>
              </a:rPr>
              <a:t>(G)|</a:t>
            </a:r>
            <a:r>
              <a:rPr lang="pt-BR" sz="2000" dirty="0" smtClean="0"/>
              <a:t>)</a:t>
            </a:r>
            <a:endParaRPr lang="cs-CZ" sz="2000" dirty="0" smtClean="0"/>
          </a:p>
          <a:p>
            <a:pPr lvl="1"/>
            <a:endParaRPr lang="cs-CZ" sz="2000" dirty="0" smtClean="0">
              <a:latin typeface="+mn-lt"/>
              <a:ea typeface="+mn-ea"/>
              <a:cs typeface="+mn-cs"/>
            </a:endParaRPr>
          </a:p>
          <a:p>
            <a:pPr lvl="1">
              <a:buNone/>
            </a:pPr>
            <a:r>
              <a:rPr lang="cs-CZ" sz="2000" dirty="0" smtClean="0"/>
              <a:t>	</a:t>
            </a:r>
            <a:endParaRPr lang="cs-CZ" sz="1800" dirty="0" smtClean="0"/>
          </a:p>
          <a:p>
            <a:pPr lvl="1">
              <a:buNone/>
            </a:pPr>
            <a:endParaRPr lang="cs-CZ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65373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552" y="1700808"/>
            <a:ext cx="8064698" cy="4391794"/>
          </a:xfrm>
        </p:spPr>
        <p:txBody>
          <a:bodyPr/>
          <a:lstStyle/>
          <a:p>
            <a:r>
              <a:rPr lang="cs-CZ" sz="2000" dirty="0" smtClean="0"/>
              <a:t>Matoušek, J.</a:t>
            </a:r>
            <a:r>
              <a:rPr lang="en-US" sz="2000" dirty="0" smtClean="0"/>
              <a:t>;</a:t>
            </a:r>
            <a:r>
              <a:rPr lang="cs-CZ" sz="2000" dirty="0" smtClean="0"/>
              <a:t> Nešetřil, J. </a:t>
            </a:r>
            <a:r>
              <a:rPr lang="cs-CZ" sz="2000" i="1" dirty="0" smtClean="0"/>
              <a:t>Kapitoly z diskrétní matematiky</a:t>
            </a:r>
            <a:r>
              <a:rPr lang="cs-CZ" sz="2000" dirty="0" smtClean="0"/>
              <a:t>. Karolinum</a:t>
            </a:r>
            <a:r>
              <a:rPr lang="en-US" sz="2000" dirty="0" smtClean="0"/>
              <a:t>.</a:t>
            </a:r>
            <a:r>
              <a:rPr lang="cs-CZ" sz="2000" dirty="0" smtClean="0"/>
              <a:t> Praha 2002</a:t>
            </a:r>
            <a:r>
              <a:rPr lang="en-US" sz="2000" dirty="0" smtClean="0"/>
              <a:t>. ISBN 978-80-246-1411-3.</a:t>
            </a:r>
            <a:endParaRPr lang="cs-CZ" sz="2000" dirty="0" smtClean="0"/>
          </a:p>
          <a:p>
            <a:r>
              <a:rPr lang="cs-CZ" sz="2000" dirty="0" err="1" smtClean="0"/>
              <a:t>Cormen</a:t>
            </a:r>
            <a:r>
              <a:rPr lang="cs-CZ" sz="2000" dirty="0" smtClean="0"/>
              <a:t>, Thomas H.; </a:t>
            </a:r>
            <a:r>
              <a:rPr lang="cs-CZ" sz="2000" dirty="0" err="1" smtClean="0"/>
              <a:t>Leiserson</a:t>
            </a:r>
            <a:r>
              <a:rPr lang="cs-CZ" sz="2000" dirty="0" smtClean="0"/>
              <a:t>, Charles E.; </a:t>
            </a:r>
            <a:r>
              <a:rPr lang="cs-CZ" sz="2000" dirty="0" err="1" smtClean="0"/>
              <a:t>Rivest</a:t>
            </a:r>
            <a:r>
              <a:rPr lang="cs-CZ" sz="2000" dirty="0" smtClean="0"/>
              <a:t>, </a:t>
            </a:r>
            <a:r>
              <a:rPr lang="cs-CZ" sz="2000" dirty="0" err="1" smtClean="0"/>
              <a:t>Ronald</a:t>
            </a:r>
            <a:r>
              <a:rPr lang="cs-CZ" sz="2000" dirty="0" smtClean="0"/>
              <a:t> L.; Stein, </a:t>
            </a:r>
            <a:r>
              <a:rPr lang="cs-CZ" sz="2000" dirty="0" err="1" smtClean="0"/>
              <a:t>Clifford</a:t>
            </a:r>
            <a:r>
              <a:rPr lang="cs-CZ" sz="2000" dirty="0" smtClean="0"/>
              <a:t> (2001). </a:t>
            </a:r>
            <a:r>
              <a:rPr lang="cs-CZ" sz="2000" i="1" dirty="0" err="1" smtClean="0"/>
              <a:t>Introduction</a:t>
            </a:r>
            <a:r>
              <a:rPr lang="cs-CZ" sz="2000" i="1" dirty="0" smtClean="0"/>
              <a:t> to </a:t>
            </a:r>
            <a:r>
              <a:rPr lang="cs-CZ" sz="2000" i="1" dirty="0" err="1" smtClean="0"/>
              <a:t>Algorithms</a:t>
            </a:r>
            <a:r>
              <a:rPr lang="cs-CZ" sz="2000" i="1" dirty="0" smtClean="0"/>
              <a:t> (2nd </a:t>
            </a:r>
            <a:r>
              <a:rPr lang="cs-CZ" sz="2000" i="1" dirty="0" err="1" smtClean="0"/>
              <a:t>ed</a:t>
            </a:r>
            <a:r>
              <a:rPr lang="cs-CZ" sz="2000" i="1" dirty="0" smtClean="0"/>
              <a:t>.)</a:t>
            </a:r>
            <a:r>
              <a:rPr lang="cs-CZ" sz="2000" dirty="0" smtClean="0"/>
              <a:t>. MIT </a:t>
            </a:r>
            <a:r>
              <a:rPr lang="cs-CZ" sz="2000" dirty="0" err="1" smtClean="0"/>
              <a:t>Press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McGraw</a:t>
            </a:r>
            <a:r>
              <a:rPr lang="cs-CZ" sz="2000" dirty="0" smtClean="0"/>
              <a:t>-</a:t>
            </a:r>
            <a:r>
              <a:rPr lang="cs-CZ" sz="2000" dirty="0" err="1" smtClean="0"/>
              <a:t>Hill</a:t>
            </a:r>
            <a:r>
              <a:rPr lang="cs-CZ" sz="2000" dirty="0" smtClean="0"/>
              <a:t>. ISBN 0-262-53196-8.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DFS </a:t>
            </a:r>
            <a:r>
              <a:rPr lang="en-US" dirty="0" smtClean="0"/>
              <a:t>for the entire graph recursively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763" y="1196974"/>
            <a:ext cx="8218487" cy="5018107"/>
          </a:xfrm>
        </p:spPr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input</a:t>
            </a:r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: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 	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Graph 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cs-CZ" dirty="0" smtClean="0">
                <a:latin typeface="Cambria Math"/>
                <a:ea typeface="Cambria Math"/>
              </a:rPr>
              <a:t>.</a:t>
            </a:r>
            <a:endParaRPr lang="cs-CZ" sz="1600" dirty="0" smtClean="0">
              <a:sym typeface="Symbol"/>
            </a:endParaRPr>
          </a:p>
          <a:p>
            <a:pPr marL="857250" lvl="1" indent="-457200">
              <a:buFont typeface="+mj-lt"/>
              <a:buAutoNum type="arabicParenR"/>
            </a:pP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procedure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DFS (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  <a:sym typeface="Symbol"/>
              </a:rPr>
              <a:t>Graph 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G) </a:t>
            </a: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{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   </a:t>
            </a:r>
          </a:p>
          <a:p>
            <a:pPr marL="857250" lvl="1" indent="-457200">
              <a:buFont typeface="+mj-lt"/>
              <a:buAutoNum type="arabicParenR"/>
            </a:pP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	   for</a:t>
            </a:r>
            <a:r>
              <a:rPr lang="cs-CZ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each</a:t>
            </a: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  <a:sym typeface="Symbol"/>
              </a:rPr>
              <a:t>Vertex </a:t>
            </a:r>
            <a:r>
              <a:rPr lang="cs-CZ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 </a:t>
            </a: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in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cs-CZ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(G)  </a:t>
            </a: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{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state[</a:t>
            </a:r>
            <a:r>
              <a:rPr lang="cs-CZ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] = 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  <a:sym typeface="Symbol"/>
              </a:rPr>
              <a:t>UNVISITED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;  </a:t>
            </a:r>
            <a:r>
              <a:rPr lang="nl-NL" sz="1600" dirty="0" smtClean="0">
                <a:solidFill>
                  <a:schemeClr val="accent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sym typeface="Symbol"/>
              </a:rPr>
              <a:t>p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[</a:t>
            </a:r>
            <a:r>
              <a:rPr lang="cs-CZ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] = null; </a:t>
            </a: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}</a:t>
            </a:r>
          </a:p>
          <a:p>
            <a:pPr marL="857250" lvl="1" indent="-457200">
              <a:buFont typeface="+mj-lt"/>
              <a:buAutoNum type="arabicParenR"/>
            </a:pP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    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  <a:sym typeface="Symbol"/>
              </a:rPr>
              <a:t>time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= 0;</a:t>
            </a:r>
          </a:p>
          <a:p>
            <a:pPr marL="857250" lvl="1" indent="-457200">
              <a:buFont typeface="+mj-lt"/>
              <a:buAutoNum type="arabicParenR"/>
            </a:pP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     for each 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  <a:sym typeface="Symbol"/>
              </a:rPr>
              <a:t>Vertex</a:t>
            </a:r>
            <a:r>
              <a:rPr lang="cs-CZ" sz="16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cs-CZ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 </a:t>
            </a: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in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cs-CZ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(G)</a:t>
            </a:r>
          </a:p>
          <a:p>
            <a:pPr marL="857250" lvl="1" indent="-457200">
              <a:buFont typeface="+mj-lt"/>
              <a:buAutoNum type="arabicParenR"/>
            </a:pP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           if </a:t>
            </a:r>
            <a:r>
              <a:rPr lang="nl-NL" sz="1600" dirty="0">
                <a:latin typeface="Cambria Math" pitchFamily="18" charset="0"/>
                <a:ea typeface="Cambria Math" pitchFamily="18" charset="0"/>
                <a:sym typeface="Symbol"/>
              </a:rPr>
              <a:t>(state[ </a:t>
            </a:r>
            <a:r>
              <a:rPr lang="cs-CZ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] == </a:t>
            </a:r>
            <a:r>
              <a:rPr lang="en-US" sz="1600" dirty="0">
                <a:latin typeface="Cambria Math" pitchFamily="18" charset="0"/>
                <a:ea typeface="Cambria Math" pitchFamily="18" charset="0"/>
                <a:sym typeface="Symbol"/>
              </a:rPr>
              <a:t>UNVISITED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) </a:t>
            </a: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then</a:t>
            </a:r>
            <a:r>
              <a:rPr lang="cs-CZ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  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DFS-Walk(</a:t>
            </a:r>
            <a:r>
              <a:rPr lang="cs-CZ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en-US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); </a:t>
            </a:r>
          </a:p>
          <a:p>
            <a:pPr marL="857250" lvl="1" indent="-457200">
              <a:buFont typeface="+mj-lt"/>
              <a:buAutoNum type="arabicParenR"/>
            </a:pP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}</a:t>
            </a:r>
          </a:p>
          <a:p>
            <a:pPr marL="857250" lvl="1" indent="-457200">
              <a:buFont typeface="+mj-lt"/>
              <a:buAutoNum type="arabicParenR"/>
            </a:pPr>
            <a:endParaRPr lang="nl-NL" sz="1600" b="1" dirty="0" smtClean="0">
              <a:latin typeface="Cambria Math" pitchFamily="18" charset="0"/>
              <a:ea typeface="Cambria Math" pitchFamily="18" charset="0"/>
              <a:sym typeface="Symbol"/>
            </a:endParaRPr>
          </a:p>
          <a:p>
            <a:pPr marL="857250" lvl="1" indent="-457200">
              <a:buFont typeface="+mj-lt"/>
              <a:buAutoNum type="arabicParenR"/>
            </a:pP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procedure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DFS-Walk(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  <a:sym typeface="Symbol"/>
              </a:rPr>
              <a:t>Vertex </a:t>
            </a:r>
            <a:r>
              <a:rPr lang="nl-NL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u 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) </a:t>
            </a: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{</a:t>
            </a:r>
          </a:p>
          <a:p>
            <a:pPr marL="857250" lvl="1" indent="-457200">
              <a:buFont typeface="+mj-lt"/>
              <a:buAutoNum type="arabicParenR"/>
            </a:pP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     state[</a:t>
            </a:r>
            <a:r>
              <a:rPr lang="nl-NL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u 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] = OPEN; </a:t>
            </a:r>
            <a:r>
              <a:rPr lang="nl-NL" sz="1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d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[</a:t>
            </a:r>
            <a:r>
              <a:rPr lang="nl-NL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u 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] = ++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  <a:sym typeface="Symbol"/>
              </a:rPr>
              <a:t>time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;</a:t>
            </a:r>
          </a:p>
          <a:p>
            <a:pPr marL="857250" lvl="1" indent="-457200">
              <a:buFont typeface="+mj-lt"/>
              <a:buAutoNum type="arabicParenR"/>
            </a:pP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     </a:t>
            </a: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for each 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  <a:sym typeface="Symbol"/>
              </a:rPr>
              <a:t>Vertex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nl-NL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v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 </a:t>
            </a: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in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Neighbors(</a:t>
            </a:r>
            <a:r>
              <a:rPr lang="nl-NL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u 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)  </a:t>
            </a:r>
          </a:p>
          <a:p>
            <a:pPr marL="857250" lvl="1" indent="-457200">
              <a:buFont typeface="+mj-lt"/>
              <a:buAutoNum type="arabicParenR"/>
            </a:pP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          </a:t>
            </a: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if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(state[</a:t>
            </a:r>
            <a:r>
              <a:rPr lang="nl-NL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v 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] == </a:t>
            </a:r>
            <a:r>
              <a:rPr lang="en-US" sz="1600" dirty="0">
                <a:latin typeface="Cambria Math" pitchFamily="18" charset="0"/>
                <a:ea typeface="Cambria Math" pitchFamily="18" charset="0"/>
                <a:sym typeface="Symbol"/>
              </a:rPr>
              <a:t>UNVISITED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) </a:t>
            </a: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then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 </a:t>
            </a:r>
            <a:r>
              <a:rPr lang="cs-CZ" sz="16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{</a:t>
            </a:r>
            <a:r>
              <a:rPr lang="nl-NL" sz="1600" dirty="0" smtClean="0">
                <a:solidFill>
                  <a:schemeClr val="accent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sym typeface="Symbol"/>
              </a:rPr>
              <a:t>p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[</a:t>
            </a:r>
            <a:r>
              <a:rPr lang="nl-NL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v 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] = u;  DFS-Walk(</a:t>
            </a:r>
            <a:r>
              <a:rPr lang="nl-NL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v 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); </a:t>
            </a: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}</a:t>
            </a:r>
          </a:p>
          <a:p>
            <a:pPr marL="857250" lvl="1" indent="-457200">
              <a:buFont typeface="+mj-lt"/>
              <a:buAutoNum type="arabicParenR"/>
            </a:pP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      state[</a:t>
            </a:r>
            <a:r>
              <a:rPr lang="nl-NL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u 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] = 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  <a:sym typeface="Symbol"/>
              </a:rPr>
              <a:t>CLOSED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; </a:t>
            </a:r>
            <a:r>
              <a:rPr lang="nl-NL" sz="1600" dirty="0" smtClean="0">
                <a:solidFill>
                  <a:srgbClr val="009900"/>
                </a:solidFill>
                <a:latin typeface="Cambria Math" pitchFamily="18" charset="0"/>
                <a:ea typeface="Cambria Math" pitchFamily="18" charset="0"/>
                <a:sym typeface="Symbol"/>
              </a:rPr>
              <a:t>f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[</a:t>
            </a:r>
            <a:r>
              <a:rPr lang="nl-NL" sz="1600" i="1" dirty="0" smtClean="0">
                <a:latin typeface="Cambria Math" pitchFamily="18" charset="0"/>
                <a:ea typeface="Cambria Math" pitchFamily="18" charset="0"/>
                <a:sym typeface="Symbol"/>
              </a:rPr>
              <a:t>u 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] = ++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  <a:sym typeface="Symbol"/>
              </a:rPr>
              <a:t>time</a:t>
            </a:r>
            <a:r>
              <a:rPr lang="nl-NL" sz="1600" dirty="0" smtClean="0">
                <a:latin typeface="Cambria Math" pitchFamily="18" charset="0"/>
                <a:ea typeface="Cambria Math" pitchFamily="18" charset="0"/>
                <a:sym typeface="Symbol"/>
              </a:rPr>
              <a:t>;</a:t>
            </a:r>
          </a:p>
          <a:p>
            <a:pPr marL="857250" lvl="1" indent="-457200">
              <a:buFont typeface="+mj-lt"/>
              <a:buAutoNum type="arabicParenR"/>
            </a:pPr>
            <a:r>
              <a:rPr lang="nl-NL" sz="1600" b="1" dirty="0" smtClean="0">
                <a:latin typeface="Cambria Math" pitchFamily="18" charset="0"/>
                <a:ea typeface="Cambria Math" pitchFamily="18" charset="0"/>
                <a:sym typeface="Symbol"/>
              </a:rPr>
              <a:t>}</a:t>
            </a:r>
          </a:p>
          <a:p>
            <a:pPr marL="457200" indent="-457200"/>
            <a:r>
              <a:rPr lang="en-US" sz="2200" b="1" dirty="0" smtClean="0">
                <a:latin typeface="Cambria Math" pitchFamily="18" charset="0"/>
                <a:ea typeface="Cambria Math" pitchFamily="18" charset="0"/>
                <a:sym typeface="Symbol"/>
              </a:rPr>
              <a:t>output</a:t>
            </a:r>
            <a:r>
              <a:rPr lang="cs-CZ" sz="2200" b="1" dirty="0" smtClean="0">
                <a:latin typeface="Cambria Math" pitchFamily="18" charset="0"/>
                <a:ea typeface="Cambria Math" pitchFamily="18" charset="0"/>
                <a:sym typeface="Symbol"/>
              </a:rPr>
              <a:t>: </a:t>
            </a:r>
            <a:r>
              <a:rPr lang="en-US" sz="22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cs-CZ" sz="2200" dirty="0" smtClean="0">
                <a:latin typeface="Cambria Math" pitchFamily="18" charset="0"/>
                <a:ea typeface="Cambria Math" pitchFamily="18" charset="0"/>
                <a:sym typeface="Symbol"/>
              </a:rPr>
              <a:t>	</a:t>
            </a:r>
            <a:r>
              <a:rPr lang="en-US" sz="2200" dirty="0" smtClean="0">
                <a:latin typeface="Cambria Math" pitchFamily="18" charset="0"/>
                <a:ea typeface="Cambria Math" pitchFamily="18" charset="0"/>
                <a:sym typeface="Symbol"/>
              </a:rPr>
              <a:t>array</a:t>
            </a:r>
            <a:r>
              <a:rPr lang="cs-CZ" sz="22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sym typeface="Symbol"/>
              </a:rPr>
              <a:t>p</a:t>
            </a:r>
            <a:r>
              <a:rPr lang="cs-CZ" sz="22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200" dirty="0" smtClean="0">
                <a:latin typeface="Cambria Math" pitchFamily="18" charset="0"/>
                <a:ea typeface="Cambria Math" pitchFamily="18" charset="0"/>
                <a:sym typeface="Symbol"/>
              </a:rPr>
              <a:t>pointing to predecessor vertex</a:t>
            </a:r>
            <a:r>
              <a:rPr lang="cs-CZ" sz="2200" dirty="0" smtClean="0">
                <a:latin typeface="Cambria Math" pitchFamily="18" charset="0"/>
                <a:ea typeface="Cambria Math" pitchFamily="18" charset="0"/>
                <a:sym typeface="Symbol"/>
              </a:rPr>
              <a:t>, </a:t>
            </a:r>
            <a:r>
              <a:rPr lang="en-US" sz="2200" dirty="0" smtClean="0">
                <a:latin typeface="Cambria Math" pitchFamily="18" charset="0"/>
                <a:ea typeface="Cambria Math" pitchFamily="18" charset="0"/>
                <a:sym typeface="Symbol"/>
              </a:rPr>
              <a:t>array </a:t>
            </a:r>
            <a:r>
              <a:rPr lang="en-US" sz="2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d</a:t>
            </a:r>
            <a:r>
              <a:rPr lang="cs-CZ" sz="22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200" dirty="0" smtClean="0">
                <a:latin typeface="Cambria Math" pitchFamily="18" charset="0"/>
                <a:ea typeface="Cambria Math" pitchFamily="18" charset="0"/>
                <a:sym typeface="Symbol"/>
              </a:rPr>
              <a:t>with times of vertex opening and array </a:t>
            </a:r>
            <a:r>
              <a:rPr lang="cs-CZ" sz="22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cs-CZ" sz="2200" dirty="0" smtClean="0">
                <a:solidFill>
                  <a:srgbClr val="009900"/>
                </a:solidFill>
                <a:latin typeface="Cambria Math" pitchFamily="18" charset="0"/>
                <a:ea typeface="Cambria Math" pitchFamily="18" charset="0"/>
                <a:sym typeface="Symbol"/>
              </a:rPr>
              <a:t>f</a:t>
            </a:r>
            <a:r>
              <a:rPr lang="cs-CZ" sz="22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sz="2200" dirty="0" smtClean="0">
                <a:latin typeface="Cambria Math" pitchFamily="18" charset="0"/>
                <a:ea typeface="Cambria Math" pitchFamily="18" charset="0"/>
                <a:sym typeface="Symbol"/>
              </a:rPr>
              <a:t>with time of vertex closing.</a:t>
            </a:r>
            <a:endParaRPr lang="cs-CZ" sz="2800" dirty="0" smtClean="0">
              <a:latin typeface="Cambria Math" pitchFamily="18" charset="0"/>
              <a:ea typeface="Cambria Math" pitchFamily="18" charset="0"/>
              <a:sym typeface="Symbo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Topological ordering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topological ordering (topological sorting) of graph vertices</a:t>
            </a:r>
            <a:endParaRPr lang="cs-CZ" sz="2000" b="1" dirty="0" smtClean="0"/>
          </a:p>
          <a:p>
            <a:pPr lvl="1"/>
            <a:r>
              <a:rPr lang="en-US" dirty="0" smtClean="0"/>
              <a:t>Let graph </a:t>
            </a:r>
            <a:r>
              <a:rPr lang="cs-CZ" dirty="0" smtClean="0"/>
              <a:t>G</a:t>
            </a:r>
            <a:r>
              <a:rPr lang="en-US" dirty="0" smtClean="0"/>
              <a:t> be </a:t>
            </a:r>
            <a:r>
              <a:rPr lang="cs-CZ" dirty="0" smtClean="0"/>
              <a:t>DAG. </a:t>
            </a:r>
            <a:r>
              <a:rPr lang="en-US" dirty="0" smtClean="0"/>
              <a:t>Let’s define binary relation </a:t>
            </a:r>
            <a:r>
              <a:rPr lang="cs-CZ" dirty="0" smtClean="0"/>
              <a:t>R </a:t>
            </a:r>
            <a:r>
              <a:rPr lang="en-US" dirty="0" smtClean="0"/>
              <a:t>of </a:t>
            </a:r>
            <a:r>
              <a:rPr lang="en-US" b="1" dirty="0" smtClean="0"/>
              <a:t>topological ordering</a:t>
            </a:r>
            <a:r>
              <a:rPr lang="cs-CZ" b="1" dirty="0" smtClean="0"/>
              <a:t> </a:t>
            </a:r>
            <a:r>
              <a:rPr lang="en-US" dirty="0" smtClean="0"/>
              <a:t>over vertices of graph </a:t>
            </a:r>
            <a:r>
              <a:rPr lang="cs-CZ" dirty="0" smtClean="0"/>
              <a:t>G </a:t>
            </a:r>
            <a:r>
              <a:rPr lang="en-US" dirty="0" smtClean="0"/>
              <a:t>such as </a:t>
            </a:r>
            <a:r>
              <a:rPr lang="cs-CZ" dirty="0" smtClean="0"/>
              <a:t>R(</a:t>
            </a:r>
            <a:r>
              <a:rPr lang="cs-CZ" i="1" dirty="0" err="1" smtClean="0"/>
              <a:t>x</a:t>
            </a:r>
            <a:r>
              <a:rPr lang="cs-CZ" dirty="0" err="1" smtClean="0"/>
              <a:t>,</a:t>
            </a:r>
            <a:r>
              <a:rPr lang="cs-CZ" i="1" dirty="0" err="1" smtClean="0"/>
              <a:t>y</a:t>
            </a:r>
            <a:r>
              <a:rPr lang="cs-CZ" dirty="0" smtClean="0"/>
              <a:t>) </a:t>
            </a:r>
            <a:r>
              <a:rPr lang="en-US" dirty="0" smtClean="0"/>
              <a:t>is valid </a:t>
            </a:r>
            <a:r>
              <a:rPr lang="en-US" dirty="0" err="1" smtClean="0"/>
              <a:t>iff</a:t>
            </a:r>
            <a:r>
              <a:rPr lang="en-US" dirty="0" smtClean="0"/>
              <a:t> there exists a directed path from </a:t>
            </a:r>
            <a:r>
              <a:rPr lang="cs-CZ" i="1" dirty="0" smtClean="0"/>
              <a:t>x</a:t>
            </a:r>
            <a:r>
              <a:rPr lang="cs-CZ" dirty="0" smtClean="0"/>
              <a:t> </a:t>
            </a:r>
            <a:r>
              <a:rPr lang="en-US" dirty="0" smtClean="0"/>
              <a:t>to </a:t>
            </a:r>
            <a:r>
              <a:rPr lang="cs-CZ" i="1" dirty="0" smtClean="0"/>
              <a:t>y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that is, whenever </a:t>
            </a:r>
            <a:r>
              <a:rPr lang="en-US" i="1" dirty="0" smtClean="0"/>
              <a:t>y</a:t>
            </a:r>
            <a:r>
              <a:rPr lang="en-US" dirty="0" smtClean="0"/>
              <a:t> is reachable from</a:t>
            </a:r>
            <a:r>
              <a:rPr lang="en-US" i="1" dirty="0" smtClean="0"/>
              <a:t> x</a:t>
            </a:r>
            <a:r>
              <a:rPr lang="cs-CZ" dirty="0" smtClean="0"/>
              <a:t>.</a:t>
            </a:r>
          </a:p>
          <a:p>
            <a:pPr lvl="1"/>
            <a:r>
              <a:rPr lang="en-US" dirty="0" smtClean="0"/>
              <a:t>In other words</a:t>
            </a:r>
            <a:r>
              <a:rPr lang="cs-CZ" dirty="0" smtClean="0"/>
              <a:t>: </a:t>
            </a:r>
            <a:r>
              <a:rPr lang="en-US" dirty="0"/>
              <a:t>A</a:t>
            </a:r>
            <a:r>
              <a:rPr lang="en-US" dirty="0" smtClean="0"/>
              <a:t>ll vertices of graph </a:t>
            </a:r>
            <a:r>
              <a:rPr lang="cs-CZ" dirty="0" smtClean="0"/>
              <a:t>G </a:t>
            </a:r>
            <a:r>
              <a:rPr lang="en-US" dirty="0" smtClean="0"/>
              <a:t>are assigned with numbers so that 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cs-CZ" dirty="0">
                <a:latin typeface="Cambria Math"/>
                <a:ea typeface="Cambria Math"/>
              </a:rPr>
              <a:t>≤ </a:t>
            </a:r>
            <a:r>
              <a:rPr lang="cs-CZ" i="1" dirty="0" smtClean="0"/>
              <a:t>y</a:t>
            </a:r>
            <a:r>
              <a:rPr lang="en-US" dirty="0" smtClean="0"/>
              <a:t> holds for every pair of vertices </a:t>
            </a:r>
            <a:r>
              <a:rPr lang="cs-CZ" i="1" dirty="0" smtClean="0"/>
              <a:t>x</a:t>
            </a:r>
            <a:r>
              <a:rPr lang="cs-CZ" dirty="0" smtClean="0"/>
              <a:t> </a:t>
            </a:r>
            <a:r>
              <a:rPr lang="en-US" dirty="0" smtClean="0"/>
              <a:t>and</a:t>
            </a:r>
            <a:r>
              <a:rPr lang="cs-CZ" dirty="0" smtClean="0"/>
              <a:t> </a:t>
            </a:r>
            <a:r>
              <a:rPr lang="cs-CZ" i="1" dirty="0" smtClean="0"/>
              <a:t>y</a:t>
            </a:r>
            <a:r>
              <a:rPr lang="cs-CZ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there is a directed path from</a:t>
            </a:r>
            <a:r>
              <a:rPr lang="cs-CZ" dirty="0" smtClean="0"/>
              <a:t> </a:t>
            </a:r>
            <a:r>
              <a:rPr lang="cs-CZ" i="1" dirty="0" smtClean="0"/>
              <a:t>x</a:t>
            </a:r>
            <a:r>
              <a:rPr lang="cs-CZ" dirty="0" smtClean="0"/>
              <a:t> </a:t>
            </a:r>
            <a:r>
              <a:rPr lang="en-US" dirty="0" smtClean="0"/>
              <a:t>to </a:t>
            </a:r>
            <a:r>
              <a:rPr lang="cs-CZ" i="1" dirty="0" smtClean="0"/>
              <a:t>y</a:t>
            </a:r>
            <a:r>
              <a:rPr lang="cs-CZ" dirty="0" smtClean="0"/>
              <a:t>. </a:t>
            </a:r>
          </a:p>
          <a:p>
            <a:pPr lvl="1">
              <a:buNone/>
            </a:pPr>
            <a:r>
              <a:rPr lang="cs-CZ" dirty="0" smtClean="0"/>
              <a:t>	</a:t>
            </a:r>
            <a:r>
              <a:rPr lang="en-US" dirty="0" smtClean="0"/>
              <a:t>Then relation </a:t>
            </a:r>
            <a:r>
              <a:rPr lang="cs-CZ" dirty="0" smtClean="0">
                <a:latin typeface="Cambria Math"/>
                <a:ea typeface="Cambria Math"/>
              </a:rPr>
              <a:t>≤ </a:t>
            </a:r>
            <a:r>
              <a:rPr lang="en-US" dirty="0" smtClean="0"/>
              <a:t>is</a:t>
            </a:r>
            <a:r>
              <a:rPr lang="cs-CZ" dirty="0" smtClean="0"/>
              <a:t> </a:t>
            </a:r>
            <a:r>
              <a:rPr lang="en-US" dirty="0" smtClean="0"/>
              <a:t>a </a:t>
            </a:r>
            <a:r>
              <a:rPr lang="en-US" i="1" dirty="0" smtClean="0"/>
              <a:t>topological ordering </a:t>
            </a:r>
            <a:r>
              <a:rPr lang="en-US" dirty="0" smtClean="0"/>
              <a:t>over graph G with numbered vertices.</a:t>
            </a:r>
            <a:endParaRPr lang="cs-CZ" dirty="0" smtClean="0"/>
          </a:p>
          <a:p>
            <a:r>
              <a:rPr lang="en-US" sz="2000" b="1" dirty="0" smtClean="0"/>
              <a:t>an implementation using the previous DFS algorithm</a:t>
            </a:r>
            <a:endParaRPr lang="cs-CZ" sz="2000" b="1" dirty="0" smtClean="0"/>
          </a:p>
          <a:p>
            <a:pPr lvl="1"/>
            <a:r>
              <a:rPr lang="en-US" dirty="0" smtClean="0"/>
              <a:t>The numbering vertices through array </a:t>
            </a:r>
            <a:r>
              <a:rPr lang="cs-CZ" sz="2000" dirty="0" smtClean="0">
                <a:solidFill>
                  <a:srgbClr val="009900"/>
                </a:solidFill>
                <a:latin typeface="Cambria Math" pitchFamily="18" charset="0"/>
                <a:ea typeface="Cambria Math" pitchFamily="18" charset="0"/>
                <a:sym typeface="Symbol"/>
              </a:rPr>
              <a:t>f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smtClean="0"/>
              <a:t>with</a:t>
            </a:r>
            <a:r>
              <a:rPr lang="cs-CZ" dirty="0" smtClean="0"/>
              <a:t> </a:t>
            </a:r>
            <a:r>
              <a:rPr lang="en-US" dirty="0" smtClean="0"/>
              <a:t>relation </a:t>
            </a:r>
            <a:r>
              <a:rPr lang="cs-CZ" dirty="0" smtClean="0">
                <a:latin typeface="Cambria Math"/>
                <a:ea typeface="Cambria Math"/>
              </a:rPr>
              <a:t>≤</a:t>
            </a:r>
            <a:r>
              <a:rPr lang="cs-CZ" dirty="0" smtClean="0"/>
              <a:t> </a:t>
            </a:r>
            <a:r>
              <a:rPr lang="en-US" dirty="0" smtClean="0"/>
              <a:t>is a topological order</a:t>
            </a:r>
            <a:r>
              <a:rPr lang="cs-CZ" dirty="0" smtClean="0"/>
              <a:t>.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Other uses of modified DFS</a:t>
            </a:r>
            <a:endParaRPr lang="cs-CZ" sz="4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85763" y="2500305"/>
            <a:ext cx="8218487" cy="3592519"/>
          </a:xfrm>
        </p:spPr>
        <p:txBody>
          <a:bodyPr/>
          <a:lstStyle/>
          <a:p>
            <a:r>
              <a:rPr lang="en-US" dirty="0" smtClean="0"/>
              <a:t>Testing graph </a:t>
            </a:r>
            <a:r>
              <a:rPr lang="en-US" dirty="0" err="1" smtClean="0"/>
              <a:t>acyclicity</a:t>
            </a:r>
            <a:endParaRPr lang="en-US" dirty="0" smtClean="0"/>
          </a:p>
          <a:p>
            <a:r>
              <a:rPr lang="en-US" dirty="0" smtClean="0"/>
              <a:t>Testing graph connectivity</a:t>
            </a:r>
            <a:endParaRPr lang="cs-CZ" dirty="0" smtClean="0"/>
          </a:p>
          <a:p>
            <a:r>
              <a:rPr lang="en-US" dirty="0" smtClean="0"/>
              <a:t>Searching for graph connected components</a:t>
            </a:r>
            <a:endParaRPr lang="cs-CZ" dirty="0" smtClean="0"/>
          </a:p>
          <a:p>
            <a:r>
              <a:rPr lang="en-US" dirty="0" smtClean="0"/>
              <a:t>Transformation of a graph to a directed forest.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Connected component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763" y="1196975"/>
            <a:ext cx="8218487" cy="2660653"/>
          </a:xfrm>
        </p:spPr>
        <p:txBody>
          <a:bodyPr/>
          <a:lstStyle/>
          <a:p>
            <a:r>
              <a:rPr lang="en-US" dirty="0" smtClean="0"/>
              <a:t>A connected component of graph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G =(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,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E 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dirty="0" smtClean="0"/>
              <a:t>with regard to vertex 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a set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cs-CZ" dirty="0" smtClean="0"/>
              <a:t>	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C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 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)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= {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Cambria Math"/>
                <a:ea typeface="Cambria Math"/>
              </a:rPr>
              <a:t>∈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| </a:t>
            </a:r>
            <a:r>
              <a:rPr lang="en-US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there exists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a path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in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G </a:t>
            </a:r>
            <a:r>
              <a:rPr lang="en-US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from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to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 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}.</a:t>
            </a:r>
          </a:p>
          <a:p>
            <a:r>
              <a:rPr lang="en-US" dirty="0" smtClean="0"/>
              <a:t>In other words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a graph is disconnected, then parts from which is composed from and that are themselves connected, are called </a:t>
            </a:r>
            <a:r>
              <a:rPr lang="en-US" i="1" dirty="0" smtClean="0"/>
              <a:t>connected components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63" name="Skupina 62"/>
          <p:cNvGrpSpPr/>
          <p:nvPr/>
        </p:nvGrpSpPr>
        <p:grpSpPr>
          <a:xfrm>
            <a:off x="714348" y="3714752"/>
            <a:ext cx="5303606" cy="2369596"/>
            <a:chOff x="714348" y="3714752"/>
            <a:chExt cx="5303606" cy="2369596"/>
          </a:xfrm>
        </p:grpSpPr>
        <p:cxnSp>
          <p:nvCxnSpPr>
            <p:cNvPr id="7" name="Přímá spojovací čára 6"/>
            <p:cNvCxnSpPr/>
            <p:nvPr/>
          </p:nvCxnSpPr>
          <p:spPr bwMode="auto">
            <a:xfrm rot="5400000">
              <a:off x="485834" y="5208680"/>
              <a:ext cx="1171411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8" name="Přímá spojovací čára 7"/>
            <p:cNvCxnSpPr/>
            <p:nvPr/>
          </p:nvCxnSpPr>
          <p:spPr bwMode="auto">
            <a:xfrm>
              <a:off x="1071539" y="4622974"/>
              <a:ext cx="1428760" cy="1171411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0" name="Přímá spojovací čára 9"/>
            <p:cNvCxnSpPr/>
            <p:nvPr/>
          </p:nvCxnSpPr>
          <p:spPr bwMode="auto">
            <a:xfrm>
              <a:off x="1071539" y="5794385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2" name="Přímá spojovací čára 11"/>
            <p:cNvCxnSpPr/>
            <p:nvPr/>
          </p:nvCxnSpPr>
          <p:spPr bwMode="auto">
            <a:xfrm rot="10800000">
              <a:off x="1763836" y="3929066"/>
              <a:ext cx="736463" cy="693908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5" name="Přímá spojovací čára 14"/>
            <p:cNvCxnSpPr/>
            <p:nvPr/>
          </p:nvCxnSpPr>
          <p:spPr bwMode="auto">
            <a:xfrm rot="5400000">
              <a:off x="485834" y="5208680"/>
              <a:ext cx="1171411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6" name="Přímá spojovací čára 15"/>
            <p:cNvCxnSpPr/>
            <p:nvPr/>
          </p:nvCxnSpPr>
          <p:spPr bwMode="auto">
            <a:xfrm>
              <a:off x="1071539" y="4622974"/>
              <a:ext cx="1428760" cy="1171411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8" name="Přímá spojovací čára 17"/>
            <p:cNvCxnSpPr/>
            <p:nvPr/>
          </p:nvCxnSpPr>
          <p:spPr bwMode="auto">
            <a:xfrm>
              <a:off x="1071539" y="5794385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0" name="Přímá spojovací čára 19"/>
            <p:cNvCxnSpPr/>
            <p:nvPr/>
          </p:nvCxnSpPr>
          <p:spPr bwMode="auto">
            <a:xfrm rot="10800000">
              <a:off x="1763836" y="3929066"/>
              <a:ext cx="736463" cy="693908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sp>
          <p:nvSpPr>
            <p:cNvPr id="21" name="TextovéPole 20"/>
            <p:cNvSpPr txBox="1"/>
            <p:nvPr/>
          </p:nvSpPr>
          <p:spPr>
            <a:xfrm>
              <a:off x="2500298" y="457200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a</a:t>
              </a:r>
              <a:endParaRPr lang="cs-CZ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1428728" y="371475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b</a:t>
              </a:r>
              <a:endParaRPr lang="cs-CZ" dirty="0"/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2571736" y="564357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/>
                <a:t>d</a:t>
              </a:r>
            </a:p>
          </p:txBody>
        </p:sp>
        <p:sp>
          <p:nvSpPr>
            <p:cNvPr id="58" name="TextovéPole 57"/>
            <p:cNvSpPr txBox="1"/>
            <p:nvPr/>
          </p:nvSpPr>
          <p:spPr>
            <a:xfrm>
              <a:off x="785786" y="421481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/>
                <a:t>c</a:t>
              </a:r>
            </a:p>
          </p:txBody>
        </p:sp>
        <p:sp>
          <p:nvSpPr>
            <p:cNvPr id="59" name="TextovéPole 58"/>
            <p:cNvSpPr txBox="1"/>
            <p:nvPr/>
          </p:nvSpPr>
          <p:spPr>
            <a:xfrm>
              <a:off x="714348" y="571501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/>
                <a:t>e</a:t>
              </a:r>
            </a:p>
          </p:txBody>
        </p:sp>
        <p:sp>
          <p:nvSpPr>
            <p:cNvPr id="61" name="TextovéPole 60"/>
            <p:cNvSpPr txBox="1"/>
            <p:nvPr/>
          </p:nvSpPr>
          <p:spPr>
            <a:xfrm>
              <a:off x="3214678" y="4000504"/>
              <a:ext cx="18806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i="1" dirty="0" smtClean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rPr>
                <a:t>C</a:t>
              </a:r>
              <a:r>
                <a:rPr lang="cs-CZ" dirty="0" smtClean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rPr>
                <a:t>(</a:t>
              </a:r>
              <a:r>
                <a:rPr lang="cs-CZ" dirty="0">
                  <a:latin typeface="Cambria Math" pitchFamily="18" charset="0"/>
                  <a:ea typeface="Cambria Math" pitchFamily="18" charset="0"/>
                </a:rPr>
                <a:t>a</a:t>
              </a:r>
              <a:r>
                <a:rPr lang="cs-CZ" dirty="0" smtClean="0">
                  <a:latin typeface="Cambria Math" pitchFamily="18" charset="0"/>
                  <a:ea typeface="Cambria Math" pitchFamily="18" charset="0"/>
                </a:rPr>
                <a:t>)=</a:t>
              </a:r>
              <a:r>
                <a:rPr lang="cs-CZ" i="1" dirty="0" smtClean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rPr>
                <a:t>C</a:t>
              </a:r>
              <a:r>
                <a:rPr lang="cs-CZ" dirty="0" smtClean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rPr>
                <a:t>(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b</a:t>
              </a:r>
              <a:r>
                <a:rPr lang="cs-CZ" dirty="0" smtClean="0">
                  <a:latin typeface="Cambria Math" pitchFamily="18" charset="0"/>
                  <a:ea typeface="Cambria Math" pitchFamily="18" charset="0"/>
                </a:rPr>
                <a:t>)=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{</a:t>
              </a:r>
              <a:r>
                <a:rPr lang="en-US" dirty="0" err="1" smtClean="0">
                  <a:latin typeface="Cambria Math" pitchFamily="18" charset="0"/>
                  <a:ea typeface="Cambria Math" pitchFamily="18" charset="0"/>
                </a:rPr>
                <a:t>a,b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}</a:t>
              </a:r>
              <a:endParaRPr lang="cs-CZ" dirty="0"/>
            </a:p>
          </p:txBody>
        </p:sp>
        <p:sp>
          <p:nvSpPr>
            <p:cNvPr id="62" name="TextovéPole 61"/>
            <p:cNvSpPr txBox="1"/>
            <p:nvPr/>
          </p:nvSpPr>
          <p:spPr>
            <a:xfrm>
              <a:off x="3286116" y="5429264"/>
              <a:ext cx="27318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i="1" dirty="0" smtClean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rPr>
                <a:t>C</a:t>
              </a:r>
              <a:r>
                <a:rPr lang="cs-CZ" dirty="0" smtClean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rPr>
                <a:t>(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c</a:t>
              </a:r>
              <a:r>
                <a:rPr lang="cs-CZ" dirty="0" smtClean="0">
                  <a:latin typeface="Cambria Math" pitchFamily="18" charset="0"/>
                  <a:ea typeface="Cambria Math" pitchFamily="18" charset="0"/>
                </a:rPr>
                <a:t>) =</a:t>
              </a:r>
              <a:r>
                <a:rPr lang="cs-CZ" i="1" dirty="0" smtClean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rPr>
                <a:t>C</a:t>
              </a:r>
              <a:r>
                <a:rPr lang="cs-CZ" dirty="0" smtClean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rPr>
                <a:t>(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cs-CZ" dirty="0" smtClean="0">
                  <a:latin typeface="Cambria Math" pitchFamily="18" charset="0"/>
                  <a:ea typeface="Cambria Math" pitchFamily="18" charset="0"/>
                </a:rPr>
                <a:t>) =</a:t>
              </a:r>
              <a:r>
                <a:rPr lang="cs-CZ" i="1" dirty="0" smtClean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rPr>
                <a:t>C</a:t>
              </a:r>
              <a:r>
                <a:rPr lang="cs-CZ" dirty="0" smtClean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rPr>
                <a:t>(</a:t>
              </a:r>
              <a:r>
                <a:rPr lang="en-US" dirty="0">
                  <a:latin typeface="Cambria Math" pitchFamily="18" charset="0"/>
                  <a:ea typeface="Cambria Math" pitchFamily="18" charset="0"/>
                </a:rPr>
                <a:t>e</a:t>
              </a:r>
              <a:r>
                <a:rPr lang="cs-CZ" dirty="0" smtClean="0">
                  <a:latin typeface="Cambria Math" pitchFamily="18" charset="0"/>
                  <a:ea typeface="Cambria Math" pitchFamily="18" charset="0"/>
                </a:rPr>
                <a:t>)=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{</a:t>
              </a:r>
              <a:r>
                <a:rPr lang="en-US" dirty="0" err="1" smtClean="0">
                  <a:latin typeface="Cambria Math" pitchFamily="18" charset="0"/>
                  <a:ea typeface="Cambria Math" pitchFamily="18" charset="0"/>
                </a:rPr>
                <a:t>c,d,e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}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16059818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Spanning tree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763" y="1196975"/>
            <a:ext cx="8218487" cy="1160455"/>
          </a:xfrm>
        </p:spPr>
        <p:txBody>
          <a:bodyPr/>
          <a:lstStyle/>
          <a:p>
            <a:r>
              <a:rPr lang="en-US" dirty="0" smtClean="0"/>
              <a:t>graph spanning tree</a:t>
            </a:r>
            <a:endParaRPr lang="cs-CZ" dirty="0" smtClean="0"/>
          </a:p>
          <a:p>
            <a:pPr lvl="1"/>
            <a:r>
              <a:rPr lang="en-US" sz="1800" dirty="0" smtClean="0"/>
              <a:t>Let</a:t>
            </a:r>
            <a:r>
              <a:rPr lang="cs-CZ" sz="1800" dirty="0" smtClean="0"/>
              <a:t> G=(V,E) </a:t>
            </a:r>
            <a:r>
              <a:rPr lang="en-US" sz="1800" dirty="0" smtClean="0"/>
              <a:t>be a graph</a:t>
            </a:r>
            <a:r>
              <a:rPr lang="cs-CZ" sz="1800" dirty="0" smtClean="0"/>
              <a:t>. </a:t>
            </a:r>
            <a:r>
              <a:rPr lang="en-US" sz="1800" dirty="0" smtClean="0"/>
              <a:t>A </a:t>
            </a:r>
            <a:r>
              <a:rPr lang="en-US" sz="1800" b="1" i="1" dirty="0" smtClean="0"/>
              <a:t>Spanning tree of the graph </a:t>
            </a:r>
            <a:r>
              <a:rPr lang="cs-CZ" sz="1800" b="1" i="1" dirty="0" smtClean="0"/>
              <a:t>G </a:t>
            </a:r>
            <a:r>
              <a:rPr lang="en-US" sz="1800" dirty="0" smtClean="0"/>
              <a:t>is such a subgraph H of the graph G that </a:t>
            </a:r>
            <a:r>
              <a:rPr lang="cs-CZ" sz="1800" dirty="0" smtClean="0"/>
              <a:t>V(G)=V(H) </a:t>
            </a:r>
            <a:r>
              <a:rPr lang="en-US" sz="1800" dirty="0" smtClean="0"/>
              <a:t>and</a:t>
            </a:r>
            <a:r>
              <a:rPr lang="cs-CZ" sz="1800" dirty="0" smtClean="0"/>
              <a:t> H </a:t>
            </a:r>
            <a:r>
              <a:rPr lang="en-US" sz="1800" dirty="0" smtClean="0"/>
              <a:t>is a tree</a:t>
            </a:r>
            <a:r>
              <a:rPr lang="cs-CZ" sz="1800" dirty="0" smtClean="0"/>
              <a:t>. </a:t>
            </a:r>
          </a:p>
        </p:txBody>
      </p:sp>
      <p:grpSp>
        <p:nvGrpSpPr>
          <p:cNvPr id="54" name="Skupina 53"/>
          <p:cNvGrpSpPr/>
          <p:nvPr/>
        </p:nvGrpSpPr>
        <p:grpSpPr>
          <a:xfrm>
            <a:off x="2428859" y="3214686"/>
            <a:ext cx="1428762" cy="1865319"/>
            <a:chOff x="2428859" y="3214686"/>
            <a:chExt cx="1428762" cy="1865319"/>
          </a:xfrm>
        </p:grpSpPr>
        <p:cxnSp>
          <p:nvCxnSpPr>
            <p:cNvPr id="5" name="Přímá spojovací čára 4"/>
            <p:cNvCxnSpPr/>
            <p:nvPr/>
          </p:nvCxnSpPr>
          <p:spPr bwMode="auto">
            <a:xfrm>
              <a:off x="2428860" y="3908594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6" name="Přímá spojovací čára 5"/>
            <p:cNvCxnSpPr/>
            <p:nvPr/>
          </p:nvCxnSpPr>
          <p:spPr bwMode="auto">
            <a:xfrm rot="5400000">
              <a:off x="3271915" y="4494300"/>
              <a:ext cx="1171411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7" name="Přímá spojovací čára 6"/>
            <p:cNvCxnSpPr/>
            <p:nvPr/>
          </p:nvCxnSpPr>
          <p:spPr bwMode="auto">
            <a:xfrm rot="5400000">
              <a:off x="1843155" y="4494300"/>
              <a:ext cx="1171411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8" name="Přímá spojovací čára 7"/>
            <p:cNvCxnSpPr/>
            <p:nvPr/>
          </p:nvCxnSpPr>
          <p:spPr bwMode="auto">
            <a:xfrm>
              <a:off x="2428860" y="3908594"/>
              <a:ext cx="1428760" cy="1171411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9" name="Přímá spojovací čára 8"/>
            <p:cNvCxnSpPr/>
            <p:nvPr/>
          </p:nvCxnSpPr>
          <p:spPr bwMode="auto">
            <a:xfrm rot="10800000" flipV="1">
              <a:off x="2428860" y="3908594"/>
              <a:ext cx="1428760" cy="1171411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0" name="Přímá spojovací čára 9"/>
            <p:cNvCxnSpPr/>
            <p:nvPr/>
          </p:nvCxnSpPr>
          <p:spPr bwMode="auto">
            <a:xfrm>
              <a:off x="2428860" y="5080005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1" name="Přímá spojovací čára 10"/>
            <p:cNvCxnSpPr/>
            <p:nvPr/>
          </p:nvCxnSpPr>
          <p:spPr bwMode="auto">
            <a:xfrm rot="5400000" flipH="1" flipV="1">
              <a:off x="2428054" y="3215492"/>
              <a:ext cx="693908" cy="692297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2" name="Přímá spojovací čára 11"/>
            <p:cNvCxnSpPr/>
            <p:nvPr/>
          </p:nvCxnSpPr>
          <p:spPr bwMode="auto">
            <a:xfrm rot="10800000">
              <a:off x="3121157" y="3214686"/>
              <a:ext cx="736463" cy="693908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8" name="Přímá spojovací čára 17"/>
            <p:cNvCxnSpPr/>
            <p:nvPr/>
          </p:nvCxnSpPr>
          <p:spPr bwMode="auto">
            <a:xfrm>
              <a:off x="2428860" y="3908594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9" name="Přímá spojovací čára 18"/>
            <p:cNvCxnSpPr/>
            <p:nvPr/>
          </p:nvCxnSpPr>
          <p:spPr bwMode="auto">
            <a:xfrm rot="5400000">
              <a:off x="3271915" y="4494300"/>
              <a:ext cx="1171411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0" name="Přímá spojovací čára 19"/>
            <p:cNvCxnSpPr/>
            <p:nvPr/>
          </p:nvCxnSpPr>
          <p:spPr bwMode="auto">
            <a:xfrm rot="5400000">
              <a:off x="1843155" y="4494300"/>
              <a:ext cx="1171411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1" name="Přímá spojovací čára 20"/>
            <p:cNvCxnSpPr/>
            <p:nvPr/>
          </p:nvCxnSpPr>
          <p:spPr bwMode="auto">
            <a:xfrm>
              <a:off x="2428860" y="3908594"/>
              <a:ext cx="1428760" cy="1171411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2" name="Přímá spojovací čára 21"/>
            <p:cNvCxnSpPr/>
            <p:nvPr/>
          </p:nvCxnSpPr>
          <p:spPr bwMode="auto">
            <a:xfrm rot="10800000" flipV="1">
              <a:off x="2428860" y="3908594"/>
              <a:ext cx="1428760" cy="1171411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3" name="Přímá spojovací čára 22"/>
            <p:cNvCxnSpPr/>
            <p:nvPr/>
          </p:nvCxnSpPr>
          <p:spPr bwMode="auto">
            <a:xfrm>
              <a:off x="2428860" y="5080005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4" name="Přímá spojovací čára 23"/>
            <p:cNvCxnSpPr/>
            <p:nvPr/>
          </p:nvCxnSpPr>
          <p:spPr bwMode="auto">
            <a:xfrm rot="5400000" flipH="1" flipV="1">
              <a:off x="2428054" y="3215492"/>
              <a:ext cx="693908" cy="692297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5" name="Přímá spojovací čára 24"/>
            <p:cNvCxnSpPr/>
            <p:nvPr/>
          </p:nvCxnSpPr>
          <p:spPr bwMode="auto">
            <a:xfrm rot="10800000">
              <a:off x="3121157" y="3214686"/>
              <a:ext cx="736463" cy="693908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</p:grpSp>
      <p:grpSp>
        <p:nvGrpSpPr>
          <p:cNvPr id="55" name="Skupina 54"/>
          <p:cNvGrpSpPr/>
          <p:nvPr/>
        </p:nvGrpSpPr>
        <p:grpSpPr>
          <a:xfrm>
            <a:off x="4286248" y="3235159"/>
            <a:ext cx="2643206" cy="1865318"/>
            <a:chOff x="4286248" y="3235159"/>
            <a:chExt cx="2643206" cy="1865318"/>
          </a:xfrm>
        </p:grpSpPr>
        <p:sp>
          <p:nvSpPr>
            <p:cNvPr id="49" name="Šipka doprava 48"/>
            <p:cNvSpPr/>
            <p:nvPr/>
          </p:nvSpPr>
          <p:spPr bwMode="auto">
            <a:xfrm>
              <a:off x="4286248" y="4143380"/>
              <a:ext cx="978408" cy="484632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33" name="Přímá spojovací čára 32"/>
            <p:cNvCxnSpPr/>
            <p:nvPr/>
          </p:nvCxnSpPr>
          <p:spPr bwMode="auto">
            <a:xfrm>
              <a:off x="5500694" y="3929066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38" name="Přímá spojovací čára 37"/>
            <p:cNvCxnSpPr/>
            <p:nvPr/>
          </p:nvCxnSpPr>
          <p:spPr bwMode="auto">
            <a:xfrm>
              <a:off x="5500694" y="3929066"/>
              <a:ext cx="1428760" cy="1171411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40" name="Přímá spojovací čára 39"/>
            <p:cNvCxnSpPr/>
            <p:nvPr/>
          </p:nvCxnSpPr>
          <p:spPr bwMode="auto">
            <a:xfrm rot="10800000" flipV="1">
              <a:off x="5500694" y="3929066"/>
              <a:ext cx="1428760" cy="1171411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42" name="Přímá spojovací čára 41"/>
            <p:cNvCxnSpPr/>
            <p:nvPr/>
          </p:nvCxnSpPr>
          <p:spPr bwMode="auto">
            <a:xfrm rot="5400000" flipH="1" flipV="1">
              <a:off x="5499888" y="3235964"/>
              <a:ext cx="693908" cy="692297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44" name="Přímá spojovací čára 43"/>
            <p:cNvCxnSpPr/>
            <p:nvPr/>
          </p:nvCxnSpPr>
          <p:spPr bwMode="auto">
            <a:xfrm>
              <a:off x="5500694" y="3929066"/>
              <a:ext cx="142876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48" name="Přímá spojovací čára 47"/>
            <p:cNvCxnSpPr/>
            <p:nvPr/>
          </p:nvCxnSpPr>
          <p:spPr bwMode="auto">
            <a:xfrm>
              <a:off x="5500694" y="3929066"/>
              <a:ext cx="1428760" cy="1171411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50" name="Přímá spojovací čára 49"/>
            <p:cNvCxnSpPr/>
            <p:nvPr/>
          </p:nvCxnSpPr>
          <p:spPr bwMode="auto">
            <a:xfrm rot="10800000" flipV="1">
              <a:off x="5500694" y="3929066"/>
              <a:ext cx="1428760" cy="1171411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52" name="Přímá spojovací čára 51"/>
            <p:cNvCxnSpPr/>
            <p:nvPr/>
          </p:nvCxnSpPr>
          <p:spPr bwMode="auto">
            <a:xfrm rot="5400000" flipH="1" flipV="1">
              <a:off x="5499888" y="3235964"/>
              <a:ext cx="693908" cy="692297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403841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spanning tree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763" y="1196975"/>
            <a:ext cx="8218487" cy="1160455"/>
          </a:xfrm>
        </p:spPr>
        <p:txBody>
          <a:bodyPr/>
          <a:lstStyle/>
          <a:p>
            <a:r>
              <a:rPr lang="cs-CZ" dirty="0" smtClean="0"/>
              <a:t>Mini</a:t>
            </a:r>
            <a:r>
              <a:rPr lang="en-US" dirty="0" smtClean="0"/>
              <a:t>mum spanning tree </a:t>
            </a:r>
            <a:endParaRPr lang="cs-CZ" dirty="0" smtClean="0"/>
          </a:p>
          <a:p>
            <a:pPr lvl="1"/>
            <a:r>
              <a:rPr lang="en-US" sz="1800" dirty="0" smtClean="0"/>
              <a:t>Let</a:t>
            </a:r>
            <a:r>
              <a:rPr lang="cs-CZ" sz="1800" dirty="0" smtClean="0"/>
              <a:t> 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G=(</a:t>
            </a:r>
            <a:r>
              <a:rPr lang="cs-CZ" sz="1800" i="1" dirty="0" smtClean="0"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,</a:t>
            </a:r>
            <a:r>
              <a:rPr lang="cs-CZ" sz="1800" i="1" dirty="0" smtClean="0">
                <a:latin typeface="Cambria Math" pitchFamily="18" charset="0"/>
                <a:ea typeface="Cambria Math" pitchFamily="18" charset="0"/>
              </a:rPr>
              <a:t>E 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1800" dirty="0"/>
              <a:t>be a graph and</a:t>
            </a:r>
            <a:r>
              <a:rPr lang="cs-CZ" sz="1800" dirty="0"/>
              <a:t> </a:t>
            </a:r>
            <a:r>
              <a:rPr lang="cs-CZ" sz="1800" i="1" dirty="0" smtClean="0">
                <a:latin typeface="Cambria Math" pitchFamily="18" charset="0"/>
                <a:ea typeface="Cambria Math" pitchFamily="18" charset="0"/>
              </a:rPr>
              <a:t>w </a:t>
            </a:r>
            <a:r>
              <a:rPr lang="cs-CZ" sz="1800" dirty="0" smtClean="0"/>
              <a:t>: </a:t>
            </a:r>
            <a:r>
              <a:rPr lang="cs-CZ" sz="1800" i="1" dirty="0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cs-CZ" sz="1800" dirty="0" smtClean="0">
                <a:sym typeface="Symbol"/>
              </a:rPr>
              <a:t>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  <a:sym typeface="Symbol"/>
              </a:rPr>
              <a:t>ℝ</a:t>
            </a:r>
            <a:r>
              <a:rPr lang="cs-CZ" sz="1800" dirty="0" smtClean="0"/>
              <a:t> </a:t>
            </a:r>
            <a:r>
              <a:rPr lang="en-US" sz="1800" dirty="0" smtClean="0"/>
              <a:t>be its weight function</a:t>
            </a:r>
            <a:r>
              <a:rPr lang="cs-CZ" sz="1800" dirty="0" smtClean="0"/>
              <a:t>. </a:t>
            </a:r>
          </a:p>
          <a:p>
            <a:pPr lvl="1"/>
            <a:r>
              <a:rPr lang="en-US" sz="1800" dirty="0" smtClean="0"/>
              <a:t>A</a:t>
            </a:r>
            <a:r>
              <a:rPr lang="en-US" sz="1800" b="1" i="1" dirty="0" smtClean="0"/>
              <a:t> minimum spanning tree of the graph </a:t>
            </a:r>
            <a:r>
              <a:rPr lang="cs-CZ" sz="1800" b="1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cs-CZ" sz="1800" b="1" i="1" dirty="0" smtClean="0"/>
              <a:t> </a:t>
            </a:r>
            <a:r>
              <a:rPr lang="en-US" sz="1800" dirty="0" smtClean="0"/>
              <a:t>is such a tree</a:t>
            </a:r>
            <a:r>
              <a:rPr lang="cs-CZ" sz="1800" dirty="0" smtClean="0"/>
              <a:t> </a:t>
            </a:r>
            <a:r>
              <a:rPr lang="cs-CZ" sz="1800" i="1" dirty="0" smtClean="0">
                <a:latin typeface="Cambria Math" pitchFamily="18" charset="0"/>
                <a:ea typeface="Cambria Math" pitchFamily="18" charset="0"/>
              </a:rPr>
              <a:t>K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=(</a:t>
            </a:r>
            <a:r>
              <a:rPr lang="cs-CZ" sz="1800" i="1" dirty="0" smtClean="0"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,</a:t>
            </a:r>
            <a:r>
              <a:rPr lang="cs-CZ" sz="1800" i="1" dirty="0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cs-CZ" sz="1800" i="1" baseline="-25000" dirty="0" smtClean="0">
                <a:latin typeface="Cambria Math" pitchFamily="18" charset="0"/>
                <a:ea typeface="Cambria Math" pitchFamily="18" charset="0"/>
              </a:rPr>
              <a:t>K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1800" dirty="0" smtClean="0">
                <a:ea typeface="Cambria Math" pitchFamily="18" charset="0"/>
              </a:rPr>
              <a:t>of    the graph </a:t>
            </a:r>
            <a:r>
              <a:rPr lang="cs-CZ" sz="1800" dirty="0" smtClean="0"/>
              <a:t> 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cs-CZ" sz="1800" dirty="0" smtClean="0"/>
              <a:t>, </a:t>
            </a:r>
            <a:r>
              <a:rPr lang="en-US" sz="1800" dirty="0" smtClean="0"/>
              <a:t>that</a:t>
            </a:r>
            <a:r>
              <a:rPr lang="cs-CZ" sz="1800" dirty="0" smtClean="0"/>
              <a:t> </a:t>
            </a:r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>
              <a:buNone/>
            </a:pPr>
            <a:r>
              <a:rPr lang="cs-CZ" sz="1800" dirty="0" smtClean="0"/>
              <a:t>	</a:t>
            </a:r>
          </a:p>
          <a:p>
            <a:pPr lvl="1">
              <a:buNone/>
            </a:pPr>
            <a:r>
              <a:rPr lang="cs-CZ" sz="1800" dirty="0" smtClean="0"/>
              <a:t>	</a:t>
            </a:r>
            <a:r>
              <a:rPr lang="en-US" sz="1800" dirty="0" smtClean="0"/>
              <a:t>is minimal</a:t>
            </a:r>
            <a:r>
              <a:rPr lang="cs-CZ" sz="1800" dirty="0" smtClean="0"/>
              <a:t>.</a:t>
            </a:r>
          </a:p>
        </p:txBody>
      </p:sp>
      <p:graphicFrame>
        <p:nvGraphicFramePr>
          <p:cNvPr id="5120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287247"/>
              </p:ext>
            </p:extLst>
          </p:nvPr>
        </p:nvGraphicFramePr>
        <p:xfrm>
          <a:off x="2062181" y="2604020"/>
          <a:ext cx="503872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4" name="Dokument" r:id="rId5" imgW="5766396" imgH="1811188" progId="Word.Document.12">
                  <p:embed/>
                </p:oleObj>
              </mc:Choice>
              <mc:Fallback>
                <p:oleObj name="Dokument" r:id="rId5" imgW="5766396" imgH="1811188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2181" y="2604020"/>
                        <a:ext cx="5038725" cy="158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" name="Skupina 45"/>
          <p:cNvGrpSpPr/>
          <p:nvPr/>
        </p:nvGrpSpPr>
        <p:grpSpPr>
          <a:xfrm>
            <a:off x="1428728" y="3786190"/>
            <a:ext cx="2671782" cy="2798224"/>
            <a:chOff x="1571604" y="3714752"/>
            <a:chExt cx="2671782" cy="2798224"/>
          </a:xfrm>
        </p:grpSpPr>
        <p:cxnSp>
          <p:nvCxnSpPr>
            <p:cNvPr id="5" name="Přímá spojovací čára 4"/>
            <p:cNvCxnSpPr/>
            <p:nvPr/>
          </p:nvCxnSpPr>
          <p:spPr bwMode="auto">
            <a:xfrm>
              <a:off x="1857357" y="4621262"/>
              <a:ext cx="2000263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6" name="Přímá spojovací čára 5"/>
            <p:cNvCxnSpPr/>
            <p:nvPr/>
          </p:nvCxnSpPr>
          <p:spPr bwMode="auto">
            <a:xfrm rot="5400000">
              <a:off x="3092465" y="5386419"/>
              <a:ext cx="1530313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7" name="Přímá spojovací čára 6"/>
            <p:cNvCxnSpPr/>
            <p:nvPr/>
          </p:nvCxnSpPr>
          <p:spPr bwMode="auto">
            <a:xfrm rot="5400000">
              <a:off x="1092202" y="5386419"/>
              <a:ext cx="1530313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8" name="Přímá spojovací čára 7"/>
            <p:cNvCxnSpPr/>
            <p:nvPr/>
          </p:nvCxnSpPr>
          <p:spPr bwMode="auto">
            <a:xfrm>
              <a:off x="1857357" y="4621262"/>
              <a:ext cx="2000263" cy="1530313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9" name="Přímá spojovací čára 8"/>
            <p:cNvCxnSpPr/>
            <p:nvPr/>
          </p:nvCxnSpPr>
          <p:spPr bwMode="auto">
            <a:xfrm rot="10800000" flipV="1">
              <a:off x="1857357" y="4621262"/>
              <a:ext cx="2000263" cy="1530313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0" name="Přímá spojovací čára 9"/>
            <p:cNvCxnSpPr/>
            <p:nvPr/>
          </p:nvCxnSpPr>
          <p:spPr bwMode="auto">
            <a:xfrm>
              <a:off x="1857357" y="6151575"/>
              <a:ext cx="2000263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1" name="Přímá spojovací čára 10"/>
            <p:cNvCxnSpPr/>
            <p:nvPr/>
          </p:nvCxnSpPr>
          <p:spPr bwMode="auto">
            <a:xfrm rot="5400000" flipH="1" flipV="1">
              <a:off x="1888709" y="3683400"/>
              <a:ext cx="906510" cy="969215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2" name="Přímá spojovací čára 11"/>
            <p:cNvCxnSpPr/>
            <p:nvPr/>
          </p:nvCxnSpPr>
          <p:spPr bwMode="auto">
            <a:xfrm rot="10800000">
              <a:off x="2826573" y="3714752"/>
              <a:ext cx="1031048" cy="90651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8" name="Přímá spojovací čára 17"/>
            <p:cNvCxnSpPr/>
            <p:nvPr/>
          </p:nvCxnSpPr>
          <p:spPr bwMode="auto">
            <a:xfrm>
              <a:off x="1857357" y="4621262"/>
              <a:ext cx="2000263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19" name="Přímá spojovací čára 18"/>
            <p:cNvCxnSpPr/>
            <p:nvPr/>
          </p:nvCxnSpPr>
          <p:spPr bwMode="auto">
            <a:xfrm rot="5400000">
              <a:off x="3092465" y="5386419"/>
              <a:ext cx="1530313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0" name="Přímá spojovací čára 19"/>
            <p:cNvCxnSpPr/>
            <p:nvPr/>
          </p:nvCxnSpPr>
          <p:spPr bwMode="auto">
            <a:xfrm rot="5400000">
              <a:off x="1092202" y="5386419"/>
              <a:ext cx="1530313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1" name="Přímá spojovací čára 20"/>
            <p:cNvCxnSpPr/>
            <p:nvPr/>
          </p:nvCxnSpPr>
          <p:spPr bwMode="auto">
            <a:xfrm>
              <a:off x="1857357" y="4621262"/>
              <a:ext cx="2000263" cy="1530313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2" name="Přímá spojovací čára 21"/>
            <p:cNvCxnSpPr/>
            <p:nvPr/>
          </p:nvCxnSpPr>
          <p:spPr bwMode="auto">
            <a:xfrm rot="10800000" flipV="1">
              <a:off x="1857357" y="4621262"/>
              <a:ext cx="2000263" cy="1530313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3" name="Přímá spojovací čára 22"/>
            <p:cNvCxnSpPr/>
            <p:nvPr/>
          </p:nvCxnSpPr>
          <p:spPr bwMode="auto">
            <a:xfrm>
              <a:off x="1857357" y="6151575"/>
              <a:ext cx="2000263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4" name="Přímá spojovací čára 23"/>
            <p:cNvCxnSpPr/>
            <p:nvPr/>
          </p:nvCxnSpPr>
          <p:spPr bwMode="auto">
            <a:xfrm rot="5400000" flipH="1" flipV="1">
              <a:off x="1888709" y="3683400"/>
              <a:ext cx="906510" cy="969215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25" name="Přímá spojovací čára 24"/>
            <p:cNvCxnSpPr/>
            <p:nvPr/>
          </p:nvCxnSpPr>
          <p:spPr bwMode="auto">
            <a:xfrm rot="10800000">
              <a:off x="2826573" y="3714752"/>
              <a:ext cx="1031048" cy="90651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sp>
          <p:nvSpPr>
            <p:cNvPr id="32" name="TextovéPole 31"/>
            <p:cNvSpPr txBox="1"/>
            <p:nvPr/>
          </p:nvSpPr>
          <p:spPr>
            <a:xfrm>
              <a:off x="3357554" y="3929066"/>
              <a:ext cx="3857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2</a:t>
              </a:r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2071670" y="3929066"/>
              <a:ext cx="3286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3</a:t>
              </a:r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1571604" y="5214950"/>
              <a:ext cx="3857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2</a:t>
              </a:r>
              <a:endParaRPr lang="cs-CZ" dirty="0"/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3857620" y="5214950"/>
              <a:ext cx="3857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1</a:t>
              </a:r>
              <a:endParaRPr lang="cs-CZ" dirty="0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2714612" y="6143644"/>
              <a:ext cx="3857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3</a:t>
              </a:r>
            </a:p>
          </p:txBody>
        </p:sp>
        <p:sp>
          <p:nvSpPr>
            <p:cNvPr id="41" name="TextovéPole 40"/>
            <p:cNvSpPr txBox="1"/>
            <p:nvPr/>
          </p:nvSpPr>
          <p:spPr>
            <a:xfrm>
              <a:off x="2714612" y="4286256"/>
              <a:ext cx="3857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1</a:t>
              </a:r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3000364" y="4786322"/>
              <a:ext cx="3857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2</a:t>
              </a:r>
              <a:endParaRPr lang="cs-CZ" dirty="0"/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3214678" y="5357826"/>
              <a:ext cx="3857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2</a:t>
              </a:r>
              <a:endParaRPr lang="cs-CZ" dirty="0"/>
            </a:p>
          </p:txBody>
        </p:sp>
      </p:grpSp>
      <p:grpSp>
        <p:nvGrpSpPr>
          <p:cNvPr id="76" name="Skupina 75"/>
          <p:cNvGrpSpPr/>
          <p:nvPr/>
        </p:nvGrpSpPr>
        <p:grpSpPr>
          <a:xfrm>
            <a:off x="4286249" y="3786190"/>
            <a:ext cx="3957665" cy="2798224"/>
            <a:chOff x="4286249" y="3786190"/>
            <a:chExt cx="3957665" cy="2798224"/>
          </a:xfrm>
        </p:grpSpPr>
        <p:sp>
          <p:nvSpPr>
            <p:cNvPr id="49" name="Šipka doprava 48"/>
            <p:cNvSpPr/>
            <p:nvPr/>
          </p:nvSpPr>
          <p:spPr bwMode="auto">
            <a:xfrm>
              <a:off x="4286249" y="5214950"/>
              <a:ext cx="978408" cy="484632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51" name="Přímá spojovací čára 50"/>
            <p:cNvCxnSpPr/>
            <p:nvPr/>
          </p:nvCxnSpPr>
          <p:spPr bwMode="auto">
            <a:xfrm>
              <a:off x="5857885" y="4692700"/>
              <a:ext cx="2000263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53" name="Přímá spojovací čára 52"/>
            <p:cNvCxnSpPr/>
            <p:nvPr/>
          </p:nvCxnSpPr>
          <p:spPr bwMode="auto">
            <a:xfrm rot="5400000">
              <a:off x="7092993" y="5457857"/>
              <a:ext cx="1530313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54" name="Přímá spojovací čára 53"/>
            <p:cNvCxnSpPr/>
            <p:nvPr/>
          </p:nvCxnSpPr>
          <p:spPr bwMode="auto">
            <a:xfrm rot="5400000">
              <a:off x="5092730" y="5457857"/>
              <a:ext cx="1530313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55" name="Přímá spojovací čára 54"/>
            <p:cNvCxnSpPr/>
            <p:nvPr/>
          </p:nvCxnSpPr>
          <p:spPr bwMode="auto">
            <a:xfrm>
              <a:off x="5857885" y="4692700"/>
              <a:ext cx="2000263" cy="1530313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56" name="Přímá spojovací čára 55"/>
            <p:cNvCxnSpPr/>
            <p:nvPr/>
          </p:nvCxnSpPr>
          <p:spPr bwMode="auto">
            <a:xfrm rot="10800000" flipV="1">
              <a:off x="5857885" y="4692700"/>
              <a:ext cx="2000263" cy="1530313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57" name="Přímá spojovací čára 56"/>
            <p:cNvCxnSpPr/>
            <p:nvPr/>
          </p:nvCxnSpPr>
          <p:spPr bwMode="auto">
            <a:xfrm>
              <a:off x="5857885" y="6223013"/>
              <a:ext cx="2000263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58" name="Přímá spojovací čára 57"/>
            <p:cNvCxnSpPr/>
            <p:nvPr/>
          </p:nvCxnSpPr>
          <p:spPr bwMode="auto">
            <a:xfrm rot="5400000" flipH="1" flipV="1">
              <a:off x="5889237" y="3754838"/>
              <a:ext cx="906510" cy="969215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59" name="Přímá spojovací čára 58"/>
            <p:cNvCxnSpPr/>
            <p:nvPr/>
          </p:nvCxnSpPr>
          <p:spPr bwMode="auto">
            <a:xfrm rot="10800000">
              <a:off x="6827101" y="3786190"/>
              <a:ext cx="1031048" cy="90651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63" name="Přímá spojovací čára 62"/>
            <p:cNvCxnSpPr/>
            <p:nvPr/>
          </p:nvCxnSpPr>
          <p:spPr bwMode="auto">
            <a:xfrm>
              <a:off x="5857885" y="4692700"/>
              <a:ext cx="2000263" cy="1530313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64" name="Přímá spojovací čára 63"/>
            <p:cNvCxnSpPr/>
            <p:nvPr/>
          </p:nvCxnSpPr>
          <p:spPr bwMode="auto">
            <a:xfrm rot="10800000" flipV="1">
              <a:off x="5857885" y="4692700"/>
              <a:ext cx="2000263" cy="1530313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65" name="Přímá spojovací čára 64"/>
            <p:cNvCxnSpPr/>
            <p:nvPr/>
          </p:nvCxnSpPr>
          <p:spPr bwMode="auto">
            <a:xfrm>
              <a:off x="5857885" y="6223013"/>
              <a:ext cx="2000263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66" name="Přímá spojovací čára 65"/>
            <p:cNvCxnSpPr/>
            <p:nvPr/>
          </p:nvCxnSpPr>
          <p:spPr bwMode="auto">
            <a:xfrm rot="5400000" flipH="1" flipV="1">
              <a:off x="5889237" y="3754838"/>
              <a:ext cx="906510" cy="969215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accent2">
                  <a:lumMod val="50000"/>
                </a:schemeClr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sp>
          <p:nvSpPr>
            <p:cNvPr id="68" name="TextovéPole 67"/>
            <p:cNvSpPr txBox="1"/>
            <p:nvPr/>
          </p:nvSpPr>
          <p:spPr>
            <a:xfrm>
              <a:off x="7429520" y="3929066"/>
              <a:ext cx="3857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/>
                <a:t>2</a:t>
              </a:r>
            </a:p>
          </p:txBody>
        </p:sp>
        <p:sp>
          <p:nvSpPr>
            <p:cNvPr id="69" name="TextovéPole 68"/>
            <p:cNvSpPr txBox="1"/>
            <p:nvPr/>
          </p:nvSpPr>
          <p:spPr>
            <a:xfrm>
              <a:off x="6072198" y="4000504"/>
              <a:ext cx="3286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3</a:t>
              </a:r>
            </a:p>
          </p:txBody>
        </p:sp>
        <p:sp>
          <p:nvSpPr>
            <p:cNvPr id="70" name="TextovéPole 69"/>
            <p:cNvSpPr txBox="1"/>
            <p:nvPr/>
          </p:nvSpPr>
          <p:spPr>
            <a:xfrm>
              <a:off x="5500694" y="5286388"/>
              <a:ext cx="3857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 smtClean="0"/>
                <a:t>2</a:t>
              </a:r>
              <a:endParaRPr lang="cs-CZ" sz="2000" b="1" dirty="0"/>
            </a:p>
          </p:txBody>
        </p:sp>
        <p:sp>
          <p:nvSpPr>
            <p:cNvPr id="71" name="TextovéPole 70"/>
            <p:cNvSpPr txBox="1"/>
            <p:nvPr/>
          </p:nvSpPr>
          <p:spPr>
            <a:xfrm>
              <a:off x="7858148" y="5286388"/>
              <a:ext cx="3857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 smtClean="0"/>
                <a:t>1</a:t>
              </a:r>
              <a:endParaRPr lang="cs-CZ" sz="2000" b="1" dirty="0"/>
            </a:p>
          </p:txBody>
        </p:sp>
        <p:sp>
          <p:nvSpPr>
            <p:cNvPr id="72" name="TextovéPole 71"/>
            <p:cNvSpPr txBox="1"/>
            <p:nvPr/>
          </p:nvSpPr>
          <p:spPr>
            <a:xfrm>
              <a:off x="6715140" y="6215082"/>
              <a:ext cx="3857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3</a:t>
              </a:r>
            </a:p>
          </p:txBody>
        </p:sp>
        <p:sp>
          <p:nvSpPr>
            <p:cNvPr id="73" name="TextovéPole 72"/>
            <p:cNvSpPr txBox="1"/>
            <p:nvPr/>
          </p:nvSpPr>
          <p:spPr>
            <a:xfrm>
              <a:off x="6715140" y="4286256"/>
              <a:ext cx="3857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/>
                <a:t>1</a:t>
              </a:r>
            </a:p>
          </p:txBody>
        </p:sp>
        <p:sp>
          <p:nvSpPr>
            <p:cNvPr id="74" name="TextovéPole 73"/>
            <p:cNvSpPr txBox="1"/>
            <p:nvPr/>
          </p:nvSpPr>
          <p:spPr>
            <a:xfrm>
              <a:off x="7000892" y="4857760"/>
              <a:ext cx="3857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2</a:t>
              </a:r>
              <a:endParaRPr lang="cs-CZ" dirty="0"/>
            </a:p>
          </p:txBody>
        </p:sp>
        <p:sp>
          <p:nvSpPr>
            <p:cNvPr id="75" name="TextovéPole 74"/>
            <p:cNvSpPr txBox="1"/>
            <p:nvPr/>
          </p:nvSpPr>
          <p:spPr>
            <a:xfrm>
              <a:off x="7215206" y="5429264"/>
              <a:ext cx="3857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2</a:t>
              </a:r>
              <a:endParaRPr lang="cs-CZ" dirty="0"/>
            </a:p>
          </p:txBody>
        </p:sp>
        <p:cxnSp>
          <p:nvCxnSpPr>
            <p:cNvPr id="60" name="Přímá spojovací čára 59"/>
            <p:cNvCxnSpPr/>
            <p:nvPr/>
          </p:nvCxnSpPr>
          <p:spPr bwMode="auto">
            <a:xfrm>
              <a:off x="5857885" y="4692700"/>
              <a:ext cx="2000263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rgbClr val="FF0000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61" name="Přímá spojovací čára 60"/>
            <p:cNvCxnSpPr/>
            <p:nvPr/>
          </p:nvCxnSpPr>
          <p:spPr bwMode="auto">
            <a:xfrm rot="5400000">
              <a:off x="7092993" y="5457857"/>
              <a:ext cx="1530313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rgbClr val="FF0000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62" name="Přímá spojovací čára 61"/>
            <p:cNvCxnSpPr/>
            <p:nvPr/>
          </p:nvCxnSpPr>
          <p:spPr bwMode="auto">
            <a:xfrm rot="5400000">
              <a:off x="5092730" y="5457857"/>
              <a:ext cx="1530313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rgbClr val="FF0000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  <p:cxnSp>
          <p:nvCxnSpPr>
            <p:cNvPr id="67" name="Přímá spojovací čára 66"/>
            <p:cNvCxnSpPr/>
            <p:nvPr/>
          </p:nvCxnSpPr>
          <p:spPr bwMode="auto">
            <a:xfrm rot="10800000">
              <a:off x="6827101" y="3786190"/>
              <a:ext cx="1031048" cy="90651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rgbClr val="FF0000"/>
              </a:solidFill>
              <a:prstDash val="solid"/>
              <a:miter lim="800000"/>
              <a:headEnd type="oval" w="med" len="med"/>
              <a:tailEnd type="oval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597863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 of graph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692696"/>
            <a:ext cx="8218487" cy="5760640"/>
          </a:xfrm>
        </p:spPr>
        <p:txBody>
          <a:bodyPr/>
          <a:lstStyle/>
          <a:p>
            <a:r>
              <a:rPr lang="en-US" sz="2400" b="1" dirty="0" smtClean="0">
                <a:ea typeface="Cambria Math" pitchFamily="18" charset="0"/>
                <a:sym typeface="Symbol"/>
              </a:rPr>
              <a:t>cut</a:t>
            </a:r>
            <a:endParaRPr lang="cs-CZ" sz="2400" b="1" dirty="0" smtClean="0">
              <a:ea typeface="Cambria Math" pitchFamily="18" charset="0"/>
              <a:sym typeface="Symbol"/>
            </a:endParaRPr>
          </a:p>
          <a:p>
            <a:pPr lvl="1"/>
            <a:r>
              <a:rPr lang="en-US" sz="2000" dirty="0" smtClean="0"/>
              <a:t>A </a:t>
            </a:r>
            <a:r>
              <a:rPr lang="en-US" sz="2000" b="1" i="1" dirty="0" smtClean="0"/>
              <a:t>cut of graph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G = (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,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E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2000" dirty="0" smtClean="0">
                <a:ea typeface="Cambria Math" pitchFamily="18" charset="0"/>
              </a:rPr>
              <a:t>is a subset of edges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⊆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E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sz="2000" dirty="0" smtClean="0">
                <a:ea typeface="Cambria Math" pitchFamily="18" charset="0"/>
              </a:rPr>
              <a:t>such that</a:t>
            </a:r>
            <a:endParaRPr lang="cs-CZ" sz="2000" dirty="0" smtClean="0"/>
          </a:p>
          <a:p>
            <a:pPr lvl="1">
              <a:buNone/>
            </a:pPr>
            <a:r>
              <a:rPr lang="cs-CZ" sz="2000" dirty="0" smtClean="0"/>
              <a:t>	</a:t>
            </a:r>
            <a:r>
              <a:rPr lang="cs-CZ" sz="21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∃</a:t>
            </a:r>
            <a:r>
              <a:rPr lang="cs-CZ" sz="21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</a:t>
            </a:r>
            <a:r>
              <a:rPr lang="cs-CZ" sz="21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⊂ </a:t>
            </a:r>
            <a:r>
              <a:rPr lang="cs-CZ" sz="21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21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: </a:t>
            </a:r>
            <a:r>
              <a:rPr lang="cs-CZ" sz="21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</a:t>
            </a:r>
            <a:r>
              <a:rPr lang="cs-CZ" sz="21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sz="21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{</a:t>
            </a:r>
            <a:r>
              <a:rPr lang="cs-CZ" sz="21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{</a:t>
            </a:r>
            <a:r>
              <a:rPr lang="cs-CZ" sz="21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</a:t>
            </a:r>
            <a:r>
              <a:rPr lang="en-US" sz="21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,</a:t>
            </a:r>
            <a:r>
              <a:rPr lang="cs-CZ" sz="21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21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1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cs-CZ" sz="21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∈ E </a:t>
            </a:r>
            <a:r>
              <a:rPr lang="en-US" sz="2100" dirty="0" smtClean="0">
                <a:latin typeface="Cambria Math" pitchFamily="18" charset="0"/>
                <a:ea typeface="Cambria Math" pitchFamily="18" charset="0"/>
              </a:rPr>
              <a:t>|</a:t>
            </a:r>
            <a:r>
              <a:rPr lang="cs-CZ" sz="21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21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</a:t>
            </a:r>
            <a:r>
              <a:rPr lang="cs-CZ" sz="21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∈ </a:t>
            </a:r>
            <a:r>
              <a:rPr lang="cs-CZ" sz="2100" i="1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</a:t>
            </a:r>
            <a:r>
              <a:rPr lang="cs-CZ" sz="21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cs-CZ" sz="21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21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2000" dirty="0" smtClean="0">
                <a:latin typeface="Cambria Math"/>
                <a:ea typeface="Cambria Math"/>
              </a:rPr>
              <a:t>∉</a:t>
            </a:r>
            <a:r>
              <a:rPr lang="cs-CZ" sz="21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21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</a:t>
            </a:r>
            <a:r>
              <a:rPr lang="cs-CZ" sz="21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}.</a:t>
            </a:r>
            <a:endParaRPr lang="en-US" sz="210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en-US" sz="2400" i="1" dirty="0" smtClean="0"/>
              <a:t>Lemma</a:t>
            </a:r>
            <a:r>
              <a:rPr lang="cs-CZ" sz="2400" i="1" dirty="0" smtClean="0"/>
              <a:t>:</a:t>
            </a:r>
            <a:r>
              <a:rPr lang="cs-CZ" sz="2400" dirty="0" smtClean="0"/>
              <a:t> </a:t>
            </a:r>
            <a:r>
              <a:rPr lang="en-US" sz="2400" dirty="0" smtClean="0"/>
              <a:t>Let </a:t>
            </a:r>
            <a:r>
              <a:rPr lang="pl-PL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G</a:t>
            </a:r>
            <a:r>
              <a:rPr lang="pl-P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 a graph</a:t>
            </a:r>
            <a:r>
              <a:rPr lang="pl-P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pl-PL" sz="24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w</a:t>
            </a:r>
            <a:r>
              <a:rPr lang="pl-P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dirty="0" smtClean="0"/>
              <a:t>be its injective real-valued weight function</a:t>
            </a:r>
            <a:r>
              <a:rPr lang="pl-P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pl-PL" sz="24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</a:t>
            </a:r>
            <a:r>
              <a:rPr lang="pl-PL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dirty="0" smtClean="0"/>
              <a:t>be a cut of graph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G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cs-CZ" sz="24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dirty="0" smtClean="0"/>
              <a:t>be its lightest edge of cut </a:t>
            </a:r>
            <a:r>
              <a:rPr lang="pl-PL" sz="24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</a:t>
            </a:r>
            <a:r>
              <a:rPr lang="en-US" sz="24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sz="2400" dirty="0" smtClean="0"/>
              <a:t>(crossing)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then every minimum spanning tree </a:t>
            </a:r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</a:t>
            </a:r>
            <a:r>
              <a:rPr lang="de-DE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graph </a:t>
            </a:r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contains </a:t>
            </a:r>
            <a:r>
              <a:rPr lang="de-DE" sz="24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</a:t>
            </a:r>
            <a:r>
              <a:rPr lang="de-DE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∈</a:t>
            </a:r>
            <a:r>
              <a:rPr lang="de-DE" sz="24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E</a:t>
            </a:r>
            <a:r>
              <a:rPr lang="de-DE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(K)</a:t>
            </a:r>
            <a:r>
              <a:rPr lang="de-DE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lvl="1"/>
            <a:r>
              <a:rPr lang="en-US" sz="2000" i="1" dirty="0" smtClean="0"/>
              <a:t>Proof by contradiction</a:t>
            </a:r>
            <a:r>
              <a:rPr lang="cs-CZ" sz="2000" i="1" dirty="0" smtClean="0"/>
              <a:t>: </a:t>
            </a:r>
            <a:r>
              <a:rPr lang="en-US" sz="2000" dirty="0" smtClean="0"/>
              <a:t>Let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</a:t>
            </a:r>
            <a:r>
              <a:rPr lang="cs-CZ" sz="2000" dirty="0" smtClean="0"/>
              <a:t> </a:t>
            </a:r>
            <a:r>
              <a:rPr lang="en-US" sz="2000" dirty="0" smtClean="0"/>
              <a:t>be a minimum spanning tree and   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=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{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,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en-US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∉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E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cs-CZ" sz="2000" dirty="0" smtClean="0"/>
              <a:t>. </a:t>
            </a:r>
            <a:r>
              <a:rPr lang="en-US" sz="2000" dirty="0" smtClean="0"/>
              <a:t>Then there is a path</a:t>
            </a:r>
            <a:r>
              <a:rPr lang="cs-CZ" sz="2000" dirty="0" smtClean="0"/>
              <a:t>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P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⊆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smtClean="0">
                <a:ea typeface="Cambria Math" pitchFamily="18" charset="0"/>
              </a:rPr>
              <a:t>connecting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</a:t>
            </a:r>
            <a:r>
              <a:rPr lang="cs-CZ" sz="2000" dirty="0" smtClean="0"/>
              <a:t> </a:t>
            </a:r>
            <a:r>
              <a:rPr lang="en-US" sz="2000" dirty="0" smtClean="0"/>
              <a:t>and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sz="2000" dirty="0" smtClean="0"/>
              <a:t>. </a:t>
            </a:r>
            <a:r>
              <a:rPr lang="en-US" sz="2000" dirty="0" smtClean="0"/>
              <a:t>The path has to cross the cut at least once.</a:t>
            </a:r>
            <a:r>
              <a:rPr lang="cs-CZ" sz="2000" dirty="0" smtClean="0"/>
              <a:t> </a:t>
            </a:r>
            <a:r>
              <a:rPr lang="en-US" sz="2000" dirty="0" smtClean="0"/>
              <a:t>Therefore there is an edge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e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∈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P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∩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sz="2000" dirty="0" smtClean="0"/>
              <a:t>and furthermore</a:t>
            </a:r>
            <a:r>
              <a:rPr lang="cs-CZ" sz="2000" dirty="0" smtClean="0"/>
              <a:t>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w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</a:t>
            </a:r>
            <a:r>
              <a:rPr lang="en-US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&lt;</a:t>
            </a:r>
            <a:r>
              <a:rPr lang="cs-CZ" sz="2000" dirty="0" smtClean="0">
                <a:latin typeface="Cambria Math"/>
                <a:ea typeface="Cambria Math"/>
              </a:rPr>
              <a:t>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w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). </a:t>
            </a:r>
            <a:r>
              <a:rPr lang="en-US" sz="2000" dirty="0" smtClean="0">
                <a:ea typeface="Cambria Math" pitchFamily="18" charset="0"/>
              </a:rPr>
              <a:t>Let’s consider    </a:t>
            </a:r>
            <a:r>
              <a:rPr lang="cs-CZ" sz="2000" dirty="0" smtClean="0"/>
              <a:t>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’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′ 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=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−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e</a:t>
            </a:r>
            <a:r>
              <a:rPr lang="cs-CZ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+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</a:t>
            </a:r>
            <a:r>
              <a:rPr lang="cs-CZ" sz="2000" dirty="0" smtClean="0"/>
              <a:t>. T</a:t>
            </a:r>
            <a:r>
              <a:rPr lang="en-US" sz="2000" dirty="0" smtClean="0"/>
              <a:t>his graph is also a spanning tree of graph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G</a:t>
            </a:r>
            <a:r>
              <a:rPr lang="cs-CZ" sz="2000" dirty="0" smtClean="0"/>
              <a:t>, </a:t>
            </a:r>
            <a:r>
              <a:rPr lang="en-US" sz="2000" dirty="0" smtClean="0"/>
              <a:t>because the graph splits into two components by removing of the edge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e</a:t>
            </a:r>
            <a:r>
              <a:rPr lang="cs-CZ" sz="2000" dirty="0" smtClean="0"/>
              <a:t> </a:t>
            </a:r>
            <a:r>
              <a:rPr lang="en-US" sz="2000" dirty="0" smtClean="0"/>
              <a:t> and it merges back by adding of the edge </a:t>
            </a:r>
            <a:r>
              <a:rPr lang="cs-CZ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</a:t>
            </a:r>
            <a:r>
              <a:rPr lang="cs-CZ" sz="2000" dirty="0" smtClean="0"/>
              <a:t> . </a:t>
            </a:r>
            <a:r>
              <a:rPr lang="en-US" sz="2000" dirty="0" smtClean="0"/>
              <a:t>                       Then </a:t>
            </a:r>
            <a:r>
              <a:rPr lang="pl-PL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w</a:t>
            </a:r>
            <a:r>
              <a:rPr lang="pl-PL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K’</a:t>
            </a:r>
            <a:r>
              <a:rPr lang="pl-PL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 = </a:t>
            </a:r>
            <a:r>
              <a:rPr lang="pl-PL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w</a:t>
            </a:r>
            <a:r>
              <a:rPr lang="pl-PL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</a:t>
            </a:r>
            <a:r>
              <a:rPr lang="pl-PL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 − </a:t>
            </a:r>
            <a:r>
              <a:rPr lang="pl-PL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w</a:t>
            </a:r>
            <a:r>
              <a:rPr lang="pl-PL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pl-PL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pl-PL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 + </a:t>
            </a:r>
            <a:r>
              <a:rPr lang="pl-PL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w</a:t>
            </a:r>
            <a:r>
              <a:rPr lang="pl-PL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pl-PL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</a:t>
            </a:r>
            <a:r>
              <a:rPr lang="en-US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pl-PL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2000" dirty="0" smtClean="0">
                <a:latin typeface="Cambria Math"/>
                <a:ea typeface="Cambria Math"/>
              </a:rPr>
              <a:t>&lt;</a:t>
            </a:r>
            <a:r>
              <a:rPr lang="cs-CZ" sz="2000" dirty="0" smtClean="0">
                <a:latin typeface="Cambria Math"/>
                <a:ea typeface="Cambria Math"/>
              </a:rPr>
              <a:t> </a:t>
            </a:r>
            <a:r>
              <a:rPr lang="pl-PL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w(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</a:t>
            </a:r>
            <a:r>
              <a:rPr lang="pl-PL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pl-PL" sz="2000" dirty="0" smtClean="0"/>
              <a:t>.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K’</a:t>
            </a:r>
            <a:r>
              <a:rPr lang="en-US" sz="2000" dirty="0" smtClean="0"/>
              <a:t> is also a minimum spanning tree.</a:t>
            </a:r>
            <a:endParaRPr lang="cs-CZ" sz="5600" dirty="0" smtClean="0">
              <a:latin typeface="Cambria Math" pitchFamily="18" charset="0"/>
              <a:ea typeface="Cambria Math" pitchFamily="18" charset="0"/>
              <a:sym typeface="Symbo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6620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UI1-1b-gramatiky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UI1-1b-gramatiky">
      <a:majorFont>
        <a:latin typeface="Arial Narrow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I1-1b-gramatiky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I1-1b-gramatiky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I1-1b-gramatiky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I1-1b-gramatiky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I1-1b-gramatiky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I1-1b-gramatiky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I1-1b-gramatiky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I1-1b-gramatiky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I1-1b-gramatiky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I1-1b-gramatiky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I1-1b-gramatiky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I1-1b-gramatiky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9855</TotalTime>
  <Words>1837</Words>
  <Application>Microsoft Office PowerPoint</Application>
  <PresentationFormat>On-screen Show (4:3)</PresentationFormat>
  <Paragraphs>281</Paragraphs>
  <Slides>28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Motiv1</vt:lpstr>
      <vt:lpstr>Dokument</vt:lpstr>
      <vt:lpstr>Advanced algorithms    topological ordering,  minimum spanning tree,  Union-Find  problem </vt:lpstr>
      <vt:lpstr>Subgraph </vt:lpstr>
      <vt:lpstr>DFS for the entire graph recursively</vt:lpstr>
      <vt:lpstr>Topological ordering</vt:lpstr>
      <vt:lpstr>Other uses of modified DFS</vt:lpstr>
      <vt:lpstr>Connected component</vt:lpstr>
      <vt:lpstr>Spanning tree </vt:lpstr>
      <vt:lpstr>Minimum spanning tree </vt:lpstr>
      <vt:lpstr>Cut of graph</vt:lpstr>
      <vt:lpstr>Jarník (Prim)’s algorithm</vt:lpstr>
      <vt:lpstr>Jarník (Prim)’s algorithm</vt:lpstr>
      <vt:lpstr>Jarník (Prim)’s algorithm</vt:lpstr>
      <vt:lpstr>Jarník (Prim)’s algorithm</vt:lpstr>
      <vt:lpstr>Borůvka’s algorithm</vt:lpstr>
      <vt:lpstr>Borůvka’s algorithm</vt:lpstr>
      <vt:lpstr>Borůvka’s algorithm</vt:lpstr>
      <vt:lpstr>Borůvka’s algorithm</vt:lpstr>
      <vt:lpstr>Kruskal’s („greedy“) algorithm</vt:lpstr>
      <vt:lpstr>Kruskal’s („greedy“) algorithm</vt:lpstr>
      <vt:lpstr>Kruskal’s („greedy“) algorithm</vt:lpstr>
      <vt:lpstr>Kruskal’s („greedy“) algorithm</vt:lpstr>
      <vt:lpstr>Union-Find problem</vt:lpstr>
      <vt:lpstr>Union-Find problem</vt:lpstr>
      <vt:lpstr>Union-Find problem</vt:lpstr>
      <vt:lpstr>Union-Find problem</vt:lpstr>
      <vt:lpstr>Union-Find problem</vt:lpstr>
      <vt:lpstr>Kruskal’s („greedy“) algorithm</vt:lpstr>
      <vt:lpstr>References</vt:lpstr>
    </vt:vector>
  </TitlesOfParts>
  <Company>Amherst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algorithms    topological ordering,  minimum spanning tree,  Union-Find  problem</dc:title>
  <dc:creator>Information Technology</dc:creator>
  <cp:lastModifiedBy>berezovs</cp:lastModifiedBy>
  <cp:revision>300</cp:revision>
  <cp:lastPrinted>2019-10-01T12:54:24Z</cp:lastPrinted>
  <dcterms:created xsi:type="dcterms:W3CDTF">2005-02-15T15:53:41Z</dcterms:created>
  <dcterms:modified xsi:type="dcterms:W3CDTF">2019-10-02T08:45:41Z</dcterms:modified>
</cp:coreProperties>
</file>