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14" r:id="rId2"/>
  </p:sldMasterIdLst>
  <p:notesMasterIdLst>
    <p:notesMasterId r:id="rId29"/>
  </p:notesMasterIdLst>
  <p:handoutMasterIdLst>
    <p:handoutMasterId r:id="rId30"/>
  </p:handoutMasterIdLst>
  <p:sldIdLst>
    <p:sldId id="256" r:id="rId3"/>
    <p:sldId id="464" r:id="rId4"/>
    <p:sldId id="490" r:id="rId5"/>
    <p:sldId id="465" r:id="rId6"/>
    <p:sldId id="466" r:id="rId7"/>
    <p:sldId id="473" r:id="rId8"/>
    <p:sldId id="474" r:id="rId9"/>
    <p:sldId id="475" r:id="rId10"/>
    <p:sldId id="476" r:id="rId11"/>
    <p:sldId id="491" r:id="rId12"/>
    <p:sldId id="462" r:id="rId13"/>
    <p:sldId id="461" r:id="rId14"/>
    <p:sldId id="463" r:id="rId15"/>
    <p:sldId id="477" r:id="rId16"/>
    <p:sldId id="478" r:id="rId17"/>
    <p:sldId id="479" r:id="rId18"/>
    <p:sldId id="480" r:id="rId19"/>
    <p:sldId id="481" r:id="rId20"/>
    <p:sldId id="487" r:id="rId21"/>
    <p:sldId id="482" r:id="rId22"/>
    <p:sldId id="483" r:id="rId23"/>
    <p:sldId id="484" r:id="rId24"/>
    <p:sldId id="485" r:id="rId25"/>
    <p:sldId id="486" r:id="rId26"/>
    <p:sldId id="489" r:id="rId27"/>
    <p:sldId id="45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CA304"/>
    <a:srgbClr val="1AD3E6"/>
    <a:srgbClr val="003399"/>
    <a:srgbClr val="66FFFF"/>
    <a:srgbClr val="FF9999"/>
    <a:srgbClr val="66FF66"/>
    <a:srgbClr val="219501"/>
    <a:srgbClr val="00964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89866" autoAdjust="0"/>
  </p:normalViewPr>
  <p:slideViewPr>
    <p:cSldViewPr>
      <p:cViewPr>
        <p:scale>
          <a:sx n="100" d="100"/>
          <a:sy n="100" d="100"/>
        </p:scale>
        <p:origin x="70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474624"/>
        <c:axId val="57471488"/>
      </c:lineChart>
      <c:catAx>
        <c:axId val="64474624"/>
        <c:scaling>
          <c:orientation val="minMax"/>
        </c:scaling>
        <c:delete val="0"/>
        <c:axPos val="b"/>
        <c:majorTickMark val="out"/>
        <c:minorTickMark val="none"/>
        <c:tickLblPos val="none"/>
        <c:crossAx val="57471488"/>
        <c:crosses val="autoZero"/>
        <c:auto val="0"/>
        <c:lblAlgn val="ctr"/>
        <c:lblOffset val="100"/>
        <c:tickLblSkip val="1"/>
        <c:noMultiLvlLbl val="0"/>
      </c:catAx>
      <c:valAx>
        <c:axId val="57471488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64474624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482816"/>
        <c:axId val="57469760"/>
      </c:lineChart>
      <c:catAx>
        <c:axId val="64482816"/>
        <c:scaling>
          <c:orientation val="minMax"/>
        </c:scaling>
        <c:delete val="0"/>
        <c:axPos val="b"/>
        <c:majorTickMark val="out"/>
        <c:minorTickMark val="none"/>
        <c:tickLblPos val="none"/>
        <c:crossAx val="57469760"/>
        <c:crosses val="autoZero"/>
        <c:auto val="0"/>
        <c:lblAlgn val="ctr"/>
        <c:lblOffset val="100"/>
        <c:tickLblSkip val="1"/>
        <c:noMultiLvlLbl val="0"/>
      </c:catAx>
      <c:valAx>
        <c:axId val="57469760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64482816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14912"/>
        <c:axId val="133433024"/>
      </c:lineChart>
      <c:catAx>
        <c:axId val="69414912"/>
        <c:scaling>
          <c:orientation val="minMax"/>
        </c:scaling>
        <c:delete val="0"/>
        <c:axPos val="b"/>
        <c:majorTickMark val="out"/>
        <c:minorTickMark val="none"/>
        <c:tickLblPos val="none"/>
        <c:crossAx val="133433024"/>
        <c:crosses val="autoZero"/>
        <c:auto val="0"/>
        <c:lblAlgn val="ctr"/>
        <c:lblOffset val="100"/>
        <c:tickLblSkip val="1"/>
        <c:noMultiLvlLbl val="0"/>
      </c:catAx>
      <c:valAx>
        <c:axId val="133433024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69414912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List1!$B$1:$B$25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48192"/>
        <c:axId val="143083776"/>
      </c:lineChart>
      <c:catAx>
        <c:axId val="69448192"/>
        <c:scaling>
          <c:orientation val="minMax"/>
        </c:scaling>
        <c:delete val="0"/>
        <c:axPos val="b"/>
        <c:majorTickMark val="out"/>
        <c:minorTickMark val="none"/>
        <c:tickLblPos val="none"/>
        <c:crossAx val="143083776"/>
        <c:crosses val="autoZero"/>
        <c:auto val="0"/>
        <c:lblAlgn val="ctr"/>
        <c:lblOffset val="100"/>
        <c:tickLblSkip val="1"/>
        <c:noMultiLvlLbl val="0"/>
      </c:catAx>
      <c:valAx>
        <c:axId val="143083776"/>
        <c:scaling>
          <c:orientation val="minMax"/>
        </c:scaling>
        <c:delete val="0"/>
        <c:axPos val="l"/>
        <c:majorGridlines>
          <c:spPr>
            <a:ln w="12700"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spPr>
          <a:ln cmpd="dbl">
            <a:prstDash val="sysDot"/>
          </a:ln>
        </c:spPr>
        <c:crossAx val="69448192"/>
        <c:crosses val="autoZero"/>
        <c:crossBetween val="midCat"/>
        <c:majorUnit val="1"/>
      </c:valAx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074D5F-AE63-4DB1-BF53-B2F2A605B7ED}" type="datetimeFigureOut">
              <a:rPr lang="cs-CZ"/>
              <a:pPr>
                <a:defRPr/>
              </a:pPr>
              <a:t>11.10.2021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9B39E6-B53D-4B89-B7DB-8FA96AB63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8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pple Chancery" charset="0"/>
              </a:defRPr>
            </a:lvl1pPr>
          </a:lstStyle>
          <a:p>
            <a:pPr>
              <a:defRPr/>
            </a:pPr>
            <a:fld id="{5EFB8513-9E74-40B8-9364-EB829848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5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825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BCC27E-196B-4629-88E3-FB5D9F45C8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4000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065837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7207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85763" y="1196975"/>
            <a:ext cx="8218487" cy="489585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763" y="1196975"/>
            <a:ext cx="40322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0413" y="1196975"/>
            <a:ext cx="403383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22"/>
          <p:cNvGrpSpPr>
            <a:grpSpLocks/>
          </p:cNvGrpSpPr>
          <p:nvPr/>
        </p:nvGrpSpPr>
        <p:grpSpPr bwMode="auto">
          <a:xfrm rot="10800000">
            <a:off x="2571750" y="6572250"/>
            <a:ext cx="5927725" cy="80963"/>
            <a:chOff x="539750" y="6597650"/>
            <a:chExt cx="5927725" cy="80963"/>
          </a:xfrm>
        </p:grpSpPr>
        <p:sp>
          <p:nvSpPr>
            <p:cNvPr id="124930" name="Rectangle 2"/>
            <p:cNvSpPr>
              <a:spLocks noChangeArrowheads="1"/>
            </p:cNvSpPr>
            <p:nvPr/>
          </p:nvSpPr>
          <p:spPr bwMode="auto">
            <a:xfrm flipH="1">
              <a:off x="549275" y="6597650"/>
              <a:ext cx="5472112" cy="8096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>
              <a:off x="6118225" y="6597650"/>
              <a:ext cx="71437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>
              <a:off x="6262687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  <p:sp>
          <p:nvSpPr>
            <p:cNvPr id="124950" name="Rectangle 22"/>
            <p:cNvSpPr>
              <a:spLocks noChangeArrowheads="1"/>
            </p:cNvSpPr>
            <p:nvPr/>
          </p:nvSpPr>
          <p:spPr bwMode="auto">
            <a:xfrm>
              <a:off x="6405562" y="6597650"/>
              <a:ext cx="71438" cy="71438"/>
            </a:xfrm>
            <a:prstGeom prst="rect">
              <a:avLst/>
            </a:prstGeom>
            <a:solidFill>
              <a:srgbClr val="FFD1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folHlink"/>
                </a:solidFill>
              </a:endParaRPr>
            </a:p>
          </p:txBody>
        </p:sp>
      </p:grpSp>
      <p:sp>
        <p:nvSpPr>
          <p:cNvPr id="12493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8513" y="6577013"/>
            <a:ext cx="2447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128588"/>
            <a:ext cx="9144000" cy="520700"/>
            <a:chOff x="0" y="119"/>
            <a:chExt cx="5760" cy="328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119"/>
              <a:ext cx="180" cy="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4" name="Rectangle 6"/>
            <p:cNvSpPr>
              <a:spLocks noChangeArrowheads="1"/>
            </p:cNvSpPr>
            <p:nvPr/>
          </p:nvSpPr>
          <p:spPr bwMode="auto">
            <a:xfrm>
              <a:off x="260" y="200"/>
              <a:ext cx="5500" cy="165"/>
            </a:xfrm>
            <a:prstGeom prst="rect">
              <a:avLst/>
            </a:prstGeom>
            <a:gradFill rotWithShape="0">
              <a:gsLst>
                <a:gs pos="0">
                  <a:srgbClr val="32329C"/>
                </a:gs>
                <a:gs pos="100000">
                  <a:srgbClr val="F3F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35" name="Rectangle 7"/>
            <p:cNvSpPr>
              <a:spLocks noChangeArrowheads="1"/>
            </p:cNvSpPr>
            <p:nvPr/>
          </p:nvSpPr>
          <p:spPr bwMode="auto">
            <a:xfrm>
              <a:off x="258" y="200"/>
              <a:ext cx="87" cy="8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345" y="119"/>
              <a:ext cx="88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345" y="200"/>
              <a:ext cx="88" cy="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auto">
            <a:xfrm>
              <a:off x="173" y="284"/>
              <a:ext cx="86" cy="8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83" y="201"/>
              <a:ext cx="89" cy="8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258" y="282"/>
              <a:ext cx="87" cy="8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173" y="365"/>
              <a:ext cx="86" cy="8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249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43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96975"/>
            <a:ext cx="82184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357188" y="6480175"/>
            <a:ext cx="28432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5F5F5F"/>
                </a:solidFill>
                <a:latin typeface="Verdana" pitchFamily="34" charset="0"/>
              </a:rPr>
              <a:t>Advanced algorithms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7858125" y="6640513"/>
            <a:ext cx="792163" cy="217487"/>
          </a:xfrm>
          <a:prstGeom prst="rect">
            <a:avLst/>
          </a:prstGeom>
          <a:gradFill rotWithShape="1">
            <a:gsLst>
              <a:gs pos="0">
                <a:srgbClr val="FFD9B3">
                  <a:gamma/>
                  <a:tint val="66667"/>
                  <a:invGamma/>
                </a:srgbClr>
              </a:gs>
              <a:gs pos="100000">
                <a:srgbClr val="FFD9B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7786688" y="6616700"/>
            <a:ext cx="936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fld id="{330E7E5B-3AAF-4BCE-8683-A49EA2C6BD66}" type="slidenum">
              <a:rPr lang="cs-CZ" sz="1200" b="1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cs-CZ" sz="1200" b="1" dirty="0">
                <a:solidFill>
                  <a:schemeClr val="bg1"/>
                </a:solidFill>
              </a:rPr>
              <a:t>/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25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AE5D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9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AE5D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B3C1-4A8A-4725-8E2B-7453E9331F3E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414E-757B-47A2-B484-8AB335962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a/Graph_isomorphism_a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//upload.wikimedia.org/wikipedia/commons/8/84/Graph_isomorphism_b.svg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916832"/>
            <a:ext cx="6019800" cy="2088232"/>
          </a:xfrm>
        </p:spPr>
        <p:txBody>
          <a:bodyPr/>
          <a:lstStyle/>
          <a:p>
            <a:pPr eaLnBrk="1" hangingPunct="1"/>
            <a:r>
              <a:rPr lang="en-US" sz="4400" dirty="0" smtClean="0"/>
              <a:t>Combinatorial algorithms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computing graph isomorphism,</a:t>
            </a:r>
            <a:br>
              <a:rPr lang="en-US" sz="2400" b="0" dirty="0" smtClean="0"/>
            </a:br>
            <a:r>
              <a:rPr lang="en-US" sz="2400" b="0" dirty="0" smtClean="0"/>
              <a:t>computing tree isomorphism</a:t>
            </a:r>
            <a:endParaRPr lang="en-US" sz="2400" b="0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algn="r" eaLnBrk="1" hangingPunct="1"/>
            <a:r>
              <a:rPr lang="cs-CZ" dirty="0"/>
              <a:t>Jiří Vyskočil, Radek Mařík</a:t>
            </a:r>
          </a:p>
          <a:p>
            <a:pPr algn="r" eaLnBrk="1" hangingPunct="1"/>
            <a:r>
              <a:rPr lang="cs-CZ" dirty="0" smtClean="0"/>
              <a:t>201</a:t>
            </a: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338990"/>
            <a:ext cx="3100961" cy="31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3474005"/>
            <a:ext cx="3056822" cy="2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81590" y="1043735"/>
                <a:ext cx="3870430" cy="234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1043735"/>
                <a:ext cx="3870430" cy="2344231"/>
              </a:xfrm>
              <a:prstGeom prst="rect">
                <a:avLst/>
              </a:prstGeom>
              <a:blipFill rotWithShape="1">
                <a:blip r:embed="rId4"/>
                <a:stretch>
                  <a:fillRect b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62010" y="1043735"/>
                <a:ext cx="3420380" cy="234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10" y="1043735"/>
                <a:ext cx="3420380" cy="2344231"/>
              </a:xfrm>
              <a:prstGeom prst="rect">
                <a:avLst/>
              </a:prstGeom>
              <a:blipFill rotWithShape="1">
                <a:blip r:embed="rId5"/>
                <a:stretch>
                  <a:fillRect b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611560" y="3429000"/>
            <a:ext cx="78308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201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 smtClean="0"/>
              <a:t>Computing Graph Isomorphism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252536" y="1268760"/>
                <a:ext cx="9505056" cy="4536504"/>
              </a:xfrm>
            </p:spPr>
            <p:txBody>
              <a:bodyPr/>
              <a:lstStyle/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Function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FindIsomorphism</a:t>
                </a:r>
                <a:r>
                  <a:rPr lang="en-US" sz="1600" cap="small" dirty="0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set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invariant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inducing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function</m:t>
                    </m:r>
                    <m:r>
                      <a:rPr lang="en-US" sz="1600" b="0" i="1" dirty="0" smtClean="0">
                        <a:latin typeface="Cambria Math"/>
                      </a:rPr>
                      <m:t>𝑠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𝐼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;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)</a:t>
                </a:r>
                <a:r>
                  <a:rPr lang="en-US" sz="1600" cap="small" dirty="0" smtClean="0">
                    <a:latin typeface="Cambria" pitchFamily="18" charset="0"/>
                  </a:rPr>
                  <a:t> : </a:t>
                </a:r>
                <a:r>
                  <a:rPr lang="en-US" sz="2000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et</m:t>
                          </m:r>
                          <m:r>
                            <a:rPr lang="en-US" sz="16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of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isomorphisms</m:t>
                          </m:r>
                        </m:e>
                      </m:mr>
                    </m:m>
                  </m:oMath>
                </a14:m>
                <a:endParaRPr lang="en-US" sz="16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try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  ( </a:t>
                </a:r>
                <a:r>
                  <a:rPr lang="en-US" sz="1600" i="1" dirty="0" smtClean="0">
                    <a:latin typeface="Cambria" pitchFamily="18" charset="0"/>
                  </a:rPr>
                  <a:t>partitions, X, Y </a:t>
                </a:r>
                <a:r>
                  <a:rPr lang="en-US" sz="1600" dirty="0" smtClean="0">
                    <a:latin typeface="Cambria" pitchFamily="18" charset="0"/>
                  </a:rPr>
                  <a:t>)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GetPartitions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,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,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)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c</a:t>
                </a:r>
                <a:r>
                  <a:rPr lang="en-US" sz="1600" b="1" dirty="0" smtClean="0">
                    <a:latin typeface="Cambria" pitchFamily="18" charset="0"/>
                  </a:rPr>
                  <a:t>atch</a:t>
                </a:r>
                <a:r>
                  <a:rPr lang="en-US" sz="1600" dirty="0" smtClean="0">
                    <a:latin typeface="Cambria" pitchFamily="18" charset="0"/>
                  </a:rPr>
                  <a:t>   (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are not isomorphic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!</m:t>
                    </m:r>
                    <m:r>
                      <a:rPr lang="en-US" sz="1600" i="1">
                        <a:latin typeface="Cambria Math"/>
                      </a:rPr>
                      <m:t>“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)</a:t>
                </a: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return</a:t>
                </a:r>
                <a:r>
                  <a:rPr lang="en-US" sz="1600" dirty="0" smtClean="0">
                    <a:latin typeface="Cambria" pitchFamily="18" charset="0"/>
                  </a:rPr>
                  <a:t>   ∅ ;  </a:t>
                </a: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0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partitions </a:t>
                </a:r>
                <a:r>
                  <a:rPr lang="en-US" sz="1600" i="1" dirty="0">
                    <a:latin typeface="Cambria" pitchFamily="18" charset="0"/>
                  </a:rPr>
                  <a:t>–</a:t>
                </a:r>
                <a:r>
                  <a:rPr lang="en-US" sz="1600" dirty="0">
                    <a:latin typeface="Cambria" pitchFamily="18" charset="0"/>
                  </a:rPr>
                  <a:t> 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do   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     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each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        </a:t>
                </a:r>
                <a:r>
                  <a:rPr lang="en-US" sz="1600" i="1" dirty="0" smtClean="0">
                    <a:latin typeface="Cambria" pitchFamily="18" charset="0"/>
                  </a:rPr>
                  <a:t>W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] =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 smtClean="0">
                    <a:latin typeface="Cambria" pitchFamily="18" charset="0"/>
                  </a:rPr>
                  <a:t>      </a:t>
                </a: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  <a:endParaRPr lang="en-US" sz="1600" b="1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CollectIsomorphisms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) </m:t>
                    </m:r>
                  </m:oMath>
                </a14:m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2536" y="1268760"/>
                <a:ext cx="9505056" cy="453650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06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Graph Isomorphism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252536" y="854448"/>
                <a:ext cx="9252520" cy="5976664"/>
              </a:xfrm>
            </p:spPr>
            <p:txBody>
              <a:bodyPr/>
              <a:lstStyle/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Function</a:t>
                </a:r>
                <a:r>
                  <a:rPr lang="cs-CZ" sz="1600" dirty="0" smtClean="0">
                    <a:latin typeface="Cambria" pitchFamily="18" charset="0"/>
                  </a:rPr>
                  <a:t>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GetPartitions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set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invariant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" pitchFamily="18" charset="0"/>
                                </a:rPr>
                                <m:t>inducing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Cambria" pitchFamily="18" charset="0"/>
                                </a:rPr>
                                <m:t>functions</m:t>
                              </m:r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a:rPr lang="en-US" sz="1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graph</m:t>
                              </m:r>
                              <m:r>
                                <a:rPr lang="en-US" sz="16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graph</m:t>
                              </m:r>
                              <m:r>
                                <a:rPr lang="en-US" sz="16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umber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partitions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parititions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parititions</m:t>
                              </m:r>
                              <m:r>
                                <a:rPr lang="en-US" sz="1600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600" i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sz="16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i="1" dirty="0">
                    <a:latin typeface="Cambria" pitchFamily="18" charset="0"/>
                  </a:rPr>
                  <a:t>N</a:t>
                </a:r>
                <a:r>
                  <a:rPr lang="en-US" sz="1600" dirty="0">
                    <a:latin typeface="Cambria" pitchFamily="18" charset="0"/>
                  </a:rPr>
                  <a:t> = </a:t>
                </a:r>
                <a:r>
                  <a:rPr lang="en-US" sz="1600" dirty="0" smtClean="0">
                    <a:latin typeface="Cambria" pitchFamily="18" charset="0"/>
                  </a:rPr>
                  <a:t>1;  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 smtClean="0">
                    <a:latin typeface="Cambria" pitchFamily="18" charset="0"/>
                  </a:rPr>
                  <a:t>[0] = vertices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;  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 smtClean="0">
                    <a:latin typeface="Cambria" pitchFamily="18" charset="0"/>
                  </a:rPr>
                  <a:t>[0] </a:t>
                </a:r>
                <a:r>
                  <a:rPr lang="en-US" sz="1600" dirty="0">
                    <a:latin typeface="Cambria" pitchFamily="18" charset="0"/>
                  </a:rPr>
                  <a:t>= vertices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each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D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do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</a:t>
                </a:r>
                <a:r>
                  <a:rPr lang="en-US" sz="1600" i="1" dirty="0" smtClean="0">
                    <a:latin typeface="Cambria" pitchFamily="18" charset="0"/>
                  </a:rPr>
                  <a:t>P</a:t>
                </a:r>
                <a:r>
                  <a:rPr lang="en-US" sz="1600" dirty="0" smtClean="0">
                    <a:latin typeface="Cambria" pitchFamily="18" charset="0"/>
                  </a:rPr>
                  <a:t> =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 ;</a:t>
                </a:r>
                <a:endParaRPr lang="en-US" sz="13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dirty="0" smtClean="0">
                    <a:latin typeface="Cambria" pitchFamily="18" charset="0"/>
                  </a:rPr>
                  <a:t>0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P </a:t>
                </a:r>
                <a:r>
                  <a:rPr lang="en-US" sz="1600" i="1" dirty="0">
                    <a:latin typeface="Cambria" pitchFamily="18" charset="0"/>
                  </a:rPr>
                  <a:t>–</a:t>
                </a:r>
                <a:r>
                  <a:rPr lang="en-US" sz="1600" dirty="0" smtClean="0">
                    <a:latin typeface="Cambria" pitchFamily="18" charset="0"/>
                  </a:rPr>
                  <a:t> 1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</a:t>
                </a:r>
                <a:r>
                  <a:rPr lang="en-US" sz="1600" dirty="0" smtClean="0">
                    <a:latin typeface="Cambria" pitchFamily="18" charset="0"/>
                  </a:rPr>
                  <a:t>Partition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 into sets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smtClean="0">
                    <a:latin typeface="Cambria" pitchFamily="18" charset="0"/>
                  </a:rPr>
                  <a:t>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smtClean="0">
                    <a:latin typeface="Cambria" pitchFamily="18" charset="0"/>
                  </a:rPr>
                  <a:t>2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smtClean="0">
                    <a:latin typeface="Cambria" pitchFamily="18" charset="0"/>
                  </a:rPr>
                  <a:t>3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… , </a:t>
                </a:r>
                <a:r>
                  <a:rPr lang="en-US" sz="1600" i="1" dirty="0" err="1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m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 where </a:t>
                </a:r>
                <a:r>
                  <a:rPr lang="en-US" sz="1600" i="1" dirty="0" err="1" smtClean="0">
                    <a:latin typeface="Cambria" pitchFamily="18" charset="0"/>
                  </a:rPr>
                  <a:t>x,y</a:t>
                </a:r>
                <a:r>
                  <a:rPr lang="en-US" sz="1600" dirty="0" err="1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 err="1" smtClean="0">
                    <a:latin typeface="Cambria" pitchFamily="18" charset="0"/>
                  </a:rPr>
                  <a:t>X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j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 ⇔ </a:t>
                </a:r>
                <a:r>
                  <a:rPr lang="en-US" sz="1600" i="1" dirty="0" smtClean="0">
                    <a:latin typeface="Cambria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160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,x</a:t>
                </a:r>
                <a:r>
                  <a:rPr lang="en-US" sz="1600" dirty="0" smtClean="0">
                    <a:latin typeface="Cambria" pitchFamily="18" charset="0"/>
                  </a:rPr>
                  <a:t>)=</a:t>
                </a:r>
                <a:r>
                  <a:rPr lang="en-US" sz="1600" i="1" dirty="0" smtClean="0">
                    <a:latin typeface="Cambria" pitchFamily="18" charset="0"/>
                  </a:rPr>
                  <a:t>D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,y</a:t>
                </a:r>
                <a:r>
                  <a:rPr lang="en-US" sz="1600" dirty="0" smtClean="0">
                    <a:latin typeface="Cambria" pitchFamily="18" charset="0"/>
                  </a:rPr>
                  <a:t>)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       </a:t>
                </a:r>
                <a:r>
                  <a:rPr lang="en-US" sz="1600" dirty="0" smtClean="0">
                    <a:latin typeface="Cambria" pitchFamily="18" charset="0"/>
                  </a:rPr>
                  <a:t>Partition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into sets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smtClean="0">
                    <a:latin typeface="Cambria" pitchFamily="18" charset="0"/>
                  </a:rPr>
                  <a:t>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smtClean="0">
                    <a:latin typeface="Cambria" pitchFamily="18" charset="0"/>
                  </a:rPr>
                  <a:t>2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smtClean="0">
                    <a:latin typeface="Cambria" pitchFamily="18" charset="0"/>
                  </a:rPr>
                  <a:t>3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… , </a:t>
                </a:r>
                <a:r>
                  <a:rPr lang="en-US" sz="1600" i="1" dirty="0" err="1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n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where </a:t>
                </a:r>
                <a:r>
                  <a:rPr lang="en-US" sz="1600" i="1" dirty="0" err="1" smtClean="0">
                    <a:latin typeface="Cambria" pitchFamily="18" charset="0"/>
                  </a:rPr>
                  <a:t>x,y</a:t>
                </a:r>
                <a:r>
                  <a:rPr lang="en-US" sz="1600" dirty="0" err="1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 err="1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j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⇔ </a:t>
                </a:r>
                <a:r>
                  <a:rPr lang="en-US" sz="1600" i="1" dirty="0">
                    <a:latin typeface="Cambria" pitchFamily="18" charset="0"/>
                  </a:rPr>
                  <a:t>D</a:t>
                </a:r>
                <a:r>
                  <a:rPr lang="en-US" sz="1600" dirty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</a:t>
                </a:r>
                <a:r>
                  <a:rPr lang="en-US" sz="1600" i="1" dirty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)=</a:t>
                </a:r>
                <a:r>
                  <a:rPr lang="en-US" sz="1600" i="1" dirty="0" smtClean="0">
                    <a:latin typeface="Cambria" pitchFamily="18" charset="0"/>
                  </a:rPr>
                  <a:t>D</a:t>
                </a:r>
                <a:r>
                  <a:rPr lang="en-US" sz="1600" dirty="0" smtClean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,y</a:t>
                </a:r>
                <a:r>
                  <a:rPr lang="en-US" sz="1600" dirty="0">
                    <a:latin typeface="Cambria" pitchFamily="18" charset="0"/>
                  </a:rPr>
                  <a:t>)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if</a:t>
                </a:r>
                <a:r>
                  <a:rPr lang="en-US" sz="1600" i="1" dirty="0" smtClean="0">
                    <a:latin typeface="Cambria" pitchFamily="18" charset="0"/>
                  </a:rPr>
                  <a:t>   n </a:t>
                </a:r>
                <a:r>
                  <a:rPr lang="en-US" sz="1600" dirty="0">
                    <a:latin typeface="Cambria" pitchFamily="18" charset="0"/>
                  </a:rPr>
                  <a:t>≠ </a:t>
                </a:r>
                <a:r>
                  <a:rPr lang="en-US" sz="1600" i="1" dirty="0" smtClean="0">
                    <a:latin typeface="Cambria" pitchFamily="18" charset="0"/>
                  </a:rPr>
                  <a:t>m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throw exception 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" pitchFamily="18" charset="0"/>
                    <a:sym typeface="Symbol"/>
                  </a:rPr>
                  <a:t> are not isomorphic!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</a:t>
                </a:r>
                <a:r>
                  <a:rPr lang="en-US" sz="1600" dirty="0" smtClean="0">
                    <a:latin typeface="Cambria" pitchFamily="18" charset="0"/>
                  </a:rPr>
                  <a:t>Order </a:t>
                </a:r>
                <a:r>
                  <a:rPr lang="en-US" sz="1600" i="1" dirty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into sets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i="1" baseline="-25000" dirty="0">
                    <a:latin typeface="Cambria" pitchFamily="18" charset="0"/>
                  </a:rPr>
                  <a:t>1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i="1" baseline="-25000" dirty="0">
                    <a:latin typeface="Cambria" pitchFamily="18" charset="0"/>
                  </a:rPr>
                  <a:t>2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i="1" baseline="-25000" dirty="0">
                    <a:latin typeface="Cambria" pitchFamily="18" charset="0"/>
                  </a:rPr>
                  <a:t>3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], … , </a:t>
                </a:r>
                <a:r>
                  <a:rPr lang="en-US" sz="1600" i="1" dirty="0" err="1">
                    <a:latin typeface="Cambria" pitchFamily="18" charset="0"/>
                  </a:rPr>
                  <a:t>Y</a:t>
                </a:r>
                <a:r>
                  <a:rPr lang="en-US" sz="1600" i="1" baseline="-25000" dirty="0" err="1">
                    <a:latin typeface="Cambria" pitchFamily="18" charset="0"/>
                  </a:rPr>
                  <a:t>n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</a:t>
                </a:r>
                <a:r>
                  <a:rPr lang="en-US" sz="1600" dirty="0" smtClean="0">
                    <a:latin typeface="Cambria" pitchFamily="18" charset="0"/>
                  </a:rPr>
                  <a:t>so that 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                  ∀</a:t>
                </a:r>
                <a:r>
                  <a:rPr lang="en-US" sz="1600" i="1" dirty="0">
                    <a:latin typeface="Cambria" pitchFamily="18" charset="0"/>
                  </a:rPr>
                  <a:t>x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  </a:t>
                </a:r>
                <a:r>
                  <a:rPr lang="en-US" sz="1600" i="1" dirty="0" smtClean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], ∀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</a:t>
                </a:r>
                <a:r>
                  <a:rPr lang="en-US" sz="1600" dirty="0" smtClean="0">
                    <a:latin typeface="Cambria" pitchFamily="18" charset="0"/>
                  </a:rPr>
                  <a:t>: </a:t>
                </a:r>
                <a:r>
                  <a:rPr lang="en-US" sz="1600" i="1" dirty="0">
                    <a:latin typeface="Cambria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16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" pitchFamily="18" charset="0"/>
                  </a:rPr>
                  <a:t>,x</a:t>
                </a:r>
                <a:r>
                  <a:rPr lang="en-US" sz="1600" dirty="0" smtClean="0">
                    <a:latin typeface="Cambria" pitchFamily="18" charset="0"/>
                  </a:rPr>
                  <a:t>) =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i="1" dirty="0">
                    <a:latin typeface="Cambria" pitchFamily="18" charset="0"/>
                  </a:rPr>
                  <a:t>D</a:t>
                </a:r>
                <a:r>
                  <a:rPr lang="en-US" sz="1600" dirty="0">
                    <a:latin typeface="Cambria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>
                    <a:latin typeface="Cambria" pitchFamily="18" charset="0"/>
                  </a:rPr>
                  <a:t>,y</a:t>
                </a:r>
                <a:r>
                  <a:rPr lang="en-US" sz="1600" dirty="0">
                    <a:latin typeface="Cambria" pitchFamily="18" charset="0"/>
                  </a:rPr>
                  <a:t>) ⇔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 </a:t>
                </a:r>
                <a:r>
                  <a:rPr lang="en-US" sz="1600" i="1" dirty="0" err="1">
                    <a:latin typeface="Cambria" pitchFamily="18" charset="0"/>
                  </a:rPr>
                  <a:t>X</a:t>
                </a:r>
                <a:r>
                  <a:rPr lang="en-US" sz="1600" i="1" baseline="-25000" dirty="0" err="1">
                    <a:latin typeface="Cambria" pitchFamily="18" charset="0"/>
                  </a:rPr>
                  <a:t>j</a:t>
                </a:r>
                <a:r>
                  <a:rPr lang="en-US" sz="1600" i="1" dirty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</a:t>
                </a:r>
                <a:r>
                  <a:rPr lang="en-US" sz="1600" dirty="0" smtClean="0">
                    <a:latin typeface="Cambria" pitchFamily="18" charset="0"/>
                  </a:rPr>
                  <a:t> and </a:t>
                </a:r>
                <a:r>
                  <a:rPr lang="en-US" sz="1600" i="1" dirty="0">
                    <a:latin typeface="Cambria" pitchFamily="18" charset="0"/>
                  </a:rPr>
                  <a:t>y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 </a:t>
                </a:r>
                <a:r>
                  <a:rPr lang="en-US" sz="1600" i="1" dirty="0" err="1" smtClean="0">
                    <a:latin typeface="Cambria" pitchFamily="18" charset="0"/>
                  </a:rPr>
                  <a:t>Y</a:t>
                </a:r>
                <a:r>
                  <a:rPr lang="en-US" sz="1600" i="1" baseline="-25000" dirty="0" err="1" smtClean="0">
                    <a:latin typeface="Cambria" pitchFamily="18" charset="0"/>
                  </a:rPr>
                  <a:t>j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>
                    <a:latin typeface="Cambria" pitchFamily="18" charset="0"/>
                  </a:rPr>
                  <a:t>]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dirty="0" smtClean="0">
                    <a:latin typeface="Cambria" pitchFamily="18" charset="0"/>
                  </a:rPr>
                  <a:t>             </a:t>
                </a:r>
                <a:r>
                  <a:rPr lang="en-US" sz="1600" b="1" dirty="0">
                    <a:latin typeface="Cambria" pitchFamily="18" charset="0"/>
                  </a:rPr>
                  <a:t>if</a:t>
                </a:r>
                <a:r>
                  <a:rPr lang="en-US" sz="1600" i="1" dirty="0">
                    <a:latin typeface="Cambria" pitchFamily="18" charset="0"/>
                  </a:rPr>
                  <a:t>  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ordering is not possible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 throw exception 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itchFamily="18" charset="0"/>
                    <a:sym typeface="Symbol"/>
                  </a:rPr>
                  <a:t> are not isomorphic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!</m:t>
                    </m:r>
                    <m:r>
                      <a:rPr lang="en-US" sz="1600" i="1">
                        <a:latin typeface="Cambria Math"/>
                      </a:rPr>
                      <m:t>“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dirty="0" smtClean="0">
                    <a:latin typeface="Cambria" pitchFamily="18" charset="0"/>
                  </a:rPr>
                  <a:t>            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 =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 + </a:t>
                </a:r>
                <a:r>
                  <a:rPr lang="en-US" sz="1600" i="1" dirty="0" smtClean="0">
                    <a:latin typeface="Cambria" pitchFamily="18" charset="0"/>
                  </a:rPr>
                  <a:t>m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– </a:t>
                </a:r>
                <a:r>
                  <a:rPr lang="en-US" sz="1600" dirty="0" smtClean="0">
                    <a:latin typeface="Cambria" pitchFamily="18" charset="0"/>
                  </a:rPr>
                  <a:t>1;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}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</a:t>
                </a:r>
                <a:r>
                  <a:rPr lang="en-US" sz="1600" dirty="0" smtClean="0">
                    <a:latin typeface="Cambria" pitchFamily="18" charset="0"/>
                  </a:rPr>
                  <a:t>Reorder the partitions so that: |</a:t>
                </a:r>
                <a:r>
                  <a:rPr lang="en-US" sz="1600" i="1" dirty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]|=|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err="1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]|  ≤  |</a:t>
                </a:r>
                <a:r>
                  <a:rPr lang="en-US" sz="1600" i="1" dirty="0">
                    <a:latin typeface="Cambria" pitchFamily="18" charset="0"/>
                  </a:rPr>
                  <a:t>X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+1]|=|</a:t>
                </a:r>
                <a:r>
                  <a:rPr lang="en-US" sz="1600" i="1" dirty="0">
                    <a:latin typeface="Cambria" pitchFamily="18" charset="0"/>
                  </a:rPr>
                  <a:t>Y </a:t>
                </a:r>
                <a:r>
                  <a:rPr lang="en-US" sz="1600" dirty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i</a:t>
                </a:r>
                <a:r>
                  <a:rPr lang="en-US" sz="1600" dirty="0" smtClean="0">
                    <a:latin typeface="Cambria" pitchFamily="18" charset="0"/>
                  </a:rPr>
                  <a:t>+1]|   for 0 ≤ </a:t>
                </a:r>
                <a:r>
                  <a:rPr lang="en-US" sz="1600" i="1" dirty="0" err="1" smtClean="0">
                    <a:latin typeface="Cambria" pitchFamily="18" charset="0"/>
                  </a:rPr>
                  <a:t>i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&lt; 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i="1" dirty="0">
                    <a:latin typeface="Cambria" pitchFamily="18" charset="0"/>
                  </a:rPr>
                  <a:t> –</a:t>
                </a:r>
                <a:r>
                  <a:rPr lang="en-US" sz="1600" dirty="0">
                    <a:latin typeface="Cambria" pitchFamily="18" charset="0"/>
                  </a:rPr>
                  <a:t> 1</a:t>
                </a:r>
                <a:r>
                  <a:rPr lang="en-US" sz="1600" i="1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  <a:endParaRPr lang="cs-CZ" sz="16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50000"/>
                  </a:lnSpc>
                  <a:spcAft>
                    <a:spcPts val="120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return</a:t>
                </a:r>
                <a:r>
                  <a:rPr lang="en-US" sz="1600" dirty="0" smtClean="0">
                    <a:latin typeface="Cambria" pitchFamily="18" charset="0"/>
                  </a:rPr>
                  <a:t>   (</a:t>
                </a:r>
                <a:r>
                  <a:rPr lang="en-US" sz="1600" i="1" dirty="0" smtClean="0">
                    <a:latin typeface="Cambria" pitchFamily="18" charset="0"/>
                  </a:rPr>
                  <a:t>N</a:t>
                </a:r>
                <a:r>
                  <a:rPr lang="en-US" sz="1600" dirty="0" smtClean="0">
                    <a:latin typeface="Cambria" pitchFamily="18" charset="0"/>
                  </a:rPr>
                  <a:t>, </a:t>
                </a:r>
                <a:r>
                  <a:rPr lang="en-US" sz="1600" i="1" dirty="0" smtClean="0">
                    <a:latin typeface="Cambria" pitchFamily="18" charset="0"/>
                  </a:rPr>
                  <a:t>X</a:t>
                </a:r>
                <a:r>
                  <a:rPr lang="en-US" sz="1600" dirty="0" smtClean="0">
                    <a:latin typeface="Cambria" pitchFamily="18" charset="0"/>
                  </a:rPr>
                  <a:t>, </a:t>
                </a:r>
                <a:r>
                  <a:rPr lang="en-US" sz="1600" i="1" dirty="0" smtClean="0">
                    <a:latin typeface="Cambria" pitchFamily="18" charset="0"/>
                  </a:rPr>
                  <a:t>Y</a:t>
                </a:r>
                <a:r>
                  <a:rPr lang="en-US" sz="1600" dirty="0" smtClean="0">
                    <a:latin typeface="Cambria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2536" y="854448"/>
                <a:ext cx="9252520" cy="597666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2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 smtClean="0"/>
              <a:t>Computing Graph Isomorphism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361056" y="620688"/>
                <a:ext cx="9505056" cy="5976664"/>
              </a:xfrm>
            </p:spPr>
            <p:txBody>
              <a:bodyPr/>
              <a:lstStyle/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1600" b="1" smtClean="0">
                              <a:latin typeface="Cambria" pitchFamily="18" charset="0"/>
                            </a:rPr>
                            <m:t>Function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latin typeface="Cambria" pitchFamily="18" charset="0"/>
                            </a:rPr>
                            <m:t>         </m:t>
                          </m:r>
                          <m:r>
                            <m:rPr>
                              <m:nor/>
                            </m:rPr>
                            <a:rPr lang="en-US" sz="1600" b="1" i="0" smtClean="0">
                              <a:latin typeface="Cambria Math"/>
                            </a:rPr>
                            <m:t>            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sz="1600" b="0" i="0" cap="small" spc="-15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Collect</m:t>
                          </m:r>
                          <m:r>
                            <m:rPr>
                              <m:nor/>
                            </m:rPr>
                            <a:rPr lang="en-US" sz="1600" cap="small" spc="-15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Isomorphism</m:t>
                          </m:r>
                          <m:r>
                            <m:rPr>
                              <m:nor/>
                            </m:rPr>
                            <a:rPr lang="en-US" sz="1600" b="0" i="0" cap="small" spc="-15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s</m:t>
                          </m:r>
                        </m:e>
                      </m:mr>
                    </m:m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graph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 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starting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vertex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of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20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1200" i="1" dirty="0">
                                  <a:latin typeface="Cambria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sz="1200" i="1" dirty="0">
                                  <a:latin typeface="Cambria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dirty="0">
                                  <a:latin typeface="Cambria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parititions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 ;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partition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mapping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as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>
                                  <a:latin typeface="Cambria Math"/>
                                </a:rPr>
                                <m:t>𝐚𝐫𝐫𝐚𝐲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vertices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>
                                  <a:latin typeface="Cambria Math"/>
                                </a:rPr>
                                <m:t>𝐨𝐟</m:t>
                              </m:r>
                            </m:e>
                          </m:mr>
                          <m:mr>
                            <m:e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indices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partitions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1200" i="1">
                            <a:latin typeface="Cambria Math"/>
                          </a:rPr>
                          <m:t> ;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1200"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urrent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isomorphism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r>
                                <m:rPr>
                                  <m:brk m:alnAt="7"/>
                                </m:rP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as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1">
                                  <a:latin typeface="Cambria Math"/>
                                </a:rPr>
                                <m:t>𝐚𝐫𝐫𝐚𝐲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vertices</m:t>
                                  </m:r>
                                  <m:r>
                                    <a:rPr lang="en-US" sz="12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of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200" b="1">
                                  <a:latin typeface="Cambria Math"/>
                                </a:rPr>
                                <m:t>𝐨𝐟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vertices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 sz="120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1200" b="0" i="1" smtClean="0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1200" dirty="0" smtClean="0">
                    <a:latin typeface="Cambria" pitchFamily="18" charset="0"/>
                  </a:rPr>
                  <a:t> </a:t>
                </a:r>
                <a:r>
                  <a:rPr lang="en-US" sz="1600" dirty="0" smtClean="0">
                    <a:latin typeface="Cambria" pitchFamily="18" charset="0"/>
                  </a:rPr>
                  <a:t>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2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1200" b="0" i="0" smtClean="0">
                              <a:latin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et</m:t>
                          </m:r>
                          <m:r>
                            <a:rPr lang="en-US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of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isomorphisms</m:t>
                          </m:r>
                        </m:e>
                      </m:mr>
                    </m:m>
                  </m:oMath>
                </a14:m>
                <a:endParaRPr lang="en-US" sz="16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if</a:t>
                </a:r>
                <a:r>
                  <a:rPr lang="en-US" sz="1600" i="1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v </a:t>
                </a:r>
                <a:r>
                  <a:rPr lang="en-US" sz="1600" dirty="0" smtClean="0">
                    <a:latin typeface="Cambria" pitchFamily="18" charset="0"/>
                  </a:rPr>
                  <a:t>= number of vertices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return 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{ </a:t>
                </a:r>
                <a:r>
                  <a:rPr lang="en-US" sz="1600" i="1" dirty="0" smtClean="0">
                    <a:latin typeface="Cambria" pitchFamily="18" charset="0"/>
                    <a:sym typeface="Symbol"/>
                  </a:rPr>
                  <a:t>f 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} </a:t>
                </a:r>
                <a:r>
                  <a:rPr lang="en-US" sz="1600" dirty="0" smtClean="0">
                    <a:latin typeface="Cambria" pitchFamily="18" charset="0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i="1" dirty="0" smtClean="0">
                    <a:latin typeface="Cambria" pitchFamily="18" charset="0"/>
                  </a:rPr>
                  <a:t>R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∅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i="1" dirty="0" smtClean="0">
                    <a:latin typeface="Cambria" pitchFamily="18" charset="0"/>
                  </a:rPr>
                  <a:t>p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i="1" dirty="0" smtClean="0">
                    <a:latin typeface="Cambria" pitchFamily="18" charset="0"/>
                  </a:rPr>
                  <a:t>W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v</a:t>
                </a:r>
                <a:r>
                  <a:rPr lang="en-US" sz="1600" dirty="0" smtClean="0">
                    <a:latin typeface="Cambria" pitchFamily="18" charset="0"/>
                  </a:rPr>
                  <a:t>] 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each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</a:t>
                </a:r>
                <a:r>
                  <a:rPr lang="en-US" sz="1600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i="1" dirty="0" smtClean="0">
                    <a:latin typeface="Cambria" pitchFamily="18" charset="0"/>
                  </a:rPr>
                  <a:t>Y </a:t>
                </a:r>
                <a:r>
                  <a:rPr lang="en-US" sz="1600" dirty="0" smtClean="0">
                    <a:latin typeface="Cambria" pitchFamily="18" charset="0"/>
                  </a:rPr>
                  <a:t>[</a:t>
                </a:r>
                <a:r>
                  <a:rPr lang="en-US" sz="1600" i="1" dirty="0" smtClean="0">
                    <a:latin typeface="Cambria" pitchFamily="18" charset="0"/>
                  </a:rPr>
                  <a:t>p</a:t>
                </a:r>
                <a:r>
                  <a:rPr lang="en-US" sz="1600" dirty="0" smtClean="0">
                    <a:latin typeface="Cambria" pitchFamily="18" charset="0"/>
                  </a:rPr>
                  <a:t>]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</a:t>
                </a:r>
                <a:r>
                  <a:rPr lang="en-US" sz="1600" i="1" dirty="0" smtClean="0">
                    <a:latin typeface="Cambria" pitchFamily="18" charset="0"/>
                  </a:rPr>
                  <a:t>OK</a:t>
                </a:r>
                <a:r>
                  <a:rPr lang="en-US" sz="1600" dirty="0" smtClean="0">
                    <a:latin typeface="Cambria" pitchFamily="18" charset="0"/>
                  </a:rPr>
                  <a:t> = </a:t>
                </a:r>
                <a:r>
                  <a:rPr lang="en-US" sz="1600" b="1" dirty="0" smtClean="0">
                    <a:latin typeface="Cambria" pitchFamily="18" charset="0"/>
                  </a:rPr>
                  <a:t>true</a:t>
                </a:r>
                <a:r>
                  <a:rPr lang="en-US" sz="1600" dirty="0" smtClean="0">
                    <a:latin typeface="Cambria" pitchFamily="18" charset="0"/>
                  </a:rPr>
                  <a:t> ;</a:t>
                </a:r>
                <a:endParaRPr lang="en-US" sz="13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u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dirty="0" smtClean="0">
                    <a:latin typeface="Cambria" pitchFamily="18" charset="0"/>
                  </a:rPr>
                  <a:t>0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v </a:t>
                </a:r>
                <a:r>
                  <a:rPr lang="en-US" sz="1600" i="1" dirty="0">
                    <a:latin typeface="Cambria" pitchFamily="18" charset="0"/>
                  </a:rPr>
                  <a:t>–</a:t>
                </a:r>
                <a:r>
                  <a:rPr lang="en-US" sz="1600" dirty="0" smtClean="0">
                    <a:latin typeface="Cambria" pitchFamily="18" charset="0"/>
                  </a:rPr>
                  <a:t> 1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if  </a:t>
                </a:r>
                <a:r>
                  <a:rPr lang="en-US" sz="1600" i="1" dirty="0" smtClean="0">
                    <a:latin typeface="Cambr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{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edges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  </m:t>
                    </m:r>
                    <m:r>
                      <m:rPr>
                        <m:nor/>
                      </m:rPr>
                      <a:rPr lang="en-US" sz="1600" b="1" i="0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xor</m:t>
                    </m:r>
                    <m:r>
                      <m:rPr>
                        <m:nor/>
                      </m:rPr>
                      <a:rPr lang="en-US" sz="1600" b="1" i="0" dirty="0" smtClean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latin typeface="Cambria" pitchFamily="18" charset="0"/>
                        <a:sym typeface="Symbol"/>
                      </a:rPr>
                      <m:t>   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[</m:t>
                    </m:r>
                    <m:r>
                      <m:rPr>
                        <m:nor/>
                      </m:rPr>
                      <a:rPr lang="en-US" sz="1600" i="1" dirty="0" err="1">
                        <a:latin typeface="Cambria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1600" i="1" dirty="0" err="1">
                        <a:latin typeface="Cambria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 }</m:t>
                    </m:r>
                    <m:r>
                      <a:rPr lang="en-US" sz="16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edges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  <a:sym typeface="Symbol"/>
                      </a:rPr>
                      <m:t> 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  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 {  </a:t>
                </a:r>
                <a:r>
                  <a:rPr lang="en-US" sz="1600" i="1" dirty="0" smtClean="0">
                    <a:latin typeface="Cambria" pitchFamily="18" charset="0"/>
                  </a:rPr>
                  <a:t>OK</a:t>
                </a:r>
                <a:r>
                  <a:rPr lang="en-US" sz="1600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= </a:t>
                </a:r>
                <a:r>
                  <a:rPr lang="en-US" sz="1600" b="1" dirty="0" smtClean="0">
                    <a:latin typeface="Cambria" pitchFamily="18" charset="0"/>
                  </a:rPr>
                  <a:t>false</a:t>
                </a:r>
                <a:r>
                  <a:rPr lang="en-US" sz="1600" dirty="0" smtClean="0">
                    <a:latin typeface="Cambria" pitchFamily="18" charset="0"/>
                  </a:rPr>
                  <a:t> ; </a:t>
                </a:r>
                <a:r>
                  <a:rPr lang="en-US" sz="1600" b="1" dirty="0" smtClean="0">
                    <a:latin typeface="Cambria" pitchFamily="18" charset="0"/>
                  </a:rPr>
                  <a:t>break</a:t>
                </a:r>
                <a:r>
                  <a:rPr lang="en-US" sz="1600" dirty="0" smtClean="0">
                    <a:latin typeface="Cambria" pitchFamily="18" charset="0"/>
                  </a:rPr>
                  <a:t> ;  </a:t>
                </a:r>
                <a:r>
                  <a:rPr lang="en-US" sz="1600" b="1" dirty="0" smtClean="0">
                    <a:latin typeface="Cambria" pitchFamily="18" charset="0"/>
                  </a:rPr>
                  <a:t>}</a:t>
                </a:r>
                <a:endParaRPr lang="en-US" sz="13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if</a:t>
                </a:r>
                <a:r>
                  <a:rPr lang="en-US" sz="1600" i="1" dirty="0" smtClean="0">
                    <a:latin typeface="Cambria" pitchFamily="18" charset="0"/>
                  </a:rPr>
                  <a:t>   </a:t>
                </a:r>
                <a:r>
                  <a:rPr lang="en-US" sz="1600" i="1" dirty="0">
                    <a:latin typeface="Cambria" pitchFamily="18" charset="0"/>
                  </a:rPr>
                  <a:t>OK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{ 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 [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   </m:t>
                    </m:r>
                  </m:oMath>
                </a14:m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cap="small" dirty="0" smtClean="0">
                    <a:latin typeface="Cambria" pitchFamily="18" charset="0"/>
                  </a:rPr>
                  <a:t>             </a:t>
                </a:r>
                <a:r>
                  <a:rPr lang="en-US" sz="1600" i="1" cap="small" dirty="0" smtClean="0">
                    <a:latin typeface="Cambria" pitchFamily="18" charset="0"/>
                  </a:rPr>
                  <a:t>R</a:t>
                </a:r>
                <a:r>
                  <a:rPr lang="en-US" sz="1600" cap="small" dirty="0" smtClean="0">
                    <a:latin typeface="Cambria" pitchFamily="18" charset="0"/>
                  </a:rPr>
                  <a:t> = </a:t>
                </a:r>
                <a:r>
                  <a:rPr lang="en-US" sz="1600" i="1" cap="small" dirty="0" smtClean="0">
                    <a:latin typeface="Cambria" pitchFamily="18" charset="0"/>
                  </a:rPr>
                  <a:t>R</a:t>
                </a:r>
                <a:r>
                  <a:rPr lang="en-US" sz="1600" cap="small" dirty="0" smtClean="0">
                    <a:latin typeface="Cambria" pitchFamily="18" charset="0"/>
                  </a:rPr>
                  <a:t> </a:t>
                </a:r>
                <a:r>
                  <a:rPr lang="en-US" sz="1600" dirty="0">
                    <a:latin typeface="Cambria" pitchFamily="18" charset="0"/>
                  </a:rPr>
                  <a:t>∪</a:t>
                </a:r>
                <a:r>
                  <a:rPr lang="en-US" sz="1600" cap="small" dirty="0" smtClean="0">
                    <a:latin typeface="Cambria" pitchFamily="18" charset="0"/>
                  </a:rPr>
                  <a:t> </a:t>
                </a:r>
                <a:r>
                  <a:rPr lang="en-US" sz="1600" cap="small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rPr>
                  <a:t>CollectIsomorphisms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600" b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i="1" dirty="0">
                        <a:latin typeface="Cambr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b="0" i="1" dirty="0" smtClean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>
                        <a:latin typeface="Cambria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1" smtClean="0">
                        <a:latin typeface="Cambria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b="0" i="1" smtClean="0">
                        <a:latin typeface="Cambria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" pitchFamily="18" charset="0"/>
                      </a:rPr>
                      <m:t>) ;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}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:r>
                  <a:rPr lang="en-US" sz="1600" i="1" dirty="0" smtClean="0">
                    <a:latin typeface="Cambria" pitchFamily="18" charset="0"/>
                    <a:sym typeface="Symbol"/>
                  </a:rPr>
                  <a:t>R</a:t>
                </a: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1056" y="620688"/>
                <a:ext cx="9505056" cy="597666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506717" cy="5184576"/>
              </a:xfrm>
            </p:spPr>
            <p:txBody>
              <a:bodyPr/>
              <a:lstStyle/>
              <a:p>
                <a:r>
                  <a:rPr lang="en-US" sz="2400" dirty="0" smtClean="0"/>
                  <a:t>A certificate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𝐶𝑒𝑟𝑡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for family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of graphs is a function such that</a:t>
                </a:r>
              </a:p>
              <a:p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∀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: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𝐶𝑒𝑟𝑡</m:t>
                    </m:r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𝐶𝑒𝑟𝑡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isomorphic to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endParaRPr lang="en-US" sz="24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Currently, the fastest general graph isomorphism algorithms use methods based on computing of certificates.</a:t>
                </a:r>
              </a:p>
              <a:p>
                <a:r>
                  <a:rPr lang="en-US" dirty="0" smtClean="0"/>
                  <a:t>Computing of certificates works not only for general graphs but it can be also applied on some classes of graphs like trees.</a:t>
                </a:r>
              </a:p>
              <a:p>
                <a:endParaRPr lang="en-US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506717" cy="5184576"/>
              </a:xfrm>
              <a:blipFill rotWithShape="1">
                <a:blip r:embed="rId2"/>
                <a:stretch>
                  <a:fillRect l="-716" t="-1059" r="-430" b="-5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43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Tree Certificate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434709" cy="5256584"/>
              </a:xfrm>
            </p:spPr>
            <p:txBody>
              <a:bodyPr/>
              <a:lstStyle/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Label all the vertices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 with the string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01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While there are more than two vertices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 do:</a:t>
                </a:r>
              </a:p>
              <a:p>
                <a:pPr marL="457200" lvl="1" indent="0">
                  <a:buClr>
                    <a:schemeClr val="accent6">
                      <a:lumMod val="50000"/>
                    </a:schemeClr>
                  </a:buClr>
                  <a:buNone/>
                </a:pPr>
                <a:r>
                  <a:rPr lang="en-US" sz="2100" dirty="0" smtClean="0"/>
                  <a:t>For each non-leaf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100" dirty="0" smtClean="0"/>
                  <a:t>:</a:t>
                </a:r>
              </a:p>
              <a:p>
                <a:pPr marL="914400" lvl="1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arenR"/>
                </a:pPr>
                <a:r>
                  <a:rPr lang="en-US" sz="21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2100" dirty="0" smtClean="0"/>
                  <a:t> be </a:t>
                </a:r>
                <a:r>
                  <a:rPr lang="en-US" sz="2100" smtClean="0"/>
                  <a:t>the multi-set </a:t>
                </a:r>
                <a:r>
                  <a:rPr lang="en-US" sz="2100" dirty="0" smtClean="0"/>
                  <a:t>of labels of the leaves adjacent to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 and the label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, with the initial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100" dirty="0" smtClean="0"/>
                  <a:t> and trailing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100" dirty="0" smtClean="0"/>
                  <a:t> deleted from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;</a:t>
                </a:r>
              </a:p>
              <a:p>
                <a:pPr marL="914400" lvl="1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arenR"/>
                </a:pPr>
                <a:r>
                  <a:rPr lang="en-US" sz="2100" dirty="0" smtClean="0"/>
                  <a:t>Replace the label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with concatenation of the labels in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𝑌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sorted in increasing lexicographic order, with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0 </m:t>
                    </m:r>
                  </m:oMath>
                </a14:m>
                <a:r>
                  <a:rPr lang="en-US" sz="2100" dirty="0" smtClean="0"/>
                  <a:t>prepended and a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1 </m:t>
                    </m:r>
                  </m:oMath>
                </a14:m>
                <a:r>
                  <a:rPr lang="en-US" sz="2100" dirty="0" smtClean="0"/>
                  <a:t>appended;</a:t>
                </a:r>
              </a:p>
              <a:p>
                <a:pPr marL="914400" lvl="1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arenR"/>
                </a:pPr>
                <a:r>
                  <a:rPr lang="en-US" sz="2100" dirty="0" smtClean="0"/>
                  <a:t>Remove all leaves adjacent to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If there is only one vertex left, report the label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as certificate.</a:t>
                </a:r>
              </a:p>
              <a:p>
                <a:pPr marL="457200" indent="-457200">
                  <a:buClr>
                    <a:schemeClr val="accent6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en-US" sz="2100" dirty="0" smtClean="0"/>
                  <a:t>If there are two vertices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𝑦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left, then report the labels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𝑥</m:t>
                    </m:r>
                    <m:r>
                      <a:rPr lang="en-US" sz="21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100" dirty="0" smtClean="0"/>
                  <a:t>, concatenated in increasing lexicographic order, as the certificate.</a:t>
                </a:r>
                <a:endParaRPr lang="en-US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434709" cy="5256584"/>
              </a:xfrm>
              <a:blipFill rotWithShape="0">
                <a:blip r:embed="rId2"/>
                <a:stretch>
                  <a:fillRect l="-434" t="-811" r="-1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2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 - Example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umber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: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leaves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latin typeface="Cambria Math"/>
                        </a:rPr>
                        <m:t>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  <m:r>
                        <a:rPr lang="en-US" i="1" dirty="0">
                          <a:latin typeface="Cambria Math"/>
                        </a:rPr>
                        <m:t> : </m:t>
                      </m:r>
                      <m:r>
                        <a:rPr lang="en-US" i="1" dirty="0">
                          <a:latin typeface="Cambria Math"/>
                        </a:rPr>
                        <m:t>𝑌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2 </m:t>
                      </m:r>
                      <m:r>
                        <a:rPr lang="en-US" i="1" dirty="0" smtClean="0">
                          <a:latin typeface="Cambria Math"/>
                        </a:rPr>
                        <m:t>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7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8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  <a:blipFill rotWithShape="1">
                <a:blip r:embed="rId2"/>
                <a:stretch>
                  <a:fillRect l="-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ývojový diagram: spojnice 4"/>
          <p:cNvSpPr/>
          <p:nvPr/>
        </p:nvSpPr>
        <p:spPr bwMode="auto">
          <a:xfrm>
            <a:off x="2757984" y="432036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 flipH="1">
            <a:off x="2837410" y="3801391"/>
            <a:ext cx="706982" cy="59097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3" name="Přímá spojnice 12"/>
          <p:cNvCxnSpPr/>
          <p:nvPr/>
        </p:nvCxnSpPr>
        <p:spPr bwMode="auto">
          <a:xfrm>
            <a:off x="2104232" y="2952208"/>
            <a:ext cx="688659" cy="141941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6" name="Přímá spojnice 15"/>
          <p:cNvCxnSpPr/>
          <p:nvPr/>
        </p:nvCxnSpPr>
        <p:spPr bwMode="auto">
          <a:xfrm>
            <a:off x="3544392" y="2952208"/>
            <a:ext cx="1" cy="84918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6" name="Přímá spojnice 25"/>
          <p:cNvCxnSpPr>
            <a:endCxn id="5" idx="4"/>
          </p:cNvCxnSpPr>
          <p:nvPr/>
        </p:nvCxnSpPr>
        <p:spPr bwMode="auto">
          <a:xfrm flipH="1" flipV="1">
            <a:off x="2829992" y="4464376"/>
            <a:ext cx="7418" cy="50405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8" name="Přímá spojnice 27"/>
          <p:cNvCxnSpPr/>
          <p:nvPr/>
        </p:nvCxnSpPr>
        <p:spPr bwMode="auto">
          <a:xfrm flipV="1">
            <a:off x="952104" y="2952209"/>
            <a:ext cx="1152128" cy="144015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5" name="Přímá spojnice 34"/>
          <p:cNvCxnSpPr/>
          <p:nvPr/>
        </p:nvCxnSpPr>
        <p:spPr bwMode="auto">
          <a:xfrm flipH="1">
            <a:off x="2104232" y="2571077"/>
            <a:ext cx="453140" cy="381131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6" name="Přímá spojnice 35"/>
          <p:cNvCxnSpPr/>
          <p:nvPr/>
        </p:nvCxnSpPr>
        <p:spPr bwMode="auto">
          <a:xfrm>
            <a:off x="1492458" y="2172622"/>
            <a:ext cx="611774" cy="77958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8" name="Přímá spojnice 37"/>
          <p:cNvCxnSpPr/>
          <p:nvPr/>
        </p:nvCxnSpPr>
        <p:spPr bwMode="auto">
          <a:xfrm flipV="1">
            <a:off x="952104" y="2172622"/>
            <a:ext cx="540354" cy="39845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1" name="Přímá spojnice 40"/>
          <p:cNvCxnSpPr/>
          <p:nvPr/>
        </p:nvCxnSpPr>
        <p:spPr bwMode="auto">
          <a:xfrm flipH="1">
            <a:off x="952104" y="3888312"/>
            <a:ext cx="846241" cy="50405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544392" y="2724157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6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392" y="2724157"/>
                <a:ext cx="93610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1475656" y="186006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60061"/>
                <a:ext cx="9361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634185" y="2406960"/>
                <a:ext cx="851004" cy="33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85" y="2406960"/>
                <a:ext cx="851004" cy="335756"/>
              </a:xfrm>
              <a:prstGeom prst="rect">
                <a:avLst/>
              </a:prstGeom>
              <a:blipFill rotWithShape="1"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712143" y="259523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3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3" y="2595232"/>
                <a:ext cx="93610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828950" y="477452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4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50" y="4774522"/>
                <a:ext cx="9361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824758" y="42990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58" y="4299041"/>
                <a:ext cx="93610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544838" y="359381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7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38" y="3593819"/>
                <a:ext cx="93610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727001" y="444839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8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1" y="4448390"/>
                <a:ext cx="93610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1604814" y="393480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9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814" y="3934809"/>
                <a:ext cx="93610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114203" y="283411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03" y="2834119"/>
                <a:ext cx="93610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Přímá spojnice 53"/>
          <p:cNvCxnSpPr/>
          <p:nvPr/>
        </p:nvCxnSpPr>
        <p:spPr bwMode="auto">
          <a:xfrm flipH="1">
            <a:off x="2566321" y="2172622"/>
            <a:ext cx="453140" cy="381131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059832" y="1916832"/>
                <a:ext cx="953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16832"/>
                <a:ext cx="95305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Přímá spojnice 55"/>
          <p:cNvCxnSpPr/>
          <p:nvPr/>
        </p:nvCxnSpPr>
        <p:spPr bwMode="auto">
          <a:xfrm flipH="1">
            <a:off x="2566321" y="1549718"/>
            <a:ext cx="335679" cy="101269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2906549" y="1365052"/>
                <a:ext cx="1086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</a:rPr>
                        <m:t> : 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49" y="1365052"/>
                <a:ext cx="108607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72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114203" y="2834119"/>
                <a:ext cx="1076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03" y="2834119"/>
                <a:ext cx="107669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/>
          <p:cNvSpPr/>
          <p:nvPr/>
        </p:nvSpPr>
        <p:spPr bwMode="auto">
          <a:xfrm>
            <a:off x="3294906" y="2485363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Obdélník 33"/>
          <p:cNvSpPr/>
          <p:nvPr/>
        </p:nvSpPr>
        <p:spPr bwMode="auto">
          <a:xfrm>
            <a:off x="3550257" y="2492896"/>
            <a:ext cx="229114" cy="2235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2634183" y="2406960"/>
                <a:ext cx="1460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 : 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0101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83" y="2406960"/>
                <a:ext cx="146023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 bwMode="auto">
          <a:xfrm>
            <a:off x="2104232" y="1932948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1388790" y="4520637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3368510" y="4376621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4156406" y="3671399"/>
            <a:ext cx="257861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 - Example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umber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: 6</m:t>
                      </m:r>
                    </m:oMath>
                  </m:oMathPara>
                </a14:m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leaves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001011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0011,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0011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5 : 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0011,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ývojový diagram: spojnice 4"/>
          <p:cNvSpPr/>
          <p:nvPr/>
        </p:nvSpPr>
        <p:spPr bwMode="auto">
          <a:xfrm>
            <a:off x="2757984" y="432036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 flipH="1">
            <a:off x="2837410" y="3801391"/>
            <a:ext cx="706982" cy="59097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3" name="Přímá spojnice 12"/>
          <p:cNvCxnSpPr/>
          <p:nvPr/>
        </p:nvCxnSpPr>
        <p:spPr bwMode="auto">
          <a:xfrm>
            <a:off x="2104232" y="2952208"/>
            <a:ext cx="688659" cy="141941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28" name="Přímá spojnice 27"/>
          <p:cNvCxnSpPr/>
          <p:nvPr/>
        </p:nvCxnSpPr>
        <p:spPr bwMode="auto">
          <a:xfrm flipV="1">
            <a:off x="952104" y="2952209"/>
            <a:ext cx="1152128" cy="144015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36" name="Přímá spojnice 35"/>
          <p:cNvCxnSpPr/>
          <p:nvPr/>
        </p:nvCxnSpPr>
        <p:spPr bwMode="auto">
          <a:xfrm>
            <a:off x="1492458" y="2172622"/>
            <a:ext cx="611774" cy="779586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1475656" y="1860061"/>
                <a:ext cx="1176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01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60061"/>
                <a:ext cx="11768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824758" y="4299041"/>
                <a:ext cx="102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0011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58" y="4299041"/>
                <a:ext cx="10271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3544838" y="3593819"/>
                <a:ext cx="1099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7 : 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01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38" y="3593819"/>
                <a:ext cx="109917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727000" y="4448390"/>
                <a:ext cx="1216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8 :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0011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0" y="4448390"/>
                <a:ext cx="121670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/>
          <p:cNvCxnSpPr/>
          <p:nvPr/>
        </p:nvCxnSpPr>
        <p:spPr bwMode="auto">
          <a:xfrm flipH="1">
            <a:off x="2104232" y="2571077"/>
            <a:ext cx="453140" cy="381131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660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 bwMode="auto">
          <a:xfrm>
            <a:off x="3454181" y="2908945"/>
            <a:ext cx="502498" cy="2235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3963570" y="2907886"/>
            <a:ext cx="502498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712746" y="2908945"/>
            <a:ext cx="735708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3476253" y="4375562"/>
            <a:ext cx="502498" cy="22355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3993465" y="4376621"/>
            <a:ext cx="239131" cy="2235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 - Example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umber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smtClean="0">
                          <a:latin typeface="Cambria Math"/>
                        </a:rPr>
                        <m:t>vertices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: 2</m:t>
                      </m:r>
                    </m:oMath>
                  </m:oMathPara>
                </a14:m>
                <a:endParaRPr lang="en-US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367920"/>
                <a:ext cx="3168352" cy="445179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ývojový diagram: spojnice 4"/>
          <p:cNvSpPr/>
          <p:nvPr/>
        </p:nvSpPr>
        <p:spPr bwMode="auto">
          <a:xfrm>
            <a:off x="2757984" y="432036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auto">
          <a:xfrm>
            <a:off x="2104232" y="2952208"/>
            <a:ext cx="688659" cy="141941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824758" y="4299041"/>
                <a:ext cx="1747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0011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011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58" y="4299041"/>
                <a:ext cx="17472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1384152" y="5676106"/>
                <a:ext cx="8156400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Certificate</m:t>
                      </m:r>
                      <m:r>
                        <m:rPr>
                          <m:nor/>
                        </m:rPr>
                        <a:rPr lang="en-US" b="0" i="0" dirty="0" smtClean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000101100110011100011011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152" y="5676106"/>
                <a:ext cx="815640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avá složená závorka 2"/>
          <p:cNvSpPr/>
          <p:nvPr/>
        </p:nvSpPr>
        <p:spPr bwMode="auto">
          <a:xfrm rot="16200000">
            <a:off x="4170896" y="4320368"/>
            <a:ext cx="246224" cy="2503415"/>
          </a:xfrm>
          <a:prstGeom prst="rightBrace">
            <a:avLst>
              <a:gd name="adj1" fmla="val 7515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Pravá složená závorka 26"/>
          <p:cNvSpPr/>
          <p:nvPr/>
        </p:nvSpPr>
        <p:spPr bwMode="auto">
          <a:xfrm rot="16200000">
            <a:off x="6074247" y="4986560"/>
            <a:ext cx="246224" cy="1163553"/>
          </a:xfrm>
          <a:prstGeom prst="rightBrace">
            <a:avLst>
              <a:gd name="adj1" fmla="val 7515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2128546" y="2834119"/>
                <a:ext cx="26271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00101100110011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46" y="2834119"/>
                <a:ext cx="26271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3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Computing Tree Certificate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385763" y="1196975"/>
                <a:ext cx="8218487" cy="4347260"/>
              </a:xfrm>
            </p:spPr>
            <p:txBody>
              <a:bodyPr/>
              <a:lstStyle/>
              <a:p>
                <a:r>
                  <a:rPr lang="en-US" sz="2800" b="1" dirty="0" smtClean="0"/>
                  <a:t>properties of certificate:</a:t>
                </a:r>
              </a:p>
              <a:p>
                <a:endParaRPr lang="en-US" sz="2800" b="1" dirty="0" smtClean="0"/>
              </a:p>
              <a:p>
                <a:pPr lvl="1"/>
                <a:r>
                  <a:rPr lang="en-US" sz="2800" dirty="0" smtClean="0"/>
                  <a:t>the length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2∙|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the number of 1s and 0s is the same </a:t>
                </a:r>
              </a:p>
              <a:p>
                <a:pPr lvl="1"/>
                <a:r>
                  <a:rPr lang="en-US" sz="2800" dirty="0" smtClean="0"/>
                  <a:t>furthermore, the </a:t>
                </a:r>
                <a:r>
                  <a:rPr lang="en-US" sz="2800" smtClean="0"/>
                  <a:t>number of </a:t>
                </a:r>
                <a:r>
                  <a:rPr lang="en-US" sz="2800" dirty="0" smtClean="0"/>
                  <a:t>1s and 0s is the same for every partial subsequence that arise from any label of vertex (during the whole run of the algorithm)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196975"/>
                <a:ext cx="8218487" cy="4347260"/>
              </a:xfrm>
              <a:blipFill rotWithShape="1">
                <a:blip r:embed="rId2"/>
                <a:stretch>
                  <a:fillRect l="-668" t="-1403" r="-17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1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836712"/>
                <a:ext cx="8218487" cy="2880320"/>
              </a:xfrm>
            </p:spPr>
            <p:txBody>
              <a:bodyPr/>
              <a:lstStyle/>
              <a:p>
                <a:r>
                  <a:rPr lang="en-US" b="1" dirty="0" smtClean="0"/>
                  <a:t>definition: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Two graphs </a:t>
                </a:r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baseline="-25000" dirty="0" smtClean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=(</a:t>
                </a:r>
                <a:r>
                  <a:rPr lang="en-US" sz="2000" i="1" dirty="0" smtClean="0">
                    <a:latin typeface="Cambria" pitchFamily="18" charset="0"/>
                  </a:rPr>
                  <a:t>V</a:t>
                </a:r>
                <a:r>
                  <a:rPr lang="en-US" sz="2000" baseline="-25000" dirty="0" smtClean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,</a:t>
                </a:r>
                <a:r>
                  <a:rPr lang="en-US" sz="2000" i="1" dirty="0" smtClean="0">
                    <a:latin typeface="Cambria" pitchFamily="18" charset="0"/>
                  </a:rPr>
                  <a:t>E</a:t>
                </a:r>
                <a:r>
                  <a:rPr lang="en-US" sz="2000" baseline="-25000" dirty="0" smtClean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) </a:t>
                </a:r>
                <a:r>
                  <a:rPr lang="en-US" sz="2000" dirty="0" smtClean="0"/>
                  <a:t>and </a:t>
                </a:r>
                <a:r>
                  <a:rPr lang="en-US" sz="2000" i="1" dirty="0" smtClean="0">
                    <a:latin typeface="Cambria" pitchFamily="18" charset="0"/>
                  </a:rPr>
                  <a:t>G</a:t>
                </a:r>
                <a:r>
                  <a:rPr lang="en-US" sz="2000" baseline="-25000" dirty="0" smtClean="0">
                    <a:latin typeface="Cambria" pitchFamily="18" charset="0"/>
                  </a:rPr>
                  <a:t>2</a:t>
                </a:r>
                <a:r>
                  <a:rPr lang="en-US" sz="2000" dirty="0" smtClean="0">
                    <a:latin typeface="Cambria" pitchFamily="18" charset="0"/>
                  </a:rPr>
                  <a:t>=(</a:t>
                </a:r>
                <a:r>
                  <a:rPr lang="en-US" sz="2000" i="1" dirty="0" smtClean="0">
                    <a:latin typeface="Cambria" pitchFamily="18" charset="0"/>
                  </a:rPr>
                  <a:t>V</a:t>
                </a:r>
                <a:r>
                  <a:rPr lang="en-US" sz="2000" baseline="-25000" dirty="0" smtClean="0">
                    <a:latin typeface="Cambria" pitchFamily="18" charset="0"/>
                  </a:rPr>
                  <a:t>2</a:t>
                </a:r>
                <a:r>
                  <a:rPr lang="en-US" sz="2000" dirty="0" smtClean="0">
                    <a:latin typeface="Cambria" pitchFamily="18" charset="0"/>
                  </a:rPr>
                  <a:t>,</a:t>
                </a:r>
                <a:r>
                  <a:rPr lang="en-US" sz="2000" i="1" dirty="0" smtClean="0">
                    <a:latin typeface="Cambria" pitchFamily="18" charset="0"/>
                  </a:rPr>
                  <a:t>E</a:t>
                </a:r>
                <a:r>
                  <a:rPr lang="en-US" sz="2000" baseline="-25000" dirty="0" smtClean="0">
                    <a:latin typeface="Cambria" pitchFamily="18" charset="0"/>
                  </a:rPr>
                  <a:t>2</a:t>
                </a:r>
                <a:r>
                  <a:rPr lang="en-US" sz="2000" dirty="0" smtClean="0">
                    <a:latin typeface="Cambria" pitchFamily="18" charset="0"/>
                  </a:rPr>
                  <a:t>) </a:t>
                </a:r>
                <a:r>
                  <a:rPr lang="en-US" sz="2000" dirty="0" smtClean="0"/>
                  <a:t>are </a:t>
                </a:r>
                <a:r>
                  <a:rPr lang="en-US" sz="2000" i="1" dirty="0" smtClean="0">
                    <a:latin typeface="Cambria" pitchFamily="18" charset="0"/>
                  </a:rPr>
                  <a:t>i</a:t>
                </a:r>
                <a:r>
                  <a:rPr lang="en-US" sz="2000" i="1" dirty="0" smtClean="0">
                    <a:latin typeface="Cambria" pitchFamily="18" charset="0"/>
                    <a:ea typeface="Cambria Math" pitchFamily="18" charset="0"/>
                  </a:rPr>
                  <a:t>somorphic</a:t>
                </a:r>
                <a:r>
                  <a:rPr lang="en-US" sz="2000" dirty="0" smtClean="0"/>
                  <a:t> if there is a </a:t>
                </a:r>
                <a:r>
                  <a:rPr lang="en-US" sz="2000" dirty="0" err="1" smtClean="0"/>
                  <a:t>bijection</a:t>
                </a:r>
                <a:r>
                  <a:rPr lang="en-US" sz="2000" dirty="0" smtClean="0"/>
                  <a:t> </a:t>
                </a:r>
                <a:r>
                  <a:rPr lang="en-US" sz="2000" i="1" dirty="0" smtClean="0">
                    <a:latin typeface="Cambria" pitchFamily="18" charset="0"/>
                  </a:rPr>
                  <a:t>f</a:t>
                </a:r>
                <a:r>
                  <a:rPr lang="en-US" sz="2000" dirty="0" smtClean="0">
                    <a:latin typeface="Cambria" pitchFamily="18" charset="0"/>
                  </a:rPr>
                  <a:t> : </a:t>
                </a:r>
                <a:r>
                  <a:rPr lang="en-US" sz="2000" i="1" dirty="0">
                    <a:latin typeface="Cambria" pitchFamily="18" charset="0"/>
                  </a:rPr>
                  <a:t>V</a:t>
                </a:r>
                <a:r>
                  <a:rPr lang="en-US" sz="2000" baseline="-25000" dirty="0">
                    <a:latin typeface="Cambria" pitchFamily="18" charset="0"/>
                  </a:rPr>
                  <a:t>1</a:t>
                </a:r>
                <a:r>
                  <a:rPr lang="en-US" sz="2000" dirty="0" smtClean="0">
                    <a:latin typeface="Cambria" pitchFamily="18" charset="0"/>
                  </a:rPr>
                  <a:t> →</a:t>
                </a:r>
                <a:r>
                  <a:rPr lang="en-US" sz="2000" dirty="0" smtClean="0"/>
                  <a:t> </a:t>
                </a:r>
                <a:r>
                  <a:rPr lang="en-US" sz="2000" i="1" dirty="0">
                    <a:latin typeface="Cambria" pitchFamily="18" charset="0"/>
                  </a:rPr>
                  <a:t>V</a:t>
                </a:r>
                <a:r>
                  <a:rPr lang="en-US" sz="2000" baseline="-25000" dirty="0">
                    <a:latin typeface="Cambria" pitchFamily="18" charset="0"/>
                  </a:rPr>
                  <a:t>2</a:t>
                </a:r>
                <a:r>
                  <a:rPr lang="en-US" sz="2000" dirty="0" smtClean="0"/>
                  <a:t> such that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∀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x,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 :    {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f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x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),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f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y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}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E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⇔  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{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x, y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}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E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mapping </a:t>
                </a:r>
                <a:r>
                  <a:rPr lang="en-US" sz="2000" i="1" dirty="0" smtClean="0">
                    <a:latin typeface="Cambria" pitchFamily="18" charset="0"/>
                  </a:rPr>
                  <a:t>f</a:t>
                </a:r>
                <a:r>
                  <a:rPr lang="en-US" sz="2000" dirty="0" smtClean="0"/>
                  <a:t>  is said to be an </a:t>
                </a:r>
                <a:r>
                  <a:rPr lang="en-US" sz="2000" i="1" dirty="0" smtClean="0">
                    <a:latin typeface="Cambria" pitchFamily="18" charset="0"/>
                  </a:rPr>
                  <a:t>isomorphism</a:t>
                </a:r>
                <a:r>
                  <a:rPr lang="en-US" sz="2000" dirty="0" smtClean="0"/>
                  <a:t> between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1</a:t>
                </a:r>
                <a:r>
                  <a:rPr lang="en-US" sz="2000" dirty="0" smtClean="0"/>
                  <a:t> and </a:t>
                </a:r>
                <a:r>
                  <a:rPr lang="en-US" sz="2000" i="1" dirty="0">
                    <a:latin typeface="Cambria" pitchFamily="18" charset="0"/>
                  </a:rPr>
                  <a:t>G</a:t>
                </a:r>
                <a:r>
                  <a:rPr lang="en-US" sz="2000" baseline="-25000" dirty="0">
                    <a:latin typeface="Cambria" pitchFamily="18" charset="0"/>
                  </a:rPr>
                  <a:t>2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b="1" dirty="0" smtClean="0"/>
                  <a:t>example: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836712"/>
                <a:ext cx="8218487" cy="2880320"/>
              </a:xfrm>
              <a:blipFill rotWithShape="1">
                <a:blip r:embed="rId2"/>
                <a:stretch>
                  <a:fillRect l="-816" t="-14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 descr="File:Graph isomorphism a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7665"/>
            <a:ext cx="1219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ile:Graph isomorphism b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800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92949"/>
              </p:ext>
            </p:extLst>
          </p:nvPr>
        </p:nvGraphicFramePr>
        <p:xfrm>
          <a:off x="6876256" y="3717032"/>
          <a:ext cx="1665957" cy="2734156"/>
        </p:xfrm>
        <a:graphic>
          <a:graphicData uri="http://schemas.openxmlformats.org/drawingml/2006/table">
            <a:tbl>
              <a:tblPr/>
              <a:tblGrid>
                <a:gridCol w="1665957"/>
              </a:tblGrid>
              <a:tr h="2734156">
                <a:tc>
                  <a:txBody>
                    <a:bodyPr/>
                    <a:lstStyle/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ƒ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a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1 </a:t>
                      </a:r>
                      <a:endParaRPr lang="pt-BR" dirty="0" smtClean="0">
                        <a:effectLst/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6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8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3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5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2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4</a:t>
                      </a:r>
                    </a:p>
                    <a:p>
                      <a:pPr algn="ctr"/>
                      <a:r>
                        <a:rPr lang="pt-BR" i="1" dirty="0" smtClean="0">
                          <a:effectLst/>
                          <a:latin typeface="Cambria" pitchFamily="18" charset="0"/>
                        </a:rPr>
                        <a:t>f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( </a:t>
                      </a:r>
                      <a:r>
                        <a:rPr lang="pt-BR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 </a:t>
                      </a:r>
                      <a:r>
                        <a:rPr lang="pt-BR" dirty="0" smtClean="0">
                          <a:effectLst/>
                          <a:latin typeface="Cambria" pitchFamily="18" charset="0"/>
                        </a:rPr>
                        <a:t>) </a:t>
                      </a:r>
                      <a:r>
                        <a:rPr lang="pt-BR" dirty="0">
                          <a:effectLst/>
                          <a:latin typeface="Cambria" pitchFamily="18" charset="0"/>
                        </a:rPr>
                        <a:t>=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5" y="3729997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G</a:t>
            </a:r>
            <a:r>
              <a:rPr lang="en-US" sz="2800" baseline="-25000" dirty="0" smtClean="0">
                <a:latin typeface="Cambria" pitchFamily="18" charset="0"/>
              </a:rPr>
              <a:t>1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: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35063" y="373396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G</a:t>
            </a:r>
            <a:r>
              <a:rPr lang="en-US" sz="2800" baseline="-25000" dirty="0" smtClean="0">
                <a:latin typeface="Cambria" pitchFamily="18" charset="0"/>
              </a:rPr>
              <a:t>2</a:t>
            </a:r>
            <a:r>
              <a:rPr lang="en-US" sz="2800" i="1" dirty="0" smtClean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: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372999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f </a:t>
            </a:r>
            <a:r>
              <a:rPr lang="en-US" sz="2800" dirty="0">
                <a:latin typeface="Cambria" pitchFamily="18" charset="0"/>
              </a:rPr>
              <a:t>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673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>
                          <a:latin typeface="Cambria Math"/>
                        </a:rPr>
                        <m:t>000101100110011100011011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Graf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474342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181904" y="1843835"/>
                <a:ext cx="6755581" cy="148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+1,  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𝐶𝑒𝑟𝑡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)−1,  </m:t>
                              </m:r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𝐶𝑒𝑟𝑡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04" y="1843835"/>
                <a:ext cx="6755581" cy="14843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14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>
                          <a:latin typeface="Cambria Math"/>
                        </a:rPr>
                        <m:t>000101100110011100011011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 bwMode="auto">
          <a:xfrm>
            <a:off x="1871655" y="5809356"/>
            <a:ext cx="702089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Vývojový diagram: spojnice 6"/>
          <p:cNvSpPr/>
          <p:nvPr/>
        </p:nvSpPr>
        <p:spPr bwMode="auto">
          <a:xfrm>
            <a:off x="6408237" y="148475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4677845" y="1556762"/>
            <a:ext cx="18024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sp>
        <p:nvSpPr>
          <p:cNvPr id="9" name="Pravá složená závorka 8"/>
          <p:cNvSpPr/>
          <p:nvPr/>
        </p:nvSpPr>
        <p:spPr bwMode="auto">
          <a:xfrm rot="16200000">
            <a:off x="4067700" y="1794425"/>
            <a:ext cx="297931" cy="3950451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 bwMode="auto">
          <a:xfrm flipV="1">
            <a:off x="6200647" y="3969069"/>
            <a:ext cx="0" cy="1840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Přímá spojnice 10"/>
          <p:cNvCxnSpPr/>
          <p:nvPr/>
        </p:nvCxnSpPr>
        <p:spPr bwMode="auto">
          <a:xfrm flipV="1">
            <a:off x="2231701" y="3969069"/>
            <a:ext cx="0" cy="1840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Pravá složená závorka 11"/>
          <p:cNvSpPr/>
          <p:nvPr/>
        </p:nvSpPr>
        <p:spPr bwMode="auto">
          <a:xfrm rot="16200000">
            <a:off x="7030181" y="2789935"/>
            <a:ext cx="297931" cy="1946034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auto">
          <a:xfrm flipV="1">
            <a:off x="8153277" y="3969069"/>
            <a:ext cx="0" cy="1840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Přímá spojnice 15"/>
          <p:cNvCxnSpPr>
            <a:stCxn id="9" idx="1"/>
          </p:cNvCxnSpPr>
          <p:nvPr/>
        </p:nvCxnSpPr>
        <p:spPr bwMode="auto">
          <a:xfrm flipV="1">
            <a:off x="4216666" y="1988840"/>
            <a:ext cx="373007" cy="1631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23" name="Přímá spojnice 22"/>
          <p:cNvCxnSpPr>
            <a:stCxn id="12" idx="1"/>
          </p:cNvCxnSpPr>
          <p:nvPr/>
        </p:nvCxnSpPr>
        <p:spPr bwMode="auto">
          <a:xfrm flipH="1" flipV="1">
            <a:off x="6689897" y="1898830"/>
            <a:ext cx="489250" cy="17151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Graf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0936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990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520" i="1" dirty="0">
                          <a:latin typeface="Cambria Math"/>
                        </a:rPr>
                        <m:t>00101100110011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52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520" i="1" dirty="0">
                          <a:latin typeface="Cambria Math"/>
                        </a:rPr>
                        <m:t>001101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 bwMode="auto">
          <a:xfrm>
            <a:off x="1871655" y="5425650"/>
            <a:ext cx="702089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Vývojový diagram: spojnice 6"/>
          <p:cNvSpPr/>
          <p:nvPr/>
        </p:nvSpPr>
        <p:spPr bwMode="auto">
          <a:xfrm>
            <a:off x="6408237" y="148475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4677845" y="1556762"/>
            <a:ext cx="18024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sp>
        <p:nvSpPr>
          <p:cNvPr id="9" name="Pravá složená závorka 8"/>
          <p:cNvSpPr/>
          <p:nvPr/>
        </p:nvSpPr>
        <p:spPr bwMode="auto">
          <a:xfrm rot="16200000">
            <a:off x="3063359" y="3016909"/>
            <a:ext cx="297931" cy="1478260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auto">
          <a:xfrm flipV="1">
            <a:off x="6451073" y="391015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Přímá spojnice 15"/>
          <p:cNvCxnSpPr>
            <a:stCxn id="9" idx="1"/>
          </p:cNvCxnSpPr>
          <p:nvPr/>
        </p:nvCxnSpPr>
        <p:spPr bwMode="auto">
          <a:xfrm flipH="1" flipV="1">
            <a:off x="3212324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17" name="Přímá spojnice 16"/>
          <p:cNvCxnSpPr/>
          <p:nvPr/>
        </p:nvCxnSpPr>
        <p:spPr bwMode="auto">
          <a:xfrm flipV="1">
            <a:off x="7431658" y="391453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Přímá spojnice 17"/>
          <p:cNvCxnSpPr/>
          <p:nvPr/>
        </p:nvCxnSpPr>
        <p:spPr bwMode="auto">
          <a:xfrm flipV="1">
            <a:off x="7926713" y="3905005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2473195" y="389548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Přímá spojnice 20"/>
          <p:cNvCxnSpPr/>
          <p:nvPr/>
        </p:nvCxnSpPr>
        <p:spPr bwMode="auto">
          <a:xfrm flipV="1">
            <a:off x="5922150" y="3924055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Přímá spojnice 23"/>
          <p:cNvCxnSpPr/>
          <p:nvPr/>
        </p:nvCxnSpPr>
        <p:spPr bwMode="auto">
          <a:xfrm flipV="1">
            <a:off x="4932040" y="3879050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/>
          <p:cNvCxnSpPr/>
          <p:nvPr/>
        </p:nvCxnSpPr>
        <p:spPr bwMode="auto">
          <a:xfrm flipV="1">
            <a:off x="3951455" y="3919675"/>
            <a:ext cx="0" cy="15250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Pravá složená závorka 31"/>
          <p:cNvSpPr/>
          <p:nvPr/>
        </p:nvSpPr>
        <p:spPr bwMode="auto">
          <a:xfrm rot="16200000">
            <a:off x="4294924" y="3278463"/>
            <a:ext cx="297931" cy="955153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Přímá spojnice 33"/>
          <p:cNvCxnSpPr>
            <a:stCxn id="32" idx="1"/>
          </p:cNvCxnSpPr>
          <p:nvPr/>
        </p:nvCxnSpPr>
        <p:spPr bwMode="auto">
          <a:xfrm flipH="1" flipV="1">
            <a:off x="4443889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35" name="Pravá složená závorka 34"/>
          <p:cNvSpPr/>
          <p:nvPr/>
        </p:nvSpPr>
        <p:spPr bwMode="auto">
          <a:xfrm rot="16200000">
            <a:off x="5268348" y="3270253"/>
            <a:ext cx="297931" cy="1009672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Přímá spojnice 35"/>
          <p:cNvCxnSpPr>
            <a:stCxn id="35" idx="1"/>
          </p:cNvCxnSpPr>
          <p:nvPr/>
        </p:nvCxnSpPr>
        <p:spPr bwMode="auto">
          <a:xfrm flipV="1">
            <a:off x="5417314" y="2483895"/>
            <a:ext cx="12214" cy="11422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39" name="Pravá složená závorka 38"/>
          <p:cNvSpPr/>
          <p:nvPr/>
        </p:nvSpPr>
        <p:spPr bwMode="auto">
          <a:xfrm rot="16200000">
            <a:off x="6797419" y="3266051"/>
            <a:ext cx="297931" cy="979977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Přímá spojnice 39"/>
          <p:cNvCxnSpPr>
            <a:stCxn id="39" idx="1"/>
          </p:cNvCxnSpPr>
          <p:nvPr/>
        </p:nvCxnSpPr>
        <p:spPr bwMode="auto">
          <a:xfrm flipH="1" flipV="1">
            <a:off x="6946384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41" name="Pravá složená závorka 40"/>
          <p:cNvSpPr/>
          <p:nvPr/>
        </p:nvSpPr>
        <p:spPr bwMode="auto">
          <a:xfrm rot="16200000">
            <a:off x="7532691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Přímá spojnice 41"/>
          <p:cNvCxnSpPr>
            <a:stCxn id="41" idx="1"/>
          </p:cNvCxnSpPr>
          <p:nvPr/>
        </p:nvCxnSpPr>
        <p:spPr bwMode="auto">
          <a:xfrm flipH="1" flipV="1">
            <a:off x="7681656" y="2483895"/>
            <a:ext cx="1" cy="11231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43" name="Přímá spojnice 42"/>
          <p:cNvCxnSpPr/>
          <p:nvPr/>
        </p:nvCxnSpPr>
        <p:spPr bwMode="auto">
          <a:xfrm flipV="1">
            <a:off x="3311860" y="1556762"/>
            <a:ext cx="1365985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4" name="Přímá spojnice 43"/>
          <p:cNvCxnSpPr/>
          <p:nvPr/>
        </p:nvCxnSpPr>
        <p:spPr bwMode="auto">
          <a:xfrm flipV="1">
            <a:off x="4443889" y="1556762"/>
            <a:ext cx="233956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7" name="Přímá spojnice 46"/>
          <p:cNvCxnSpPr/>
          <p:nvPr/>
        </p:nvCxnSpPr>
        <p:spPr bwMode="auto">
          <a:xfrm flipH="1" flipV="1">
            <a:off x="4677845" y="1556762"/>
            <a:ext cx="739469" cy="65710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56" name="Přímá spojnice 55"/>
          <p:cNvCxnSpPr/>
          <p:nvPr/>
        </p:nvCxnSpPr>
        <p:spPr bwMode="auto">
          <a:xfrm flipH="1" flipV="1">
            <a:off x="6493703" y="1589567"/>
            <a:ext cx="452681" cy="63801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58" name="Přímá spojnice 57"/>
          <p:cNvCxnSpPr>
            <a:endCxn id="7" idx="2"/>
          </p:cNvCxnSpPr>
          <p:nvPr/>
        </p:nvCxnSpPr>
        <p:spPr bwMode="auto">
          <a:xfrm flipH="1" flipV="1">
            <a:off x="6408237" y="1556762"/>
            <a:ext cx="1273420" cy="67081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4678530"/>
                <a:ext cx="7015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Graf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0936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210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Reconstruction of Tree from Certificate - Example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symbol pro obsah 3"/>
              <p:cNvSpPr txBox="1">
                <a:spLocks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520" b="0" i="1" dirty="0" smtClean="0">
                          <a:latin typeface="Cambria Math"/>
                        </a:rPr>
                        <m:t>𝐶𝑒𝑟𝑡</m:t>
                      </m:r>
                      <m:d>
                        <m:dPr>
                          <m:ctrlPr>
                            <a:rPr lang="en-US" sz="352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520" b="0" i="1" dirty="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520" b="0" i="1" dirty="0" smtClean="0">
                          <a:latin typeface="Cambria Math"/>
                        </a:rPr>
                        <m:t>=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00</m:t>
                      </m:r>
                      <m:r>
                        <a:rPr lang="en-US" sz="3520" i="1" dirty="0">
                          <a:latin typeface="Cambria Math"/>
                        </a:rPr>
                        <m:t>0101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3520" i="1" dirty="0">
                          <a:latin typeface="Cambria Math"/>
                        </a:rPr>
                        <m:t>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3520" i="1" dirty="0">
                          <a:latin typeface="Cambria Math"/>
                        </a:rPr>
                        <m:t>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52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100</m:t>
                      </m:r>
                      <m:r>
                        <a:rPr lang="en-US" sz="3520" i="1" dirty="0">
                          <a:latin typeface="Cambria Math"/>
                        </a:rPr>
                        <m:t>01</m:t>
                      </m:r>
                      <m:r>
                        <a:rPr lang="en-US" sz="352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52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011</m:t>
                      </m:r>
                    </m:oMath>
                  </m:oMathPara>
                </a14:m>
                <a:endParaRPr lang="cs-CZ" sz="352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2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9" y="5809356"/>
                <a:ext cx="9036496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 bwMode="auto">
          <a:xfrm>
            <a:off x="1871655" y="5049180"/>
            <a:ext cx="702089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Vývojový diagram: spojnice 6"/>
          <p:cNvSpPr/>
          <p:nvPr/>
        </p:nvSpPr>
        <p:spPr bwMode="auto">
          <a:xfrm>
            <a:off x="6408237" y="148475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4677845" y="1556762"/>
            <a:ext cx="18024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17" name="Přímá spojnice 16"/>
          <p:cNvCxnSpPr/>
          <p:nvPr/>
        </p:nvCxnSpPr>
        <p:spPr bwMode="auto">
          <a:xfrm flipV="1">
            <a:off x="7199224" y="3914531"/>
            <a:ext cx="0" cy="11346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Přímá spojnice 17"/>
          <p:cNvCxnSpPr/>
          <p:nvPr/>
        </p:nvCxnSpPr>
        <p:spPr bwMode="auto">
          <a:xfrm flipH="1" flipV="1">
            <a:off x="6685119" y="3905006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1" name="Pravá složená závorka 40"/>
          <p:cNvSpPr/>
          <p:nvPr/>
        </p:nvSpPr>
        <p:spPr bwMode="auto">
          <a:xfrm rot="16200000">
            <a:off x="5260718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Přímá spojnice 41"/>
          <p:cNvCxnSpPr>
            <a:stCxn id="41" idx="1"/>
          </p:cNvCxnSpPr>
          <p:nvPr/>
        </p:nvCxnSpPr>
        <p:spPr bwMode="auto">
          <a:xfrm flipV="1">
            <a:off x="5409684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43" name="Přímá spojnice 42"/>
          <p:cNvCxnSpPr/>
          <p:nvPr/>
        </p:nvCxnSpPr>
        <p:spPr bwMode="auto">
          <a:xfrm flipV="1">
            <a:off x="3311860" y="1556762"/>
            <a:ext cx="1365985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4" name="Přímá spojnice 43"/>
          <p:cNvCxnSpPr/>
          <p:nvPr/>
        </p:nvCxnSpPr>
        <p:spPr bwMode="auto">
          <a:xfrm flipV="1">
            <a:off x="4443889" y="1556762"/>
            <a:ext cx="233956" cy="657103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7" name="Přímá spojnice 46"/>
          <p:cNvCxnSpPr/>
          <p:nvPr/>
        </p:nvCxnSpPr>
        <p:spPr bwMode="auto">
          <a:xfrm flipH="1" flipV="1">
            <a:off x="4677845" y="1556762"/>
            <a:ext cx="739469" cy="657104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45" name="Přímá spojnice 44"/>
          <p:cNvCxnSpPr/>
          <p:nvPr/>
        </p:nvCxnSpPr>
        <p:spPr bwMode="auto">
          <a:xfrm flipH="1" flipV="1">
            <a:off x="517611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Přímá spojnice 45"/>
          <p:cNvCxnSpPr/>
          <p:nvPr/>
        </p:nvCxnSpPr>
        <p:spPr bwMode="auto">
          <a:xfrm flipH="1" flipV="1">
            <a:off x="418600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Přímá spojnice 47"/>
          <p:cNvCxnSpPr/>
          <p:nvPr/>
        </p:nvCxnSpPr>
        <p:spPr bwMode="auto">
          <a:xfrm flipH="1" flipV="1">
            <a:off x="4681060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Přímá spojnice 48"/>
          <p:cNvCxnSpPr/>
          <p:nvPr/>
        </p:nvCxnSpPr>
        <p:spPr bwMode="auto">
          <a:xfrm flipH="1" flipV="1">
            <a:off x="271036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Přímá spojnice 50"/>
          <p:cNvCxnSpPr/>
          <p:nvPr/>
        </p:nvCxnSpPr>
        <p:spPr bwMode="auto">
          <a:xfrm flipH="1" flipV="1">
            <a:off x="321232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Přímá spojnice 51"/>
          <p:cNvCxnSpPr/>
          <p:nvPr/>
        </p:nvCxnSpPr>
        <p:spPr bwMode="auto">
          <a:xfrm flipH="1" flipV="1">
            <a:off x="3700475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Přímá spojnice 52"/>
          <p:cNvCxnSpPr/>
          <p:nvPr/>
        </p:nvCxnSpPr>
        <p:spPr bwMode="auto">
          <a:xfrm flipH="1" flipV="1">
            <a:off x="5652120" y="3914530"/>
            <a:ext cx="4942" cy="11441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4" name="Pravá složená závorka 53"/>
          <p:cNvSpPr/>
          <p:nvPr/>
        </p:nvSpPr>
        <p:spPr bwMode="auto">
          <a:xfrm rot="16200000">
            <a:off x="4277513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5" name="Přímá spojnice 54"/>
          <p:cNvCxnSpPr>
            <a:stCxn id="54" idx="1"/>
          </p:cNvCxnSpPr>
          <p:nvPr/>
        </p:nvCxnSpPr>
        <p:spPr bwMode="auto">
          <a:xfrm flipV="1">
            <a:off x="4426479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57" name="Pravá složená závorka 56"/>
          <p:cNvSpPr/>
          <p:nvPr/>
        </p:nvSpPr>
        <p:spPr bwMode="auto">
          <a:xfrm rot="16200000">
            <a:off x="2818303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9" name="Přímá spojnice 58"/>
          <p:cNvCxnSpPr>
            <a:stCxn id="57" idx="1"/>
          </p:cNvCxnSpPr>
          <p:nvPr/>
        </p:nvCxnSpPr>
        <p:spPr bwMode="auto">
          <a:xfrm flipV="1">
            <a:off x="2967269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60" name="Pravá složená závorka 59"/>
          <p:cNvSpPr/>
          <p:nvPr/>
        </p:nvSpPr>
        <p:spPr bwMode="auto">
          <a:xfrm rot="16200000">
            <a:off x="3313358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Přímá spojnice 60"/>
          <p:cNvCxnSpPr>
            <a:stCxn id="60" idx="1"/>
          </p:cNvCxnSpPr>
          <p:nvPr/>
        </p:nvCxnSpPr>
        <p:spPr bwMode="auto">
          <a:xfrm flipV="1">
            <a:off x="3462324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64" name="Pravá složená závorka 63"/>
          <p:cNvSpPr/>
          <p:nvPr/>
        </p:nvSpPr>
        <p:spPr bwMode="auto">
          <a:xfrm rot="16200000">
            <a:off x="6786152" y="3506041"/>
            <a:ext cx="297931" cy="499996"/>
          </a:xfrm>
          <a:prstGeom prst="rightBrace">
            <a:avLst>
              <a:gd name="adj1" fmla="val 75152"/>
              <a:gd name="adj2" fmla="val 50000"/>
            </a:avLst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5" name="Přímá spojnice 64"/>
          <p:cNvCxnSpPr>
            <a:stCxn id="64" idx="1"/>
          </p:cNvCxnSpPr>
          <p:nvPr/>
        </p:nvCxnSpPr>
        <p:spPr bwMode="auto">
          <a:xfrm flipV="1">
            <a:off x="6935118" y="2978950"/>
            <a:ext cx="1" cy="6281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ot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66" name="Přímá spojnice 65"/>
          <p:cNvCxnSpPr/>
          <p:nvPr/>
        </p:nvCxnSpPr>
        <p:spPr bwMode="auto">
          <a:xfrm flipV="1">
            <a:off x="2967270" y="2227580"/>
            <a:ext cx="344590" cy="57135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67" name="Přímá spojnice 66"/>
          <p:cNvCxnSpPr/>
          <p:nvPr/>
        </p:nvCxnSpPr>
        <p:spPr bwMode="auto">
          <a:xfrm flipH="1" flipV="1">
            <a:off x="3311860" y="2227580"/>
            <a:ext cx="150465" cy="57135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68" name="Přímá spojnice 67"/>
          <p:cNvCxnSpPr/>
          <p:nvPr/>
        </p:nvCxnSpPr>
        <p:spPr bwMode="auto">
          <a:xfrm flipV="1">
            <a:off x="4443889" y="2212445"/>
            <a:ext cx="0" cy="58648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70" name="Přímá spojnice 69"/>
          <p:cNvCxnSpPr/>
          <p:nvPr/>
        </p:nvCxnSpPr>
        <p:spPr bwMode="auto">
          <a:xfrm flipV="1">
            <a:off x="5408045" y="2223390"/>
            <a:ext cx="0" cy="58648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71" name="Přímá spojnice 70"/>
          <p:cNvCxnSpPr/>
          <p:nvPr/>
        </p:nvCxnSpPr>
        <p:spPr bwMode="auto">
          <a:xfrm flipV="1">
            <a:off x="6935119" y="2227582"/>
            <a:ext cx="11265" cy="57134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1286948" y="4678530"/>
                <a:ext cx="701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𝑓</m:t>
                      </m:r>
                      <m:r>
                        <a:rPr lang="en-US" sz="3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48" y="4678530"/>
                <a:ext cx="7015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8" name="Graf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0936"/>
              </p:ext>
            </p:extLst>
          </p:nvPr>
        </p:nvGraphicFramePr>
        <p:xfrm>
          <a:off x="2088001" y="4149092"/>
          <a:ext cx="6219414" cy="180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9" name="Přímá spojnice 78"/>
          <p:cNvCxnSpPr/>
          <p:nvPr/>
        </p:nvCxnSpPr>
        <p:spPr bwMode="auto">
          <a:xfrm flipH="1" flipV="1">
            <a:off x="6493703" y="1589567"/>
            <a:ext cx="452681" cy="63801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  <p:cxnSp>
        <p:nvCxnSpPr>
          <p:cNvPr id="80" name="Přímá spojnice 79"/>
          <p:cNvCxnSpPr/>
          <p:nvPr/>
        </p:nvCxnSpPr>
        <p:spPr bwMode="auto">
          <a:xfrm flipH="1" flipV="1">
            <a:off x="6408237" y="1556762"/>
            <a:ext cx="1273420" cy="67081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09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/>
              <a:t>Reconstruction of Tree from Certificate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387551" y="2888940"/>
                <a:ext cx="9505056" cy="4023447"/>
              </a:xfrm>
            </p:spPr>
            <p:txBody>
              <a:bodyPr/>
              <a:lstStyle/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latin typeface="Cambria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600">
                        <a:latin typeface="Cambria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600" cap="small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rPr>
                      <m:t>CertificateToTree</m:t>
                    </m:r>
                    <m:r>
                      <a:rPr lang="en-US" sz="1600" i="1" cap="small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certificate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string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  :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tree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as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𝐺</m:t>
                    </m:r>
                    <m:r>
                      <a:rPr lang="en-US" sz="1600" b="0" i="1" smtClean="0">
                        <a:latin typeface="Cambria Math"/>
                      </a:rPr>
                      <m:t>=(</m:t>
                    </m:r>
                    <m:r>
                      <a:rPr lang="en-US" sz="1600" b="0" i="1" smtClean="0">
                        <a:latin typeface="Cambria Math"/>
                      </a:rPr>
                      <m:t>𝑉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𝐸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Cambria" pitchFamily="18" charset="0"/>
                  </a:rPr>
                  <a:t> 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 dirty="0" smtClean="0">
                        <a:latin typeface="Cambria Math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</a:rPr>
                      <m:t>  </m:t>
                    </m:r>
                    <m:r>
                      <a:rPr lang="en-US" sz="1600" b="0" i="1" dirty="0" smtClean="0">
                        <a:latin typeface="Cambria Math"/>
                      </a:rPr>
                      <m:t>𝑣</m:t>
                    </m:r>
                    <m:r>
                      <a:rPr lang="en-US" sz="1600" b="0" i="1" dirty="0" smtClean="0">
                        <a:latin typeface="Cambria Math"/>
                      </a:rPr>
                      <m:t>=0;  </m:t>
                    </m:r>
                    <m:d>
                      <m:d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graph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order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;   </m:t>
                    </m:r>
                    <m:r>
                      <a:rPr lang="en-US" sz="1600" b="0" i="1" dirty="0" smtClean="0">
                        <a:latin typeface="Cambria Math"/>
                      </a:rPr>
                      <m:t>𝑉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0,…,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cap="sm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FindSubMountains</m:t>
                    </m:r>
                    <m:d>
                      <m:dPr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1,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i="1" dirty="0" smtClean="0">
                    <a:latin typeface="Cambria" pitchFamily="18" charset="0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if</a:t>
                </a:r>
                <a:r>
                  <a:rPr lang="en-US" sz="1600" i="1" dirty="0">
                    <a:latin typeface="Cambria" pitchFamily="18" charset="0"/>
                  </a:rPr>
                  <a:t>   </a:t>
                </a:r>
                <a:r>
                  <a:rPr lang="en-US" sz="1600" i="1" dirty="0" smtClean="0">
                    <a:latin typeface="Cambria" pitchFamily="18" charset="0"/>
                  </a:rPr>
                  <a:t>k </a:t>
                </a:r>
                <a:r>
                  <a:rPr lang="en-US" sz="1600" dirty="0" smtClean="0">
                    <a:latin typeface="Cambria" pitchFamily="18" charset="0"/>
                  </a:rPr>
                  <a:t>= 1 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then   {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  <a:sym typeface="Symbol"/>
                      </a:rPr>
                      <m:t>;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 smtClean="0">
                        <a:latin typeface="Cambria Math"/>
                        <a:sym typeface="Symbol"/>
                      </a:rPr>
                      <m:t>+1;  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}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dirty="0">
                    <a:latin typeface="Cambria" pitchFamily="18" charset="0"/>
                    <a:sym typeface="Symbol"/>
                  </a:rPr>
                  <a:t> </a:t>
                </a:r>
                <a:endParaRPr lang="en-US" sz="1600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else </a:t>
                </a:r>
                <a:r>
                  <a:rPr lang="en-US" sz="1600" dirty="0" smtClean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{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0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+1;</m:t>
                    </m:r>
                  </m:oMath>
                </a14:m>
                <a:r>
                  <a:rPr lang="en-US" sz="16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+1; 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;</m:t>
                    </m:r>
                  </m:oMath>
                </a14:m>
                <a:r>
                  <a:rPr lang="en-US" sz="1600" i="1" dirty="0" smtClean="0">
                    <a:latin typeface="Cambria" pitchFamily="18" charset="0"/>
                    <a:sym typeface="Symbol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} </a:t>
                </a:r>
                <a:endParaRPr lang="en-US" sz="1600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  <m:r>
                      <a:rPr lang="en-US" sz="1600" i="1" dirty="0" smtClean="0">
                        <a:latin typeface="Cambria Math"/>
                      </a:rPr>
                      <m:t> = 0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to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𝐿𝑎𝑏𝑒𝑙</m:t>
                        </m:r>
                        <m:r>
                          <a:rPr lang="en-US" sz="1600" i="1" dirty="0">
                            <a:latin typeface="Cambria Math"/>
                          </a:rPr>
                          <m:t>[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1600" i="1" dirty="0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sz="1600" i="1" dirty="0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sz="1600" dirty="0" smtClean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{ 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          </m:t>
                    </m:r>
                    <m:r>
                      <a:rPr lang="en-US" sz="1600" b="0" i="1" dirty="0" smtClean="0">
                        <a:latin typeface="Cambria Math"/>
                      </a:rPr>
                      <m:t>  </m:t>
                    </m:r>
                    <m:r>
                      <a:rPr lang="en-US" sz="1600" i="1" dirty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cap="sm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FindSubMountains</m:t>
                    </m:r>
                    <m:d>
                      <m:dPr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1600" i="1" dirty="0">
                            <a:latin typeface="Cambria Math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𝐿𝑎𝑏𝑒𝑙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</a:rPr>
                      <m:t>  </m:t>
                    </m:r>
                    <m:r>
                      <a:rPr lang="en-US" sz="1600" i="1" dirty="0" smtClean="0">
                        <a:latin typeface="Cambria Math"/>
                      </a:rPr>
                      <m:t>𝐿𝑎𝑏𝑒𝑙</m:t>
                    </m:r>
                    <m:r>
                      <a:rPr lang="en-US" sz="1600" i="1" dirty="0" smtClean="0">
                        <a:latin typeface="Cambria Math"/>
                      </a:rPr>
                      <m:t>[</m:t>
                    </m:r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  <m:r>
                      <a:rPr lang="en-US" sz="1600" i="1" dirty="0" smtClean="0">
                        <a:latin typeface="Cambria Math"/>
                      </a:rPr>
                      <m:t>]="01"; </m:t>
                    </m:r>
                  </m:oMath>
                </a14:m>
                <a:r>
                  <a:rPr lang="en-US" sz="1600" i="1" dirty="0">
                    <a:latin typeface="Cambria" pitchFamily="18" charset="0"/>
                  </a:rPr>
                  <a:t> 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 for</a:t>
                </a:r>
                <a:r>
                  <a:rPr lang="en-US" sz="1600" dirty="0" smtClean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𝑗</m:t>
                    </m:r>
                    <m:r>
                      <a:rPr lang="en-US" sz="1600" i="1" dirty="0">
                        <a:latin typeface="Cambria Math"/>
                      </a:rPr>
                      <m:t> = 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 smtClean="0">
                    <a:latin typeface="Cambria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𝐿𝑎𝑏𝑒𝑙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  <m:r>
                              <a:rPr lang="en-US" sz="1600" i="1" dirty="0">
                                <a:latin typeface="Cambria Math"/>
                                <a:sym typeface="Symbol"/>
                              </a:rPr>
                              <m:t>,</m:t>
                            </m:r>
                            <m:r>
                              <a:rPr lang="en-US" sz="1600" b="0" i="1" dirty="0" smtClean="0">
                                <a:latin typeface="Cambria Math"/>
                                <a:sym typeface="Symbol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1600" i="1" dirty="0">
                        <a:latin typeface="Cambria Math"/>
                        <a:sym typeface="Symbol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+1; 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}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} </a:t>
                </a:r>
                <a:endParaRPr lang="en-US" sz="16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𝐺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7551" y="2888940"/>
                <a:ext cx="9505056" cy="402344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 bwMode="auto">
              <a:xfrm>
                <a:off x="-378550" y="503675"/>
                <a:ext cx="9505056" cy="2763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latin typeface="Cambria" pitchFamily="18" charset="0"/>
                      </a:rPr>
                      <m:t>Function</m:t>
                    </m:r>
                    <m:r>
                      <a:rPr lang="en-US" sz="16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600" cap="small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FindSubMountains</m:t>
                    </m:r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integer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𝑙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certificate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smtClean="0">
                            <a:latin typeface="Cambria Math"/>
                          </a:rPr>
                          <m:t>string</m:t>
                        </m:r>
                        <m:r>
                          <a:rPr lang="en-US" sz="1600" i="1" smtClean="0">
                            <a:latin typeface="Cambria Math"/>
                          </a:rPr>
                          <m:t> </m:t>
                        </m:r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 smtClean="0">
                        <a:latin typeface="Cambria Math"/>
                      </a:rPr>
                      <m:t> :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number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submountines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in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1200" dirty="0" smtClean="0">
                    <a:latin typeface="Cambria" pitchFamily="18" charset="0"/>
                  </a:rPr>
                  <a:t> </a:t>
                </a:r>
                <a:endParaRPr lang="en-US" sz="1600" i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latin typeface="Cambria Math"/>
                      </a:rPr>
                      <m:t>=0;  </m:t>
                    </m:r>
                    <m:r>
                      <a:rPr lang="en-US" sz="1600" b="0" i="1" dirty="0" smtClean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the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empty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  <a:sym typeface="Symbol"/>
                      </a:rPr>
                      <m:t>string</m:t>
                    </m:r>
                    <m:r>
                      <a:rPr lang="en-US" sz="1600" b="0" i="1" dirty="0" smtClean="0">
                        <a:latin typeface="Cambria Math"/>
                      </a:rPr>
                      <m:t>;  </m:t>
                    </m:r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=0;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 =</m:t>
                    </m:r>
                    <m:r>
                      <a:rPr lang="en-US" sz="1600" b="0" i="1" dirty="0" smtClean="0">
                        <a:latin typeface="Cambria Math"/>
                      </a:rPr>
                      <m:t>𝑙</m:t>
                    </m:r>
                    <m:r>
                      <a:rPr lang="en-US" sz="1600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−</m:t>
                    </m:r>
                    <m:r>
                      <a:rPr lang="en-US" sz="1600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{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+1</m:t>
                    </m:r>
                    <m:r>
                      <a:rPr lang="en-US" sz="1600" b="0" i="0" dirty="0" smtClean="0">
                        <a:latin typeface="Cambria Math"/>
                      </a:rPr>
                      <m:t>;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}  else {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𝑓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i="1" dirty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−</m:t>
                    </m:r>
                    <m:r>
                      <a:rPr lang="en-US" sz="1600" i="1" dirty="0">
                        <a:latin typeface="Cambria Math"/>
                      </a:rPr>
                      <m:t>1</m:t>
                    </m:r>
                    <m:r>
                      <a:rPr lang="en-US" sz="1600" dirty="0">
                        <a:latin typeface="Cambria Math"/>
                      </a:rPr>
                      <m:t>;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i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i="1" dirty="0" smtClean="0">
                    <a:latin typeface="Cambria" pitchFamily="18" charset="0"/>
                    <a:sym typeface="Symbol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i="1" dirty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6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600" i="1" dirty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;</m:t>
                    </m:r>
                  </m:oMath>
                </a14:m>
                <a:endParaRPr lang="en-US" sz="16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</a:rPr>
                  <a:t>           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{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+1</m:t>
                    </m:r>
                    <m:r>
                      <a:rPr lang="en-US" sz="1600" dirty="0">
                        <a:latin typeface="Cambria Math"/>
                      </a:rPr>
                      <m:t>;</m:t>
                    </m:r>
                    <m:r>
                      <a:rPr lang="en-US" sz="1600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the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empty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  <a:sym typeface="Symbol"/>
                      </a:rPr>
                      <m:t>string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;   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=0;</m:t>
                    </m:r>
                  </m:oMath>
                </a14:m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} </a:t>
                </a:r>
                <a:endParaRPr lang="en-US" sz="16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𝑘</m:t>
                    </m:r>
                    <m:r>
                      <a:rPr lang="en-US" sz="160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78550" y="503675"/>
                <a:ext cx="9505056" cy="2763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 bwMode="auto">
          <a:xfrm>
            <a:off x="161510" y="3158970"/>
            <a:ext cx="87215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452320" y="6028423"/>
                <a:ext cx="1654043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𝜪</m:t>
                      </m:r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</m:d>
                        </m:e>
                        <m:sup>
                          <m: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6028423"/>
                <a:ext cx="1654043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9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5254"/>
            <a:ext cx="8207375" cy="720725"/>
          </a:xfrm>
        </p:spPr>
        <p:txBody>
          <a:bodyPr/>
          <a:lstStyle/>
          <a:p>
            <a:r>
              <a:rPr lang="en-US" sz="4000" dirty="0"/>
              <a:t>Reconstruction of Tree from Certificate</a:t>
            </a:r>
            <a:endParaRPr lang="cs-CZ" sz="4000" dirty="0"/>
          </a:p>
        </p:txBody>
      </p:sp>
      <p:sp>
        <p:nvSpPr>
          <p:cNvPr id="214018" name="AutoShape 2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0" name="AutoShape 4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4022" name="AutoShape 6" descr="mk:@MSITStore:C:\Users\jirka\Downloads\McGraw-Hill_-_Introduction_to_Algorithms_2ed.chm::/3444/images/fig775_01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 bwMode="auto">
              <a:xfrm>
                <a:off x="-378550" y="908720"/>
                <a:ext cx="9505056" cy="6120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AE5D"/>
                  </a:buClr>
                  <a:buSzPct val="7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19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E5D"/>
                  </a:buClr>
                  <a:buSzPct val="6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800" b="1" dirty="0" smtClean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>
                        <a:latin typeface="Cambria" pitchFamily="18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1600">
                        <a:latin typeface="Cambria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600" b="0" i="0" cap="small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rPr>
                      <m:t>FastC</m:t>
                    </m:r>
                    <m:r>
                      <m:rPr>
                        <m:nor/>
                      </m:rPr>
                      <a:rPr lang="en-US" sz="1600" cap="small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rPr>
                      <m:t>ertificateToTree</m:t>
                    </m:r>
                    <m:r>
                      <a:rPr lang="en-US" sz="1600" i="1" cap="small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certificate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latin typeface="Cambria Math"/>
                          </a:rPr>
                          <m:t>string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  : 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tree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as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𝐺</m:t>
                    </m:r>
                    <m:r>
                      <a:rPr lang="en-US" sz="1600" i="1">
                        <a:latin typeface="Cambria Math"/>
                      </a:rPr>
                      <m:t>=(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𝐸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endParaRPr lang="en-US" sz="1600" i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𝑉</m:t>
                        </m:r>
                        <m:r>
                          <a:rPr lang="en-US" sz="1600" i="1" dirty="0">
                            <a:latin typeface="Cambria Math"/>
                          </a:rPr>
                          <m:t>,</m:t>
                        </m:r>
                        <m:r>
                          <a:rPr lang="en-US" sz="1600" i="1" dirty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empty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dirty="0" smtClean="0">
                        <a:latin typeface="Cambria Math"/>
                      </a:rPr>
                      <m:t>di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graph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Cambria Math"/>
                      </a:rPr>
                      <m:t>order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 dirty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16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600" i="1" dirty="0">
                        <a:latin typeface="Cambria Math"/>
                      </a:rPr>
                      <m:t>;   </m:t>
                    </m:r>
                    <m:r>
                      <a:rPr lang="en-US" sz="1600" i="1" dirty="0">
                        <a:latin typeface="Cambria Math"/>
                      </a:rPr>
                      <m:t>𝑉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0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,…,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 dirty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600" i="1" dirty="0">
                        <a:latin typeface="Cambria Math"/>
                      </a:rPr>
                      <m:t>;</m:t>
                    </m:r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=0;</m:t>
                    </m:r>
                  </m:oMath>
                </a14:m>
                <a:endParaRPr lang="en-US" sz="1600" b="0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b="0" i="1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</a:rPr>
                  <a:t>for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 =</m:t>
                    </m:r>
                    <m:r>
                      <a:rPr lang="en-US" sz="16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to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1600" i="1" dirty="0">
                        <a:latin typeface="Cambria Math"/>
                      </a:rPr>
                      <m:t>−</m:t>
                    </m:r>
                    <m:r>
                      <a:rPr lang="en-US" sz="1600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do</a:t>
                </a:r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</a:rPr>
                  <a:t>{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</a:rPr>
                  <a:t>            if</a:t>
                </a:r>
                <a:r>
                  <a:rPr lang="en-US" sz="1600" i="1" dirty="0" smtClean="0">
                    <a:latin typeface="Cambria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  </a:t>
                </a:r>
                <a:r>
                  <a:rPr lang="en-US" sz="1600" b="1" dirty="0">
                    <a:latin typeface="Cambria" pitchFamily="18" charset="0"/>
                    <a:sym typeface="Symbol"/>
                  </a:rPr>
                  <a:t>then  { </a:t>
                </a:r>
                <a:endParaRPr lang="en-US" sz="1600" b="1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+1</m:t>
                    </m:r>
                    <m:r>
                      <a:rPr lang="en-US" sz="1600" b="0" i="0" dirty="0" smtClean="0">
                        <a:latin typeface="Cambria Math"/>
                      </a:rPr>
                      <m:t>;</m:t>
                    </m:r>
                  </m:oMath>
                </a14:m>
                <a:endParaRPr lang="en-US" sz="1600" b="0" i="0" dirty="0" smtClean="0">
                  <a:latin typeface="Cambria Math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 smtClean="0">
                    <a:sym typeface="Symbol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sym typeface="Symbol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 dirty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𝑝</m:t>
                        </m:r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sz="1600" i="1" dirty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ambria" pitchFamily="18" charset="0"/>
                    <a:sym typeface="Symbol"/>
                  </a:rPr>
                  <a:t>;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                 </m:t>
                    </m:r>
                    <m:r>
                      <a:rPr lang="en-US" sz="1600" i="1" dirty="0">
                        <a:latin typeface="Cambria Math"/>
                      </a:rPr>
                      <m:t>𝑝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;</m:t>
                    </m:r>
                  </m:oMath>
                </a14:m>
                <a:r>
                  <a:rPr lang="en-US" sz="1600" b="1" dirty="0" smtClean="0">
                    <a:latin typeface="Cambria" pitchFamily="18" charset="0"/>
                    <a:sym typeface="Symbol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}   else   {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0" dirty="0" smtClean="0">
                    <a:sym typeface="Symbol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sym typeface="Symbol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sym typeface="Symbol"/>
                      </a:rPr>
                      <m:t>𝑝𝑎𝑟𝑒𝑛𝑡</m:t>
                    </m:r>
                    <m:r>
                      <m:rPr>
                        <m:nor/>
                      </m:rPr>
                      <a:rPr lang="en-US" sz="1600" baseline="30000" dirty="0">
                        <a:latin typeface="Cambria" pitchFamily="18" charset="0"/>
                      </a:rPr>
                      <m:t>†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sym typeface="Symbol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sym typeface="Symbol"/>
                      </a:rPr>
                      <m:t>;</m:t>
                    </m:r>
                  </m:oMath>
                </a14:m>
                <a:endParaRPr lang="en-US" sz="1600" b="1" dirty="0" smtClean="0">
                  <a:latin typeface="Cambria" pitchFamily="18" charset="0"/>
                  <a:sym typeface="Symbol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>
                    <a:latin typeface="Cambria" pitchFamily="18" charset="0"/>
                    <a:sym typeface="Symbol"/>
                  </a:rPr>
                  <a:t> </a:t>
                </a:r>
                <a:r>
                  <a:rPr lang="en-US" sz="1600" b="1" dirty="0" smtClean="0">
                    <a:latin typeface="Cambria" pitchFamily="18" charset="0"/>
                    <a:sym typeface="Symbol"/>
                  </a:rPr>
                  <a:t>           }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} </a:t>
                </a:r>
                <a:endParaRPr lang="en-US" sz="1600" b="1" dirty="0">
                  <a:latin typeface="Cambria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1600" b="1" dirty="0" smtClean="0">
                    <a:latin typeface="Cambria" pitchFamily="18" charset="0"/>
                    <a:sym typeface="Symbol"/>
                  </a:rPr>
                  <a:t>return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𝐺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𝑟𝑒𝑚𝑜𝑣𝑒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_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𝑜𝑟𝑖𝑒𝑛𝑡𝑎𝑡𝑖𝑜𝑛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1200" dirty="0">
                    <a:latin typeface="Cambria" pitchFamily="18" charset="0"/>
                  </a:rPr>
                  <a:t> </a:t>
                </a:r>
                <a:r>
                  <a:rPr lang="en-US" sz="1200" dirty="0" smtClean="0">
                    <a:latin typeface="Cambria" pitchFamily="18" charset="0"/>
                  </a:rPr>
                  <a:t> 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en-US" sz="1200" dirty="0" smtClean="0">
                  <a:latin typeface="Cambria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600" i="1" baseline="30000" dirty="0" smtClean="0">
                        <a:latin typeface="Cambria Math"/>
                      </a:rPr>
                      <m:t>†</m:t>
                    </m:r>
                    <m:r>
                      <a:rPr lang="en-US" sz="1600" i="1" dirty="0">
                        <a:latin typeface="Cambria Math"/>
                      </a:rPr>
                      <m:t>𝑝𝑎𝑟𝑒𝑛𝑡</m:t>
                    </m:r>
                    <m:r>
                      <a:rPr lang="en-US" sz="1600" i="1" dirty="0">
                        <a:latin typeface="Cambria Math"/>
                      </a:rPr>
                      <m:t>(</m:t>
                    </m:r>
                    <m:r>
                      <a:rPr lang="en-US" sz="1600" i="1" dirty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latin typeface="Cambria" pitchFamily="18" charset="0"/>
                  </a:rPr>
                  <a:t> returns the parent of a node </a:t>
                </a:r>
                <a:r>
                  <a:rPr lang="en-US" sz="1600" i="1" dirty="0">
                    <a:latin typeface="Cambria" pitchFamily="18" charset="0"/>
                  </a:rPr>
                  <a:t>x.</a:t>
                </a:r>
                <a:r>
                  <a:rPr lang="en-US" sz="1600" dirty="0">
                    <a:latin typeface="Cambria" pitchFamily="18" charset="0"/>
                  </a:rPr>
                  <a:t> It returns </a:t>
                </a:r>
                <a:r>
                  <a:rPr lang="en-US" sz="1600" i="1" dirty="0">
                    <a:latin typeface="Cambria" pitchFamily="18" charset="0"/>
                  </a:rPr>
                  <a:t>x</a:t>
                </a:r>
                <a:r>
                  <a:rPr lang="en-US" sz="1600" dirty="0">
                    <a:latin typeface="Cambria" pitchFamily="18" charset="0"/>
                  </a:rPr>
                  <a:t> in the case where </a:t>
                </a:r>
                <a:r>
                  <a:rPr lang="en-US" sz="1600" i="1" dirty="0">
                    <a:latin typeface="Cambria" pitchFamily="18" charset="0"/>
                  </a:rPr>
                  <a:t>x  </a:t>
                </a:r>
                <a:r>
                  <a:rPr lang="en-US" sz="1600" dirty="0">
                    <a:latin typeface="Cambria" pitchFamily="18" charset="0"/>
                  </a:rPr>
                  <a:t>has no parent.</a:t>
                </a:r>
                <a:endParaRPr lang="en-US" sz="1800" dirty="0"/>
              </a:p>
              <a:p>
                <a:pPr marL="457200" lvl="1" indent="0">
                  <a:lnSpc>
                    <a:spcPct val="100000"/>
                  </a:lnSpc>
                  <a:spcAft>
                    <a:spcPts val="0"/>
                  </a:spcAft>
                  <a:buNone/>
                </a:pPr>
                <a:endParaRPr lang="en-US" sz="16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78550" y="908720"/>
                <a:ext cx="9505056" cy="6120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452320" y="6028423"/>
                <a:ext cx="1457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𝜪</m:t>
                      </m:r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6028423"/>
                <a:ext cx="14574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51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64698" cy="4391794"/>
          </a:xfrm>
        </p:spPr>
        <p:txBody>
          <a:bodyPr/>
          <a:lstStyle/>
          <a:p>
            <a:r>
              <a:rPr lang="cs-CZ" sz="2000" dirty="0"/>
              <a:t>D.L. </a:t>
            </a:r>
            <a:r>
              <a:rPr lang="cs-CZ" sz="2000" dirty="0" err="1"/>
              <a:t>Kreher</a:t>
            </a:r>
            <a:r>
              <a:rPr lang="cs-CZ" sz="2000" dirty="0"/>
              <a:t> and D.R. </a:t>
            </a:r>
            <a:r>
              <a:rPr lang="cs-CZ" sz="2000" dirty="0" err="1"/>
              <a:t>Stinson</a:t>
            </a:r>
            <a:r>
              <a:rPr lang="cs-CZ" sz="2000" dirty="0"/>
              <a:t> , </a:t>
            </a:r>
            <a:r>
              <a:rPr lang="cs-CZ" sz="2000" i="1" dirty="0" err="1"/>
              <a:t>Combinatorial</a:t>
            </a:r>
            <a:r>
              <a:rPr lang="cs-CZ" sz="2000" i="1" dirty="0"/>
              <a:t> </a:t>
            </a:r>
            <a:r>
              <a:rPr lang="cs-CZ" sz="2000" i="1" dirty="0" err="1"/>
              <a:t>Algorithms</a:t>
            </a:r>
            <a:r>
              <a:rPr lang="cs-CZ" sz="2000" i="1" dirty="0"/>
              <a:t>: </a:t>
            </a:r>
            <a:r>
              <a:rPr lang="cs-CZ" sz="2000" i="1" dirty="0" err="1"/>
              <a:t>Generation</a:t>
            </a:r>
            <a:r>
              <a:rPr lang="cs-CZ" sz="2000" i="1" dirty="0"/>
              <a:t>, </a:t>
            </a:r>
            <a:r>
              <a:rPr lang="cs-CZ" sz="2000" i="1" dirty="0" err="1"/>
              <a:t>Enumeration</a:t>
            </a:r>
            <a:r>
              <a:rPr lang="cs-CZ" sz="2000" i="1" dirty="0"/>
              <a:t> and </a:t>
            </a:r>
            <a:r>
              <a:rPr lang="cs-CZ" sz="2000" i="1" dirty="0" err="1"/>
              <a:t>Search</a:t>
            </a:r>
            <a:r>
              <a:rPr lang="cs-CZ" sz="2000" dirty="0"/>
              <a:t> , CRC </a:t>
            </a:r>
            <a:r>
              <a:rPr lang="cs-CZ" sz="2000" dirty="0" err="1"/>
              <a:t>press</a:t>
            </a:r>
            <a:r>
              <a:rPr lang="cs-CZ" sz="2000" dirty="0"/>
              <a:t> LTC , </a:t>
            </a:r>
            <a:r>
              <a:rPr lang="cs-CZ" sz="2000" dirty="0" err="1"/>
              <a:t>Boca</a:t>
            </a:r>
            <a:r>
              <a:rPr lang="cs-CZ" sz="2000" dirty="0"/>
              <a:t> </a:t>
            </a:r>
            <a:r>
              <a:rPr lang="cs-CZ" sz="2000" dirty="0" err="1"/>
              <a:t>Raton</a:t>
            </a:r>
            <a:r>
              <a:rPr lang="cs-CZ" sz="2000" dirty="0"/>
              <a:t>, Florida, 1998. </a:t>
            </a:r>
          </a:p>
        </p:txBody>
      </p:sp>
    </p:spTree>
    <p:extLst>
      <p:ext uri="{BB962C8B-B14F-4D97-AF65-F5344CB8AC3E}">
        <p14:creationId xmlns:p14="http://schemas.microsoft.com/office/powerpoint/2010/main" val="317541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535" y="1403774"/>
            <a:ext cx="8218487" cy="4725526"/>
          </a:xfrm>
        </p:spPr>
        <p:txBody>
          <a:bodyPr/>
          <a:lstStyle/>
          <a:p>
            <a:r>
              <a:rPr lang="en-US" b="1" dirty="0" smtClean="0"/>
              <a:t>problem:</a:t>
            </a:r>
          </a:p>
          <a:p>
            <a:endParaRPr lang="en-US" b="1" dirty="0" smtClean="0"/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graph isomorphism problem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is the computational problem of determining whether two finite graphs are isomorphic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graph isomorphism problem </a:t>
            </a:r>
            <a:r>
              <a:rPr lang="en-US" sz="1800" dirty="0" smtClean="0"/>
              <a:t>is </a:t>
            </a:r>
            <a:r>
              <a:rPr lang="en-US" sz="1800" dirty="0"/>
              <a:t>one of a very small number of problems belonging to NP neither </a:t>
            </a:r>
            <a:r>
              <a:rPr lang="en-US" sz="1800" dirty="0" smtClean="0"/>
              <a:t>known </a:t>
            </a:r>
            <a:r>
              <a:rPr lang="en-US" sz="1800" dirty="0"/>
              <a:t>to be solvable in polynomial time nor </a:t>
            </a:r>
            <a:r>
              <a:rPr lang="en-US" sz="1800" dirty="0" smtClean="0"/>
              <a:t>NP-complete.</a:t>
            </a:r>
          </a:p>
          <a:p>
            <a:pPr lvl="1"/>
            <a:r>
              <a:rPr lang="en-US" sz="1800" dirty="0" smtClean="0"/>
              <a:t>However, there is a </a:t>
            </a:r>
            <a:r>
              <a:rPr lang="en-US" sz="1800" dirty="0"/>
              <a:t>number of important special cases of the graph isomorphism problem </a:t>
            </a:r>
            <a:r>
              <a:rPr lang="en-US" sz="1800" dirty="0" smtClean="0"/>
              <a:t>that have </a:t>
            </a:r>
            <a:r>
              <a:rPr lang="en-US" sz="1800" dirty="0"/>
              <a:t>efficient, polynomial-time solutions</a:t>
            </a:r>
            <a:r>
              <a:rPr lang="en-US" sz="1800" dirty="0" smtClean="0"/>
              <a:t>: trees, planar graphs, some bounded-parameter graphs, etc.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867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18487" cy="4176464"/>
              </a:xfrm>
            </p:spPr>
            <p:txBody>
              <a:bodyPr/>
              <a:lstStyle/>
              <a:p>
                <a:r>
                  <a:rPr lang="en-US" b="1" dirty="0"/>
                  <a:t>d</a:t>
                </a:r>
                <a:r>
                  <a:rPr lang="en-US" b="1" dirty="0" smtClean="0"/>
                  <a:t>efinition of invariant: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be a family of graphs. An </a:t>
                </a:r>
                <a:r>
                  <a:rPr lang="en-US" sz="2000" i="1" dirty="0" smtClean="0">
                    <a:latin typeface="Cambria" pitchFamily="18" charset="0"/>
                  </a:rPr>
                  <a:t>invariant</a:t>
                </a:r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000" dirty="0" smtClean="0"/>
                  <a:t> with domain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such that</a:t>
                </a:r>
                <a:endParaRPr lang="en-US" sz="2000" b="1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∀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G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 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⇐  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is isomorphic to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baseline="-250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2</a:t>
                </a:r>
                <a:endParaRPr lang="en-US" sz="2000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example:</a:t>
                </a:r>
              </a:p>
              <a:p>
                <a:pPr lvl="1"/>
                <a:r>
                  <a:rPr lang="en-US" dirty="0" smtClean="0">
                    <a:latin typeface="Cambria" pitchFamily="18" charset="0"/>
                  </a:rPr>
                  <a:t>|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dirty="0" smtClean="0">
                    <a:latin typeface="Cambria" pitchFamily="18" charset="0"/>
                  </a:rPr>
                  <a:t>|</a:t>
                </a:r>
                <a:r>
                  <a:rPr lang="en-US" dirty="0" smtClean="0"/>
                  <a:t> for graph </a:t>
                </a:r>
                <a:r>
                  <a:rPr lang="en-US" i="1" dirty="0" smtClean="0">
                    <a:latin typeface="Cambria" pitchFamily="18" charset="0"/>
                  </a:rPr>
                  <a:t>G</a:t>
                </a:r>
                <a:r>
                  <a:rPr lang="en-US" dirty="0" smtClean="0">
                    <a:latin typeface="Cambria" pitchFamily="18" charset="0"/>
                  </a:rPr>
                  <a:t>=(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dirty="0" smtClean="0">
                    <a:latin typeface="Cambria" pitchFamily="18" charset="0"/>
                  </a:rPr>
                  <a:t>, </a:t>
                </a:r>
                <a:r>
                  <a:rPr lang="en-US" i="1" dirty="0" smtClean="0">
                    <a:latin typeface="Cambria" pitchFamily="18" charset="0"/>
                  </a:rPr>
                  <a:t>E</a:t>
                </a:r>
                <a:r>
                  <a:rPr lang="en-US" dirty="0" smtClean="0">
                    <a:latin typeface="Cambria" pitchFamily="18" charset="0"/>
                  </a:rPr>
                  <a:t>)</a:t>
                </a:r>
                <a:r>
                  <a:rPr lang="en-US" dirty="0" smtClean="0"/>
                  <a:t> is an invariant.</a:t>
                </a:r>
              </a:p>
              <a:p>
                <a:pPr lvl="1"/>
                <a:r>
                  <a:rPr lang="en-US" dirty="0" smtClean="0"/>
                  <a:t>The following degree sequence </a:t>
                </a:r>
                <a:r>
                  <a:rPr lang="en-US" dirty="0" smtClean="0">
                    <a:latin typeface="Cambria" pitchFamily="18" charset="0"/>
                  </a:rPr>
                  <a:t>[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latin typeface="Cambria" pitchFamily="18" charset="0"/>
                  </a:rPr>
                  <a:t>1</a:t>
                </a:r>
                <a:r>
                  <a:rPr lang="en-US" dirty="0" smtClean="0">
                    <a:latin typeface="Cambria" pitchFamily="18" charset="0"/>
                  </a:rPr>
                  <a:t>),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latin typeface="Cambria" pitchFamily="18" charset="0"/>
                  </a:rPr>
                  <a:t>2</a:t>
                </a:r>
                <a:r>
                  <a:rPr lang="en-US" dirty="0" smtClean="0">
                    <a:latin typeface="Cambria" pitchFamily="18" charset="0"/>
                  </a:rPr>
                  <a:t>),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v</a:t>
                </a:r>
                <a:r>
                  <a:rPr lang="en-US" baseline="-25000" dirty="0" smtClean="0">
                    <a:latin typeface="Cambria" pitchFamily="18" charset="0"/>
                  </a:rPr>
                  <a:t>3</a:t>
                </a:r>
                <a:r>
                  <a:rPr lang="en-US" dirty="0" smtClean="0">
                    <a:latin typeface="Cambria" pitchFamily="18" charset="0"/>
                  </a:rPr>
                  <a:t>), … ,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err="1" smtClean="0">
                    <a:latin typeface="Cambria" pitchFamily="18" charset="0"/>
                  </a:rPr>
                  <a:t>v</a:t>
                </a:r>
                <a:r>
                  <a:rPr lang="en-US" i="1" baseline="-25000" dirty="0" err="1" smtClean="0">
                    <a:latin typeface="Cambria" pitchFamily="18" charset="0"/>
                  </a:rPr>
                  <a:t>n</a:t>
                </a:r>
                <a:r>
                  <a:rPr lang="en-US" dirty="0" smtClean="0">
                    <a:latin typeface="Cambria" pitchFamily="18" charset="0"/>
                  </a:rPr>
                  <a:t>)]</a:t>
                </a:r>
                <a:r>
                  <a:rPr lang="en-US" dirty="0" smtClean="0"/>
                  <a:t> is not an invariant.</a:t>
                </a:r>
              </a:p>
              <a:p>
                <a:pPr lvl="1"/>
                <a:r>
                  <a:rPr lang="en-US" dirty="0" smtClean="0"/>
                  <a:t>However, if the degree sequence is sorted in non-decreasing order, then it is an invariant.</a:t>
                </a:r>
                <a:endParaRPr lang="cs-CZ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18487" cy="4176464"/>
              </a:xfrm>
              <a:blipFill rotWithShape="1">
                <a:blip r:embed="rId2"/>
                <a:stretch>
                  <a:fillRect l="-816" t="-1022" r="-742" b="-11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04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Computing Graph Isomorphism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18487" cy="4608512"/>
              </a:xfrm>
            </p:spPr>
            <p:txBody>
              <a:bodyPr/>
              <a:lstStyle/>
              <a:p>
                <a:r>
                  <a:rPr lang="en-US" b="1" dirty="0" smtClean="0"/>
                  <a:t>definition 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sz="2000" dirty="0" smtClean="0"/>
                  <a:t> be a family of graphs on vertex set </a:t>
                </a:r>
                <a:r>
                  <a:rPr lang="en-US" sz="2400" i="1" dirty="0" smtClean="0">
                    <a:latin typeface="Cambria" pitchFamily="18" charset="0"/>
                  </a:rPr>
                  <a:t>V</a:t>
                </a:r>
                <a:r>
                  <a:rPr lang="en-US" sz="2000" dirty="0" smtClean="0"/>
                  <a:t> and let </a:t>
                </a:r>
                <a:r>
                  <a:rPr lang="en-US" sz="2400" i="1" dirty="0" smtClean="0">
                    <a:latin typeface="Cambria" pitchFamily="18" charset="0"/>
                  </a:rPr>
                  <a:t>D</a:t>
                </a:r>
                <a:r>
                  <a:rPr lang="en-US" sz="2000" dirty="0" smtClean="0"/>
                  <a:t> be a function with domain 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dirty="0">
                        <a:latin typeface="Cambria Math"/>
                      </a:rPr>
                      <m:t>×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Cambria" pitchFamily="18" charset="0"/>
                  </a:rPr>
                  <a:t> V </a:t>
                </a:r>
                <a:r>
                  <a:rPr lang="en-US" sz="2000" dirty="0" smtClean="0"/>
                  <a:t>). Then the </a:t>
                </a:r>
                <a:r>
                  <a:rPr lang="en-US" sz="2000" i="1" smtClean="0">
                    <a:latin typeface="Cambria" pitchFamily="18" charset="0"/>
                  </a:rPr>
                  <a:t>partition B</a:t>
                </a:r>
                <a:r>
                  <a:rPr lang="en-US" sz="2000" i="1" baseline="-25000" smtClean="0">
                    <a:latin typeface="Cambria" pitchFamily="18" charset="0"/>
                  </a:rPr>
                  <a:t>G</a:t>
                </a:r>
                <a:r>
                  <a:rPr lang="en-US" sz="2000" i="1" smtClean="0">
                    <a:latin typeface="Cambria" pitchFamily="18" charset="0"/>
                  </a:rPr>
                  <a:t> of V induced</a:t>
                </a:r>
                <a:r>
                  <a:rPr lang="en-US" sz="2000" smtClean="0"/>
                  <a:t> </a:t>
                </a:r>
                <a:r>
                  <a:rPr lang="en-US" sz="2000" dirty="0" smtClean="0"/>
                  <a:t>by </a:t>
                </a:r>
                <a:r>
                  <a:rPr lang="en-US" sz="2400" i="1" dirty="0">
                    <a:latin typeface="Cambria" pitchFamily="18" charset="0"/>
                  </a:rPr>
                  <a:t>D</a:t>
                </a:r>
                <a:r>
                  <a:rPr lang="en-US" sz="2000" dirty="0" smtClean="0"/>
                  <a:t> is</a:t>
                </a:r>
                <a:endParaRPr lang="en-US" sz="2000" b="1" dirty="0" smtClean="0"/>
              </a:p>
              <a:p>
                <a:pPr marL="0" indent="0" algn="ctr">
                  <a:buNone/>
                </a:pP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 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 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[0], 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[1],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… 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 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0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:r>
                  <a:rPr lang="en-US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– </a:t>
                </a:r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1]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</a:t>
                </a:r>
                <a:endParaRPr lang="en-US" sz="2400" baseline="-25000" dirty="0" smtClean="0">
                  <a:solidFill>
                    <a:schemeClr val="accent1">
                      <a:lumMod val="50000"/>
                    </a:schemeClr>
                  </a:solidFill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where</a:t>
                </a:r>
              </a:p>
              <a:p>
                <a:pPr marL="0" indent="0" algn="ctr">
                  <a:buNone/>
                </a:pP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i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{ 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  <a:sym typeface="Symbol"/>
                  </a:rPr>
                  <a:t></a:t>
                </a:r>
                <a:r>
                  <a:rPr lang="en-US" sz="2400" i="1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 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:  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D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,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v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= </a:t>
                </a:r>
                <a:r>
                  <a:rPr lang="en-US" sz="24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i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}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If the function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400" i="1" baseline="-25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(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) = [ </a:t>
                </a:r>
                <a:r>
                  <a:rPr lang="en-US" sz="24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|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[0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]|, </a:t>
                </a:r>
                <a:r>
                  <a:rPr lang="en-US" sz="24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|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[1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]|, … , </a:t>
                </a:r>
                <a:r>
                  <a:rPr lang="en-US" sz="24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|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B</a:t>
                </a:r>
                <a:r>
                  <a:rPr lang="en-US" sz="2400" i="1" baseline="-2500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G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[</a:t>
                </a:r>
                <a:r>
                  <a:rPr lang="en-US" sz="2400" i="1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n</a:t>
                </a:r>
                <a:r>
                  <a:rPr lang="en-US" sz="240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– 1]|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ambria" pitchFamily="18" charset="0"/>
                  </a:rPr>
                  <a:t>]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s an invariant, then we say that </a:t>
                </a:r>
                <a:r>
                  <a:rPr lang="en-US" sz="2400" i="1" dirty="0">
                    <a:latin typeface="Cambria" pitchFamily="18" charset="0"/>
                  </a:rPr>
                  <a:t>D</a:t>
                </a:r>
                <a:r>
                  <a:rPr lang="en-US" sz="2000" dirty="0" smtClean="0"/>
                  <a:t> is an </a:t>
                </a:r>
                <a:r>
                  <a:rPr lang="en-US" sz="2000" i="1" dirty="0" smtClean="0">
                    <a:latin typeface="Cambria" pitchFamily="18" charset="0"/>
                  </a:rPr>
                  <a:t>invariant inducing function</a:t>
                </a:r>
                <a:r>
                  <a:rPr lang="en-US" sz="2000" dirty="0" smtClean="0"/>
                  <a:t>.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18487" cy="4608512"/>
              </a:xfrm>
              <a:blipFill rotWithShape="1">
                <a:blip r:embed="rId2"/>
                <a:stretch>
                  <a:fillRect l="-816" t="-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9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83"/>
            <a:ext cx="28860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18487" cy="15841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" pitchFamily="18" charset="0"/>
                  </a:rPr>
                  <a:t>Let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D</a:t>
                </a:r>
                <a:r>
                  <a:rPr lang="en-US" baseline="-25000" dirty="0" smtClean="0">
                    <a:latin typeface="Cambria" pitchFamily="18" charset="0"/>
                  </a:rPr>
                  <a:t>1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err="1" smtClean="0">
                    <a:latin typeface="Cambria" pitchFamily="18" charset="0"/>
                  </a:rPr>
                  <a:t>G</a:t>
                </a:r>
                <a:r>
                  <a:rPr lang="en-US" dirty="0" err="1" smtClean="0">
                    <a:latin typeface="Cambria" pitchFamily="18" charset="0"/>
                  </a:rPr>
                  <a:t>,</a:t>
                </a:r>
                <a:r>
                  <a:rPr lang="en-US" i="1" dirty="0" err="1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)=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i="1" baseline="-25000" dirty="0" err="1" smtClean="0">
                    <a:latin typeface="Cambria" pitchFamily="18" charset="0"/>
                  </a:rPr>
                  <a:t>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D</a:t>
                </a:r>
                <a:r>
                  <a:rPr lang="en-US" baseline="-25000" dirty="0" smtClean="0">
                    <a:latin typeface="Cambria" pitchFamily="18" charset="0"/>
                  </a:rPr>
                  <a:t>2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err="1" smtClean="0">
                    <a:latin typeface="Cambria" pitchFamily="18" charset="0"/>
                  </a:rPr>
                  <a:t>G</a:t>
                </a:r>
                <a:r>
                  <a:rPr lang="en-US" dirty="0" err="1" smtClean="0">
                    <a:latin typeface="Cambria" pitchFamily="18" charset="0"/>
                  </a:rPr>
                  <a:t>,</a:t>
                </a:r>
                <a:r>
                  <a:rPr lang="en-US" i="1" dirty="0" err="1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)=[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atin typeface="Cambria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i="1" baseline="-25000" dirty="0">
                        <a:latin typeface="Cambria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dirty="0">
                        <a:latin typeface="Cambria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 dirty="0">
                        <a:latin typeface="Cambria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latin typeface="Cambria" pitchFamily="18" charset="0"/>
                      </a:rPr>
                      <m:t>)</m:t>
                    </m:r>
                    <m:r>
                      <a:rPr lang="cs-CZ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: 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 = 1, 2, …,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ambria" pitchFamily="18" charset="0"/>
                              </a:rPr>
                              <m:t>deg</m:t>
                            </m:r>
                            <m:r>
                              <m:rPr>
                                <m:nor/>
                              </m:rPr>
                              <a:rPr lang="en-US" i="1" baseline="-25000" dirty="0">
                                <a:latin typeface="Cambria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mbria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mbria" pitchFamily="18" charset="0"/>
                              </a:rPr>
                              <m:t>)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∈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mtClean="0">
                    <a:latin typeface="Cambria" pitchFamily="18" charset="0"/>
                  </a:rPr>
                  <a:t>] </a:t>
                </a:r>
                <a:endParaRPr lang="en-US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" pitchFamily="18" charset="0"/>
                  </a:rPr>
                  <a:t>	</a:t>
                </a:r>
                <a:r>
                  <a:rPr lang="en-US" dirty="0" smtClean="0">
                    <a:latin typeface="Cambria" pitchFamily="18" charset="0"/>
                  </a:rPr>
                  <a:t>where </a:t>
                </a:r>
                <a:r>
                  <a:rPr lang="en-US" i="1" dirty="0" err="1" smtClean="0">
                    <a:latin typeface="Cambria" pitchFamily="18" charset="0"/>
                  </a:rPr>
                  <a:t>d</a:t>
                </a:r>
                <a:r>
                  <a:rPr lang="en-US" i="1" baseline="-25000" dirty="0" err="1" smtClean="0">
                    <a:latin typeface="Cambria" pitchFamily="18" charset="0"/>
                  </a:rPr>
                  <a:t>j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)=|{</a:t>
                </a:r>
                <a:r>
                  <a:rPr lang="en-US" i="1" dirty="0" smtClean="0">
                    <a:latin typeface="Cambria" pitchFamily="18" charset="0"/>
                  </a:rPr>
                  <a:t>y</a:t>
                </a:r>
                <a:r>
                  <a:rPr lang="en-US" dirty="0" smtClean="0">
                    <a:latin typeface="Cambria" pitchFamily="18" charset="0"/>
                  </a:rPr>
                  <a:t> : </a:t>
                </a:r>
                <a:r>
                  <a:rPr lang="en-US" i="1" dirty="0" smtClean="0">
                    <a:latin typeface="Cambria" pitchFamily="18" charset="0"/>
                  </a:rPr>
                  <a:t>y</a:t>
                </a:r>
                <a:r>
                  <a:rPr lang="en-US" dirty="0" smtClean="0">
                    <a:latin typeface="Cambria" pitchFamily="18" charset="0"/>
                  </a:rPr>
                  <a:t> is adjacent to </a:t>
                </a:r>
                <a:r>
                  <a:rPr lang="en-US" i="1" dirty="0" smtClean="0">
                    <a:latin typeface="Cambria" pitchFamily="18" charset="0"/>
                  </a:rPr>
                  <a:t>x</a:t>
                </a:r>
                <a:r>
                  <a:rPr lang="en-US" dirty="0" smtClean="0">
                    <a:latin typeface="Cambria" pitchFamily="18" charset="0"/>
                  </a:rPr>
                  <a:t> and </a:t>
                </a:r>
                <a:r>
                  <a:rPr lang="en-US" dirty="0" err="1" smtClean="0">
                    <a:latin typeface="Cambria" pitchFamily="18" charset="0"/>
                  </a:rPr>
                  <a:t>deg</a:t>
                </a:r>
                <a:r>
                  <a:rPr lang="en-US" i="1" baseline="-25000" dirty="0" err="1" smtClean="0">
                    <a:latin typeface="Cambria" pitchFamily="18" charset="0"/>
                  </a:rPr>
                  <a:t>G</a:t>
                </a:r>
                <a:r>
                  <a:rPr lang="en-US" dirty="0" smtClean="0">
                    <a:latin typeface="Cambria" pitchFamily="18" charset="0"/>
                  </a:rPr>
                  <a:t>(</a:t>
                </a:r>
                <a:r>
                  <a:rPr lang="en-US" i="1" dirty="0" smtClean="0">
                    <a:latin typeface="Cambria" pitchFamily="18" charset="0"/>
                  </a:rPr>
                  <a:t>y</a:t>
                </a:r>
                <a:r>
                  <a:rPr lang="en-US" dirty="0" smtClean="0">
                    <a:latin typeface="Cambria" pitchFamily="18" charset="0"/>
                  </a:rPr>
                  <a:t>) = </a:t>
                </a:r>
                <a:r>
                  <a:rPr lang="en-US" i="1" dirty="0" smtClean="0">
                    <a:latin typeface="Cambria" pitchFamily="18" charset="0"/>
                  </a:rPr>
                  <a:t>j</a:t>
                </a:r>
                <a:r>
                  <a:rPr lang="en-US" dirty="0" smtClean="0">
                    <a:latin typeface="Cambria" pitchFamily="18" charset="0"/>
                  </a:rPr>
                  <a:t> }|</a:t>
                </a:r>
                <a:endParaRPr lang="en-US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" pitchFamily="18" charset="0"/>
                  </a:rPr>
                  <a:t>Suppose the following graphs </a:t>
                </a:r>
                <a:r>
                  <a:rPr lang="en-US" i="1" dirty="0" smtClean="0">
                    <a:latin typeface="Cambria" pitchFamily="18" charset="0"/>
                  </a:rPr>
                  <a:t>G</a:t>
                </a:r>
                <a:r>
                  <a:rPr lang="en-US" baseline="-25000" dirty="0" smtClean="0">
                    <a:latin typeface="Cambria" pitchFamily="18" charset="0"/>
                  </a:rPr>
                  <a:t>1</a:t>
                </a:r>
                <a:r>
                  <a:rPr lang="en-US" dirty="0" smtClean="0">
                    <a:latin typeface="Cambria" pitchFamily="18" charset="0"/>
                  </a:rPr>
                  <a:t> and </a:t>
                </a:r>
                <a:r>
                  <a:rPr lang="en-US" i="1" dirty="0" smtClean="0">
                    <a:latin typeface="Cambria" pitchFamily="18" charset="0"/>
                  </a:rPr>
                  <a:t>G</a:t>
                </a:r>
                <a:r>
                  <a:rPr lang="en-US" baseline="-25000" dirty="0" smtClean="0">
                    <a:latin typeface="Cambria" pitchFamily="18" charset="0"/>
                  </a:rPr>
                  <a:t>2</a:t>
                </a:r>
                <a:r>
                  <a:rPr lang="en-US" dirty="0" smtClean="0">
                    <a:latin typeface="Cambria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" pitchFamily="18" charset="0"/>
                </a:endParaRPr>
              </a:p>
              <a:p>
                <a:endParaRPr lang="en-US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18487" cy="1584176"/>
              </a:xfrm>
              <a:blipFill rotWithShape="1">
                <a:blip r:embed="rId3"/>
                <a:stretch>
                  <a:fillRect l="-1113" t="-2703" b="-69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038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30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847088" cy="18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48" y="1412776"/>
            <a:ext cx="1944624" cy="187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5243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1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4005"/>
            <a:ext cx="2925325" cy="29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818710"/>
            <a:ext cx="2880320" cy="277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740282" y="946102"/>
            <a:ext cx="3672408" cy="56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77" y="5744944"/>
            <a:ext cx="188535" cy="2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7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338990"/>
            <a:ext cx="2971791" cy="30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Computing Graph </a:t>
            </a:r>
            <a:r>
              <a:rPr lang="en-US" sz="3600" dirty="0" smtClean="0"/>
              <a:t>Isomorphism - Example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4005"/>
            <a:ext cx="2873283" cy="27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" b="51994"/>
          <a:stretch/>
        </p:blipFill>
        <p:spPr bwMode="auto">
          <a:xfrm>
            <a:off x="431540" y="818710"/>
            <a:ext cx="6292215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46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UI1-1b-gramatiky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UI1-1b-gramatiky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I1-1b-gramatiky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1-1b-gramatiky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1-1b-gramatiky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47070</TotalTime>
  <Words>2578</Words>
  <Application>Microsoft Office PowerPoint</Application>
  <PresentationFormat>On-screen Show (4:3)</PresentationFormat>
  <Paragraphs>257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Motiv1</vt:lpstr>
      <vt:lpstr>Vlastní návrh</vt:lpstr>
      <vt:lpstr>Combinatorial algorithms  computing graph isomorphism, computing tree isomorphism</vt:lpstr>
      <vt:lpstr>Computing Graph Isomorphism</vt:lpstr>
      <vt:lpstr>Computing Graph Isomorphism</vt:lpstr>
      <vt:lpstr>Computing Graph Isomorphism</vt:lpstr>
      <vt:lpstr>Computing Graph Isomorphism</vt:lpstr>
      <vt:lpstr>Computing Graph Isomorphism - Example</vt:lpstr>
      <vt:lpstr>Computing Graph Isomorphism - Example</vt:lpstr>
      <vt:lpstr>Computing Graph Isomorphism - Example</vt:lpstr>
      <vt:lpstr>Computing Graph Isomorphism - Example</vt:lpstr>
      <vt:lpstr>Computing Graph Isomorphism - Example</vt:lpstr>
      <vt:lpstr>Computing Graph Isomorphism</vt:lpstr>
      <vt:lpstr>Computing Graph Isomorphism</vt:lpstr>
      <vt:lpstr>Computing Graph Isomorphism</vt:lpstr>
      <vt:lpstr>Certificate</vt:lpstr>
      <vt:lpstr>Computing Tree Certificate</vt:lpstr>
      <vt:lpstr>Computing Tree Certificate - Example</vt:lpstr>
      <vt:lpstr>Computing Tree Certificate - Example</vt:lpstr>
      <vt:lpstr>Computing Tree Certificate - Example</vt:lpstr>
      <vt:lpstr>Computing Tree Certificate</vt:lpstr>
      <vt:lpstr>Reconstruction of Tree from Certificate - Example</vt:lpstr>
      <vt:lpstr>Reconstruction of Tree from Certificate - Example</vt:lpstr>
      <vt:lpstr>Reconstruction of Tree from Certificate - Example</vt:lpstr>
      <vt:lpstr>Reconstruction of Tree from Certificate - Example</vt:lpstr>
      <vt:lpstr>Reconstruction of Tree from Certificate</vt:lpstr>
      <vt:lpstr>Reconstruction of Tree from Certificate</vt:lpstr>
      <vt:lpstr>References</vt:lpstr>
    </vt:vector>
  </TitlesOfParts>
  <Company>Amherst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Computers Can’t Do For You</dc:title>
  <dc:creator>Information Technology</dc:creator>
  <cp:lastModifiedBy>berezovs</cp:lastModifiedBy>
  <cp:revision>772</cp:revision>
  <dcterms:created xsi:type="dcterms:W3CDTF">2005-02-15T15:53:41Z</dcterms:created>
  <dcterms:modified xsi:type="dcterms:W3CDTF">2021-10-12T19:50:48Z</dcterms:modified>
</cp:coreProperties>
</file>