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69" r:id="rId6"/>
    <p:sldId id="259" r:id="rId7"/>
    <p:sldId id="270" r:id="rId8"/>
    <p:sldId id="261" r:id="rId9"/>
    <p:sldId id="260" r:id="rId10"/>
    <p:sldId id="273" r:id="rId11"/>
    <p:sldId id="274" r:id="rId12"/>
    <p:sldId id="275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06FA0E8-6AA8-4CDB-921F-65EEAC6CBC20}" type="datetimeFigureOut">
              <a:rPr lang="cs-CZ" smtClean="0"/>
              <a:t>03.10.2016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0AC4D7-9C9B-4309-8D6E-AE7C0895B78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ownload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w.fel.cvut.cz/wiki/courses/b6b36zal/zadani/introduction_assignment" TargetMode="External"/><Relationship Id="rId2" Type="http://schemas.openxmlformats.org/officeDocument/2006/relationships/hyperlink" Target="https://cw.felk.cvut.cz/upload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cvut.cz/" TargetMode="External"/><Relationship Id="rId2" Type="http://schemas.openxmlformats.org/officeDocument/2006/relationships/hyperlink" Target="https://cw.fel.cvut.cz/wiki/courses/b6b36zal/st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utorialspoint.com/pytho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felk.cvut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" TargetMode="External"/><Relationship Id="rId2" Type="http://schemas.openxmlformats.org/officeDocument/2006/relationships/hyperlink" Target="https://cw.felk.cvut.cz/uploa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1.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711451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Python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Python je programovací jazyk vyšší úrovně.</a:t>
            </a:r>
          </a:p>
          <a:p>
            <a:endParaRPr lang="cs-CZ" dirty="0"/>
          </a:p>
          <a:p>
            <a:r>
              <a:rPr lang="cs-CZ" dirty="0"/>
              <a:t>Python poskytuje množinu již implementovaných operací. </a:t>
            </a:r>
          </a:p>
          <a:p>
            <a:endParaRPr lang="cs-CZ" dirty="0"/>
          </a:p>
          <a:p>
            <a:r>
              <a:rPr lang="cs-CZ" dirty="0"/>
              <a:t>Python je objektově orientovaný jazyk – ale lze ho využít i neobjektově.</a:t>
            </a:r>
          </a:p>
          <a:p>
            <a:endParaRPr lang="cs-CZ" dirty="0"/>
          </a:p>
          <a:p>
            <a:r>
              <a:rPr lang="cs-CZ" dirty="0"/>
              <a:t>Zdrojové kódy Pythonu se nepřekládají, ale interpretují.</a:t>
            </a:r>
          </a:p>
        </p:txBody>
      </p:sp>
    </p:spTree>
    <p:extLst>
      <p:ext uri="{BB962C8B-B14F-4D97-AF65-F5344CB8AC3E}">
        <p14:creationId xmlns:p14="http://schemas.microsoft.com/office/powerpoint/2010/main" val="3081996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Instalace </a:t>
            </a:r>
            <a:r>
              <a:rPr lang="cs-CZ" dirty="0" err="1"/>
              <a:t>Pythona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Otevřete příkazovou řádku a napište Python. Pokud vás program přepne do konzole, máte nainstalováno.</a:t>
            </a:r>
            <a:br>
              <a:rPr lang="cs-CZ" dirty="0"/>
            </a:br>
            <a:endParaRPr lang="cs-CZ" dirty="0"/>
          </a:p>
          <a:p>
            <a:r>
              <a:rPr lang="cs-CZ" dirty="0"/>
              <a:t>OS Windows </a:t>
            </a:r>
            <a:r>
              <a:rPr lang="cs-CZ" dirty="0">
                <a:hlinkClick r:id="rId2"/>
              </a:rPr>
              <a:t>https://www.python.org/downloads/</a:t>
            </a:r>
            <a:r>
              <a:rPr lang="cs-CZ" dirty="0"/>
              <a:t> - stáhnutí verze a instalace</a:t>
            </a:r>
            <a:br>
              <a:rPr lang="cs-CZ" dirty="0"/>
            </a:br>
            <a:r>
              <a:rPr lang="cs-CZ" dirty="0"/>
              <a:t>Přidání na PATH složku s nainstalovaným Pythonem</a:t>
            </a:r>
            <a:br>
              <a:rPr lang="cs-CZ" dirty="0"/>
            </a:br>
            <a:endParaRPr lang="cs-CZ" dirty="0"/>
          </a:p>
          <a:p>
            <a:r>
              <a:rPr lang="cs-CZ" dirty="0"/>
              <a:t>OS Linux – záleží na distribuci a způsobu instalace – Google IT!</a:t>
            </a:r>
          </a:p>
          <a:p>
            <a:endParaRPr lang="cs-CZ" dirty="0"/>
          </a:p>
          <a:p>
            <a:r>
              <a:rPr lang="cs-CZ" dirty="0"/>
              <a:t>Na OS Linux je </a:t>
            </a:r>
            <a:r>
              <a:rPr lang="cs-CZ" dirty="0" err="1"/>
              <a:t>PyCharm</a:t>
            </a:r>
            <a:r>
              <a:rPr lang="cs-CZ" dirty="0"/>
              <a:t>, pokud není lze ho stáhnout ze stránky download.cvut.cz (spustit lze příkazem </a:t>
            </a:r>
            <a:r>
              <a:rPr lang="cs-CZ" dirty="0" err="1"/>
              <a:t>charm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747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Hello </a:t>
            </a:r>
            <a:r>
              <a:rPr lang="cs-CZ" dirty="0" err="1"/>
              <a:t>world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konzole napište: python. – Otevře se konzole Python.</a:t>
            </a:r>
          </a:p>
          <a:p>
            <a:r>
              <a:rPr lang="cs-CZ" dirty="0"/>
              <a:t>Do konzole Python napište: </a:t>
            </a:r>
            <a:r>
              <a:rPr lang="cs-CZ" dirty="0" err="1"/>
              <a:t>print</a:t>
            </a:r>
            <a:r>
              <a:rPr lang="cs-CZ" dirty="0"/>
              <a:t>(</a:t>
            </a:r>
            <a:r>
              <a:rPr lang="en-US" dirty="0"/>
              <a:t>’Hello world’</a:t>
            </a:r>
            <a:r>
              <a:rPr lang="cs-CZ" dirty="0"/>
              <a:t>) a stiskněte Enter. Na výstupu konzole se objeví Hello </a:t>
            </a:r>
            <a:r>
              <a:rPr lang="cs-CZ" dirty="0" err="1"/>
              <a:t>world</a:t>
            </a:r>
            <a:endParaRPr lang="cs-CZ" dirty="0"/>
          </a:p>
          <a:p>
            <a:endParaRPr lang="cs-CZ" dirty="0"/>
          </a:p>
          <a:p>
            <a:r>
              <a:rPr lang="cs-CZ" dirty="0"/>
              <a:t>Právě jste napsali svůj první nejjednodušší skript. Vytiskli jste na konzoli text. Využili jste k tomu </a:t>
            </a:r>
            <a:r>
              <a:rPr lang="cs-CZ" dirty="0" err="1"/>
              <a:t>interpreter</a:t>
            </a:r>
            <a:r>
              <a:rPr lang="cs-CZ" dirty="0"/>
              <a:t> jazyka Python a vestavěnou funkci </a:t>
            </a:r>
            <a:r>
              <a:rPr lang="cs-CZ" i="1" dirty="0" err="1"/>
              <a:t>print</a:t>
            </a:r>
            <a:r>
              <a:rPr lang="cs-CZ" i="1" dirty="0"/>
              <a:t>(). </a:t>
            </a:r>
            <a:r>
              <a:rPr lang="cs-CZ" dirty="0"/>
              <a:t>Python je jazyk vyšší úrovně, takže se nemusíme starat o to jakým způsobem se text na konzoli objevil.</a:t>
            </a:r>
          </a:p>
        </p:txBody>
      </p:sp>
    </p:spTree>
    <p:extLst>
      <p:ext uri="{BB962C8B-B14F-4D97-AF65-F5344CB8AC3E}">
        <p14:creationId xmlns:p14="http://schemas.microsoft.com/office/powerpoint/2010/main" val="1231278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Otestování </a:t>
            </a:r>
            <a:r>
              <a:rPr lang="cs-CZ" dirty="0" err="1"/>
              <a:t>Upload</a:t>
            </a:r>
            <a:r>
              <a:rPr lang="cs-CZ" dirty="0"/>
              <a:t>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Vytvořte si textový soubor: soubor.txt</a:t>
            </a:r>
          </a:p>
          <a:p>
            <a:endParaRPr lang="cs-CZ" dirty="0"/>
          </a:p>
          <a:p>
            <a:r>
              <a:rPr lang="cs-CZ" dirty="0"/>
              <a:t>Vložte do něj následující řádek: My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submitted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. (včetně tečky)</a:t>
            </a:r>
          </a:p>
          <a:p>
            <a:endParaRPr lang="cs-CZ" dirty="0"/>
          </a:p>
          <a:p>
            <a:r>
              <a:rPr lang="cs-CZ" dirty="0"/>
              <a:t>Otevřete si </a:t>
            </a:r>
            <a:r>
              <a:rPr lang="cs-CZ" dirty="0" err="1"/>
              <a:t>upload</a:t>
            </a:r>
            <a:r>
              <a:rPr lang="cs-CZ" dirty="0"/>
              <a:t> systém a přihlaste se</a:t>
            </a:r>
            <a:br>
              <a:rPr lang="cs-CZ" dirty="0"/>
            </a:br>
            <a:r>
              <a:rPr lang="cs-CZ" dirty="0">
                <a:hlinkClick r:id="rId2"/>
              </a:rPr>
              <a:t>https://cw.felk.cvut.cz/upload/</a:t>
            </a:r>
            <a:endParaRPr lang="cs-CZ" dirty="0"/>
          </a:p>
          <a:p>
            <a:endParaRPr lang="cs-CZ" dirty="0"/>
          </a:p>
          <a:p>
            <a:r>
              <a:rPr lang="cs-CZ" dirty="0"/>
              <a:t>Nahrajte soubor firstTask.txt</a:t>
            </a:r>
          </a:p>
          <a:p>
            <a:endParaRPr lang="cs-CZ" dirty="0"/>
          </a:p>
          <a:p>
            <a:r>
              <a:rPr lang="cs-CZ" dirty="0"/>
              <a:t>Podívejte se na výsledek</a:t>
            </a:r>
          </a:p>
          <a:p>
            <a:endParaRPr lang="cs-CZ" dirty="0"/>
          </a:p>
          <a:p>
            <a:r>
              <a:rPr lang="cs-CZ" dirty="0"/>
              <a:t>Celé zadání zde:</a:t>
            </a:r>
            <a:br>
              <a:rPr lang="cs-CZ" dirty="0"/>
            </a:br>
            <a:r>
              <a:rPr lang="cs-CZ" dirty="0">
                <a:hlinkClick r:id="rId3"/>
              </a:rPr>
              <a:t>https://cw.fel.cvut.cz/wiki/courses/b6b36zal/zadani/introduction_assignment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599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4632" cy="947191"/>
          </a:xfrm>
        </p:spPr>
        <p:txBody>
          <a:bodyPr/>
          <a:lstStyle/>
          <a:p>
            <a:r>
              <a:rPr lang="cs-CZ" sz="5400" dirty="0"/>
              <a:t>Končíme otázky?</a:t>
            </a:r>
          </a:p>
        </p:txBody>
      </p:sp>
    </p:spTree>
    <p:extLst>
      <p:ext uri="{BB962C8B-B14F-4D97-AF65-F5344CB8AC3E}">
        <p14:creationId xmlns:p14="http://schemas.microsoft.com/office/powerpoint/2010/main" val="251998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Osvojení si základy analytického myšlení při psaní algoritmů pomocí jazyka Python.</a:t>
            </a:r>
          </a:p>
          <a:p>
            <a:endParaRPr lang="cs-CZ" dirty="0"/>
          </a:p>
          <a:p>
            <a:r>
              <a:rPr lang="cs-CZ" dirty="0"/>
              <a:t>Představení základních datových struktur a práce s nimi (proměnné, pole, binární stromy, haldy…).</a:t>
            </a:r>
          </a:p>
          <a:p>
            <a:endParaRPr lang="cs-CZ" dirty="0"/>
          </a:p>
          <a:p>
            <a:r>
              <a:rPr lang="cs-CZ" dirty="0"/>
              <a:t>Představení základních řadících algoritmů (</a:t>
            </a:r>
            <a:r>
              <a:rPr lang="cs-CZ" dirty="0" err="1"/>
              <a:t>insertion</a:t>
            </a:r>
            <a:r>
              <a:rPr lang="cs-CZ" dirty="0"/>
              <a:t> sort, </a:t>
            </a:r>
            <a:r>
              <a:rPr lang="cs-CZ" dirty="0" err="1"/>
              <a:t>merge</a:t>
            </a:r>
            <a:r>
              <a:rPr lang="cs-CZ" dirty="0"/>
              <a:t> sort, </a:t>
            </a:r>
            <a:r>
              <a:rPr lang="cs-CZ" dirty="0" err="1"/>
              <a:t>counting</a:t>
            </a:r>
            <a:r>
              <a:rPr lang="cs-CZ" dirty="0"/>
              <a:t> sort,…)</a:t>
            </a:r>
          </a:p>
        </p:txBody>
      </p:sp>
    </p:spTree>
    <p:extLst>
      <p:ext uri="{BB962C8B-B14F-4D97-AF65-F5344CB8AC3E}">
        <p14:creationId xmlns:p14="http://schemas.microsoft.com/office/powerpoint/2010/main" val="228342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Docházka na cvičení je povinná – v případě, že dané téma nepotřebujete a prokážete to tak, že odevzdáte úlohu za plný počet bodů před začátkem cvičení, na kterém bude zadána, pak jste ze cvičení omluveni a nemusíte se ho účastnit.</a:t>
            </a:r>
          </a:p>
          <a:p>
            <a:endParaRPr lang="cs-CZ" dirty="0"/>
          </a:p>
          <a:p>
            <a:r>
              <a:rPr lang="cs-CZ" dirty="0"/>
              <a:t>Celkem 10 úloh každá úloha bude hodnocena jiným bodovým ziskem. Je potřeba získat minimálně 10 bodů a odevzdat všechny úlohy tak, že v </a:t>
            </a:r>
            <a:r>
              <a:rPr lang="cs-CZ" dirty="0" err="1"/>
              <a:t>upload</a:t>
            </a:r>
            <a:r>
              <a:rPr lang="cs-CZ" dirty="0"/>
              <a:t> systém úlohu ohodnotí alespoň minimálním počtem bodů, které lze za úlohu získat.</a:t>
            </a:r>
          </a:p>
          <a:p>
            <a:endParaRPr lang="cs-CZ" dirty="0"/>
          </a:p>
          <a:p>
            <a:r>
              <a:rPr lang="cs-CZ" dirty="0"/>
              <a:t>Odevzdání úlohy následující cvičení za plný počet bodů. -2 bodů za každý započatý týden, v kterém nebyla úloha odevzdána. POZN: nelze získat záporné body.</a:t>
            </a:r>
          </a:p>
        </p:txBody>
      </p:sp>
    </p:spTree>
    <p:extLst>
      <p:ext uri="{BB962C8B-B14F-4D97-AF65-F5344CB8AC3E}">
        <p14:creationId xmlns:p14="http://schemas.microsoft.com/office/powerpoint/2010/main" val="109098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Bodové hodnocení úloh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437007"/>
              </p:ext>
            </p:extLst>
          </p:nvPr>
        </p:nvGraphicFramePr>
        <p:xfrm>
          <a:off x="457200" y="1600200"/>
          <a:ext cx="8229600" cy="455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Focus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Points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Introduction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Upload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system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introduction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Python in </a:t>
                      </a:r>
                      <a:r>
                        <a:rPr lang="cs-CZ" dirty="0" err="1"/>
                        <a:t>action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Python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introduction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Calculator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Number</a:t>
                      </a:r>
                      <a:r>
                        <a:rPr lang="cs-CZ" baseline="0" dirty="0"/>
                        <a:t> and </a:t>
                      </a:r>
                      <a:r>
                        <a:rPr lang="cs-CZ" baseline="0" dirty="0" err="1"/>
                        <a:t>operations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 </a:t>
                      </a:r>
                      <a:r>
                        <a:rPr lang="cs-CZ" dirty="0" err="1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Calculating</a:t>
                      </a:r>
                      <a:r>
                        <a:rPr lang="cs-CZ" dirty="0"/>
                        <a:t> 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Polynomials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array to calculate and evaluate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polynoms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Data </a:t>
                      </a:r>
                      <a:r>
                        <a:rPr lang="cs-CZ" dirty="0" err="1"/>
                        <a:t>sorting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Sorting array and finding most/less important element</a:t>
                      </a:r>
                    </a:p>
                  </a:txBody>
                  <a:tcPr marL="12700" marR="12700" marT="12700" marB="12700"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Showroom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list in car showroom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Binary 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search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Permutations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Permutation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Quickest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path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Dijkstra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13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Plagiátorství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Úlohy musí být vypracované samostatně.</a:t>
            </a:r>
          </a:p>
          <a:p>
            <a:endParaRPr lang="cs-CZ" dirty="0"/>
          </a:p>
          <a:p>
            <a:r>
              <a:rPr lang="cs-CZ" dirty="0"/>
              <a:t>Práce jsou kontrolovány na přítomnost plagiátů.</a:t>
            </a:r>
          </a:p>
          <a:p>
            <a:endParaRPr lang="cs-CZ" dirty="0"/>
          </a:p>
          <a:p>
            <a:r>
              <a:rPr lang="cs-CZ" dirty="0"/>
              <a:t>V případě prvního plagiátu je úloha hodnocena 0 body. </a:t>
            </a:r>
          </a:p>
          <a:p>
            <a:endParaRPr lang="cs-CZ" dirty="0"/>
          </a:p>
          <a:p>
            <a:r>
              <a:rPr lang="cs-CZ" dirty="0"/>
              <a:t>V případě opakovaného plagiátorství  je autorovi plagiátu a všem zúčastněným neudělen zápočet. Plagiáty řeší etická komise.</a:t>
            </a:r>
          </a:p>
        </p:txBody>
      </p:sp>
    </p:spTree>
    <p:extLst>
      <p:ext uri="{BB962C8B-B14F-4D97-AF65-F5344CB8AC3E}">
        <p14:creationId xmlns:p14="http://schemas.microsoft.com/office/powerpoint/2010/main" val="237251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Stránky předmětu: </a:t>
            </a:r>
            <a:r>
              <a:rPr lang="cs-CZ" dirty="0">
                <a:hlinkClick r:id="rId2"/>
              </a:rPr>
              <a:t>https://cw.fel.cvut.cz/wiki/courses/b6b36zal/start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Stránky se software:</a:t>
            </a:r>
            <a:br>
              <a:rPr lang="cs-CZ" dirty="0"/>
            </a:br>
            <a:r>
              <a:rPr lang="cs-CZ" dirty="0">
                <a:hlinkClick r:id="rId3"/>
              </a:rPr>
              <a:t>http://download.cvut.cz/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Tutoriály:</a:t>
            </a:r>
            <a:br>
              <a:rPr lang="cs-CZ" dirty="0"/>
            </a:br>
            <a:r>
              <a:rPr lang="cs-CZ" dirty="0">
                <a:hlinkClick r:id="rId4"/>
              </a:rPr>
              <a:t>http://www.tutorialspoint.com/python</a:t>
            </a:r>
            <a:br>
              <a:rPr lang="cs-CZ" dirty="0"/>
            </a:br>
            <a:endParaRPr lang="cs-CZ" dirty="0"/>
          </a:p>
          <a:p>
            <a:r>
              <a:rPr lang="cs-CZ" dirty="0"/>
              <a:t>Volitelná literatura:</a:t>
            </a:r>
            <a:br>
              <a:rPr lang="cs-CZ" dirty="0"/>
            </a:br>
            <a:r>
              <a:rPr lang="en-US" dirty="0" err="1"/>
              <a:t>Cormen</a:t>
            </a:r>
            <a:r>
              <a:rPr lang="en-US" dirty="0"/>
              <a:t>, </a:t>
            </a:r>
            <a:r>
              <a:rPr lang="en-US" dirty="0" err="1"/>
              <a:t>Leiserson</a:t>
            </a:r>
            <a:r>
              <a:rPr lang="en-US" dirty="0"/>
              <a:t>, </a:t>
            </a:r>
            <a:r>
              <a:rPr lang="en-US" dirty="0" err="1"/>
              <a:t>Rivest</a:t>
            </a:r>
            <a:r>
              <a:rPr lang="en-US" dirty="0"/>
              <a:t>, and Stein: Introduction to Algorithms, Second Edition.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87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Nastavení počátečního heslo k počítačům:</a:t>
            </a:r>
            <a:br>
              <a:rPr lang="cs-CZ" dirty="0"/>
            </a:br>
            <a:r>
              <a:rPr lang="cs-CZ" dirty="0">
                <a:hlinkClick r:id="rId2"/>
              </a:rPr>
              <a:t>http://felk.cvut.cz/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69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Software a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 err="1"/>
              <a:t>PyCharm</a:t>
            </a:r>
            <a:r>
              <a:rPr lang="cs-CZ" sz="2000" dirty="0"/>
              <a:t> </a:t>
            </a:r>
            <a:br>
              <a:rPr lang="cs-CZ" sz="2000" dirty="0"/>
            </a:br>
            <a:r>
              <a:rPr lang="cs-CZ" sz="2000" dirty="0"/>
              <a:t>IDE (</a:t>
            </a:r>
            <a:r>
              <a:rPr lang="cs-CZ" sz="2000" dirty="0" err="1"/>
              <a:t>Integrated</a:t>
            </a:r>
            <a:r>
              <a:rPr lang="cs-CZ" sz="2000" dirty="0"/>
              <a:t> </a:t>
            </a:r>
            <a:r>
              <a:rPr lang="cs-CZ" sz="2000" dirty="0" err="1"/>
              <a:t>Development</a:t>
            </a:r>
            <a:r>
              <a:rPr lang="cs-CZ" sz="2000" dirty="0"/>
              <a:t> </a:t>
            </a:r>
            <a:r>
              <a:rPr lang="cs-CZ" sz="2000" dirty="0" err="1"/>
              <a:t>Environment</a:t>
            </a:r>
            <a:r>
              <a:rPr lang="cs-CZ" sz="2000" dirty="0"/>
              <a:t>) s podporou projektů v Pythonu. Na Unix spustitelný příkazem </a:t>
            </a:r>
            <a:r>
              <a:rPr lang="cs-CZ" sz="2000" dirty="0" err="1"/>
              <a:t>charm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err="1"/>
              <a:t>OwnCloud</a:t>
            </a:r>
            <a:br>
              <a:rPr lang="cs-CZ" sz="2000" dirty="0"/>
            </a:br>
            <a:r>
              <a:rPr lang="cs-CZ" sz="2000" dirty="0" err="1"/>
              <a:t>cloudové</a:t>
            </a:r>
            <a:r>
              <a:rPr lang="cs-CZ" sz="2000" dirty="0"/>
              <a:t> úložiště pro soubory - pozor na maximální velikost úložiště na lokálních strojích</a:t>
            </a:r>
            <a:br>
              <a:rPr lang="cs-CZ" sz="2000" dirty="0"/>
            </a:br>
            <a:endParaRPr lang="cs-CZ" sz="2000" dirty="0"/>
          </a:p>
          <a:p>
            <a:r>
              <a:rPr lang="cs-CZ" sz="2000" b="1" dirty="0" err="1"/>
              <a:t>Upload</a:t>
            </a:r>
            <a:r>
              <a:rPr lang="cs-CZ" sz="2000" b="1" dirty="0"/>
              <a:t> systém</a:t>
            </a:r>
            <a:br>
              <a:rPr lang="cs-CZ" sz="2000" dirty="0"/>
            </a:br>
            <a:r>
              <a:rPr lang="cs-CZ" sz="2000" dirty="0">
                <a:hlinkClick r:id="rId2"/>
              </a:rPr>
              <a:t>https://cw.felk.cvut.cz/upload/</a:t>
            </a:r>
            <a:r>
              <a:rPr lang="cs-CZ" sz="2000" dirty="0"/>
              <a:t> - software pro odevzdávání úloh zadaných na cvičení</a:t>
            </a:r>
          </a:p>
          <a:p>
            <a:endParaRPr lang="cs-CZ" sz="2000" dirty="0"/>
          </a:p>
          <a:p>
            <a:r>
              <a:rPr lang="cs-CZ" sz="2000" b="1" dirty="0"/>
              <a:t>Python</a:t>
            </a:r>
            <a:r>
              <a:rPr lang="cs-CZ" sz="2000" dirty="0"/>
              <a:t> </a:t>
            </a:r>
            <a:br>
              <a:rPr lang="cs-CZ" sz="2000" dirty="0"/>
            </a:br>
            <a:r>
              <a:rPr lang="cs-CZ" sz="2000" dirty="0">
                <a:hlinkClick r:id="rId3"/>
              </a:rPr>
              <a:t>https://www.python.org</a:t>
            </a:r>
            <a:r>
              <a:rPr lang="cs-CZ" sz="2000" dirty="0"/>
              <a:t> programovací jazyk vyšší úrovně. </a:t>
            </a:r>
          </a:p>
        </p:txBody>
      </p:sp>
    </p:spTree>
    <p:extLst>
      <p:ext uri="{BB962C8B-B14F-4D97-AF65-F5344CB8AC3E}">
        <p14:creationId xmlns:p14="http://schemas.microsoft.com/office/powerpoint/2010/main" val="265524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Učebna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počítačích je nainstalovaný OS Linux. Základní příkazy pro práci v příkazové řádce:</a:t>
            </a:r>
            <a:br>
              <a:rPr lang="cs-CZ" dirty="0"/>
            </a:br>
            <a:br>
              <a:rPr lang="cs-CZ" dirty="0"/>
            </a:br>
            <a:r>
              <a:rPr lang="cs-CZ" sz="2000" dirty="0" err="1"/>
              <a:t>ls</a:t>
            </a:r>
            <a:r>
              <a:rPr lang="cs-CZ" sz="2000" dirty="0"/>
              <a:t> – vypíše seznam souborů a adresářů</a:t>
            </a:r>
            <a:br>
              <a:rPr lang="cs-CZ" sz="2000" dirty="0"/>
            </a:br>
            <a:r>
              <a:rPr lang="cs-CZ" sz="2000" dirty="0"/>
              <a:t>cd &lt;</a:t>
            </a:r>
            <a:r>
              <a:rPr lang="cs-CZ" sz="2000" dirty="0" err="1"/>
              <a:t>directory</a:t>
            </a:r>
            <a:r>
              <a:rPr lang="cs-CZ" sz="2000" dirty="0"/>
              <a:t>&gt; otevře obsah adresáře</a:t>
            </a:r>
            <a:br>
              <a:rPr lang="cs-CZ" sz="2000" dirty="0"/>
            </a:br>
            <a:r>
              <a:rPr lang="cs-CZ" sz="2000" dirty="0" err="1"/>
              <a:t>mkdir</a:t>
            </a:r>
            <a:r>
              <a:rPr lang="cs-CZ" sz="2000" dirty="0"/>
              <a:t> &lt;</a:t>
            </a:r>
            <a:r>
              <a:rPr lang="cs-CZ" sz="2000" dirty="0" err="1"/>
              <a:t>directory</a:t>
            </a:r>
            <a:r>
              <a:rPr lang="cs-CZ" sz="2000" dirty="0"/>
              <a:t>&gt; vytvoří adresář</a:t>
            </a:r>
            <a:br>
              <a:rPr lang="cs-CZ" sz="2000" dirty="0"/>
            </a:br>
            <a:r>
              <a:rPr lang="cs-CZ" sz="2000" dirty="0" err="1"/>
              <a:t>nano</a:t>
            </a:r>
            <a:r>
              <a:rPr lang="cs-CZ" sz="2000" dirty="0"/>
              <a:t> &lt;</a:t>
            </a:r>
            <a:r>
              <a:rPr lang="cs-CZ" sz="2000" dirty="0" err="1"/>
              <a:t>file</a:t>
            </a:r>
            <a:r>
              <a:rPr lang="cs-CZ" sz="2000" dirty="0"/>
              <a:t>&gt; otevře jednoduchý editační nástroj </a:t>
            </a:r>
            <a:br>
              <a:rPr lang="cs-CZ" sz="2000" dirty="0"/>
            </a:br>
            <a:r>
              <a:rPr lang="cs-CZ" sz="2000" dirty="0" err="1"/>
              <a:t>vi</a:t>
            </a:r>
            <a:r>
              <a:rPr lang="cs-CZ" sz="2000" dirty="0"/>
              <a:t> &lt;</a:t>
            </a:r>
            <a:r>
              <a:rPr lang="cs-CZ" sz="2000" dirty="0" err="1"/>
              <a:t>file</a:t>
            </a:r>
            <a:r>
              <a:rPr lang="cs-CZ" sz="2000" dirty="0"/>
              <a:t>&gt; obdobně jako </a:t>
            </a:r>
            <a:r>
              <a:rPr lang="cs-CZ" sz="2000" dirty="0" err="1"/>
              <a:t>nano</a:t>
            </a:r>
            <a:r>
              <a:rPr lang="cs-CZ" sz="2000" dirty="0"/>
              <a:t>, ale je mnohem sofistikovanější</a:t>
            </a:r>
            <a:br>
              <a:rPr lang="cs-CZ" sz="2000" dirty="0"/>
            </a:br>
            <a:r>
              <a:rPr lang="cs-CZ" sz="2000" dirty="0" err="1"/>
              <a:t>rm</a:t>
            </a:r>
            <a:r>
              <a:rPr lang="cs-CZ" sz="2000" dirty="0"/>
              <a:t> &lt;</a:t>
            </a:r>
            <a:r>
              <a:rPr lang="cs-CZ" sz="2000" dirty="0" err="1"/>
              <a:t>file</a:t>
            </a:r>
            <a:r>
              <a:rPr lang="cs-CZ" sz="2000" dirty="0"/>
              <a:t>&gt; odstraní soubor</a:t>
            </a:r>
            <a:br>
              <a:rPr lang="cs-CZ" sz="2000" dirty="0"/>
            </a:br>
            <a:r>
              <a:rPr lang="cs-CZ" sz="2000" dirty="0" err="1"/>
              <a:t>rm</a:t>
            </a:r>
            <a:r>
              <a:rPr lang="cs-CZ" sz="2000" dirty="0"/>
              <a:t> –r &lt;</a:t>
            </a:r>
            <a:r>
              <a:rPr lang="cs-CZ" sz="2000" dirty="0" err="1"/>
              <a:t>directory</a:t>
            </a:r>
            <a:r>
              <a:rPr lang="cs-CZ" sz="2000" dirty="0"/>
              <a:t>&gt; odstraní adresář a všechny soubory v něm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python – otevře konzoli </a:t>
            </a:r>
            <a:r>
              <a:rPr lang="cs-CZ" sz="2000" dirty="0" err="1"/>
              <a:t>Pythona</a:t>
            </a:r>
            <a:br>
              <a:rPr lang="cs-CZ" sz="2000" dirty="0"/>
            </a:br>
            <a:r>
              <a:rPr lang="cs-CZ" sz="2000" dirty="0"/>
              <a:t>python &lt;file.py&gt; </a:t>
            </a:r>
            <a:r>
              <a:rPr lang="cs-CZ" sz="2000" dirty="0" err="1"/>
              <a:t>interpreter</a:t>
            </a:r>
            <a:r>
              <a:rPr lang="cs-CZ" sz="2000" dirty="0"/>
              <a:t> vykoná kód v Pythonu, které je v 		        určeném souboru</a:t>
            </a:r>
          </a:p>
        </p:txBody>
      </p:sp>
    </p:spTree>
    <p:extLst>
      <p:ext uri="{BB962C8B-B14F-4D97-AF65-F5344CB8AC3E}">
        <p14:creationId xmlns:p14="http://schemas.microsoft.com/office/powerpoint/2010/main" val="1273562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1532</TotalTime>
  <Words>489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Courier New</vt:lpstr>
      <vt:lpstr>Palatino Linotype</vt:lpstr>
      <vt:lpstr>Exekutivní</vt:lpstr>
      <vt:lpstr>ZAL – 1. cvičení</vt:lpstr>
      <vt:lpstr>Co vás čeká</vt:lpstr>
      <vt:lpstr>Klasifikace</vt:lpstr>
      <vt:lpstr>Bodové hodnocení úloh</vt:lpstr>
      <vt:lpstr>Plagiátorství</vt:lpstr>
      <vt:lpstr>Důležité stránky</vt:lpstr>
      <vt:lpstr>Důležité stránky</vt:lpstr>
      <vt:lpstr>Software a prostředí</vt:lpstr>
      <vt:lpstr>Učebna</vt:lpstr>
      <vt:lpstr>Python</vt:lpstr>
      <vt:lpstr>Instalace Pythona</vt:lpstr>
      <vt:lpstr>Hello world</vt:lpstr>
      <vt:lpstr>Otestování Upload systému</vt:lpstr>
      <vt:lpstr>Končíme 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1. cvičení</dc:title>
  <dc:creator>Tom</dc:creator>
  <cp:lastModifiedBy>Martin Tomasek</cp:lastModifiedBy>
  <cp:revision>24</cp:revision>
  <dcterms:created xsi:type="dcterms:W3CDTF">2015-09-18T20:53:10Z</dcterms:created>
  <dcterms:modified xsi:type="dcterms:W3CDTF">2016-10-03T21:33:07Z</dcterms:modified>
</cp:coreProperties>
</file>