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1"/>
  </p:notesMasterIdLst>
  <p:sldIdLst>
    <p:sldId id="297" r:id="rId2"/>
    <p:sldId id="298" r:id="rId3"/>
    <p:sldId id="291" r:id="rId4"/>
    <p:sldId id="296" r:id="rId5"/>
    <p:sldId id="295" r:id="rId6"/>
    <p:sldId id="302" r:id="rId7"/>
    <p:sldId id="303" r:id="rId8"/>
    <p:sldId id="304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99" r:id="rId24"/>
    <p:sldId id="273" r:id="rId25"/>
    <p:sldId id="274" r:id="rId26"/>
    <p:sldId id="300" r:id="rId27"/>
    <p:sldId id="275" r:id="rId28"/>
    <p:sldId id="276" r:id="rId29"/>
    <p:sldId id="277" r:id="rId30"/>
    <p:sldId id="278" r:id="rId31"/>
    <p:sldId id="279" r:id="rId32"/>
    <p:sldId id="301" r:id="rId33"/>
    <p:sldId id="289" r:id="rId34"/>
    <p:sldId id="280" r:id="rId35"/>
    <p:sldId id="284" r:id="rId36"/>
    <p:sldId id="282" r:id="rId37"/>
    <p:sldId id="283" r:id="rId38"/>
    <p:sldId id="286" r:id="rId39"/>
    <p:sldId id="287" r:id="rId4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D1FF"/>
    <a:srgbClr val="0000FF"/>
    <a:srgbClr val="D9FFFB"/>
    <a:srgbClr val="C5FFF9"/>
    <a:srgbClr val="CCFFFF"/>
    <a:srgbClr val="FFFFCC"/>
    <a:srgbClr val="D5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9" autoAdjust="0"/>
    <p:restoredTop sz="94660"/>
  </p:normalViewPr>
  <p:slideViewPr>
    <p:cSldViewPr>
      <p:cViewPr>
        <p:scale>
          <a:sx n="100" d="100"/>
          <a:sy n="100" d="100"/>
        </p:scale>
        <p:origin x="-534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EC32D1C-BE42-4754-A834-4C3C79C3EE01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9412A16-5CC0-417A-B1C6-091433437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0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2A16-5CC0-417A-B1C6-09143343715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301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2A16-5CC0-417A-B1C6-0914334371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11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DAE2-E46E-4A97-844B-7BB38B9F3CDF}" type="datetime1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85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2815-DFBE-475B-A70B-5A943E563DAB}" type="datetime1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95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1DE2-7B24-404A-B99C-46ACAD8AA535}" type="datetime1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39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E5F-DD15-4942-80E6-2CD88829D152}" type="datetime1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22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2557-3708-433F-9E92-EA6471137341}" type="datetime1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9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BAF0-7E26-441F-911B-0A8B3B9738B5}" type="datetime1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41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9FCE-4633-4257-828E-77CE421FABD6}" type="datetime1">
              <a:rPr lang="cs-CZ" smtClean="0"/>
              <a:t>19.9.2017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74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7F1-0207-4125-9AED-8E0CFC63A111}" type="datetime1">
              <a:rPr lang="cs-CZ" smtClean="0"/>
              <a:t>19.9.2017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93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E0B-202A-452D-9650-CB122D2D7113}" type="datetime1">
              <a:rPr lang="cs-CZ" smtClean="0"/>
              <a:t>19.9.2017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71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782-8E75-44C5-A5EA-1B0147797895}" type="datetime1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0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EB80-2947-4304-B0F3-546F7821961D}" type="datetime1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6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056E-C777-4154-9D43-45EA48A6821B}" type="datetime1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67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7.png"/><Relationship Id="rId21" Type="http://schemas.openxmlformats.org/officeDocument/2006/relationships/image" Target="../media/image22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63" Type="http://schemas.openxmlformats.org/officeDocument/2006/relationships/image" Target="../media/image64.png"/><Relationship Id="rId68" Type="http://schemas.openxmlformats.org/officeDocument/2006/relationships/image" Target="../media/image69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1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66" Type="http://schemas.openxmlformats.org/officeDocument/2006/relationships/image" Target="../media/image67.png"/><Relationship Id="rId5" Type="http://schemas.openxmlformats.org/officeDocument/2006/relationships/image" Target="../media/image6.png"/><Relationship Id="rId61" Type="http://schemas.openxmlformats.org/officeDocument/2006/relationships/image" Target="../media/image62.png"/><Relationship Id="rId19" Type="http://schemas.openxmlformats.org/officeDocument/2006/relationships/image" Target="../media/image2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64" Type="http://schemas.openxmlformats.org/officeDocument/2006/relationships/image" Target="../media/image65.png"/><Relationship Id="rId69" Type="http://schemas.openxmlformats.org/officeDocument/2006/relationships/image" Target="../media/image17.png"/><Relationship Id="rId8" Type="http://schemas.openxmlformats.org/officeDocument/2006/relationships/image" Target="../media/image7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67" Type="http://schemas.openxmlformats.org/officeDocument/2006/relationships/image" Target="../media/image68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6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Relationship Id="rId10" Type="http://schemas.openxmlformats.org/officeDocument/2006/relationships/image" Target="../media/image1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Relationship Id="rId65" Type="http://schemas.openxmlformats.org/officeDocument/2006/relationships/image" Target="../media/image66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9" Type="http://schemas.openxmlformats.org/officeDocument/2006/relationships/image" Target="../media/image4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836712"/>
            <a:ext cx="823142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 Priority queue trouble</a:t>
            </a:r>
          </a:p>
          <a:p>
            <a:endParaRPr lang="en-US" b="1" smtClean="0"/>
          </a:p>
          <a:p>
            <a:r>
              <a:rPr lang="en-US" smtClean="0"/>
              <a:t>Usual theoretical and conceptual descriptions of Prim's (Dijkstra's, etc.) algorithm say:</a:t>
            </a:r>
          </a:p>
          <a:p>
            <a:r>
              <a:rPr lang="en-US" smtClean="0"/>
              <a:t>"... store nodes in a priority queue".</a:t>
            </a:r>
            <a:r>
              <a:rPr lang="en-US"/>
              <a:t> </a:t>
            </a:r>
            <a:r>
              <a:rPr lang="en-US" smtClean="0"/>
              <a:t> </a:t>
            </a:r>
          </a:p>
          <a:p>
            <a:r>
              <a:rPr lang="en-US" smtClean="0"/>
              <a:t>Technically, this is nearly impossible to do. </a:t>
            </a:r>
          </a:p>
          <a:p>
            <a:r>
              <a:rPr lang="en-US" smtClean="0"/>
              <a:t>The graph and the nodes are defined separately and stored elsewhere in the memory.</a:t>
            </a:r>
          </a:p>
          <a:p>
            <a:r>
              <a:rPr lang="en-US" smtClean="0"/>
              <a:t>The node has no reference to its position in the queue. </a:t>
            </a:r>
          </a:p>
          <a:p>
            <a:r>
              <a:rPr lang="en-US" smtClean="0"/>
              <a:t>The programmer does not know where is the node in the queue.</a:t>
            </a:r>
          </a:p>
          <a:p>
            <a:r>
              <a:rPr lang="en-US" smtClean="0"/>
              <a:t>So, how to move a node inside the queue according to the algorithm demands?</a:t>
            </a:r>
          </a:p>
          <a:p>
            <a:r>
              <a:rPr lang="en-US" smtClean="0"/>
              <a:t>Standard solution: </a:t>
            </a:r>
          </a:p>
          <a:p>
            <a:r>
              <a:rPr lang="en-US" smtClean="0"/>
              <a:t>Do not move a node, enqueue a "copy of a node", possibly more times.</a:t>
            </a:r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395536" y="4077072"/>
            <a:ext cx="79208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When a copy of the node with the smallest value (=highest priority) among all its copies appears at the top of the queue it does its job exactly according to the algorithm prescription.  </a:t>
            </a:r>
          </a:p>
          <a:p>
            <a:r>
              <a:rPr lang="en-US" smtClean="0"/>
              <a:t>From that moment on, all other copies of the node which are still in the queue become useless and must be ignored. The easiest way to ignore a copy is to </a:t>
            </a:r>
          </a:p>
          <a:p>
            <a:r>
              <a:rPr lang="en-US" smtClean="0"/>
              <a:t>check it when it later appears at the top of the queue: If the node is already closed, ignore the copy, pop it and process the next top of the queue. If the node is still open, process it according to the algorithm. 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>
          <a:xfrm>
            <a:off x="6660232" y="6381328"/>
            <a:ext cx="2133600" cy="365125"/>
          </a:xfrm>
        </p:spPr>
        <p:txBody>
          <a:bodyPr/>
          <a:lstStyle/>
          <a:p>
            <a:fld id="{840D8EF6-C515-4487-8203-90FEEC8DEC41}" type="slidenum">
              <a:rPr lang="cs-CZ" smtClean="0">
                <a:solidFill>
                  <a:schemeClr val="tx1"/>
                </a:solidFill>
              </a:rPr>
              <a:t>1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88640"/>
            <a:ext cx="429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Notes on Minimum Spanning Tree problem</a:t>
            </a:r>
          </a:p>
        </p:txBody>
      </p:sp>
    </p:spTree>
    <p:extLst>
      <p:ext uri="{BB962C8B-B14F-4D97-AF65-F5344CB8AC3E}">
        <p14:creationId xmlns:p14="http://schemas.microsoft.com/office/powerpoint/2010/main" val="26517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106620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05172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48376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91581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34786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991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2119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6388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10</a:t>
            </a:fld>
            <a:endParaRPr lang="cs-CZ"/>
          </a:p>
        </p:txBody>
      </p:sp>
      <p:sp>
        <p:nvSpPr>
          <p:cNvPr id="103" name="Oval 102"/>
          <p:cNvSpPr/>
          <p:nvPr/>
        </p:nvSpPr>
        <p:spPr>
          <a:xfrm>
            <a:off x="673224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716428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06" name="Table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7599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9" name="Rectangle 108"/>
          <p:cNvSpPr/>
          <p:nvPr/>
        </p:nvSpPr>
        <p:spPr>
          <a:xfrm>
            <a:off x="666023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3" name="TextBox 11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5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10207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7079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1399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11</a:t>
            </a:fld>
            <a:endParaRPr lang="cs-CZ"/>
          </a:p>
        </p:txBody>
      </p:sp>
      <p:sp>
        <p:nvSpPr>
          <p:cNvPr id="108" name="Oval 107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0" name="Table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4789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1" name="Rectangle 110"/>
          <p:cNvSpPr/>
          <p:nvPr/>
        </p:nvSpPr>
        <p:spPr>
          <a:xfrm>
            <a:off x="413995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6" name="TextBox 11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traight Connector 106"/>
          <p:cNvCxnSpPr/>
          <p:nvPr/>
        </p:nvCxnSpPr>
        <p:spPr>
          <a:xfrm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320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6358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12</a:t>
            </a:fld>
            <a:endParaRPr lang="cs-CZ"/>
          </a:p>
        </p:txBody>
      </p:sp>
      <p:sp>
        <p:nvSpPr>
          <p:cNvPr id="110" name="Oval 109"/>
          <p:cNvSpPr/>
          <p:nvPr/>
        </p:nvSpPr>
        <p:spPr>
          <a:xfrm>
            <a:off x="277180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20384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2" name="Table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681899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3" name="Rectangle 112"/>
          <p:cNvSpPr/>
          <p:nvPr/>
        </p:nvSpPr>
        <p:spPr>
          <a:xfrm>
            <a:off x="493204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18" name="TextBox 11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41820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8438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6358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356388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13</a:t>
            </a:fld>
            <a:endParaRPr lang="cs-CZ"/>
          </a:p>
        </p:txBody>
      </p:sp>
      <p:sp>
        <p:nvSpPr>
          <p:cNvPr id="112" name="Oval 111"/>
          <p:cNvSpPr/>
          <p:nvPr/>
        </p:nvSpPr>
        <p:spPr>
          <a:xfrm>
            <a:off x="630019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6732240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63539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5" name="Rectangle 114"/>
          <p:cNvSpPr/>
          <p:nvPr/>
        </p:nvSpPr>
        <p:spPr>
          <a:xfrm>
            <a:off x="666023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26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Straight Connector 110"/>
          <p:cNvCxnSpPr/>
          <p:nvPr/>
        </p:nvCxnSpPr>
        <p:spPr>
          <a:xfrm flipH="1"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67717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8438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14</a:t>
            </a:fld>
            <a:endParaRPr lang="cs-CZ"/>
          </a:p>
        </p:txBody>
      </p:sp>
      <p:sp>
        <p:nvSpPr>
          <p:cNvPr id="112" name="Oval 111"/>
          <p:cNvSpPr/>
          <p:nvPr/>
        </p:nvSpPr>
        <p:spPr>
          <a:xfrm>
            <a:off x="36358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277180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56429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5" name="Rectangle 114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93204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5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298782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03939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4117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8438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8843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15</a:t>
            </a:fld>
            <a:endParaRPr lang="cs-CZ"/>
          </a:p>
        </p:txBody>
      </p:sp>
      <p:sp>
        <p:nvSpPr>
          <p:cNvPr id="114" name="Oval 113"/>
          <p:cNvSpPr/>
          <p:nvPr/>
        </p:nvSpPr>
        <p:spPr>
          <a:xfrm>
            <a:off x="759633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802838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326738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7" name="Rectangle 116"/>
          <p:cNvSpPr/>
          <p:nvPr/>
        </p:nvSpPr>
        <p:spPr>
          <a:xfrm>
            <a:off x="79563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2" name="TextBox 12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1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25444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500404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16</a:t>
            </a:fld>
            <a:endParaRPr lang="cs-CZ"/>
          </a:p>
        </p:txBody>
      </p:sp>
      <p:sp>
        <p:nvSpPr>
          <p:cNvPr id="116" name="Oval 115"/>
          <p:cNvSpPr/>
          <p:nvPr/>
        </p:nvSpPr>
        <p:spPr>
          <a:xfrm>
            <a:off x="24837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320384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3895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9" name="Rectangle 118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7971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516216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10743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93204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4360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8" name="Oval 117"/>
          <p:cNvSpPr/>
          <p:nvPr/>
        </p:nvSpPr>
        <p:spPr>
          <a:xfrm>
            <a:off x="6835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212372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17</a:t>
            </a:fld>
            <a:endParaRPr lang="cs-CZ"/>
          </a:p>
        </p:txBody>
      </p:sp>
      <p:sp>
        <p:nvSpPr>
          <p:cNvPr id="121" name="Oval 120"/>
          <p:cNvSpPr/>
          <p:nvPr/>
        </p:nvSpPr>
        <p:spPr>
          <a:xfrm>
            <a:off x="68356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11156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3" name="Table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72681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4" name="Rectangle 123"/>
          <p:cNvSpPr/>
          <p:nvPr/>
        </p:nvSpPr>
        <p:spPr>
          <a:xfrm>
            <a:off x="118762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7" name="TextBox 12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0610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0679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4999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2200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7079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18</a:t>
            </a:fld>
            <a:endParaRPr lang="cs-CZ"/>
          </a:p>
        </p:txBody>
      </p:sp>
      <p:sp>
        <p:nvSpPr>
          <p:cNvPr id="119" name="Oval 118"/>
          <p:cNvSpPr/>
          <p:nvPr/>
        </p:nvSpPr>
        <p:spPr>
          <a:xfrm>
            <a:off x="601216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44420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72953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5" name="Rectangle 124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0" name="TextBox 12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85989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500404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44420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19</a:t>
            </a:fld>
            <a:endParaRPr lang="cs-CZ"/>
          </a:p>
        </p:txBody>
      </p:sp>
      <p:sp>
        <p:nvSpPr>
          <p:cNvPr id="125" name="Oval 124"/>
          <p:cNvSpPr/>
          <p:nvPr/>
        </p:nvSpPr>
        <p:spPr>
          <a:xfrm>
            <a:off x="392392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349188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3520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8" name="Rectangle 127"/>
          <p:cNvSpPr/>
          <p:nvPr/>
        </p:nvSpPr>
        <p:spPr>
          <a:xfrm>
            <a:off x="500404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457200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2" name="TextBox 13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/>
          <p:nvPr/>
        </p:nvCxnSpPr>
        <p:spPr>
          <a:xfrm flipH="1">
            <a:off x="1043608" y="1988840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259632" y="1988840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131840" y="1556792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627784" y="1268760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3131840" y="1556792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555776" y="908720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55776" y="1196752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1331640" y="1340768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547664" y="1988840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331640" y="98072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30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763688" y="1340768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95736" y="1556792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619672" y="119675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195736" y="1268760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267744" y="206084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051720" y="184482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95736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50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31840" y="1196752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INF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2987824" y="1412776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91680" y="1556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41" name="TextBox 40"/>
          <p:cNvSpPr txBox="1"/>
          <p:nvPr/>
        </p:nvSpPr>
        <p:spPr>
          <a:xfrm>
            <a:off x="2123728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42" name="TextBox 41"/>
          <p:cNvSpPr txBox="1"/>
          <p:nvPr/>
        </p:nvSpPr>
        <p:spPr>
          <a:xfrm>
            <a:off x="2627784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16" name="Oval 15"/>
          <p:cNvSpPr/>
          <p:nvPr/>
        </p:nvSpPr>
        <p:spPr>
          <a:xfrm>
            <a:off x="2411760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232306"/>
              </p:ext>
            </p:extLst>
          </p:nvPr>
        </p:nvGraphicFramePr>
        <p:xfrm>
          <a:off x="323528" y="2636912"/>
          <a:ext cx="3672405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2" name="Rectangle 61"/>
          <p:cNvSpPr/>
          <p:nvPr/>
        </p:nvSpPr>
        <p:spPr>
          <a:xfrm>
            <a:off x="899592" y="162880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1115616" y="184482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5868144" y="1988840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6084168" y="1988840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7956376" y="1556792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7452320" y="1268760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7956376" y="1556792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380312" y="908720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7380312" y="1196752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6156176" y="1340768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372200" y="1988840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156176" y="98072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18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6588224" y="1340768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7020272" y="1556792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444208" y="119675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020272" y="1268760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7092280" y="206084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6876256" y="184482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020272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956376" y="1196752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7812360" y="1412776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16216" y="1556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6948264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7452320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0" name="Oval 89"/>
          <p:cNvSpPr/>
          <p:nvPr/>
        </p:nvSpPr>
        <p:spPr>
          <a:xfrm>
            <a:off x="7236296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24128" y="162880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5940152" y="184482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471180"/>
              </p:ext>
            </p:extLst>
          </p:nvPr>
        </p:nvGraphicFramePr>
        <p:xfrm>
          <a:off x="5508104" y="2636912"/>
          <a:ext cx="324036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 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858846"/>
              </p:ext>
            </p:extLst>
          </p:nvPr>
        </p:nvGraphicFramePr>
        <p:xfrm>
          <a:off x="3635896" y="3933056"/>
          <a:ext cx="518457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5" name="Right Arrow 94"/>
          <p:cNvSpPr/>
          <p:nvPr/>
        </p:nvSpPr>
        <p:spPr>
          <a:xfrm>
            <a:off x="4211960" y="2780928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Difficult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Right Arrow 95"/>
          <p:cNvSpPr/>
          <p:nvPr/>
        </p:nvSpPr>
        <p:spPr>
          <a:xfrm rot="1770634">
            <a:off x="2312369" y="3609316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9552" y="378904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q.insert(y);</a:t>
            </a:r>
          </a:p>
          <a:p>
            <a:r>
              <a:rPr lang="en-US" b="1" smtClean="0"/>
              <a:t>q.insert(z);</a:t>
            </a:r>
            <a:endParaRPr lang="en-US" b="1"/>
          </a:p>
          <a:p>
            <a:r>
              <a:rPr lang="en-US" b="1" smtClean="0"/>
              <a:t>q.insert(w);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older copies of nodes will get to the top of the queue later than the new copies (which have higher priority) . The older copy gets to the top when the node had been processed and closed earlier. Thus:</a:t>
            </a:r>
          </a:p>
          <a:p>
            <a:r>
              <a:rPr lang="en-US" smtClean="0"/>
              <a:t>If the node at the top of the queue is closed just pop it and do not process it any more.</a:t>
            </a:r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39552" y="4725144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// push the nodes once more to the queue. </a:t>
            </a:r>
            <a:endParaRPr lang="en-US" b="1"/>
          </a:p>
        </p:txBody>
      </p:sp>
      <p:sp>
        <p:nvSpPr>
          <p:cNvPr id="67" name="Right Arrow 66"/>
          <p:cNvSpPr/>
          <p:nvPr/>
        </p:nvSpPr>
        <p:spPr>
          <a:xfrm>
            <a:off x="4211960" y="1268760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10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Straight Connector 123"/>
          <p:cNvCxnSpPr/>
          <p:nvPr/>
        </p:nvCxnSpPr>
        <p:spPr>
          <a:xfrm flipH="1" flipV="1">
            <a:off x="3419872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162182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040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72412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644420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8843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20</a:t>
            </a:fld>
            <a:endParaRPr lang="cs-CZ"/>
          </a:p>
        </p:txBody>
      </p:sp>
      <p:sp>
        <p:nvSpPr>
          <p:cNvPr id="127" name="Oval 126"/>
          <p:cNvSpPr/>
          <p:nvPr/>
        </p:nvSpPr>
        <p:spPr>
          <a:xfrm>
            <a:off x="3203848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435597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754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0" name="Rectangle 129"/>
          <p:cNvSpPr/>
          <p:nvPr/>
        </p:nvSpPr>
        <p:spPr>
          <a:xfrm>
            <a:off x="284380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41176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6" name="TextBox 13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Straight Connector 125"/>
          <p:cNvCxnSpPr/>
          <p:nvPr/>
        </p:nvCxnSpPr>
        <p:spPr>
          <a:xfrm flipV="1">
            <a:off x="5796136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 flipV="1">
            <a:off x="3419872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341987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699792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3131840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41987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9609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5557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32758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6388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29208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6521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6835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21</a:t>
            </a:fld>
            <a:endParaRPr lang="cs-CZ"/>
          </a:p>
        </p:txBody>
      </p:sp>
      <p:sp>
        <p:nvSpPr>
          <p:cNvPr id="129" name="Oval 128"/>
          <p:cNvSpPr/>
          <p:nvPr/>
        </p:nvSpPr>
        <p:spPr>
          <a:xfrm>
            <a:off x="55801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601216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31" name="Table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3675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2" name="Rectangle 131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27585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8" name="TextBox 13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Straight Connector 165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500404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22</a:t>
            </a:fld>
            <a:endParaRPr lang="cs-CZ"/>
          </a:p>
        </p:txBody>
      </p:sp>
      <p:graphicFrame>
        <p:nvGraphicFramePr>
          <p:cNvPr id="133" name="Table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32015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34" name="Straight Connector 133"/>
          <p:cNvCxnSpPr/>
          <p:nvPr/>
        </p:nvCxnSpPr>
        <p:spPr>
          <a:xfrm flipV="1">
            <a:off x="5796136" y="436510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6228184" y="436510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6660232" y="436510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Oval 144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529208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651621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6948264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 159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56521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2483768" y="486916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67" name="Table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0618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8" name="Rectangle 167"/>
          <p:cNvSpPr/>
          <p:nvPr/>
        </p:nvSpPr>
        <p:spPr>
          <a:xfrm>
            <a:off x="197971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03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Straight Connector 186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212372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23</a:t>
            </a:fld>
            <a:endParaRPr lang="cs-CZ"/>
          </a:p>
        </p:txBody>
      </p:sp>
      <p:cxnSp>
        <p:nvCxnSpPr>
          <p:cNvPr id="153" name="Straight Connector 152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899592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11876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4" name="Oval 173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5" name="Oval 174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>
            <a:off x="6228184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 17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651621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3" name="Oval 182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4" name="Oval 183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5292080" y="486916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186" name="Table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382765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88" name="Table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3154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9" name="Rectangle 188"/>
          <p:cNvSpPr/>
          <p:nvPr/>
        </p:nvSpPr>
        <p:spPr>
          <a:xfrm>
            <a:off x="413995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370790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4" name="Straight Connector 213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212372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56388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24</a:t>
            </a:fld>
            <a:endParaRPr lang="cs-CZ"/>
          </a:p>
        </p:txBody>
      </p:sp>
      <p:cxnSp>
        <p:nvCxnSpPr>
          <p:cNvPr id="179" name="Straight Connector 178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06" name="Straight Connector 205"/>
          <p:cNvCxnSpPr/>
          <p:nvPr/>
        </p:nvCxnSpPr>
        <p:spPr>
          <a:xfrm>
            <a:off x="6228184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Oval 20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51621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1547664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6835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13" name="Table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105967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15" name="Table 2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91257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6" name="Rectangle 215"/>
          <p:cNvSpPr/>
          <p:nvPr/>
        </p:nvSpPr>
        <p:spPr>
          <a:xfrm>
            <a:off x="154766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1" name="TextBox 12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" name="Table 2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7247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3" name="Freeform 212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25</a:t>
            </a:fld>
            <a:endParaRPr lang="cs-CZ"/>
          </a:p>
        </p:txBody>
      </p:sp>
      <p:cxnSp>
        <p:nvCxnSpPr>
          <p:cNvPr id="178" name="Straight Connector 177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7812360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16428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10039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58822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759633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372200" y="501317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15" name="Straight Connector 214"/>
          <p:cNvCxnSpPr/>
          <p:nvPr/>
        </p:nvCxnSpPr>
        <p:spPr>
          <a:xfrm flipH="1">
            <a:off x="6372200" y="4725144"/>
            <a:ext cx="144016" cy="544706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 flipV="1">
            <a:off x="7092280" y="4653136"/>
            <a:ext cx="1224136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7" name="Table 2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674275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8" name="Rectangle 217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3" name="Table 2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23025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79" name="Freeform 278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500404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44420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26</a:t>
            </a:fld>
            <a:endParaRPr lang="cs-CZ"/>
          </a:p>
        </p:txBody>
      </p:sp>
      <p:sp>
        <p:nvSpPr>
          <p:cNvPr id="241" name="Freeform 240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2" name="Straight Connector 241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 flipV="1">
            <a:off x="1763688" y="4365104"/>
            <a:ext cx="44644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flipH="1" flipV="1">
            <a:off x="341987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Oval 255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8" name="Oval 257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9" name="Oval 258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0" name="Oval 259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1" name="Oval 260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3" name="Oval 262"/>
          <p:cNvSpPr/>
          <p:nvPr/>
        </p:nvSpPr>
        <p:spPr>
          <a:xfrm>
            <a:off x="39959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4" name="Oval 263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6" name="Oval 265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7" name="Oval 266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8" name="Oval 267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69" name="Oval 268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0" name="Oval 269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1" name="Oval 270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2" name="Oval 271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4" name="Oval 273"/>
          <p:cNvSpPr/>
          <p:nvPr/>
        </p:nvSpPr>
        <p:spPr>
          <a:xfrm>
            <a:off x="658822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716428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80" name="Table 2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984657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1" name="Rectangle 280"/>
          <p:cNvSpPr/>
          <p:nvPr/>
        </p:nvSpPr>
        <p:spPr>
          <a:xfrm>
            <a:off x="752432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7092280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4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" name="Table 2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10063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49" name="Freeform 248"/>
          <p:cNvSpPr/>
          <p:nvPr/>
        </p:nvSpPr>
        <p:spPr>
          <a:xfrm flipH="1">
            <a:off x="1763688" y="4365104"/>
            <a:ext cx="237626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8" name="Freeform 247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3923928" y="2492896"/>
            <a:ext cx="1368152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356388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500404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27</a:t>
            </a:fld>
            <a:endParaRPr lang="cs-CZ"/>
          </a:p>
        </p:txBody>
      </p:sp>
      <p:sp>
        <p:nvSpPr>
          <p:cNvPr id="212" name="Freeform 211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3" name="Freeform 212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4" name="Straight Connector 213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flipV="1">
            <a:off x="507605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val 227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9" name="Oval 228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493204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197971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392392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392392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87" name="Straight Connector 286"/>
          <p:cNvCxnSpPr/>
          <p:nvPr/>
        </p:nvCxnSpPr>
        <p:spPr>
          <a:xfrm flipH="1">
            <a:off x="3851920" y="4077072"/>
            <a:ext cx="72008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 flipV="1">
            <a:off x="4427984" y="4149080"/>
            <a:ext cx="1440160" cy="648072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9" name="Table 2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90186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0" name="Rectangle 289"/>
          <p:cNvSpPr/>
          <p:nvPr/>
        </p:nvSpPr>
        <p:spPr>
          <a:xfrm>
            <a:off x="4499992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406794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" name="Table 2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042484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2" name="Freeform 221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6835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835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3923928" y="2492896"/>
            <a:ext cx="1368152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28</a:t>
            </a:fld>
            <a:endParaRPr lang="cs-CZ"/>
          </a:p>
        </p:txBody>
      </p:sp>
      <p:sp>
        <p:nvSpPr>
          <p:cNvPr id="185" name="Freeform 184"/>
          <p:cNvSpPr/>
          <p:nvPr/>
        </p:nvSpPr>
        <p:spPr>
          <a:xfrm flipH="1">
            <a:off x="1763688" y="4365104"/>
            <a:ext cx="237626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Freeform 185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Freeform 186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Freeform 187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 flipV="1">
            <a:off x="1763688" y="4365104"/>
            <a:ext cx="1656184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 flipV="1">
            <a:off x="3419872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2699792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738031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H="1">
            <a:off x="3131840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341987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255577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327585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35638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29878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766834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442798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4860032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683568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211960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24" name="Straight Connector 223"/>
          <p:cNvCxnSpPr/>
          <p:nvPr/>
        </p:nvCxnSpPr>
        <p:spPr>
          <a:xfrm>
            <a:off x="4139952" y="4221088"/>
            <a:ext cx="648072" cy="576064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364088" y="4149080"/>
            <a:ext cx="792088" cy="648072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6" name="Table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9811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7" name="Rectangle 226"/>
          <p:cNvSpPr/>
          <p:nvPr/>
        </p:nvSpPr>
        <p:spPr>
          <a:xfrm>
            <a:off x="327585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7555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6" name="TextBox 125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" name="Table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905311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6" name="Freeform 225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Freeform 187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2" name="Freeform 221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78843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29</a:t>
            </a:fld>
            <a:endParaRPr lang="cs-CZ"/>
          </a:p>
        </p:txBody>
      </p:sp>
      <p:sp>
        <p:nvSpPr>
          <p:cNvPr id="189" name="Freeform 188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0" name="Freeform 189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Freeform 190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2" name="Straight Connector 191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 flipV="1">
            <a:off x="3635896" y="4725144"/>
            <a:ext cx="115212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 202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464400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29158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7668344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7020272" y="501317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28" name="Straight Connector 227"/>
          <p:cNvCxnSpPr/>
          <p:nvPr/>
        </p:nvCxnSpPr>
        <p:spPr>
          <a:xfrm>
            <a:off x="212372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V="1">
            <a:off x="6948264" y="4869160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8172400" y="4797152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212372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cxnSp>
        <p:nvCxnSpPr>
          <p:cNvPr id="232" name="Straight Connector 231"/>
          <p:cNvCxnSpPr/>
          <p:nvPr/>
        </p:nvCxnSpPr>
        <p:spPr>
          <a:xfrm flipV="1">
            <a:off x="341987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3" name="Table 2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1845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4" name="Rectangle 233"/>
          <p:cNvSpPr/>
          <p:nvPr/>
        </p:nvSpPr>
        <p:spPr>
          <a:xfrm>
            <a:off x="795637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2" name="TextBox 131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7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08720"/>
            <a:ext cx="8568952" cy="5472608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MST_Prim(Graph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start,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[] dist,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 pred ) {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allocate structures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currnode = start, currdist, neigh;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INF = Integer.MAX_VALUE;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[] closed = new boolean[g.N];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PriorityQueue &lt;Integer&gt; pq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=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PriorityQueue&lt;Integer&gt;( g.N,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Comparator&lt;Integer&gt;()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@Override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compare(Integer n1, Integer n2)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dist[n1] &lt; dist[n2] 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dist[n1] &gt; dist[n2] 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 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 structures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pq.add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start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i = 0; i &lt; g.N; i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++ 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pred[i] = i;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Arrays.fill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dist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INF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Arrays.fill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closed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false );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dist[start] = 0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76672"/>
            <a:ext cx="7766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Example of Prim algorithm implementation using standart library priority queue</a:t>
            </a:r>
            <a:endParaRPr lang="cs-CZ" b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1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" name="Table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5226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1" name="Freeform 220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7884368" y="2276872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7884368" y="1124744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30</a:t>
            </a:fld>
            <a:endParaRPr lang="cs-CZ"/>
          </a:p>
        </p:txBody>
      </p:sp>
      <p:sp>
        <p:nvSpPr>
          <p:cNvPr id="182" name="Freeform 181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Freeform 182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Freeform 183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5" name="Freeform 184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Freeform 185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Freeform 186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8" name="Straight Connector 187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5940152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Oval 196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3" name="Oval 202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796136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435597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291581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17" name="Straight Connector 216"/>
          <p:cNvCxnSpPr/>
          <p:nvPr/>
        </p:nvCxnSpPr>
        <p:spPr>
          <a:xfrm>
            <a:off x="356388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V="1">
            <a:off x="486003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3563888" y="3933056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graphicFrame>
        <p:nvGraphicFramePr>
          <p:cNvPr id="223" name="Table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56960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4" name="Rectangle 223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284380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56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" name="Table 2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59196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60" name="Freeform 259"/>
          <p:cNvSpPr/>
          <p:nvPr/>
        </p:nvSpPr>
        <p:spPr>
          <a:xfrm flipH="1">
            <a:off x="1763688" y="4365104"/>
            <a:ext cx="388843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97160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835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31</a:t>
            </a:fld>
            <a:endParaRPr lang="cs-CZ"/>
          </a:p>
        </p:txBody>
      </p:sp>
      <p:sp>
        <p:nvSpPr>
          <p:cNvPr id="223" name="Freeform 222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4" name="Freeform 223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5" name="Freeform 224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6" name="Freeform 225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Freeform 226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Freeform 227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Freeform 228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0" name="Straight Connector 229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 237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802838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55081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0" name="Oval 249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1" name="Oval 250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3" name="Oval 252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4" name="Oval 253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5" name="Oval 254"/>
          <p:cNvSpPr/>
          <p:nvPr/>
        </p:nvSpPr>
        <p:spPr>
          <a:xfrm>
            <a:off x="54360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6" name="Oval 255"/>
          <p:cNvSpPr/>
          <p:nvPr/>
        </p:nvSpPr>
        <p:spPr>
          <a:xfrm>
            <a:off x="7956376" y="414908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58" name="Straight Connector 257"/>
          <p:cNvCxnSpPr/>
          <p:nvPr/>
        </p:nvCxnSpPr>
        <p:spPr>
          <a:xfrm>
            <a:off x="4644008" y="4221088"/>
            <a:ext cx="720080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V="1">
            <a:off x="5940152" y="4221088"/>
            <a:ext cx="576064" cy="36004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4644008" y="4005064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path compression</a:t>
            </a:r>
            <a:endParaRPr lang="cs-CZ" b="1"/>
          </a:p>
        </p:txBody>
      </p:sp>
      <p:graphicFrame>
        <p:nvGraphicFramePr>
          <p:cNvPr id="262" name="Table 2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66143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3" name="Rectangle 262"/>
          <p:cNvSpPr/>
          <p:nvPr/>
        </p:nvSpPr>
        <p:spPr>
          <a:xfrm>
            <a:off x="6228184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579613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31" name="TextBox 130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" name="Table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5682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52" name="Freeform 251"/>
          <p:cNvSpPr/>
          <p:nvPr/>
        </p:nvSpPr>
        <p:spPr>
          <a:xfrm flipH="1">
            <a:off x="1763688" y="4365104"/>
            <a:ext cx="662473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97160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29208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41176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1176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5192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7160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73224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29208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411760" y="2492896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97160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292080" y="1340768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73224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6732240" y="2492896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1176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73224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3851920" y="1340768"/>
            <a:ext cx="0" cy="1152128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3851920" y="3645024"/>
            <a:ext cx="144016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3851920" y="2492896"/>
            <a:ext cx="1440160" cy="0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971600" y="1340768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8172400" y="2492896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/>
          <p:nvPr/>
        </p:nvCxnSpPr>
        <p:spPr>
          <a:xfrm flipV="1">
            <a:off x="8172400" y="1268760"/>
            <a:ext cx="0" cy="1152128"/>
          </a:xfrm>
          <a:prstGeom prst="line">
            <a:avLst/>
          </a:prstGeom>
          <a:ln w="1206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68356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123728" y="3429000"/>
            <a:ext cx="576064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32</a:t>
            </a:fld>
            <a:endParaRPr lang="cs-CZ"/>
          </a:p>
        </p:txBody>
      </p:sp>
      <p:sp>
        <p:nvSpPr>
          <p:cNvPr id="176" name="Freeform 175"/>
          <p:cNvSpPr/>
          <p:nvPr/>
        </p:nvSpPr>
        <p:spPr>
          <a:xfrm flipH="1">
            <a:off x="1763688" y="4365104"/>
            <a:ext cx="388843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7" name="Freeform 176"/>
          <p:cNvSpPr/>
          <p:nvPr/>
        </p:nvSpPr>
        <p:spPr>
          <a:xfrm flipH="1">
            <a:off x="1763688" y="4365104"/>
            <a:ext cx="2808312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8" name="Freeform 177"/>
          <p:cNvSpPr/>
          <p:nvPr/>
        </p:nvSpPr>
        <p:spPr>
          <a:xfrm flipH="1">
            <a:off x="1763688" y="4365104"/>
            <a:ext cx="612068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Freeform 178"/>
          <p:cNvSpPr/>
          <p:nvPr/>
        </p:nvSpPr>
        <p:spPr>
          <a:xfrm flipH="1">
            <a:off x="1763688" y="4365104"/>
            <a:ext cx="187220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" name="Freeform 188"/>
          <p:cNvSpPr/>
          <p:nvPr/>
        </p:nvSpPr>
        <p:spPr>
          <a:xfrm flipH="1">
            <a:off x="1763688" y="4365104"/>
            <a:ext cx="3312368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Freeform 191"/>
          <p:cNvSpPr/>
          <p:nvPr/>
        </p:nvSpPr>
        <p:spPr>
          <a:xfrm flipH="1">
            <a:off x="1763688" y="4365104"/>
            <a:ext cx="4464496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Freeform 203"/>
          <p:cNvSpPr/>
          <p:nvPr/>
        </p:nvSpPr>
        <p:spPr>
          <a:xfrm flipH="1">
            <a:off x="1763688" y="4365104"/>
            <a:ext cx="5616624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" name="Freeform 214"/>
          <p:cNvSpPr/>
          <p:nvPr/>
        </p:nvSpPr>
        <p:spPr>
          <a:xfrm flipH="1">
            <a:off x="1763688" y="4365104"/>
            <a:ext cx="5040560" cy="371475"/>
          </a:xfrm>
          <a:custGeom>
            <a:avLst/>
            <a:gdLst>
              <a:gd name="connsiteX0" fmla="*/ 1590675 w 1590675"/>
              <a:gd name="connsiteY0" fmla="*/ 0 h 371475"/>
              <a:gd name="connsiteX1" fmla="*/ 361950 w 1590675"/>
              <a:gd name="connsiteY1" fmla="*/ 66675 h 371475"/>
              <a:gd name="connsiteX2" fmla="*/ 0 w 1590675"/>
              <a:gd name="connsiteY2" fmla="*/ 371475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0675" h="371475">
                <a:moveTo>
                  <a:pt x="1590675" y="0"/>
                </a:moveTo>
                <a:cubicBezTo>
                  <a:pt x="1108868" y="2381"/>
                  <a:pt x="627062" y="4763"/>
                  <a:pt x="361950" y="66675"/>
                </a:cubicBezTo>
                <a:cubicBezTo>
                  <a:pt x="96838" y="128587"/>
                  <a:pt x="48419" y="250031"/>
                  <a:pt x="0" y="371475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3" name="Straight Connector 222"/>
          <p:cNvCxnSpPr/>
          <p:nvPr/>
        </p:nvCxnSpPr>
        <p:spPr>
          <a:xfrm flipV="1">
            <a:off x="899592" y="4365104"/>
            <a:ext cx="864096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 flipV="1">
            <a:off x="1763688" y="4365104"/>
            <a:ext cx="136815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V="1">
            <a:off x="5508104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899592" y="472514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V="1">
            <a:off x="2915816" y="4725144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3635896" y="4725144"/>
            <a:ext cx="288032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1763688" y="4365104"/>
            <a:ext cx="432048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Oval 229"/>
          <p:cNvSpPr/>
          <p:nvPr/>
        </p:nvSpPr>
        <p:spPr>
          <a:xfrm>
            <a:off x="75557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1187624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2771800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349188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5364088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205172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399593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3779912" y="494116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298782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824440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550810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7236296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3" name="Oval 242"/>
          <p:cNvSpPr/>
          <p:nvPr/>
        </p:nvSpPr>
        <p:spPr>
          <a:xfrm>
            <a:off x="774035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6084168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6660232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4427984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5436096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8172400" y="450912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4932040" y="45811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53" name="Table 2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82466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5" name="Rectangle 254"/>
          <p:cNvSpPr/>
          <p:nvPr/>
        </p:nvSpPr>
        <p:spPr>
          <a:xfrm>
            <a:off x="5796136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5364088" y="5373216"/>
            <a:ext cx="504056" cy="1296144"/>
          </a:xfrm>
          <a:prstGeom prst="rect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23" name="TextBox 122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1124744"/>
                <a:ext cx="792088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When both union by rank and path compression are used, the running time spent on Union-Find operations in a graph with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mtClean="0"/>
                  <a:t>nodes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mtClean="0"/>
                  <a:t>edges </a:t>
                </a:r>
              </a:p>
              <a:p>
                <a:r>
                  <a:rPr lang="en-US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𝛰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⋅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𝑁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r>
                  <a:rPr lang="en-US" smtClean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</m:oMath>
                </a14:m>
                <a:r>
                  <a:rPr lang="en-US" smtClean="0"/>
                  <a:t> is the inverse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𝑓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)=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mtClean="0"/>
                  <a:t>,</a:t>
                </a:r>
              </a:p>
              <a:p>
                <a:r>
                  <a:rPr lang="en-US" smtClean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𝑦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mtClean="0"/>
                  <a:t>, is the Ackermann function, known to grow quite fast.</a:t>
                </a:r>
              </a:p>
              <a:p>
                <a:r>
                  <a:rPr lang="en-US" smtClean="0"/>
                  <a:t>In fact, for </a:t>
                </a:r>
                <a:r>
                  <a:rPr lang="en-US" i="1" smtClean="0"/>
                  <a:t>any</a:t>
                </a:r>
                <a:r>
                  <a:rPr lang="en-US" smtClean="0"/>
                  <a:t> graph representable in </a:t>
                </a:r>
                <a:r>
                  <a:rPr lang="en-US" i="1" smtClean="0"/>
                  <a:t>any </a:t>
                </a:r>
                <a:r>
                  <a:rPr lang="en-US" smtClean="0"/>
                  <a:t>conceivable machine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4</m:t>
                    </m:r>
                  </m:oMath>
                </a14:m>
                <a:r>
                  <a:rPr lang="en-US" smtClean="0"/>
                  <a:t>.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124744"/>
                <a:ext cx="7920880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693" t="-2066" b="-5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67544" y="476672"/>
            <a:ext cx="458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running time improvement</a:t>
            </a:r>
            <a:endParaRPr lang="cs-CZ" b="1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536" y="2852936"/>
                <a:ext cx="8136904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/>
                  <a:t>Thanks to the inverse Ackermann function, all Union-Find operations run in amortized constant time in all practical situations.</a:t>
                </a:r>
              </a:p>
              <a:p>
                <a:r>
                  <a:rPr lang="en-US" smtClean="0"/>
                  <a:t>It means that the speed bottleneck is the initial edge sorting.</a:t>
                </a:r>
              </a:p>
              <a:p>
                <a:r>
                  <a:rPr lang="en-US" smtClean="0"/>
                  <a:t>Sorting can be done in linear time when: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strings (does not happen too often), apply </a:t>
                </a:r>
                <a:r>
                  <a:rPr lang="en-US" b="1" smtClean="0"/>
                  <a:t>Radix sort</a:t>
                </a:r>
                <a:r>
                  <a:rPr lang="en-US" smtClean="0"/>
                  <a:t>,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integers in some (relatively) moderate range (e.g 0..10 000, etc.), apply </a:t>
                </a:r>
                <a:r>
                  <a:rPr lang="en-US" b="1" smtClean="0"/>
                  <a:t> Counting sort</a:t>
                </a:r>
                <a:r>
                  <a:rPr lang="en-US" smtClean="0"/>
                  <a:t>,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mtClean="0"/>
                  <a:t>edge values are floats (more or less) uniformly distributed over some interval, apply </a:t>
                </a:r>
                <a:r>
                  <a:rPr lang="en-US" b="1" smtClean="0"/>
                  <a:t>Bucket sort</a:t>
                </a:r>
                <a:r>
                  <a:rPr lang="en-US" smtClean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r>
                  <a:rPr lang="en-US" smtClean="0"/>
                  <a:t>Conclusion </a:t>
                </a:r>
              </a:p>
              <a:p>
                <a:r>
                  <a:rPr lang="en-US" smtClean="0"/>
                  <a:t>In many practical situations, a careful implementation of Kruskal algorithm runs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Θ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mtClean="0"/>
                  <a:t> time.  </a:t>
                </a:r>
                <a:endParaRPr lang="en-US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52936"/>
                <a:ext cx="8136904" cy="3693319"/>
              </a:xfrm>
              <a:prstGeom prst="rect">
                <a:avLst/>
              </a:prstGeom>
              <a:blipFill rotWithShape="1">
                <a:blip r:embed="rId3"/>
                <a:stretch>
                  <a:fillRect l="-674" t="-825" b="-16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Box 245"/>
          <p:cNvSpPr txBox="1"/>
          <p:nvPr/>
        </p:nvSpPr>
        <p:spPr>
          <a:xfrm>
            <a:off x="2987824" y="260648"/>
            <a:ext cx="5472608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cs-CZ">
              <a:solidFill>
                <a:schemeClr val="tx1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251520" y="1772816"/>
            <a:ext cx="432048" cy="38164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7164288" y="1772816"/>
            <a:ext cx="1728192" cy="3528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251520" y="1484784"/>
            <a:ext cx="8784976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>
            <a:off x="3491880" y="4797152"/>
            <a:ext cx="360040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1835696" y="4149080"/>
            <a:ext cx="1656184" cy="7920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55976" y="332656"/>
                <a:ext cx="237626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𝑛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b="0" smtClean="0">
                    <a:solidFill>
                      <a:srgbClr val="0000FF"/>
                    </a:solidFill>
                  </a:rPr>
                  <a:t>                          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))</m:t>
                      </m:r>
                    </m:oMath>
                  </m:oMathPara>
                </a14:m>
                <a:endParaRPr lang="en-US" b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32656"/>
                <a:ext cx="2376264" cy="923330"/>
              </a:xfrm>
              <a:prstGeom prst="rect">
                <a:avLst/>
              </a:prstGeom>
              <a:blipFill rotWithShape="1">
                <a:blip r:embed="rId2"/>
                <a:stretch>
                  <a:fillRect r="-257" b="-4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59832" y="332656"/>
                <a:ext cx="23042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smtClean="0">
                    <a:solidFill>
                      <a:srgbClr val="0000FF"/>
                    </a:solidFill>
                  </a:rPr>
                  <a:t>                         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b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32656"/>
                <a:ext cx="2304256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60232" y="332656"/>
                <a:ext cx="187220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smtClean="0">
                    <a:solidFill>
                      <a:srgbClr val="0000FF"/>
                    </a:solidFill>
                  </a:rPr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en-US" b="0" smtClean="0">
                    <a:solidFill>
                      <a:srgbClr val="0000FF"/>
                    </a:solidFill>
                  </a:rPr>
                  <a:t>,                              </a:t>
                </a:r>
              </a:p>
              <a:p>
                <a:r>
                  <a:rPr lang="en-US" b="0" smtClean="0">
                    <a:solidFill>
                      <a:srgbClr val="0000FF"/>
                    </a:solidFill>
                  </a:rPr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&gt;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0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 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𝑛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0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</m:t>
                    </m:r>
                  </m:oMath>
                </a14:m>
                <a:endParaRPr lang="en-US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r>
                  <a:rPr lang="en-US" b="0" smtClean="0">
                    <a:solidFill>
                      <a:srgbClr val="0000FF"/>
                    </a:solidFill>
                  </a:rPr>
                  <a:t>if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𝑚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&gt;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0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, 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𝑛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&gt;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lang="en-US" b="0" i="1" smtClean="0">
                    <a:solidFill>
                      <a:srgbClr val="0000FF"/>
                    </a:solidFill>
                    <a:latin typeface="Cambria Math"/>
                  </a:rPr>
                  <a:t>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32656"/>
                <a:ext cx="1872208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2932" t="-3311" r="-44625" b="-9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e 9"/>
          <p:cNvSpPr/>
          <p:nvPr/>
        </p:nvSpPr>
        <p:spPr>
          <a:xfrm>
            <a:off x="4211960" y="404664"/>
            <a:ext cx="144016" cy="792088"/>
          </a:xfrm>
          <a:prstGeom prst="leftBrace">
            <a:avLst>
              <a:gd name="adj1" fmla="val 34248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64288" y="3140968"/>
                <a:ext cx="1800200" cy="6527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cs-CZ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cs-CZ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cs-CZ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cs-CZ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sSup>
                                                <m:sSupPr>
                                                  <m:ctrlPr>
                                                    <a:rPr lang="cs-CZ" sz="140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  <m:sup>
                                                  <m:sSup>
                                                    <m:sSupPr>
                                                      <m:ctrlPr>
                                                        <a:rPr lang="cs-CZ" sz="140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cs-CZ" sz="140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.</m:t>
                                                          </m:r>
                                                        </m:e>
                                                        <m:sup>
                                                          <m:sSup>
                                                            <m:sSupPr>
                                                              <m:ctrlPr>
                                                                <a:rPr lang="cs-CZ" sz="140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</m:ctrlPr>
                                                            </m:sSupPr>
                                                            <m:e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.</m:t>
                                                              </m:r>
                                                            </m:e>
                                                            <m:sup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2</m:t>
                                                              </m:r>
                                                            </m:sup>
                                                          </m:sSup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sup>
                                              </m:sSup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140968"/>
                <a:ext cx="1800200" cy="65274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83568" y="2636912"/>
            <a:ext cx="100811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i="1">
                <a:latin typeface="Cambria Math"/>
              </a:defRPr>
            </a:lvl1pPr>
          </a:lstStyle>
          <a:p>
            <a:pPr algn="ctr"/>
            <a:r>
              <a:rPr lang="en-US" sz="1400" i="0" smtClean="0">
                <a:solidFill>
                  <a:srgbClr val="0000FF"/>
                </a:solidFill>
              </a:rPr>
              <a:t>5</a:t>
            </a:r>
          </a:p>
          <a:p>
            <a:pPr algn="ctr"/>
            <a:endParaRPr lang="cs-CZ" sz="140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91680" y="2636912"/>
                <a:ext cx="93610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400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636912"/>
                <a:ext cx="93610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627784" y="2636912"/>
                <a:ext cx="936104" cy="7410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29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636912"/>
                <a:ext cx="936104" cy="74103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63888" y="2636912"/>
                <a:ext cx="936104" cy="737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6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61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636912"/>
                <a:ext cx="936104" cy="73795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16016" y="2636912"/>
                <a:ext cx="936104" cy="7368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125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636912"/>
                <a:ext cx="936104" cy="73680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3568" y="2348880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348880"/>
                <a:ext cx="100811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91680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348880"/>
                <a:ext cx="936104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627784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348880"/>
                <a:ext cx="936104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16016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348880"/>
                <a:ext cx="936104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63888" y="2348880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348880"/>
                <a:ext cx="93610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796136" y="2636912"/>
                <a:ext cx="1080120" cy="737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r-AE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ar-AE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8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ar-AE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253</m:t>
                      </m:r>
                    </m:oMath>
                  </m:oMathPara>
                </a14:m>
                <a:endParaRPr lang="ar-AE"/>
              </a:p>
              <a:p>
                <a:pPr algn="ctr"/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636912"/>
                <a:ext cx="1080120" cy="73795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96136" y="2348880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348880"/>
                <a:ext cx="108012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83568" y="3212976"/>
                <a:ext cx="936104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b="0"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13</m:t>
                      </m:r>
                      <m:r>
                        <a:rPr lang="en-US" sz="140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40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212976"/>
                <a:ext cx="936104" cy="64807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91680" y="3212976"/>
                <a:ext cx="936104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65533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212976"/>
                <a:ext cx="936104" cy="64807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627784" y="3140968"/>
                <a:ext cx="936104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3140968"/>
                <a:ext cx="936104" cy="648072"/>
              </a:xfrm>
              <a:prstGeom prst="rect">
                <a:avLst/>
              </a:prstGeom>
              <a:blipFill rotWithShape="1">
                <a:blip r:embed="rId20"/>
                <a:stretch>
                  <a:fillRect l="-3247" r="-129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592438" y="3140968"/>
                <a:ext cx="1008112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438" y="3140968"/>
                <a:ext cx="1008112" cy="64807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00550" y="3140968"/>
                <a:ext cx="115212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(###)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en-US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550" y="3140968"/>
                <a:ext cx="1152128" cy="64807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83568" y="2060848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060848"/>
                <a:ext cx="1008112" cy="30777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691680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060848"/>
                <a:ext cx="93610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27784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060848"/>
                <a:ext cx="936104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16016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060848"/>
                <a:ext cx="936104" cy="307777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563888" y="2060848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060848"/>
                <a:ext cx="936104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796136" y="2060848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060848"/>
                <a:ext cx="1080120" cy="307777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83568" y="1772816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72816"/>
                <a:ext cx="1008112" cy="307777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691680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772816"/>
                <a:ext cx="936104" cy="307777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627784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772816"/>
                <a:ext cx="936104" cy="307777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716016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772816"/>
                <a:ext cx="936104" cy="307777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63888" y="1772816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1772816"/>
                <a:ext cx="936104" cy="307777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796136" y="1772816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72816"/>
                <a:ext cx="1080120" cy="307777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524328" y="2348880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348880"/>
                <a:ext cx="1080120" cy="307777"/>
              </a:xfrm>
              <a:prstGeom prst="rect">
                <a:avLst/>
              </a:prstGeom>
              <a:blipFill rotWithShape="1">
                <a:blip r:embed="rId3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524328" y="2060848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060848"/>
                <a:ext cx="1080120" cy="307777"/>
              </a:xfrm>
              <a:prstGeom prst="rect">
                <a:avLst/>
              </a:prstGeom>
              <a:blipFill rotWithShape="1">
                <a:blip r:embed="rId3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524328" y="1772816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772816"/>
                <a:ext cx="1080120" cy="307777"/>
              </a:xfrm>
              <a:prstGeom prst="rect">
                <a:avLst/>
              </a:prstGeom>
              <a:blipFill rotWithShape="1">
                <a:blip r:embed="rId3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316416" y="3212976"/>
                <a:ext cx="648072" cy="3600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6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416" y="3212976"/>
                <a:ext cx="648072" cy="360040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172400" y="3140968"/>
                <a:ext cx="288032" cy="5133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} 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3140968"/>
                <a:ext cx="288032" cy="513348"/>
              </a:xfrm>
              <a:prstGeom prst="rect">
                <a:avLst/>
              </a:prstGeom>
              <a:blipFill rotWithShape="1">
                <a:blip r:embed="rId39"/>
                <a:stretch>
                  <a:fillRect l="-10638" r="-851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691680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484784"/>
                <a:ext cx="936104" cy="307777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627784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484784"/>
                <a:ext cx="936104" cy="307777"/>
              </a:xfrm>
              <a:prstGeom prst="rect">
                <a:avLst/>
              </a:prstGeom>
              <a:blipFill rotWithShape="1">
                <a:blip r:embed="rId4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563888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1484784"/>
                <a:ext cx="936104" cy="307777"/>
              </a:xfrm>
              <a:prstGeom prst="rect">
                <a:avLst/>
              </a:prstGeom>
              <a:blipFill rotWithShape="1">
                <a:blip r:embed="rId4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796136" y="1484784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484784"/>
                <a:ext cx="1080120" cy="307777"/>
              </a:xfrm>
              <a:prstGeom prst="rect">
                <a:avLst/>
              </a:prstGeom>
              <a:blipFill rotWithShape="1">
                <a:blip r:embed="rId4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16016" y="1484784"/>
                <a:ext cx="9361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484784"/>
                <a:ext cx="936104" cy="307777"/>
              </a:xfrm>
              <a:prstGeom prst="rect">
                <a:avLst/>
              </a:prstGeom>
              <a:blipFill rotWithShape="1">
                <a:blip r:embed="rId4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524328" y="1484784"/>
                <a:ext cx="108012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484784"/>
                <a:ext cx="1080120" cy="307777"/>
              </a:xfrm>
              <a:prstGeom prst="rect">
                <a:avLst/>
              </a:prstGeom>
              <a:blipFill rotWithShape="1">
                <a:blip r:embed="rId4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83568" y="1484784"/>
                <a:ext cx="1008112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84784"/>
                <a:ext cx="1008112" cy="307777"/>
              </a:xfrm>
              <a:prstGeom prst="rect">
                <a:avLst/>
              </a:prstGeom>
              <a:blipFill rotWithShape="1">
                <a:blip r:embed="rId4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3568" y="3861048"/>
                <a:ext cx="1008112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65533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861048"/>
                <a:ext cx="1008112" cy="648072"/>
              </a:xfrm>
              <a:prstGeom prst="rect">
                <a:avLst/>
              </a:prstGeom>
              <a:blipFill rotWithShape="1">
                <a:blip r:embed="rId4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907704" y="4221088"/>
                <a:ext cx="1512168" cy="65274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cs-CZ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cs-CZ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cs-CZ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cs-CZ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sSup>
                                                <m:sSupPr>
                                                  <m:ctrlPr>
                                                    <a:rPr lang="cs-CZ" sz="140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  <m:sup>
                                                  <m:sSup>
                                                    <m:sSupPr>
                                                      <m:ctrlPr>
                                                        <a:rPr lang="cs-CZ" sz="140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cs-CZ" sz="140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.</m:t>
                                                          </m:r>
                                                        </m:e>
                                                        <m:sup>
                                                          <m:sSup>
                                                            <m:sSupPr>
                                                              <m:ctrlPr>
                                                                <a:rPr lang="cs-CZ" sz="140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</m:ctrlPr>
                                                            </m:sSupPr>
                                                            <m:e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.</m:t>
                                                              </m:r>
                                                            </m:e>
                                                            <m:sup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2</m:t>
                                                              </m:r>
                                                            </m:sup>
                                                          </m:sSup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sup>
                                              </m:sSup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221088"/>
                <a:ext cx="1512168" cy="652743"/>
              </a:xfrm>
              <a:prstGeom prst="rect">
                <a:avLst/>
              </a:prstGeom>
              <a:blipFill rotWithShape="1">
                <a:blip r:embed="rId4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699792" y="4293096"/>
                <a:ext cx="720080" cy="360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65536</m:t>
                      </m:r>
                    </m:oMath>
                  </m:oMathPara>
                </a14:m>
                <a:endParaRPr lang="cs-CZ" sz="16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293096"/>
                <a:ext cx="720080" cy="360040"/>
              </a:xfrm>
              <a:prstGeom prst="rect">
                <a:avLst/>
              </a:prstGeom>
              <a:blipFill rotWithShape="1">
                <a:blip r:embed="rId4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2555776" y="4221088"/>
                <a:ext cx="288032" cy="5133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} 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221088"/>
                <a:ext cx="288032" cy="513348"/>
              </a:xfrm>
              <a:prstGeom prst="rect">
                <a:avLst/>
              </a:prstGeom>
              <a:blipFill rotWithShape="1">
                <a:blip r:embed="rId50"/>
                <a:stretch>
                  <a:fillRect l="-8333" r="-833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51920" y="4437112"/>
                <a:ext cx="1872208" cy="7518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cs-CZ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cs-CZ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cs-CZ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cs-CZ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e>
                                            <m:sup>
                                              <m:sSup>
                                                <m:sSupPr>
                                                  <m:ctrlPr>
                                                    <a:rPr lang="cs-CZ" sz="140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sSup>
                                                    <m:sSupPr>
                                                      <m:ctrlP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2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2</m:t>
                                                          </m:r>
                                                        </m:e>
                                                        <m:sup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2</m:t>
                                                          </m:r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e>
                                                <m:sup>
                                                  <m:sSup>
                                                    <m:sSupPr>
                                                      <m:ctrlPr>
                                                        <a:rPr lang="cs-CZ" sz="140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pPr>
                                                    <m:e>
                                                      <m:r>
                                                        <a:rPr lang="en-US" sz="14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</m:e>
                                                    <m:sup>
                                                      <m:sSup>
                                                        <m:sSupPr>
                                                          <m:ctrlPr>
                                                            <a:rPr lang="cs-CZ" sz="140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1400" b="0" i="1" smtClean="0">
                                                              <a:solidFill>
                                                                <a:srgbClr val="0000FF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.</m:t>
                                                          </m:r>
                                                        </m:e>
                                                        <m:sup>
                                                          <m:sSup>
                                                            <m:sSupPr>
                                                              <m:ctrlPr>
                                                                <a:rPr lang="cs-CZ" sz="140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</m:ctrlPr>
                                                            </m:sSupPr>
                                                            <m:e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.</m:t>
                                                              </m:r>
                                                            </m:e>
                                                            <m:sup>
                                                              <m:r>
                                                                <a:rPr lang="en-US" sz="1400" b="0" i="1" smtClean="0">
                                                                  <a:solidFill>
                                                                    <a:srgbClr val="0000FF"/>
                                                                  </a:solidFill>
                                                                  <a:latin typeface="Cambria Math"/>
                                                                </a:rPr>
                                                                <m:t>2</m:t>
                                                              </m:r>
                                                            </m:sup>
                                                          </m:sSup>
                                                        </m:sup>
                                                      </m:sSup>
                                                    </m:sup>
                                                  </m:sSup>
                                                </m:sup>
                                              </m:sSup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437112"/>
                <a:ext cx="1872208" cy="751809"/>
              </a:xfrm>
              <a:prstGeom prst="rect">
                <a:avLst/>
              </a:prstGeom>
              <a:blipFill rotWithShape="1">
                <a:blip r:embed="rId5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752678" y="3140968"/>
                <a:ext cx="115212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(####)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sz="140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140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sSup>
                                        <m:sSupPr>
                                          <m:ctrlPr>
                                            <a:rPr lang="en-US" sz="140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sSup>
                                            <m:sSupPr>
                                              <m:ctrlPr>
                                                <a:rPr lang="en-US" sz="140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sz="14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  <m:sup>
                                              <m:r>
                                                <a:rPr lang="en-US" sz="14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sup>
                                      </m:sSup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678" y="3140968"/>
                <a:ext cx="1152128" cy="648072"/>
              </a:xfrm>
              <a:prstGeom prst="rect">
                <a:avLst/>
              </a:prstGeom>
              <a:blipFill rotWithShape="1">
                <a:blip r:embed="rId5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Connector 86"/>
          <p:cNvCxnSpPr/>
          <p:nvPr/>
        </p:nvCxnSpPr>
        <p:spPr>
          <a:xfrm flipV="1">
            <a:off x="1691680" y="1484784"/>
            <a:ext cx="0" cy="37444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627784" y="1484784"/>
            <a:ext cx="0" cy="23042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563888" y="1484784"/>
            <a:ext cx="0" cy="23042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572000" y="1484784"/>
            <a:ext cx="0" cy="2376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5724128" y="1484784"/>
            <a:ext cx="0" cy="25202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5148064" y="4077072"/>
            <a:ext cx="1756742" cy="700368"/>
            <a:chOff x="6444208" y="4797152"/>
            <a:chExt cx="1756742" cy="7003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TextBox 128"/>
                <p:cNvSpPr txBox="1"/>
                <p:nvPr/>
              </p:nvSpPr>
              <p:spPr>
                <a:xfrm>
                  <a:off x="6444208" y="4844777"/>
                  <a:ext cx="1656184" cy="6527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cs-CZ" sz="140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sSup>
                              <m:sSupPr>
                                <m:ctrlPr>
                                  <a:rPr lang="cs-CZ" sz="140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sup>
                                <m:sSup>
                                  <m:sSupPr>
                                    <m:ctrlPr>
                                      <a:rPr lang="cs-CZ" sz="1400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sSup>
                                      <m:sSupPr>
                                        <m:ctrlPr>
                                          <a:rPr lang="cs-CZ" sz="140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b="0" i="1" smtClean="0">
                                            <a:solidFill>
                                              <a:srgbClr val="0000FF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sSup>
                                          <m:sSupPr>
                                            <m:ctrlPr>
                                              <a:rPr lang="cs-CZ" sz="1400" i="1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b="0" i="1" smtClean="0">
                                                <a:solidFill>
                                                  <a:srgbClr val="0000FF"/>
                                                </a:solidFill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e>
                                          <m:sup>
                                            <m:sSup>
                                              <m:sSupPr>
                                                <m:ctrlPr>
                                                  <a:rPr lang="cs-CZ" sz="1400" i="1" smtClean="0">
                                                    <a:solidFill>
                                                      <a:srgbClr val="0000FF"/>
                                                    </a:solidFill>
                                                    <a:latin typeface="Cambria Math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400" b="0" i="1" smtClean="0">
                                                    <a:solidFill>
                                                      <a:srgbClr val="0000FF"/>
                                                    </a:solidFill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</m:e>
                                              <m:sup>
                                                <m:sSup>
                                                  <m:sSupPr>
                                                    <m:ctrlPr>
                                                      <a:rPr lang="cs-CZ" sz="1400" i="1" smtClean="0">
                                                        <a:solidFill>
                                                          <a:srgbClr val="0000FF"/>
                                                        </a:solidFill>
                                                        <a:latin typeface="Cambria Math"/>
                                                      </a:rPr>
                                                    </m:ctrlPr>
                                                  </m:sSupPr>
                                                  <m:e>
                                                    <m:r>
                                                      <a:rPr lang="en-US" sz="1400" b="0" i="1" smtClean="0">
                                                        <a:solidFill>
                                                          <a:srgbClr val="0000FF"/>
                                                        </a:solidFill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e>
                                                  <m:sup>
                                                    <m:sSup>
                                                      <m:sSupPr>
                                                        <m:ctrlPr>
                                                          <a:rPr lang="cs-CZ" sz="1400" i="1" smtClean="0">
                                                            <a:solidFill>
                                                              <a:srgbClr val="0000FF"/>
                                                            </a:solidFill>
                                                            <a:latin typeface="Cambria Math"/>
                                                          </a:rPr>
                                                        </m:ctrlPr>
                                                      </m:sSupPr>
                                                      <m:e>
                                                        <m:r>
                                                          <a:rPr lang="en-US" sz="1400" b="0" i="1" smtClean="0">
                                                            <a:solidFill>
                                                              <a:srgbClr val="0000FF"/>
                                                            </a:solidFill>
                                                            <a:latin typeface="Cambria Math"/>
                                                          </a:rPr>
                                                          <m:t>.</m:t>
                                                        </m:r>
                                                      </m:e>
                                                      <m:sup>
                                                        <m:sSup>
                                                          <m:sSupPr>
                                                            <m:ctrlPr>
                                                              <a:rPr lang="cs-CZ" sz="1400" i="1" smtClean="0">
                                                                <a:solidFill>
                                                                  <a:srgbClr val="0000FF"/>
                                                                </a:solidFill>
                                                                <a:latin typeface="Cambria Math"/>
                                                              </a:rPr>
                                                            </m:ctrlPr>
                                                          </m:sSupPr>
                                                          <m:e>
                                                            <m:r>
                                                              <a:rPr lang="en-US" sz="1400" b="0" i="1" smtClean="0">
                                                                <a:solidFill>
                                                                  <a:srgbClr val="0000FF"/>
                                                                </a:solidFill>
                                                                <a:latin typeface="Cambria Math"/>
                                                              </a:rPr>
                                                              <m:t>.</m:t>
                                                            </m:r>
                                                          </m:e>
                                                          <m:sup>
                                                            <m:sSup>
                                                              <m:sSupPr>
                                                                <m:ctrlPr>
                                                                  <a:rPr lang="cs-CZ" sz="1400" i="1" smtClean="0">
                                                                    <a:solidFill>
                                                                      <a:srgbClr val="0000FF"/>
                                                                    </a:solidFill>
                                                                    <a:latin typeface="Cambria Math"/>
                                                                  </a:rPr>
                                                                </m:ctrlPr>
                                                              </m:sSupPr>
                                                              <m:e>
                                                                <m:r>
                                                                  <a:rPr lang="en-US" sz="1400" b="0" i="1" smtClean="0">
                                                                    <a:solidFill>
                                                                      <a:srgbClr val="0000FF"/>
                                                                    </a:solidFill>
                                                                    <a:latin typeface="Cambria Math"/>
                                                                  </a:rPr>
                                                                  <m:t>.</m:t>
                                                                </m:r>
                                                              </m:e>
                                                              <m:sup>
                                                                <m:r>
                                                                  <a:rPr lang="en-US" sz="1400" b="0" i="1" smtClean="0">
                                                                    <a:solidFill>
                                                                      <a:srgbClr val="0000FF"/>
                                                                    </a:solidFill>
                                                                    <a:latin typeface="Cambria Math"/>
                                                                  </a:rPr>
                                                                  <m:t>2</m:t>
                                                                </m:r>
                                                              </m:sup>
                                                            </m:sSup>
                                                          </m:sup>
                                                        </m:sSup>
                                                      </m:sup>
                                                    </m:sSup>
                                                  </m:sup>
                                                </m:sSup>
                                              </m:sup>
                                            </m:sSup>
                                          </m:sup>
                                        </m:sSup>
                                      </m:sup>
                                    </m:sSup>
                                  </m:sup>
                                </m:sSup>
                              </m:sup>
                            </m:sSup>
                          </m:sup>
                        </m:sSup>
                      </m:oMath>
                    </m:oMathPara>
                  </a14:m>
                  <a:endParaRPr lang="cs-CZ" sz="140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29" name="TextBox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4208" y="4844777"/>
                  <a:ext cx="1656184" cy="652743"/>
                </a:xfrm>
                <a:prstGeom prst="rect">
                  <a:avLst/>
                </a:prstGeom>
                <a:blipFill rotWithShape="1">
                  <a:blip r:embed="rId5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/>
                <p:cNvSpPr txBox="1"/>
                <p:nvPr/>
              </p:nvSpPr>
              <p:spPr>
                <a:xfrm>
                  <a:off x="7236296" y="5013176"/>
                  <a:ext cx="964654" cy="36004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16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65536</m:t>
                        </m:r>
                      </m:oMath>
                    </m:oMathPara>
                  </a14:m>
                  <a:endParaRPr lang="cs-CZ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30" name="TextBox 1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6296" y="5013176"/>
                  <a:ext cx="964654" cy="360040"/>
                </a:xfrm>
                <a:prstGeom prst="rect">
                  <a:avLst/>
                </a:prstGeom>
                <a:blipFill rotWithShape="1">
                  <a:blip r:embed="rId5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TextBox 130"/>
                <p:cNvSpPr txBox="1"/>
                <p:nvPr/>
              </p:nvSpPr>
              <p:spPr>
                <a:xfrm>
                  <a:off x="7164288" y="4797152"/>
                  <a:ext cx="288032" cy="51334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} </m:t>
                        </m:r>
                      </m:oMath>
                    </m:oMathPara>
                  </a14:m>
                  <a:endParaRPr lang="cs-CZ" sz="240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31" name="TextBox 1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4288" y="4797152"/>
                  <a:ext cx="288032" cy="513348"/>
                </a:xfrm>
                <a:prstGeom prst="rect">
                  <a:avLst/>
                </a:prstGeom>
                <a:blipFill rotWithShape="1">
                  <a:blip r:embed="rId55"/>
                  <a:stretch>
                    <a:fillRect b="-1309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4860032" y="4293096"/>
                <a:ext cx="288032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} </m:t>
                      </m:r>
                    </m:oMath>
                  </m:oMathPara>
                </a14:m>
                <a:endParaRPr lang="cs-CZ" sz="28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293096"/>
                <a:ext cx="288032" cy="648072"/>
              </a:xfrm>
              <a:prstGeom prst="rect">
                <a:avLst/>
              </a:prstGeom>
              <a:blipFill rotWithShape="1">
                <a:blip r:embed="rId5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6" name="Straight Connector 135"/>
          <p:cNvCxnSpPr/>
          <p:nvPr/>
        </p:nvCxnSpPr>
        <p:spPr>
          <a:xfrm>
            <a:off x="2627784" y="3789040"/>
            <a:ext cx="864096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691680" y="4437112"/>
            <a:ext cx="144016" cy="5040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563888" y="3789040"/>
            <a:ext cx="3312368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3851920" y="4149080"/>
            <a:ext cx="3024336" cy="10801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00FF"/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>
            <a:off x="1691680" y="3789040"/>
            <a:ext cx="144016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2627784" y="3789040"/>
            <a:ext cx="1224136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6876256" y="4437112"/>
            <a:ext cx="20882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6876256" y="5085184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627784" y="494116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TextBox 186"/>
              <p:cNvSpPr txBox="1"/>
              <p:nvPr/>
            </p:nvSpPr>
            <p:spPr>
              <a:xfrm>
                <a:off x="251520" y="1484784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\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7" name="TextBox 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484784"/>
                <a:ext cx="432048" cy="288033"/>
              </a:xfrm>
              <a:prstGeom prst="rect">
                <a:avLst/>
              </a:prstGeom>
              <a:blipFill rotWithShape="1">
                <a:blip r:embed="rId57"/>
                <a:stretch>
                  <a:fillRect l="-4225"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TextBox 187"/>
              <p:cNvSpPr txBox="1"/>
              <p:nvPr/>
            </p:nvSpPr>
            <p:spPr>
              <a:xfrm>
                <a:off x="251520" y="1772816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8" name="TextBox 1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72816"/>
                <a:ext cx="432048" cy="288033"/>
              </a:xfrm>
              <a:prstGeom prst="rect">
                <a:avLst/>
              </a:prstGeom>
              <a:blipFill rotWithShape="1">
                <a:blip r:embed="rId5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TextBox 188"/>
              <p:cNvSpPr txBox="1"/>
              <p:nvPr/>
            </p:nvSpPr>
            <p:spPr>
              <a:xfrm>
                <a:off x="251520" y="2060848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9" name="TextBox 1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0848"/>
                <a:ext cx="432048" cy="288033"/>
              </a:xfrm>
              <a:prstGeom prst="rect">
                <a:avLst/>
              </a:prstGeom>
              <a:blipFill rotWithShape="1">
                <a:blip r:embed="rId5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/>
              <p:cNvSpPr txBox="1"/>
              <p:nvPr/>
            </p:nvSpPr>
            <p:spPr>
              <a:xfrm>
                <a:off x="251520" y="2348880"/>
                <a:ext cx="432048" cy="2880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48880"/>
                <a:ext cx="432048" cy="288033"/>
              </a:xfrm>
              <a:prstGeom prst="rect">
                <a:avLst/>
              </a:prstGeom>
              <a:blipFill rotWithShape="1">
                <a:blip r:embed="rId6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TextBox 190"/>
              <p:cNvSpPr txBox="1"/>
              <p:nvPr/>
            </p:nvSpPr>
            <p:spPr>
              <a:xfrm>
                <a:off x="251520" y="2636912"/>
                <a:ext cx="432048" cy="5040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1" name="Text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36912"/>
                <a:ext cx="432048" cy="504057"/>
              </a:xfrm>
              <a:prstGeom prst="rect">
                <a:avLst/>
              </a:prstGeom>
              <a:blipFill rotWithShape="1">
                <a:blip r:embed="rId6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2" name="TextBox 191"/>
              <p:cNvSpPr txBox="1"/>
              <p:nvPr/>
            </p:nvSpPr>
            <p:spPr>
              <a:xfrm>
                <a:off x="251520" y="3140968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2" name="TextBox 1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40968"/>
                <a:ext cx="432048" cy="648072"/>
              </a:xfrm>
              <a:prstGeom prst="rect">
                <a:avLst/>
              </a:prstGeom>
              <a:blipFill rotWithShape="1">
                <a:blip r:embed="rId6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3" name="TextBox 192"/>
              <p:cNvSpPr txBox="1"/>
              <p:nvPr/>
            </p:nvSpPr>
            <p:spPr>
              <a:xfrm>
                <a:off x="251520" y="3789040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3" name="TextBox 1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789040"/>
                <a:ext cx="432048" cy="648072"/>
              </a:xfrm>
              <a:prstGeom prst="rect">
                <a:avLst/>
              </a:prstGeom>
              <a:blipFill rotWithShape="1">
                <a:blip r:embed="rId6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4" name="TextBox 193"/>
              <p:cNvSpPr txBox="1"/>
              <p:nvPr/>
            </p:nvSpPr>
            <p:spPr>
              <a:xfrm>
                <a:off x="251520" y="4437112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4" name="TextBox 1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7112"/>
                <a:ext cx="432048" cy="648072"/>
              </a:xfrm>
              <a:prstGeom prst="rect">
                <a:avLst/>
              </a:prstGeom>
              <a:blipFill rotWithShape="1">
                <a:blip r:embed="rId6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5" name="TextBox 194"/>
              <p:cNvSpPr txBox="1"/>
              <p:nvPr/>
            </p:nvSpPr>
            <p:spPr>
              <a:xfrm>
                <a:off x="251520" y="5085184"/>
                <a:ext cx="432048" cy="6480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cs-CZ" sz="1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5" name="TextBox 1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85184"/>
                <a:ext cx="432048" cy="648072"/>
              </a:xfrm>
              <a:prstGeom prst="rect">
                <a:avLst/>
              </a:prstGeom>
              <a:blipFill rotWithShape="1">
                <a:blip r:embed="rId6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Connector 82"/>
          <p:cNvCxnSpPr/>
          <p:nvPr/>
        </p:nvCxnSpPr>
        <p:spPr>
          <a:xfrm flipV="1">
            <a:off x="683568" y="1484784"/>
            <a:ext cx="0" cy="3888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51520" y="1484784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V="1">
            <a:off x="251520" y="1484784"/>
            <a:ext cx="0" cy="45365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51520" y="1772816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51520" y="2060848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251520" y="2348880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51520" y="2636912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51520" y="3140968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51520" y="3789040"/>
            <a:ext cx="87129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51520" y="4437112"/>
            <a:ext cx="1440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251520" y="5085184"/>
            <a:ext cx="345638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0" name="TextBox 239"/>
              <p:cNvSpPr txBox="1"/>
              <p:nvPr/>
            </p:nvSpPr>
            <p:spPr>
              <a:xfrm>
                <a:off x="755576" y="4437112"/>
                <a:ext cx="936104" cy="5182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0" name="TextBox 2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437112"/>
                <a:ext cx="936104" cy="518283"/>
              </a:xfrm>
              <a:prstGeom prst="rect">
                <a:avLst/>
              </a:prstGeom>
              <a:blipFill rotWithShape="1">
                <a:blip r:embed="rId66"/>
                <a:stretch>
                  <a:fillRect b="-58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1" name="TextBox 240"/>
          <p:cNvSpPr txBox="1"/>
          <p:nvPr/>
        </p:nvSpPr>
        <p:spPr>
          <a:xfrm>
            <a:off x="1115616" y="5445224"/>
            <a:ext cx="748883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>
                <a:solidFill>
                  <a:schemeClr val="tx1"/>
                </a:solidFill>
              </a:rPr>
              <a:t>1</a:t>
            </a:r>
            <a:r>
              <a:rPr lang="en-US" smtClean="0">
                <a:solidFill>
                  <a:schemeClr val="tx1"/>
                </a:solidFill>
              </a:rPr>
              <a:t>. 0-th </a:t>
            </a:r>
            <a:r>
              <a:rPr lang="en-US">
                <a:solidFill>
                  <a:schemeClr val="tx1"/>
                </a:solidFill>
              </a:rPr>
              <a:t>value in each line = 1st value in the previous line.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2. Value X in the j-th column (j &gt; 0) on the current line is equal to the value 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     </a:t>
            </a:r>
            <a:r>
              <a:rPr lang="en-US" smtClean="0">
                <a:solidFill>
                  <a:schemeClr val="tx1"/>
                </a:solidFill>
              </a:rPr>
              <a:t>on </a:t>
            </a:r>
            <a:r>
              <a:rPr lang="en-US">
                <a:solidFill>
                  <a:schemeClr val="tx1"/>
                </a:solidFill>
              </a:rPr>
              <a:t>the previous line which column  index is equal to the value 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     written </a:t>
            </a:r>
            <a:r>
              <a:rPr lang="en-US" smtClean="0">
                <a:solidFill>
                  <a:schemeClr val="tx1"/>
                </a:solidFill>
              </a:rPr>
              <a:t>to </a:t>
            </a:r>
            <a:r>
              <a:rPr lang="en-US">
                <a:solidFill>
                  <a:schemeClr val="tx1"/>
                </a:solidFill>
              </a:rPr>
              <a:t>left of the value X on the current </a:t>
            </a:r>
            <a:r>
              <a:rPr lang="en-US" smtClean="0">
                <a:solidFill>
                  <a:schemeClr val="tx1"/>
                </a:solidFill>
              </a:rPr>
              <a:t>line ( = in the (j─1)-th column).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395536" y="692696"/>
            <a:ext cx="2088232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mtClean="0">
                <a:solidFill>
                  <a:schemeClr val="tx1"/>
                </a:solidFill>
              </a:rPr>
              <a:t>Ackermann function</a:t>
            </a:r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4" name="TextBox 243"/>
              <p:cNvSpPr txBox="1"/>
              <p:nvPr/>
            </p:nvSpPr>
            <p:spPr>
              <a:xfrm>
                <a:off x="7524328" y="3861048"/>
                <a:ext cx="1080120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𝑏𝑖𝑔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400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𝑓𝑖𝑡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h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𝑒𝑟𝑒</m:t>
                    </m:r>
                  </m:oMath>
                </a14:m>
                <a:r>
                  <a:rPr lang="en-US" sz="1400" smtClean="0">
                    <a:solidFill>
                      <a:srgbClr val="0000FF"/>
                    </a:solidFill>
                  </a:rPr>
                  <a:t> ...</a:t>
                </a:r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4" name="TextBox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861048"/>
                <a:ext cx="1080120" cy="523220"/>
              </a:xfrm>
              <a:prstGeom prst="rect">
                <a:avLst/>
              </a:prstGeom>
              <a:blipFill rotWithShape="1">
                <a:blip r:embed="rId67"/>
                <a:stretch>
                  <a:fillRect b="-9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5" name="TextBox 244"/>
              <p:cNvSpPr txBox="1"/>
              <p:nvPr/>
            </p:nvSpPr>
            <p:spPr>
              <a:xfrm>
                <a:off x="7524328" y="4509120"/>
                <a:ext cx="1080120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𝑏𝑖𝑔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𝑡𝑜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400" b="0" i="1" smtClean="0">
                  <a:solidFill>
                    <a:srgbClr val="0000FF"/>
                  </a:solidFill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𝑓𝑖𝑡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h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𝑒𝑟𝑒</m:t>
                    </m:r>
                  </m:oMath>
                </a14:m>
                <a:r>
                  <a:rPr lang="en-US" sz="1400" smtClean="0">
                    <a:solidFill>
                      <a:srgbClr val="0000FF"/>
                    </a:solidFill>
                  </a:rPr>
                  <a:t> ...</a:t>
                </a:r>
                <a:endParaRPr lang="cs-CZ" sz="140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5" name="TextBox 2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4509120"/>
                <a:ext cx="1080120" cy="523220"/>
              </a:xfrm>
              <a:prstGeom prst="rect">
                <a:avLst/>
              </a:prstGeom>
              <a:blipFill rotWithShape="1">
                <a:blip r:embed="rId68"/>
                <a:stretch>
                  <a:fillRect b="-9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34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7524328" y="2708920"/>
                <a:ext cx="122413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>
                  <a:defRPr i="1">
                    <a:latin typeface="Cambria Math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AE" sz="14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ar-AE" sz="14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ar-AE" sz="140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ar-AE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708920"/>
                <a:ext cx="1224136" cy="307777"/>
              </a:xfrm>
              <a:prstGeom prst="rect">
                <a:avLst/>
              </a:prstGeom>
              <a:blipFill rotWithShape="1">
                <a:blip r:embed="rId6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831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60032" y="1412776"/>
            <a:ext cx="1296144" cy="720080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9552" y="548680"/>
                <a:ext cx="6696744" cy="508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#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</m:sup>
                          </m:sSup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cs-CZ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sup>
                              </m:sSup>
                            </m:sup>
                          </m:sSup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cs-CZ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16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65536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48680"/>
                <a:ext cx="6696744" cy="50860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11960" y="98072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= (next 3 slides with  19729 decimal digits) =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3568" y="3933056"/>
                <a:ext cx="3744416" cy="380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##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(#)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933056"/>
                <a:ext cx="3744416" cy="3808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3568" y="4437112"/>
                <a:ext cx="3672408" cy="42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###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(#)</m:t>
                              </m:r>
                            </m:sup>
                          </m:sSup>
                        </m:sup>
                      </m:sSup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 ??</m:t>
                      </m:r>
                    </m:oMath>
                  </m:oMathPara>
                </a14:m>
                <a:endParaRPr lang="cs-CZ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437112"/>
                <a:ext cx="3672408" cy="4211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115616" y="5229200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Informal discussions concerning big integers: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http://waitbutwhy.com/2014/11/1000000-grahams-number.html</a:t>
            </a:r>
          </a:p>
          <a:p>
            <a:r>
              <a:rPr lang="en-US" smtClean="0"/>
              <a:t>http://www.scottaaronson.com/writings/bignumbers.html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60032" y="2204864"/>
            <a:ext cx="1296144" cy="720080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4860032" y="2996952"/>
            <a:ext cx="1296144" cy="720080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9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640960" cy="5878532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003529930406846464979072351560255750447825475569751419265016973710894059556311453089506130880933348101038234342907263181822949382118812668869506364761547029165041871916351587966347219442930927982084309104855990570159318959639524863372367203002916969592156108764948889254090805911457037675208500206671563702366126359747144807111774815880914135742720967190151836282560618091458852699826141425030123391108273603843767876449043205960379124490905707560314035076162562476031863793126484703743782954975613770981604614413308692118102485959152380195331030292162800160568670105651646750568038741529463842244845292537361442533614373729088303794601274724958414864915930647252015155693922628180691650796381064132275307267143998158508811292628901134237782705567421080070065283963322155077831214288551675554073345107213112427399562982719769150054883905223804357045848197956393157853510018992000024141963706813559840464039472194016069517690156119726982337890017641517190051133466306898140219383481435426387306539552969691388024158161859561100640362119796101859534802787167200122604642492385111393400464351623867567078745259464670903886547743483217897012764455529409092021959585751622973333576159552394885297579954028471943529913543763705986928913757153740001986394332464890052543106629669165243419174691389632476560289415199775477703138064781342309596190960654591300890188887588084733625956065444888501447335706058817090162108499714529568344061979690565469813631162053579369791403236328496233046421066136200220175787851857409162050489711781820400187282939943446186224328009837323764931814789848119452713007440220765680910376203999203492023906626264491909167985461515778839060397720759279378852241294301017458086862263369284725851403039615558564330385450688652213114813638408384778263790459607186876728509763471271988890680478243230394718650525660978150729861141430305816927924971409161059417185352275887504477592218301158780701975535722241400019548102005661773589781499532325208589753463547007786690406429016763808161740550405117670093673202804549339027992491867306539931640720492238474815280619166900933805732120816350707634351669869625020969023162859350071874190579161241536897514808261904847946571736601005892476655445840838334790544144817684255327207315586349347605137419779525190365032198020108764738368682531025183377533908861426184800374008082238104076468878471647552945326947661700424461063311238021134588694532200116564076327023074292426051582811070387018345324567635625951430032037432740780879056283663406965030844225855967039271869461158513793386475699748568670079823960604393478850861649260304945061743412365828352144806726676841807083754862211408236579802961200027441324438432402331257403545019352428776430880232850855886089962774458164680857875115807014743763867976955049991643998284357290415378143438847303484261903388841494031366139854257635577105335580206622185577060082551288893332226436281984838613239570676191409638533832374343758830859233722284644287996245605476932428998432652677378373173288063210753211238680604674708428051166488709084770291208161104912555598322366244868556651402684641209694982590565519216188104341226838996283071654868525536914850299539675503954938371853405900096187489473992880432496373165753803673586710175783994818471798498246948060532081996066183434012476096639519778021441199752546704080608499344178256285092726523709898651539462193004607364507926212975917698293892367015170992091531567814439791248475706237804600009918293321306880570046591458387208088016887445835557926258465124763087148566313528934166117490617526671492672176128330845273936469244582892571388877839056300482483799839692029222215486145902373478222682521639957440801727144146179559226175083889020074169926238300282286249284182671243405751424188569994272331606998712986882771820617214453142574944015066139463169197629181506579745526236191224848063890033669074365989226349564114665503062965960199720636202603521917776740668777463549375318899587866282125469797102065747232721372918144666659421872003474508942830911535189271114287108376159222380276605327823351661555149369375778466670145717971901227117812780450240026384758788339396817962950690798817121690686929538248529830023476068454114178139110648560236549754227497231007615131870024053910510913817843721791422528587432098524957878034683703337818421444017138688124249984418618129271198533315382567321870421530631197748535214670955334626336610864667332292409879849256691109516143618601548909740241913509623043612196128165950518666022030715613684732364660868905014263913906515063908199378852318365059897299125404479443425166774299659811849233151555272883274028352688442408752811283289980625912673699546247341543333500147231430612750390307397135252069338173843322950701049061867539433130784798015655130384758155685236218010419650255596181934986315913233036096461905990236112681196023441843363334594927631946101716652913823717182394299216272538461776065694542297877071383198817036964588689811863210976900355735884624464835706291453052757101278872027965364479724025405448132748391794128826423835171949197209797145936887537198729130831738033911016128547415377377715951728084111627597186384924222802373441925469991983672192131287035585307966942713416391033882754318613643490100943197409047331014476299861725424423355612237435715825933382804986243892498222780715951762757847109475119033482241412025182688713728193104253478196128440176479531505057110722974314569915223451643121848657575786528197564843508958384722923534559464521215831657751471298708225909292655638836651120681943836904116252668710044560243704200663709001941185557160472044643696932850060046928140507119069261393993902735534545567470314903886022024639948260501762431969305640666366626090207048887438898907498152865444381862917382901051820869936382661868303915273264581286782806601337500096593364625146091723180312930347877421234679118454791311109897794648216922505629399956793483801699157439700537542134485874586856047286751065423341893839099110586465595113646061055156838541217459801807133163612573079611168343863767667307354583494789788316330129240800836356825939157113130978030516441716682518346573675934198084958947940983292500086389778563494693212473426103062713745077286156922596628573857905533240641849018451328284632709269753830867308409142247659474439973348130810986399417379789657010687026734161967196591599588537834822988270125605842365589539690306474965584147981310997157542043256395776070485100881578291408250777738559790129129407309462785944505859412273194812753225152324801503466519048228961406646890305102510916237770448486230229488966711380555607956620732449</a:t>
            </a:r>
            <a:endParaRPr lang="cs-CZ" sz="7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69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548680"/>
            <a:ext cx="8640960" cy="5878532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73374027836767300203011615227008921843515652121379215748206859356920790214502277133099987729459596952817044582181956080965811702798062669891205061560742325686842271306295009864421853470810407128917646906550836129916694778023822502789667843489199409657361704586786242554006942516693979292624714524945408858422726153755260071904336329196375777502176005195800693847635789586878489536872122898557806826518192703632099480155874455575175312736471421295536494084385586615208012115079075068553344489258693283859653013272046970694571546959353658571788894862333292465202735853188533370948455403336565356988172582528918056635488363743793348411845580168331827676834646291995605513470039147876808640322629616641560667508153710646723108461964247537490553744805318226002710216400980584497526023035640038083472053149941172965736785066421400842696497103241919182121213206939769143923368374709228267738708132236680086924703491586840991153098315412063566123187504305467536983230827966457417620806593177265685841681837966106144963432544111706941700222657817358351259821080769101961052229263879745049019254311900620561906577452416191913187533984049343976823310298465893318373015809592522829206820862230332585280119266496314441316442773003237792274712330696417149945532261035475145631290668854345426869788447742981777493710117614651624183616680254815296335308490849943006763654806102940094693750609845588558043970485914449584445079978497045583550685408745163316464118083123079704389849190506587586425810738422420591191941674182490452700288263983057950057341711487031187142834184499153456702915280104485145176055306971441761368582384102787659324662689978418319620312262421177391477208004883578333569204533935953254564897028558589735505751235129536540502842081022785248776603574246366673148680279486052445782673626230852978265057114624846595914210278122788941448163994973881884622768244851622051817076722169863265701654316919742651230041757329904473537672536845792754365412826553581858046840069367718605020070547247548400805530424951854495267247261347318174742180078574693465447136036975884118029408039616746946288540679172138601225419503819704538417268006398820656328792839582708510919958839448297775647152026132871089526163417707151642899487953564854553553148754978134009964854498635824847690590033116961303766127923464323129706628411307427046202032013368350385425360313636763575212604707425311209233402837482949453104727418969287275572027615272268283376741393425652653283068469997597097750005560889932685025049212884068274139881631540456490350775871680074055685724021758685439053228133770707415830756269628316955687424060527726485853050611356384851965918968649596335568216975437621430778665934730450164822432964891270709898076676625671517269062058815549666382573829274182082278960684488222983394816670984039024283514306813767253460126007269262969468672750794346190439996618979611928750519442356402644303271737341591281496056168353988188569484045342311424613559925272330064881627466723523751234311893442118885085079358163848994487544756331689213869675574302737953785262542329024881047181939037220666894702204258836895840939998453560948869946833852579675161882159410981624918741813364726965123980677561947912557957446471427868624053750576104204267149366084980238274680575982591331006919941904651906531171908926077949119217946407355129633864523035673345588033313197080365457184791550432654899559705862888286866606618021882248602144999973122164138170653480175510438406624412822803616648904257377640956326482825258407669045608439490325290526337532316509087681336614242398309530806549661879381949120033919489494065132398816642080088395554942237096734840072642705701165089075196155370186264797456381187856175457113400473810762763014953309735174180655479112660938034311378532532883533352024934365979129341284854970946826329075830193072665337782559314331110963848053940859283988907796210479847919686876539987477095912788727475874439806779824968278272200926449944559380414608770641941810440758269805688038949654616587983904660587645341810289907194293021774519976104495043196841503455514044820928933378657363052830619990077748726922998608279053171691876578860908941817057993404890218441559791092676862796597583952483926734883634745651687016166240642424241228961118010615682342539392180052483454723779219911228595914191877491793823340010078128326506710281781396029120914720100947878752551263372884222353869490067927664511634758101193875319657242121476038284774774571704578610417385747911301908583877890152334343013005282797038580359815182929600305682612091950943737325454171056383887047528950563961029843641360935641632589408137981511693338619797339821670761004607980096016024823096943043806956620123213650140549586250615282588033022908385812478469315720323233601899469437647726721879376826431828382603564520699468630216048874528424363593558622333506235945002890558581611275341783750455936126130852640828051213873177490200249552738734585956405160830583053770732533971552620444705429573538361113677523169972740292941674204423248113875075631319078272188864053374694213842169928862940479635305150560788126366206497231257579019598873041195626227343728900516561111094111745277965482790471250581999077498063821559376885546498822938985408291325129076478386322494781016753491693489288104203015610283386143827378160946341335383578340765314321417150655877547820252454780657301342277470616744241968952613164274104695474621483756288299771804186785084546965619150908695874251184435837306590951460980451247409411373899927822492983367796011015387096129749705566301637307202750734759922943792393824427421186158236161317886392553095117188421298508307238259729144142251579403883011359083331651858234967221259621812507058113759495525022747274674369887131926670769299199084467161228738858457584622726573330753735572823951616964175198675012681745429323738294143824814377139861906716657572945807804820559511881687188075212971832636442155336787751274766940790117057509819575084563565217389544179875074523854455200133572033332379895074393905312918212255259833790909463630202185353848854825062897715616963860712382771725621313460549401770413581731931763370136332252819127547191443450920711848838366818174263342949611870091503049165339464763717766439120798347494627397822171502090670190302469762151278521956142070806461631373236517853976292092025500288962012970141379640038055734949269073535145961208674796547733692958773628635660143767964038430796864138563447801328261284589184898528048048844180821639423974014362903481665458114454366460032490618763039502356402044530748210241366895196644221339200757479128683805175150634662569391937740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8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640960" cy="5878532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8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GB"/>
              <a:t>8351207566626082989049187728783385217852279204577184696585527879044756219266399200840930207567392536373562839082981757790215320210640961737328359849406665214119818381088451545977289516457213189779790749194101314836854463961690460703010759681893374121757598816512700076126278916951040631585763753478742007022205107089125761236165802680681585849985263146587808661680073326467683020639169720306489440562819540619068524200305346315662189132730906968735318164109451428803660599522024824888671155442910472192913424834643870536850864874909917881267056566538719104972182004237149274016446094345984539253670613221061653308566202118896823400575267548610147699368873820958455221157192347968688816085363161586288015039594941852948922707441082820716930338781808493620401825522227101098565344481720747075601924591559943107294957819787859057894005254012286751714251118435643718405356302418122547326609330271039796809106493927272268303541046763259135527968383770501985523462122285841055711992173171796980433931770775075562705604783177984444763756025463703336924711422081551997369137197516324130274871219986340454824852457011855334267526471597831073124566342980522145549415625272402891533335434934121786203700726031527987077187249123449447714790952073476138542548531155277330103034247683586549609372232400715451812973269208105842409055772564580368146223449318970813889714329983134761779967971245378231070373915147387869211918756670031932128189680332269659445928621060743882741691946516226763254066507088107103039417886056489376981673415902592519461182364294565266937220315550470021359884629275801252771542201662995486313032491231102962792372389976641680349714122652793190763632613681414551637665655983978848938173308266877990196288693229659737995193162118721545528739417024366988559388879331674453336311954151840408828381519342123412282003095031334105070476015998798547252919066522247931971544033179483683737322082188577334162385644138070054191353024594391350255453188645479625226025176292837433046510236105758351455073944333961021622967546141578112719700173861149427950141125328062125477581051297208846526315809480663368767014731073354071771087661593585681409821296773075919738297344144525668877085532457088895832099382343210271822411476373279135756861542125284965790333509315277692550584564401055219264450531207375628774499816364633283581614033017581396735942732769044892036188038675495575180689005853292720149392350052584514670698262854825788326739873522045722823929020714482221988558710289699193587307427781515975762076402395124386020203259659625021257834995771008562638611823381331850901468657706401067627861758377277289589274603940393033727187385053691295712671506689668849388088514294360996201296675907922508227531381284985152690293170026313632894209579757795932763553116206675348865131732387243874806351331451264488996758982881292548007642518658649024111112730135719718138160258317850693224400799865663537154408845486639318170839573578079905973083909488180406093595919090747396090441015051632174968141210076571917748376735575100073361692238653742907945780320004233745280756615304292901449578062963413838355178359976470885134900485697369796523869584599459559209070905895689145114141268450546211794502661175016692826025095077077821195043261738322356243760177679936279609936897519139496503335850715541843645685261667424368892037103749532842592713161053783498074073915863381796765842525803673720646935124865223848134166380806150570482905989069645193644001859712042572300731641000991698752426037736217776343062161674488493081092990100951797454156425120482208671458684925513244426677712786372821133153622430109182439124338021404624222334915355951689081628848798998827363044537243217428021575577796702166631704796972817248339284101564227450727177926939992974030807277039501358154514249404902653610582540937311465310494338248437971860693721444460082679800247122948940576185389220342560830269705287662137737359439422411470707407290272546130735854174569141944648762435768239706570318416846754073346634629367398362000404140071405427763248013274220268539369886978760700959004868465062677136307097982100655728510130660101078063374334477307347865388174268123074376606664331277535646657860371519292276844045827328324380821284121877613204246046490080105473142674926082692215563740548624171703102791999694264562095561981645454766204502241144940474934983220680719135276798674781345820385957041346617793722853494003163159954409368408957253343870298671782977037333280680176463950209002394193149911500910527682111951099906316615031158558283558260717941005252858361136996130344279017381178741206128818206202326384986151565645123004779296756361834576810504334176954306753804111392855379252924134733948105053202570872818630729115891133594201476187266429156403637192760230628384065042544174233546454998705531872688792642410214736369862546374715974435494344389973005174252511087735788639094681209667342815258591992485764048805507132981429935991146323991911395992675257635900744657281019180584180734222773472139772321823177171691640010882611254909336118678057572239101818616854910850088527227437421208652485237245624869766224538481929867112945294551549703058591930719849710541418163696897613112674402700964866754593456705993699546450055892162804797636568613331656390739570327203438917541526750091501119885687270884819553167693168127289214303137681801644547736751835349785792427646335416243360112596025210950161226411034608346564823559793427405686884922445874549377675212032470380303549115754483129527589193989368087632768543876955769488142284431199859570072752139317683783177033913042306095899913731468456901042209516196707050642025673387344611565527617599272715187766001023894476053978951694570880272873622512107622409181006670088347473760515628553394356584375627124124445765166306408593950794755092046393224520253546363444479175566172596218719927918657549085785295001284022903506151493731010700944615101161371242376142672254173205595920278212932572594714641722497732131638184532655527960427054187149623658525245864893325414506264233788565146467060429856478196846159366328895429978072254226479040061601975197500746054515006029180663827149701611098795133663377137843441619405312144529185518013657555866761501937302969193207612000925506508158327550849934076879725236998702356793102680413674571895664143185267905471716996299036301554564509004480278905570196832831363071899769915316667920895876857229060091547291963638167359667395997571032601557192023734858052112811745861006515259888384311451189488055212914577569914657753004138471712457796504817585639507289533753975582208777750607233944558789590571915673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6016" y="2564904"/>
            <a:ext cx="4248472" cy="38884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smtClean="0">
                <a:solidFill>
                  <a:schemeClr val="tx1"/>
                </a:solidFill>
              </a:rPr>
              <a:t>Init:</a:t>
            </a:r>
            <a:r>
              <a:rPr lang="en-US" smtClean="0">
                <a:solidFill>
                  <a:schemeClr val="tx1"/>
                </a:solidFill>
              </a:rPr>
              <a:t>     A[0] = 1;  A[k] = 0, k = 1..6</a:t>
            </a:r>
          </a:p>
          <a:p>
            <a:endParaRPr lang="en-US">
              <a:solidFill>
                <a:schemeClr val="tx1"/>
              </a:solidFill>
            </a:endParaRPr>
          </a:p>
          <a:p>
            <a:endParaRPr lang="en-US" b="1" smtClean="0">
              <a:solidFill>
                <a:schemeClr val="tx1"/>
              </a:solidFill>
            </a:endParaRPr>
          </a:p>
          <a:p>
            <a:r>
              <a:rPr lang="en-US" b="1" smtClean="0">
                <a:solidFill>
                  <a:schemeClr val="tx1"/>
                </a:solidFill>
              </a:rPr>
              <a:t>In each step: </a:t>
            </a:r>
          </a:p>
          <a:p>
            <a:r>
              <a:rPr lang="en-US" smtClean="0">
                <a:solidFill>
                  <a:schemeClr val="tx1"/>
                </a:solidFill>
              </a:rPr>
              <a:t>-- choose index k</a:t>
            </a:r>
          </a:p>
          <a:p>
            <a:r>
              <a:rPr lang="en-US" smtClean="0">
                <a:solidFill>
                  <a:schemeClr val="tx1"/>
                </a:solidFill>
              </a:rPr>
              <a:t>-- if (A[k] &gt; 0)</a:t>
            </a:r>
          </a:p>
          <a:p>
            <a:r>
              <a:rPr lang="en-US" smtClean="0">
                <a:solidFill>
                  <a:schemeClr val="tx1"/>
                </a:solidFill>
              </a:rPr>
              <a:t>       A[k] ─= 1;</a:t>
            </a:r>
          </a:p>
          <a:p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       choose one of the following:</a:t>
            </a:r>
          </a:p>
          <a:p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        either   A[k+1] += 2;                  (if k &lt; 6)    </a:t>
            </a:r>
          </a:p>
          <a:p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        or          swap (A[k+1], A[k+2])  (if k &lt; 5)</a:t>
            </a:r>
          </a:p>
          <a:p>
            <a:endParaRPr lang="en-US">
              <a:solidFill>
                <a:schemeClr val="tx1"/>
              </a:solidFill>
            </a:endParaRPr>
          </a:p>
          <a:p>
            <a:r>
              <a:rPr lang="en-US" b="1" smtClean="0">
                <a:solidFill>
                  <a:schemeClr val="tx1"/>
                </a:solidFill>
              </a:rPr>
              <a:t>The objective: </a:t>
            </a:r>
            <a:r>
              <a:rPr lang="en-US" smtClean="0">
                <a:solidFill>
                  <a:schemeClr val="tx1"/>
                </a:solidFill>
              </a:rPr>
              <a:t> </a:t>
            </a:r>
          </a:p>
          <a:p>
            <a:r>
              <a:rPr lang="en-US" smtClean="0">
                <a:solidFill>
                  <a:schemeClr val="tx1"/>
                </a:solidFill>
              </a:rPr>
              <a:t>Maximize sum(A[k], k=0..6).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05891"/>
              </p:ext>
            </p:extLst>
          </p:nvPr>
        </p:nvGraphicFramePr>
        <p:xfrm>
          <a:off x="1187624" y="1124744"/>
          <a:ext cx="2968329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043608" y="764704"/>
            <a:ext cx="3240360" cy="122413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7704" y="836712"/>
            <a:ext cx="1240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Initial array</a:t>
            </a:r>
            <a:endParaRPr lang="cs-CZ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817254"/>
              </p:ext>
            </p:extLst>
          </p:nvPr>
        </p:nvGraphicFramePr>
        <p:xfrm>
          <a:off x="5076056" y="1124744"/>
          <a:ext cx="2968329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932040" y="764704"/>
            <a:ext cx="3240360" cy="122413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40152" y="836712"/>
            <a:ext cx="115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Final array</a:t>
            </a:r>
            <a:endParaRPr lang="cs-CZ"/>
          </a:p>
        </p:txBody>
      </p:sp>
      <p:sp>
        <p:nvSpPr>
          <p:cNvPr id="19" name="TextBox 18"/>
          <p:cNvSpPr txBox="1"/>
          <p:nvPr/>
        </p:nvSpPr>
        <p:spPr>
          <a:xfrm>
            <a:off x="1691680" y="188640"/>
            <a:ext cx="526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 game with some relation to the Ackermann function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39</a:t>
            </a:fld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79512" y="2564904"/>
            <a:ext cx="4392488" cy="38884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solidFill>
                  <a:schemeClr val="tx1"/>
                </a:solidFill>
              </a:rPr>
              <a:t>Init</a:t>
            </a:r>
            <a:r>
              <a:rPr lang="en-US" b="1" smtClean="0">
                <a:solidFill>
                  <a:schemeClr val="tx1"/>
                </a:solidFill>
              </a:rPr>
              <a:t>:   </a:t>
            </a:r>
            <a:r>
              <a:rPr lang="en-US" smtClean="0">
                <a:solidFill>
                  <a:schemeClr val="tx1"/>
                </a:solidFill>
              </a:rPr>
              <a:t> Array with 7 fields, leftmost field contains 1 token, other fields are empty.</a:t>
            </a:r>
            <a:endParaRPr lang="en-US">
              <a:solidFill>
                <a:schemeClr val="tx1"/>
              </a:solidFill>
            </a:endParaRPr>
          </a:p>
          <a:p>
            <a:endParaRPr lang="en-US" smtClean="0">
              <a:solidFill>
                <a:schemeClr val="tx1"/>
              </a:solidFill>
            </a:endParaRPr>
          </a:p>
          <a:p>
            <a:r>
              <a:rPr lang="en-US" b="1" smtClean="0">
                <a:solidFill>
                  <a:schemeClr val="tx1"/>
                </a:solidFill>
              </a:rPr>
              <a:t>In each step:</a:t>
            </a:r>
          </a:p>
          <a:p>
            <a:r>
              <a:rPr lang="en-US" smtClean="0">
                <a:solidFill>
                  <a:schemeClr val="tx1"/>
                </a:solidFill>
              </a:rPr>
              <a:t>-- Remove a token from any field F</a:t>
            </a:r>
          </a:p>
          <a:p>
            <a:r>
              <a:rPr lang="en-US" smtClean="0">
                <a:solidFill>
                  <a:schemeClr val="tx1"/>
                </a:solidFill>
              </a:rPr>
              <a:t>-- Choose one of the following:  </a:t>
            </a:r>
          </a:p>
          <a:p>
            <a:r>
              <a:rPr lang="en-US" smtClean="0">
                <a:solidFill>
                  <a:schemeClr val="tx1"/>
                </a:solidFill>
              </a:rPr>
              <a:t>       -   If there is a field to the right of F</a:t>
            </a:r>
          </a:p>
          <a:p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                 add two tokens to that field</a:t>
            </a:r>
          </a:p>
          <a:p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      -   If there are two fields </a:t>
            </a:r>
            <a:r>
              <a:rPr lang="en-US">
                <a:solidFill>
                  <a:schemeClr val="tx1"/>
                </a:solidFill>
              </a:rPr>
              <a:t>to the right of </a:t>
            </a:r>
            <a:r>
              <a:rPr lang="en-US" smtClean="0">
                <a:solidFill>
                  <a:schemeClr val="tx1"/>
                </a:solidFill>
              </a:rPr>
              <a:t>F</a:t>
            </a:r>
          </a:p>
          <a:p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                 swap the contents of those fields</a:t>
            </a:r>
          </a:p>
          <a:p>
            <a:r>
              <a:rPr lang="en-US" smtClean="0">
                <a:solidFill>
                  <a:schemeClr val="tx1"/>
                </a:solidFill>
              </a:rPr>
              <a:t>    </a:t>
            </a:r>
          </a:p>
          <a:p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smtClean="0">
                <a:solidFill>
                  <a:schemeClr val="tx1"/>
                </a:solidFill>
              </a:rPr>
              <a:t>The </a:t>
            </a:r>
            <a:r>
              <a:rPr lang="en-US" b="1">
                <a:solidFill>
                  <a:schemeClr val="tx1"/>
                </a:solidFill>
              </a:rPr>
              <a:t>objective: </a:t>
            </a:r>
            <a:endParaRPr lang="en-US" b="1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Maximize the number of tokens in the array.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6016" y="2132856"/>
            <a:ext cx="149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 a computer</a:t>
            </a:r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179512" y="2132856"/>
            <a:ext cx="121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On a table:</a:t>
            </a:r>
            <a:endParaRPr lang="cs-CZ"/>
          </a:p>
        </p:txBody>
      </p:sp>
      <p:sp>
        <p:nvSpPr>
          <p:cNvPr id="5" name="Right Arrow 4"/>
          <p:cNvSpPr/>
          <p:nvPr/>
        </p:nvSpPr>
        <p:spPr>
          <a:xfrm>
            <a:off x="4427984" y="1412776"/>
            <a:ext cx="360040" cy="288032"/>
          </a:xfrm>
          <a:prstGeom prst="rightArrow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71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08720"/>
            <a:ext cx="8568952" cy="388843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i = 0; i &lt; g.N; i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++ 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take the closest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 and skip the closed ones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closed[currnode = pq.poll()] ==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and expand </a:t>
            </a:r>
            <a:r>
              <a:rPr lang="en-US" sz="16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closest node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j = 0; j &lt; g.dg[currnode]; j++ ){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neigh = g.edge[currnode][j];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!closed[neigh] &amp;&amp; </a:t>
            </a: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(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dist[neigh] &gt; g.w[currnode][j]) 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dist[neigh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g.w[currnode][j];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pred[neigh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currnode;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pq.add(neigh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closed[currnode] = true;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476672"/>
            <a:ext cx="7766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Example of Prim algorithm implementation using standart library priority queue</a:t>
            </a:r>
            <a:endParaRPr lang="cs-CZ" b="1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4</a:t>
            </a:fld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51520" y="5445224"/>
            <a:ext cx="8568952" cy="100811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( !closed[neigh] &amp;&amp; </a:t>
            </a: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(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dist[neigh] &gt;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g.w[currnode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][j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+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dist[currnode]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dist[neigh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] = g.w[currnode][j] + dist[currnode]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348880"/>
            <a:ext cx="7776864" cy="792088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5517232"/>
            <a:ext cx="7776864" cy="864096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013176"/>
            <a:ext cx="498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 very small change produces Dijkstra's algorithm:</a:t>
            </a:r>
            <a:endParaRPr lang="cs-CZ" b="1" smtClean="0"/>
          </a:p>
        </p:txBody>
      </p:sp>
      <p:sp>
        <p:nvSpPr>
          <p:cNvPr id="12" name="TextBox 11"/>
          <p:cNvSpPr txBox="1"/>
          <p:nvPr/>
        </p:nvSpPr>
        <p:spPr>
          <a:xfrm>
            <a:off x="5292080" y="5805264"/>
            <a:ext cx="2016224" cy="504056"/>
          </a:xfrm>
          <a:prstGeom prst="rect">
            <a:avLst/>
          </a:prstGeom>
          <a:noFill/>
          <a:ln w="28575">
            <a:solidFill>
              <a:srgbClr val="4FD1FF"/>
            </a:solidFill>
          </a:ln>
        </p:spPr>
        <p:txBody>
          <a:bodyPr wrap="square" rtlCol="0" anchor="ctr" anchorCtr="0">
            <a:noAutofit/>
          </a:bodyPr>
          <a:lstStyle/>
          <a:p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2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3789040"/>
            <a:ext cx="8064896" cy="26642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Dijkstra( Graph G, function weight, Node startnode 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G.V:  u.dist = INFINITY; u.parent = NIL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startnode.dist = 0; PriorityQueue Q = G.V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!Q.isEmpty()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 = Extract-Min(Q)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G.Adj[u]         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(v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Q)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v.dist &gt; weight(u,v) + u.dist 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v.parent = u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v.dist = weight(u,v) + u.dist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80728"/>
            <a:ext cx="8064896" cy="266429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MST_Prim( Graph G, function weight, Node startnode 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G.V:  u.dist = INFINITY; u.parent = NIL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startnode.dist = 0; PriorityQueue Q = G.V</a:t>
            </a:r>
          </a:p>
          <a:p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!Q.isEmpty() 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u = Extract-Min(Q)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each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G.Adj[u]           </a:t>
            </a:r>
            <a:endParaRPr lang="en-US" sz="1600" b="1" i="1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(v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Q) </a:t>
            </a:r>
            <a:r>
              <a:rPr lang="en-US" sz="1600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v.dist &gt; weight(u,v)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v.parent = u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v.dist = weight(u,v)           </a:t>
            </a:r>
            <a:endParaRPr lang="en-US" sz="1600" b="1" i="1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5805264"/>
            <a:ext cx="1008112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3995936" y="6237312"/>
            <a:ext cx="1008112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395536" y="476672"/>
            <a:ext cx="3942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Prim and Dijkstra Algorithms compared</a:t>
            </a:r>
            <a:endParaRPr lang="cs-CZ" b="1" smtClean="0"/>
          </a:p>
        </p:txBody>
      </p:sp>
      <p:sp>
        <p:nvSpPr>
          <p:cNvPr id="9" name="Rectangle 8"/>
          <p:cNvSpPr/>
          <p:nvPr/>
        </p:nvSpPr>
        <p:spPr>
          <a:xfrm>
            <a:off x="3203848" y="793279"/>
            <a:ext cx="1008112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1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524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Disjoint-set data structure</a:t>
            </a:r>
            <a:r>
              <a:rPr lang="en-US" b="1" smtClean="0"/>
              <a:t> alias Union-Find  structure</a:t>
            </a:r>
            <a:endParaRPr lang="cs-CZ" b="1" smtClean="0"/>
          </a:p>
        </p:txBody>
      </p:sp>
      <p:sp>
        <p:nvSpPr>
          <p:cNvPr id="5" name="TextBox 4"/>
          <p:cNvSpPr txBox="1"/>
          <p:nvPr/>
        </p:nvSpPr>
        <p:spPr>
          <a:xfrm>
            <a:off x="611560" y="2492896"/>
            <a:ext cx="7992888" cy="286232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[]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boss;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[] rank;</a:t>
            </a:r>
          </a:p>
          <a:p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UF_init(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n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[n];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rank =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[n];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i = 0; i &lt; n; i++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[i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= i;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everybody's their own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rank[i] = 0;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necessary?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544522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Easy experiment, try it at home:</a:t>
            </a:r>
          </a:p>
          <a:p>
            <a:r>
              <a:rPr lang="en-US" smtClean="0"/>
              <a:t>When the end nodes of the inspected edges are chosen uniformly randomly</a:t>
            </a:r>
          </a:p>
          <a:p>
            <a:r>
              <a:rPr lang="en-US" smtClean="0"/>
              <a:t>then the average depth of a queried node in the Union-Find forest is less than </a:t>
            </a:r>
            <a:r>
              <a:rPr lang="en-US" smtClean="0">
                <a:solidFill>
                  <a:srgbClr val="0000FF"/>
                </a:solidFill>
              </a:rPr>
              <a:t>2</a:t>
            </a:r>
            <a:r>
              <a:rPr lang="en-US" smtClean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6</a:t>
            </a:fld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611560" y="76470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Only 3 operations are needed:</a:t>
            </a:r>
          </a:p>
          <a:p>
            <a:r>
              <a:rPr lang="en-US" b="1" smtClean="0"/>
              <a:t>Initialize()</a:t>
            </a:r>
          </a:p>
          <a:p>
            <a:r>
              <a:rPr lang="en-US" b="1" smtClean="0"/>
              <a:t>Union( </a:t>
            </a:r>
            <a:r>
              <a:rPr lang="en-US" b="1" smtClean="0"/>
              <a:t>representativeA</a:t>
            </a:r>
            <a:r>
              <a:rPr lang="en-US" b="1" smtClean="0"/>
              <a:t>, </a:t>
            </a:r>
            <a:r>
              <a:rPr lang="en-US" b="1" smtClean="0"/>
              <a:t>representativeB </a:t>
            </a:r>
            <a:r>
              <a:rPr lang="en-US" b="1" smtClean="0"/>
              <a:t>) </a:t>
            </a:r>
            <a:r>
              <a:rPr lang="en-US" smtClean="0"/>
              <a:t>  // merges the two sets represented  </a:t>
            </a:r>
          </a:p>
          <a:p>
            <a:r>
              <a:rPr lang="en-US"/>
              <a:t> </a:t>
            </a:r>
            <a:r>
              <a:rPr lang="en-US" smtClean="0"/>
              <a:t>                                                                        </a:t>
            </a:r>
            <a:r>
              <a:rPr lang="en-US" smtClean="0"/>
              <a:t>     // </a:t>
            </a:r>
            <a:r>
              <a:rPr lang="en-US" smtClean="0"/>
              <a:t>by the given </a:t>
            </a:r>
            <a:r>
              <a:rPr lang="en-US"/>
              <a:t>two </a:t>
            </a:r>
            <a:r>
              <a:rPr lang="en-US" smtClean="0"/>
              <a:t>representatives   </a:t>
            </a:r>
            <a:endParaRPr lang="en-US" smtClean="0"/>
          </a:p>
          <a:p>
            <a:r>
              <a:rPr lang="en-US" b="1" smtClean="0"/>
              <a:t>Find( nodeX ) </a:t>
            </a:r>
            <a:r>
              <a:rPr lang="en-US" smtClean="0"/>
              <a:t>                  // returns a </a:t>
            </a:r>
            <a:r>
              <a:rPr lang="en-US" smtClean="0"/>
              <a:t>representative </a:t>
            </a:r>
            <a:r>
              <a:rPr lang="en-US" smtClean="0"/>
              <a:t>of the set to which X belongs</a:t>
            </a:r>
          </a:p>
        </p:txBody>
      </p:sp>
    </p:spTree>
    <p:extLst>
      <p:ext uri="{BB962C8B-B14F-4D97-AF65-F5344CB8AC3E}">
        <p14:creationId xmlns:p14="http://schemas.microsoft.com/office/powerpoint/2010/main" val="186850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traight Arrow Connector 95"/>
          <p:cNvCxnSpPr/>
          <p:nvPr/>
        </p:nvCxnSpPr>
        <p:spPr>
          <a:xfrm flipH="1" flipV="1">
            <a:off x="6588224" y="908720"/>
            <a:ext cx="115212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ight Arrow 77"/>
          <p:cNvSpPr/>
          <p:nvPr/>
        </p:nvSpPr>
        <p:spPr>
          <a:xfrm>
            <a:off x="3707904" y="1844824"/>
            <a:ext cx="1800200" cy="792088"/>
          </a:xfrm>
          <a:prstGeom prst="rightArrow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r>
              <a:rPr lang="en-US" sz="2000" b="1">
                <a:solidFill>
                  <a:schemeClr val="tx1"/>
                </a:solidFill>
              </a:rPr>
              <a:t>Union(b, </a:t>
            </a:r>
            <a:r>
              <a:rPr lang="en-US" sz="2000" b="1" smtClean="0">
                <a:solidFill>
                  <a:schemeClr val="tx1"/>
                </a:solidFill>
              </a:rPr>
              <a:t>f)</a:t>
            </a:r>
            <a:endParaRPr lang="cs-CZ" sz="2000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699792" y="1124744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835696" y="1052736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043608" y="1052736"/>
            <a:ext cx="50405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203848" y="1124744"/>
            <a:ext cx="36004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03848" y="260648"/>
            <a:ext cx="2895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Union with rank comparison</a:t>
            </a:r>
            <a:endParaRPr lang="cs-CZ" b="1" smtClean="0"/>
          </a:p>
        </p:txBody>
      </p:sp>
      <p:sp>
        <p:nvSpPr>
          <p:cNvPr id="18" name="Oval 17"/>
          <p:cNvSpPr/>
          <p:nvPr/>
        </p:nvSpPr>
        <p:spPr>
          <a:xfrm>
            <a:off x="1547664" y="83671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9959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41987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83569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915816" y="83671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1187624" y="1556792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2123728" y="1556792"/>
            <a:ext cx="7200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39552" y="1484784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99592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2843808" y="1556792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460101"/>
              </p:ext>
            </p:extLst>
          </p:nvPr>
        </p:nvGraphicFramePr>
        <p:xfrm>
          <a:off x="899592" y="2636912"/>
          <a:ext cx="3456388" cy="1102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11560" y="4149080"/>
            <a:ext cx="8064896" cy="2308324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UF_union(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rootA,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rootB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rank[rootB] &gt; rank[rootA] )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[rootA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= rootB;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boss[rootB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= rootA;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rank[rootB] == rank[ rootA ] ) 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rank?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rank[rootA]++;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 }</a:t>
            </a:r>
          </a:p>
        </p:txBody>
      </p:sp>
      <p:sp>
        <p:nvSpPr>
          <p:cNvPr id="59" name="Oval 58"/>
          <p:cNvSpPr/>
          <p:nvPr/>
        </p:nvSpPr>
        <p:spPr>
          <a:xfrm>
            <a:off x="255577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2555776" y="1628800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3707904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3419872" y="1556792"/>
            <a:ext cx="72008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6444208" y="980728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5724128" y="908720"/>
            <a:ext cx="504056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6228184" y="692696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5580112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6444208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H="1" flipV="1">
            <a:off x="5868144" y="1412776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 flipV="1">
            <a:off x="6732240" y="1412776"/>
            <a:ext cx="7200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5220072" y="1340768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5580112" y="1412776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7380312" y="1412776"/>
            <a:ext cx="288032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 flipV="1">
            <a:off x="7884368" y="1412776"/>
            <a:ext cx="36004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8100392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7596336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2000" b="1" smtClean="0">
                <a:solidFill>
                  <a:schemeClr val="tx1"/>
                </a:solidFill>
              </a:rPr>
              <a:t>f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H="1" flipV="1">
            <a:off x="7524328" y="1916832"/>
            <a:ext cx="144016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7236296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7236296" y="191683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 flipV="1">
            <a:off x="8388424" y="1844824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8100392" y="1844824"/>
            <a:ext cx="72008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76716"/>
              </p:ext>
            </p:extLst>
          </p:nvPr>
        </p:nvGraphicFramePr>
        <p:xfrm>
          <a:off x="5220068" y="2636913"/>
          <a:ext cx="3456388" cy="1068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  <a:gridCol w="265876"/>
              </a:tblGrid>
              <a:tr h="3275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49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496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9" name="Freeform 98"/>
          <p:cNvSpPr/>
          <p:nvPr/>
        </p:nvSpPr>
        <p:spPr>
          <a:xfrm>
            <a:off x="1835696" y="3573016"/>
            <a:ext cx="4320480" cy="432361"/>
          </a:xfrm>
          <a:custGeom>
            <a:avLst/>
            <a:gdLst>
              <a:gd name="connsiteX0" fmla="*/ 0 w 5381625"/>
              <a:gd name="connsiteY0" fmla="*/ 0 h 428678"/>
              <a:gd name="connsiteX1" fmla="*/ 923925 w 5381625"/>
              <a:gd name="connsiteY1" fmla="*/ 352425 h 428678"/>
              <a:gd name="connsiteX2" fmla="*/ 4314825 w 5381625"/>
              <a:gd name="connsiteY2" fmla="*/ 428625 h 428678"/>
              <a:gd name="connsiteX3" fmla="*/ 5381625 w 5381625"/>
              <a:gd name="connsiteY3" fmla="*/ 361950 h 428678"/>
              <a:gd name="connsiteX0" fmla="*/ 0 w 5680197"/>
              <a:gd name="connsiteY0" fmla="*/ 0 h 430159"/>
              <a:gd name="connsiteX1" fmla="*/ 923925 w 5680197"/>
              <a:gd name="connsiteY1" fmla="*/ 352425 h 430159"/>
              <a:gd name="connsiteX2" fmla="*/ 4314825 w 5680197"/>
              <a:gd name="connsiteY2" fmla="*/ 428625 h 430159"/>
              <a:gd name="connsiteX3" fmla="*/ 5680197 w 5680197"/>
              <a:gd name="connsiteY3" fmla="*/ 314325 h 430159"/>
              <a:gd name="connsiteX0" fmla="*/ 0 w 5680197"/>
              <a:gd name="connsiteY0" fmla="*/ 0 h 432361"/>
              <a:gd name="connsiteX1" fmla="*/ 923925 w 5680197"/>
              <a:gd name="connsiteY1" fmla="*/ 352425 h 432361"/>
              <a:gd name="connsiteX2" fmla="*/ 4314825 w 5680197"/>
              <a:gd name="connsiteY2" fmla="*/ 428625 h 432361"/>
              <a:gd name="connsiteX3" fmla="*/ 5374298 w 5680197"/>
              <a:gd name="connsiteY3" fmla="*/ 409575 h 432361"/>
              <a:gd name="connsiteX4" fmla="*/ 5680197 w 5680197"/>
              <a:gd name="connsiteY4" fmla="*/ 314325 h 432361"/>
              <a:gd name="connsiteX0" fmla="*/ 0 w 5599812"/>
              <a:gd name="connsiteY0" fmla="*/ 0 h 432361"/>
              <a:gd name="connsiteX1" fmla="*/ 923925 w 5599812"/>
              <a:gd name="connsiteY1" fmla="*/ 352425 h 432361"/>
              <a:gd name="connsiteX2" fmla="*/ 4314825 w 5599812"/>
              <a:gd name="connsiteY2" fmla="*/ 428625 h 432361"/>
              <a:gd name="connsiteX3" fmla="*/ 5374298 w 5599812"/>
              <a:gd name="connsiteY3" fmla="*/ 409575 h 432361"/>
              <a:gd name="connsiteX4" fmla="*/ 5599812 w 5599812"/>
              <a:gd name="connsiteY4" fmla="*/ 190500 h 432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9812" h="432361">
                <a:moveTo>
                  <a:pt x="0" y="0"/>
                </a:moveTo>
                <a:cubicBezTo>
                  <a:pt x="102393" y="140493"/>
                  <a:pt x="204787" y="280987"/>
                  <a:pt x="923925" y="352425"/>
                </a:cubicBezTo>
                <a:cubicBezTo>
                  <a:pt x="1643063" y="423863"/>
                  <a:pt x="3573096" y="419100"/>
                  <a:pt x="4314825" y="428625"/>
                </a:cubicBezTo>
                <a:cubicBezTo>
                  <a:pt x="5056554" y="438150"/>
                  <a:pt x="5146736" y="428625"/>
                  <a:pt x="5374298" y="409575"/>
                </a:cubicBezTo>
                <a:cubicBezTo>
                  <a:pt x="5601860" y="390525"/>
                  <a:pt x="5510551" y="203200"/>
                  <a:pt x="5599812" y="190500"/>
                </a:cubicBezTo>
              </a:path>
            </a:pathLst>
          </a:custGeom>
          <a:noFill/>
          <a:ln w="38100">
            <a:solidFill>
              <a:srgbClr val="0000FF"/>
            </a:solidFill>
            <a:headEnd type="oval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Freeform 99"/>
          <p:cNvSpPr/>
          <p:nvPr/>
        </p:nvSpPr>
        <p:spPr>
          <a:xfrm>
            <a:off x="3923928" y="3573016"/>
            <a:ext cx="2160240" cy="284117"/>
          </a:xfrm>
          <a:custGeom>
            <a:avLst/>
            <a:gdLst>
              <a:gd name="connsiteX0" fmla="*/ 0 w 5381625"/>
              <a:gd name="connsiteY0" fmla="*/ 0 h 428678"/>
              <a:gd name="connsiteX1" fmla="*/ 923925 w 5381625"/>
              <a:gd name="connsiteY1" fmla="*/ 352425 h 428678"/>
              <a:gd name="connsiteX2" fmla="*/ 4314825 w 5381625"/>
              <a:gd name="connsiteY2" fmla="*/ 428625 h 428678"/>
              <a:gd name="connsiteX3" fmla="*/ 5381625 w 5381625"/>
              <a:gd name="connsiteY3" fmla="*/ 361950 h 428678"/>
              <a:gd name="connsiteX0" fmla="*/ 0 w 6070527"/>
              <a:gd name="connsiteY0" fmla="*/ 0 h 435174"/>
              <a:gd name="connsiteX1" fmla="*/ 923925 w 6070527"/>
              <a:gd name="connsiteY1" fmla="*/ 352425 h 435174"/>
              <a:gd name="connsiteX2" fmla="*/ 4314825 w 6070527"/>
              <a:gd name="connsiteY2" fmla="*/ 428625 h 435174"/>
              <a:gd name="connsiteX3" fmla="*/ 6070527 w 6070527"/>
              <a:gd name="connsiteY3" fmla="*/ 234366 h 435174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  <a:gd name="connsiteX0" fmla="*/ 0 w 6070527"/>
              <a:gd name="connsiteY0" fmla="*/ 0 h 422887"/>
              <a:gd name="connsiteX1" fmla="*/ 923925 w 6070527"/>
              <a:gd name="connsiteY1" fmla="*/ 352425 h 422887"/>
              <a:gd name="connsiteX2" fmla="*/ 4797058 w 6070527"/>
              <a:gd name="connsiteY2" fmla="*/ 414449 h 422887"/>
              <a:gd name="connsiteX3" fmla="*/ 6070527 w 6070527"/>
              <a:gd name="connsiteY3" fmla="*/ 234366 h 422887"/>
              <a:gd name="connsiteX0" fmla="*/ 0 w 6070527"/>
              <a:gd name="connsiteY0" fmla="*/ 0 h 422851"/>
              <a:gd name="connsiteX1" fmla="*/ 923925 w 6070527"/>
              <a:gd name="connsiteY1" fmla="*/ 352425 h 422851"/>
              <a:gd name="connsiteX2" fmla="*/ 4797058 w 6070527"/>
              <a:gd name="connsiteY2" fmla="*/ 414449 h 422851"/>
              <a:gd name="connsiteX3" fmla="*/ 6070527 w 6070527"/>
              <a:gd name="connsiteY3" fmla="*/ 234366 h 42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0527" h="422851">
                <a:moveTo>
                  <a:pt x="0" y="0"/>
                </a:moveTo>
                <a:cubicBezTo>
                  <a:pt x="102393" y="140493"/>
                  <a:pt x="124415" y="283350"/>
                  <a:pt x="923925" y="352425"/>
                </a:cubicBezTo>
                <a:cubicBezTo>
                  <a:pt x="1723435" y="421500"/>
                  <a:pt x="4191890" y="434125"/>
                  <a:pt x="4797058" y="414449"/>
                </a:cubicBezTo>
                <a:cubicBezTo>
                  <a:pt x="5402226" y="394773"/>
                  <a:pt x="5908602" y="268497"/>
                  <a:pt x="6070527" y="234366"/>
                </a:cubicBezTo>
              </a:path>
            </a:pathLst>
          </a:custGeom>
          <a:noFill/>
          <a:ln w="38100">
            <a:solidFill>
              <a:srgbClr val="0000FF"/>
            </a:solidFill>
            <a:headEnd type="oval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TextBox 100"/>
          <p:cNvSpPr txBox="1"/>
          <p:nvPr/>
        </p:nvSpPr>
        <p:spPr>
          <a:xfrm>
            <a:off x="251520" y="335699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2" name="TextBox 101"/>
          <p:cNvSpPr txBox="1"/>
          <p:nvPr/>
        </p:nvSpPr>
        <p:spPr>
          <a:xfrm>
            <a:off x="4572000" y="3356992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3" name="Rectangle 102"/>
          <p:cNvSpPr/>
          <p:nvPr/>
        </p:nvSpPr>
        <p:spPr>
          <a:xfrm>
            <a:off x="1115616" y="5517232"/>
            <a:ext cx="4896544" cy="576064"/>
          </a:xfrm>
          <a:prstGeom prst="rect">
            <a:avLst/>
          </a:prstGeom>
          <a:noFill/>
          <a:ln>
            <a:solidFill>
              <a:srgbClr val="4FD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7</a:t>
            </a:fld>
            <a:endParaRPr lang="cs-CZ"/>
          </a:p>
        </p:txBody>
      </p:sp>
      <p:sp>
        <p:nvSpPr>
          <p:cNvPr id="50" name="TextBox 49"/>
          <p:cNvSpPr txBox="1"/>
          <p:nvPr/>
        </p:nvSpPr>
        <p:spPr>
          <a:xfrm>
            <a:off x="251520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51" name="TextBox 50"/>
          <p:cNvSpPr txBox="1"/>
          <p:nvPr/>
        </p:nvSpPr>
        <p:spPr>
          <a:xfrm>
            <a:off x="4572000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52" name="TextBox 51"/>
          <p:cNvSpPr txBox="1"/>
          <p:nvPr/>
        </p:nvSpPr>
        <p:spPr>
          <a:xfrm>
            <a:off x="4572000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1520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ight Arrow 77"/>
          <p:cNvSpPr/>
          <p:nvPr/>
        </p:nvSpPr>
        <p:spPr>
          <a:xfrm>
            <a:off x="3491880" y="1628800"/>
            <a:ext cx="1296144" cy="792088"/>
          </a:xfrm>
          <a:prstGeom prst="rightArrow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sz="2000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619672" y="1844824"/>
            <a:ext cx="36004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475656" y="1196752"/>
            <a:ext cx="504056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195736" y="980728"/>
            <a:ext cx="504056" cy="14401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1619672" y="1412776"/>
            <a:ext cx="432048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03848" y="260648"/>
            <a:ext cx="2831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Find with path compression</a:t>
            </a:r>
            <a:endParaRPr lang="cs-CZ" b="1" smtClean="0"/>
          </a:p>
        </p:txBody>
      </p:sp>
      <p:sp>
        <p:nvSpPr>
          <p:cNvPr id="17" name="TextBox 16"/>
          <p:cNvSpPr txBox="1"/>
          <p:nvPr/>
        </p:nvSpPr>
        <p:spPr>
          <a:xfrm>
            <a:off x="3563888" y="1772816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Find(b)</a:t>
            </a:r>
            <a:endParaRPr lang="cs-CZ" sz="2400" b="1" smtClean="0"/>
          </a:p>
        </p:txBody>
      </p:sp>
      <p:sp>
        <p:nvSpPr>
          <p:cNvPr id="18" name="Oval 17"/>
          <p:cNvSpPr/>
          <p:nvPr/>
        </p:nvSpPr>
        <p:spPr>
          <a:xfrm>
            <a:off x="2699792" y="76470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051720" y="98072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331640" y="119675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79712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75656" y="2060848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339752" y="1196752"/>
            <a:ext cx="432048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043608" y="2276872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1835696" y="2276872"/>
            <a:ext cx="432048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71600" y="1412776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259632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403648" y="1988840"/>
            <a:ext cx="432048" cy="432048"/>
          </a:xfrm>
          <a:prstGeom prst="ellipse">
            <a:avLst/>
          </a:prstGeom>
          <a:noFill/>
          <a:ln w="2857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6804248" y="1052736"/>
            <a:ext cx="216024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580112" y="908720"/>
            <a:ext cx="72008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6084168" y="980728"/>
            <a:ext cx="36004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6588224" y="1052736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6444208" y="764704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d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940152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a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43609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e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444208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c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6876256" y="126876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2000" b="1" smtClean="0">
                <a:solidFill>
                  <a:schemeClr val="tx1"/>
                </a:solidFill>
              </a:rPr>
              <a:t>b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6228184" y="1556792"/>
            <a:ext cx="288032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6732240" y="1556792"/>
            <a:ext cx="216024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7236296" y="1484784"/>
            <a:ext cx="432048" cy="14401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5076056" y="1484784"/>
            <a:ext cx="360040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364088" y="1556792"/>
            <a:ext cx="144016" cy="2880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3059832" y="980728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131840" y="836712"/>
            <a:ext cx="648072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 flipV="1">
            <a:off x="6876256" y="980728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6948264" y="836712"/>
            <a:ext cx="648072" cy="2160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Table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97340"/>
              </p:ext>
            </p:extLst>
          </p:nvPr>
        </p:nvGraphicFramePr>
        <p:xfrm>
          <a:off x="755567" y="2636912"/>
          <a:ext cx="3240369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c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323528" y="5661248"/>
            <a:ext cx="835292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) 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C experts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boss[a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== a ? a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: 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[a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find(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[a])) );}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5536" y="3790781"/>
            <a:ext cx="8208912" cy="1754326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UF_find(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a ) 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parent =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boss[a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parent != a )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[a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= UF_find( parent ); </a:t>
            </a:r>
            <a:r>
              <a:rPr lang="en-US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path compression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u="sng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boss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[a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163166"/>
              </p:ext>
            </p:extLst>
          </p:nvPr>
        </p:nvGraphicFramePr>
        <p:xfrm>
          <a:off x="5148064" y="2636912"/>
          <a:ext cx="3240369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  <a:gridCol w="294579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8</a:t>
            </a:fld>
            <a:endParaRPr lang="cs-CZ"/>
          </a:p>
        </p:txBody>
      </p:sp>
      <p:sp>
        <p:nvSpPr>
          <p:cNvPr id="61" name="TextBox 60"/>
          <p:cNvSpPr txBox="1"/>
          <p:nvPr/>
        </p:nvSpPr>
        <p:spPr>
          <a:xfrm>
            <a:off x="4499992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62" name="TextBox 61"/>
          <p:cNvSpPr txBox="1"/>
          <p:nvPr/>
        </p:nvSpPr>
        <p:spPr>
          <a:xfrm>
            <a:off x="107504" y="299695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63" name="TextBox 62"/>
          <p:cNvSpPr txBox="1"/>
          <p:nvPr/>
        </p:nvSpPr>
        <p:spPr>
          <a:xfrm>
            <a:off x="107504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499992" y="263691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9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 flipH="1">
            <a:off x="971600" y="3645024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716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1176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85192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29208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3224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172400" y="1340768"/>
            <a:ext cx="0" cy="2304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971600" y="2492896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971600" y="1340768"/>
            <a:ext cx="72008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555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19573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63589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7605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1621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56376" y="1196752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555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9573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3589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7605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51621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56376" y="2348880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55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19573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63589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7605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51621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956376" y="3501008"/>
            <a:ext cx="432048" cy="288032"/>
          </a:xfrm>
          <a:prstGeom prst="ellipse">
            <a:avLst/>
          </a:prstGeom>
          <a:gradFill flip="none" rotWithShape="1">
            <a:gsLst>
              <a:gs pos="68000">
                <a:schemeClr val="bg1"/>
              </a:gs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 w="28575">
            <a:solidFill>
              <a:srgbClr val="00B0F0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05179"/>
              </p:ext>
            </p:extLst>
          </p:nvPr>
        </p:nvGraphicFramePr>
        <p:xfrm>
          <a:off x="755576" y="5445224"/>
          <a:ext cx="7632846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D1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27</a:t>
            </a:r>
            <a:endParaRPr lang="cs-CZ" b="1"/>
          </a:p>
        </p:txBody>
      </p:sp>
      <p:sp>
        <p:nvSpPr>
          <p:cNvPr id="24" name="TextBox 23"/>
          <p:cNvSpPr txBox="1"/>
          <p:nvPr/>
        </p:nvSpPr>
        <p:spPr>
          <a:xfrm>
            <a:off x="154766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39" name="Oval 38"/>
          <p:cNvSpPr/>
          <p:nvPr/>
        </p:nvSpPr>
        <p:spPr>
          <a:xfrm>
            <a:off x="75557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118762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161967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205172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248376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291581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334786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991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21196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8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64400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9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605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550810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11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94015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372200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13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14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6296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7668344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16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8100392" y="4221088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8782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15</a:t>
            </a:r>
            <a:endParaRPr lang="cs-CZ" b="1"/>
          </a:p>
        </p:txBody>
      </p:sp>
      <p:sp>
        <p:nvSpPr>
          <p:cNvPr id="76" name="TextBox 75"/>
          <p:cNvSpPr txBox="1"/>
          <p:nvPr/>
        </p:nvSpPr>
        <p:spPr>
          <a:xfrm>
            <a:off x="442798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13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868144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7</a:t>
            </a:r>
            <a:endParaRPr lang="cs-CZ" b="1"/>
          </a:p>
        </p:txBody>
      </p:sp>
      <p:sp>
        <p:nvSpPr>
          <p:cNvPr id="78" name="TextBox 77"/>
          <p:cNvSpPr txBox="1"/>
          <p:nvPr/>
        </p:nvSpPr>
        <p:spPr>
          <a:xfrm>
            <a:off x="7308304" y="9807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79" name="TextBox 78"/>
          <p:cNvSpPr txBox="1"/>
          <p:nvPr/>
        </p:nvSpPr>
        <p:spPr>
          <a:xfrm>
            <a:off x="154766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12</a:t>
            </a:r>
            <a:endParaRPr lang="cs-CZ" b="1"/>
          </a:p>
        </p:txBody>
      </p:sp>
      <p:sp>
        <p:nvSpPr>
          <p:cNvPr id="80" name="TextBox 79"/>
          <p:cNvSpPr txBox="1"/>
          <p:nvPr/>
        </p:nvSpPr>
        <p:spPr>
          <a:xfrm>
            <a:off x="298782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14</a:t>
            </a:r>
            <a:endParaRPr lang="cs-CZ" b="1"/>
          </a:p>
        </p:txBody>
      </p:sp>
      <p:sp>
        <p:nvSpPr>
          <p:cNvPr id="81" name="TextBox 80"/>
          <p:cNvSpPr txBox="1"/>
          <p:nvPr/>
        </p:nvSpPr>
        <p:spPr>
          <a:xfrm>
            <a:off x="442798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17</a:t>
            </a:r>
            <a:endParaRPr lang="cs-CZ" b="1"/>
          </a:p>
        </p:txBody>
      </p:sp>
      <p:sp>
        <p:nvSpPr>
          <p:cNvPr id="82" name="TextBox 81"/>
          <p:cNvSpPr txBox="1"/>
          <p:nvPr/>
        </p:nvSpPr>
        <p:spPr>
          <a:xfrm>
            <a:off x="5868144" y="21328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83" name="TextBox 82"/>
          <p:cNvSpPr txBox="1"/>
          <p:nvPr/>
        </p:nvSpPr>
        <p:spPr>
          <a:xfrm>
            <a:off x="730830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4" name="TextBox 83"/>
          <p:cNvSpPr txBox="1"/>
          <p:nvPr/>
        </p:nvSpPr>
        <p:spPr>
          <a:xfrm>
            <a:off x="154766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21</a:t>
            </a:r>
            <a:endParaRPr lang="cs-CZ" b="1"/>
          </a:p>
        </p:txBody>
      </p:sp>
      <p:sp>
        <p:nvSpPr>
          <p:cNvPr id="85" name="TextBox 84"/>
          <p:cNvSpPr txBox="1"/>
          <p:nvPr/>
        </p:nvSpPr>
        <p:spPr>
          <a:xfrm>
            <a:off x="29878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442798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5868144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16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730830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5395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18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3563888" y="17008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6300192" y="170080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3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486003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26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7740352" y="17008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20</a:t>
            </a:r>
            <a:endParaRPr lang="cs-CZ" b="1"/>
          </a:p>
        </p:txBody>
      </p:sp>
      <p:sp>
        <p:nvSpPr>
          <p:cNvPr id="94" name="TextBox 93"/>
          <p:cNvSpPr txBox="1"/>
          <p:nvPr/>
        </p:nvSpPr>
        <p:spPr>
          <a:xfrm>
            <a:off x="1979712" y="2852936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  9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395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22</a:t>
            </a:r>
            <a:endParaRPr lang="cs-CZ" b="1"/>
          </a:p>
        </p:txBody>
      </p:sp>
      <p:sp>
        <p:nvSpPr>
          <p:cNvPr id="96" name="TextBox 95"/>
          <p:cNvSpPr txBox="1"/>
          <p:nvPr/>
        </p:nvSpPr>
        <p:spPr>
          <a:xfrm>
            <a:off x="341987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23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630019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25</a:t>
            </a:r>
            <a:endParaRPr lang="cs-CZ" b="1"/>
          </a:p>
        </p:txBody>
      </p:sp>
      <p:sp>
        <p:nvSpPr>
          <p:cNvPr id="98" name="TextBox 97"/>
          <p:cNvSpPr txBox="1"/>
          <p:nvPr/>
        </p:nvSpPr>
        <p:spPr>
          <a:xfrm>
            <a:off x="486003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24</a:t>
            </a:r>
            <a:endParaRPr lang="cs-CZ" b="1"/>
          </a:p>
        </p:txBody>
      </p:sp>
      <p:sp>
        <p:nvSpPr>
          <p:cNvPr id="99" name="TextBox 98"/>
          <p:cNvSpPr txBox="1"/>
          <p:nvPr/>
        </p:nvSpPr>
        <p:spPr>
          <a:xfrm>
            <a:off x="7740352" y="28529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19</a:t>
            </a:r>
            <a:endParaRPr lang="cs-CZ" b="1"/>
          </a:p>
        </p:txBody>
      </p:sp>
      <p:sp>
        <p:nvSpPr>
          <p:cNvPr id="100" name="TextBox 99"/>
          <p:cNvSpPr txBox="1"/>
          <p:nvPr/>
        </p:nvSpPr>
        <p:spPr>
          <a:xfrm>
            <a:off x="539552" y="476672"/>
            <a:ext cx="5033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Kruskal algorithm and Union-Find scheme example</a:t>
            </a:r>
            <a:endParaRPr lang="cs-CZ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23390"/>
              </p:ext>
            </p:extLst>
          </p:nvPr>
        </p:nvGraphicFramePr>
        <p:xfrm>
          <a:off x="755576" y="6165304"/>
          <a:ext cx="7632846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  <a:gridCol w="424047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cs-CZ" b="1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4" name="TextBox 103"/>
          <p:cNvSpPr txBox="1"/>
          <p:nvPr/>
        </p:nvSpPr>
        <p:spPr>
          <a:xfrm>
            <a:off x="107504" y="6165304"/>
            <a:ext cx="609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rank</a:t>
            </a:r>
            <a:endParaRPr lang="cs-CZ" b="1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107504" y="5805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boss</a:t>
            </a:r>
            <a:endParaRPr lang="cs-CZ" b="1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107504" y="5445224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>
                    <a:lumMod val="50000"/>
                  </a:schemeClr>
                </a:solidFill>
              </a:rPr>
              <a:t>node</a:t>
            </a:r>
            <a:endParaRPr lang="cs-CZ" b="1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2011</TotalTime>
  <Words>5482</Words>
  <Application>Microsoft Office PowerPoint</Application>
  <PresentationFormat>On-screen Show (4:3)</PresentationFormat>
  <Paragraphs>3485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398</cp:revision>
  <cp:lastPrinted>2016-10-13T12:17:09Z</cp:lastPrinted>
  <dcterms:created xsi:type="dcterms:W3CDTF">2016-10-03T12:02:44Z</dcterms:created>
  <dcterms:modified xsi:type="dcterms:W3CDTF">2017-09-19T20:34:22Z</dcterms:modified>
</cp:coreProperties>
</file>