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73" r:id="rId3"/>
    <p:sldId id="267" r:id="rId4"/>
    <p:sldId id="268" r:id="rId5"/>
    <p:sldId id="269" r:id="rId6"/>
    <p:sldId id="270" r:id="rId7"/>
    <p:sldId id="271" r:id="rId8"/>
    <p:sldId id="272" r:id="rId9"/>
    <p:sldId id="27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D8FE"/>
    <a:srgbClr val="FFFFFF"/>
    <a:srgbClr val="6FA0DB"/>
    <a:srgbClr val="FD8DA0"/>
    <a:srgbClr val="666666"/>
    <a:srgbClr val="777777"/>
    <a:srgbClr val="5F5F5F"/>
    <a:srgbClr val="B0E4FE"/>
    <a:srgbClr val="80FF8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5" autoAdjust="0"/>
    <p:restoredTop sz="94660"/>
  </p:normalViewPr>
  <p:slideViewPr>
    <p:cSldViewPr>
      <p:cViewPr>
        <p:scale>
          <a:sx n="90" d="100"/>
          <a:sy n="90" d="100"/>
        </p:scale>
        <p:origin x="-342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F68A5-ACBA-4CC7-875E-C464ECB4CCA4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0858B-3A82-47BC-9DCF-A640F9F0C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576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96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57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73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60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4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29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19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10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09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21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77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58EEC-22F3-4B92-B070-C21867D6ADA7}" type="datetimeFigureOut">
              <a:rPr lang="cs-CZ" smtClean="0"/>
              <a:t>12.5.2016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69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620688"/>
            <a:ext cx="4176464" cy="3528392"/>
            <a:chOff x="2411760" y="548680"/>
            <a:chExt cx="4176464" cy="3528392"/>
          </a:xfrm>
        </p:grpSpPr>
        <p:grpSp>
          <p:nvGrpSpPr>
            <p:cNvPr id="5" name="Group 4"/>
            <p:cNvGrpSpPr/>
            <p:nvPr/>
          </p:nvGrpSpPr>
          <p:grpSpPr>
            <a:xfrm>
              <a:off x="2411760" y="548680"/>
              <a:ext cx="4032448" cy="3528392"/>
              <a:chOff x="2411760" y="548680"/>
              <a:chExt cx="4032448" cy="3528392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41176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69979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98782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27585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56388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85192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13995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42798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471601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00404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29208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558011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86814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615617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44420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Straight Connector 93"/>
            <p:cNvCxnSpPr/>
            <p:nvPr/>
          </p:nvCxnSpPr>
          <p:spPr>
            <a:xfrm rot="16200000" flipV="1">
              <a:off x="4499992" y="198884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V="1">
              <a:off x="4499992" y="170080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V="1">
              <a:off x="4499992" y="141277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V="1">
              <a:off x="4499992" y="11247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4499992" y="8367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V="1">
              <a:off x="4499992" y="5486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4499992" y="2606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V="1">
              <a:off x="4499992" y="-2738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4499992" y="-31541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4499992" y="-6034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4499992" y="-8914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V="1">
              <a:off x="4499992" y="-11795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V="1">
              <a:off x="4499992" y="-14675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971600" y="980728"/>
            <a:ext cx="2880320" cy="2880320"/>
            <a:chOff x="1547664" y="1268760"/>
            <a:chExt cx="2880320" cy="2880320"/>
          </a:xfrm>
        </p:grpSpPr>
        <p:sp>
          <p:nvSpPr>
            <p:cNvPr id="109" name="Rectangle 108"/>
            <p:cNvSpPr/>
            <p:nvPr/>
          </p:nvSpPr>
          <p:spPr>
            <a:xfrm>
              <a:off x="1547664" y="3573016"/>
              <a:ext cx="864096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chemeClr val="tx1"/>
                  </a:solidFill>
                </a:rPr>
                <a:t>G</a:t>
              </a:r>
              <a:endParaRPr lang="cs-CZ" sz="2000" b="1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547664" y="2708920"/>
              <a:ext cx="864096" cy="28803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E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835696" y="1556792"/>
              <a:ext cx="576064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B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411760" y="1268760"/>
              <a:ext cx="1152128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A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411760" y="2132856"/>
              <a:ext cx="576064" cy="172819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C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63888" y="2708920"/>
              <a:ext cx="576064" cy="864096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F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139952" y="2132856"/>
              <a:ext cx="288032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D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39552" y="41490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0   1   2    3   4   5   6    7   8   9  10  11 12 13 14</a:t>
            </a:r>
            <a:endParaRPr lang="cs-CZ" b="1"/>
          </a:p>
        </p:txBody>
      </p:sp>
      <p:grpSp>
        <p:nvGrpSpPr>
          <p:cNvPr id="15" name="Group 14"/>
          <p:cNvGrpSpPr/>
          <p:nvPr/>
        </p:nvGrpSpPr>
        <p:grpSpPr>
          <a:xfrm>
            <a:off x="323528" y="548680"/>
            <a:ext cx="288032" cy="3733383"/>
            <a:chOff x="5508104" y="836712"/>
            <a:chExt cx="288032" cy="3733383"/>
          </a:xfrm>
        </p:grpSpPr>
        <p:sp>
          <p:nvSpPr>
            <p:cNvPr id="128" name="TextBox 127"/>
            <p:cNvSpPr txBox="1"/>
            <p:nvPr/>
          </p:nvSpPr>
          <p:spPr>
            <a:xfrm>
              <a:off x="5508104" y="83671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12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08104" y="112474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11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508104" y="141277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10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508104" y="170080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9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508104" y="198884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8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5508104" y="227687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7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508104" y="256490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6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508104" y="285293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5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508104" y="314096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4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5508104" y="342900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3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508104" y="371703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2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508104" y="400506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508104" y="429309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0</a:t>
              </a:r>
            </a:p>
          </p:txBody>
        </p:sp>
      </p:grpSp>
      <p:sp>
        <p:nvSpPr>
          <p:cNvPr id="148" name="TextBox 147"/>
          <p:cNvSpPr txBox="1"/>
          <p:nvPr/>
        </p:nvSpPr>
        <p:spPr>
          <a:xfrm>
            <a:off x="5220072" y="620689"/>
            <a:ext cx="3672408" cy="31700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rIns="0" rtlCol="0" anchor="ctr" anchorCtr="1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Rectangle corners</a:t>
            </a:r>
          </a:p>
          <a:p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Lower left  Upper right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  (4, 9)    (8,11) 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  (2, 6)    (4,10)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  (4, 2)    (6, 8)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  (10,4)    (11,8)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  (1, 5)    (4, 6)</a:t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  (8, 3)    (10,6)</a:t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  (1, 1)    (4, 3)</a:t>
            </a:r>
            <a:endParaRPr lang="cs-CZ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23528" y="4509120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Find all pairs of rectangles which share edge segment of nonzero length </a:t>
            </a:r>
          </a:p>
          <a:p>
            <a:r>
              <a:rPr lang="en-US" b="1" smtClean="0"/>
              <a:t>(=touch each other). </a:t>
            </a:r>
            <a:r>
              <a:rPr lang="en-US" smtClean="0"/>
              <a:t>The rectangles do not overlap and their edges are parellel to the axes.</a:t>
            </a:r>
          </a:p>
          <a:p>
            <a:endParaRPr lang="en-US"/>
          </a:p>
          <a:p>
            <a:r>
              <a:rPr lang="en-US" b="1" smtClean="0"/>
              <a:t>Naive solution:</a:t>
            </a:r>
            <a:r>
              <a:rPr lang="en-US" smtClean="0"/>
              <a:t>  Check all pairs:  </a:t>
            </a:r>
            <a:r>
              <a:rPr lang="en-US" b="1" smtClean="0">
                <a:sym typeface="Symbol"/>
              </a:rPr>
              <a:t>(N</a:t>
            </a:r>
            <a:r>
              <a:rPr lang="en-US" sz="2400" b="1" baseline="30000" smtClean="0">
                <a:sym typeface="Symbol"/>
              </a:rPr>
              <a:t>2</a:t>
            </a:r>
            <a:r>
              <a:rPr lang="en-US" b="1" smtClean="0">
                <a:sym typeface="Symbol"/>
              </a:rPr>
              <a:t>)</a:t>
            </a:r>
          </a:p>
          <a:p>
            <a:endParaRPr lang="en-US">
              <a:sym typeface="Symbol"/>
            </a:endParaRPr>
          </a:p>
          <a:p>
            <a:r>
              <a:rPr lang="en-US" b="1" smtClean="0"/>
              <a:t>Sweep line method: </a:t>
            </a:r>
            <a:r>
              <a:rPr lang="en-US" smtClean="0"/>
              <a:t>Sort coords in O(N∙log N) time, process in </a:t>
            </a:r>
            <a:r>
              <a:rPr lang="en-US" smtClean="0">
                <a:sym typeface="Symbol"/>
              </a:rPr>
              <a:t>(N), total </a:t>
            </a:r>
            <a:r>
              <a:rPr lang="en-US" b="1" smtClean="0">
                <a:sym typeface="Symbol"/>
              </a:rPr>
              <a:t>O(N∙log N)</a:t>
            </a:r>
            <a:r>
              <a:rPr lang="en-US" smtClean="0">
                <a:sym typeface="Symbol"/>
              </a:rPr>
              <a:t> time.</a:t>
            </a:r>
            <a:endParaRPr lang="cs-CZ"/>
          </a:p>
        </p:txBody>
      </p:sp>
      <p:sp>
        <p:nvSpPr>
          <p:cNvPr id="66" name="TextBox 65"/>
          <p:cNvSpPr txBox="1"/>
          <p:nvPr/>
        </p:nvSpPr>
        <p:spPr>
          <a:xfrm>
            <a:off x="251520" y="11663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Inspired by   SWERC 2014 (</a:t>
            </a:r>
            <a:r>
              <a:rPr lang="cs-CZ" b="1"/>
              <a:t>6889 - </a:t>
            </a:r>
            <a:r>
              <a:rPr lang="cs-CZ" b="1"/>
              <a:t>City </a:t>
            </a:r>
            <a:r>
              <a:rPr lang="cs-CZ" b="1" smtClean="0"/>
              <a:t>Park</a:t>
            </a:r>
            <a:r>
              <a:rPr lang="en-US" b="1" smtClean="0"/>
              <a:t>),      </a:t>
            </a:r>
            <a:r>
              <a:rPr lang="en-US" smtClean="0"/>
              <a:t> https</a:t>
            </a:r>
            <a:r>
              <a:rPr lang="en-US"/>
              <a:t>://icpcarchive.ecs.baylor.edu/ </a:t>
            </a:r>
            <a:r>
              <a:rPr lang="en-US" b="1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21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620688"/>
            <a:ext cx="4176464" cy="3528392"/>
            <a:chOff x="2411760" y="548680"/>
            <a:chExt cx="4176464" cy="3528392"/>
          </a:xfrm>
        </p:grpSpPr>
        <p:grpSp>
          <p:nvGrpSpPr>
            <p:cNvPr id="5" name="Group 4"/>
            <p:cNvGrpSpPr/>
            <p:nvPr/>
          </p:nvGrpSpPr>
          <p:grpSpPr>
            <a:xfrm>
              <a:off x="2411760" y="548680"/>
              <a:ext cx="4032448" cy="3528392"/>
              <a:chOff x="2411760" y="548680"/>
              <a:chExt cx="4032448" cy="3528392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41176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69979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98782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27585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56388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85192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13995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42798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471601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00404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29208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558011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86814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615617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44420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Straight Connector 93"/>
            <p:cNvCxnSpPr/>
            <p:nvPr/>
          </p:nvCxnSpPr>
          <p:spPr>
            <a:xfrm rot="16200000" flipV="1">
              <a:off x="4499992" y="198884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V="1">
              <a:off x="4499992" y="170080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V="1">
              <a:off x="4499992" y="141277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V="1">
              <a:off x="4499992" y="11247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4499992" y="8367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V="1">
              <a:off x="4499992" y="5486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4499992" y="2606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V="1">
              <a:off x="4499992" y="-2738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4499992" y="-31541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4499992" y="-6034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4499992" y="-8914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V="1">
              <a:off x="4499992" y="-11795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V="1">
              <a:off x="4499992" y="-14675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971600" y="980728"/>
            <a:ext cx="2880320" cy="2880320"/>
            <a:chOff x="1547664" y="1268760"/>
            <a:chExt cx="2880320" cy="2880320"/>
          </a:xfrm>
        </p:grpSpPr>
        <p:sp>
          <p:nvSpPr>
            <p:cNvPr id="109" name="Rectangle 108"/>
            <p:cNvSpPr/>
            <p:nvPr/>
          </p:nvSpPr>
          <p:spPr>
            <a:xfrm>
              <a:off x="1547664" y="3573016"/>
              <a:ext cx="864096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chemeClr val="tx1"/>
                  </a:solidFill>
                </a:rPr>
                <a:t>G</a:t>
              </a:r>
              <a:endParaRPr lang="cs-CZ" sz="2000" b="1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547664" y="2708920"/>
              <a:ext cx="864096" cy="28803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E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835696" y="1556792"/>
              <a:ext cx="576064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B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411760" y="1268760"/>
              <a:ext cx="1152128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A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411760" y="2132856"/>
              <a:ext cx="576064" cy="172819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C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63888" y="2708920"/>
              <a:ext cx="576064" cy="864096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F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139952" y="2132856"/>
              <a:ext cx="288032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D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</p:grpSp>
      <p:sp>
        <p:nvSpPr>
          <p:cNvPr id="12" name="Oval 11"/>
          <p:cNvSpPr/>
          <p:nvPr/>
        </p:nvSpPr>
        <p:spPr>
          <a:xfrm>
            <a:off x="827584" y="3789040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71600" y="332656"/>
            <a:ext cx="0" cy="4248472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971600" y="4509120"/>
            <a:ext cx="23042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Sweep line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827584" y="2636912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9552" y="41490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0   1   2    3   4   5   6    7   8   9  10  11 12 13 14</a:t>
            </a:r>
            <a:endParaRPr lang="cs-CZ" b="1"/>
          </a:p>
        </p:txBody>
      </p:sp>
      <p:grpSp>
        <p:nvGrpSpPr>
          <p:cNvPr id="15" name="Group 14"/>
          <p:cNvGrpSpPr/>
          <p:nvPr/>
        </p:nvGrpSpPr>
        <p:grpSpPr>
          <a:xfrm>
            <a:off x="323528" y="548680"/>
            <a:ext cx="288032" cy="3733383"/>
            <a:chOff x="5508104" y="836712"/>
            <a:chExt cx="288032" cy="3733383"/>
          </a:xfrm>
        </p:grpSpPr>
        <p:sp>
          <p:nvSpPr>
            <p:cNvPr id="128" name="TextBox 127"/>
            <p:cNvSpPr txBox="1"/>
            <p:nvPr/>
          </p:nvSpPr>
          <p:spPr>
            <a:xfrm>
              <a:off x="5508104" y="83671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12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08104" y="112474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11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508104" y="141277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10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508104" y="170080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9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508104" y="198884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8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5508104" y="227687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7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508104" y="256490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6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508104" y="285293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5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508104" y="314096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4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5508104" y="342900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3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508104" y="371703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2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508104" y="400506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508104" y="429309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0</a:t>
              </a:r>
            </a:p>
          </p:txBody>
        </p:sp>
      </p:grpSp>
      <p:sp>
        <p:nvSpPr>
          <p:cNvPr id="148" name="TextBox 147"/>
          <p:cNvSpPr txBox="1"/>
          <p:nvPr/>
        </p:nvSpPr>
        <p:spPr>
          <a:xfrm>
            <a:off x="5220072" y="620688"/>
            <a:ext cx="3672408" cy="31700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rIns="0" rtlCol="0" anchor="ctr" anchorCtr="1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front       back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edges       edges</a:t>
            </a:r>
          </a:p>
          <a:p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A(4, 9,11)  a(8, 9,11)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B(2, 6,10)  b(4, 6,10)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C(4, 2, 8)  c(6, 2, 8)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D(10,4, 8)  d(11,4, 8)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E(1, 5, 6)  e(4, 5, 6)</a:t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F(8, 3, 6)  f(10,3, 6)</a:t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G(1, 1, 3)  g(4, 1, 3)</a:t>
            </a:r>
            <a:endParaRPr lang="cs-CZ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699792" y="5301208"/>
            <a:ext cx="64807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smtClean="0"/>
              <a:t> G  E</a:t>
            </a:r>
            <a:endParaRPr lang="cs-CZ" b="1"/>
          </a:p>
        </p:txBody>
      </p:sp>
      <p:sp>
        <p:nvSpPr>
          <p:cNvPr id="151" name="TextBox 150"/>
          <p:cNvSpPr txBox="1"/>
          <p:nvPr/>
        </p:nvSpPr>
        <p:spPr>
          <a:xfrm>
            <a:off x="2699792" y="566124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 G  E  B  g  e  b  C  A  c  a  F  f  D  d </a:t>
            </a:r>
            <a:endParaRPr lang="cs-CZ" b="1"/>
          </a:p>
        </p:txBody>
      </p:sp>
      <p:sp>
        <p:nvSpPr>
          <p:cNvPr id="152" name="TextBox 151"/>
          <p:cNvSpPr txBox="1"/>
          <p:nvPr/>
        </p:nvSpPr>
        <p:spPr>
          <a:xfrm>
            <a:off x="395536" y="56612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Sorted vertical edges </a:t>
            </a:r>
            <a:endParaRPr lang="cs-CZ" b="1"/>
          </a:p>
        </p:txBody>
      </p:sp>
      <p:sp>
        <p:nvSpPr>
          <p:cNvPr id="154" name="TextBox 153"/>
          <p:cNvSpPr txBox="1"/>
          <p:nvPr/>
        </p:nvSpPr>
        <p:spPr>
          <a:xfrm>
            <a:off x="395536" y="530120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Curent vertical edges </a:t>
            </a:r>
            <a:endParaRPr lang="cs-CZ" b="1"/>
          </a:p>
        </p:txBody>
      </p:sp>
      <p:sp>
        <p:nvSpPr>
          <p:cNvPr id="64" name="TextBox 63"/>
          <p:cNvSpPr txBox="1"/>
          <p:nvPr/>
        </p:nvSpPr>
        <p:spPr>
          <a:xfrm>
            <a:off x="395536" y="6309320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Edges are sorted by x-coord, then by front/back  flag, then by y-coord.</a:t>
            </a:r>
            <a:endParaRPr lang="cs-CZ"/>
          </a:p>
        </p:txBody>
      </p:sp>
      <p:sp>
        <p:nvSpPr>
          <p:cNvPr id="65" name="TextBox 64"/>
          <p:cNvSpPr txBox="1"/>
          <p:nvPr/>
        </p:nvSpPr>
        <p:spPr>
          <a:xfrm>
            <a:off x="395536" y="494116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Explore horizontal connections:</a:t>
            </a:r>
          </a:p>
        </p:txBody>
      </p:sp>
    </p:spTree>
    <p:extLst>
      <p:ext uri="{BB962C8B-B14F-4D97-AF65-F5344CB8AC3E}">
        <p14:creationId xmlns:p14="http://schemas.microsoft.com/office/powerpoint/2010/main" val="283710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620688"/>
            <a:ext cx="4176464" cy="3528392"/>
            <a:chOff x="2411760" y="548680"/>
            <a:chExt cx="4176464" cy="3528392"/>
          </a:xfrm>
        </p:grpSpPr>
        <p:grpSp>
          <p:nvGrpSpPr>
            <p:cNvPr id="5" name="Group 4"/>
            <p:cNvGrpSpPr/>
            <p:nvPr/>
          </p:nvGrpSpPr>
          <p:grpSpPr>
            <a:xfrm>
              <a:off x="2411760" y="548680"/>
              <a:ext cx="4032448" cy="3528392"/>
              <a:chOff x="2411760" y="548680"/>
              <a:chExt cx="4032448" cy="3528392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41176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69979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98782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27585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56388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85192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13995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42798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471601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00404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29208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558011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86814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615617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44420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Straight Connector 93"/>
            <p:cNvCxnSpPr/>
            <p:nvPr/>
          </p:nvCxnSpPr>
          <p:spPr>
            <a:xfrm rot="16200000" flipV="1">
              <a:off x="4499992" y="198884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V="1">
              <a:off x="4499992" y="170080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V="1">
              <a:off x="4499992" y="141277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V="1">
              <a:off x="4499992" y="11247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4499992" y="8367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V="1">
              <a:off x="4499992" y="5486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4499992" y="2606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V="1">
              <a:off x="4499992" y="-2738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4499992" y="-31541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4499992" y="-6034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4499992" y="-8914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V="1">
              <a:off x="4499992" y="-11795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V="1">
              <a:off x="4499992" y="-14675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971600" y="980728"/>
            <a:ext cx="2880320" cy="2880320"/>
            <a:chOff x="1547664" y="1268760"/>
            <a:chExt cx="2880320" cy="2880320"/>
          </a:xfrm>
        </p:grpSpPr>
        <p:sp>
          <p:nvSpPr>
            <p:cNvPr id="59" name="Rectangle 58"/>
            <p:cNvSpPr/>
            <p:nvPr/>
          </p:nvSpPr>
          <p:spPr>
            <a:xfrm>
              <a:off x="1547664" y="3573016"/>
              <a:ext cx="864096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chemeClr val="tx1"/>
                  </a:solidFill>
                </a:rPr>
                <a:t>G</a:t>
              </a:r>
              <a:endParaRPr lang="cs-CZ" sz="2000" b="1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547664" y="2708920"/>
              <a:ext cx="864096" cy="28803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E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835696" y="1556792"/>
              <a:ext cx="576064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B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411760" y="1268760"/>
              <a:ext cx="1152128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A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411760" y="2132856"/>
              <a:ext cx="576064" cy="172819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C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563888" y="2708920"/>
              <a:ext cx="576064" cy="864096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F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139952" y="2132856"/>
              <a:ext cx="288032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D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1259632" y="332656"/>
            <a:ext cx="0" cy="4248472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ight Arrow 41"/>
          <p:cNvSpPr/>
          <p:nvPr/>
        </p:nvSpPr>
        <p:spPr>
          <a:xfrm>
            <a:off x="1259632" y="4509120"/>
            <a:ext cx="23042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Sweep line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9552" y="41490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0   1   2    3   4   5   6    7   8   9  10  11 12 13 14</a:t>
            </a:r>
            <a:endParaRPr lang="cs-CZ" b="1"/>
          </a:p>
        </p:txBody>
      </p:sp>
      <p:grpSp>
        <p:nvGrpSpPr>
          <p:cNvPr id="44" name="Group 43"/>
          <p:cNvGrpSpPr/>
          <p:nvPr/>
        </p:nvGrpSpPr>
        <p:grpSpPr>
          <a:xfrm>
            <a:off x="323528" y="548680"/>
            <a:ext cx="288032" cy="3733383"/>
            <a:chOff x="5508104" y="836712"/>
            <a:chExt cx="288032" cy="3733383"/>
          </a:xfrm>
        </p:grpSpPr>
        <p:sp>
          <p:nvSpPr>
            <p:cNvPr id="45" name="TextBox 44"/>
            <p:cNvSpPr txBox="1"/>
            <p:nvPr/>
          </p:nvSpPr>
          <p:spPr>
            <a:xfrm>
              <a:off x="5508104" y="83671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08104" y="112474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08104" y="141277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10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08104" y="170080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9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508104" y="198884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8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508104" y="227687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7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508104" y="256490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6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508104" y="285293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5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508104" y="314096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4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508104" y="342900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3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08104" y="371703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2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08104" y="400506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08104" y="429309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0</a:t>
              </a:r>
            </a:p>
          </p:txBody>
        </p:sp>
      </p:grpSp>
      <p:sp>
        <p:nvSpPr>
          <p:cNvPr id="123" name="Oval 122"/>
          <p:cNvSpPr/>
          <p:nvPr/>
        </p:nvSpPr>
        <p:spPr>
          <a:xfrm>
            <a:off x="1115616" y="2348880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TextBox 66"/>
          <p:cNvSpPr txBox="1"/>
          <p:nvPr/>
        </p:nvSpPr>
        <p:spPr>
          <a:xfrm>
            <a:off x="3203848" y="5301208"/>
            <a:ext cx="360040" cy="369332"/>
          </a:xfrm>
          <a:prstGeom prst="rect">
            <a:avLst/>
          </a:prstGeom>
          <a:solidFill>
            <a:srgbClr val="FFC000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68" name="TextBox 67"/>
          <p:cNvSpPr txBox="1"/>
          <p:nvPr/>
        </p:nvSpPr>
        <p:spPr>
          <a:xfrm>
            <a:off x="2699792" y="566124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 G  E  B  g  e  b  C  A  c  a  F  f  D  d </a:t>
            </a:r>
            <a:endParaRPr lang="cs-CZ" b="1"/>
          </a:p>
        </p:txBody>
      </p:sp>
      <p:sp>
        <p:nvSpPr>
          <p:cNvPr id="69" name="TextBox 68"/>
          <p:cNvSpPr txBox="1"/>
          <p:nvPr/>
        </p:nvSpPr>
        <p:spPr>
          <a:xfrm>
            <a:off x="395536" y="56612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Sorted vertical edges 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395536" y="530120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Curent vertical edges </a:t>
            </a:r>
            <a:endParaRPr lang="cs-CZ" b="1"/>
          </a:p>
        </p:txBody>
      </p:sp>
      <p:sp>
        <p:nvSpPr>
          <p:cNvPr id="72" name="TextBox 71"/>
          <p:cNvSpPr txBox="1"/>
          <p:nvPr/>
        </p:nvSpPr>
        <p:spPr>
          <a:xfrm>
            <a:off x="5220072" y="620688"/>
            <a:ext cx="3672408" cy="31700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rIns="0" rtlCol="0" anchor="ctr" anchorCtr="1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front       back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edges       edges</a:t>
            </a:r>
          </a:p>
          <a:p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A(4, 9,11)  a(8, 9,11)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B(2, 6,10)  b(4, 6,10)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C(4, 2, 8)  c(6, 2, 8)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D(10,4, 8)  d(11,4, 8)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E(1, 5, 6)  e(4, 5, 6)</a:t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F(8, 3, 6)  f(10,3, 6)</a:t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G(1, 1, 3)  g(4, 1, 3)</a:t>
            </a:r>
            <a:endParaRPr lang="cs-CZ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67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620688"/>
            <a:ext cx="4176464" cy="3528392"/>
            <a:chOff x="2411760" y="548680"/>
            <a:chExt cx="4176464" cy="3528392"/>
          </a:xfrm>
        </p:grpSpPr>
        <p:grpSp>
          <p:nvGrpSpPr>
            <p:cNvPr id="5" name="Group 4"/>
            <p:cNvGrpSpPr/>
            <p:nvPr/>
          </p:nvGrpSpPr>
          <p:grpSpPr>
            <a:xfrm>
              <a:off x="2411760" y="548680"/>
              <a:ext cx="4032448" cy="3528392"/>
              <a:chOff x="2411760" y="548680"/>
              <a:chExt cx="4032448" cy="3528392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41176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69979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98782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27585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56388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85192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13995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42798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471601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00404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29208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558011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86814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615617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44420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Straight Connector 93"/>
            <p:cNvCxnSpPr/>
            <p:nvPr/>
          </p:nvCxnSpPr>
          <p:spPr>
            <a:xfrm rot="16200000" flipV="1">
              <a:off x="4499992" y="198884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V="1">
              <a:off x="4499992" y="170080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V="1">
              <a:off x="4499992" y="141277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V="1">
              <a:off x="4499992" y="11247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4499992" y="8367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V="1">
              <a:off x="4499992" y="5486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4499992" y="2606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V="1">
              <a:off x="4499992" y="-2738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4499992" y="-31541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4499992" y="-6034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4499992" y="-8914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V="1">
              <a:off x="4499992" y="-11795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V="1">
              <a:off x="4499992" y="-14675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971600" y="980728"/>
            <a:ext cx="2880320" cy="2880320"/>
            <a:chOff x="1547664" y="1268760"/>
            <a:chExt cx="2880320" cy="2880320"/>
          </a:xfrm>
        </p:grpSpPr>
        <p:sp>
          <p:nvSpPr>
            <p:cNvPr id="67" name="Rectangle 66"/>
            <p:cNvSpPr/>
            <p:nvPr/>
          </p:nvSpPr>
          <p:spPr>
            <a:xfrm>
              <a:off x="1547664" y="3573016"/>
              <a:ext cx="864096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chemeClr val="tx1"/>
                  </a:solidFill>
                </a:rPr>
                <a:t>G</a:t>
              </a:r>
              <a:endParaRPr lang="cs-CZ" sz="2000" b="1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547664" y="2708920"/>
              <a:ext cx="864096" cy="28803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E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835696" y="1556792"/>
              <a:ext cx="576064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B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411760" y="1268760"/>
              <a:ext cx="1152128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A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411760" y="2132856"/>
              <a:ext cx="576064" cy="172819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C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563888" y="2708920"/>
              <a:ext cx="576064" cy="864096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F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139952" y="2132856"/>
              <a:ext cx="288032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D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1835696" y="332656"/>
            <a:ext cx="0" cy="4248472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1691680" y="3501008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al 45"/>
          <p:cNvSpPr/>
          <p:nvPr/>
        </p:nvSpPr>
        <p:spPr>
          <a:xfrm>
            <a:off x="1691680" y="3789040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al 46"/>
          <p:cNvSpPr/>
          <p:nvPr/>
        </p:nvSpPr>
        <p:spPr>
          <a:xfrm>
            <a:off x="1691680" y="2636912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al 47"/>
          <p:cNvSpPr/>
          <p:nvPr/>
        </p:nvSpPr>
        <p:spPr>
          <a:xfrm>
            <a:off x="1691680" y="2348880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al 48"/>
          <p:cNvSpPr/>
          <p:nvPr/>
        </p:nvSpPr>
        <p:spPr>
          <a:xfrm>
            <a:off x="1691680" y="1484784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ight Arrow 49"/>
          <p:cNvSpPr/>
          <p:nvPr/>
        </p:nvSpPr>
        <p:spPr>
          <a:xfrm>
            <a:off x="1835696" y="4509120"/>
            <a:ext cx="23042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Sweep line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39552" y="41490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0   1   2    3   4   5   6    7   8   9  10  11 12 13 14</a:t>
            </a:r>
            <a:endParaRPr lang="cs-CZ" b="1"/>
          </a:p>
        </p:txBody>
      </p:sp>
      <p:grpSp>
        <p:nvGrpSpPr>
          <p:cNvPr id="52" name="Group 51"/>
          <p:cNvGrpSpPr/>
          <p:nvPr/>
        </p:nvGrpSpPr>
        <p:grpSpPr>
          <a:xfrm>
            <a:off x="323528" y="548680"/>
            <a:ext cx="288032" cy="3733383"/>
            <a:chOff x="5508104" y="836712"/>
            <a:chExt cx="288032" cy="3733383"/>
          </a:xfrm>
        </p:grpSpPr>
        <p:sp>
          <p:nvSpPr>
            <p:cNvPr id="53" name="TextBox 52"/>
            <p:cNvSpPr txBox="1"/>
            <p:nvPr/>
          </p:nvSpPr>
          <p:spPr>
            <a:xfrm>
              <a:off x="5508104" y="83671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12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508104" y="112474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08104" y="141277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10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08104" y="170080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9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08104" y="198884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8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08104" y="227687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7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08104" y="256490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6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508104" y="285293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5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508104" y="314096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4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508104" y="342900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3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508104" y="371703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2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508104" y="400506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508104" y="429309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0</a:t>
              </a: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3419872" y="5301208"/>
            <a:ext cx="1296144" cy="369332"/>
          </a:xfrm>
          <a:prstGeom prst="rect">
            <a:avLst/>
          </a:prstGeom>
          <a:solidFill>
            <a:srgbClr val="FFC000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b="1" smtClean="0"/>
              <a:t>g  e  b  C  A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2699792" y="566124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 G  E  B  g  e  b  C  A  c  a  F  f  D  d 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395536" y="56612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Sorted vertical edges 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395536" y="530120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Curent vertical edges 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5220072" y="620688"/>
            <a:ext cx="3672408" cy="31700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rIns="0" rtlCol="0" anchor="ctr" anchorCtr="1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front       back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edges       edges</a:t>
            </a:r>
          </a:p>
          <a:p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A(4, 9,11)  a(8, 9,11)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B(2, 6,10)  b(4, 6,10)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C(4, 2, 8)  c(6, 2, 8)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D(10,4, 8)  d(11,4, 8)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E(1, 5, 6)  e(4, 5, 6)</a:t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F(8, 3, 6)  f(10,3, 6)</a:t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G(1, 1, 3)  g(4, 1, 3)</a:t>
            </a:r>
            <a:endParaRPr lang="cs-CZ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1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620688"/>
            <a:ext cx="4176464" cy="3528392"/>
            <a:chOff x="2411760" y="548680"/>
            <a:chExt cx="4176464" cy="3528392"/>
          </a:xfrm>
        </p:grpSpPr>
        <p:grpSp>
          <p:nvGrpSpPr>
            <p:cNvPr id="5" name="Group 4"/>
            <p:cNvGrpSpPr/>
            <p:nvPr/>
          </p:nvGrpSpPr>
          <p:grpSpPr>
            <a:xfrm>
              <a:off x="2411760" y="548680"/>
              <a:ext cx="4032448" cy="3528392"/>
              <a:chOff x="2411760" y="548680"/>
              <a:chExt cx="4032448" cy="3528392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41176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69979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98782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27585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56388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85192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13995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42798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471601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00404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29208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558011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86814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615617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44420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Straight Connector 93"/>
            <p:cNvCxnSpPr/>
            <p:nvPr/>
          </p:nvCxnSpPr>
          <p:spPr>
            <a:xfrm rot="16200000" flipV="1">
              <a:off x="4499992" y="198884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V="1">
              <a:off x="4499992" y="170080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V="1">
              <a:off x="4499992" y="141277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V="1">
              <a:off x="4499992" y="11247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4499992" y="8367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V="1">
              <a:off x="4499992" y="5486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4499992" y="2606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V="1">
              <a:off x="4499992" y="-2738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4499992" y="-31541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4499992" y="-6034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4499992" y="-8914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V="1">
              <a:off x="4499992" y="-11795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V="1">
              <a:off x="4499992" y="-14675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971600" y="980728"/>
            <a:ext cx="2880320" cy="2880320"/>
            <a:chOff x="1547664" y="1268760"/>
            <a:chExt cx="2880320" cy="2880320"/>
          </a:xfrm>
        </p:grpSpPr>
        <p:sp>
          <p:nvSpPr>
            <p:cNvPr id="67" name="Rectangle 66"/>
            <p:cNvSpPr/>
            <p:nvPr/>
          </p:nvSpPr>
          <p:spPr>
            <a:xfrm>
              <a:off x="1547664" y="3573016"/>
              <a:ext cx="864096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chemeClr val="tx1"/>
                  </a:solidFill>
                </a:rPr>
                <a:t>G</a:t>
              </a:r>
              <a:endParaRPr lang="cs-CZ" sz="2000" b="1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547664" y="2708920"/>
              <a:ext cx="864096" cy="28803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E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835696" y="1556792"/>
              <a:ext cx="576064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B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411760" y="1268760"/>
              <a:ext cx="1152128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A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411760" y="2132856"/>
              <a:ext cx="576064" cy="172819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C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563888" y="2708920"/>
              <a:ext cx="576064" cy="864096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F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139952" y="2132856"/>
              <a:ext cx="288032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D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2411760" y="332656"/>
            <a:ext cx="0" cy="4248472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2267744" y="3501008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ight Arrow 49"/>
          <p:cNvSpPr/>
          <p:nvPr/>
        </p:nvSpPr>
        <p:spPr>
          <a:xfrm>
            <a:off x="2411760" y="4509120"/>
            <a:ext cx="23042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Sweep line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39552" y="41490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0   1   2    3   4   5   6    7   8   9  10  11 12 13 14</a:t>
            </a:r>
            <a:endParaRPr lang="cs-CZ" b="1"/>
          </a:p>
        </p:txBody>
      </p:sp>
      <p:grpSp>
        <p:nvGrpSpPr>
          <p:cNvPr id="52" name="Group 51"/>
          <p:cNvGrpSpPr/>
          <p:nvPr/>
        </p:nvGrpSpPr>
        <p:grpSpPr>
          <a:xfrm>
            <a:off x="323528" y="548680"/>
            <a:ext cx="288032" cy="3733383"/>
            <a:chOff x="5508104" y="836712"/>
            <a:chExt cx="288032" cy="3733383"/>
          </a:xfrm>
        </p:grpSpPr>
        <p:sp>
          <p:nvSpPr>
            <p:cNvPr id="53" name="TextBox 52"/>
            <p:cNvSpPr txBox="1"/>
            <p:nvPr/>
          </p:nvSpPr>
          <p:spPr>
            <a:xfrm>
              <a:off x="5508104" y="83671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12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508104" y="112474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08104" y="141277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10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08104" y="170080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9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08104" y="198884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8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08104" y="227687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7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08104" y="256490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6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508104" y="285293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5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508104" y="314096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4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508104" y="342900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3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508104" y="371703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2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508104" y="400506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508104" y="429309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0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4572000" y="5301208"/>
            <a:ext cx="36004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smtClean="0"/>
              <a:t>c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2699792" y="566124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 G  E  B  g  e  b  C  A  c  a  F  f  D  d 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395536" y="56612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Sorted vertical edges 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395536" y="530120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Curent vertical edges 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220072" y="620688"/>
            <a:ext cx="3672408" cy="31700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rIns="0" rtlCol="0" anchor="ctr" anchorCtr="1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front       back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edges       edges</a:t>
            </a:r>
          </a:p>
          <a:p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A(4, 9,11)  a(8, 9,11)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B(2, 6,10)  b(4, 6,10)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C(4, 2, 8)  c(6, 2, 8)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D(10,4, 8)  d(11,4, 8)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E(1, 5, 6)  e(4, 5, 6)</a:t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F(8, 3, 6)  f(10,3, 6)</a:t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G(1, 1, 3)  g(4, 1, 3)</a:t>
            </a:r>
            <a:endParaRPr lang="cs-CZ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49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620688"/>
            <a:ext cx="4176464" cy="3528392"/>
            <a:chOff x="2411760" y="548680"/>
            <a:chExt cx="4176464" cy="3528392"/>
          </a:xfrm>
        </p:grpSpPr>
        <p:grpSp>
          <p:nvGrpSpPr>
            <p:cNvPr id="5" name="Group 4"/>
            <p:cNvGrpSpPr/>
            <p:nvPr/>
          </p:nvGrpSpPr>
          <p:grpSpPr>
            <a:xfrm>
              <a:off x="2411760" y="548680"/>
              <a:ext cx="4032448" cy="3528392"/>
              <a:chOff x="2411760" y="548680"/>
              <a:chExt cx="4032448" cy="3528392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41176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69979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98782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27585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56388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85192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13995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42798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471601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00404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29208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558011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86814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615617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44420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Straight Connector 93"/>
            <p:cNvCxnSpPr/>
            <p:nvPr/>
          </p:nvCxnSpPr>
          <p:spPr>
            <a:xfrm rot="16200000" flipV="1">
              <a:off x="4499992" y="198884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V="1">
              <a:off x="4499992" y="170080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V="1">
              <a:off x="4499992" y="141277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V="1">
              <a:off x="4499992" y="11247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4499992" y="8367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V="1">
              <a:off x="4499992" y="5486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4499992" y="2606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V="1">
              <a:off x="4499992" y="-2738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4499992" y="-31541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4499992" y="-6034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4499992" y="-8914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V="1">
              <a:off x="4499992" y="-11795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V="1">
              <a:off x="4499992" y="-14675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971600" y="980728"/>
            <a:ext cx="2880320" cy="2880320"/>
            <a:chOff x="1547664" y="1268760"/>
            <a:chExt cx="2880320" cy="2880320"/>
          </a:xfrm>
        </p:grpSpPr>
        <p:sp>
          <p:nvSpPr>
            <p:cNvPr id="60" name="Rectangle 59"/>
            <p:cNvSpPr/>
            <p:nvPr/>
          </p:nvSpPr>
          <p:spPr>
            <a:xfrm>
              <a:off x="1547664" y="3573016"/>
              <a:ext cx="864096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chemeClr val="tx1"/>
                  </a:solidFill>
                </a:rPr>
                <a:t>G</a:t>
              </a:r>
              <a:endParaRPr lang="cs-CZ" sz="2000" b="1">
                <a:solidFill>
                  <a:schemeClr val="tx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547664" y="2708920"/>
              <a:ext cx="864096" cy="28803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E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835696" y="1556792"/>
              <a:ext cx="576064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B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411760" y="1268760"/>
              <a:ext cx="1152128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A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411760" y="2132856"/>
              <a:ext cx="576064" cy="172819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C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563888" y="2708920"/>
              <a:ext cx="576064" cy="864096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F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139952" y="2132856"/>
              <a:ext cx="288032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D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2987824" y="332656"/>
            <a:ext cx="0" cy="4248472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2843808" y="1484784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al 40"/>
          <p:cNvSpPr/>
          <p:nvPr/>
        </p:nvSpPr>
        <p:spPr>
          <a:xfrm>
            <a:off x="2843808" y="3212976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Right Arrow 41"/>
          <p:cNvSpPr/>
          <p:nvPr/>
        </p:nvSpPr>
        <p:spPr>
          <a:xfrm>
            <a:off x="2987824" y="4509120"/>
            <a:ext cx="23042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Sweep line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9552" y="41490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0   1   2    3   4   5   6    7   8   9  10  11 12 13 14</a:t>
            </a:r>
            <a:endParaRPr lang="cs-CZ" b="1"/>
          </a:p>
        </p:txBody>
      </p:sp>
      <p:grpSp>
        <p:nvGrpSpPr>
          <p:cNvPr id="44" name="Group 43"/>
          <p:cNvGrpSpPr/>
          <p:nvPr/>
        </p:nvGrpSpPr>
        <p:grpSpPr>
          <a:xfrm>
            <a:off x="323528" y="548680"/>
            <a:ext cx="288032" cy="3733383"/>
            <a:chOff x="5508104" y="836712"/>
            <a:chExt cx="288032" cy="3733383"/>
          </a:xfrm>
        </p:grpSpPr>
        <p:sp>
          <p:nvSpPr>
            <p:cNvPr id="45" name="TextBox 44"/>
            <p:cNvSpPr txBox="1"/>
            <p:nvPr/>
          </p:nvSpPr>
          <p:spPr>
            <a:xfrm>
              <a:off x="5508104" y="83671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08104" y="112474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08104" y="141277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10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508104" y="170080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9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508104" y="198884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8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508104" y="227687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7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508104" y="256490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6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508104" y="285293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5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508104" y="314096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4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08104" y="342900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3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08104" y="371703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2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08104" y="400506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08104" y="429309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0</a:t>
              </a: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4788024" y="5301208"/>
            <a:ext cx="57606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a F</a:t>
            </a:r>
            <a:endParaRPr lang="cs-CZ" b="1"/>
          </a:p>
        </p:txBody>
      </p:sp>
      <p:sp>
        <p:nvSpPr>
          <p:cNvPr id="69" name="TextBox 68"/>
          <p:cNvSpPr txBox="1"/>
          <p:nvPr/>
        </p:nvSpPr>
        <p:spPr>
          <a:xfrm>
            <a:off x="2699792" y="566124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 G  E  B  g  e  b  C  A  c  a  F  f  D  d </a:t>
            </a:r>
            <a:endParaRPr lang="cs-CZ" b="1"/>
          </a:p>
        </p:txBody>
      </p:sp>
      <p:sp>
        <p:nvSpPr>
          <p:cNvPr id="70" name="TextBox 69"/>
          <p:cNvSpPr txBox="1"/>
          <p:nvPr/>
        </p:nvSpPr>
        <p:spPr>
          <a:xfrm>
            <a:off x="395536" y="56612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Sorted vertical edges </a:t>
            </a:r>
            <a:endParaRPr lang="cs-CZ" b="1"/>
          </a:p>
        </p:txBody>
      </p:sp>
      <p:sp>
        <p:nvSpPr>
          <p:cNvPr id="72" name="TextBox 71"/>
          <p:cNvSpPr txBox="1"/>
          <p:nvPr/>
        </p:nvSpPr>
        <p:spPr>
          <a:xfrm>
            <a:off x="395536" y="530120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Curent vertical edges 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220072" y="620688"/>
            <a:ext cx="3672408" cy="31700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rIns="0" rtlCol="0" anchor="ctr" anchorCtr="1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front       back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edges       edges</a:t>
            </a:r>
          </a:p>
          <a:p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A(4, 9,11)  a(8, 9,11)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B(2, 6,10)  b(4, 6,10)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C(4, 2, 8)  c(6, 2, 8)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D(10,4, 8)  d(11,4, 8)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E(1, 5, 6)  e(4, 5, 6)</a:t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F(8, 3, 6)  f(10,3, 6)</a:t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G(1, 1, 3)  g(4, 1, 3)</a:t>
            </a:r>
            <a:endParaRPr lang="cs-CZ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06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620688"/>
            <a:ext cx="4176464" cy="3528392"/>
            <a:chOff x="2411760" y="548680"/>
            <a:chExt cx="4176464" cy="3528392"/>
          </a:xfrm>
        </p:grpSpPr>
        <p:grpSp>
          <p:nvGrpSpPr>
            <p:cNvPr id="5" name="Group 4"/>
            <p:cNvGrpSpPr/>
            <p:nvPr/>
          </p:nvGrpSpPr>
          <p:grpSpPr>
            <a:xfrm>
              <a:off x="2411760" y="548680"/>
              <a:ext cx="4032448" cy="3528392"/>
              <a:chOff x="2411760" y="548680"/>
              <a:chExt cx="4032448" cy="3528392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41176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69979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98782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27585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56388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85192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13995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42798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471601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00404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29208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558011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86814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615617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44420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Straight Connector 93"/>
            <p:cNvCxnSpPr/>
            <p:nvPr/>
          </p:nvCxnSpPr>
          <p:spPr>
            <a:xfrm rot="16200000" flipV="1">
              <a:off x="4499992" y="198884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V="1">
              <a:off x="4499992" y="170080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V="1">
              <a:off x="4499992" y="141277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V="1">
              <a:off x="4499992" y="11247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4499992" y="8367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V="1">
              <a:off x="4499992" y="5486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4499992" y="2606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V="1">
              <a:off x="4499992" y="-2738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4499992" y="-31541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4499992" y="-6034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4499992" y="-8914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V="1">
              <a:off x="4499992" y="-11795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V="1">
              <a:off x="4499992" y="-14675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971600" y="980728"/>
            <a:ext cx="2880320" cy="2880320"/>
            <a:chOff x="1547664" y="1268760"/>
            <a:chExt cx="2880320" cy="2880320"/>
          </a:xfrm>
        </p:grpSpPr>
        <p:sp>
          <p:nvSpPr>
            <p:cNvPr id="60" name="Rectangle 59"/>
            <p:cNvSpPr/>
            <p:nvPr/>
          </p:nvSpPr>
          <p:spPr>
            <a:xfrm>
              <a:off x="1547664" y="3573016"/>
              <a:ext cx="864096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chemeClr val="tx1"/>
                  </a:solidFill>
                </a:rPr>
                <a:t>G</a:t>
              </a:r>
              <a:endParaRPr lang="cs-CZ" sz="2000" b="1">
                <a:solidFill>
                  <a:schemeClr val="tx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547664" y="2708920"/>
              <a:ext cx="864096" cy="28803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E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835696" y="1556792"/>
              <a:ext cx="576064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B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411760" y="1268760"/>
              <a:ext cx="1152128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A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411760" y="2132856"/>
              <a:ext cx="576064" cy="172819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C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563888" y="2708920"/>
              <a:ext cx="576064" cy="864096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F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139952" y="2132856"/>
              <a:ext cx="288032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D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3563888" y="332656"/>
            <a:ext cx="0" cy="4248472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419872" y="2924944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al 40"/>
          <p:cNvSpPr/>
          <p:nvPr/>
        </p:nvSpPr>
        <p:spPr>
          <a:xfrm>
            <a:off x="3419872" y="3212976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Right Arrow 41"/>
          <p:cNvSpPr/>
          <p:nvPr/>
        </p:nvSpPr>
        <p:spPr>
          <a:xfrm>
            <a:off x="3563888" y="4509120"/>
            <a:ext cx="23042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Sweep line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9552" y="41490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0   1   2    3   4   5   6    7   8   9  10  11 12 13 14</a:t>
            </a:r>
            <a:endParaRPr lang="cs-CZ" b="1"/>
          </a:p>
        </p:txBody>
      </p:sp>
      <p:grpSp>
        <p:nvGrpSpPr>
          <p:cNvPr id="44" name="Group 43"/>
          <p:cNvGrpSpPr/>
          <p:nvPr/>
        </p:nvGrpSpPr>
        <p:grpSpPr>
          <a:xfrm>
            <a:off x="323528" y="548680"/>
            <a:ext cx="288032" cy="3733383"/>
            <a:chOff x="5508104" y="836712"/>
            <a:chExt cx="288032" cy="3733383"/>
          </a:xfrm>
        </p:grpSpPr>
        <p:sp>
          <p:nvSpPr>
            <p:cNvPr id="45" name="TextBox 44"/>
            <p:cNvSpPr txBox="1"/>
            <p:nvPr/>
          </p:nvSpPr>
          <p:spPr>
            <a:xfrm>
              <a:off x="5508104" y="83671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08104" y="112474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08104" y="141277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10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508104" y="170080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9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508104" y="198884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8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508104" y="227687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7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508104" y="256490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6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508104" y="285293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5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508104" y="314096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4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08104" y="342900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3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08104" y="371703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2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08104" y="400506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08104" y="429309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0</a:t>
              </a: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5220072" y="5301208"/>
            <a:ext cx="50405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f D</a:t>
            </a:r>
            <a:endParaRPr lang="cs-CZ" b="1"/>
          </a:p>
        </p:txBody>
      </p:sp>
      <p:sp>
        <p:nvSpPr>
          <p:cNvPr id="69" name="TextBox 68"/>
          <p:cNvSpPr txBox="1"/>
          <p:nvPr/>
        </p:nvSpPr>
        <p:spPr>
          <a:xfrm>
            <a:off x="2699792" y="566124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 G  E  B  g  e  b  C  A  c  a  F  f  D  d </a:t>
            </a:r>
            <a:endParaRPr lang="cs-CZ" b="1"/>
          </a:p>
        </p:txBody>
      </p:sp>
      <p:sp>
        <p:nvSpPr>
          <p:cNvPr id="70" name="TextBox 69"/>
          <p:cNvSpPr txBox="1"/>
          <p:nvPr/>
        </p:nvSpPr>
        <p:spPr>
          <a:xfrm>
            <a:off x="395536" y="56612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Sorted vertical edges </a:t>
            </a:r>
            <a:endParaRPr lang="cs-CZ" b="1"/>
          </a:p>
        </p:txBody>
      </p:sp>
      <p:sp>
        <p:nvSpPr>
          <p:cNvPr id="72" name="TextBox 71"/>
          <p:cNvSpPr txBox="1"/>
          <p:nvPr/>
        </p:nvSpPr>
        <p:spPr>
          <a:xfrm>
            <a:off x="395536" y="530120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Curent vertical edges 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220072" y="620688"/>
            <a:ext cx="3672408" cy="31700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rIns="0" rtlCol="0" anchor="ctr" anchorCtr="1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front       back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edges       edges</a:t>
            </a:r>
          </a:p>
          <a:p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A(4, 9,11)  a(8, 9,11)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B(2, 6,10)  b(4, 6,10)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C(4, 2, 8)  c(6, 2, 8)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D(10,4, 8)  d(11,4, 8)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E(1, 5, 6)  e(4, 5, 6)</a:t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F(8, 3, 6)  f(10,3, 6)</a:t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G(1, 1, 3)  g(4, 1, 3)</a:t>
            </a:r>
            <a:endParaRPr lang="cs-CZ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0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620688"/>
            <a:ext cx="4176464" cy="3528392"/>
            <a:chOff x="2411760" y="548680"/>
            <a:chExt cx="4176464" cy="3528392"/>
          </a:xfrm>
        </p:grpSpPr>
        <p:grpSp>
          <p:nvGrpSpPr>
            <p:cNvPr id="5" name="Group 4"/>
            <p:cNvGrpSpPr/>
            <p:nvPr/>
          </p:nvGrpSpPr>
          <p:grpSpPr>
            <a:xfrm>
              <a:off x="2411760" y="548680"/>
              <a:ext cx="4032448" cy="3528392"/>
              <a:chOff x="2411760" y="548680"/>
              <a:chExt cx="4032448" cy="3528392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41176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69979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98782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27585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56388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85192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13995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42798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471601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00404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29208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558011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86814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615617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44420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Straight Connector 93"/>
            <p:cNvCxnSpPr/>
            <p:nvPr/>
          </p:nvCxnSpPr>
          <p:spPr>
            <a:xfrm rot="16200000" flipV="1">
              <a:off x="4499992" y="198884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V="1">
              <a:off x="4499992" y="170080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V="1">
              <a:off x="4499992" y="141277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V="1">
              <a:off x="4499992" y="11247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4499992" y="8367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V="1">
              <a:off x="4499992" y="5486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4499992" y="2606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V="1">
              <a:off x="4499992" y="-2738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4499992" y="-31541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4499992" y="-6034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4499992" y="-8914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V="1">
              <a:off x="4499992" y="-11795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V="1">
              <a:off x="4499992" y="-14675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971600" y="980728"/>
            <a:ext cx="2880320" cy="2880320"/>
            <a:chOff x="1547664" y="1268760"/>
            <a:chExt cx="2880320" cy="2880320"/>
          </a:xfrm>
        </p:grpSpPr>
        <p:sp>
          <p:nvSpPr>
            <p:cNvPr id="60" name="Rectangle 59"/>
            <p:cNvSpPr/>
            <p:nvPr/>
          </p:nvSpPr>
          <p:spPr>
            <a:xfrm>
              <a:off x="1547664" y="3573016"/>
              <a:ext cx="864096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chemeClr val="tx1"/>
                  </a:solidFill>
                </a:rPr>
                <a:t>G</a:t>
              </a:r>
              <a:endParaRPr lang="cs-CZ" sz="2000" b="1">
                <a:solidFill>
                  <a:schemeClr val="tx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547664" y="2708920"/>
              <a:ext cx="864096" cy="28803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E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835696" y="1556792"/>
              <a:ext cx="576064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B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411760" y="1268760"/>
              <a:ext cx="1152128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A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411760" y="2132856"/>
              <a:ext cx="576064" cy="172819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C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563888" y="2708920"/>
              <a:ext cx="576064" cy="864096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F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139952" y="2132856"/>
              <a:ext cx="288032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D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3851920" y="332656"/>
            <a:ext cx="0" cy="4248472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707904" y="2924944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Right Arrow 41"/>
          <p:cNvSpPr/>
          <p:nvPr/>
        </p:nvSpPr>
        <p:spPr>
          <a:xfrm>
            <a:off x="3851920" y="4509120"/>
            <a:ext cx="23042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Sweep line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9552" y="41490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0   1   2    3   4   5   6    7   8   9  10  11 12 13 14</a:t>
            </a:r>
            <a:endParaRPr lang="cs-CZ" b="1"/>
          </a:p>
        </p:txBody>
      </p:sp>
      <p:grpSp>
        <p:nvGrpSpPr>
          <p:cNvPr id="44" name="Group 43"/>
          <p:cNvGrpSpPr/>
          <p:nvPr/>
        </p:nvGrpSpPr>
        <p:grpSpPr>
          <a:xfrm>
            <a:off x="323528" y="548680"/>
            <a:ext cx="288032" cy="3733383"/>
            <a:chOff x="5508104" y="836712"/>
            <a:chExt cx="288032" cy="3733383"/>
          </a:xfrm>
        </p:grpSpPr>
        <p:sp>
          <p:nvSpPr>
            <p:cNvPr id="45" name="TextBox 44"/>
            <p:cNvSpPr txBox="1"/>
            <p:nvPr/>
          </p:nvSpPr>
          <p:spPr>
            <a:xfrm>
              <a:off x="5508104" y="83671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08104" y="112474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08104" y="141277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10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508104" y="170080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9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508104" y="198884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8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508104" y="227687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7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508104" y="256490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6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508104" y="285293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5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508104" y="314096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4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08104" y="342900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3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08104" y="371703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2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08104" y="400506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08104" y="429309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0</a:t>
              </a: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5652120" y="5301208"/>
            <a:ext cx="2880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69" name="TextBox 68"/>
          <p:cNvSpPr txBox="1"/>
          <p:nvPr/>
        </p:nvSpPr>
        <p:spPr>
          <a:xfrm>
            <a:off x="2699792" y="566124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 G  E  B  g  e  b  C  A  c  a  F  f  D  d </a:t>
            </a:r>
            <a:endParaRPr lang="cs-CZ" b="1"/>
          </a:p>
        </p:txBody>
      </p:sp>
      <p:sp>
        <p:nvSpPr>
          <p:cNvPr id="70" name="TextBox 69"/>
          <p:cNvSpPr txBox="1"/>
          <p:nvPr/>
        </p:nvSpPr>
        <p:spPr>
          <a:xfrm>
            <a:off x="395536" y="56612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Sorted vertical edges 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395536" y="530120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Curent vertical edges </a:t>
            </a:r>
            <a:endParaRPr lang="cs-CZ" b="1"/>
          </a:p>
        </p:txBody>
      </p:sp>
      <p:sp>
        <p:nvSpPr>
          <p:cNvPr id="72" name="TextBox 71"/>
          <p:cNvSpPr txBox="1"/>
          <p:nvPr/>
        </p:nvSpPr>
        <p:spPr>
          <a:xfrm>
            <a:off x="5220072" y="620688"/>
            <a:ext cx="3672408" cy="31700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rIns="0" rtlCol="0" anchor="ctr" anchorCtr="1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front       back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edges       edges</a:t>
            </a:r>
          </a:p>
          <a:p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A(4, 9,11)  a(8, 9,11)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B(2, 6,10)  b(4, 6,10)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C(4, 2, 8)  c(6, 2, 8)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D(10,4, 8)  d(11,4, 8)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E(1, 5, 6)  e(4, 5, 6)</a:t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F(8, 3, 6)  f(10,3, 6)</a:t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G(1, 1, 3)  g(4, 1, 3)</a:t>
            </a:r>
            <a:endParaRPr lang="cs-CZ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71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620688"/>
            <a:ext cx="4176464" cy="3528392"/>
            <a:chOff x="2411760" y="548680"/>
            <a:chExt cx="4176464" cy="3528392"/>
          </a:xfrm>
        </p:grpSpPr>
        <p:grpSp>
          <p:nvGrpSpPr>
            <p:cNvPr id="5" name="Group 4"/>
            <p:cNvGrpSpPr/>
            <p:nvPr/>
          </p:nvGrpSpPr>
          <p:grpSpPr>
            <a:xfrm>
              <a:off x="2411760" y="548680"/>
              <a:ext cx="4032448" cy="3528392"/>
              <a:chOff x="2411760" y="548680"/>
              <a:chExt cx="4032448" cy="3528392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41176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69979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98782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27585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56388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85192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13995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42798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471601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00404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29208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558011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86814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615617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44420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Straight Connector 93"/>
            <p:cNvCxnSpPr/>
            <p:nvPr/>
          </p:nvCxnSpPr>
          <p:spPr>
            <a:xfrm rot="16200000" flipV="1">
              <a:off x="4499992" y="198884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V="1">
              <a:off x="4499992" y="170080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V="1">
              <a:off x="4499992" y="141277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V="1">
              <a:off x="4499992" y="11247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4499992" y="8367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V="1">
              <a:off x="4499992" y="5486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4499992" y="2606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V="1">
              <a:off x="4499992" y="-2738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4499992" y="-31541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4499992" y="-6034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4499992" y="-8914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V="1">
              <a:off x="4499992" y="-11795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V="1">
              <a:off x="4499992" y="-14675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971600" y="980728"/>
            <a:ext cx="2880320" cy="2880320"/>
            <a:chOff x="1547664" y="1268760"/>
            <a:chExt cx="2880320" cy="2880320"/>
          </a:xfrm>
        </p:grpSpPr>
        <p:sp>
          <p:nvSpPr>
            <p:cNvPr id="109" name="Rectangle 108"/>
            <p:cNvSpPr/>
            <p:nvPr/>
          </p:nvSpPr>
          <p:spPr>
            <a:xfrm>
              <a:off x="1547664" y="3573016"/>
              <a:ext cx="864096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chemeClr val="tx1"/>
                  </a:solidFill>
                </a:rPr>
                <a:t>G</a:t>
              </a:r>
              <a:endParaRPr lang="cs-CZ" sz="2000" b="1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547664" y="2708920"/>
              <a:ext cx="864096" cy="28803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E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835696" y="1556792"/>
              <a:ext cx="576064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B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411760" y="1268760"/>
              <a:ext cx="1152128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A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411760" y="2132856"/>
              <a:ext cx="576064" cy="172819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C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63888" y="2708920"/>
              <a:ext cx="576064" cy="864096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F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139952" y="2132856"/>
              <a:ext cx="288032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D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 rot="16200000">
            <a:off x="2663788" y="1736812"/>
            <a:ext cx="0" cy="4248472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 rot="16200000">
            <a:off x="3671900" y="2456892"/>
            <a:ext cx="23042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Sweep line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41490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0   1   2    3   4   5   6    7   8   9  10  11 12 13 14</a:t>
            </a:r>
            <a:endParaRPr lang="cs-CZ" b="1"/>
          </a:p>
        </p:txBody>
      </p:sp>
      <p:grpSp>
        <p:nvGrpSpPr>
          <p:cNvPr id="15" name="Group 14"/>
          <p:cNvGrpSpPr/>
          <p:nvPr/>
        </p:nvGrpSpPr>
        <p:grpSpPr>
          <a:xfrm>
            <a:off x="323528" y="548680"/>
            <a:ext cx="288032" cy="3733383"/>
            <a:chOff x="5508104" y="836712"/>
            <a:chExt cx="288032" cy="3733383"/>
          </a:xfrm>
        </p:grpSpPr>
        <p:sp>
          <p:nvSpPr>
            <p:cNvPr id="128" name="TextBox 127"/>
            <p:cNvSpPr txBox="1"/>
            <p:nvPr/>
          </p:nvSpPr>
          <p:spPr>
            <a:xfrm>
              <a:off x="5508104" y="83671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12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08104" y="112474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11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508104" y="141277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10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508104" y="170080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9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508104" y="198884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8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5508104" y="227687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7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508104" y="256490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6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508104" y="285293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5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508104" y="314096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4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5508104" y="342900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3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508104" y="371703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2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508104" y="400506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508104" y="429309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0</a:t>
              </a: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467544" y="4653136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Explore vertical connections:</a:t>
            </a:r>
          </a:p>
          <a:p>
            <a:r>
              <a:rPr lang="en-US" smtClean="0"/>
              <a:t>1. Apply analogous strategy,  only exchange x and y coords in the code.</a:t>
            </a:r>
          </a:p>
          <a:p>
            <a:r>
              <a:rPr lang="en-US" smtClean="0"/>
              <a:t>    Or</a:t>
            </a:r>
          </a:p>
          <a:p>
            <a:r>
              <a:rPr lang="en-US" smtClean="0"/>
              <a:t>2. Transpose the input data (= swap x- and y-coord) and apply identical code </a:t>
            </a:r>
          </a:p>
          <a:p>
            <a:r>
              <a:rPr lang="en-US" smtClean="0"/>
              <a:t>    (takes less time to code, a bit more time to run). </a:t>
            </a:r>
          </a:p>
        </p:txBody>
      </p:sp>
      <p:sp>
        <p:nvSpPr>
          <p:cNvPr id="12" name="Oval 11"/>
          <p:cNvSpPr/>
          <p:nvPr/>
        </p:nvSpPr>
        <p:spPr>
          <a:xfrm>
            <a:off x="827584" y="3789040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81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3525</TotalTime>
  <Words>1066</Words>
  <Application>Microsoft Office PowerPoint</Application>
  <PresentationFormat>On-screen Show (4:3)</PresentationFormat>
  <Paragraphs>303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185</cp:revision>
  <dcterms:created xsi:type="dcterms:W3CDTF">2015-03-09T22:38:17Z</dcterms:created>
  <dcterms:modified xsi:type="dcterms:W3CDTF">2016-05-12T12:10:53Z</dcterms:modified>
</cp:coreProperties>
</file>