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x-msvide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79"/>
  </p:notesMasterIdLst>
  <p:handoutMasterIdLst>
    <p:handoutMasterId r:id="rId80"/>
  </p:handoutMasterIdLst>
  <p:sldIdLst>
    <p:sldId id="385" r:id="rId2"/>
    <p:sldId id="396" r:id="rId3"/>
    <p:sldId id="455" r:id="rId4"/>
    <p:sldId id="456" r:id="rId5"/>
    <p:sldId id="383" r:id="rId6"/>
    <p:sldId id="390" r:id="rId7"/>
    <p:sldId id="389" r:id="rId8"/>
    <p:sldId id="388" r:id="rId9"/>
    <p:sldId id="260" r:id="rId10"/>
    <p:sldId id="261" r:id="rId11"/>
    <p:sldId id="274" r:id="rId12"/>
    <p:sldId id="275" r:id="rId13"/>
    <p:sldId id="331" r:id="rId14"/>
    <p:sldId id="279" r:id="rId15"/>
    <p:sldId id="324" r:id="rId16"/>
    <p:sldId id="327" r:id="rId17"/>
    <p:sldId id="329" r:id="rId18"/>
    <p:sldId id="276" r:id="rId19"/>
    <p:sldId id="277" r:id="rId20"/>
    <p:sldId id="281" r:id="rId21"/>
    <p:sldId id="280" r:id="rId22"/>
    <p:sldId id="299" r:id="rId23"/>
    <p:sldId id="294" r:id="rId24"/>
    <p:sldId id="301" r:id="rId25"/>
    <p:sldId id="300" r:id="rId26"/>
    <p:sldId id="306" r:id="rId27"/>
    <p:sldId id="307" r:id="rId28"/>
    <p:sldId id="278" r:id="rId29"/>
    <p:sldId id="304" r:id="rId30"/>
    <p:sldId id="263" r:id="rId31"/>
    <p:sldId id="308" r:id="rId32"/>
    <p:sldId id="309" r:id="rId33"/>
    <p:sldId id="313" r:id="rId34"/>
    <p:sldId id="314" r:id="rId35"/>
    <p:sldId id="315" r:id="rId36"/>
    <p:sldId id="316" r:id="rId37"/>
    <p:sldId id="317" r:id="rId38"/>
    <p:sldId id="318" r:id="rId39"/>
    <p:sldId id="319" r:id="rId40"/>
    <p:sldId id="320" r:id="rId41"/>
    <p:sldId id="298" r:id="rId42"/>
    <p:sldId id="451" r:id="rId43"/>
    <p:sldId id="538" r:id="rId44"/>
    <p:sldId id="272" r:id="rId45"/>
    <p:sldId id="284" r:id="rId46"/>
    <p:sldId id="285" r:id="rId47"/>
    <p:sldId id="286" r:id="rId48"/>
    <p:sldId id="287" r:id="rId49"/>
    <p:sldId id="355" r:id="rId50"/>
    <p:sldId id="359" r:id="rId51"/>
    <p:sldId id="360" r:id="rId52"/>
    <p:sldId id="361" r:id="rId53"/>
    <p:sldId id="362" r:id="rId54"/>
    <p:sldId id="544" r:id="rId55"/>
    <p:sldId id="545" r:id="rId56"/>
    <p:sldId id="443" r:id="rId57"/>
    <p:sldId id="436" r:id="rId58"/>
    <p:sldId id="442" r:id="rId59"/>
    <p:sldId id="395" r:id="rId60"/>
    <p:sldId id="352" r:id="rId61"/>
    <p:sldId id="353" r:id="rId62"/>
    <p:sldId id="354" r:id="rId63"/>
    <p:sldId id="392" r:id="rId64"/>
    <p:sldId id="467" r:id="rId65"/>
    <p:sldId id="470" r:id="rId66"/>
    <p:sldId id="466" r:id="rId67"/>
    <p:sldId id="469" r:id="rId68"/>
    <p:sldId id="468" r:id="rId69"/>
    <p:sldId id="428" r:id="rId70"/>
    <p:sldId id="429" r:id="rId71"/>
    <p:sldId id="427" r:id="rId72"/>
    <p:sldId id="493" r:id="rId73"/>
    <p:sldId id="524" r:id="rId74"/>
    <p:sldId id="526" r:id="rId75"/>
    <p:sldId id="535" r:id="rId76"/>
    <p:sldId id="536" r:id="rId77"/>
    <p:sldId id="537" r:id="rId7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ri" initials="J" lastIdx="2" clrIdx="0">
    <p:extLst>
      <p:ext uri="{19B8F6BF-5375-455C-9EA6-DF929625EA0E}">
        <p15:presenceInfo xmlns:p15="http://schemas.microsoft.com/office/powerpoint/2012/main" userId="Ji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a:srgbClr val="9999FF"/>
    <a:srgbClr val="0066FF"/>
    <a:srgbClr val="FF0000"/>
    <a:srgbClr val="B2B2FF"/>
    <a:srgbClr val="FF9429"/>
    <a:srgbClr val="FFAE5D"/>
    <a:srgbClr val="5F5F5F"/>
    <a:srgbClr val="3232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9" autoAdjust="0"/>
    <p:restoredTop sz="94159" autoAdjust="0"/>
  </p:normalViewPr>
  <p:slideViewPr>
    <p:cSldViewPr>
      <p:cViewPr varScale="1">
        <p:scale>
          <a:sx n="127" d="100"/>
          <a:sy n="127" d="100"/>
        </p:scale>
        <p:origin x="1330" y="101"/>
      </p:cViewPr>
      <p:guideLst>
        <p:guide orient="horz" pos="2160"/>
        <p:guide pos="2880"/>
      </p:guideLst>
    </p:cSldViewPr>
  </p:slideViewPr>
  <p:outlineViewPr>
    <p:cViewPr>
      <p:scale>
        <a:sx n="33" d="100"/>
        <a:sy n="33" d="100"/>
      </p:scale>
      <p:origin x="0" y="127506"/>
    </p:cViewPr>
  </p:outlin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defTabSz="969963" eaLnBrk="1" hangingPunct="1">
              <a:defRPr sz="1000">
                <a:latin typeface="Arial" pitchFamily="34" charset="0"/>
              </a:defRPr>
            </a:lvl1pPr>
          </a:lstStyle>
          <a:p>
            <a:pPr>
              <a:defRPr/>
            </a:pPr>
            <a:endParaRPr lang="en-US"/>
          </a:p>
        </p:txBody>
      </p:sp>
      <p:sp>
        <p:nvSpPr>
          <p:cNvPr id="69635" name="Rectangle 3"/>
          <p:cNvSpPr>
            <a:spLocks noGrp="1" noChangeArrowheads="1"/>
          </p:cNvSpPr>
          <p:nvPr>
            <p:ph type="dt" sz="quarter" idx="1"/>
          </p:nvPr>
        </p:nvSpPr>
        <p:spPr bwMode="auto">
          <a:xfrm>
            <a:off x="4143375"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algn="r" defTabSz="969963" eaLnBrk="1" hangingPunct="1">
              <a:defRPr sz="1000">
                <a:latin typeface="Arial" pitchFamily="34" charset="0"/>
              </a:defRPr>
            </a:lvl1pPr>
          </a:lstStyle>
          <a:p>
            <a:pPr>
              <a:defRPr/>
            </a:pPr>
            <a:endParaRPr lang="en-US"/>
          </a:p>
        </p:txBody>
      </p:sp>
      <p:sp>
        <p:nvSpPr>
          <p:cNvPr id="69636" name="Rectangle 4"/>
          <p:cNvSpPr>
            <a:spLocks noGrp="1" noChangeArrowheads="1"/>
          </p:cNvSpPr>
          <p:nvPr>
            <p:ph type="ftr" sz="quarter" idx="2"/>
          </p:nvPr>
        </p:nvSpPr>
        <p:spPr bwMode="auto">
          <a:xfrm>
            <a:off x="0"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defTabSz="969963" eaLnBrk="1" hangingPunct="1">
              <a:defRPr sz="1000">
                <a:latin typeface="Arial" pitchFamily="34" charset="0"/>
              </a:defRPr>
            </a:lvl1pPr>
          </a:lstStyle>
          <a:p>
            <a:pPr>
              <a:defRPr/>
            </a:pPr>
            <a:endParaRPr lang="en-US"/>
          </a:p>
        </p:txBody>
      </p:sp>
      <p:sp>
        <p:nvSpPr>
          <p:cNvPr id="69637" name="Rectangle 5"/>
          <p:cNvSpPr>
            <a:spLocks noGrp="1" noChangeArrowheads="1"/>
          </p:cNvSpPr>
          <p:nvPr>
            <p:ph type="sldNum" sz="quarter" idx="3"/>
          </p:nvPr>
        </p:nvSpPr>
        <p:spPr bwMode="auto">
          <a:xfrm>
            <a:off x="4143375"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algn="r" defTabSz="969963" eaLnBrk="1" hangingPunct="1">
              <a:defRPr sz="1000">
                <a:latin typeface="Arial" pitchFamily="34" charset="0"/>
              </a:defRPr>
            </a:lvl1pPr>
          </a:lstStyle>
          <a:p>
            <a:pPr>
              <a:defRPr/>
            </a:pPr>
            <a:fld id="{86877885-ADF0-4F65-BB32-A70264B1A9C5}" type="slidenum">
              <a:rPr lang="en-US"/>
              <a:pPr>
                <a:defRPr/>
              </a:pPr>
              <a:t>‹#›</a:t>
            </a:fld>
            <a:endParaRPr lang="en-US"/>
          </a:p>
        </p:txBody>
      </p:sp>
    </p:spTree>
    <p:extLst>
      <p:ext uri="{BB962C8B-B14F-4D97-AF65-F5344CB8AC3E}">
        <p14:creationId xmlns:p14="http://schemas.microsoft.com/office/powerpoint/2010/main" val="4005678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defTabSz="969963" eaLnBrk="1" hangingPunct="1">
              <a:defRPr sz="1000">
                <a:latin typeface="Times New Roman" pitchFamily="18" charset="0"/>
              </a:defRPr>
            </a:lvl1pPr>
          </a:lstStyle>
          <a:p>
            <a:pPr>
              <a:defRPr/>
            </a:pPr>
            <a:endParaRPr lang="en-US"/>
          </a:p>
        </p:txBody>
      </p:sp>
      <p:sp>
        <p:nvSpPr>
          <p:cNvPr id="32771" name="Rectangle 3"/>
          <p:cNvSpPr>
            <a:spLocks noGrp="1" noChangeArrowheads="1"/>
          </p:cNvSpPr>
          <p:nvPr>
            <p:ph type="dt" idx="1"/>
          </p:nvPr>
        </p:nvSpPr>
        <p:spPr bwMode="auto">
          <a:xfrm>
            <a:off x="4143375" y="0"/>
            <a:ext cx="3171825" cy="47783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lvl1pPr algn="r" defTabSz="969963" eaLnBrk="1" hangingPunct="1">
              <a:defRPr sz="1000">
                <a:latin typeface="Times New Roman" pitchFamily="18" charset="0"/>
              </a:defRPr>
            </a:lvl1pPr>
          </a:lstStyle>
          <a:p>
            <a:pPr>
              <a:defRPr/>
            </a:pPr>
            <a:endParaRPr lang="en-US"/>
          </a:p>
        </p:txBody>
      </p:sp>
      <p:sp>
        <p:nvSpPr>
          <p:cNvPr id="77828" name="Rectangle 4"/>
          <p:cNvSpPr>
            <a:spLocks noGrp="1" noRot="1" noChangeAspect="1" noChangeArrowheads="1" noTextEdit="1"/>
          </p:cNvSpPr>
          <p:nvPr>
            <p:ph type="sldImg" idx="2"/>
          </p:nvPr>
        </p:nvSpPr>
        <p:spPr bwMode="auto">
          <a:xfrm>
            <a:off x="1260475" y="722313"/>
            <a:ext cx="4800600" cy="360045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974725" y="4559300"/>
            <a:ext cx="5365750" cy="4319588"/>
          </a:xfrm>
          <a:prstGeom prst="rect">
            <a:avLst/>
          </a:prstGeom>
          <a:noFill/>
          <a:ln w="9525">
            <a:noFill/>
            <a:miter lim="800000"/>
            <a:headEnd/>
            <a:tailEnd/>
          </a:ln>
          <a:effectLst/>
        </p:spPr>
        <p:txBody>
          <a:bodyPr vert="horz" wrap="square" lIns="96563" tIns="48283" rIns="96563" bIns="48283" numCol="1" anchor="t" anchorCtr="0" compatLnSpc="1">
            <a:prstTxWarp prst="textNoShape">
              <a:avLst/>
            </a:prstTxWarp>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2774" name="Rectangle 6"/>
          <p:cNvSpPr>
            <a:spLocks noGrp="1" noChangeArrowheads="1"/>
          </p:cNvSpPr>
          <p:nvPr>
            <p:ph type="ftr" sz="quarter" idx="4"/>
          </p:nvPr>
        </p:nvSpPr>
        <p:spPr bwMode="auto">
          <a:xfrm>
            <a:off x="0"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defTabSz="969963" eaLnBrk="1" hangingPunct="1">
              <a:defRPr sz="1000">
                <a:latin typeface="Times New Roman" pitchFamily="18" charset="0"/>
              </a:defRPr>
            </a:lvl1pPr>
          </a:lstStyle>
          <a:p>
            <a:pPr>
              <a:defRPr/>
            </a:pPr>
            <a:endParaRPr lang="en-US"/>
          </a:p>
        </p:txBody>
      </p:sp>
      <p:sp>
        <p:nvSpPr>
          <p:cNvPr id="32775" name="Rectangle 7"/>
          <p:cNvSpPr>
            <a:spLocks noGrp="1" noChangeArrowheads="1"/>
          </p:cNvSpPr>
          <p:nvPr>
            <p:ph type="sldNum" sz="quarter" idx="5"/>
          </p:nvPr>
        </p:nvSpPr>
        <p:spPr bwMode="auto">
          <a:xfrm>
            <a:off x="4143375" y="9123363"/>
            <a:ext cx="3171825" cy="477837"/>
          </a:xfrm>
          <a:prstGeom prst="rect">
            <a:avLst/>
          </a:prstGeom>
          <a:noFill/>
          <a:ln w="9525">
            <a:noFill/>
            <a:miter lim="800000"/>
            <a:headEnd/>
            <a:tailEnd/>
          </a:ln>
          <a:effectLst/>
        </p:spPr>
        <p:txBody>
          <a:bodyPr vert="horz" wrap="square" lIns="96563" tIns="48283" rIns="96563" bIns="48283" numCol="1" anchor="b" anchorCtr="0" compatLnSpc="1">
            <a:prstTxWarp prst="textNoShape">
              <a:avLst/>
            </a:prstTxWarp>
          </a:bodyPr>
          <a:lstStyle>
            <a:lvl1pPr algn="r" defTabSz="969963" eaLnBrk="1" hangingPunct="1">
              <a:defRPr sz="1000">
                <a:latin typeface="Times New Roman" pitchFamily="18" charset="0"/>
              </a:defRPr>
            </a:lvl1pPr>
          </a:lstStyle>
          <a:p>
            <a:pPr>
              <a:defRPr/>
            </a:pPr>
            <a:fld id="{5F8B364E-4680-4814-8C07-6A693477DB70}" type="slidenum">
              <a:rPr lang="en-US"/>
              <a:pPr>
                <a:defRPr/>
              </a:pPr>
              <a:t>‹#›</a:t>
            </a:fld>
            <a:endParaRPr lang="en-US"/>
          </a:p>
        </p:txBody>
      </p:sp>
    </p:spTree>
    <p:extLst>
      <p:ext uri="{BB962C8B-B14F-4D97-AF65-F5344CB8AC3E}">
        <p14:creationId xmlns:p14="http://schemas.microsoft.com/office/powerpoint/2010/main" val="10145270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0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0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0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0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64774-9626-43D6-B49C-DA0979E01EE9}" type="slidenum">
              <a:rPr lang="en-US"/>
              <a:pPr/>
              <a:t>1</a:t>
            </a:fld>
            <a:endParaRPr 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71450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20D09657-E702-4EDA-BD1F-B67ED784D457}" type="slidenum">
              <a:rPr lang="cs-CZ" altLang="cs-CZ" smtClean="0"/>
              <a:pPr>
                <a:defRPr/>
              </a:pPr>
              <a:t>43</a:t>
            </a:fld>
            <a:endParaRPr lang="cs-CZ" altLang="cs-CZ"/>
          </a:p>
        </p:txBody>
      </p:sp>
    </p:spTree>
    <p:extLst>
      <p:ext uri="{BB962C8B-B14F-4D97-AF65-F5344CB8AC3E}">
        <p14:creationId xmlns:p14="http://schemas.microsoft.com/office/powerpoint/2010/main" val="913054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D2D6BF2-9313-4EB3-8ACA-4AF7D267E7D8}" type="slidenum">
              <a:rPr lang="en-US" smtClean="0"/>
              <a:pPr/>
              <a:t>45</a:t>
            </a:fld>
            <a:endParaRPr lang="en-US"/>
          </a:p>
        </p:txBody>
      </p:sp>
      <p:sp>
        <p:nvSpPr>
          <p:cNvPr id="87043" name="Rectangle 2"/>
          <p:cNvSpPr>
            <a:spLocks noGrp="1" noRot="1" noChangeAspect="1" noChangeArrowheads="1" noTextEdit="1"/>
          </p:cNvSpPr>
          <p:nvPr>
            <p:ph type="sldImg"/>
          </p:nvPr>
        </p:nvSpPr>
        <p:spPr>
          <a:xfrm>
            <a:off x="1257300" y="720725"/>
            <a:ext cx="4800600" cy="3600450"/>
          </a:xfrm>
          <a:ln/>
        </p:spPr>
      </p:sp>
      <p:sp>
        <p:nvSpPr>
          <p:cNvPr id="870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403001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8DD029E-8EFC-4EB1-857E-FE276FABBADB}" type="slidenum">
              <a:rPr lang="en-US" smtClean="0"/>
              <a:pPr/>
              <a:t>46</a:t>
            </a:fld>
            <a:endParaRPr lang="en-US"/>
          </a:p>
        </p:txBody>
      </p:sp>
      <p:sp>
        <p:nvSpPr>
          <p:cNvPr id="88067" name="Rectangle 2"/>
          <p:cNvSpPr>
            <a:spLocks noGrp="1" noRot="1" noChangeAspect="1" noChangeArrowheads="1" noTextEdit="1"/>
          </p:cNvSpPr>
          <p:nvPr>
            <p:ph type="sldImg"/>
          </p:nvPr>
        </p:nvSpPr>
        <p:spPr>
          <a:xfrm>
            <a:off x="1257300" y="720725"/>
            <a:ext cx="4800600" cy="3600450"/>
          </a:xfrm>
          <a:ln/>
        </p:spPr>
      </p:sp>
      <p:sp>
        <p:nvSpPr>
          <p:cNvPr id="880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34978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34D7F85-76CA-4F79-A352-6C723CA1A6A6}" type="slidenum">
              <a:rPr lang="en-US" smtClean="0"/>
              <a:pPr/>
              <a:t>47</a:t>
            </a:fld>
            <a:endParaRPr lang="en-US"/>
          </a:p>
        </p:txBody>
      </p:sp>
      <p:sp>
        <p:nvSpPr>
          <p:cNvPr id="89091" name="Rectangle 2"/>
          <p:cNvSpPr>
            <a:spLocks noGrp="1" noRot="1" noChangeAspect="1" noChangeArrowheads="1" noTextEdit="1"/>
          </p:cNvSpPr>
          <p:nvPr>
            <p:ph type="sldImg"/>
          </p:nvPr>
        </p:nvSpPr>
        <p:spPr>
          <a:xfrm>
            <a:off x="1257300" y="720725"/>
            <a:ext cx="4800600" cy="3600450"/>
          </a:xfrm>
          <a:ln/>
        </p:spPr>
      </p:sp>
      <p:sp>
        <p:nvSpPr>
          <p:cNvPr id="8909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977776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456CC92-A257-4D1A-A61A-7D308B2DAA0E}" type="slidenum">
              <a:rPr lang="en-US" smtClean="0"/>
              <a:pPr/>
              <a:t>48</a:t>
            </a:fld>
            <a:endParaRPr lang="en-US"/>
          </a:p>
        </p:txBody>
      </p:sp>
      <p:sp>
        <p:nvSpPr>
          <p:cNvPr id="90115" name="Rectangle 2"/>
          <p:cNvSpPr>
            <a:spLocks noGrp="1" noRot="1" noChangeAspect="1" noChangeArrowheads="1" noTextEdit="1"/>
          </p:cNvSpPr>
          <p:nvPr>
            <p:ph type="sldImg"/>
          </p:nvPr>
        </p:nvSpPr>
        <p:spPr>
          <a:xfrm>
            <a:off x="1257300" y="720725"/>
            <a:ext cx="4800600" cy="3600450"/>
          </a:xfrm>
          <a:ln/>
        </p:spPr>
      </p:sp>
      <p:sp>
        <p:nvSpPr>
          <p:cNvPr id="901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288256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xfrm>
            <a:off x="895350" y="741363"/>
            <a:ext cx="4930775" cy="3698875"/>
          </a:xfrm>
          <a:ln/>
        </p:spPr>
      </p:sp>
      <p:sp>
        <p:nvSpPr>
          <p:cNvPr id="286723" name="Rectangle 3"/>
          <p:cNvSpPr>
            <a:spLocks noGrp="1" noChangeArrowheads="1"/>
          </p:cNvSpPr>
          <p:nvPr>
            <p:ph type="body" idx="1"/>
          </p:nvPr>
        </p:nvSpPr>
        <p:spPr>
          <a:xfrm>
            <a:off x="896190" y="4684606"/>
            <a:ext cx="4925920" cy="4441878"/>
          </a:xfrm>
        </p:spPr>
        <p:txBody>
          <a:bodyPr/>
          <a:lstStyle/>
          <a:p>
            <a:endParaRPr lang="cs-CZ" altLang="cs-CZ"/>
          </a:p>
        </p:txBody>
      </p:sp>
    </p:spTree>
    <p:extLst>
      <p:ext uri="{BB962C8B-B14F-4D97-AF65-F5344CB8AC3E}">
        <p14:creationId xmlns:p14="http://schemas.microsoft.com/office/powerpoint/2010/main" val="3110048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xfrm>
            <a:off x="895350" y="741363"/>
            <a:ext cx="4930775" cy="3698875"/>
          </a:xfrm>
          <a:ln/>
        </p:spPr>
      </p:sp>
      <p:sp>
        <p:nvSpPr>
          <p:cNvPr id="288771" name="Rectangle 3"/>
          <p:cNvSpPr>
            <a:spLocks noGrp="1" noChangeArrowheads="1"/>
          </p:cNvSpPr>
          <p:nvPr>
            <p:ph type="body" idx="1"/>
          </p:nvPr>
        </p:nvSpPr>
        <p:spPr>
          <a:xfrm>
            <a:off x="896190" y="4684606"/>
            <a:ext cx="4925920" cy="4441878"/>
          </a:xfrm>
        </p:spPr>
        <p:txBody>
          <a:bodyPr/>
          <a:lstStyle/>
          <a:p>
            <a:endParaRPr lang="cs-CZ" altLang="cs-CZ"/>
          </a:p>
        </p:txBody>
      </p:sp>
    </p:spTree>
    <p:extLst>
      <p:ext uri="{BB962C8B-B14F-4D97-AF65-F5344CB8AC3E}">
        <p14:creationId xmlns:p14="http://schemas.microsoft.com/office/powerpoint/2010/main" val="167659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a:xfrm>
            <a:off x="895350" y="741363"/>
            <a:ext cx="4930775" cy="3698875"/>
          </a:xfrm>
          <a:ln/>
        </p:spPr>
      </p:sp>
      <p:sp>
        <p:nvSpPr>
          <p:cNvPr id="393219" name="Rectangle 3"/>
          <p:cNvSpPr>
            <a:spLocks noGrp="1" noChangeArrowheads="1"/>
          </p:cNvSpPr>
          <p:nvPr>
            <p:ph type="body" idx="1"/>
          </p:nvPr>
        </p:nvSpPr>
        <p:spPr>
          <a:xfrm>
            <a:off x="896190" y="4684606"/>
            <a:ext cx="4925920" cy="4441878"/>
          </a:xfrm>
        </p:spPr>
        <p:txBody>
          <a:bodyPr/>
          <a:lstStyle/>
          <a:p>
            <a:endParaRPr lang="cs-CZ" altLang="cs-CZ"/>
          </a:p>
        </p:txBody>
      </p:sp>
    </p:spTree>
    <p:extLst>
      <p:ext uri="{BB962C8B-B14F-4D97-AF65-F5344CB8AC3E}">
        <p14:creationId xmlns:p14="http://schemas.microsoft.com/office/powerpoint/2010/main" val="26238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20D09657-E702-4EDA-BD1F-B67ED784D457}" type="slidenum">
              <a:rPr lang="cs-CZ" altLang="cs-CZ" smtClean="0"/>
              <a:pPr>
                <a:defRPr/>
              </a:pPr>
              <a:t>75</a:t>
            </a:fld>
            <a:endParaRPr lang="cs-CZ" altLang="cs-CZ"/>
          </a:p>
        </p:txBody>
      </p:sp>
    </p:spTree>
    <p:extLst>
      <p:ext uri="{BB962C8B-B14F-4D97-AF65-F5344CB8AC3E}">
        <p14:creationId xmlns:p14="http://schemas.microsoft.com/office/powerpoint/2010/main" val="2278629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20D09657-E702-4EDA-BD1F-B67ED784D457}" type="slidenum">
              <a:rPr lang="cs-CZ" altLang="cs-CZ" smtClean="0"/>
              <a:pPr>
                <a:defRPr/>
              </a:pPr>
              <a:t>76</a:t>
            </a:fld>
            <a:endParaRPr lang="cs-CZ" altLang="cs-CZ"/>
          </a:p>
        </p:txBody>
      </p:sp>
    </p:spTree>
    <p:extLst>
      <p:ext uri="{BB962C8B-B14F-4D97-AF65-F5344CB8AC3E}">
        <p14:creationId xmlns:p14="http://schemas.microsoft.com/office/powerpoint/2010/main" val="206914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9841992-1EA3-4B0A-8238-FE3E5485C74E}" type="slidenum">
              <a:rPr lang="en-US" smtClean="0"/>
              <a:pPr/>
              <a:t>33</a:t>
            </a:fld>
            <a:endParaRPr lang="en-US"/>
          </a:p>
        </p:txBody>
      </p:sp>
      <p:sp>
        <p:nvSpPr>
          <p:cNvPr id="78851" name="Rectangle 2"/>
          <p:cNvSpPr>
            <a:spLocks noGrp="1" noRot="1" noChangeAspect="1" noChangeArrowheads="1" noTextEdit="1"/>
          </p:cNvSpPr>
          <p:nvPr>
            <p:ph type="sldImg"/>
          </p:nvPr>
        </p:nvSpPr>
        <p:spPr>
          <a:xfrm>
            <a:off x="1257300" y="720725"/>
            <a:ext cx="4800600" cy="3600450"/>
          </a:xfrm>
          <a:ln/>
        </p:spPr>
      </p:sp>
      <p:sp>
        <p:nvSpPr>
          <p:cNvPr id="78852" name="Rectangle 3"/>
          <p:cNvSpPr>
            <a:spLocks noGrp="1" noChangeArrowheads="1"/>
          </p:cNvSpPr>
          <p:nvPr>
            <p:ph type="body" idx="1"/>
          </p:nvPr>
        </p:nvSpPr>
        <p:spPr>
          <a:xfrm>
            <a:off x="731838" y="4560888"/>
            <a:ext cx="5851525" cy="4319587"/>
          </a:xfrm>
          <a:noFill/>
          <a:ln/>
        </p:spPr>
        <p:txBody>
          <a:bodyPr/>
          <a:lstStyle/>
          <a:p>
            <a:pPr eaLnBrk="1" hangingPunct="1"/>
            <a:r>
              <a:rPr lang="en-US"/>
              <a:t>Here is a top-down encoding of a mechanism:</a:t>
            </a:r>
          </a:p>
          <a:p>
            <a:pPr eaLnBrk="1" hangingPunct="1"/>
            <a:endParaRPr lang="en-US"/>
          </a:p>
          <a:p>
            <a:pPr eaLnBrk="1" hangingPunct="1"/>
            <a:r>
              <a:rPr lang="en-US"/>
              <a:t>Top-down construction of a mechanism starts with an embryonic machine with the desired number of DoF, such as the four-bar (which has one DoF). </a:t>
            </a:r>
          </a:p>
          <a:p>
            <a:pPr eaLnBrk="1" hangingPunct="1"/>
            <a:r>
              <a:rPr lang="en-US"/>
              <a:t>A tree of operators then recursively modifies that mechanism by replacing single links with assemblies of links with an equivalent DoF, so that the total number of DoF remains unchanged. Two such transformations are shown The </a:t>
            </a:r>
            <a:r>
              <a:rPr lang="en-US" b="1" i="1"/>
              <a:t>D</a:t>
            </a:r>
            <a:r>
              <a:rPr lang="en-US"/>
              <a:t> and </a:t>
            </a:r>
            <a:r>
              <a:rPr lang="en-US" b="1" i="1"/>
              <a:t>T</a:t>
            </a:r>
            <a:r>
              <a:rPr lang="en-US"/>
              <a:t> operators. </a:t>
            </a:r>
          </a:p>
          <a:p>
            <a:pPr eaLnBrk="1" hangingPunct="1"/>
            <a:endParaRPr lang="en-US"/>
          </a:p>
          <a:p>
            <a:pPr eaLnBrk="1" hangingPunct="1"/>
            <a:r>
              <a:rPr lang="en-US"/>
              <a:t>The </a:t>
            </a:r>
            <a:r>
              <a:rPr lang="en-US" b="1" i="1"/>
              <a:t>D</a:t>
            </a:r>
            <a:r>
              <a:rPr lang="en-US"/>
              <a:t> operator creates a new node and connects it to both the endpoints of a given link, essentially creating a rigid triangular component. The </a:t>
            </a:r>
            <a:r>
              <a:rPr lang="en-US" b="1" i="1"/>
              <a:t>T</a:t>
            </a:r>
            <a:r>
              <a:rPr lang="en-US"/>
              <a:t> operator replaces a given link with two links that pass through a newly created node. The new node is also connected to some other existing node. In both operators, the position of the new nodes is specified in coordinates local to link being modified. Operators provably DoF invariant</a:t>
            </a:r>
          </a:p>
          <a:p>
            <a:pPr eaLnBrk="1" hangingPunct="1"/>
            <a:endParaRPr lang="en-US"/>
          </a:p>
          <a:p>
            <a:pPr eaLnBrk="1" hangingPunct="1"/>
            <a:r>
              <a:rPr lang="en-US"/>
              <a:t>On the right, we see how application of a tree of operators to the embryonic mechanism, will transform it into an arbitrary compound mechanism with exactly one DoF. Terminals of the tree are the actual links of the mechanism. </a:t>
            </a:r>
          </a:p>
        </p:txBody>
      </p:sp>
    </p:spTree>
    <p:extLst>
      <p:ext uri="{BB962C8B-B14F-4D97-AF65-F5344CB8AC3E}">
        <p14:creationId xmlns:p14="http://schemas.microsoft.com/office/powerpoint/2010/main" val="3568068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20D09657-E702-4EDA-BD1F-B67ED784D457}" type="slidenum">
              <a:rPr lang="cs-CZ" altLang="cs-CZ" smtClean="0"/>
              <a:pPr>
                <a:defRPr/>
              </a:pPr>
              <a:t>77</a:t>
            </a:fld>
            <a:endParaRPr lang="cs-CZ" altLang="cs-CZ"/>
          </a:p>
        </p:txBody>
      </p:sp>
    </p:spTree>
    <p:extLst>
      <p:ext uri="{BB962C8B-B14F-4D97-AF65-F5344CB8AC3E}">
        <p14:creationId xmlns:p14="http://schemas.microsoft.com/office/powerpoint/2010/main" val="91609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CE6F76F-5778-4CAE-93BD-BB4A998A6E03}" type="slidenum">
              <a:rPr lang="en-US" smtClean="0"/>
              <a:pPr/>
              <a:t>34</a:t>
            </a:fld>
            <a:endParaRPr lang="en-US"/>
          </a:p>
        </p:txBody>
      </p:sp>
      <p:sp>
        <p:nvSpPr>
          <p:cNvPr id="79875" name="Rectangle 2"/>
          <p:cNvSpPr>
            <a:spLocks noGrp="1" noRot="1" noChangeAspect="1" noChangeArrowheads="1" noTextEdit="1"/>
          </p:cNvSpPr>
          <p:nvPr>
            <p:ph type="sldImg"/>
          </p:nvPr>
        </p:nvSpPr>
        <p:spPr>
          <a:xfrm>
            <a:off x="1257300" y="720725"/>
            <a:ext cx="4800600" cy="3600450"/>
          </a:xfrm>
          <a:ln/>
        </p:spPr>
      </p:sp>
      <p:sp>
        <p:nvSpPr>
          <p:cNvPr id="79876" name="Rectangle 3"/>
          <p:cNvSpPr>
            <a:spLocks noGrp="1" noChangeArrowheads="1"/>
          </p:cNvSpPr>
          <p:nvPr>
            <p:ph type="body" idx="1"/>
          </p:nvPr>
        </p:nvSpPr>
        <p:spPr>
          <a:xfrm>
            <a:off x="731838" y="4560888"/>
            <a:ext cx="5851525" cy="4319587"/>
          </a:xfrm>
          <a:noFill/>
          <a:ln/>
        </p:spPr>
        <p:txBody>
          <a:bodyPr/>
          <a:lstStyle/>
          <a:p>
            <a:pPr eaLnBrk="1" hangingPunct="1"/>
            <a:r>
              <a:rPr lang="en-US"/>
              <a:t>[optional]</a:t>
            </a:r>
          </a:p>
          <a:p>
            <a:pPr eaLnBrk="1" hangingPunct="1"/>
            <a:endParaRPr lang="en-US"/>
          </a:p>
          <a:p>
            <a:pPr eaLnBrk="1" hangingPunct="1"/>
            <a:r>
              <a:rPr lang="en-US"/>
              <a:t>Comparison of mechanism can be difficult, as apparently different machines may be functionally equivalent. Complex mechanisms can be reduced to simpler mechanisms with equivalent curve traces by through iterative transformations.</a:t>
            </a:r>
          </a:p>
          <a:p>
            <a:pPr eaLnBrk="1" hangingPunct="1"/>
            <a:endParaRPr lang="en-US"/>
          </a:p>
          <a:p>
            <a:pPr eaLnBrk="1" hangingPunct="1"/>
            <a:r>
              <a:rPr lang="en-US"/>
              <a:t>These are essentially neutral operators that can be used in the search as well.</a:t>
            </a:r>
          </a:p>
        </p:txBody>
      </p:sp>
    </p:spTree>
    <p:extLst>
      <p:ext uri="{BB962C8B-B14F-4D97-AF65-F5344CB8AC3E}">
        <p14:creationId xmlns:p14="http://schemas.microsoft.com/office/powerpoint/2010/main" val="1435170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2E86B73-C347-4C5F-8D5F-80E8DE5A919B}" type="slidenum">
              <a:rPr lang="en-US" smtClean="0"/>
              <a:pPr/>
              <a:t>35</a:t>
            </a:fld>
            <a:endParaRPr lang="en-US"/>
          </a:p>
        </p:txBody>
      </p:sp>
      <p:sp>
        <p:nvSpPr>
          <p:cNvPr id="80899" name="Rectangle 2"/>
          <p:cNvSpPr>
            <a:spLocks noGrp="1" noRot="1" noChangeAspect="1" noChangeArrowheads="1" noTextEdit="1"/>
          </p:cNvSpPr>
          <p:nvPr>
            <p:ph type="sldImg"/>
          </p:nvPr>
        </p:nvSpPr>
        <p:spPr>
          <a:xfrm>
            <a:off x="1257300" y="720725"/>
            <a:ext cx="4800600" cy="3600450"/>
          </a:xfrm>
          <a:ln/>
        </p:spPr>
      </p:sp>
      <p:sp>
        <p:nvSpPr>
          <p:cNvPr id="80900" name="Rectangle 3"/>
          <p:cNvSpPr>
            <a:spLocks noGrp="1" noChangeArrowheads="1"/>
          </p:cNvSpPr>
          <p:nvPr>
            <p:ph type="body" idx="1"/>
          </p:nvPr>
        </p:nvSpPr>
        <p:spPr>
          <a:xfrm>
            <a:off x="731838" y="4560888"/>
            <a:ext cx="5851525" cy="4319587"/>
          </a:xfrm>
          <a:noFill/>
          <a:ln/>
        </p:spPr>
        <p:txBody>
          <a:bodyPr/>
          <a:lstStyle/>
          <a:p>
            <a:pPr eaLnBrk="1" hangingPunct="1"/>
            <a:r>
              <a:rPr lang="en-US"/>
              <a:t>We used a GP with a population of 100 individuals and fitness proportional selection using stochastic-universal-sampling.</a:t>
            </a:r>
          </a:p>
          <a:p>
            <a:pPr eaLnBrk="1" hangingPunct="1"/>
            <a:endParaRPr lang="en-US"/>
          </a:p>
          <a:p>
            <a:pPr eaLnBrk="1" hangingPunct="1"/>
            <a:r>
              <a:rPr lang="en-US"/>
              <a:t> The fitness was the linearity of the most linear curve traced by any of the mechanisms’ vertices, when the crank node was turned 45 degrees. </a:t>
            </a:r>
          </a:p>
          <a:p>
            <a:pPr eaLnBrk="1" hangingPunct="1"/>
            <a:endParaRPr lang="en-US"/>
          </a:p>
          <a:p>
            <a:pPr eaLnBrk="1" hangingPunct="1"/>
            <a:r>
              <a:rPr lang="en-US"/>
              <a:t>Linearity is the aspect ratio of the tightest bounding box around node traces.</a:t>
            </a:r>
          </a:p>
        </p:txBody>
      </p:sp>
    </p:spTree>
    <p:extLst>
      <p:ext uri="{BB962C8B-B14F-4D97-AF65-F5344CB8AC3E}">
        <p14:creationId xmlns:p14="http://schemas.microsoft.com/office/powerpoint/2010/main" val="1642775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FEBA81F-FA30-4CAE-B6BB-3B6AE95701BD}" type="slidenum">
              <a:rPr lang="en-US" smtClean="0"/>
              <a:pPr/>
              <a:t>36</a:t>
            </a:fld>
            <a:endParaRPr lang="en-US"/>
          </a:p>
        </p:txBody>
      </p:sp>
      <p:sp>
        <p:nvSpPr>
          <p:cNvPr id="81923" name="Rectangle 2"/>
          <p:cNvSpPr>
            <a:spLocks noGrp="1" noRot="1" noChangeAspect="1" noChangeArrowheads="1" noTextEdit="1"/>
          </p:cNvSpPr>
          <p:nvPr>
            <p:ph type="sldImg"/>
          </p:nvPr>
        </p:nvSpPr>
        <p:spPr>
          <a:xfrm>
            <a:off x="1257300" y="720725"/>
            <a:ext cx="4800600" cy="3600450"/>
          </a:xfrm>
          <a:ln/>
        </p:spPr>
      </p:sp>
      <p:sp>
        <p:nvSpPr>
          <p:cNvPr id="81924" name="Rectangle 3"/>
          <p:cNvSpPr>
            <a:spLocks noGrp="1" noChangeArrowheads="1"/>
          </p:cNvSpPr>
          <p:nvPr>
            <p:ph type="body" idx="1"/>
          </p:nvPr>
        </p:nvSpPr>
        <p:spPr>
          <a:xfrm>
            <a:off x="731838" y="4560888"/>
            <a:ext cx="5851525" cy="4319587"/>
          </a:xfrm>
          <a:noFill/>
          <a:ln/>
        </p:spPr>
        <p:txBody>
          <a:bodyPr/>
          <a:lstStyle/>
          <a:p>
            <a:pPr eaLnBrk="1" hangingPunct="1"/>
            <a:r>
              <a:rPr lang="en-US"/>
              <a:t>The search progressed in steps of discovery, as shown in this typical run.</a:t>
            </a:r>
          </a:p>
          <a:p>
            <a:pPr eaLnBrk="1" hangingPunct="1"/>
            <a:endParaRPr lang="en-US"/>
          </a:p>
          <a:p>
            <a:pPr eaLnBrk="1" hangingPunct="1"/>
            <a:r>
              <a:rPr lang="en-US"/>
              <a:t>A variety of mechanisms were produced, most with linearity exceeding 1000 (i.e., deviation of one millimeter over a meter) and some as high as 28000 (35</a:t>
            </a:r>
            <a:r>
              <a:rPr lang="en-US">
                <a:sym typeface="Symbol" pitchFamily="18" charset="2"/>
              </a:rPr>
              <a:t></a:t>
            </a:r>
            <a:r>
              <a:rPr lang="en-US"/>
              <a:t>m over a meter).</a:t>
            </a:r>
          </a:p>
          <a:p>
            <a:pPr eaLnBrk="1" hangingPunct="1"/>
            <a:endParaRPr lang="en-US"/>
          </a:p>
        </p:txBody>
      </p:sp>
    </p:spTree>
    <p:extLst>
      <p:ext uri="{BB962C8B-B14F-4D97-AF65-F5344CB8AC3E}">
        <p14:creationId xmlns:p14="http://schemas.microsoft.com/office/powerpoint/2010/main" val="118777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78B3E06-60F5-4B0D-B286-FD1DF2012E36}" type="slidenum">
              <a:rPr lang="en-US" smtClean="0"/>
              <a:pPr/>
              <a:t>37</a:t>
            </a:fld>
            <a:endParaRPr lang="en-US"/>
          </a:p>
        </p:txBody>
      </p:sp>
      <p:sp>
        <p:nvSpPr>
          <p:cNvPr id="82947" name="Rectangle 2"/>
          <p:cNvSpPr>
            <a:spLocks noGrp="1" noRot="1" noChangeAspect="1" noChangeArrowheads="1" noTextEdit="1"/>
          </p:cNvSpPr>
          <p:nvPr>
            <p:ph type="sldImg"/>
          </p:nvPr>
        </p:nvSpPr>
        <p:spPr>
          <a:xfrm>
            <a:off x="1257300" y="720725"/>
            <a:ext cx="4800600" cy="3600450"/>
          </a:xfrm>
          <a:ln/>
        </p:spPr>
      </p:sp>
      <p:sp>
        <p:nvSpPr>
          <p:cNvPr id="82948"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4979</a:t>
            </a:r>
          </a:p>
        </p:txBody>
      </p:sp>
    </p:spTree>
    <p:extLst>
      <p:ext uri="{BB962C8B-B14F-4D97-AF65-F5344CB8AC3E}">
        <p14:creationId xmlns:p14="http://schemas.microsoft.com/office/powerpoint/2010/main" val="196158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E518CDC-29E8-42AF-AEED-1C54AFB833BA}" type="slidenum">
              <a:rPr lang="en-US" smtClean="0"/>
              <a:pPr/>
              <a:t>38</a:t>
            </a:fld>
            <a:endParaRPr lang="en-US"/>
          </a:p>
        </p:txBody>
      </p:sp>
      <p:sp>
        <p:nvSpPr>
          <p:cNvPr id="83971" name="Rectangle 2"/>
          <p:cNvSpPr>
            <a:spLocks noGrp="1" noRot="1" noChangeAspect="1" noChangeArrowheads="1" noTextEdit="1"/>
          </p:cNvSpPr>
          <p:nvPr>
            <p:ph type="sldImg"/>
          </p:nvPr>
        </p:nvSpPr>
        <p:spPr>
          <a:xfrm>
            <a:off x="1257300" y="720725"/>
            <a:ext cx="4800600" cy="3600450"/>
          </a:xfrm>
          <a:ln/>
        </p:spPr>
      </p:sp>
      <p:sp>
        <p:nvSpPr>
          <p:cNvPr id="83972"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5300</a:t>
            </a:r>
          </a:p>
          <a:p>
            <a:pPr eaLnBrk="1" hangingPunct="1"/>
            <a:endParaRPr lang="en-US"/>
          </a:p>
          <a:p>
            <a:pPr eaLnBrk="1" hangingPunct="1"/>
            <a:r>
              <a:rPr lang="en-US"/>
              <a:t>It clearly infringes on earlier principles of Robert’s Linkage (1841) </a:t>
            </a:r>
          </a:p>
          <a:p>
            <a:pPr eaLnBrk="1" hangingPunct="1"/>
            <a:endParaRPr lang="en-US"/>
          </a:p>
          <a:p>
            <a:pPr eaLnBrk="1" hangingPunct="1"/>
            <a:endParaRPr lang="en-US"/>
          </a:p>
        </p:txBody>
      </p:sp>
    </p:spTree>
    <p:extLst>
      <p:ext uri="{BB962C8B-B14F-4D97-AF65-F5344CB8AC3E}">
        <p14:creationId xmlns:p14="http://schemas.microsoft.com/office/powerpoint/2010/main" val="43389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B15CCCB-A5A4-48D8-ADB9-764CC9E383E1}" type="slidenum">
              <a:rPr lang="en-US" smtClean="0"/>
              <a:pPr/>
              <a:t>39</a:t>
            </a:fld>
            <a:endParaRPr lang="en-US"/>
          </a:p>
        </p:txBody>
      </p:sp>
      <p:sp>
        <p:nvSpPr>
          <p:cNvPr id="84995" name="Rectangle 2"/>
          <p:cNvSpPr>
            <a:spLocks noGrp="1" noRot="1" noChangeAspect="1" noChangeArrowheads="1" noTextEdit="1"/>
          </p:cNvSpPr>
          <p:nvPr>
            <p:ph type="sldImg"/>
          </p:nvPr>
        </p:nvSpPr>
        <p:spPr>
          <a:xfrm>
            <a:off x="1257300" y="720725"/>
            <a:ext cx="4800600" cy="3600450"/>
          </a:xfrm>
          <a:ln/>
        </p:spPr>
      </p:sp>
      <p:sp>
        <p:nvSpPr>
          <p:cNvPr id="84996"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12000</a:t>
            </a:r>
          </a:p>
          <a:p>
            <a:pPr eaLnBrk="1" hangingPunct="1"/>
            <a:endParaRPr lang="en-US"/>
          </a:p>
        </p:txBody>
      </p:sp>
    </p:spTree>
    <p:extLst>
      <p:ext uri="{BB962C8B-B14F-4D97-AF65-F5344CB8AC3E}">
        <p14:creationId xmlns:p14="http://schemas.microsoft.com/office/powerpoint/2010/main" val="309181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4527131-1B24-43E2-8551-A94158A19DBD}" type="slidenum">
              <a:rPr lang="en-US" smtClean="0"/>
              <a:pPr/>
              <a:t>40</a:t>
            </a:fld>
            <a:endParaRPr lang="en-US"/>
          </a:p>
        </p:txBody>
      </p:sp>
      <p:sp>
        <p:nvSpPr>
          <p:cNvPr id="86019" name="Rectangle 2"/>
          <p:cNvSpPr>
            <a:spLocks noGrp="1" noRot="1" noChangeAspect="1" noChangeArrowheads="1" noTextEdit="1"/>
          </p:cNvSpPr>
          <p:nvPr>
            <p:ph type="sldImg"/>
          </p:nvPr>
        </p:nvSpPr>
        <p:spPr>
          <a:xfrm>
            <a:off x="1257300" y="720725"/>
            <a:ext cx="4800600" cy="3600450"/>
          </a:xfrm>
          <a:ln/>
        </p:spPr>
      </p:sp>
      <p:sp>
        <p:nvSpPr>
          <p:cNvPr id="86020" name="Rectangle 3"/>
          <p:cNvSpPr>
            <a:spLocks noGrp="1" noChangeArrowheads="1"/>
          </p:cNvSpPr>
          <p:nvPr>
            <p:ph type="body" idx="1"/>
          </p:nvPr>
        </p:nvSpPr>
        <p:spPr>
          <a:xfrm>
            <a:off x="731838" y="4560888"/>
            <a:ext cx="5851525" cy="4319587"/>
          </a:xfrm>
          <a:noFill/>
          <a:ln/>
        </p:spPr>
        <p:txBody>
          <a:bodyPr/>
          <a:lstStyle/>
          <a:p>
            <a:pPr eaLnBrk="1" hangingPunct="1"/>
            <a:r>
              <a:rPr lang="en-US"/>
              <a:t>This machine has a linearity of 28000</a:t>
            </a:r>
          </a:p>
          <a:p>
            <a:pPr eaLnBrk="1" hangingPunct="1"/>
            <a:endParaRPr lang="en-US"/>
          </a:p>
          <a:p>
            <a:pPr eaLnBrk="1" hangingPunct="1"/>
            <a:r>
              <a:rPr lang="en-US"/>
              <a:t>Many more solutions were evolved</a:t>
            </a:r>
          </a:p>
          <a:p>
            <a:pPr eaLnBrk="1" hangingPunct="1"/>
            <a:endParaRPr lang="en-US"/>
          </a:p>
          <a:p>
            <a:pPr eaLnBrk="1" hangingPunct="1"/>
            <a:endParaRPr lang="en-US"/>
          </a:p>
        </p:txBody>
      </p:sp>
    </p:spTree>
    <p:extLst>
      <p:ext uri="{BB962C8B-B14F-4D97-AF65-F5344CB8AC3E}">
        <p14:creationId xmlns:p14="http://schemas.microsoft.com/office/powerpoint/2010/main" val="259223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99059" name="Rectangle 19"/>
          <p:cNvSpPr>
            <a:spLocks noGrp="1" noChangeArrowheads="1"/>
          </p:cNvSpPr>
          <p:nvPr>
            <p:ph type="ctrTitle"/>
          </p:nvPr>
        </p:nvSpPr>
        <p:spPr>
          <a:xfrm>
            <a:off x="2971800" y="1828800"/>
            <a:ext cx="6019800" cy="2209800"/>
          </a:xfrm>
        </p:spPr>
        <p:txBody>
          <a:bodyPr/>
          <a:lstStyle>
            <a:lvl1pPr>
              <a:defRPr>
                <a:solidFill>
                  <a:schemeClr val="bg1"/>
                </a:solidFill>
                <a:effectLst/>
              </a:defRPr>
            </a:lvl1pPr>
          </a:lstStyle>
          <a:p>
            <a:r>
              <a:rPr lang="en-GB"/>
              <a:t>Klepnutím lze upravit styl předlohy nadpisů.</a:t>
            </a:r>
          </a:p>
        </p:txBody>
      </p:sp>
      <p:sp>
        <p:nvSpPr>
          <p:cNvPr id="599060" name="Rectangle 20"/>
          <p:cNvSpPr>
            <a:spLocks noGrp="1" noChangeArrowheads="1"/>
          </p:cNvSpPr>
          <p:nvPr>
            <p:ph type="subTitle" idx="1"/>
          </p:nvPr>
        </p:nvSpPr>
        <p:spPr>
          <a:xfrm>
            <a:off x="2971800" y="4267200"/>
            <a:ext cx="6019800" cy="1825625"/>
          </a:xfrm>
        </p:spPr>
        <p:txBody>
          <a:bodyPr/>
          <a:lstStyle>
            <a:lvl1pPr marL="0" indent="0" algn="ctr">
              <a:buFont typeface="Wingdings" pitchFamily="2" charset="2"/>
              <a:buNone/>
              <a:defRPr/>
            </a:lvl1pPr>
          </a:lstStyle>
          <a:p>
            <a:r>
              <a:rPr lang="en-GB"/>
              <a:t>Klepnutím lze upravit styl předlohy podnadpisů.</a:t>
            </a:r>
          </a:p>
        </p:txBody>
      </p:sp>
      <p:sp>
        <p:nvSpPr>
          <p:cNvPr id="18"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19" name="Rectangle 17"/>
          <p:cNvSpPr>
            <a:spLocks noGrp="1" noChangeArrowheads="1"/>
          </p:cNvSpPr>
          <p:nvPr>
            <p:ph type="ftr" sz="quarter" idx="11"/>
          </p:nvPr>
        </p:nvSpPr>
        <p:spPr>
          <a:xfrm>
            <a:off x="3124200" y="6248400"/>
            <a:ext cx="2895600" cy="457200"/>
          </a:xfrm>
        </p:spPr>
        <p:txBody>
          <a:bodyPr/>
          <a:lstStyle>
            <a:lvl1pPr>
              <a:defRPr>
                <a:solidFill>
                  <a:schemeClr val="tx1"/>
                </a:solidFill>
              </a:defRPr>
            </a:lvl1pPr>
          </a:lstStyle>
          <a:p>
            <a:pPr>
              <a:defRPr/>
            </a:pPr>
            <a:endParaRPr lang="cs-CZ"/>
          </a:p>
        </p:txBody>
      </p:sp>
      <p:sp>
        <p:nvSpPr>
          <p:cNvPr id="20" name="Rectangle 18"/>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C00C0F20-3D06-4F77-8253-FEE78440F3D8}" type="slidenum">
              <a:rPr lang="cs-CZ"/>
              <a:pPr>
                <a:defRPr/>
              </a:pPr>
              <a:t>‹#›</a:t>
            </a:fld>
            <a:endParaRPr lang="cs-CZ"/>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188913"/>
            <a:ext cx="2071688" cy="6192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5763" y="188913"/>
            <a:ext cx="6065837" cy="6192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07375" cy="720725"/>
          </a:xfrm>
        </p:spPr>
        <p:txBody>
          <a:bodyPr/>
          <a:lstStyle/>
          <a:p>
            <a:r>
              <a:rPr lang="en-US"/>
              <a:t>Click to edit Master title style</a:t>
            </a:r>
          </a:p>
        </p:txBody>
      </p:sp>
      <p:sp>
        <p:nvSpPr>
          <p:cNvPr id="3" name="Text Placeholder 2"/>
          <p:cNvSpPr>
            <a:spLocks noGrp="1"/>
          </p:cNvSpPr>
          <p:nvPr>
            <p:ph type="body" sz="half" idx="1"/>
          </p:nvPr>
        </p:nvSpPr>
        <p:spPr>
          <a:xfrm>
            <a:off x="385763" y="1196975"/>
            <a:ext cx="4032250"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0413" y="1196975"/>
            <a:ext cx="4033837"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5763" y="1196975"/>
            <a:ext cx="40322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0413" y="1196975"/>
            <a:ext cx="4033837"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8019" name="Rectangle 3"/>
          <p:cNvSpPr>
            <a:spLocks noGrp="1" noChangeArrowheads="1"/>
          </p:cNvSpPr>
          <p:nvPr>
            <p:ph type="ftr" sz="quarter" idx="3"/>
          </p:nvPr>
        </p:nvSpPr>
        <p:spPr bwMode="auto">
          <a:xfrm>
            <a:off x="3338513" y="6577013"/>
            <a:ext cx="2447925" cy="242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accent2"/>
                </a:solidFill>
                <a:latin typeface="Arial" pitchFamily="34" charset="0"/>
              </a:defRPr>
            </a:lvl1pPr>
          </a:lstStyle>
          <a:p>
            <a:pPr>
              <a:defRPr/>
            </a:pPr>
            <a:endParaRPr lang="en-GB"/>
          </a:p>
        </p:txBody>
      </p:sp>
      <p:sp>
        <p:nvSpPr>
          <p:cNvPr id="598030" name="Rectangle 14"/>
          <p:cNvSpPr>
            <a:spLocks noGrp="1" noChangeArrowheads="1"/>
          </p:cNvSpPr>
          <p:nvPr>
            <p:ph type="title"/>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Klepnutím lze upravit styl předlohy nadpisů.</a:t>
            </a:r>
          </a:p>
        </p:txBody>
      </p:sp>
      <p:sp>
        <p:nvSpPr>
          <p:cNvPr id="7173" name="Rectangle 15"/>
          <p:cNvSpPr>
            <a:spLocks noGrp="1" noChangeArrowheads="1"/>
          </p:cNvSpPr>
          <p:nvPr>
            <p:ph type="body" idx="1"/>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Klepnutím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598035" name="Text Box 19"/>
          <p:cNvSpPr txBox="1">
            <a:spLocks noChangeArrowheads="1"/>
          </p:cNvSpPr>
          <p:nvPr/>
        </p:nvSpPr>
        <p:spPr bwMode="auto">
          <a:xfrm>
            <a:off x="5292725" y="6488113"/>
            <a:ext cx="3455988" cy="260350"/>
          </a:xfrm>
          <a:prstGeom prst="rect">
            <a:avLst/>
          </a:prstGeom>
          <a:noFill/>
          <a:ln w="9525">
            <a:noFill/>
            <a:miter lim="800000"/>
            <a:headEnd/>
            <a:tailEnd/>
          </a:ln>
          <a:effectLst/>
        </p:spPr>
        <p:txBody>
          <a:bodyPr>
            <a:spAutoFit/>
          </a:bodyPr>
          <a:lstStyle/>
          <a:p>
            <a:pPr>
              <a:spcBef>
                <a:spcPct val="50000"/>
              </a:spcBef>
              <a:defRPr/>
            </a:pPr>
            <a:r>
              <a:rPr lang="en-US" sz="1100" b="1">
                <a:solidFill>
                  <a:srgbClr val="FFAE5D"/>
                </a:solidFill>
                <a:latin typeface="Verdana" pitchFamily="34" charset="0"/>
              </a:rPr>
              <a:t>Applications of Evolutionary Algorithms</a:t>
            </a:r>
          </a:p>
        </p:txBody>
      </p:sp>
      <p:grpSp>
        <p:nvGrpSpPr>
          <p:cNvPr id="7175" name="Group 35"/>
          <p:cNvGrpSpPr>
            <a:grpSpLocks/>
          </p:cNvGrpSpPr>
          <p:nvPr userDrawn="1"/>
        </p:nvGrpSpPr>
        <p:grpSpPr bwMode="auto">
          <a:xfrm>
            <a:off x="4789488" y="6597650"/>
            <a:ext cx="358775" cy="71438"/>
            <a:chOff x="3848" y="4020"/>
            <a:chExt cx="226" cy="45"/>
          </a:xfrm>
        </p:grpSpPr>
        <p:sp>
          <p:nvSpPr>
            <p:cNvPr id="598048" name="Rectangle 32"/>
            <p:cNvSpPr>
              <a:spLocks noChangeArrowheads="1"/>
            </p:cNvSpPr>
            <p:nvPr userDrawn="1"/>
          </p:nvSpPr>
          <p:spPr bwMode="auto">
            <a:xfrm>
              <a:off x="3848" y="4020"/>
              <a:ext cx="45" cy="45"/>
            </a:xfrm>
            <a:prstGeom prst="rect">
              <a:avLst/>
            </a:prstGeom>
            <a:solidFill>
              <a:srgbClr val="FFD1A3"/>
            </a:solidFill>
            <a:ln w="9525">
              <a:noFill/>
              <a:miter lim="800000"/>
              <a:headEnd/>
              <a:tailEnd/>
            </a:ln>
            <a:effectLst/>
          </p:spPr>
          <p:txBody>
            <a:bodyPr wrap="none" anchor="ctr"/>
            <a:lstStyle/>
            <a:p>
              <a:pPr algn="ctr">
                <a:defRPr/>
              </a:pPr>
              <a:endParaRPr lang="en-US">
                <a:solidFill>
                  <a:schemeClr val="folHlink"/>
                </a:solidFill>
                <a:latin typeface="Arial" pitchFamily="34" charset="0"/>
              </a:endParaRPr>
            </a:p>
          </p:txBody>
        </p:sp>
        <p:sp>
          <p:nvSpPr>
            <p:cNvPr id="598049" name="Rectangle 33"/>
            <p:cNvSpPr>
              <a:spLocks noChangeArrowheads="1"/>
            </p:cNvSpPr>
            <p:nvPr userDrawn="1"/>
          </p:nvSpPr>
          <p:spPr bwMode="auto">
            <a:xfrm>
              <a:off x="3939" y="4020"/>
              <a:ext cx="45" cy="45"/>
            </a:xfrm>
            <a:prstGeom prst="rect">
              <a:avLst/>
            </a:prstGeom>
            <a:solidFill>
              <a:srgbClr val="FFD1A3"/>
            </a:solidFill>
            <a:ln w="9525">
              <a:noFill/>
              <a:miter lim="800000"/>
              <a:headEnd/>
              <a:tailEnd/>
            </a:ln>
            <a:effectLst/>
          </p:spPr>
          <p:txBody>
            <a:bodyPr wrap="none" anchor="ctr"/>
            <a:lstStyle/>
            <a:p>
              <a:pPr algn="ctr">
                <a:defRPr/>
              </a:pPr>
              <a:endParaRPr lang="en-US">
                <a:solidFill>
                  <a:schemeClr val="folHlink"/>
                </a:solidFill>
                <a:latin typeface="Arial" pitchFamily="34" charset="0"/>
              </a:endParaRPr>
            </a:p>
          </p:txBody>
        </p:sp>
        <p:sp>
          <p:nvSpPr>
            <p:cNvPr id="598050" name="Rectangle 34"/>
            <p:cNvSpPr>
              <a:spLocks noChangeArrowheads="1"/>
            </p:cNvSpPr>
            <p:nvPr userDrawn="1"/>
          </p:nvSpPr>
          <p:spPr bwMode="auto">
            <a:xfrm>
              <a:off x="4029" y="4020"/>
              <a:ext cx="45" cy="45"/>
            </a:xfrm>
            <a:prstGeom prst="rect">
              <a:avLst/>
            </a:prstGeom>
            <a:solidFill>
              <a:srgbClr val="FFD1A3"/>
            </a:solidFill>
            <a:ln w="9525">
              <a:noFill/>
              <a:miter lim="800000"/>
              <a:headEnd/>
              <a:tailEnd/>
            </a:ln>
            <a:effectLst/>
          </p:spPr>
          <p:txBody>
            <a:bodyPr wrap="none" anchor="ctr"/>
            <a:lstStyle/>
            <a:p>
              <a:pPr algn="ctr">
                <a:defRPr/>
              </a:pPr>
              <a:endParaRPr lang="en-US">
                <a:solidFill>
                  <a:schemeClr val="folHlink"/>
                </a:solidFill>
                <a:latin typeface="Arial" pitchFamily="34" charset="0"/>
              </a:endParaRPr>
            </a:p>
          </p:txBody>
        </p:sp>
      </p:grpSp>
      <p:sp>
        <p:nvSpPr>
          <p:cNvPr id="598052" name="Rectangle 36"/>
          <p:cNvSpPr>
            <a:spLocks noChangeArrowheads="1"/>
          </p:cNvSpPr>
          <p:nvPr userDrawn="1"/>
        </p:nvSpPr>
        <p:spPr bwMode="auto">
          <a:xfrm flipH="1">
            <a:off x="539750" y="6597650"/>
            <a:ext cx="4176713" cy="144463"/>
          </a:xfrm>
          <a:prstGeom prst="rect">
            <a:avLst/>
          </a:prstGeom>
          <a:gradFill rotWithShape="1">
            <a:gsLst>
              <a:gs pos="0">
                <a:schemeClr val="folHlink"/>
              </a:gs>
              <a:gs pos="100000">
                <a:schemeClr val="folHlink">
                  <a:gamma/>
                  <a:tint val="0"/>
                  <a:invGamma/>
                </a:schemeClr>
              </a:gs>
            </a:gsLst>
            <a:lin ang="0" scaled="1"/>
          </a:gradFill>
          <a:ln w="9525">
            <a:noFill/>
            <a:miter lim="800000"/>
            <a:headEnd/>
            <a:tailEnd/>
          </a:ln>
        </p:spPr>
        <p:txBody>
          <a:bodyPr/>
          <a:lstStyle/>
          <a:p>
            <a:pPr eaLnBrk="1" hangingPunct="1">
              <a:defRPr/>
            </a:pPr>
            <a:endParaRPr lang="cs-CZ"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35"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txStyles>
    <p:titleStyle>
      <a:lvl1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50000"/>
        </a:spcBef>
        <a:spcAft>
          <a:spcPct val="0"/>
        </a:spcAft>
        <a:buClr>
          <a:srgbClr val="FFAE5D"/>
        </a:buClr>
        <a:buSzPct val="75000"/>
        <a:buFont typeface="Wingdings" pitchFamily="2" charset="2"/>
        <a:buChar char="n"/>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4.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xml"/><Relationship Id="rId7" Type="http://schemas.openxmlformats.org/officeDocument/2006/relationships/image" Target="../media/image37.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6.wmf"/><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2.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4.png"/><Relationship Id="rId5" Type="http://schemas.openxmlformats.org/officeDocument/2006/relationships/image" Target="../media/image43.w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48.wmf"/><Relationship Id="rId4" Type="http://schemas.openxmlformats.org/officeDocument/2006/relationships/oleObject" Target="../embeddings/oleObject8.bin"/></Relationships>
</file>

<file path=ppt/slides/_rels/slide41.xml.rels><?xml version="1.0" encoding="UTF-8" standalone="yes"?>
<Relationships xmlns="http://schemas.openxmlformats.org/package/2006/relationships"><Relationship Id="rId2" Type="http://schemas.openxmlformats.org/officeDocument/2006/relationships/hyperlink" Target="http://www.moshesipper.com/evolved-to-win.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emf"/><Relationship Id="rId7" Type="http://schemas.openxmlformats.org/officeDocument/2006/relationships/image" Target="../media/image54.jp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emf"/><Relationship Id="rId4" Type="http://schemas.openxmlformats.org/officeDocument/2006/relationships/image" Target="../media/image51.emf"/><Relationship Id="rId9" Type="http://schemas.openxmlformats.org/officeDocument/2006/relationships/image" Target="../media/image56.emf"/></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genetic-programming.org/hc2007/cfe2007.html"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06.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video" Target="NULL" TargetMode="Externa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15.xml"/><Relationship Id="rId7" Type="http://schemas.openxmlformats.org/officeDocument/2006/relationships/image" Target="../media/image100.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102.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3.png"/></Relationships>
</file>

<file path=ppt/slides/_rels/slide72.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114.png"/><Relationship Id="rId4" Type="http://schemas.openxmlformats.org/officeDocument/2006/relationships/notesSlide" Target="../notesSlides/notesSlide18.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15.png"/><Relationship Id="rId4" Type="http://schemas.openxmlformats.org/officeDocument/2006/relationships/notesSlide" Target="../notesSlides/notesSlide1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116.png"/><Relationship Id="rId4" Type="http://schemas.openxmlformats.org/officeDocument/2006/relationships/notesSlide" Target="../notesSlides/notesSlide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cs.bham.ac.uk/~wbl/biblio/cache/http___www.genetic-programming.com_jkpdf_ieee2003intelligent.pdf" TargetMode="External"/><Relationship Id="rId2" Type="http://schemas.openxmlformats.org/officeDocument/2006/relationships/hyperlink" Target="http://www.genetic-programming.com/humancompetitive.html" TargetMode="External"/><Relationship Id="rId1" Type="http://schemas.openxmlformats.org/officeDocument/2006/relationships/slideLayout" Target="../slideLayouts/slideLayout2.xml"/><Relationship Id="rId4" Type="http://schemas.openxmlformats.org/officeDocument/2006/relationships/hyperlink" Target="http://www.springerlink.com/content/92n753376213655k/fulltex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ctrTitle"/>
          </p:nvPr>
        </p:nvSpPr>
        <p:spPr>
          <a:xfrm>
            <a:off x="1691680" y="2924944"/>
            <a:ext cx="7344816" cy="1152128"/>
          </a:xfrm>
        </p:spPr>
        <p:txBody>
          <a:bodyPr>
            <a:noAutofit/>
          </a:bodyPr>
          <a:lstStyle/>
          <a:p>
            <a:r>
              <a:rPr lang="en-US" sz="2800">
                <a:effectLst/>
              </a:rPr>
              <a:t>Applications of Evolutionary Algorithms</a:t>
            </a:r>
            <a:br>
              <a:rPr lang="en-US" sz="2800" dirty="0">
                <a:effectLst/>
              </a:rPr>
            </a:br>
            <a:endParaRPr lang="en-US" sz="2800" dirty="0">
              <a:effectLst/>
            </a:endParaRPr>
          </a:p>
        </p:txBody>
      </p:sp>
      <p:sp>
        <p:nvSpPr>
          <p:cNvPr id="790531" name="Rectangle 3"/>
          <p:cNvSpPr>
            <a:spLocks noGrp="1" noChangeArrowheads="1"/>
          </p:cNvSpPr>
          <p:nvPr>
            <p:ph type="subTitle" idx="1"/>
          </p:nvPr>
        </p:nvSpPr>
        <p:spPr>
          <a:xfrm>
            <a:off x="1737783" y="3192558"/>
            <a:ext cx="5688632" cy="1322387"/>
          </a:xfrm>
        </p:spPr>
        <p:txBody>
          <a:bodyPr>
            <a:noAutofit/>
          </a:bodyPr>
          <a:lstStyle/>
          <a:p>
            <a:pPr>
              <a:spcBef>
                <a:spcPts val="0"/>
              </a:spcBef>
            </a:pPr>
            <a:r>
              <a:rPr lang="en-US" sz="1800">
                <a:latin typeface="Calibri" pitchFamily="34" charset="0"/>
              </a:rPr>
              <a:t>Czech Technical University in Prague</a:t>
            </a:r>
          </a:p>
          <a:p>
            <a:pPr>
              <a:spcBef>
                <a:spcPts val="0"/>
              </a:spcBef>
            </a:pPr>
            <a:r>
              <a:rPr lang="en-US" sz="1800">
                <a:latin typeface="Calibri" pitchFamily="34" charset="0"/>
              </a:rPr>
              <a:t>Czech Institute of Informatics, Robotics, and Cybernetics</a:t>
            </a:r>
          </a:p>
          <a:p>
            <a:pPr>
              <a:spcBef>
                <a:spcPts val="0"/>
              </a:spcBef>
            </a:pPr>
            <a:r>
              <a:rPr lang="en-US" sz="1800">
                <a:latin typeface="Calibri" pitchFamily="34" charset="0"/>
              </a:rPr>
              <a:t>Zikova street 1903/4, 166 36 Praha 6</a:t>
            </a:r>
          </a:p>
          <a:p>
            <a:pPr>
              <a:spcBef>
                <a:spcPts val="0"/>
              </a:spcBef>
            </a:pPr>
            <a:r>
              <a:rPr lang="en-US" sz="1800">
                <a:latin typeface="Calibri" pitchFamily="34" charset="0"/>
              </a:rPr>
              <a:t>Czech Republic</a:t>
            </a:r>
            <a:endParaRPr lang="en-US" sz="1800" dirty="0">
              <a:latin typeface="Calibri" pitchFamily="34" charset="0"/>
            </a:endParaRPr>
          </a:p>
        </p:txBody>
      </p:sp>
      <p:sp>
        <p:nvSpPr>
          <p:cNvPr id="790533" name="Rectangle 5"/>
          <p:cNvSpPr>
            <a:spLocks noChangeArrowheads="1"/>
          </p:cNvSpPr>
          <p:nvPr/>
        </p:nvSpPr>
        <p:spPr bwMode="auto">
          <a:xfrm>
            <a:off x="3196111" y="2492896"/>
            <a:ext cx="2771977" cy="646331"/>
          </a:xfrm>
          <a:prstGeom prst="rect">
            <a:avLst/>
          </a:prstGeom>
          <a:noFill/>
          <a:ln w="9525">
            <a:noFill/>
            <a:miter lim="800000"/>
            <a:headEnd/>
            <a:tailEnd/>
          </a:ln>
          <a:effectLst/>
        </p:spPr>
        <p:txBody>
          <a:bodyPr wrap="none">
            <a:spAutoFit/>
          </a:bodyPr>
          <a:lstStyle/>
          <a:p>
            <a:pPr algn="ctr"/>
            <a:r>
              <a:rPr lang="en-US" b="1" dirty="0" err="1">
                <a:latin typeface="Calibri" pitchFamily="34" charset="0"/>
              </a:rPr>
              <a:t>Ji</a:t>
            </a:r>
            <a:r>
              <a:rPr lang="cs-CZ" b="1" dirty="0">
                <a:latin typeface="Calibri" pitchFamily="34" charset="0"/>
              </a:rPr>
              <a:t>ří Kubalík</a:t>
            </a:r>
            <a:endParaRPr lang="en-GB" b="1" baseline="30000" dirty="0">
              <a:latin typeface="Calibri" pitchFamily="34" charset="0"/>
            </a:endParaRPr>
          </a:p>
          <a:p>
            <a:pPr algn="ctr"/>
            <a:r>
              <a:rPr lang="en-US" dirty="0">
                <a:latin typeface="Calibri" pitchFamily="34" charset="0"/>
              </a:rPr>
              <a:t>email</a:t>
            </a:r>
            <a:r>
              <a:rPr lang="en-US">
                <a:latin typeface="Calibri" pitchFamily="34" charset="0"/>
              </a:rPr>
              <a:t>: kubalik@ciirc.cvut.cz</a:t>
            </a:r>
            <a:endParaRPr lang="en-US" dirty="0">
              <a:latin typeface="Calibri" pitchFamily="34" charset="0"/>
            </a:endParaRPr>
          </a:p>
        </p:txBody>
      </p:sp>
      <p:sp>
        <p:nvSpPr>
          <p:cNvPr id="5" name="TextBox 4"/>
          <p:cNvSpPr txBox="1"/>
          <p:nvPr/>
        </p:nvSpPr>
        <p:spPr>
          <a:xfrm>
            <a:off x="415734" y="1700808"/>
            <a:ext cx="8332730" cy="584775"/>
          </a:xfrm>
          <a:prstGeom prst="rect">
            <a:avLst/>
          </a:prstGeom>
          <a:noFill/>
        </p:spPr>
        <p:txBody>
          <a:bodyPr wrap="none" rtlCol="0">
            <a:spAutoFit/>
          </a:bodyPr>
          <a:lstStyle/>
          <a:p>
            <a:r>
              <a:rPr lang="en-US" sz="3200" b="1">
                <a:latin typeface="+mj-lt"/>
              </a:rPr>
              <a:t>Applications of Evolutionary Algorithms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p:txBody>
          <a:bodyPr/>
          <a:lstStyle/>
          <a:p>
            <a:pPr eaLnBrk="1" hangingPunct="1">
              <a:defRPr/>
            </a:pPr>
            <a:r>
              <a:rPr lang="en-US" sz="3200"/>
              <a:t>Criteria of Human-Competitive Results</a:t>
            </a:r>
          </a:p>
        </p:txBody>
      </p:sp>
      <p:sp>
        <p:nvSpPr>
          <p:cNvPr id="10243" name="Rectangle 3"/>
          <p:cNvSpPr>
            <a:spLocks noGrp="1" noChangeArrowheads="1"/>
          </p:cNvSpPr>
          <p:nvPr>
            <p:ph type="body" idx="1"/>
          </p:nvPr>
        </p:nvSpPr>
        <p:spPr>
          <a:xfrm>
            <a:off x="385763" y="1196975"/>
            <a:ext cx="8218487" cy="5256213"/>
          </a:xfrm>
        </p:spPr>
        <p:txBody>
          <a:bodyPr/>
          <a:lstStyle/>
          <a:p>
            <a:pPr eaLnBrk="1" hangingPunct="1">
              <a:lnSpc>
                <a:spcPct val="80000"/>
              </a:lnSpc>
            </a:pPr>
            <a:r>
              <a:rPr lang="en-AU">
                <a:cs typeface="Times New Roman" pitchFamily="18" charset="0"/>
              </a:rPr>
              <a:t>We say that an automatically created </a:t>
            </a:r>
            <a:r>
              <a:rPr lang="en-AU" b="1">
                <a:cs typeface="Times New Roman" pitchFamily="18" charset="0"/>
              </a:rPr>
              <a:t>result is “</a:t>
            </a:r>
            <a:r>
              <a:rPr lang="en-AU" b="1" i="1">
                <a:cs typeface="Times New Roman" pitchFamily="18" charset="0"/>
              </a:rPr>
              <a:t>human-competitive</a:t>
            </a:r>
            <a:r>
              <a:rPr lang="en-AU" b="1">
                <a:cs typeface="Times New Roman" pitchFamily="18" charset="0"/>
              </a:rPr>
              <a:t>”</a:t>
            </a:r>
            <a:r>
              <a:rPr lang="en-AU">
                <a:cs typeface="Times New Roman" pitchFamily="18" charset="0"/>
              </a:rPr>
              <a:t> if it satisfies one or more of the eight criteria below. </a:t>
            </a:r>
          </a:p>
          <a:p>
            <a:pPr eaLnBrk="1" hangingPunct="1">
              <a:lnSpc>
                <a:spcPct val="80000"/>
              </a:lnSpc>
              <a:buSzTx/>
              <a:buFont typeface="Wingdings" pitchFamily="2" charset="2"/>
              <a:buAutoNum type="arabicPeriod"/>
            </a:pPr>
            <a:r>
              <a:rPr lang="en-AU">
                <a:cs typeface="Times New Roman" pitchFamily="18" charset="0"/>
              </a:rPr>
              <a:t>The </a:t>
            </a:r>
            <a:r>
              <a:rPr lang="en-AU">
                <a:solidFill>
                  <a:srgbClr val="0000FF"/>
                </a:solidFill>
                <a:cs typeface="Times New Roman" pitchFamily="18" charset="0"/>
              </a:rPr>
              <a:t>result was patented as an invention </a:t>
            </a:r>
            <a:r>
              <a:rPr lang="en-AU">
                <a:cs typeface="Times New Roman" pitchFamily="18" charset="0"/>
              </a:rPr>
              <a:t>in the past, </a:t>
            </a:r>
            <a:r>
              <a:rPr lang="en-AU">
                <a:solidFill>
                  <a:srgbClr val="0000FF"/>
                </a:solidFill>
                <a:cs typeface="Times New Roman" pitchFamily="18" charset="0"/>
              </a:rPr>
              <a:t>is an improvement over a patented invention</a:t>
            </a:r>
            <a:r>
              <a:rPr lang="en-AU">
                <a:cs typeface="Times New Roman" pitchFamily="18" charset="0"/>
              </a:rPr>
              <a:t>, or would qualify today as a patentable new invention.</a:t>
            </a:r>
            <a:r>
              <a:rPr lang="en-AU" b="1">
                <a:cs typeface="Times New Roman" pitchFamily="18" charset="0"/>
              </a:rPr>
              <a:t> </a:t>
            </a:r>
          </a:p>
          <a:p>
            <a:pPr eaLnBrk="1" hangingPunct="1">
              <a:lnSpc>
                <a:spcPct val="80000"/>
              </a:lnSpc>
              <a:buSzTx/>
              <a:buFont typeface="Wingdings" pitchFamily="2" charset="2"/>
              <a:buAutoNum type="arabicPeriod"/>
            </a:pPr>
            <a:r>
              <a:rPr lang="en-AU">
                <a:cs typeface="Times New Roman" pitchFamily="18" charset="0"/>
              </a:rPr>
              <a:t>The </a:t>
            </a:r>
            <a:r>
              <a:rPr lang="en-AU">
                <a:solidFill>
                  <a:srgbClr val="0000FF"/>
                </a:solidFill>
                <a:cs typeface="Times New Roman" pitchFamily="18" charset="0"/>
              </a:rPr>
              <a:t>result is equal to or better than a result that was accepted as a new scientific result </a:t>
            </a:r>
            <a:r>
              <a:rPr lang="en-AU">
                <a:cs typeface="Times New Roman" pitchFamily="18" charset="0"/>
              </a:rPr>
              <a:t>at the time when it was published in a peer-reviewed scientific journal. </a:t>
            </a:r>
          </a:p>
          <a:p>
            <a:pPr eaLnBrk="1" hangingPunct="1">
              <a:lnSpc>
                <a:spcPct val="80000"/>
              </a:lnSpc>
              <a:buSzTx/>
              <a:buFont typeface="Wingdings" pitchFamily="2" charset="2"/>
              <a:buAutoNum type="arabicPeriod"/>
            </a:pPr>
            <a:r>
              <a:rPr lang="en-AU">
                <a:cs typeface="Times New Roman" pitchFamily="18" charset="0"/>
              </a:rPr>
              <a:t>The result is equal to or better than a result that was placed into a database or archive of results maintained by an internationally recognized panel of scientific experts. </a:t>
            </a:r>
          </a:p>
          <a:p>
            <a:pPr eaLnBrk="1" hangingPunct="1">
              <a:lnSpc>
                <a:spcPct val="80000"/>
              </a:lnSpc>
              <a:buSzTx/>
              <a:buFont typeface="Wingdings" pitchFamily="2" charset="2"/>
              <a:buAutoNum type="arabicPeriod"/>
            </a:pPr>
            <a:r>
              <a:rPr lang="en-AU">
                <a:cs typeface="Times New Roman" pitchFamily="18" charset="0"/>
              </a:rPr>
              <a:t>The result is publishable in its own right as a new scientific result </a:t>
            </a:r>
            <a:r>
              <a:rPr lang="en-AU" i="1">
                <a:cs typeface="Times New Roman" pitchFamily="18" charset="0"/>
              </a:rPr>
              <a:t>independent</a:t>
            </a:r>
            <a:r>
              <a:rPr lang="en-AU">
                <a:cs typeface="Times New Roman" pitchFamily="18" charset="0"/>
              </a:rPr>
              <a:t> of the fact that the result was mechanically created. </a:t>
            </a:r>
          </a:p>
          <a:p>
            <a:pPr eaLnBrk="1" hangingPunct="1">
              <a:lnSpc>
                <a:spcPct val="80000"/>
              </a:lnSpc>
              <a:buSzTx/>
              <a:buFont typeface="Wingdings" pitchFamily="2" charset="2"/>
              <a:buAutoNum type="arabicPeriod"/>
            </a:pPr>
            <a:r>
              <a:rPr lang="en-AU">
                <a:cs typeface="Times New Roman" pitchFamily="18" charset="0"/>
              </a:rPr>
              <a:t>The</a:t>
            </a:r>
            <a:r>
              <a:rPr lang="en-AU">
                <a:solidFill>
                  <a:srgbClr val="0000FF"/>
                </a:solidFill>
                <a:cs typeface="Times New Roman" pitchFamily="18" charset="0"/>
              </a:rPr>
              <a:t> result is equal to or better than the most recent human-created solution </a:t>
            </a:r>
            <a:r>
              <a:rPr lang="en-AU">
                <a:cs typeface="Times New Roman" pitchFamily="18" charset="0"/>
              </a:rPr>
              <a:t>to a long-standing problem for which there has been a succession of increasingly better human-created solutions. </a:t>
            </a:r>
          </a:p>
          <a:p>
            <a:pPr eaLnBrk="1" hangingPunct="1">
              <a:lnSpc>
                <a:spcPct val="80000"/>
              </a:lnSpc>
              <a:buSzTx/>
              <a:buFont typeface="Wingdings" pitchFamily="2" charset="2"/>
              <a:buAutoNum type="arabicPeriod"/>
            </a:pPr>
            <a:r>
              <a:rPr lang="en-AU">
                <a:cs typeface="Times New Roman" pitchFamily="18" charset="0"/>
              </a:rPr>
              <a:t>The result is equal to or better than a result that was considered an achievement in its field at the time it was first discovered. </a:t>
            </a:r>
          </a:p>
          <a:p>
            <a:pPr eaLnBrk="1" hangingPunct="1">
              <a:lnSpc>
                <a:spcPct val="80000"/>
              </a:lnSpc>
              <a:buSzTx/>
              <a:buFont typeface="Wingdings" pitchFamily="2" charset="2"/>
              <a:buAutoNum type="arabicPeriod"/>
            </a:pPr>
            <a:r>
              <a:rPr lang="en-AU">
                <a:cs typeface="Times New Roman" pitchFamily="18" charset="0"/>
              </a:rPr>
              <a:t>The result solves a problem of indisputable difficulty in its field. </a:t>
            </a:r>
          </a:p>
          <a:p>
            <a:pPr eaLnBrk="1" hangingPunct="1">
              <a:lnSpc>
                <a:spcPct val="80000"/>
              </a:lnSpc>
              <a:buSzTx/>
              <a:buFont typeface="Wingdings" pitchFamily="2" charset="2"/>
              <a:buAutoNum type="arabicPeriod"/>
            </a:pPr>
            <a:r>
              <a:rPr lang="en-AU">
                <a:cs typeface="Times New Roman" pitchFamily="18" charset="0"/>
              </a:rPr>
              <a:t>The </a:t>
            </a:r>
            <a:r>
              <a:rPr lang="en-AU">
                <a:solidFill>
                  <a:srgbClr val="0000FF"/>
                </a:solidFill>
                <a:cs typeface="Times New Roman" pitchFamily="18" charset="0"/>
              </a:rPr>
              <a:t>result holds its own or wins a regulated competition involving human contestants </a:t>
            </a:r>
            <a:r>
              <a:rPr lang="en-AU">
                <a:cs typeface="Times New Roman" pitchFamily="18" charset="0"/>
              </a:rPr>
              <a:t>(in the form of either live human players or human-written computer programs).</a:t>
            </a:r>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p:txBody>
          <a:bodyPr/>
          <a:lstStyle/>
          <a:p>
            <a:pPr eaLnBrk="1" hangingPunct="1">
              <a:defRPr/>
            </a:pPr>
            <a:r>
              <a:rPr lang="en-US" sz="3200"/>
              <a:t>Human-Competitive Results</a:t>
            </a:r>
          </a:p>
        </p:txBody>
      </p:sp>
      <p:sp>
        <p:nvSpPr>
          <p:cNvPr id="11267" name="Rectangle 3"/>
          <p:cNvSpPr>
            <a:spLocks noGrp="1" noChangeArrowheads="1"/>
          </p:cNvSpPr>
          <p:nvPr>
            <p:ph type="body" idx="1"/>
          </p:nvPr>
        </p:nvSpPr>
        <p:spPr>
          <a:xfrm>
            <a:off x="385763" y="1196975"/>
            <a:ext cx="3322637" cy="4752975"/>
          </a:xfrm>
        </p:spPr>
        <p:txBody>
          <a:bodyPr/>
          <a:lstStyle/>
          <a:p>
            <a:pPr marL="0" indent="0" eaLnBrk="1" hangingPunct="1">
              <a:buFont typeface="Wingdings" pitchFamily="2" charset="2"/>
              <a:buNone/>
            </a:pPr>
            <a:r>
              <a:rPr lang="en-US" sz="1400"/>
              <a:t>John R. Koza et al.: What's AI Done for Me Lately? Genetic Programming's Human-Competitive Results.</a:t>
            </a:r>
          </a:p>
        </p:txBody>
      </p:sp>
      <p:pic>
        <p:nvPicPr>
          <p:cNvPr id="11268" name="Picture 6" descr="human competitive results koza"/>
          <p:cNvPicPr>
            <a:picLocks noChangeAspect="1" noChangeArrowheads="1"/>
          </p:cNvPicPr>
          <p:nvPr/>
        </p:nvPicPr>
        <p:blipFill>
          <a:blip r:embed="rId2" cstate="print"/>
          <a:srcRect/>
          <a:stretch>
            <a:fillRect/>
          </a:stretch>
        </p:blipFill>
        <p:spPr bwMode="auto">
          <a:xfrm>
            <a:off x="3609975" y="1052513"/>
            <a:ext cx="5138738" cy="5472112"/>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p:txBody>
          <a:bodyPr/>
          <a:lstStyle/>
          <a:p>
            <a:pPr eaLnBrk="1" hangingPunct="1">
              <a:defRPr/>
            </a:pPr>
            <a:r>
              <a:rPr lang="en-GB" sz="3000"/>
              <a:t>Six Post-2000 patented analog circuits</a:t>
            </a:r>
            <a:endParaRPr lang="en-US" sz="3000"/>
          </a:p>
        </p:txBody>
      </p:sp>
      <p:sp>
        <p:nvSpPr>
          <p:cNvPr id="12291" name="Rectangle 5"/>
          <p:cNvSpPr>
            <a:spLocks noGrp="1" noChangeArrowheads="1"/>
          </p:cNvSpPr>
          <p:nvPr>
            <p:ph type="body" idx="1"/>
          </p:nvPr>
        </p:nvSpPr>
        <p:spPr/>
        <p:txBody>
          <a:bodyPr/>
          <a:lstStyle/>
          <a:p>
            <a:pPr eaLnBrk="1" hangingPunct="1"/>
            <a:r>
              <a:rPr lang="en-US" sz="1400"/>
              <a:t>John R. Koza et al.: What's AI Done for Me Lately? Genetic Programming's Human-Competitive Results.</a:t>
            </a:r>
          </a:p>
        </p:txBody>
      </p:sp>
      <p:pic>
        <p:nvPicPr>
          <p:cNvPr id="12292" name="Picture 9" descr="six post 2000 results"/>
          <p:cNvPicPr>
            <a:picLocks noChangeAspect="1" noChangeArrowheads="1"/>
          </p:cNvPicPr>
          <p:nvPr/>
        </p:nvPicPr>
        <p:blipFill>
          <a:blip r:embed="rId2" cstate="print"/>
          <a:srcRect/>
          <a:stretch>
            <a:fillRect/>
          </a:stretch>
        </p:blipFill>
        <p:spPr bwMode="auto">
          <a:xfrm>
            <a:off x="395288" y="1716088"/>
            <a:ext cx="8353425" cy="2217737"/>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3200" dirty="0"/>
              <a:t>Automated Design of Electrical Circuits</a:t>
            </a:r>
            <a:endParaRPr lang="en-US" sz="3200" dirty="0"/>
          </a:p>
        </p:txBody>
      </p:sp>
      <p:sp>
        <p:nvSpPr>
          <p:cNvPr id="13315" name="Rectangle 3"/>
          <p:cNvSpPr>
            <a:spLocks noGrp="1" noChangeArrowheads="1"/>
          </p:cNvSpPr>
          <p:nvPr>
            <p:ph type="body" idx="1"/>
          </p:nvPr>
        </p:nvSpPr>
        <p:spPr/>
        <p:txBody>
          <a:bodyPr/>
          <a:lstStyle/>
          <a:p>
            <a:pPr eaLnBrk="1" hangingPunct="1">
              <a:buFont typeface="Wingdings" pitchFamily="2" charset="2"/>
              <a:buNone/>
            </a:pPr>
            <a:r>
              <a:rPr lang="en-GB"/>
              <a:t>Automated “</a:t>
            </a:r>
            <a:r>
              <a:rPr lang="en-GB" i="1"/>
              <a:t>What You Want Is What You Get</a:t>
            </a:r>
            <a:r>
              <a:rPr lang="en-GB"/>
              <a:t>” process for circuit synthesis.</a:t>
            </a:r>
          </a:p>
          <a:p>
            <a:pPr eaLnBrk="1" hangingPunct="1"/>
            <a:r>
              <a:rPr lang="en-GB" b="1">
                <a:solidFill>
                  <a:srgbClr val="0000FF"/>
                </a:solidFill>
              </a:rPr>
              <a:t>Genetic programming </a:t>
            </a:r>
            <a:r>
              <a:rPr lang="en-GB"/>
              <a:t>used to synthesize both</a:t>
            </a:r>
          </a:p>
          <a:p>
            <a:pPr lvl="1" eaLnBrk="1" hangingPunct="1"/>
            <a:r>
              <a:rPr lang="en-GB" sz="1600"/>
              <a:t>the </a:t>
            </a:r>
            <a:r>
              <a:rPr lang="en-GB" sz="1600" b="1">
                <a:solidFill>
                  <a:srgbClr val="0000FF"/>
                </a:solidFill>
              </a:rPr>
              <a:t>structure/topology</a:t>
            </a:r>
            <a:r>
              <a:rPr lang="en-GB" sz="1600"/>
              <a:t>, and</a:t>
            </a:r>
          </a:p>
          <a:p>
            <a:pPr lvl="1" eaLnBrk="1" hangingPunct="1"/>
            <a:r>
              <a:rPr lang="en-GB" sz="1600" b="1">
                <a:solidFill>
                  <a:srgbClr val="0000FF"/>
                </a:solidFill>
              </a:rPr>
              <a:t>sizing</a:t>
            </a:r>
            <a:r>
              <a:rPr lang="en-GB" sz="1600"/>
              <a:t> (numerical component values)</a:t>
            </a:r>
          </a:p>
          <a:p>
            <a:pPr eaLnBrk="1" hangingPunct="1">
              <a:spcBef>
                <a:spcPct val="20000"/>
              </a:spcBef>
              <a:buFont typeface="Wingdings" pitchFamily="2" charset="2"/>
              <a:buNone/>
            </a:pPr>
            <a:r>
              <a:rPr lang="en-GB"/>
              <a:t>	for circuits that duplicate the patented inventions’ functionality.</a:t>
            </a:r>
          </a:p>
          <a:p>
            <a:pPr eaLnBrk="1" hangingPunct="1">
              <a:spcBef>
                <a:spcPts val="1200"/>
              </a:spcBef>
            </a:pPr>
            <a:r>
              <a:rPr lang="en-GB"/>
              <a:t>Method</a:t>
            </a:r>
          </a:p>
          <a:p>
            <a:pPr lvl="1" eaLnBrk="1" hangingPunct="1">
              <a:spcBef>
                <a:spcPct val="20000"/>
              </a:spcBef>
            </a:pPr>
            <a:r>
              <a:rPr lang="en-GB" sz="1600"/>
              <a:t>Starts from a </a:t>
            </a:r>
            <a:r>
              <a:rPr lang="en-GB" sz="1600" b="1">
                <a:solidFill>
                  <a:srgbClr val="0000FF"/>
                </a:solidFill>
              </a:rPr>
              <a:t>high-level statement of a circuit’s desired behavior and characteristics</a:t>
            </a:r>
            <a:r>
              <a:rPr lang="en-GB" sz="1600"/>
              <a:t> and only minimal knowledge about analogue electrical circuits.</a:t>
            </a:r>
          </a:p>
          <a:p>
            <a:pPr lvl="1" eaLnBrk="1" hangingPunct="1">
              <a:spcBef>
                <a:spcPct val="20000"/>
              </a:spcBef>
              <a:buFont typeface="Wingdings" pitchFamily="2" charset="2"/>
              <a:buNone/>
            </a:pPr>
            <a:r>
              <a:rPr lang="en-GB" sz="1600"/>
              <a:t>	Then, a </a:t>
            </a:r>
            <a:r>
              <a:rPr lang="en-GB" sz="1600" b="1">
                <a:solidFill>
                  <a:srgbClr val="0000FF"/>
                </a:solidFill>
              </a:rPr>
              <a:t>fitness measure</a:t>
            </a:r>
            <a:r>
              <a:rPr lang="en-GB" sz="1600"/>
              <a:t> is created that reflects the invention’s performance and characteristics – it </a:t>
            </a:r>
            <a:r>
              <a:rPr lang="en-GB" sz="1600" b="1">
                <a:solidFill>
                  <a:srgbClr val="0000FF"/>
                </a:solidFill>
              </a:rPr>
              <a:t>specifies the desired time- or frequency-domain outputs, given various inputs</a:t>
            </a:r>
            <a:r>
              <a:rPr lang="en-GB" sz="1600" b="1"/>
              <a:t>.</a:t>
            </a:r>
          </a:p>
          <a:p>
            <a:pPr lvl="1" eaLnBrk="1" hangingPunct="1">
              <a:spcBef>
                <a:spcPct val="20000"/>
              </a:spcBef>
            </a:pPr>
            <a:r>
              <a:rPr lang="en-GB" sz="1600"/>
              <a:t>Employs a circuit simulator for analyzing candidate circuits, but </a:t>
            </a:r>
            <a:r>
              <a:rPr lang="en-GB" sz="1600" b="1">
                <a:solidFill>
                  <a:srgbClr val="0000FF"/>
                </a:solidFill>
              </a:rPr>
              <a:t>does not rely on domain expertise or knowledge concerning the synthesis of circuits</a:t>
            </a:r>
            <a:r>
              <a:rPr lang="en-GB" sz="1600"/>
              <a:t>.</a:t>
            </a:r>
          </a:p>
          <a:p>
            <a:pPr lvl="1" eaLnBrk="1" hangingPunct="1">
              <a:spcBef>
                <a:spcPct val="20000"/>
              </a:spcBef>
            </a:pPr>
            <a:endParaRPr lang="en-US" sz="160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3200" dirty="0"/>
              <a:t>Automated Design of Electrical Circuits</a:t>
            </a:r>
            <a:endParaRPr lang="en-US" sz="3200" dirty="0"/>
          </a:p>
        </p:txBody>
      </p:sp>
      <p:sp>
        <p:nvSpPr>
          <p:cNvPr id="14339" name="Rectangle 3"/>
          <p:cNvSpPr>
            <a:spLocks noGrp="1" noChangeArrowheads="1"/>
          </p:cNvSpPr>
          <p:nvPr>
            <p:ph type="body" idx="1"/>
          </p:nvPr>
        </p:nvSpPr>
        <p:spPr/>
        <p:txBody>
          <a:bodyPr/>
          <a:lstStyle/>
          <a:p>
            <a:pPr eaLnBrk="1" hangingPunct="1">
              <a:spcBef>
                <a:spcPct val="20000"/>
              </a:spcBef>
            </a:pPr>
            <a:r>
              <a:rPr lang="en-GB" dirty="0"/>
              <a:t>Method</a:t>
            </a:r>
          </a:p>
          <a:p>
            <a:pPr lvl="1" eaLnBrk="1" hangingPunct="1"/>
            <a:r>
              <a:rPr lang="en-GB" sz="1600" dirty="0"/>
              <a:t>For each problem, a </a:t>
            </a:r>
            <a:r>
              <a:rPr lang="en-GB" sz="1600" b="1" dirty="0">
                <a:solidFill>
                  <a:srgbClr val="0000FF"/>
                </a:solidFill>
              </a:rPr>
              <a:t>test fixture</a:t>
            </a:r>
            <a:r>
              <a:rPr lang="en-GB" sz="1600" dirty="0"/>
              <a:t> consisting of appropriate hard-wired components (such as a source resistor or load resistor) connected to the input ports and desired output ports is used.</a:t>
            </a:r>
          </a:p>
          <a:p>
            <a:pPr lvl="1" eaLnBrk="1" hangingPunct="1">
              <a:spcBef>
                <a:spcPct val="20000"/>
              </a:spcBef>
            </a:pPr>
            <a:endParaRPr lang="en-US" sz="1600" dirty="0"/>
          </a:p>
        </p:txBody>
      </p:sp>
      <p:grpSp>
        <p:nvGrpSpPr>
          <p:cNvPr id="14340" name="Group 10"/>
          <p:cNvGrpSpPr>
            <a:grpSpLocks/>
          </p:cNvGrpSpPr>
          <p:nvPr/>
        </p:nvGrpSpPr>
        <p:grpSpPr bwMode="auto">
          <a:xfrm>
            <a:off x="2771775" y="2852738"/>
            <a:ext cx="3240088" cy="2643187"/>
            <a:chOff x="2771800" y="2852936"/>
            <a:chExt cx="3240087" cy="2642810"/>
          </a:xfrm>
        </p:grpSpPr>
        <p:grpSp>
          <p:nvGrpSpPr>
            <p:cNvPr id="14341" name="Group 8"/>
            <p:cNvGrpSpPr>
              <a:grpSpLocks/>
            </p:cNvGrpSpPr>
            <p:nvPr/>
          </p:nvGrpSpPr>
          <p:grpSpPr bwMode="auto">
            <a:xfrm>
              <a:off x="2771800" y="2852936"/>
              <a:ext cx="3240087" cy="2303463"/>
              <a:chOff x="521" y="1707"/>
              <a:chExt cx="2041" cy="1451"/>
            </a:xfrm>
          </p:grpSpPr>
          <p:pic>
            <p:nvPicPr>
              <p:cNvPr id="14343" name="Picture 6" descr="balun_fixture"/>
              <p:cNvPicPr>
                <a:picLocks noChangeAspect="1" noChangeArrowheads="1"/>
              </p:cNvPicPr>
              <p:nvPr/>
            </p:nvPicPr>
            <p:blipFill>
              <a:blip r:embed="rId2" cstate="print"/>
              <a:srcRect/>
              <a:stretch>
                <a:fillRect/>
              </a:stretch>
            </p:blipFill>
            <p:spPr bwMode="auto">
              <a:xfrm>
                <a:off x="521" y="1738"/>
                <a:ext cx="2041" cy="1413"/>
              </a:xfrm>
              <a:prstGeom prst="rect">
                <a:avLst/>
              </a:prstGeom>
              <a:noFill/>
              <a:ln w="9525">
                <a:noFill/>
                <a:miter lim="800000"/>
                <a:headEnd/>
                <a:tailEnd/>
              </a:ln>
            </p:spPr>
          </p:pic>
          <p:sp>
            <p:nvSpPr>
              <p:cNvPr id="14344" name="Rectangle 7"/>
              <p:cNvSpPr>
                <a:spLocks noChangeArrowheads="1"/>
              </p:cNvSpPr>
              <p:nvPr/>
            </p:nvSpPr>
            <p:spPr bwMode="auto">
              <a:xfrm>
                <a:off x="521" y="1707"/>
                <a:ext cx="1996" cy="1451"/>
              </a:xfrm>
              <a:prstGeom prst="rect">
                <a:avLst/>
              </a:prstGeom>
              <a:noFill/>
              <a:ln w="9525">
                <a:solidFill>
                  <a:srgbClr val="969696"/>
                </a:solidFill>
                <a:miter lim="800000"/>
                <a:headEnd/>
                <a:tailEnd/>
              </a:ln>
            </p:spPr>
            <p:txBody>
              <a:bodyPr wrap="none" anchor="ctr"/>
              <a:lstStyle/>
              <a:p>
                <a:endParaRPr lang="en-US"/>
              </a:p>
            </p:txBody>
          </p:sp>
        </p:grpSp>
        <p:sp>
          <p:nvSpPr>
            <p:cNvPr id="10" name="TextBox 9"/>
            <p:cNvSpPr txBox="1"/>
            <p:nvPr/>
          </p:nvSpPr>
          <p:spPr>
            <a:xfrm>
              <a:off x="3729063" y="5157657"/>
              <a:ext cx="1203325" cy="338089"/>
            </a:xfrm>
            <a:prstGeom prst="rect">
              <a:avLst/>
            </a:prstGeom>
            <a:noFill/>
          </p:spPr>
          <p:txBody>
            <a:bodyPr wrap="none">
              <a:spAutoFit/>
            </a:bodyPr>
            <a:lstStyle/>
            <a:p>
              <a:pPr>
                <a:defRPr/>
              </a:pPr>
              <a:r>
                <a:rPr lang="en-US" sz="1600" dirty="0">
                  <a:latin typeface="+mn-lt"/>
                </a:rPr>
                <a:t>Test fixture</a:t>
              </a: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2800" dirty="0"/>
              <a:t>WYWIWYG: Embryonic Electrical Circuit</a:t>
            </a:r>
            <a:endParaRPr lang="en-US" sz="2800" dirty="0"/>
          </a:p>
        </p:txBody>
      </p:sp>
      <p:sp>
        <p:nvSpPr>
          <p:cNvPr id="15363" name="Rectangle 3"/>
          <p:cNvSpPr>
            <a:spLocks noGrp="1" noChangeArrowheads="1"/>
          </p:cNvSpPr>
          <p:nvPr>
            <p:ph type="body" idx="1"/>
          </p:nvPr>
        </p:nvSpPr>
        <p:spPr/>
        <p:txBody>
          <a:bodyPr/>
          <a:lstStyle/>
          <a:p>
            <a:pPr eaLnBrk="1" hangingPunct="1">
              <a:buNone/>
            </a:pPr>
            <a:r>
              <a:rPr lang="en-US" b="1" dirty="0"/>
              <a:t>The Mapping between </a:t>
            </a:r>
            <a:r>
              <a:rPr lang="en-US" b="1" dirty="0">
                <a:solidFill>
                  <a:srgbClr val="0000FF"/>
                </a:solidFill>
              </a:rPr>
              <a:t>Program Trees</a:t>
            </a:r>
            <a:r>
              <a:rPr lang="en-US" b="1" dirty="0"/>
              <a:t> and Electrical Circuits</a:t>
            </a:r>
          </a:p>
          <a:p>
            <a:pPr eaLnBrk="1" hangingPunct="1"/>
            <a:r>
              <a:rPr lang="en-US" dirty="0"/>
              <a:t>The </a:t>
            </a:r>
            <a:r>
              <a:rPr lang="en-US" b="1" dirty="0">
                <a:solidFill>
                  <a:srgbClr val="0000FF"/>
                </a:solidFill>
              </a:rPr>
              <a:t>growth process</a:t>
            </a:r>
            <a:r>
              <a:rPr lang="en-US" dirty="0"/>
              <a:t> used for electrical circuits begins with a </a:t>
            </a:r>
            <a:r>
              <a:rPr lang="en-US" b="1" dirty="0">
                <a:solidFill>
                  <a:srgbClr val="0000FF"/>
                </a:solidFill>
              </a:rPr>
              <a:t>very simple embryonic electrical circuit</a:t>
            </a:r>
            <a:r>
              <a:rPr lang="en-US" dirty="0"/>
              <a:t> and builds a more complex circuit by </a:t>
            </a:r>
            <a:r>
              <a:rPr lang="en-US" b="1" dirty="0">
                <a:solidFill>
                  <a:srgbClr val="0000FF"/>
                </a:solidFill>
              </a:rPr>
              <a:t>progressively executing the functions in a circuit-constructing program tree</a:t>
            </a:r>
            <a:r>
              <a:rPr lang="en-US" dirty="0"/>
              <a:t>. </a:t>
            </a:r>
          </a:p>
          <a:p>
            <a:pPr eaLnBrk="1" hangingPunct="1"/>
            <a:r>
              <a:rPr lang="en-GB" dirty="0"/>
              <a:t>The embryonic circuit used on a particular problem depends on the number of input signals and the number of output signals.</a:t>
            </a:r>
          </a:p>
          <a:p>
            <a:pPr eaLnBrk="1" hangingPunct="1"/>
            <a:r>
              <a:rPr lang="en-US" dirty="0"/>
              <a:t>The result of this process is </a:t>
            </a:r>
          </a:p>
          <a:p>
            <a:pPr lvl="1" eaLnBrk="1" hangingPunct="1"/>
            <a:r>
              <a:rPr lang="en-US" sz="1600" dirty="0"/>
              <a:t>the topology of the circuit, </a:t>
            </a:r>
          </a:p>
          <a:p>
            <a:pPr lvl="1" eaLnBrk="1" hangingPunct="1"/>
            <a:r>
              <a:rPr lang="en-US" sz="1600" dirty="0"/>
              <a:t>the choice of the types of components that are situated </a:t>
            </a:r>
            <a:br>
              <a:rPr lang="en-US" sz="1600" dirty="0"/>
            </a:br>
            <a:r>
              <a:rPr lang="en-US" sz="1600" dirty="0"/>
              <a:t>at each location within the topology, </a:t>
            </a:r>
          </a:p>
          <a:p>
            <a:pPr lvl="1" eaLnBrk="1" hangingPunct="1"/>
            <a:r>
              <a:rPr lang="en-US" sz="1600" dirty="0"/>
              <a:t>and the sizing of the components.</a:t>
            </a:r>
            <a:endParaRPr lang="en-GB" sz="1600" dirty="0"/>
          </a:p>
          <a:p>
            <a:pPr eaLnBrk="1" hangingPunct="1">
              <a:buFont typeface="Wingdings" pitchFamily="2" charset="2"/>
              <a:buNone/>
            </a:pPr>
            <a:endParaRPr lang="en-GB" dirty="0"/>
          </a:p>
          <a:p>
            <a:pPr eaLnBrk="1" hangingPunct="1">
              <a:buFont typeface="Wingdings" pitchFamily="2" charset="2"/>
              <a:buNone/>
            </a:pPr>
            <a:endParaRPr lang="en-GB" dirty="0"/>
          </a:p>
        </p:txBody>
      </p:sp>
      <p:pic>
        <p:nvPicPr>
          <p:cNvPr id="15364" name="Picture 2"/>
          <p:cNvPicPr>
            <a:picLocks noChangeAspect="1" noChangeArrowheads="1"/>
          </p:cNvPicPr>
          <p:nvPr/>
        </p:nvPicPr>
        <p:blipFill>
          <a:blip r:embed="rId2" cstate="print"/>
          <a:srcRect/>
          <a:stretch>
            <a:fillRect/>
          </a:stretch>
        </p:blipFill>
        <p:spPr bwMode="auto">
          <a:xfrm>
            <a:off x="6300192" y="2924944"/>
            <a:ext cx="2160240" cy="2544762"/>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2800" dirty="0"/>
              <a:t>WYWIWYG: Fitness Assignment</a:t>
            </a:r>
            <a:endParaRPr lang="en-US" sz="2800" dirty="0"/>
          </a:p>
        </p:txBody>
      </p:sp>
      <p:sp>
        <p:nvSpPr>
          <p:cNvPr id="745475" name="Rectangle 3"/>
          <p:cNvSpPr>
            <a:spLocks noGrp="1" noChangeArrowheads="1"/>
          </p:cNvSpPr>
          <p:nvPr>
            <p:ph type="body" idx="1"/>
          </p:nvPr>
        </p:nvSpPr>
        <p:spPr>
          <a:xfrm>
            <a:off x="385763" y="1196975"/>
            <a:ext cx="8362950" cy="5184775"/>
          </a:xfrm>
        </p:spPr>
        <p:txBody>
          <a:bodyPr/>
          <a:lstStyle/>
          <a:p>
            <a:pPr eaLnBrk="1" hangingPunct="1">
              <a:defRPr/>
            </a:pPr>
            <a:r>
              <a:rPr lang="en-US" b="1" dirty="0"/>
              <a:t>Circuit-constructing program tree evaluation</a:t>
            </a:r>
            <a:r>
              <a:rPr lang="en-US" dirty="0"/>
              <a:t> in the population begins with its </a:t>
            </a:r>
            <a:r>
              <a:rPr lang="en-US" b="1" dirty="0"/>
              <a:t>execution</a:t>
            </a:r>
            <a:r>
              <a:rPr lang="en-US" dirty="0"/>
              <a:t>.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This execution applies the functions in the program tree to the very simple embryonic circuit, thereby developing the embryonic circuit into a fully developed circuit.</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A </a:t>
            </a:r>
            <a:r>
              <a:rPr lang="en-US" sz="1600" dirty="0" err="1"/>
              <a:t>netlist</a:t>
            </a:r>
            <a:r>
              <a:rPr lang="en-US" sz="1600" dirty="0"/>
              <a:t> that identifies each component of the circuit, the nodes to which that component is connected, and the value of that component is then created.</a:t>
            </a:r>
          </a:p>
          <a:p>
            <a:pPr eaLnBrk="1" hangingPunct="1">
              <a:defRPr/>
            </a:pPr>
            <a:r>
              <a:rPr lang="en-US" b="1" dirty="0">
                <a:solidFill>
                  <a:srgbClr val="0000FF"/>
                </a:solidFill>
              </a:rPr>
              <a:t>Circuit is then simulated using SPICE</a:t>
            </a:r>
            <a:r>
              <a:rPr lang="en-US" dirty="0"/>
              <a:t> (an acronym for Simulation Program with Integrated Circuit Emphasis) to determine its behavior.</a:t>
            </a:r>
          </a:p>
          <a:p>
            <a:pPr eaLnBrk="1" hangingPunct="1">
              <a:defRPr/>
            </a:pPr>
            <a:r>
              <a:rPr lang="en-US" b="1" dirty="0">
                <a:solidFill>
                  <a:srgbClr val="0000FF"/>
                </a:solidFill>
              </a:rPr>
              <a:t>Fitness measure may incorporate many characteristic</a:t>
            </a:r>
            <a:r>
              <a:rPr lang="en-US" dirty="0">
                <a:solidFill>
                  <a:srgbClr val="0000FF"/>
                </a:solidFill>
              </a:rPr>
              <a:t> </a:t>
            </a:r>
            <a:r>
              <a:rPr lang="en-US" dirty="0"/>
              <a:t>or combination of characteristics of the circuit, including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the circuit's behavior in the time domain,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its behavior in the frequency domain,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its power consumption,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t>or the number, cost, or surface area of its components.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p:txBody>
          <a:bodyPr/>
          <a:lstStyle/>
          <a:p>
            <a:pPr eaLnBrk="1" hangingPunct="1">
              <a:defRPr/>
            </a:pPr>
            <a:r>
              <a:rPr lang="en-GB" sz="2800"/>
              <a:t>GP Control Parameters Setup</a:t>
            </a:r>
            <a:endParaRPr lang="en-US" sz="2800" dirty="0"/>
          </a:p>
        </p:txBody>
      </p:sp>
      <p:sp>
        <p:nvSpPr>
          <p:cNvPr id="745475" name="Rectangle 3"/>
          <p:cNvSpPr>
            <a:spLocks noGrp="1" noChangeArrowheads="1"/>
          </p:cNvSpPr>
          <p:nvPr>
            <p:ph type="body" idx="1"/>
          </p:nvPr>
        </p:nvSpPr>
        <p:spPr>
          <a:xfrm>
            <a:off x="385763" y="1196975"/>
            <a:ext cx="8362950" cy="5184775"/>
          </a:xfrm>
        </p:spPr>
        <p:txBody>
          <a:bodyPr/>
          <a:lstStyle/>
          <a:p>
            <a:pPr eaLnBrk="1" hangingPunct="1">
              <a:defRPr/>
            </a:pPr>
            <a:r>
              <a:rPr lang="en-US" b="1" dirty="0">
                <a:solidFill>
                  <a:srgbClr val="0000FF"/>
                </a:solidFill>
              </a:rPr>
              <a:t>Population size: 640,000</a:t>
            </a:r>
          </a:p>
          <a:p>
            <a:pPr eaLnBrk="1" hangingPunct="1">
              <a:defRPr/>
            </a:pPr>
            <a:r>
              <a:rPr lang="en-US" dirty="0" err="1"/>
              <a:t>Pcrossover</a:t>
            </a:r>
            <a:r>
              <a:rPr lang="en-US" dirty="0"/>
              <a:t> = 89%</a:t>
            </a:r>
          </a:p>
          <a:p>
            <a:pPr eaLnBrk="1" hangingPunct="1">
              <a:defRPr/>
            </a:pPr>
            <a:r>
              <a:rPr lang="en-US" dirty="0" err="1"/>
              <a:t>Pmutation</a:t>
            </a:r>
            <a:r>
              <a:rPr lang="en-US" dirty="0"/>
              <a:t> = 1%</a:t>
            </a:r>
          </a:p>
          <a:p>
            <a:pPr eaLnBrk="1" hangingPunct="1">
              <a:defRPr/>
            </a:pPr>
            <a:r>
              <a:rPr lang="en-US" dirty="0"/>
              <a:t>Preproduction = 10%</a:t>
            </a:r>
          </a:p>
          <a:p>
            <a:pPr eaLnBrk="1" hangingPunct="1">
              <a:defRPr/>
            </a:pPr>
            <a:r>
              <a:rPr lang="en-US" dirty="0"/>
              <a:t>Maximum 200 nodes for each value-producing branch</a:t>
            </a:r>
          </a:p>
          <a:p>
            <a:pPr eaLnBrk="1" hangingPunct="1">
              <a:defRPr/>
            </a:pPr>
            <a:r>
              <a:rPr lang="en-US" dirty="0"/>
              <a:t>Parallel </a:t>
            </a:r>
            <a:r>
              <a:rPr lang="en-US" dirty="0" err="1"/>
              <a:t>Parsytec</a:t>
            </a:r>
            <a:r>
              <a:rPr lang="en-US" dirty="0"/>
              <a:t> computer system</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ea typeface="+mn-ea"/>
                <a:cs typeface="+mn-cs"/>
              </a:rPr>
              <a:t>64 x 80 MHz Power PC 601 processors arranged in a </a:t>
            </a:r>
            <a:r>
              <a:rPr lang="en-US" sz="1600" dirty="0" err="1">
                <a:ea typeface="+mn-ea"/>
                <a:cs typeface="+mn-cs"/>
              </a:rPr>
              <a:t>toroidal</a:t>
            </a:r>
            <a:r>
              <a:rPr lang="en-US" sz="1600" dirty="0">
                <a:ea typeface="+mn-ea"/>
                <a:cs typeface="+mn-cs"/>
              </a:rPr>
              <a:t> mesh</a:t>
            </a:r>
          </a:p>
          <a:p>
            <a:pPr eaLnBrk="1" hangingPunct="1">
              <a:defRPr/>
            </a:pPr>
            <a:r>
              <a:rPr lang="en-US" b="1" dirty="0">
                <a:solidFill>
                  <a:srgbClr val="0000FF"/>
                </a:solidFill>
              </a:rPr>
              <a:t>Parallel GA</a:t>
            </a:r>
            <a:r>
              <a:rPr lang="en-US" dirty="0"/>
              <a:t> </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err="1">
                <a:ea typeface="+mn-ea"/>
                <a:cs typeface="+mn-cs"/>
              </a:rPr>
              <a:t>deme</a:t>
            </a:r>
            <a:r>
              <a:rPr lang="en-US" sz="1600" dirty="0">
                <a:ea typeface="+mn-ea"/>
                <a:cs typeface="+mn-cs"/>
              </a:rPr>
              <a:t> size: 10,000</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ea typeface="+mn-ea"/>
                <a:cs typeface="+mn-cs"/>
              </a:rPr>
              <a:t>64 demes</a:t>
            </a:r>
          </a:p>
          <a:p>
            <a:pPr marL="800100" lvl="1" indent="-342900" eaLnBrk="1" hangingPunct="1">
              <a:spcBef>
                <a:spcPts val="600"/>
              </a:spcBef>
              <a:buClr>
                <a:schemeClr val="bg2">
                  <a:lumMod val="40000"/>
                  <a:lumOff val="60000"/>
                </a:schemeClr>
              </a:buClr>
              <a:buSzPct val="75000"/>
              <a:buFont typeface="Wingdings" pitchFamily="2" charset="2"/>
              <a:buChar char="q"/>
              <a:defRPr/>
            </a:pPr>
            <a:r>
              <a:rPr lang="en-US" sz="1600" dirty="0">
                <a:ea typeface="+mn-ea"/>
                <a:cs typeface="+mn-cs"/>
              </a:rPr>
              <a:t>Migration rate: 2% </a:t>
            </a:r>
          </a:p>
          <a:p>
            <a:pPr eaLnBrk="1" hangingPunct="1">
              <a:buFont typeface="Wingdings" pitchFamily="2" charset="2"/>
              <a:buNone/>
              <a:defRPr/>
            </a:pPr>
            <a:endParaRPr lang="en-US" dirty="0"/>
          </a:p>
        </p:txBody>
      </p:sp>
      <p:sp>
        <p:nvSpPr>
          <p:cNvPr id="4" name="Cloud Callout 3"/>
          <p:cNvSpPr/>
          <p:nvPr/>
        </p:nvSpPr>
        <p:spPr bwMode="auto">
          <a:xfrm>
            <a:off x="5364088" y="1196752"/>
            <a:ext cx="3240360" cy="1368152"/>
          </a:xfrm>
          <a:prstGeom prst="cloudCallout">
            <a:avLst>
              <a:gd name="adj1" fmla="val -38990"/>
              <a:gd name="adj2" fmla="val 96176"/>
            </a:avLst>
          </a:prstGeom>
          <a:solidFill>
            <a:srgbClr val="9999FF">
              <a:alpha val="8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b="1">
                <a:latin typeface="+mn-lt"/>
              </a:rPr>
              <a:t>Note, this is far from being a brute force search.</a:t>
            </a:r>
            <a:endParaRPr kumimoji="0" lang="en-US" sz="1600" b="1" i="0" u="none" strike="noStrike" cap="none" normalizeH="0" baseline="0">
              <a:ln>
                <a:noFill/>
              </a:ln>
              <a:solidFill>
                <a:schemeClr val="tx1"/>
              </a:solidFill>
              <a:effectLst/>
              <a:latin typeface="+mn-l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pPr eaLnBrk="1" hangingPunct="1">
              <a:defRPr/>
            </a:pPr>
            <a:r>
              <a:rPr lang="en-GB" sz="3200"/>
              <a:t>Low-Voltage Balun Circuit</a:t>
            </a:r>
            <a:endParaRPr lang="en-US" sz="3200"/>
          </a:p>
        </p:txBody>
      </p:sp>
      <p:sp>
        <p:nvSpPr>
          <p:cNvPr id="22531" name="Rectangle 3"/>
          <p:cNvSpPr>
            <a:spLocks noGrp="1" noChangeArrowheads="1"/>
          </p:cNvSpPr>
          <p:nvPr>
            <p:ph type="body" idx="1"/>
          </p:nvPr>
        </p:nvSpPr>
        <p:spPr/>
        <p:txBody>
          <a:bodyPr/>
          <a:lstStyle/>
          <a:p>
            <a:pPr eaLnBrk="1" hangingPunct="1">
              <a:tabLst>
                <a:tab pos="715963" algn="l"/>
              </a:tabLst>
            </a:pPr>
            <a:r>
              <a:rPr lang="en-GB"/>
              <a:t>A </a:t>
            </a:r>
            <a:r>
              <a:rPr lang="en-GB" b="1"/>
              <a:t>balun (balance/unbalance) circuit’s</a:t>
            </a:r>
            <a:r>
              <a:rPr lang="en-GB"/>
              <a:t> purpose is to produce two outputs from a single input</a:t>
            </a:r>
          </a:p>
          <a:p>
            <a:pPr lvl="1" eaLnBrk="1" hangingPunct="1">
              <a:tabLst>
                <a:tab pos="715963" algn="l"/>
              </a:tabLst>
            </a:pPr>
            <a:r>
              <a:rPr lang="en-GB" sz="1600"/>
              <a:t>each having half of the input’s amplitude;</a:t>
            </a:r>
          </a:p>
          <a:p>
            <a:pPr lvl="1" eaLnBrk="1" hangingPunct="1">
              <a:tabLst>
                <a:tab pos="715963" algn="l"/>
              </a:tabLst>
            </a:pPr>
            <a:r>
              <a:rPr lang="en-GB" sz="1600"/>
              <a:t>one output should be in phase with the input while the other should be 180</a:t>
            </a:r>
          </a:p>
          <a:p>
            <a:pPr eaLnBrk="1" hangingPunct="1">
              <a:spcBef>
                <a:spcPct val="0"/>
              </a:spcBef>
              <a:buFont typeface="Wingdings" pitchFamily="2" charset="2"/>
              <a:buNone/>
              <a:tabLst>
                <a:tab pos="715963" algn="l"/>
              </a:tabLst>
            </a:pPr>
            <a:r>
              <a:rPr lang="en-GB"/>
              <a:t>		degrees out of phase with the input, and both should have the same DC offset.</a:t>
            </a:r>
          </a:p>
          <a:p>
            <a:pPr eaLnBrk="1" hangingPunct="1">
              <a:tabLst>
                <a:tab pos="715963" algn="l"/>
              </a:tabLst>
            </a:pPr>
            <a:r>
              <a:rPr lang="en-GB"/>
              <a:t>The </a:t>
            </a:r>
            <a:r>
              <a:rPr lang="en-GB" b="1"/>
              <a:t>fitness</a:t>
            </a:r>
            <a:r>
              <a:rPr lang="en-GB"/>
              <a:t> measure was based on </a:t>
            </a:r>
          </a:p>
          <a:p>
            <a:pPr lvl="1" eaLnBrk="1" hangingPunct="1">
              <a:tabLst>
                <a:tab pos="715963" algn="l"/>
              </a:tabLst>
            </a:pPr>
            <a:r>
              <a:rPr lang="en-GB" sz="1600"/>
              <a:t>a frequency sweep analysis designed to measure the magnitude and phase of the circuit’s two outputs and</a:t>
            </a:r>
          </a:p>
          <a:p>
            <a:pPr lvl="1" eaLnBrk="1" hangingPunct="1">
              <a:tabLst>
                <a:tab pos="715963" algn="l"/>
              </a:tabLst>
            </a:pPr>
            <a:r>
              <a:rPr lang="en-GB" sz="1600"/>
              <a:t>a Fourier analysis designed to measure harmonic distortion.</a:t>
            </a:r>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a:p>
            <a:pPr lvl="1" eaLnBrk="1" hangingPunct="1">
              <a:tabLst>
                <a:tab pos="715963" algn="l"/>
              </a:tabLst>
            </a:pPr>
            <a:endParaRPr lang="en-GB" sz="16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p:txBody>
          <a:bodyPr/>
          <a:lstStyle/>
          <a:p>
            <a:pPr eaLnBrk="1" hangingPunct="1">
              <a:defRPr/>
            </a:pPr>
            <a:r>
              <a:rPr lang="en-GB" sz="3200"/>
              <a:t>Genetically Evolved Low-Voltage Balun Circuit</a:t>
            </a:r>
            <a:endParaRPr lang="en-US" sz="3200"/>
          </a:p>
        </p:txBody>
      </p:sp>
      <p:sp>
        <p:nvSpPr>
          <p:cNvPr id="23555" name="Rectangle 3"/>
          <p:cNvSpPr>
            <a:spLocks noGrp="1" noChangeArrowheads="1"/>
          </p:cNvSpPr>
          <p:nvPr>
            <p:ph type="body" idx="1"/>
          </p:nvPr>
        </p:nvSpPr>
        <p:spPr/>
        <p:txBody>
          <a:bodyPr/>
          <a:lstStyle/>
          <a:p>
            <a:pPr eaLnBrk="1" hangingPunct="1">
              <a:tabLst>
                <a:tab pos="4121150" algn="l"/>
              </a:tabLst>
            </a:pPr>
            <a:r>
              <a:rPr lang="en-GB"/>
              <a:t>Evolved circuit is </a:t>
            </a:r>
            <a:r>
              <a:rPr lang="en-GB" b="1">
                <a:solidFill>
                  <a:srgbClr val="0000FF"/>
                </a:solidFill>
              </a:rPr>
              <a:t>roughly a fourfold improvement over the patented circuit  </a:t>
            </a:r>
            <a:br>
              <a:rPr lang="en-GB" b="1"/>
            </a:br>
            <a:r>
              <a:rPr lang="en-GB"/>
              <a:t>in terms of the fitness measure.</a:t>
            </a:r>
          </a:p>
          <a:p>
            <a:pPr lvl="1" eaLnBrk="1" hangingPunct="1">
              <a:tabLst>
                <a:tab pos="4121150" algn="l"/>
              </a:tabLst>
            </a:pPr>
            <a:r>
              <a:rPr lang="en-GB" sz="1600"/>
              <a:t>It is superior both in terms of its frequency response and harmonic distortion.</a:t>
            </a:r>
          </a:p>
          <a:p>
            <a:pPr lvl="1" eaLnBrk="1" hangingPunct="1">
              <a:spcBef>
                <a:spcPts val="1800"/>
              </a:spcBef>
              <a:buFont typeface="Wingdings" pitchFamily="2" charset="2"/>
              <a:buNone/>
              <a:tabLst>
                <a:tab pos="3943350" algn="l"/>
              </a:tabLst>
            </a:pPr>
            <a:r>
              <a:rPr lang="en-GB" sz="1600" b="1"/>
              <a:t>Test fixture</a:t>
            </a:r>
            <a:r>
              <a:rPr lang="en-GB" sz="1600">
                <a:solidFill>
                  <a:srgbClr val="FF9429"/>
                </a:solidFill>
              </a:rPr>
              <a:t>	</a:t>
            </a:r>
            <a:r>
              <a:rPr lang="en-GB" sz="1600" b="1"/>
              <a:t>Evolved balun circuit</a:t>
            </a:r>
          </a:p>
          <a:p>
            <a:pPr lvl="1" eaLnBrk="1" hangingPunct="1">
              <a:tabLst>
                <a:tab pos="4121150" algn="l"/>
              </a:tabLst>
            </a:pPr>
            <a:endParaRPr lang="en-US" sz="1600">
              <a:solidFill>
                <a:srgbClr val="FF9429"/>
              </a:solidFill>
            </a:endParaRPr>
          </a:p>
        </p:txBody>
      </p:sp>
      <p:sp>
        <p:nvSpPr>
          <p:cNvPr id="23557" name="Text Box 5"/>
          <p:cNvSpPr txBox="1">
            <a:spLocks noChangeArrowheads="1"/>
          </p:cNvSpPr>
          <p:nvPr/>
        </p:nvSpPr>
        <p:spPr bwMode="auto">
          <a:xfrm>
            <a:off x="4264025" y="5564088"/>
            <a:ext cx="4629150" cy="457200"/>
          </a:xfrm>
          <a:prstGeom prst="rect">
            <a:avLst/>
          </a:prstGeom>
          <a:noFill/>
          <a:ln w="9525">
            <a:noFill/>
            <a:miter lim="800000"/>
            <a:headEnd/>
            <a:tailEnd/>
          </a:ln>
        </p:spPr>
        <p:txBody>
          <a:bodyPr>
            <a:spAutoFit/>
          </a:bodyPr>
          <a:lstStyle/>
          <a:p>
            <a:pPr eaLnBrk="1" hangingPunct="1">
              <a:spcBef>
                <a:spcPct val="50000"/>
              </a:spcBef>
              <a:buClr>
                <a:srgbClr val="FFAE5D"/>
              </a:buClr>
              <a:buSzPct val="75000"/>
              <a:buFont typeface="Wingdings" pitchFamily="2" charset="2"/>
              <a:buNone/>
            </a:pPr>
            <a:r>
              <a:rPr lang="en-US" sz="1200">
                <a:latin typeface="Garamond" pitchFamily="18" charset="0"/>
              </a:rPr>
              <a:t>John R. Koza et al.: What's AI Done for Me Lately? Genetic Programming's Human-Competitive Results.</a:t>
            </a:r>
          </a:p>
        </p:txBody>
      </p:sp>
      <p:grpSp>
        <p:nvGrpSpPr>
          <p:cNvPr id="23558" name="Group 8"/>
          <p:cNvGrpSpPr>
            <a:grpSpLocks/>
          </p:cNvGrpSpPr>
          <p:nvPr/>
        </p:nvGrpSpPr>
        <p:grpSpPr bwMode="auto">
          <a:xfrm>
            <a:off x="827088" y="2565052"/>
            <a:ext cx="3240087" cy="2303463"/>
            <a:chOff x="521" y="1707"/>
            <a:chExt cx="2041" cy="1451"/>
          </a:xfrm>
        </p:grpSpPr>
        <p:pic>
          <p:nvPicPr>
            <p:cNvPr id="23559" name="Picture 6" descr="balun_fixture"/>
            <p:cNvPicPr>
              <a:picLocks noChangeAspect="1" noChangeArrowheads="1"/>
            </p:cNvPicPr>
            <p:nvPr/>
          </p:nvPicPr>
          <p:blipFill>
            <a:blip r:embed="rId2" cstate="print"/>
            <a:srcRect/>
            <a:stretch>
              <a:fillRect/>
            </a:stretch>
          </p:blipFill>
          <p:spPr bwMode="auto">
            <a:xfrm>
              <a:off x="521" y="1738"/>
              <a:ext cx="2041" cy="1413"/>
            </a:xfrm>
            <a:prstGeom prst="rect">
              <a:avLst/>
            </a:prstGeom>
            <a:noFill/>
            <a:ln w="9525">
              <a:noFill/>
              <a:miter lim="800000"/>
              <a:headEnd/>
              <a:tailEnd/>
            </a:ln>
          </p:spPr>
        </p:pic>
        <p:sp>
          <p:nvSpPr>
            <p:cNvPr id="23560" name="Rectangle 7"/>
            <p:cNvSpPr>
              <a:spLocks noChangeArrowheads="1"/>
            </p:cNvSpPr>
            <p:nvPr/>
          </p:nvSpPr>
          <p:spPr bwMode="auto">
            <a:xfrm>
              <a:off x="521" y="1707"/>
              <a:ext cx="1996" cy="1451"/>
            </a:xfrm>
            <a:prstGeom prst="rect">
              <a:avLst/>
            </a:prstGeom>
            <a:noFill/>
            <a:ln w="9525">
              <a:solidFill>
                <a:srgbClr val="969696"/>
              </a:solidFill>
              <a:miter lim="800000"/>
              <a:headEnd/>
              <a:tailEnd/>
            </a:ln>
          </p:spPr>
          <p:txBody>
            <a:bodyPr wrap="none" anchor="ctr"/>
            <a:lstStyle/>
            <a:p>
              <a:endParaRPr lang="en-US"/>
            </a:p>
          </p:txBody>
        </p:sp>
      </p:grpSp>
      <p:grpSp>
        <p:nvGrpSpPr>
          <p:cNvPr id="10" name="Group 9"/>
          <p:cNvGrpSpPr/>
          <p:nvPr/>
        </p:nvGrpSpPr>
        <p:grpSpPr>
          <a:xfrm>
            <a:off x="4356100" y="2542827"/>
            <a:ext cx="4176713" cy="3046413"/>
            <a:chOff x="4356100" y="2542827"/>
            <a:chExt cx="4176713" cy="3046413"/>
          </a:xfrm>
        </p:grpSpPr>
        <p:pic>
          <p:nvPicPr>
            <p:cNvPr id="23556" name="Picture 4" descr="balun"/>
            <p:cNvPicPr>
              <a:picLocks noChangeAspect="1" noChangeArrowheads="1"/>
            </p:cNvPicPr>
            <p:nvPr/>
          </p:nvPicPr>
          <p:blipFill>
            <a:blip r:embed="rId3" cstate="print"/>
            <a:srcRect/>
            <a:stretch>
              <a:fillRect/>
            </a:stretch>
          </p:blipFill>
          <p:spPr bwMode="auto">
            <a:xfrm>
              <a:off x="4356100" y="2542827"/>
              <a:ext cx="4176713" cy="3046413"/>
            </a:xfrm>
            <a:prstGeom prst="rect">
              <a:avLst/>
            </a:prstGeom>
            <a:noFill/>
            <a:ln w="9525">
              <a:noFill/>
              <a:miter lim="800000"/>
              <a:headEnd/>
              <a:tailEnd/>
            </a:ln>
          </p:spPr>
        </p:pic>
        <p:sp>
          <p:nvSpPr>
            <p:cNvPr id="9" name="Oval 8"/>
            <p:cNvSpPr/>
            <p:nvPr/>
          </p:nvSpPr>
          <p:spPr bwMode="auto">
            <a:xfrm>
              <a:off x="6300192" y="4005064"/>
              <a:ext cx="360040" cy="504056"/>
            </a:xfrm>
            <a:prstGeom prst="ellipse">
              <a:avLst/>
            </a:prstGeom>
            <a:noFill/>
            <a:ln w="28575" cap="flat" cmpd="sng" algn="ctr">
              <a:solidFill>
                <a:srgbClr val="FF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Evolutionary Algorithms</a:t>
            </a:r>
          </a:p>
        </p:txBody>
      </p:sp>
      <p:sp>
        <p:nvSpPr>
          <p:cNvPr id="3" name="Content Placeholder 2"/>
          <p:cNvSpPr>
            <a:spLocks noGrp="1"/>
          </p:cNvSpPr>
          <p:nvPr>
            <p:ph idx="1"/>
          </p:nvPr>
        </p:nvSpPr>
        <p:spPr/>
        <p:txBody>
          <a:bodyPr/>
          <a:lstStyle/>
          <a:p>
            <a:r>
              <a:rPr lang="en-US" b="1"/>
              <a:t>Evolutionary Algorithms are general-purpose stochastic optimization algorithms.</a:t>
            </a:r>
          </a:p>
          <a:p>
            <a:r>
              <a:rPr lang="en-US"/>
              <a:t>Problem solution can be represented as binary string, real-valued string, string of symbols, tree or graph.</a:t>
            </a:r>
          </a:p>
          <a:p>
            <a:r>
              <a:rPr lang="en-US"/>
              <a:t>Optimized objective function can be continuous/discrete, multimodal,  nonlinear, multidimensional,  noisy.</a:t>
            </a:r>
          </a:p>
          <a:p>
            <a:pPr>
              <a:spcBef>
                <a:spcPts val="600"/>
              </a:spcBef>
              <a:buNone/>
            </a:pPr>
            <a:r>
              <a:rPr lang="en-US"/>
              <a:t>	The problem can involve multiple optimization objectives as well.</a:t>
            </a:r>
          </a:p>
          <a:p>
            <a:r>
              <a:rPr lang="en-US" b="1"/>
              <a:t>A typical evolutionary model:</a:t>
            </a:r>
          </a:p>
          <a:p>
            <a:endParaRPr lang="en-US"/>
          </a:p>
        </p:txBody>
      </p:sp>
      <p:grpSp>
        <p:nvGrpSpPr>
          <p:cNvPr id="14" name="Group 13"/>
          <p:cNvGrpSpPr/>
          <p:nvPr/>
        </p:nvGrpSpPr>
        <p:grpSpPr>
          <a:xfrm>
            <a:off x="1979712" y="3573016"/>
            <a:ext cx="5112568" cy="2880320"/>
            <a:chOff x="1979712" y="3573016"/>
            <a:chExt cx="5112568" cy="2880320"/>
          </a:xfrm>
        </p:grpSpPr>
        <p:sp>
          <p:nvSpPr>
            <p:cNvPr id="4" name="Rounded Rectangle 3"/>
            <p:cNvSpPr/>
            <p:nvPr/>
          </p:nvSpPr>
          <p:spPr bwMode="auto">
            <a:xfrm>
              <a:off x="1979712" y="4365104"/>
              <a:ext cx="1368152" cy="576064"/>
            </a:xfrm>
            <a:prstGeom prst="roundRect">
              <a:avLst/>
            </a:prstGeom>
            <a:solidFill>
              <a:srgbClr val="B2B2FF">
                <a:alpha val="50196"/>
              </a:srgbClr>
            </a:solidFill>
            <a:ln w="28575" cap="flat" cmpd="sng" algn="ctr">
              <a:solidFill>
                <a:srgbClr val="0070C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rPr>
                <a:t>Population</a:t>
              </a:r>
            </a:p>
          </p:txBody>
        </p:sp>
        <p:sp>
          <p:nvSpPr>
            <p:cNvPr id="5" name="Rounded Rectangle 4"/>
            <p:cNvSpPr/>
            <p:nvPr/>
          </p:nvSpPr>
          <p:spPr bwMode="auto">
            <a:xfrm>
              <a:off x="5076056" y="3645024"/>
              <a:ext cx="1224136" cy="576064"/>
            </a:xfrm>
            <a:prstGeom prst="roundRect">
              <a:avLst/>
            </a:prstGeom>
            <a:solidFill>
              <a:srgbClr val="B2B2FF">
                <a:alpha val="50196"/>
              </a:srgbClr>
            </a:solidFill>
            <a:ln w="28575" cap="flat" cmpd="sng" algn="ctr">
              <a:solidFill>
                <a:srgbClr val="0070C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rPr>
                <a:t>Parents</a:t>
              </a:r>
            </a:p>
          </p:txBody>
        </p:sp>
        <p:sp>
          <p:nvSpPr>
            <p:cNvPr id="6" name="Rounded Rectangle 5"/>
            <p:cNvSpPr/>
            <p:nvPr/>
          </p:nvSpPr>
          <p:spPr bwMode="auto">
            <a:xfrm>
              <a:off x="4067944" y="5517232"/>
              <a:ext cx="1296144" cy="576064"/>
            </a:xfrm>
            <a:prstGeom prst="roundRect">
              <a:avLst/>
            </a:prstGeom>
            <a:solidFill>
              <a:srgbClr val="B2B2FF">
                <a:alpha val="50196"/>
              </a:srgbClr>
            </a:solidFill>
            <a:ln w="28575" cap="flat" cmpd="sng" algn="ctr">
              <a:solidFill>
                <a:srgbClr val="0070C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rPr>
                <a:t>Offspring</a:t>
              </a:r>
            </a:p>
          </p:txBody>
        </p:sp>
        <p:sp>
          <p:nvSpPr>
            <p:cNvPr id="7" name="Bent Arrow 6"/>
            <p:cNvSpPr/>
            <p:nvPr/>
          </p:nvSpPr>
          <p:spPr bwMode="auto">
            <a:xfrm>
              <a:off x="2699792" y="3789040"/>
              <a:ext cx="2376264" cy="576064"/>
            </a:xfrm>
            <a:prstGeom prst="bentArrow">
              <a:avLst>
                <a:gd name="adj1" fmla="val 25000"/>
                <a:gd name="adj2" fmla="val 25000"/>
                <a:gd name="adj3" fmla="val 25000"/>
                <a:gd name="adj4" fmla="val 20745"/>
              </a:avLst>
            </a:prstGeom>
            <a:solidFill>
              <a:srgbClr val="3366FF"/>
            </a:solidFill>
            <a:ln w="9525"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Bent Arrow 7"/>
            <p:cNvSpPr/>
            <p:nvPr/>
          </p:nvSpPr>
          <p:spPr bwMode="auto">
            <a:xfrm rot="10800000">
              <a:off x="5364089" y="4221088"/>
              <a:ext cx="504056" cy="1728192"/>
            </a:xfrm>
            <a:prstGeom prst="bentArrow">
              <a:avLst/>
            </a:prstGeom>
            <a:solidFill>
              <a:srgbClr val="3366FF"/>
            </a:solidFill>
            <a:ln w="9525"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Bent Arrow 8"/>
            <p:cNvSpPr/>
            <p:nvPr/>
          </p:nvSpPr>
          <p:spPr bwMode="auto">
            <a:xfrm rot="16200000">
              <a:off x="2843808" y="4653136"/>
              <a:ext cx="936104" cy="1512168"/>
            </a:xfrm>
            <a:prstGeom prst="bentArrow">
              <a:avLst>
                <a:gd name="adj1" fmla="val 14061"/>
                <a:gd name="adj2" fmla="val 24163"/>
                <a:gd name="adj3" fmla="val 25000"/>
                <a:gd name="adj4" fmla="val 32425"/>
              </a:avLst>
            </a:prstGeom>
            <a:solidFill>
              <a:srgbClr val="3366FF"/>
            </a:solidFill>
            <a:ln w="9525"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TextBox 9"/>
            <p:cNvSpPr txBox="1"/>
            <p:nvPr/>
          </p:nvSpPr>
          <p:spPr>
            <a:xfrm>
              <a:off x="3419872" y="3573016"/>
              <a:ext cx="1096775" cy="338554"/>
            </a:xfrm>
            <a:prstGeom prst="rect">
              <a:avLst/>
            </a:prstGeom>
            <a:noFill/>
          </p:spPr>
          <p:txBody>
            <a:bodyPr wrap="none" rtlCol="0">
              <a:spAutoFit/>
            </a:bodyPr>
            <a:lstStyle/>
            <a:p>
              <a:r>
                <a:rPr lang="en-US" sz="1600" b="1"/>
                <a:t>Selection</a:t>
              </a:r>
            </a:p>
          </p:txBody>
        </p:sp>
        <p:sp>
          <p:nvSpPr>
            <p:cNvPr id="11" name="TextBox 10"/>
            <p:cNvSpPr txBox="1"/>
            <p:nvPr/>
          </p:nvSpPr>
          <p:spPr>
            <a:xfrm>
              <a:off x="2339752" y="5826750"/>
              <a:ext cx="1460656" cy="338554"/>
            </a:xfrm>
            <a:prstGeom prst="rect">
              <a:avLst/>
            </a:prstGeom>
            <a:noFill/>
          </p:spPr>
          <p:txBody>
            <a:bodyPr wrap="none" rtlCol="0">
              <a:spAutoFit/>
            </a:bodyPr>
            <a:lstStyle/>
            <a:p>
              <a:r>
                <a:rPr lang="en-US" sz="1600" b="1"/>
                <a:t>Replacement</a:t>
              </a:r>
            </a:p>
          </p:txBody>
        </p:sp>
        <p:sp>
          <p:nvSpPr>
            <p:cNvPr id="12" name="TextBox 11"/>
            <p:cNvSpPr txBox="1"/>
            <p:nvPr/>
          </p:nvSpPr>
          <p:spPr>
            <a:xfrm>
              <a:off x="5796136" y="4437112"/>
              <a:ext cx="1296144" cy="830997"/>
            </a:xfrm>
            <a:prstGeom prst="rect">
              <a:avLst/>
            </a:prstGeom>
            <a:noFill/>
          </p:spPr>
          <p:txBody>
            <a:bodyPr wrap="square" rtlCol="0">
              <a:spAutoFit/>
            </a:bodyPr>
            <a:lstStyle/>
            <a:p>
              <a:pPr algn="ctr"/>
              <a:r>
                <a:rPr lang="en-US" sz="1600" b="1"/>
                <a:t>Crossover </a:t>
              </a:r>
              <a:br>
                <a:rPr lang="en-US" sz="1600" b="1"/>
              </a:br>
              <a:r>
                <a:rPr lang="en-US" sz="1600" b="1"/>
                <a:t>+ </a:t>
              </a:r>
              <a:br>
                <a:rPr lang="en-US" sz="1600" b="1"/>
              </a:br>
              <a:r>
                <a:rPr lang="en-US" sz="1600" b="1"/>
                <a:t>Mutation</a:t>
              </a:r>
            </a:p>
          </p:txBody>
        </p:sp>
        <p:sp>
          <p:nvSpPr>
            <p:cNvPr id="13" name="TextBox 12"/>
            <p:cNvSpPr txBox="1"/>
            <p:nvPr/>
          </p:nvSpPr>
          <p:spPr>
            <a:xfrm>
              <a:off x="4139952" y="6114782"/>
              <a:ext cx="1221809" cy="338554"/>
            </a:xfrm>
            <a:prstGeom prst="rect">
              <a:avLst/>
            </a:prstGeom>
            <a:noFill/>
          </p:spPr>
          <p:txBody>
            <a:bodyPr wrap="none" rtlCol="0">
              <a:spAutoFit/>
            </a:bodyPr>
            <a:lstStyle/>
            <a:p>
              <a:r>
                <a:rPr lang="en-US" sz="1600" b="1"/>
                <a:t>Evaluation</a:t>
              </a:r>
            </a:p>
          </p:txBody>
        </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p:txBody>
          <a:bodyPr/>
          <a:lstStyle/>
          <a:p>
            <a:pPr eaLnBrk="1" hangingPunct="1">
              <a:defRPr/>
            </a:pPr>
            <a:r>
              <a:rPr lang="en-GB" sz="3200"/>
              <a:t>Voltage-Current Conversion Circuit</a:t>
            </a:r>
            <a:endParaRPr lang="en-US" sz="3200"/>
          </a:p>
        </p:txBody>
      </p:sp>
      <p:sp>
        <p:nvSpPr>
          <p:cNvPr id="24579" name="Rectangle 3"/>
          <p:cNvSpPr>
            <a:spLocks noGrp="1" noChangeArrowheads="1"/>
          </p:cNvSpPr>
          <p:nvPr>
            <p:ph type="body" idx="1"/>
          </p:nvPr>
        </p:nvSpPr>
        <p:spPr/>
        <p:txBody>
          <a:bodyPr/>
          <a:lstStyle/>
          <a:p>
            <a:pPr eaLnBrk="1" hangingPunct="1"/>
            <a:r>
              <a:rPr lang="en-GB" b="1"/>
              <a:t>Voltage-current conversion circuit</a:t>
            </a:r>
            <a:r>
              <a:rPr lang="en-GB"/>
              <a:t>’s purpose is to take two voltages as input and to produce as output a stable current whose magnitude is proportional to the difference between the voltages.</a:t>
            </a:r>
          </a:p>
          <a:p>
            <a:pPr eaLnBrk="1" hangingPunct="1"/>
            <a:r>
              <a:rPr lang="en-GB" b="1"/>
              <a:t>Fitness</a:t>
            </a:r>
            <a:r>
              <a:rPr lang="en-GB"/>
              <a:t> measure is based on four time-domain input signals.</a:t>
            </a:r>
          </a:p>
          <a:p>
            <a:pPr eaLnBrk="1" hangingPunct="1"/>
            <a:r>
              <a:rPr lang="en-GB"/>
              <a:t>Genetically evolved circuit (</a:t>
            </a:r>
            <a:r>
              <a:rPr lang="en-GB" b="1"/>
              <a:t>entirely different than the patented circuit</a:t>
            </a:r>
            <a:r>
              <a:rPr lang="en-GB"/>
              <a:t>)</a:t>
            </a:r>
          </a:p>
          <a:p>
            <a:pPr lvl="1" eaLnBrk="1" hangingPunct="1"/>
            <a:r>
              <a:rPr lang="en-GB" sz="1600"/>
              <a:t>has roughly </a:t>
            </a:r>
            <a:r>
              <a:rPr lang="en-GB" sz="1600" b="1">
                <a:solidFill>
                  <a:srgbClr val="0000FF"/>
                </a:solidFill>
              </a:rPr>
              <a:t>62 percent of the average (weighted) error of the patented circuit </a:t>
            </a:r>
            <a:r>
              <a:rPr lang="en-GB" sz="1600"/>
              <a:t>and</a:t>
            </a:r>
          </a:p>
          <a:p>
            <a:pPr lvl="1" eaLnBrk="1" hangingPunct="1"/>
            <a:r>
              <a:rPr lang="en-GB" sz="1600" b="1"/>
              <a:t>outperformed the patented circuit on additional previously unseen test cases</a:t>
            </a:r>
            <a:r>
              <a:rPr lang="en-GB" sz="1600"/>
              <a:t>.</a:t>
            </a:r>
            <a:endParaRPr lang="en-US" sz="1600"/>
          </a:p>
        </p:txBody>
      </p:sp>
      <p:pic>
        <p:nvPicPr>
          <p:cNvPr id="24580" name="Picture 4" descr="voltage current conversion gp"/>
          <p:cNvPicPr>
            <a:picLocks noChangeAspect="1" noChangeArrowheads="1"/>
          </p:cNvPicPr>
          <p:nvPr/>
        </p:nvPicPr>
        <p:blipFill>
          <a:blip r:embed="rId2" cstate="print"/>
          <a:srcRect/>
          <a:stretch>
            <a:fillRect/>
          </a:stretch>
        </p:blipFill>
        <p:spPr bwMode="auto">
          <a:xfrm>
            <a:off x="2268538" y="3633788"/>
            <a:ext cx="4535487" cy="2266950"/>
          </a:xfrm>
          <a:prstGeom prst="rect">
            <a:avLst/>
          </a:prstGeom>
          <a:noFill/>
          <a:ln w="9525">
            <a:noFill/>
            <a:miter lim="800000"/>
            <a:headEnd/>
            <a:tailEnd/>
          </a:ln>
        </p:spPr>
      </p:pic>
      <p:sp>
        <p:nvSpPr>
          <p:cNvPr id="24581" name="Text Box 5"/>
          <p:cNvSpPr txBox="1">
            <a:spLocks noChangeArrowheads="1"/>
          </p:cNvSpPr>
          <p:nvPr/>
        </p:nvSpPr>
        <p:spPr bwMode="auto">
          <a:xfrm>
            <a:off x="2390775" y="5851525"/>
            <a:ext cx="4629150" cy="457200"/>
          </a:xfrm>
          <a:prstGeom prst="rect">
            <a:avLst/>
          </a:prstGeom>
          <a:noFill/>
          <a:ln w="9525">
            <a:noFill/>
            <a:miter lim="800000"/>
            <a:headEnd/>
            <a:tailEnd/>
          </a:ln>
        </p:spPr>
        <p:txBody>
          <a:bodyPr>
            <a:spAutoFit/>
          </a:bodyPr>
          <a:lstStyle/>
          <a:p>
            <a:pPr eaLnBrk="1" hangingPunct="1">
              <a:spcBef>
                <a:spcPct val="50000"/>
              </a:spcBef>
              <a:buClr>
                <a:srgbClr val="FFAE5D"/>
              </a:buClr>
              <a:buSzPct val="75000"/>
              <a:buFont typeface="Wingdings" pitchFamily="2" charset="2"/>
              <a:buNone/>
            </a:pPr>
            <a:r>
              <a:rPr lang="en-US" sz="1200">
                <a:latin typeface="Garamond" pitchFamily="18" charset="0"/>
              </a:rPr>
              <a:t>John R. Koza et al.: What's AI Done for Me Lately? Genetic Programming's Human-Competitive Results.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6"/>
          <p:cNvGrpSpPr>
            <a:grpSpLocks/>
          </p:cNvGrpSpPr>
          <p:nvPr/>
        </p:nvGrpSpPr>
        <p:grpSpPr bwMode="auto">
          <a:xfrm>
            <a:off x="879475" y="3213100"/>
            <a:ext cx="7292975" cy="2817813"/>
            <a:chOff x="554" y="2205"/>
            <a:chExt cx="4594" cy="1775"/>
          </a:xfrm>
        </p:grpSpPr>
        <p:pic>
          <p:nvPicPr>
            <p:cNvPr id="26630" name="Picture 4" descr="variable capacitor patent"/>
            <p:cNvPicPr>
              <a:picLocks noChangeAspect="1" noChangeArrowheads="1"/>
            </p:cNvPicPr>
            <p:nvPr/>
          </p:nvPicPr>
          <p:blipFill>
            <a:blip r:embed="rId2" cstate="print"/>
            <a:srcRect/>
            <a:stretch>
              <a:fillRect/>
            </a:stretch>
          </p:blipFill>
          <p:spPr bwMode="auto">
            <a:xfrm>
              <a:off x="3033" y="2217"/>
              <a:ext cx="2115" cy="1763"/>
            </a:xfrm>
            <a:prstGeom prst="rect">
              <a:avLst/>
            </a:prstGeom>
            <a:noFill/>
            <a:ln w="9525">
              <a:noFill/>
              <a:miter lim="800000"/>
              <a:headEnd/>
              <a:tailEnd/>
            </a:ln>
          </p:spPr>
        </p:pic>
        <p:pic>
          <p:nvPicPr>
            <p:cNvPr id="26631" name="Picture 5" descr="variable capacitor gp"/>
            <p:cNvPicPr>
              <a:picLocks noChangeAspect="1" noChangeArrowheads="1"/>
            </p:cNvPicPr>
            <p:nvPr/>
          </p:nvPicPr>
          <p:blipFill>
            <a:blip r:embed="rId3" cstate="print"/>
            <a:srcRect/>
            <a:stretch>
              <a:fillRect/>
            </a:stretch>
          </p:blipFill>
          <p:spPr bwMode="auto">
            <a:xfrm>
              <a:off x="554" y="2205"/>
              <a:ext cx="2183" cy="1668"/>
            </a:xfrm>
            <a:prstGeom prst="rect">
              <a:avLst/>
            </a:prstGeom>
            <a:noFill/>
            <a:ln w="9525">
              <a:noFill/>
              <a:miter lim="800000"/>
              <a:headEnd/>
              <a:tailEnd/>
            </a:ln>
          </p:spPr>
        </p:pic>
      </p:grpSp>
      <p:sp>
        <p:nvSpPr>
          <p:cNvPr id="746498" name="Rectangle 2"/>
          <p:cNvSpPr>
            <a:spLocks noGrp="1" noChangeArrowheads="1"/>
          </p:cNvSpPr>
          <p:nvPr>
            <p:ph type="title"/>
          </p:nvPr>
        </p:nvSpPr>
        <p:spPr>
          <a:xfrm>
            <a:off x="323529" y="188913"/>
            <a:ext cx="8568952" cy="720725"/>
          </a:xfrm>
        </p:spPr>
        <p:txBody>
          <a:bodyPr/>
          <a:lstStyle/>
          <a:p>
            <a:pPr eaLnBrk="1" hangingPunct="1">
              <a:defRPr/>
            </a:pPr>
            <a:r>
              <a:rPr lang="en-GB" sz="3000"/>
              <a:t>Mixed Analog-Digital Register-Controlled Variable Capacitor</a:t>
            </a:r>
            <a:endParaRPr lang="en-US" sz="3000"/>
          </a:p>
        </p:txBody>
      </p:sp>
      <p:sp>
        <p:nvSpPr>
          <p:cNvPr id="26628" name="Rectangle 3"/>
          <p:cNvSpPr>
            <a:spLocks noGrp="1" noChangeArrowheads="1"/>
          </p:cNvSpPr>
          <p:nvPr>
            <p:ph type="body" idx="1"/>
          </p:nvPr>
        </p:nvSpPr>
        <p:spPr/>
        <p:txBody>
          <a:bodyPr/>
          <a:lstStyle/>
          <a:p>
            <a:pPr eaLnBrk="1" hangingPunct="1">
              <a:tabLst>
                <a:tab pos="808038" algn="l"/>
                <a:tab pos="4757738" algn="l"/>
              </a:tabLst>
            </a:pPr>
            <a:r>
              <a:rPr lang="en-GB"/>
              <a:t>Mixed analog-digital variable capacitor circuit has a capacitance controlled by the value stored in a digital register.</a:t>
            </a:r>
          </a:p>
          <a:p>
            <a:pPr eaLnBrk="1" hangingPunct="1">
              <a:tabLst>
                <a:tab pos="808038" algn="l"/>
                <a:tab pos="4757738" algn="l"/>
              </a:tabLst>
            </a:pPr>
            <a:r>
              <a:rPr lang="en-GB" b="1"/>
              <a:t>Fitness measure</a:t>
            </a:r>
            <a:r>
              <a:rPr lang="en-GB"/>
              <a:t> was based on the error accumulated by 16 combinations of time-domain test signals ranging over all eight possible values of a 3-bit digital register for two different analog input signals.</a:t>
            </a:r>
          </a:p>
          <a:p>
            <a:pPr eaLnBrk="1" hangingPunct="1">
              <a:tabLst>
                <a:tab pos="808038" algn="l"/>
                <a:tab pos="4757738" algn="l"/>
              </a:tabLst>
            </a:pPr>
            <a:r>
              <a:rPr lang="en-GB" b="1">
                <a:solidFill>
                  <a:srgbClr val="0000FF"/>
                </a:solidFill>
              </a:rPr>
              <a:t>The evolved circuit performs as well as the patented circuit</a:t>
            </a:r>
            <a:r>
              <a:rPr lang="en-GB"/>
              <a:t>.</a:t>
            </a:r>
          </a:p>
          <a:p>
            <a:pPr eaLnBrk="1" hangingPunct="1">
              <a:buFont typeface="Wingdings" pitchFamily="2" charset="2"/>
              <a:buNone/>
              <a:tabLst>
                <a:tab pos="808038" algn="l"/>
                <a:tab pos="4757738" algn="l"/>
              </a:tabLst>
            </a:pPr>
            <a:r>
              <a:rPr lang="en-GB"/>
              <a:t>		</a:t>
            </a:r>
            <a:r>
              <a:rPr lang="en-GB" b="1"/>
              <a:t>Evolved circuit</a:t>
            </a:r>
            <a:r>
              <a:rPr lang="en-GB"/>
              <a:t>	</a:t>
            </a:r>
            <a:r>
              <a:rPr lang="en-GB" b="1">
                <a:solidFill>
                  <a:srgbClr val="0000FF"/>
                </a:solidFill>
              </a:rPr>
              <a:t>Patented circuit</a:t>
            </a:r>
            <a:endParaRPr lang="en-US" b="1">
              <a:solidFill>
                <a:srgbClr val="0000FF"/>
              </a:solidFill>
            </a:endParaRPr>
          </a:p>
        </p:txBody>
      </p:sp>
      <p:sp>
        <p:nvSpPr>
          <p:cNvPr id="26629" name="Text Box 7"/>
          <p:cNvSpPr txBox="1">
            <a:spLocks noChangeArrowheads="1"/>
          </p:cNvSpPr>
          <p:nvPr/>
        </p:nvSpPr>
        <p:spPr bwMode="auto">
          <a:xfrm>
            <a:off x="1114425" y="5878513"/>
            <a:ext cx="6913563" cy="274637"/>
          </a:xfrm>
          <a:prstGeom prst="rect">
            <a:avLst/>
          </a:prstGeom>
          <a:noFill/>
          <a:ln w="9525">
            <a:noFill/>
            <a:miter lim="800000"/>
            <a:headEnd/>
            <a:tailEnd/>
          </a:ln>
        </p:spPr>
        <p:txBody>
          <a:bodyPr>
            <a:spAutoFit/>
          </a:bodyPr>
          <a:lstStyle/>
          <a:p>
            <a:pPr eaLnBrk="1" hangingPunct="1">
              <a:spcBef>
                <a:spcPct val="50000"/>
              </a:spcBef>
              <a:buClr>
                <a:srgbClr val="FFAE5D"/>
              </a:buClr>
              <a:buSzPct val="75000"/>
              <a:buFont typeface="Wingdings" pitchFamily="2" charset="2"/>
              <a:buNone/>
            </a:pPr>
            <a:r>
              <a:rPr lang="en-US" sz="1200">
                <a:latin typeface="Garamond" pitchFamily="18" charset="0"/>
              </a:rPr>
              <a:t>John R. Koza et al.: What's AI Done for Me Lately? Genetic Programming's Human-Competitive Results.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p:txBody>
          <a:bodyPr/>
          <a:lstStyle/>
          <a:p>
            <a:pPr eaLnBrk="1" hangingPunct="1">
              <a:defRPr/>
            </a:pPr>
            <a:r>
              <a:rPr lang="en-US" sz="3200"/>
              <a:t>HUMIES</a:t>
            </a:r>
          </a:p>
        </p:txBody>
      </p:sp>
      <p:sp>
        <p:nvSpPr>
          <p:cNvPr id="30723" name="Rectangle 3"/>
          <p:cNvSpPr>
            <a:spLocks noGrp="1" noChangeArrowheads="1"/>
          </p:cNvSpPr>
          <p:nvPr>
            <p:ph type="body" idx="1"/>
          </p:nvPr>
        </p:nvSpPr>
        <p:spPr>
          <a:xfrm>
            <a:off x="385763" y="1196975"/>
            <a:ext cx="5915025" cy="1439863"/>
          </a:xfrm>
        </p:spPr>
        <p:txBody>
          <a:bodyPr/>
          <a:lstStyle/>
          <a:p>
            <a:pPr eaLnBrk="1" hangingPunct="1">
              <a:tabLst>
                <a:tab pos="3309938" algn="l"/>
              </a:tabLst>
            </a:pPr>
            <a:r>
              <a:rPr lang="en-US"/>
              <a:t>Annual “</a:t>
            </a:r>
            <a:r>
              <a:rPr lang="en-US" b="1"/>
              <a:t>HUMIES</a:t>
            </a:r>
            <a:r>
              <a:rPr lang="en-US"/>
              <a:t>” awards for human-competitive results produced by genetic and evolutionary computation held at the Genetic and Evolutionary Computation Conference (</a:t>
            </a:r>
            <a:r>
              <a:rPr lang="en-US" b="1"/>
              <a:t>GECCO</a:t>
            </a:r>
            <a:r>
              <a:rPr lang="en-US"/>
              <a:t>)</a:t>
            </a:r>
          </a:p>
        </p:txBody>
      </p:sp>
      <p:pic>
        <p:nvPicPr>
          <p:cNvPr id="30724" name="Picture 4" descr="humies"/>
          <p:cNvPicPr>
            <a:picLocks noChangeAspect="1" noChangeArrowheads="1"/>
          </p:cNvPicPr>
          <p:nvPr/>
        </p:nvPicPr>
        <p:blipFill>
          <a:blip r:embed="rId2" cstate="print"/>
          <a:srcRect/>
          <a:stretch>
            <a:fillRect/>
          </a:stretch>
        </p:blipFill>
        <p:spPr bwMode="auto">
          <a:xfrm>
            <a:off x="6372225" y="1125538"/>
            <a:ext cx="1943100" cy="1331912"/>
          </a:xfrm>
          <a:prstGeom prst="rect">
            <a:avLst/>
          </a:prstGeom>
          <a:noFill/>
          <a:ln w="9525">
            <a:noFill/>
            <a:miter lim="800000"/>
            <a:headEnd/>
            <a:tailEnd/>
          </a:ln>
        </p:spPr>
      </p:pic>
      <p:sp>
        <p:nvSpPr>
          <p:cNvPr id="30725" name="Rectangle 5"/>
          <p:cNvSpPr>
            <a:spLocks noChangeArrowheads="1"/>
          </p:cNvSpPr>
          <p:nvPr/>
        </p:nvSpPr>
        <p:spPr bwMode="auto">
          <a:xfrm>
            <a:off x="385763" y="2492375"/>
            <a:ext cx="8218487" cy="3600450"/>
          </a:xfrm>
          <a:prstGeom prst="rect">
            <a:avLst/>
          </a:prstGeom>
          <a:noFill/>
          <a:ln w="9525">
            <a:noFill/>
            <a:miter lim="800000"/>
            <a:headEnd/>
            <a:tailEnd/>
          </a:ln>
        </p:spPr>
        <p:txBody>
          <a:bodyPr/>
          <a:lstStyle/>
          <a:p>
            <a:pPr marL="342900" indent="-342900" eaLnBrk="1" hangingPunct="1">
              <a:spcBef>
                <a:spcPct val="50000"/>
              </a:spcBef>
              <a:buClr>
                <a:srgbClr val="FFAE5D"/>
              </a:buClr>
              <a:buSzPct val="75000"/>
              <a:buFont typeface="Wingdings" pitchFamily="2" charset="2"/>
              <a:buChar char="n"/>
              <a:tabLst>
                <a:tab pos="3309938" algn="l"/>
              </a:tabLst>
            </a:pPr>
            <a:r>
              <a:rPr lang="en-US" sz="1600">
                <a:latin typeface="Palatino Linotype" pitchFamily="18" charset="0"/>
              </a:rPr>
              <a:t>Entries present </a:t>
            </a:r>
            <a:r>
              <a:rPr lang="en-US" sz="1600" b="1">
                <a:latin typeface="Palatino Linotype" pitchFamily="18" charset="0"/>
              </a:rPr>
              <a:t>human-competitive results</a:t>
            </a:r>
            <a:r>
              <a:rPr lang="en-US" sz="1600">
                <a:latin typeface="Palatino Linotype" pitchFamily="18" charset="0"/>
              </a:rPr>
              <a:t> that have been </a:t>
            </a:r>
            <a:r>
              <a:rPr lang="en-US" sz="1600" b="1">
                <a:latin typeface="Palatino Linotype" pitchFamily="18" charset="0"/>
              </a:rPr>
              <a:t>produced by any form of genetic and evolutionary computation</a:t>
            </a:r>
            <a:r>
              <a:rPr lang="en-US" sz="1600">
                <a:latin typeface="Palatino Linotype" pitchFamily="18" charset="0"/>
              </a:rPr>
              <a:t> (including, but not limited to genetic algorithms, genetic programming, evolution strategies, evolutionary programming, learning classifier systems, grammatical evolution, gene expression programming, differential evolution, etc.) and that have been published in the open literature.</a:t>
            </a:r>
          </a:p>
          <a:p>
            <a:pPr marL="342900" indent="-342900" eaLnBrk="1" hangingPunct="1">
              <a:spcBef>
                <a:spcPct val="50000"/>
              </a:spcBef>
              <a:buClr>
                <a:srgbClr val="FFAE5D"/>
              </a:buClr>
              <a:buSzPct val="75000"/>
              <a:buFont typeface="Wingdings" pitchFamily="2" charset="2"/>
              <a:buChar char="n"/>
              <a:tabLst>
                <a:tab pos="3309938" algn="l"/>
              </a:tabLst>
            </a:pPr>
            <a:r>
              <a:rPr lang="en-US" sz="1600">
                <a:latin typeface="Palatino Linotype" pitchFamily="18" charset="0"/>
              </a:rPr>
              <a:t>Human-competitive results awarded in areas:</a:t>
            </a:r>
          </a:p>
          <a:p>
            <a:pPr marL="342900" indent="-342900" eaLnBrk="1" hangingPunct="1">
              <a:buClr>
                <a:srgbClr val="FFAE5D"/>
              </a:buClr>
              <a:buSzPct val="75000"/>
              <a:buFont typeface="Wingdings" pitchFamily="2" charset="2"/>
              <a:buNone/>
              <a:tabLst>
                <a:tab pos="3309938" algn="l"/>
              </a:tabLst>
            </a:pPr>
            <a:r>
              <a:rPr lang="en-US" sz="1600">
                <a:latin typeface="Palatino Linotype" pitchFamily="18" charset="0"/>
              </a:rPr>
              <a:t>	- Analog circuit design	- Game strategies</a:t>
            </a:r>
          </a:p>
          <a:p>
            <a:pPr marL="342900" indent="-342900" eaLnBrk="1" hangingPunct="1">
              <a:buClr>
                <a:srgbClr val="FFAE5D"/>
              </a:buClr>
              <a:buSzPct val="75000"/>
              <a:buFont typeface="Wingdings" pitchFamily="2" charset="2"/>
              <a:buNone/>
              <a:tabLst>
                <a:tab pos="3309938" algn="l"/>
              </a:tabLst>
            </a:pPr>
            <a:r>
              <a:rPr lang="en-US" sz="1600">
                <a:latin typeface="Palatino Linotype" pitchFamily="18" charset="0"/>
              </a:rPr>
              <a:t>	- Quantum circuit design 	- Image processing</a:t>
            </a:r>
          </a:p>
          <a:p>
            <a:pPr marL="342900" indent="-342900" eaLnBrk="1" hangingPunct="1">
              <a:buClr>
                <a:srgbClr val="FFAE5D"/>
              </a:buClr>
              <a:buSzPct val="75000"/>
              <a:buFont typeface="Wingdings" pitchFamily="2" charset="2"/>
              <a:buNone/>
              <a:tabLst>
                <a:tab pos="3309938" algn="l"/>
              </a:tabLst>
            </a:pPr>
            <a:r>
              <a:rPr lang="en-US" sz="1600">
                <a:latin typeface="Palatino Linotype" pitchFamily="18" charset="0"/>
              </a:rPr>
              <a:t>	- Physics 	- Antenna design</a:t>
            </a:r>
          </a:p>
          <a:p>
            <a:pPr marL="342900" indent="-342900" eaLnBrk="1" hangingPunct="1">
              <a:buClr>
                <a:srgbClr val="FFAE5D"/>
              </a:buClr>
              <a:buSzPct val="75000"/>
              <a:buFont typeface="Wingdings" pitchFamily="2" charset="2"/>
              <a:buNone/>
              <a:tabLst>
                <a:tab pos="3309938" algn="l"/>
              </a:tabLst>
            </a:pPr>
            <a:r>
              <a:rPr lang="en-US" sz="1600">
                <a:latin typeface="Palatino Linotype" pitchFamily="18" charset="0"/>
              </a:rPr>
              <a:t>	- Digital circuits/programs 	- Classical optimization</a:t>
            </a:r>
          </a:p>
          <a:p>
            <a:pPr marL="342900" indent="-342900" eaLnBrk="1" hangingPunct="1">
              <a:buClr>
                <a:srgbClr val="FFAE5D"/>
              </a:buClr>
              <a:buSzPct val="75000"/>
              <a:buFont typeface="Wingdings" pitchFamily="2" charset="2"/>
              <a:buNone/>
              <a:tabLst>
                <a:tab pos="3309938" algn="l"/>
              </a:tabLst>
            </a:pPr>
            <a:r>
              <a:rPr lang="en-US" sz="1600">
                <a:latin typeface="Palatino Linotype" pitchFamily="18" charset="0"/>
              </a:rPr>
              <a:t>	- Chemistry	- …</a:t>
            </a:r>
          </a:p>
        </p:txBody>
      </p:sp>
      <p:sp>
        <p:nvSpPr>
          <p:cNvPr id="6" name="Rectangle 3"/>
          <p:cNvSpPr txBox="1">
            <a:spLocks noChangeArrowheads="1"/>
          </p:cNvSpPr>
          <p:nvPr/>
        </p:nvSpPr>
        <p:spPr bwMode="auto">
          <a:xfrm>
            <a:off x="385763" y="5373688"/>
            <a:ext cx="8218487" cy="719137"/>
          </a:xfrm>
          <a:prstGeom prst="rect">
            <a:avLst/>
          </a:prstGeom>
          <a:noFill/>
          <a:ln w="9525">
            <a:noFill/>
            <a:miter lim="800000"/>
            <a:headEnd/>
            <a:tailEnd/>
          </a:ln>
        </p:spPr>
        <p:txBody>
          <a:bodyPr/>
          <a:lstStyle/>
          <a:p>
            <a:pPr marL="342900" indent="-342900" eaLnBrk="1" hangingPunct="1">
              <a:spcBef>
                <a:spcPct val="50000"/>
              </a:spcBef>
              <a:buClr>
                <a:srgbClr val="FFAE5D"/>
              </a:buClr>
              <a:buSzPct val="75000"/>
              <a:tabLst>
                <a:tab pos="3309938" algn="l"/>
              </a:tabLst>
              <a:defRPr/>
            </a:pPr>
            <a:br>
              <a:rPr lang="en-US" sz="2000" b="1" kern="0">
                <a:solidFill>
                  <a:srgbClr val="FF9429"/>
                </a:solidFill>
                <a:latin typeface="+mn-lt"/>
              </a:rPr>
            </a:br>
            <a:r>
              <a:rPr lang="en-US" sz="2000" b="1" kern="0">
                <a:solidFill>
                  <a:srgbClr val="FF9429"/>
                </a:solidFill>
                <a:latin typeface="+mn-lt"/>
              </a:rPr>
              <a:t> </a:t>
            </a:r>
            <a:r>
              <a:rPr lang="en-US" sz="2000" b="1" kern="0">
                <a:solidFill>
                  <a:srgbClr val="0066FF"/>
                </a:solidFill>
                <a:latin typeface="+mn-lt"/>
              </a:rPr>
              <a:t>http://www.genetic-programming.org/combined.html</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pPr eaLnBrk="1" hangingPunct="1">
              <a:defRPr/>
            </a:pPr>
            <a:r>
              <a:rPr lang="en-US" sz="2800"/>
              <a:t>2004 Human-Competitive Awards </a:t>
            </a:r>
            <a:br>
              <a:rPr lang="en-US" sz="2800"/>
            </a:br>
            <a:r>
              <a:rPr lang="en-US" sz="2800"/>
              <a:t>in Genetic and Evolutionary Computation </a:t>
            </a:r>
          </a:p>
        </p:txBody>
      </p:sp>
      <p:sp>
        <p:nvSpPr>
          <p:cNvPr id="31747" name="Rectangle 3"/>
          <p:cNvSpPr>
            <a:spLocks noGrp="1" noChangeArrowheads="1"/>
          </p:cNvSpPr>
          <p:nvPr>
            <p:ph type="body" idx="1"/>
          </p:nvPr>
        </p:nvSpPr>
        <p:spPr/>
        <p:txBody>
          <a:bodyPr/>
          <a:lstStyle/>
          <a:p>
            <a:pPr eaLnBrk="1" hangingPunct="1"/>
            <a:r>
              <a:rPr lang="en-US"/>
              <a:t>http://www.genetic-programming.org/gecco2004hc.html</a:t>
            </a:r>
            <a:endParaRPr lang="en-US">
              <a:solidFill>
                <a:srgbClr val="FF9429"/>
              </a:solidFill>
            </a:endParaRPr>
          </a:p>
          <a:p>
            <a:pPr eaLnBrk="1" hangingPunct="1"/>
            <a:r>
              <a:rPr lang="en-US" b="1">
                <a:solidFill>
                  <a:srgbClr val="FF9429"/>
                </a:solidFill>
              </a:rPr>
              <a:t>$1500 – Gold</a:t>
            </a:r>
          </a:p>
          <a:p>
            <a:pPr lvl="1" eaLnBrk="1" hangingPunct="1"/>
            <a:r>
              <a:rPr lang="en-US" sz="1600"/>
              <a:t>Jason D. Lohn, Gregory S. Hornby, Derek S. Linden: </a:t>
            </a:r>
            <a:r>
              <a:rPr lang="en-US" sz="1600" b="1">
                <a:solidFill>
                  <a:srgbClr val="0000FF"/>
                </a:solidFill>
              </a:rPr>
              <a:t>An Evolved Antenna for Deployment on NASA's Space Technology 5 Mission</a:t>
            </a:r>
          </a:p>
          <a:p>
            <a:pPr lvl="1" eaLnBrk="1" hangingPunct="1"/>
            <a:r>
              <a:rPr lang="en-US" sz="1600"/>
              <a:t>Lee Spector: </a:t>
            </a:r>
            <a:r>
              <a:rPr lang="en-US" sz="1600" b="1"/>
              <a:t>Automatic Quantum Computer Programming: A Genetic Programming Approach</a:t>
            </a:r>
          </a:p>
          <a:p>
            <a:pPr eaLnBrk="1" hangingPunct="1"/>
            <a:r>
              <a:rPr lang="en-US" b="1">
                <a:solidFill>
                  <a:srgbClr val="FF9429"/>
                </a:solidFill>
              </a:rPr>
              <a:t>$500 – Silver</a:t>
            </a:r>
          </a:p>
          <a:p>
            <a:pPr lvl="1" eaLnBrk="1" hangingPunct="1"/>
            <a:r>
              <a:rPr lang="en-US" sz="1600"/>
              <a:t>Alex Fukunaga: </a:t>
            </a:r>
            <a:r>
              <a:rPr lang="en-US" sz="1600" b="1"/>
              <a:t>Evolving Local Search Heuristics for SAT Using GP</a:t>
            </a:r>
          </a:p>
          <a:p>
            <a:pPr lvl="1" eaLnBrk="1" hangingPunct="1"/>
            <a:r>
              <a:rPr lang="en-US" sz="1600"/>
              <a:t>Hod Lipson: </a:t>
            </a:r>
            <a:r>
              <a:rPr lang="en-US" sz="1600" b="1"/>
              <a:t>How to Draw a Straight Line Using a GP: Benchmarking Evolutionary Design Against 19th Century Kinematic Synthesis</a:t>
            </a:r>
          </a:p>
          <a:p>
            <a:pPr lvl="1" eaLnBrk="1" hangingPunct="1"/>
            <a:r>
              <a:rPr lang="en-US" sz="1600"/>
              <a:t>Bijan Khosraviani, Raymond E. Levitt, John R. Koza: </a:t>
            </a:r>
            <a:r>
              <a:rPr lang="en-US" sz="1600" b="1"/>
              <a:t>Organization Design Optimization Using Genetic Programming</a:t>
            </a:r>
          </a:p>
          <a:p>
            <a:pPr eaLnBrk="1" hangingPunct="1"/>
            <a:r>
              <a:rPr lang="en-US" b="1">
                <a:solidFill>
                  <a:srgbClr val="FF9429"/>
                </a:solidFill>
              </a:rPr>
              <a:t>$500 – Bronze</a:t>
            </a:r>
          </a:p>
          <a:p>
            <a:pPr lvl="1" eaLnBrk="1" hangingPunct="1"/>
            <a:r>
              <a:rPr lang="en-US" sz="1600"/>
              <a:t>Adrian Stoica, Ricardo Zebulum, Didier Keymeulen, Michael Ian Ferguson, Vu Duong, Xin Guo: </a:t>
            </a:r>
            <a:r>
              <a:rPr lang="en-US" sz="1600" b="1"/>
              <a:t>Taking evolutionary circuit design from experimentation to implementation: some useful techniques and a silicon demonstration</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sz="3200">
                <a:effectLst/>
              </a:rPr>
              <a:t>The winner of Humies 2004</a:t>
            </a:r>
            <a:endParaRPr lang="en-US" sz="3200"/>
          </a:p>
        </p:txBody>
      </p:sp>
      <p:graphicFrame>
        <p:nvGraphicFramePr>
          <p:cNvPr id="1026" name="Object 7"/>
          <p:cNvGraphicFramePr>
            <a:graphicFrameLocks noChangeAspect="1"/>
          </p:cNvGraphicFramePr>
          <p:nvPr/>
        </p:nvGraphicFramePr>
        <p:xfrm>
          <a:off x="4114800" y="1146175"/>
          <a:ext cx="4572000" cy="2054225"/>
        </p:xfrm>
        <a:graphic>
          <a:graphicData uri="http://schemas.openxmlformats.org/presentationml/2006/ole">
            <mc:AlternateContent xmlns:mc="http://schemas.openxmlformats.org/markup-compatibility/2006">
              <mc:Choice xmlns:v="urn:schemas-microsoft-com:vml" Requires="v">
                <p:oleObj spid="_x0000_s1095" name="Image" r:id="rId3" imgW="5434921" imgH="3542857" progId="">
                  <p:embed/>
                </p:oleObj>
              </mc:Choice>
              <mc:Fallback>
                <p:oleObj name="Image" r:id="rId3" imgW="5434921" imgH="3542857"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b="11356"/>
                      <a:stretch>
                        <a:fillRect/>
                      </a:stretch>
                    </p:blipFill>
                    <p:spPr bwMode="auto">
                      <a:xfrm>
                        <a:off x="4114800" y="1146175"/>
                        <a:ext cx="4572000" cy="2054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9"/>
          <p:cNvSpPr txBox="1">
            <a:spLocks noChangeArrowheads="1"/>
          </p:cNvSpPr>
          <p:nvPr/>
        </p:nvSpPr>
        <p:spPr bwMode="auto">
          <a:xfrm>
            <a:off x="485775" y="1485900"/>
            <a:ext cx="3581400" cy="825500"/>
          </a:xfrm>
          <a:prstGeom prst="rect">
            <a:avLst/>
          </a:prstGeom>
          <a:noFill/>
          <a:ln w="9525">
            <a:noFill/>
            <a:miter lim="800000"/>
            <a:headEnd/>
            <a:tailEnd/>
          </a:ln>
        </p:spPr>
        <p:txBody>
          <a:bodyPr>
            <a:spAutoFit/>
          </a:bodyPr>
          <a:lstStyle/>
          <a:p>
            <a:pPr marL="173038" indent="-173038">
              <a:buFontTx/>
              <a:buChar char="•"/>
            </a:pPr>
            <a:r>
              <a:rPr lang="en-US" sz="1600">
                <a:latin typeface="Palatino Linotype" pitchFamily="18" charset="0"/>
                <a:cs typeface="Times New Roman" pitchFamily="18" charset="0"/>
              </a:rPr>
              <a:t>Three nanosats (20in diameter).</a:t>
            </a:r>
          </a:p>
          <a:p>
            <a:pPr marL="173038" indent="-173038">
              <a:buFontTx/>
              <a:buChar char="•"/>
            </a:pPr>
            <a:r>
              <a:rPr lang="en-US" sz="1600">
                <a:latin typeface="Palatino Linotype" pitchFamily="18" charset="0"/>
                <a:cs typeface="Times New Roman" pitchFamily="18" charset="0"/>
              </a:rPr>
              <a:t>Measure effect of solar activity on the Earth's magnetosphere.</a:t>
            </a:r>
            <a:endParaRPr lang="en-US" sz="1600">
              <a:latin typeface="Palatino Linotype" pitchFamily="18" charset="0"/>
            </a:endParaRPr>
          </a:p>
        </p:txBody>
      </p:sp>
      <p:pic>
        <p:nvPicPr>
          <p:cNvPr id="1029" name="Picture 10"/>
          <p:cNvPicPr>
            <a:picLocks noChangeAspect="1" noChangeArrowheads="1"/>
          </p:cNvPicPr>
          <p:nvPr/>
        </p:nvPicPr>
        <p:blipFill>
          <a:blip r:embed="rId5" cstate="print"/>
          <a:srcRect/>
          <a:stretch>
            <a:fillRect/>
          </a:stretch>
        </p:blipFill>
        <p:spPr bwMode="auto">
          <a:xfrm>
            <a:off x="5562600" y="3624263"/>
            <a:ext cx="3124200" cy="2413000"/>
          </a:xfrm>
          <a:prstGeom prst="rect">
            <a:avLst/>
          </a:prstGeom>
          <a:noFill/>
          <a:ln w="9525">
            <a:noFill/>
            <a:miter lim="800000"/>
            <a:headEnd/>
            <a:tailEnd/>
          </a:ln>
        </p:spPr>
      </p:pic>
      <p:pic>
        <p:nvPicPr>
          <p:cNvPr id="1030" name="Picture 11"/>
          <p:cNvPicPr>
            <a:picLocks noChangeAspect="1" noChangeArrowheads="1"/>
          </p:cNvPicPr>
          <p:nvPr/>
        </p:nvPicPr>
        <p:blipFill>
          <a:blip r:embed="rId6" cstate="print"/>
          <a:srcRect/>
          <a:stretch>
            <a:fillRect/>
          </a:stretch>
        </p:blipFill>
        <p:spPr bwMode="auto">
          <a:xfrm>
            <a:off x="609600" y="3619500"/>
            <a:ext cx="4495800" cy="2400300"/>
          </a:xfrm>
          <a:prstGeom prst="rect">
            <a:avLst/>
          </a:prstGeom>
          <a:noFill/>
          <a:ln w="9525">
            <a:noFill/>
            <a:miter lim="800000"/>
            <a:headEnd/>
            <a:tailEnd/>
          </a:ln>
        </p:spPr>
      </p:pic>
      <p:sp>
        <p:nvSpPr>
          <p:cNvPr id="1031" name="Text Box 12"/>
          <p:cNvSpPr txBox="1">
            <a:spLocks noChangeArrowheads="1"/>
          </p:cNvSpPr>
          <p:nvPr/>
        </p:nvSpPr>
        <p:spPr bwMode="auto">
          <a:xfrm>
            <a:off x="485775" y="6127750"/>
            <a:ext cx="8407400" cy="228600"/>
          </a:xfrm>
          <a:prstGeom prst="rect">
            <a:avLst/>
          </a:prstGeom>
          <a:noFill/>
          <a:ln w="9525">
            <a:noFill/>
            <a:miter lim="800000"/>
            <a:headEnd/>
            <a:tailEnd/>
          </a:ln>
        </p:spPr>
        <p:txBody>
          <a:bodyPr>
            <a:spAutoFit/>
          </a:bodyPr>
          <a:lstStyle/>
          <a:p>
            <a:pPr marL="173038" indent="-173038"/>
            <a:r>
              <a:rPr lang="en-US" sz="900">
                <a:latin typeface="Palatino Linotype" pitchFamily="18" charset="0"/>
                <a:cs typeface="Times New Roman" pitchFamily="18" charset="0"/>
              </a:rPr>
              <a:t>© </a:t>
            </a:r>
            <a:r>
              <a:rPr lang="en-US" sz="900">
                <a:latin typeface="Palatino Linotype" pitchFamily="18" charset="0"/>
              </a:rPr>
              <a:t>Jason D. Lohn, Gregory S. Hornby, Derek S. Linden: Human-Competitive Results: Evolved Antennas for Deployment on NASA’s Space Technology 5 Misson</a:t>
            </a:r>
            <a:r>
              <a:rPr lang="en-US" sz="900">
                <a:latin typeface="Palatino Linotype" pitchFamily="18" charset="0"/>
                <a:cs typeface="Times New Roman" pitchFamily="18" charset="0"/>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p:txBody>
          <a:bodyPr/>
          <a:lstStyle/>
          <a:p>
            <a:pPr eaLnBrk="1" hangingPunct="1">
              <a:defRPr/>
            </a:pPr>
            <a:r>
              <a:rPr lang="en-US" sz="2800"/>
              <a:t>Evolved Antennas for Deployment on NASA’s</a:t>
            </a:r>
            <a:br>
              <a:rPr lang="en-US" sz="2800"/>
            </a:br>
            <a:r>
              <a:rPr lang="en-US" sz="2800"/>
              <a:t> Space Technology 5 Mission</a:t>
            </a:r>
          </a:p>
        </p:txBody>
      </p:sp>
      <p:sp>
        <p:nvSpPr>
          <p:cNvPr id="32771" name="Rectangle 3"/>
          <p:cNvSpPr>
            <a:spLocks noGrp="1" noChangeArrowheads="1"/>
          </p:cNvSpPr>
          <p:nvPr>
            <p:ph type="body" idx="1"/>
          </p:nvPr>
        </p:nvSpPr>
        <p:spPr>
          <a:xfrm>
            <a:off x="385763" y="1196975"/>
            <a:ext cx="4473575" cy="5184775"/>
          </a:xfrm>
        </p:spPr>
        <p:txBody>
          <a:bodyPr/>
          <a:lstStyle/>
          <a:p>
            <a:pPr eaLnBrk="1" hangingPunct="1"/>
            <a:r>
              <a:rPr lang="en-US" b="1"/>
              <a:t>Original ST5 Antenna Requirements</a:t>
            </a:r>
          </a:p>
          <a:p>
            <a:pPr lvl="1" eaLnBrk="1" hangingPunct="1"/>
            <a:r>
              <a:rPr lang="en-US" sz="1600"/>
              <a:t>Transmit:  8470 MHz</a:t>
            </a:r>
          </a:p>
          <a:p>
            <a:pPr lvl="1" eaLnBrk="1" hangingPunct="1"/>
            <a:r>
              <a:rPr lang="en-US" sz="1600"/>
              <a:t>Receive: 7209.125 MHz</a:t>
            </a:r>
          </a:p>
          <a:p>
            <a:pPr lvl="1" eaLnBrk="1" hangingPunct="1"/>
            <a:r>
              <a:rPr lang="en-US" sz="1600"/>
              <a:t>Gain:</a:t>
            </a:r>
          </a:p>
          <a:p>
            <a:pPr lvl="2" eaLnBrk="1" hangingPunct="1">
              <a:buFont typeface="Wingdings" pitchFamily="2" charset="2"/>
              <a:buNone/>
            </a:pPr>
            <a:r>
              <a:rPr lang="en-US" sz="1600"/>
              <a:t>&gt;= 0dBic, 40 to 80 degrees</a:t>
            </a:r>
          </a:p>
          <a:p>
            <a:pPr lvl="2" eaLnBrk="1" hangingPunct="1">
              <a:buFont typeface="Wingdings" pitchFamily="2" charset="2"/>
              <a:buNone/>
            </a:pPr>
            <a:r>
              <a:rPr lang="en-US" sz="1600"/>
              <a:t>&gt;= 2dBic, 80 degrees</a:t>
            </a:r>
          </a:p>
          <a:p>
            <a:pPr lvl="2" eaLnBrk="1" hangingPunct="1">
              <a:buFont typeface="Wingdings" pitchFamily="2" charset="2"/>
              <a:buNone/>
            </a:pPr>
            <a:r>
              <a:rPr lang="en-US" sz="1600"/>
              <a:t>&gt;= 4dBic, 90 degrees</a:t>
            </a:r>
          </a:p>
          <a:p>
            <a:pPr lvl="1" eaLnBrk="1" hangingPunct="1"/>
            <a:r>
              <a:rPr lang="en-US" sz="1600"/>
              <a:t>50 Ohm impedance</a:t>
            </a:r>
          </a:p>
          <a:p>
            <a:pPr lvl="1" eaLnBrk="1" hangingPunct="1"/>
            <a:r>
              <a:rPr lang="en-US" sz="1600"/>
              <a:t>Voltage Standing Wave Ratio (VSWR):</a:t>
            </a:r>
          </a:p>
          <a:p>
            <a:pPr lvl="2" eaLnBrk="1" hangingPunct="1">
              <a:buFont typeface="Wingdings" pitchFamily="2" charset="2"/>
              <a:buNone/>
            </a:pPr>
            <a:r>
              <a:rPr lang="en-US" sz="1600"/>
              <a:t>&lt; 1.2 at Transmit Freq</a:t>
            </a:r>
          </a:p>
          <a:p>
            <a:pPr lvl="2" eaLnBrk="1" hangingPunct="1">
              <a:buFont typeface="Wingdings" pitchFamily="2" charset="2"/>
              <a:buNone/>
            </a:pPr>
            <a:r>
              <a:rPr lang="en-US" sz="1600"/>
              <a:t>&lt; 1.5 at Receive Freq</a:t>
            </a:r>
          </a:p>
          <a:p>
            <a:pPr lvl="1" eaLnBrk="1" hangingPunct="1"/>
            <a:r>
              <a:rPr lang="en-US" sz="1600"/>
              <a:t>Fit inside a 6” cylinder</a:t>
            </a:r>
          </a:p>
          <a:p>
            <a:pPr eaLnBrk="1" hangingPunct="1"/>
            <a:endParaRPr lang="en-US">
              <a:solidFill>
                <a:srgbClr val="FF9429"/>
              </a:solidFill>
            </a:endParaRPr>
          </a:p>
        </p:txBody>
      </p:sp>
      <p:sp>
        <p:nvSpPr>
          <p:cNvPr id="32772" name="Rectangle 6"/>
          <p:cNvSpPr>
            <a:spLocks noChangeArrowheads="1"/>
          </p:cNvSpPr>
          <p:nvPr/>
        </p:nvSpPr>
        <p:spPr bwMode="auto">
          <a:xfrm>
            <a:off x="4572000" y="1196975"/>
            <a:ext cx="4248150" cy="5184775"/>
          </a:xfrm>
          <a:prstGeom prst="rect">
            <a:avLst/>
          </a:prstGeom>
          <a:noFill/>
          <a:ln w="9525">
            <a:noFill/>
            <a:miter lim="800000"/>
            <a:headEnd/>
            <a:tailEnd/>
          </a:ln>
        </p:spPr>
        <p:txBody>
          <a:bodyPr/>
          <a:lstStyle/>
          <a:p>
            <a:pPr marL="342900" indent="-342900" eaLnBrk="1" hangingPunct="1">
              <a:spcBef>
                <a:spcPct val="50000"/>
              </a:spcBef>
              <a:buClr>
                <a:srgbClr val="FFAE5D"/>
              </a:buClr>
              <a:buSzPct val="75000"/>
              <a:buFont typeface="Wingdings" pitchFamily="2" charset="2"/>
              <a:buChar char="n"/>
            </a:pPr>
            <a:r>
              <a:rPr lang="en-US" sz="1600" b="1">
                <a:latin typeface="Palatino Linotype" pitchFamily="18" charset="0"/>
              </a:rPr>
              <a:t>ST5 Quadrifilar Helical Antenna</a:t>
            </a:r>
          </a:p>
          <a:p>
            <a:pPr marL="742950" lvl="1" indent="-285750" eaLnBrk="1" hangingPunct="1">
              <a:lnSpc>
                <a:spcPct val="105000"/>
              </a:lnSpc>
              <a:spcBef>
                <a:spcPct val="15000"/>
              </a:spcBef>
              <a:buClr>
                <a:schemeClr val="accent2"/>
              </a:buClr>
              <a:buSzPct val="80000"/>
              <a:buFont typeface="Wingdings" pitchFamily="2" charset="2"/>
              <a:buChar char="¨"/>
            </a:pPr>
            <a:r>
              <a:rPr lang="en-US" sz="1600">
                <a:latin typeface="Palatino Linotype" pitchFamily="18" charset="0"/>
              </a:rPr>
              <a:t>designed by a team of human designers</a:t>
            </a:r>
          </a:p>
          <a:p>
            <a:pPr marL="742950" lvl="1" indent="-285750" eaLnBrk="1" hangingPunct="1">
              <a:lnSpc>
                <a:spcPct val="105000"/>
              </a:lnSpc>
              <a:spcBef>
                <a:spcPct val="15000"/>
              </a:spcBef>
              <a:buClr>
                <a:schemeClr val="accent2"/>
              </a:buClr>
              <a:buSzPct val="80000"/>
              <a:buFont typeface="Wingdings" pitchFamily="2" charset="2"/>
              <a:buChar char="¨"/>
            </a:pPr>
            <a:r>
              <a:rPr lang="en-US" sz="1600">
                <a:latin typeface="Palatino Linotype" pitchFamily="18" charset="0"/>
              </a:rPr>
              <a:t>won the contract</a:t>
            </a:r>
          </a:p>
        </p:txBody>
      </p:sp>
      <p:pic>
        <p:nvPicPr>
          <p:cNvPr id="32773" name="Picture 7" descr="antenna_helical"/>
          <p:cNvPicPr>
            <a:picLocks noChangeAspect="1" noChangeArrowheads="1"/>
          </p:cNvPicPr>
          <p:nvPr/>
        </p:nvPicPr>
        <p:blipFill>
          <a:blip r:embed="rId2" cstate="print"/>
          <a:srcRect/>
          <a:stretch>
            <a:fillRect/>
          </a:stretch>
        </p:blipFill>
        <p:spPr bwMode="auto">
          <a:xfrm>
            <a:off x="4716463" y="2139950"/>
            <a:ext cx="3800475" cy="3449638"/>
          </a:xfrm>
          <a:prstGeom prst="rect">
            <a:avLst/>
          </a:prstGeom>
          <a:noFill/>
          <a:ln w="9525">
            <a:noFill/>
            <a:miter lim="800000"/>
            <a:headEnd/>
            <a:tailEnd/>
          </a:ln>
        </p:spPr>
      </p:pic>
      <p:sp>
        <p:nvSpPr>
          <p:cNvPr id="32774" name="Text Box 8"/>
          <p:cNvSpPr txBox="1">
            <a:spLocks noChangeArrowheads="1"/>
          </p:cNvSpPr>
          <p:nvPr/>
        </p:nvSpPr>
        <p:spPr bwMode="auto">
          <a:xfrm>
            <a:off x="4716463" y="5661025"/>
            <a:ext cx="4176712" cy="365125"/>
          </a:xfrm>
          <a:prstGeom prst="rect">
            <a:avLst/>
          </a:prstGeom>
          <a:noFill/>
          <a:ln w="9525">
            <a:noFill/>
            <a:miter lim="800000"/>
            <a:headEnd/>
            <a:tailEnd/>
          </a:ln>
        </p:spPr>
        <p:txBody>
          <a:bodyPr>
            <a:spAutoFit/>
          </a:bodyPr>
          <a:lstStyle/>
          <a:p>
            <a:pPr marL="115888" indent="-115888"/>
            <a:r>
              <a:rPr lang="en-US" sz="900">
                <a:latin typeface="Palatino Linotype" pitchFamily="18" charset="0"/>
                <a:cs typeface="Times New Roman" pitchFamily="18" charset="0"/>
              </a:rPr>
              <a:t>© </a:t>
            </a:r>
            <a:r>
              <a:rPr lang="en-US" sz="900">
                <a:latin typeface="Palatino Linotype" pitchFamily="18" charset="0"/>
              </a:rPr>
              <a:t>Jason D. Lohn, Gregory S. Hornby, Derek S. Linden: Human-Competitive Results: Evolved Antennas for Deployment on NASA’s ST5 Misson</a:t>
            </a:r>
            <a:r>
              <a:rPr lang="en-US" sz="900">
                <a:latin typeface="Palatino Linotype" pitchFamily="18" charset="0"/>
                <a:cs typeface="Times New Roman" pitchFamily="18" charset="0"/>
              </a:rPr>
              <a:t>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3795" name="Rectangle 10"/>
          <p:cNvSpPr>
            <a:spLocks noGrp="1" noChangeArrowheads="1"/>
          </p:cNvSpPr>
          <p:nvPr>
            <p:ph type="body" idx="1"/>
          </p:nvPr>
        </p:nvSpPr>
        <p:spPr>
          <a:xfrm>
            <a:off x="228600" y="1219200"/>
            <a:ext cx="8305800" cy="1295400"/>
          </a:xfrm>
          <a:noFill/>
        </p:spPr>
        <p:txBody>
          <a:bodyPr/>
          <a:lstStyle/>
          <a:p>
            <a:pPr eaLnBrk="1" hangingPunct="1"/>
            <a:r>
              <a:rPr lang="en-US" b="1"/>
              <a:t>Branching EA: Antenna Genotype </a:t>
            </a:r>
          </a:p>
          <a:p>
            <a:pPr lvl="1" eaLnBrk="1" hangingPunct="1"/>
            <a:r>
              <a:rPr lang="en-US" sz="1600"/>
              <a:t>Genotype is a tree-structured encoding that specifies the construction of a wire form</a:t>
            </a:r>
          </a:p>
          <a:p>
            <a:pPr lvl="1" eaLnBrk="1" hangingPunct="1"/>
            <a:r>
              <a:rPr lang="en-US" sz="1600"/>
              <a:t>Genotype specifies design of 1 arm in 3D-space:</a:t>
            </a:r>
          </a:p>
          <a:p>
            <a:pPr lvl="1" eaLnBrk="1" hangingPunct="1">
              <a:buFont typeface="Wingdings" pitchFamily="2" charset="2"/>
              <a:buNone/>
            </a:pPr>
            <a:endParaRPr lang="en-US" sz="1600"/>
          </a:p>
        </p:txBody>
      </p:sp>
      <p:grpSp>
        <p:nvGrpSpPr>
          <p:cNvPr id="33796" name="Group 12"/>
          <p:cNvGrpSpPr>
            <a:grpSpLocks/>
          </p:cNvGrpSpPr>
          <p:nvPr/>
        </p:nvGrpSpPr>
        <p:grpSpPr bwMode="auto">
          <a:xfrm>
            <a:off x="1908175" y="2565400"/>
            <a:ext cx="1638300" cy="2133600"/>
            <a:chOff x="2340" y="1488"/>
            <a:chExt cx="1032" cy="1344"/>
          </a:xfrm>
        </p:grpSpPr>
        <p:sp>
          <p:nvSpPr>
            <p:cNvPr id="33820" name="Line 13"/>
            <p:cNvSpPr>
              <a:spLocks noChangeShapeType="1"/>
            </p:cNvSpPr>
            <p:nvPr/>
          </p:nvSpPr>
          <p:spPr bwMode="auto">
            <a:xfrm flipH="1">
              <a:off x="2880" y="2433"/>
              <a:ext cx="0" cy="192"/>
            </a:xfrm>
            <a:prstGeom prst="line">
              <a:avLst/>
            </a:prstGeom>
            <a:noFill/>
            <a:ln w="38100">
              <a:solidFill>
                <a:schemeClr val="tx1"/>
              </a:solidFill>
              <a:round/>
              <a:headEnd/>
              <a:tailEnd/>
            </a:ln>
          </p:spPr>
          <p:txBody>
            <a:bodyPr/>
            <a:lstStyle/>
            <a:p>
              <a:endParaRPr lang="en-US"/>
            </a:p>
          </p:txBody>
        </p:sp>
        <p:sp>
          <p:nvSpPr>
            <p:cNvPr id="33821" name="Line 14"/>
            <p:cNvSpPr>
              <a:spLocks noChangeShapeType="1"/>
            </p:cNvSpPr>
            <p:nvPr/>
          </p:nvSpPr>
          <p:spPr bwMode="auto">
            <a:xfrm flipH="1">
              <a:off x="3259" y="2433"/>
              <a:ext cx="0" cy="192"/>
            </a:xfrm>
            <a:prstGeom prst="line">
              <a:avLst/>
            </a:prstGeom>
            <a:noFill/>
            <a:ln w="38100">
              <a:solidFill>
                <a:schemeClr val="tx1"/>
              </a:solidFill>
              <a:round/>
              <a:headEnd/>
              <a:tailEnd/>
            </a:ln>
          </p:spPr>
          <p:txBody>
            <a:bodyPr/>
            <a:lstStyle/>
            <a:p>
              <a:endParaRPr lang="en-US"/>
            </a:p>
          </p:txBody>
        </p:sp>
        <p:sp>
          <p:nvSpPr>
            <p:cNvPr id="33822" name="Line 15"/>
            <p:cNvSpPr>
              <a:spLocks noChangeShapeType="1"/>
            </p:cNvSpPr>
            <p:nvPr/>
          </p:nvSpPr>
          <p:spPr bwMode="auto">
            <a:xfrm flipH="1">
              <a:off x="2496" y="1680"/>
              <a:ext cx="144" cy="192"/>
            </a:xfrm>
            <a:prstGeom prst="line">
              <a:avLst/>
            </a:prstGeom>
            <a:noFill/>
            <a:ln w="38100">
              <a:solidFill>
                <a:schemeClr val="tx1"/>
              </a:solidFill>
              <a:round/>
              <a:headEnd/>
              <a:tailEnd/>
            </a:ln>
          </p:spPr>
          <p:txBody>
            <a:bodyPr/>
            <a:lstStyle/>
            <a:p>
              <a:endParaRPr lang="en-US"/>
            </a:p>
          </p:txBody>
        </p:sp>
        <p:sp>
          <p:nvSpPr>
            <p:cNvPr id="33823" name="Line 16"/>
            <p:cNvSpPr>
              <a:spLocks noChangeShapeType="1"/>
            </p:cNvSpPr>
            <p:nvPr/>
          </p:nvSpPr>
          <p:spPr bwMode="auto">
            <a:xfrm>
              <a:off x="2688" y="1680"/>
              <a:ext cx="144" cy="192"/>
            </a:xfrm>
            <a:prstGeom prst="line">
              <a:avLst/>
            </a:prstGeom>
            <a:noFill/>
            <a:ln w="38100">
              <a:solidFill>
                <a:schemeClr val="tx1"/>
              </a:solidFill>
              <a:round/>
              <a:headEnd/>
              <a:tailEnd/>
            </a:ln>
          </p:spPr>
          <p:txBody>
            <a:bodyPr/>
            <a:lstStyle/>
            <a:p>
              <a:endParaRPr lang="en-US"/>
            </a:p>
          </p:txBody>
        </p:sp>
        <p:sp>
          <p:nvSpPr>
            <p:cNvPr id="33824" name="Oval 17"/>
            <p:cNvSpPr>
              <a:spLocks noChangeArrowheads="1"/>
            </p:cNvSpPr>
            <p:nvPr/>
          </p:nvSpPr>
          <p:spPr bwMode="auto">
            <a:xfrm>
              <a:off x="2352" y="1824"/>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25" name="Text Box 18"/>
            <p:cNvSpPr txBox="1">
              <a:spLocks noChangeArrowheads="1"/>
            </p:cNvSpPr>
            <p:nvPr/>
          </p:nvSpPr>
          <p:spPr bwMode="auto">
            <a:xfrm>
              <a:off x="2340" y="1824"/>
              <a:ext cx="252" cy="231"/>
            </a:xfrm>
            <a:prstGeom prst="rect">
              <a:avLst/>
            </a:prstGeom>
            <a:noFill/>
            <a:ln w="9525">
              <a:noFill/>
              <a:miter lim="800000"/>
              <a:headEnd/>
              <a:tailEnd/>
            </a:ln>
          </p:spPr>
          <p:txBody>
            <a:bodyPr wrap="none">
              <a:spAutoFit/>
            </a:bodyPr>
            <a:lstStyle/>
            <a:p>
              <a:r>
                <a:rPr lang="en-US" b="1"/>
                <a:t>rx</a:t>
              </a:r>
            </a:p>
          </p:txBody>
        </p:sp>
        <p:sp>
          <p:nvSpPr>
            <p:cNvPr id="33826" name="Oval 19"/>
            <p:cNvSpPr>
              <a:spLocks noChangeArrowheads="1"/>
            </p:cNvSpPr>
            <p:nvPr/>
          </p:nvSpPr>
          <p:spPr bwMode="auto">
            <a:xfrm>
              <a:off x="2736" y="1824"/>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27" name="Text Box 20"/>
            <p:cNvSpPr txBox="1">
              <a:spLocks noChangeArrowheads="1"/>
            </p:cNvSpPr>
            <p:nvPr/>
          </p:nvSpPr>
          <p:spPr bwMode="auto">
            <a:xfrm>
              <a:off x="2764" y="1824"/>
              <a:ext cx="164" cy="231"/>
            </a:xfrm>
            <a:prstGeom prst="rect">
              <a:avLst/>
            </a:prstGeom>
            <a:noFill/>
            <a:ln w="9525">
              <a:noFill/>
              <a:miter lim="800000"/>
              <a:headEnd/>
              <a:tailEnd/>
            </a:ln>
          </p:spPr>
          <p:txBody>
            <a:bodyPr wrap="none">
              <a:spAutoFit/>
            </a:bodyPr>
            <a:lstStyle/>
            <a:p>
              <a:r>
                <a:rPr lang="en-US" b="1"/>
                <a:t>f</a:t>
              </a:r>
            </a:p>
          </p:txBody>
        </p:sp>
        <p:sp>
          <p:nvSpPr>
            <p:cNvPr id="33828" name="Oval 21"/>
            <p:cNvSpPr>
              <a:spLocks noChangeArrowheads="1"/>
            </p:cNvSpPr>
            <p:nvPr/>
          </p:nvSpPr>
          <p:spPr bwMode="auto">
            <a:xfrm>
              <a:off x="2352" y="2208"/>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29" name="Text Box 22"/>
            <p:cNvSpPr txBox="1">
              <a:spLocks noChangeArrowheads="1"/>
            </p:cNvSpPr>
            <p:nvPr/>
          </p:nvSpPr>
          <p:spPr bwMode="auto">
            <a:xfrm>
              <a:off x="2380" y="2208"/>
              <a:ext cx="164" cy="231"/>
            </a:xfrm>
            <a:prstGeom prst="rect">
              <a:avLst/>
            </a:prstGeom>
            <a:noFill/>
            <a:ln w="9525">
              <a:noFill/>
              <a:miter lim="800000"/>
              <a:headEnd/>
              <a:tailEnd/>
            </a:ln>
          </p:spPr>
          <p:txBody>
            <a:bodyPr wrap="none">
              <a:spAutoFit/>
            </a:bodyPr>
            <a:lstStyle/>
            <a:p>
              <a:r>
                <a:rPr lang="en-US" b="1"/>
                <a:t>f</a:t>
              </a:r>
            </a:p>
          </p:txBody>
        </p:sp>
        <p:sp>
          <p:nvSpPr>
            <p:cNvPr id="33830" name="Line 23"/>
            <p:cNvSpPr>
              <a:spLocks noChangeShapeType="1"/>
            </p:cNvSpPr>
            <p:nvPr/>
          </p:nvSpPr>
          <p:spPr bwMode="auto">
            <a:xfrm flipH="1">
              <a:off x="2880" y="2064"/>
              <a:ext cx="0" cy="192"/>
            </a:xfrm>
            <a:prstGeom prst="line">
              <a:avLst/>
            </a:prstGeom>
            <a:noFill/>
            <a:ln w="38100">
              <a:solidFill>
                <a:schemeClr val="tx1"/>
              </a:solidFill>
              <a:round/>
              <a:headEnd/>
              <a:tailEnd/>
            </a:ln>
          </p:spPr>
          <p:txBody>
            <a:bodyPr/>
            <a:lstStyle/>
            <a:p>
              <a:endParaRPr lang="en-US"/>
            </a:p>
          </p:txBody>
        </p:sp>
        <p:sp>
          <p:nvSpPr>
            <p:cNvPr id="33831" name="Line 24"/>
            <p:cNvSpPr>
              <a:spLocks noChangeShapeType="1"/>
            </p:cNvSpPr>
            <p:nvPr/>
          </p:nvSpPr>
          <p:spPr bwMode="auto">
            <a:xfrm>
              <a:off x="2928" y="2032"/>
              <a:ext cx="288" cy="224"/>
            </a:xfrm>
            <a:prstGeom prst="line">
              <a:avLst/>
            </a:prstGeom>
            <a:noFill/>
            <a:ln w="38100">
              <a:solidFill>
                <a:schemeClr val="tx1"/>
              </a:solidFill>
              <a:round/>
              <a:headEnd/>
              <a:tailEnd/>
            </a:ln>
          </p:spPr>
          <p:txBody>
            <a:bodyPr/>
            <a:lstStyle/>
            <a:p>
              <a:endParaRPr lang="en-US"/>
            </a:p>
          </p:txBody>
        </p:sp>
        <p:sp>
          <p:nvSpPr>
            <p:cNvPr id="33832" name="Line 25"/>
            <p:cNvSpPr>
              <a:spLocks noChangeShapeType="1"/>
            </p:cNvSpPr>
            <p:nvPr/>
          </p:nvSpPr>
          <p:spPr bwMode="auto">
            <a:xfrm flipH="1">
              <a:off x="2480" y="2064"/>
              <a:ext cx="0" cy="144"/>
            </a:xfrm>
            <a:prstGeom prst="line">
              <a:avLst/>
            </a:prstGeom>
            <a:noFill/>
            <a:ln w="38100">
              <a:solidFill>
                <a:schemeClr val="tx1"/>
              </a:solidFill>
              <a:round/>
              <a:headEnd/>
              <a:tailEnd/>
            </a:ln>
          </p:spPr>
          <p:txBody>
            <a:bodyPr/>
            <a:lstStyle/>
            <a:p>
              <a:endParaRPr lang="en-US"/>
            </a:p>
          </p:txBody>
        </p:sp>
        <p:grpSp>
          <p:nvGrpSpPr>
            <p:cNvPr id="33833" name="Group 26"/>
            <p:cNvGrpSpPr>
              <a:grpSpLocks/>
            </p:cNvGrpSpPr>
            <p:nvPr/>
          </p:nvGrpSpPr>
          <p:grpSpPr bwMode="auto">
            <a:xfrm>
              <a:off x="2756" y="2592"/>
              <a:ext cx="240" cy="240"/>
              <a:chOff x="2756" y="2592"/>
              <a:chExt cx="240" cy="240"/>
            </a:xfrm>
          </p:grpSpPr>
          <p:sp>
            <p:nvSpPr>
              <p:cNvPr id="33844" name="Oval 27"/>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45" name="Text Box 28"/>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r>
                  <a:rPr lang="en-US" b="1"/>
                  <a:t>f</a:t>
                </a:r>
              </a:p>
            </p:txBody>
          </p:sp>
        </p:grpSp>
        <p:grpSp>
          <p:nvGrpSpPr>
            <p:cNvPr id="33834" name="Group 29"/>
            <p:cNvGrpSpPr>
              <a:grpSpLocks/>
            </p:cNvGrpSpPr>
            <p:nvPr/>
          </p:nvGrpSpPr>
          <p:grpSpPr bwMode="auto">
            <a:xfrm>
              <a:off x="3120" y="2592"/>
              <a:ext cx="240" cy="240"/>
              <a:chOff x="2756" y="2592"/>
              <a:chExt cx="240" cy="240"/>
            </a:xfrm>
          </p:grpSpPr>
          <p:sp>
            <p:nvSpPr>
              <p:cNvPr id="33842" name="Oval 30"/>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43" name="Text Box 31"/>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r>
                  <a:rPr lang="en-US" b="1"/>
                  <a:t>f</a:t>
                </a:r>
              </a:p>
            </p:txBody>
          </p:sp>
        </p:grpSp>
        <p:sp>
          <p:nvSpPr>
            <p:cNvPr id="33835" name="Oval 32"/>
            <p:cNvSpPr>
              <a:spLocks noChangeArrowheads="1"/>
            </p:cNvSpPr>
            <p:nvPr/>
          </p:nvSpPr>
          <p:spPr bwMode="auto">
            <a:xfrm>
              <a:off x="2736" y="2208"/>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36" name="Text Box 33"/>
            <p:cNvSpPr txBox="1">
              <a:spLocks noChangeArrowheads="1"/>
            </p:cNvSpPr>
            <p:nvPr/>
          </p:nvSpPr>
          <p:spPr bwMode="auto">
            <a:xfrm>
              <a:off x="2736" y="2217"/>
              <a:ext cx="244" cy="231"/>
            </a:xfrm>
            <a:prstGeom prst="rect">
              <a:avLst/>
            </a:prstGeom>
            <a:noFill/>
            <a:ln w="9525">
              <a:noFill/>
              <a:miter lim="800000"/>
              <a:headEnd/>
              <a:tailEnd/>
            </a:ln>
          </p:spPr>
          <p:txBody>
            <a:bodyPr wrap="none">
              <a:spAutoFit/>
            </a:bodyPr>
            <a:lstStyle/>
            <a:p>
              <a:r>
                <a:rPr lang="en-US" b="1"/>
                <a:t>rz</a:t>
              </a:r>
            </a:p>
          </p:txBody>
        </p:sp>
        <p:sp>
          <p:nvSpPr>
            <p:cNvPr id="33837" name="Oval 34"/>
            <p:cNvSpPr>
              <a:spLocks noChangeArrowheads="1"/>
            </p:cNvSpPr>
            <p:nvPr/>
          </p:nvSpPr>
          <p:spPr bwMode="auto">
            <a:xfrm>
              <a:off x="3120" y="2208"/>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38" name="Text Box 35"/>
            <p:cNvSpPr txBox="1">
              <a:spLocks noChangeArrowheads="1"/>
            </p:cNvSpPr>
            <p:nvPr/>
          </p:nvSpPr>
          <p:spPr bwMode="auto">
            <a:xfrm>
              <a:off x="3120" y="2208"/>
              <a:ext cx="252" cy="231"/>
            </a:xfrm>
            <a:prstGeom prst="rect">
              <a:avLst/>
            </a:prstGeom>
            <a:noFill/>
            <a:ln w="9525">
              <a:noFill/>
              <a:miter lim="800000"/>
              <a:headEnd/>
              <a:tailEnd/>
            </a:ln>
          </p:spPr>
          <p:txBody>
            <a:bodyPr wrap="none">
              <a:spAutoFit/>
            </a:bodyPr>
            <a:lstStyle/>
            <a:p>
              <a:r>
                <a:rPr lang="en-US" b="1"/>
                <a:t>rx</a:t>
              </a:r>
            </a:p>
          </p:txBody>
        </p:sp>
        <p:grpSp>
          <p:nvGrpSpPr>
            <p:cNvPr id="33839" name="Group 36"/>
            <p:cNvGrpSpPr>
              <a:grpSpLocks/>
            </p:cNvGrpSpPr>
            <p:nvPr/>
          </p:nvGrpSpPr>
          <p:grpSpPr bwMode="auto">
            <a:xfrm>
              <a:off x="2544" y="1488"/>
              <a:ext cx="240" cy="240"/>
              <a:chOff x="2756" y="2592"/>
              <a:chExt cx="240" cy="240"/>
            </a:xfrm>
          </p:grpSpPr>
          <p:sp>
            <p:nvSpPr>
              <p:cNvPr id="33840" name="Oval 37"/>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3841" name="Text Box 38"/>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r>
                  <a:rPr lang="en-US" b="1"/>
                  <a:t>f</a:t>
                </a:r>
              </a:p>
            </p:txBody>
          </p:sp>
        </p:grpSp>
      </p:grpSp>
      <p:grpSp>
        <p:nvGrpSpPr>
          <p:cNvPr id="33797" name="Group 39"/>
          <p:cNvGrpSpPr>
            <a:grpSpLocks/>
          </p:cNvGrpSpPr>
          <p:nvPr/>
        </p:nvGrpSpPr>
        <p:grpSpPr bwMode="auto">
          <a:xfrm>
            <a:off x="4643438" y="2038350"/>
            <a:ext cx="3048000" cy="4054475"/>
            <a:chOff x="1728" y="1344"/>
            <a:chExt cx="1920" cy="2554"/>
          </a:xfrm>
        </p:grpSpPr>
        <p:grpSp>
          <p:nvGrpSpPr>
            <p:cNvPr id="33800" name="Group 40"/>
            <p:cNvGrpSpPr>
              <a:grpSpLocks/>
            </p:cNvGrpSpPr>
            <p:nvPr/>
          </p:nvGrpSpPr>
          <p:grpSpPr bwMode="auto">
            <a:xfrm>
              <a:off x="1728" y="1344"/>
              <a:ext cx="1920" cy="2554"/>
              <a:chOff x="1248" y="960"/>
              <a:chExt cx="1920" cy="2554"/>
            </a:xfrm>
          </p:grpSpPr>
          <p:sp>
            <p:nvSpPr>
              <p:cNvPr id="33808" name="Line 41"/>
              <p:cNvSpPr>
                <a:spLocks noChangeShapeType="1"/>
              </p:cNvSpPr>
              <p:nvPr/>
            </p:nvSpPr>
            <p:spPr bwMode="auto">
              <a:xfrm>
                <a:off x="1872" y="3312"/>
                <a:ext cx="864" cy="0"/>
              </a:xfrm>
              <a:prstGeom prst="line">
                <a:avLst/>
              </a:prstGeom>
              <a:noFill/>
              <a:ln w="9525">
                <a:solidFill>
                  <a:schemeClr val="tx1"/>
                </a:solidFill>
                <a:round/>
                <a:headEnd type="arrow" w="med" len="med"/>
                <a:tailEnd type="arrow" w="med" len="med"/>
              </a:ln>
            </p:spPr>
            <p:txBody>
              <a:bodyPr/>
              <a:lstStyle/>
              <a:p>
                <a:endParaRPr lang="en-US"/>
              </a:p>
            </p:txBody>
          </p:sp>
          <p:sp>
            <p:nvSpPr>
              <p:cNvPr id="33809" name="Rectangle 42"/>
              <p:cNvSpPr>
                <a:spLocks noChangeArrowheads="1"/>
              </p:cNvSpPr>
              <p:nvPr/>
            </p:nvSpPr>
            <p:spPr bwMode="auto">
              <a:xfrm>
                <a:off x="1872" y="1392"/>
                <a:ext cx="864" cy="1728"/>
              </a:xfrm>
              <a:prstGeom prst="rect">
                <a:avLst/>
              </a:prstGeom>
              <a:noFill/>
              <a:ln w="28575" cap="rnd">
                <a:solidFill>
                  <a:schemeClr val="tx1"/>
                </a:solidFill>
                <a:prstDash val="sysDot"/>
                <a:miter lim="800000"/>
                <a:headEnd/>
                <a:tailEnd/>
              </a:ln>
            </p:spPr>
            <p:txBody>
              <a:bodyPr wrap="none" anchor="ctr"/>
              <a:lstStyle/>
              <a:p>
                <a:endParaRPr lang="en-US"/>
              </a:p>
            </p:txBody>
          </p:sp>
          <p:sp>
            <p:nvSpPr>
              <p:cNvPr id="33810" name="Rectangle 43"/>
              <p:cNvSpPr>
                <a:spLocks noChangeArrowheads="1"/>
              </p:cNvSpPr>
              <p:nvPr/>
            </p:nvSpPr>
            <p:spPr bwMode="auto">
              <a:xfrm>
                <a:off x="2304" y="960"/>
                <a:ext cx="864" cy="1728"/>
              </a:xfrm>
              <a:prstGeom prst="rect">
                <a:avLst/>
              </a:prstGeom>
              <a:noFill/>
              <a:ln w="28575" cap="rnd">
                <a:solidFill>
                  <a:schemeClr val="tx1"/>
                </a:solidFill>
                <a:prstDash val="sysDot"/>
                <a:miter lim="800000"/>
                <a:headEnd/>
                <a:tailEnd/>
              </a:ln>
            </p:spPr>
            <p:txBody>
              <a:bodyPr wrap="none" anchor="ctr"/>
              <a:lstStyle/>
              <a:p>
                <a:endParaRPr lang="en-US"/>
              </a:p>
            </p:txBody>
          </p:sp>
          <p:sp>
            <p:nvSpPr>
              <p:cNvPr id="33811" name="Line 44"/>
              <p:cNvSpPr>
                <a:spLocks noChangeShapeType="1"/>
              </p:cNvSpPr>
              <p:nvPr/>
            </p:nvSpPr>
            <p:spPr bwMode="auto">
              <a:xfrm flipV="1">
                <a:off x="1872" y="2688"/>
                <a:ext cx="432" cy="432"/>
              </a:xfrm>
              <a:prstGeom prst="line">
                <a:avLst/>
              </a:prstGeom>
              <a:noFill/>
              <a:ln w="28575" cap="rnd">
                <a:solidFill>
                  <a:schemeClr val="tx1"/>
                </a:solidFill>
                <a:prstDash val="sysDot"/>
                <a:round/>
                <a:headEnd/>
                <a:tailEnd/>
              </a:ln>
            </p:spPr>
            <p:txBody>
              <a:bodyPr/>
              <a:lstStyle/>
              <a:p>
                <a:endParaRPr lang="en-US"/>
              </a:p>
            </p:txBody>
          </p:sp>
          <p:sp>
            <p:nvSpPr>
              <p:cNvPr id="33812" name="Line 45"/>
              <p:cNvSpPr>
                <a:spLocks noChangeShapeType="1"/>
              </p:cNvSpPr>
              <p:nvPr/>
            </p:nvSpPr>
            <p:spPr bwMode="auto">
              <a:xfrm flipV="1">
                <a:off x="2736" y="960"/>
                <a:ext cx="432" cy="432"/>
              </a:xfrm>
              <a:prstGeom prst="line">
                <a:avLst/>
              </a:prstGeom>
              <a:noFill/>
              <a:ln w="28575" cap="rnd">
                <a:solidFill>
                  <a:schemeClr val="tx1"/>
                </a:solidFill>
                <a:prstDash val="sysDot"/>
                <a:round/>
                <a:headEnd/>
                <a:tailEnd/>
              </a:ln>
            </p:spPr>
            <p:txBody>
              <a:bodyPr/>
              <a:lstStyle/>
              <a:p>
                <a:endParaRPr lang="en-US"/>
              </a:p>
            </p:txBody>
          </p:sp>
          <p:sp>
            <p:nvSpPr>
              <p:cNvPr id="33813" name="Line 46"/>
              <p:cNvSpPr>
                <a:spLocks noChangeShapeType="1"/>
              </p:cNvSpPr>
              <p:nvPr/>
            </p:nvSpPr>
            <p:spPr bwMode="auto">
              <a:xfrm flipV="1">
                <a:off x="2736" y="2688"/>
                <a:ext cx="432" cy="432"/>
              </a:xfrm>
              <a:prstGeom prst="line">
                <a:avLst/>
              </a:prstGeom>
              <a:noFill/>
              <a:ln w="28575" cap="rnd">
                <a:solidFill>
                  <a:schemeClr val="tx1"/>
                </a:solidFill>
                <a:prstDash val="sysDot"/>
                <a:round/>
                <a:headEnd/>
                <a:tailEnd/>
              </a:ln>
            </p:spPr>
            <p:txBody>
              <a:bodyPr/>
              <a:lstStyle/>
              <a:p>
                <a:endParaRPr lang="en-US"/>
              </a:p>
            </p:txBody>
          </p:sp>
          <p:sp>
            <p:nvSpPr>
              <p:cNvPr id="33814" name="Line 47"/>
              <p:cNvSpPr>
                <a:spLocks noChangeShapeType="1"/>
              </p:cNvSpPr>
              <p:nvPr/>
            </p:nvSpPr>
            <p:spPr bwMode="auto">
              <a:xfrm flipV="1">
                <a:off x="1872" y="960"/>
                <a:ext cx="432" cy="432"/>
              </a:xfrm>
              <a:prstGeom prst="line">
                <a:avLst/>
              </a:prstGeom>
              <a:noFill/>
              <a:ln w="28575" cap="rnd">
                <a:solidFill>
                  <a:schemeClr val="tx1"/>
                </a:solidFill>
                <a:prstDash val="sysDot"/>
                <a:round/>
                <a:headEnd/>
                <a:tailEnd/>
              </a:ln>
            </p:spPr>
            <p:txBody>
              <a:bodyPr/>
              <a:lstStyle/>
              <a:p>
                <a:endParaRPr lang="en-US"/>
              </a:p>
            </p:txBody>
          </p:sp>
          <p:sp>
            <p:nvSpPr>
              <p:cNvPr id="33815" name="Text Box 48"/>
              <p:cNvSpPr txBox="1">
                <a:spLocks noChangeArrowheads="1"/>
              </p:cNvSpPr>
              <p:nvPr/>
            </p:nvSpPr>
            <p:spPr bwMode="auto">
              <a:xfrm>
                <a:off x="2112" y="3225"/>
                <a:ext cx="384" cy="154"/>
              </a:xfrm>
              <a:prstGeom prst="rect">
                <a:avLst/>
              </a:prstGeom>
              <a:solidFill>
                <a:schemeClr val="bg1"/>
              </a:solidFill>
              <a:ln w="9525">
                <a:noFill/>
                <a:miter lim="800000"/>
                <a:headEnd/>
                <a:tailEnd/>
              </a:ln>
            </p:spPr>
            <p:txBody>
              <a:bodyPr>
                <a:spAutoFit/>
              </a:bodyPr>
              <a:lstStyle/>
              <a:p>
                <a:pPr algn="ctr"/>
                <a:r>
                  <a:rPr lang="en-US" sz="1000" b="1"/>
                  <a:t>2.5cm</a:t>
                </a:r>
              </a:p>
            </p:txBody>
          </p:sp>
          <p:sp>
            <p:nvSpPr>
              <p:cNvPr id="33816" name="Line 49"/>
              <p:cNvSpPr>
                <a:spLocks noChangeShapeType="1"/>
              </p:cNvSpPr>
              <p:nvPr/>
            </p:nvSpPr>
            <p:spPr bwMode="auto">
              <a:xfrm rot="-5400000">
                <a:off x="816" y="2256"/>
                <a:ext cx="1728" cy="0"/>
              </a:xfrm>
              <a:prstGeom prst="line">
                <a:avLst/>
              </a:prstGeom>
              <a:noFill/>
              <a:ln w="9525">
                <a:solidFill>
                  <a:schemeClr val="tx1"/>
                </a:solidFill>
                <a:round/>
                <a:headEnd type="arrow" w="med" len="med"/>
                <a:tailEnd type="arrow" w="med" len="med"/>
              </a:ln>
            </p:spPr>
            <p:txBody>
              <a:bodyPr/>
              <a:lstStyle/>
              <a:p>
                <a:endParaRPr lang="en-US"/>
              </a:p>
            </p:txBody>
          </p:sp>
          <p:sp>
            <p:nvSpPr>
              <p:cNvPr id="33817" name="Text Box 50"/>
              <p:cNvSpPr txBox="1">
                <a:spLocks noChangeArrowheads="1"/>
              </p:cNvSpPr>
              <p:nvPr/>
            </p:nvSpPr>
            <p:spPr bwMode="auto">
              <a:xfrm>
                <a:off x="1510" y="2176"/>
                <a:ext cx="341" cy="154"/>
              </a:xfrm>
              <a:prstGeom prst="rect">
                <a:avLst/>
              </a:prstGeom>
              <a:solidFill>
                <a:schemeClr val="bg1"/>
              </a:solidFill>
              <a:ln w="9525">
                <a:noFill/>
                <a:miter lim="800000"/>
                <a:headEnd/>
                <a:tailEnd/>
              </a:ln>
            </p:spPr>
            <p:txBody>
              <a:bodyPr wrap="none">
                <a:spAutoFit/>
              </a:bodyPr>
              <a:lstStyle/>
              <a:p>
                <a:pPr algn="ctr"/>
                <a:r>
                  <a:rPr lang="en-US" sz="1000" b="1"/>
                  <a:t>5.0cm</a:t>
                </a:r>
              </a:p>
            </p:txBody>
          </p:sp>
          <p:sp>
            <p:nvSpPr>
              <p:cNvPr id="33818" name="Text Box 51"/>
              <p:cNvSpPr txBox="1">
                <a:spLocks noChangeArrowheads="1"/>
              </p:cNvSpPr>
              <p:nvPr/>
            </p:nvSpPr>
            <p:spPr bwMode="auto">
              <a:xfrm>
                <a:off x="1248" y="3264"/>
                <a:ext cx="384" cy="250"/>
              </a:xfrm>
              <a:prstGeom prst="rect">
                <a:avLst/>
              </a:prstGeom>
              <a:solidFill>
                <a:schemeClr val="bg1"/>
              </a:solidFill>
              <a:ln w="9525">
                <a:noFill/>
                <a:miter lim="800000"/>
                <a:headEnd/>
                <a:tailEnd/>
              </a:ln>
            </p:spPr>
            <p:txBody>
              <a:bodyPr>
                <a:spAutoFit/>
              </a:bodyPr>
              <a:lstStyle/>
              <a:p>
                <a:pPr algn="ctr"/>
                <a:r>
                  <a:rPr lang="en-US" sz="1000" b="1"/>
                  <a:t>Feed Wire</a:t>
                </a:r>
              </a:p>
            </p:txBody>
          </p:sp>
          <p:sp>
            <p:nvSpPr>
              <p:cNvPr id="33819" name="Line 52"/>
              <p:cNvSpPr>
                <a:spLocks noChangeShapeType="1"/>
              </p:cNvSpPr>
              <p:nvPr/>
            </p:nvSpPr>
            <p:spPr bwMode="auto">
              <a:xfrm flipV="1">
                <a:off x="1584" y="3120"/>
                <a:ext cx="288" cy="192"/>
              </a:xfrm>
              <a:prstGeom prst="line">
                <a:avLst/>
              </a:prstGeom>
              <a:noFill/>
              <a:ln w="28575">
                <a:solidFill>
                  <a:schemeClr val="tx1"/>
                </a:solidFill>
                <a:round/>
                <a:headEnd/>
                <a:tailEnd type="arrow" w="med" len="med"/>
              </a:ln>
            </p:spPr>
            <p:txBody>
              <a:bodyPr/>
              <a:lstStyle/>
              <a:p>
                <a:endParaRPr lang="en-US"/>
              </a:p>
            </p:txBody>
          </p:sp>
        </p:grpSp>
        <p:sp>
          <p:nvSpPr>
            <p:cNvPr id="33801" name="Line 53"/>
            <p:cNvSpPr>
              <a:spLocks noChangeShapeType="1"/>
            </p:cNvSpPr>
            <p:nvPr/>
          </p:nvSpPr>
          <p:spPr bwMode="auto">
            <a:xfrm flipV="1">
              <a:off x="2352" y="3360"/>
              <a:ext cx="0" cy="144"/>
            </a:xfrm>
            <a:prstGeom prst="line">
              <a:avLst/>
            </a:prstGeom>
            <a:noFill/>
            <a:ln w="57150">
              <a:solidFill>
                <a:schemeClr val="tx1"/>
              </a:solidFill>
              <a:round/>
              <a:headEnd/>
              <a:tailEnd/>
            </a:ln>
          </p:spPr>
          <p:txBody>
            <a:bodyPr/>
            <a:lstStyle/>
            <a:p>
              <a:endParaRPr lang="en-US"/>
            </a:p>
          </p:txBody>
        </p:sp>
        <p:sp>
          <p:nvSpPr>
            <p:cNvPr id="33802" name="Line 54"/>
            <p:cNvSpPr>
              <a:spLocks noChangeShapeType="1"/>
            </p:cNvSpPr>
            <p:nvPr/>
          </p:nvSpPr>
          <p:spPr bwMode="auto">
            <a:xfrm rot="3140063" flipV="1">
              <a:off x="2483" y="3085"/>
              <a:ext cx="2" cy="359"/>
            </a:xfrm>
            <a:prstGeom prst="line">
              <a:avLst/>
            </a:prstGeom>
            <a:noFill/>
            <a:ln w="57150">
              <a:solidFill>
                <a:schemeClr val="tx1"/>
              </a:solidFill>
              <a:round/>
              <a:headEnd/>
              <a:tailEnd/>
            </a:ln>
          </p:spPr>
          <p:txBody>
            <a:bodyPr/>
            <a:lstStyle/>
            <a:p>
              <a:endParaRPr lang="en-US"/>
            </a:p>
          </p:txBody>
        </p:sp>
        <p:sp>
          <p:nvSpPr>
            <p:cNvPr id="33803" name="Line 55"/>
            <p:cNvSpPr>
              <a:spLocks noChangeShapeType="1"/>
            </p:cNvSpPr>
            <p:nvPr/>
          </p:nvSpPr>
          <p:spPr bwMode="auto">
            <a:xfrm flipV="1">
              <a:off x="2352" y="2880"/>
              <a:ext cx="0" cy="480"/>
            </a:xfrm>
            <a:prstGeom prst="line">
              <a:avLst/>
            </a:prstGeom>
            <a:noFill/>
            <a:ln w="38100">
              <a:solidFill>
                <a:schemeClr val="tx1"/>
              </a:solidFill>
              <a:round/>
              <a:headEnd/>
              <a:tailEnd/>
            </a:ln>
          </p:spPr>
          <p:txBody>
            <a:bodyPr/>
            <a:lstStyle/>
            <a:p>
              <a:endParaRPr lang="en-US"/>
            </a:p>
          </p:txBody>
        </p:sp>
        <p:sp>
          <p:nvSpPr>
            <p:cNvPr id="33804" name="Line 56"/>
            <p:cNvSpPr>
              <a:spLocks noChangeShapeType="1"/>
            </p:cNvSpPr>
            <p:nvPr/>
          </p:nvSpPr>
          <p:spPr bwMode="auto">
            <a:xfrm rot="4585666" flipV="1">
              <a:off x="2655" y="2500"/>
              <a:ext cx="1" cy="624"/>
            </a:xfrm>
            <a:prstGeom prst="line">
              <a:avLst/>
            </a:prstGeom>
            <a:noFill/>
            <a:ln w="28575">
              <a:solidFill>
                <a:schemeClr val="tx1"/>
              </a:solidFill>
              <a:round/>
              <a:headEnd/>
              <a:tailEnd/>
            </a:ln>
          </p:spPr>
          <p:txBody>
            <a:bodyPr/>
            <a:lstStyle/>
            <a:p>
              <a:endParaRPr lang="en-US"/>
            </a:p>
          </p:txBody>
        </p:sp>
        <p:sp>
          <p:nvSpPr>
            <p:cNvPr id="33805" name="Line 57"/>
            <p:cNvSpPr>
              <a:spLocks noChangeShapeType="1"/>
            </p:cNvSpPr>
            <p:nvPr/>
          </p:nvSpPr>
          <p:spPr bwMode="auto">
            <a:xfrm rot="1139852" flipV="1">
              <a:off x="2415" y="2465"/>
              <a:ext cx="48" cy="432"/>
            </a:xfrm>
            <a:prstGeom prst="line">
              <a:avLst/>
            </a:prstGeom>
            <a:noFill/>
            <a:ln w="38100">
              <a:solidFill>
                <a:schemeClr val="tx1"/>
              </a:solidFill>
              <a:round/>
              <a:headEnd/>
              <a:tailEnd/>
            </a:ln>
          </p:spPr>
          <p:txBody>
            <a:bodyPr/>
            <a:lstStyle/>
            <a:p>
              <a:endParaRPr lang="en-US"/>
            </a:p>
          </p:txBody>
        </p:sp>
        <p:sp>
          <p:nvSpPr>
            <p:cNvPr id="33806" name="Oval 58"/>
            <p:cNvSpPr>
              <a:spLocks noChangeArrowheads="1"/>
            </p:cNvSpPr>
            <p:nvPr/>
          </p:nvSpPr>
          <p:spPr bwMode="auto">
            <a:xfrm>
              <a:off x="2304" y="3312"/>
              <a:ext cx="96" cy="96"/>
            </a:xfrm>
            <a:prstGeom prst="ellipse">
              <a:avLst/>
            </a:prstGeom>
            <a:solidFill>
              <a:schemeClr val="tx2"/>
            </a:solidFill>
            <a:ln w="9525">
              <a:solidFill>
                <a:schemeClr val="tx1"/>
              </a:solidFill>
              <a:round/>
              <a:headEnd/>
              <a:tailEnd/>
            </a:ln>
          </p:spPr>
          <p:txBody>
            <a:bodyPr wrap="none" anchor="ctr"/>
            <a:lstStyle/>
            <a:p>
              <a:endParaRPr lang="en-US"/>
            </a:p>
          </p:txBody>
        </p:sp>
        <p:sp>
          <p:nvSpPr>
            <p:cNvPr id="33807" name="Oval 59"/>
            <p:cNvSpPr>
              <a:spLocks noChangeArrowheads="1"/>
            </p:cNvSpPr>
            <p:nvPr/>
          </p:nvSpPr>
          <p:spPr bwMode="auto">
            <a:xfrm>
              <a:off x="2304" y="2832"/>
              <a:ext cx="96" cy="96"/>
            </a:xfrm>
            <a:prstGeom prst="ellipse">
              <a:avLst/>
            </a:prstGeom>
            <a:solidFill>
              <a:schemeClr val="tx2"/>
            </a:solidFill>
            <a:ln w="9525">
              <a:solidFill>
                <a:schemeClr val="tx1"/>
              </a:solidFill>
              <a:round/>
              <a:headEnd/>
              <a:tailEnd/>
            </a:ln>
          </p:spPr>
          <p:txBody>
            <a:bodyPr wrap="none" anchor="ctr"/>
            <a:lstStyle/>
            <a:p>
              <a:endParaRPr lang="en-US"/>
            </a:p>
          </p:txBody>
        </p:sp>
      </p:grpSp>
      <p:sp>
        <p:nvSpPr>
          <p:cNvPr id="33798" name="Rectangle 60"/>
          <p:cNvSpPr>
            <a:spLocks noChangeArrowheads="1"/>
          </p:cNvSpPr>
          <p:nvPr/>
        </p:nvSpPr>
        <p:spPr bwMode="auto">
          <a:xfrm>
            <a:off x="227013" y="5086350"/>
            <a:ext cx="8305800" cy="1295400"/>
          </a:xfrm>
          <a:prstGeom prst="rect">
            <a:avLst/>
          </a:prstGeom>
          <a:noFill/>
          <a:ln w="9525">
            <a:noFill/>
            <a:miter lim="800000"/>
            <a:headEnd/>
            <a:tailEnd/>
          </a:ln>
        </p:spPr>
        <p:txBody>
          <a:bodyPr/>
          <a:lstStyle/>
          <a:p>
            <a:pPr marL="342900" indent="-342900" eaLnBrk="1" hangingPunct="1">
              <a:spcBef>
                <a:spcPct val="50000"/>
              </a:spcBef>
              <a:buClr>
                <a:srgbClr val="FFAE5D"/>
              </a:buClr>
              <a:buSzPct val="75000"/>
              <a:buFont typeface="Wingdings" pitchFamily="2" charset="2"/>
              <a:buChar char="n"/>
            </a:pPr>
            <a:r>
              <a:rPr lang="en-US" sz="1600">
                <a:latin typeface="Palatino Linotype" pitchFamily="18" charset="0"/>
              </a:rPr>
              <a:t>Branching in genotype </a:t>
            </a:r>
            <a:r>
              <a:rPr lang="en-US" sz="1600">
                <a:latin typeface="Palatino Linotype" pitchFamily="18" charset="0"/>
                <a:sym typeface="Wingdings" pitchFamily="2" charset="2"/>
              </a:rPr>
              <a:t>results in branching </a:t>
            </a:r>
          </a:p>
          <a:p>
            <a:pPr marL="342900" indent="-342900" eaLnBrk="1" hangingPunct="1">
              <a:buClr>
                <a:srgbClr val="FFAE5D"/>
              </a:buClr>
              <a:buSzPct val="75000"/>
              <a:buFont typeface="Wingdings" pitchFamily="2" charset="2"/>
              <a:buNone/>
            </a:pPr>
            <a:r>
              <a:rPr lang="en-US" sz="1600">
                <a:latin typeface="Palatino Linotype" pitchFamily="18" charset="0"/>
                <a:sym typeface="Wingdings" pitchFamily="2" charset="2"/>
              </a:rPr>
              <a:t>	in wire form</a:t>
            </a:r>
            <a:endParaRPr lang="en-US" sz="1600" b="1">
              <a:solidFill>
                <a:srgbClr val="FF9429"/>
              </a:solidFill>
              <a:latin typeface="Palatino Linotype" pitchFamily="18" charset="0"/>
            </a:endParaRPr>
          </a:p>
        </p:txBody>
      </p:sp>
      <p:sp>
        <p:nvSpPr>
          <p:cNvPr id="33799" name="Text Box 61"/>
          <p:cNvSpPr txBox="1">
            <a:spLocks noChangeArrowheads="1"/>
          </p:cNvSpPr>
          <p:nvPr/>
        </p:nvSpPr>
        <p:spPr bwMode="auto">
          <a:xfrm>
            <a:off x="485775" y="6127750"/>
            <a:ext cx="8407400" cy="228600"/>
          </a:xfrm>
          <a:prstGeom prst="rect">
            <a:avLst/>
          </a:prstGeom>
          <a:noFill/>
          <a:ln w="9525">
            <a:noFill/>
            <a:miter lim="800000"/>
            <a:headEnd/>
            <a:tailEnd/>
          </a:ln>
        </p:spPr>
        <p:txBody>
          <a:bodyPr>
            <a:spAutoFit/>
          </a:bodyPr>
          <a:lstStyle/>
          <a:p>
            <a:pPr marL="173038" indent="-173038"/>
            <a:r>
              <a:rPr lang="en-US" sz="900">
                <a:latin typeface="Palatino Linotype" pitchFamily="18" charset="0"/>
                <a:cs typeface="Times New Roman" pitchFamily="18" charset="0"/>
              </a:rPr>
              <a:t>© </a:t>
            </a:r>
            <a:r>
              <a:rPr lang="en-US" sz="900">
                <a:latin typeface="Palatino Linotype" pitchFamily="18" charset="0"/>
              </a:rPr>
              <a:t>Jason D. Lohn, Gregory S. Hornby, Derek S. Linden: Human-Competitive Results: Evolved Antennas for Deployment on NASA’s Space Technology 5 Misson</a:t>
            </a:r>
            <a:r>
              <a:rPr lang="en-US" sz="900">
                <a:latin typeface="Palatino Linotype" pitchFamily="18" charset="0"/>
                <a:cs typeface="Times New Roman" pitchFamily="18" charset="0"/>
              </a:rPr>
              <a:t>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4819" name="Rectangle 3"/>
          <p:cNvSpPr>
            <a:spLocks noGrp="1" noChangeArrowheads="1"/>
          </p:cNvSpPr>
          <p:nvPr>
            <p:ph type="body" idx="1"/>
          </p:nvPr>
        </p:nvSpPr>
        <p:spPr>
          <a:xfrm>
            <a:off x="228600" y="1219200"/>
            <a:ext cx="8305800" cy="3938588"/>
          </a:xfrm>
          <a:noFill/>
        </p:spPr>
        <p:txBody>
          <a:bodyPr/>
          <a:lstStyle/>
          <a:p>
            <a:pPr eaLnBrk="1" hangingPunct="1"/>
            <a:r>
              <a:rPr lang="en-US" b="1"/>
              <a:t>Branching EA: Antenna Construction Commands </a:t>
            </a:r>
          </a:p>
          <a:p>
            <a:pPr lvl="1" eaLnBrk="1" hangingPunct="1"/>
            <a:r>
              <a:rPr lang="en-US" sz="1600"/>
              <a:t>forward(length radius)</a:t>
            </a:r>
          </a:p>
          <a:p>
            <a:pPr lvl="1" eaLnBrk="1" hangingPunct="1"/>
            <a:r>
              <a:rPr lang="en-US" sz="1600"/>
              <a:t>rotate_x(angle)</a:t>
            </a:r>
          </a:p>
          <a:p>
            <a:pPr lvl="1" eaLnBrk="1" hangingPunct="1"/>
            <a:r>
              <a:rPr lang="en-US" sz="1600"/>
              <a:t>rotate_y(angle)</a:t>
            </a:r>
          </a:p>
          <a:p>
            <a:pPr lvl="1" eaLnBrk="1" hangingPunct="1"/>
            <a:r>
              <a:rPr lang="en-US" sz="1600"/>
              <a:t>rotate_z(angle)</a:t>
            </a:r>
          </a:p>
          <a:p>
            <a:pPr lvl="1" eaLnBrk="1" hangingPunct="1"/>
            <a:endParaRPr lang="en-US" sz="1600"/>
          </a:p>
          <a:p>
            <a:pPr lvl="1" eaLnBrk="1" hangingPunct="1">
              <a:buFont typeface="Wingdings" pitchFamily="2" charset="2"/>
              <a:buNone/>
            </a:pPr>
            <a:r>
              <a:rPr lang="en-US" sz="1600"/>
              <a:t>Forward() command can have 0,1,2, or 3 children.</a:t>
            </a:r>
          </a:p>
          <a:p>
            <a:pPr lvl="1" eaLnBrk="1" hangingPunct="1">
              <a:buFont typeface="Wingdings" pitchFamily="2" charset="2"/>
              <a:buNone/>
            </a:pPr>
            <a:r>
              <a:rPr lang="en-US" sz="1600"/>
              <a:t>Rotate_x/y/z() commands have exactly 1 child (always non-terminal).</a:t>
            </a:r>
          </a:p>
          <a:p>
            <a:pPr lvl="1" eaLnBrk="1" hangingPunct="1">
              <a:buFont typeface="Wingdings" pitchFamily="2" charset="2"/>
              <a:buNone/>
            </a:pPr>
            <a:endParaRPr lang="en-US" sz="1600"/>
          </a:p>
          <a:p>
            <a:pPr eaLnBrk="1" hangingPunct="1"/>
            <a:r>
              <a:rPr lang="en-US" b="1"/>
              <a:t>Fitness function</a:t>
            </a:r>
            <a:r>
              <a:rPr lang="en-US"/>
              <a:t> (to be minimized):	</a:t>
            </a:r>
          </a:p>
          <a:p>
            <a:pPr lvl="1" eaLnBrk="1" hangingPunct="1">
              <a:buFont typeface="Wingdings" pitchFamily="2" charset="2"/>
              <a:buNone/>
            </a:pPr>
            <a:r>
              <a:rPr lang="en-US" sz="1600"/>
              <a:t>	F = VSWR_Score * Gain_Score * Penalty_Score</a:t>
            </a:r>
          </a:p>
        </p:txBody>
      </p:sp>
      <p:grpSp>
        <p:nvGrpSpPr>
          <p:cNvPr id="34820" name="Group 5"/>
          <p:cNvGrpSpPr>
            <a:grpSpLocks/>
          </p:cNvGrpSpPr>
          <p:nvPr/>
        </p:nvGrpSpPr>
        <p:grpSpPr bwMode="auto">
          <a:xfrm>
            <a:off x="6462713" y="1412875"/>
            <a:ext cx="1638300" cy="2133600"/>
            <a:chOff x="2340" y="1488"/>
            <a:chExt cx="1032" cy="1344"/>
          </a:xfrm>
        </p:grpSpPr>
        <p:sp>
          <p:nvSpPr>
            <p:cNvPr id="34821" name="Line 6"/>
            <p:cNvSpPr>
              <a:spLocks noChangeShapeType="1"/>
            </p:cNvSpPr>
            <p:nvPr/>
          </p:nvSpPr>
          <p:spPr bwMode="auto">
            <a:xfrm flipH="1">
              <a:off x="2880" y="2433"/>
              <a:ext cx="0" cy="192"/>
            </a:xfrm>
            <a:prstGeom prst="line">
              <a:avLst/>
            </a:prstGeom>
            <a:noFill/>
            <a:ln w="38100">
              <a:solidFill>
                <a:schemeClr val="tx1"/>
              </a:solidFill>
              <a:round/>
              <a:headEnd/>
              <a:tailEnd/>
            </a:ln>
          </p:spPr>
          <p:txBody>
            <a:bodyPr/>
            <a:lstStyle/>
            <a:p>
              <a:endParaRPr lang="en-US"/>
            </a:p>
          </p:txBody>
        </p:sp>
        <p:sp>
          <p:nvSpPr>
            <p:cNvPr id="34822" name="Line 7"/>
            <p:cNvSpPr>
              <a:spLocks noChangeShapeType="1"/>
            </p:cNvSpPr>
            <p:nvPr/>
          </p:nvSpPr>
          <p:spPr bwMode="auto">
            <a:xfrm flipH="1">
              <a:off x="3259" y="2433"/>
              <a:ext cx="0" cy="192"/>
            </a:xfrm>
            <a:prstGeom prst="line">
              <a:avLst/>
            </a:prstGeom>
            <a:noFill/>
            <a:ln w="38100">
              <a:solidFill>
                <a:schemeClr val="tx1"/>
              </a:solidFill>
              <a:round/>
              <a:headEnd/>
              <a:tailEnd/>
            </a:ln>
          </p:spPr>
          <p:txBody>
            <a:bodyPr/>
            <a:lstStyle/>
            <a:p>
              <a:endParaRPr lang="en-US"/>
            </a:p>
          </p:txBody>
        </p:sp>
        <p:sp>
          <p:nvSpPr>
            <p:cNvPr id="34823" name="Line 8"/>
            <p:cNvSpPr>
              <a:spLocks noChangeShapeType="1"/>
            </p:cNvSpPr>
            <p:nvPr/>
          </p:nvSpPr>
          <p:spPr bwMode="auto">
            <a:xfrm flipH="1">
              <a:off x="2496" y="1680"/>
              <a:ext cx="144" cy="192"/>
            </a:xfrm>
            <a:prstGeom prst="line">
              <a:avLst/>
            </a:prstGeom>
            <a:noFill/>
            <a:ln w="38100">
              <a:solidFill>
                <a:schemeClr val="tx1"/>
              </a:solidFill>
              <a:round/>
              <a:headEnd/>
              <a:tailEnd/>
            </a:ln>
          </p:spPr>
          <p:txBody>
            <a:bodyPr/>
            <a:lstStyle/>
            <a:p>
              <a:endParaRPr lang="en-US"/>
            </a:p>
          </p:txBody>
        </p:sp>
        <p:sp>
          <p:nvSpPr>
            <p:cNvPr id="34824" name="Line 9"/>
            <p:cNvSpPr>
              <a:spLocks noChangeShapeType="1"/>
            </p:cNvSpPr>
            <p:nvPr/>
          </p:nvSpPr>
          <p:spPr bwMode="auto">
            <a:xfrm>
              <a:off x="2688" y="1680"/>
              <a:ext cx="144" cy="192"/>
            </a:xfrm>
            <a:prstGeom prst="line">
              <a:avLst/>
            </a:prstGeom>
            <a:noFill/>
            <a:ln w="38100">
              <a:solidFill>
                <a:schemeClr val="tx1"/>
              </a:solidFill>
              <a:round/>
              <a:headEnd/>
              <a:tailEnd/>
            </a:ln>
          </p:spPr>
          <p:txBody>
            <a:bodyPr/>
            <a:lstStyle/>
            <a:p>
              <a:endParaRPr lang="en-US"/>
            </a:p>
          </p:txBody>
        </p:sp>
        <p:sp>
          <p:nvSpPr>
            <p:cNvPr id="34825" name="Oval 10"/>
            <p:cNvSpPr>
              <a:spLocks noChangeArrowheads="1"/>
            </p:cNvSpPr>
            <p:nvPr/>
          </p:nvSpPr>
          <p:spPr bwMode="auto">
            <a:xfrm>
              <a:off x="2352" y="1824"/>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26" name="Text Box 11"/>
            <p:cNvSpPr txBox="1">
              <a:spLocks noChangeArrowheads="1"/>
            </p:cNvSpPr>
            <p:nvPr/>
          </p:nvSpPr>
          <p:spPr bwMode="auto">
            <a:xfrm>
              <a:off x="2340" y="1824"/>
              <a:ext cx="252" cy="231"/>
            </a:xfrm>
            <a:prstGeom prst="rect">
              <a:avLst/>
            </a:prstGeom>
            <a:noFill/>
            <a:ln w="9525">
              <a:noFill/>
              <a:miter lim="800000"/>
              <a:headEnd/>
              <a:tailEnd/>
            </a:ln>
          </p:spPr>
          <p:txBody>
            <a:bodyPr wrap="none">
              <a:spAutoFit/>
            </a:bodyPr>
            <a:lstStyle/>
            <a:p>
              <a:r>
                <a:rPr lang="en-US" b="1"/>
                <a:t>rx</a:t>
              </a:r>
            </a:p>
          </p:txBody>
        </p:sp>
        <p:sp>
          <p:nvSpPr>
            <p:cNvPr id="34827" name="Oval 12"/>
            <p:cNvSpPr>
              <a:spLocks noChangeArrowheads="1"/>
            </p:cNvSpPr>
            <p:nvPr/>
          </p:nvSpPr>
          <p:spPr bwMode="auto">
            <a:xfrm>
              <a:off x="2736" y="1824"/>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28" name="Text Box 13"/>
            <p:cNvSpPr txBox="1">
              <a:spLocks noChangeArrowheads="1"/>
            </p:cNvSpPr>
            <p:nvPr/>
          </p:nvSpPr>
          <p:spPr bwMode="auto">
            <a:xfrm>
              <a:off x="2764" y="1824"/>
              <a:ext cx="164" cy="231"/>
            </a:xfrm>
            <a:prstGeom prst="rect">
              <a:avLst/>
            </a:prstGeom>
            <a:noFill/>
            <a:ln w="9525">
              <a:noFill/>
              <a:miter lim="800000"/>
              <a:headEnd/>
              <a:tailEnd/>
            </a:ln>
          </p:spPr>
          <p:txBody>
            <a:bodyPr wrap="none">
              <a:spAutoFit/>
            </a:bodyPr>
            <a:lstStyle/>
            <a:p>
              <a:r>
                <a:rPr lang="en-US" b="1"/>
                <a:t>f</a:t>
              </a:r>
            </a:p>
          </p:txBody>
        </p:sp>
        <p:sp>
          <p:nvSpPr>
            <p:cNvPr id="34829" name="Oval 14"/>
            <p:cNvSpPr>
              <a:spLocks noChangeArrowheads="1"/>
            </p:cNvSpPr>
            <p:nvPr/>
          </p:nvSpPr>
          <p:spPr bwMode="auto">
            <a:xfrm>
              <a:off x="2352" y="2208"/>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30" name="Text Box 15"/>
            <p:cNvSpPr txBox="1">
              <a:spLocks noChangeArrowheads="1"/>
            </p:cNvSpPr>
            <p:nvPr/>
          </p:nvSpPr>
          <p:spPr bwMode="auto">
            <a:xfrm>
              <a:off x="2380" y="2208"/>
              <a:ext cx="164" cy="231"/>
            </a:xfrm>
            <a:prstGeom prst="rect">
              <a:avLst/>
            </a:prstGeom>
            <a:noFill/>
            <a:ln w="9525">
              <a:noFill/>
              <a:miter lim="800000"/>
              <a:headEnd/>
              <a:tailEnd/>
            </a:ln>
          </p:spPr>
          <p:txBody>
            <a:bodyPr wrap="none">
              <a:spAutoFit/>
            </a:bodyPr>
            <a:lstStyle/>
            <a:p>
              <a:r>
                <a:rPr lang="en-US" b="1"/>
                <a:t>f</a:t>
              </a:r>
            </a:p>
          </p:txBody>
        </p:sp>
        <p:sp>
          <p:nvSpPr>
            <p:cNvPr id="34831" name="Line 16"/>
            <p:cNvSpPr>
              <a:spLocks noChangeShapeType="1"/>
            </p:cNvSpPr>
            <p:nvPr/>
          </p:nvSpPr>
          <p:spPr bwMode="auto">
            <a:xfrm flipH="1">
              <a:off x="2880" y="2064"/>
              <a:ext cx="0" cy="192"/>
            </a:xfrm>
            <a:prstGeom prst="line">
              <a:avLst/>
            </a:prstGeom>
            <a:noFill/>
            <a:ln w="38100">
              <a:solidFill>
                <a:schemeClr val="tx1"/>
              </a:solidFill>
              <a:round/>
              <a:headEnd/>
              <a:tailEnd/>
            </a:ln>
          </p:spPr>
          <p:txBody>
            <a:bodyPr/>
            <a:lstStyle/>
            <a:p>
              <a:endParaRPr lang="en-US"/>
            </a:p>
          </p:txBody>
        </p:sp>
        <p:sp>
          <p:nvSpPr>
            <p:cNvPr id="34832" name="Line 17"/>
            <p:cNvSpPr>
              <a:spLocks noChangeShapeType="1"/>
            </p:cNvSpPr>
            <p:nvPr/>
          </p:nvSpPr>
          <p:spPr bwMode="auto">
            <a:xfrm>
              <a:off x="2928" y="2032"/>
              <a:ext cx="288" cy="224"/>
            </a:xfrm>
            <a:prstGeom prst="line">
              <a:avLst/>
            </a:prstGeom>
            <a:noFill/>
            <a:ln w="38100">
              <a:solidFill>
                <a:schemeClr val="tx1"/>
              </a:solidFill>
              <a:round/>
              <a:headEnd/>
              <a:tailEnd/>
            </a:ln>
          </p:spPr>
          <p:txBody>
            <a:bodyPr/>
            <a:lstStyle/>
            <a:p>
              <a:endParaRPr lang="en-US"/>
            </a:p>
          </p:txBody>
        </p:sp>
        <p:sp>
          <p:nvSpPr>
            <p:cNvPr id="34833" name="Line 18"/>
            <p:cNvSpPr>
              <a:spLocks noChangeShapeType="1"/>
            </p:cNvSpPr>
            <p:nvPr/>
          </p:nvSpPr>
          <p:spPr bwMode="auto">
            <a:xfrm flipH="1">
              <a:off x="2480" y="2064"/>
              <a:ext cx="0" cy="144"/>
            </a:xfrm>
            <a:prstGeom prst="line">
              <a:avLst/>
            </a:prstGeom>
            <a:noFill/>
            <a:ln w="38100">
              <a:solidFill>
                <a:schemeClr val="tx1"/>
              </a:solidFill>
              <a:round/>
              <a:headEnd/>
              <a:tailEnd/>
            </a:ln>
          </p:spPr>
          <p:txBody>
            <a:bodyPr/>
            <a:lstStyle/>
            <a:p>
              <a:endParaRPr lang="en-US"/>
            </a:p>
          </p:txBody>
        </p:sp>
        <p:grpSp>
          <p:nvGrpSpPr>
            <p:cNvPr id="34834" name="Group 19"/>
            <p:cNvGrpSpPr>
              <a:grpSpLocks/>
            </p:cNvGrpSpPr>
            <p:nvPr/>
          </p:nvGrpSpPr>
          <p:grpSpPr bwMode="auto">
            <a:xfrm>
              <a:off x="2756" y="2592"/>
              <a:ext cx="240" cy="240"/>
              <a:chOff x="2756" y="2592"/>
              <a:chExt cx="240" cy="240"/>
            </a:xfrm>
          </p:grpSpPr>
          <p:sp>
            <p:nvSpPr>
              <p:cNvPr id="34845" name="Oval 20"/>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46" name="Text Box 21"/>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r>
                  <a:rPr lang="en-US" b="1"/>
                  <a:t>f</a:t>
                </a:r>
              </a:p>
            </p:txBody>
          </p:sp>
        </p:grpSp>
        <p:grpSp>
          <p:nvGrpSpPr>
            <p:cNvPr id="34835" name="Group 22"/>
            <p:cNvGrpSpPr>
              <a:grpSpLocks/>
            </p:cNvGrpSpPr>
            <p:nvPr/>
          </p:nvGrpSpPr>
          <p:grpSpPr bwMode="auto">
            <a:xfrm>
              <a:off x="3120" y="2592"/>
              <a:ext cx="240" cy="240"/>
              <a:chOff x="2756" y="2592"/>
              <a:chExt cx="240" cy="240"/>
            </a:xfrm>
          </p:grpSpPr>
          <p:sp>
            <p:nvSpPr>
              <p:cNvPr id="34843" name="Oval 23"/>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44" name="Text Box 24"/>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r>
                  <a:rPr lang="en-US" b="1"/>
                  <a:t>f</a:t>
                </a:r>
              </a:p>
            </p:txBody>
          </p:sp>
        </p:grpSp>
        <p:sp>
          <p:nvSpPr>
            <p:cNvPr id="34836" name="Oval 25"/>
            <p:cNvSpPr>
              <a:spLocks noChangeArrowheads="1"/>
            </p:cNvSpPr>
            <p:nvPr/>
          </p:nvSpPr>
          <p:spPr bwMode="auto">
            <a:xfrm>
              <a:off x="2736" y="2208"/>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37" name="Text Box 26"/>
            <p:cNvSpPr txBox="1">
              <a:spLocks noChangeArrowheads="1"/>
            </p:cNvSpPr>
            <p:nvPr/>
          </p:nvSpPr>
          <p:spPr bwMode="auto">
            <a:xfrm>
              <a:off x="2736" y="2217"/>
              <a:ext cx="244" cy="231"/>
            </a:xfrm>
            <a:prstGeom prst="rect">
              <a:avLst/>
            </a:prstGeom>
            <a:noFill/>
            <a:ln w="9525">
              <a:noFill/>
              <a:miter lim="800000"/>
              <a:headEnd/>
              <a:tailEnd/>
            </a:ln>
          </p:spPr>
          <p:txBody>
            <a:bodyPr wrap="none">
              <a:spAutoFit/>
            </a:bodyPr>
            <a:lstStyle/>
            <a:p>
              <a:r>
                <a:rPr lang="en-US" b="1"/>
                <a:t>rz</a:t>
              </a:r>
            </a:p>
          </p:txBody>
        </p:sp>
        <p:sp>
          <p:nvSpPr>
            <p:cNvPr id="34838" name="Oval 27"/>
            <p:cNvSpPr>
              <a:spLocks noChangeArrowheads="1"/>
            </p:cNvSpPr>
            <p:nvPr/>
          </p:nvSpPr>
          <p:spPr bwMode="auto">
            <a:xfrm>
              <a:off x="3120" y="2208"/>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39" name="Text Box 28"/>
            <p:cNvSpPr txBox="1">
              <a:spLocks noChangeArrowheads="1"/>
            </p:cNvSpPr>
            <p:nvPr/>
          </p:nvSpPr>
          <p:spPr bwMode="auto">
            <a:xfrm>
              <a:off x="3120" y="2208"/>
              <a:ext cx="252" cy="231"/>
            </a:xfrm>
            <a:prstGeom prst="rect">
              <a:avLst/>
            </a:prstGeom>
            <a:noFill/>
            <a:ln w="9525">
              <a:noFill/>
              <a:miter lim="800000"/>
              <a:headEnd/>
              <a:tailEnd/>
            </a:ln>
          </p:spPr>
          <p:txBody>
            <a:bodyPr wrap="none">
              <a:spAutoFit/>
            </a:bodyPr>
            <a:lstStyle/>
            <a:p>
              <a:r>
                <a:rPr lang="en-US" b="1"/>
                <a:t>rx</a:t>
              </a:r>
            </a:p>
          </p:txBody>
        </p:sp>
        <p:grpSp>
          <p:nvGrpSpPr>
            <p:cNvPr id="34840" name="Group 29"/>
            <p:cNvGrpSpPr>
              <a:grpSpLocks/>
            </p:cNvGrpSpPr>
            <p:nvPr/>
          </p:nvGrpSpPr>
          <p:grpSpPr bwMode="auto">
            <a:xfrm>
              <a:off x="2544" y="1488"/>
              <a:ext cx="240" cy="240"/>
              <a:chOff x="2756" y="2592"/>
              <a:chExt cx="240" cy="240"/>
            </a:xfrm>
          </p:grpSpPr>
          <p:sp>
            <p:nvSpPr>
              <p:cNvPr id="34841" name="Oval 30"/>
              <p:cNvSpPr>
                <a:spLocks noChangeArrowheads="1"/>
              </p:cNvSpPr>
              <p:nvPr/>
            </p:nvSpPr>
            <p:spPr bwMode="auto">
              <a:xfrm>
                <a:off x="2756" y="2592"/>
                <a:ext cx="240" cy="24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42" name="Text Box 31"/>
              <p:cNvSpPr txBox="1">
                <a:spLocks noChangeArrowheads="1"/>
              </p:cNvSpPr>
              <p:nvPr/>
            </p:nvSpPr>
            <p:spPr bwMode="auto">
              <a:xfrm>
                <a:off x="2794" y="2592"/>
                <a:ext cx="164" cy="231"/>
              </a:xfrm>
              <a:prstGeom prst="rect">
                <a:avLst/>
              </a:prstGeom>
              <a:noFill/>
              <a:ln w="9525">
                <a:noFill/>
                <a:miter lim="800000"/>
                <a:headEnd/>
                <a:tailEnd/>
              </a:ln>
            </p:spPr>
            <p:txBody>
              <a:bodyPr wrap="none">
                <a:spAutoFit/>
              </a:bodyPr>
              <a:lstStyle/>
              <a:p>
                <a:r>
                  <a:rPr lang="en-US" b="1"/>
                  <a:t>f</a:t>
                </a:r>
              </a:p>
            </p:txBody>
          </p:sp>
        </p:gr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5843" name="Rectangle 10"/>
          <p:cNvSpPr>
            <a:spLocks noGrp="1" noChangeArrowheads="1"/>
          </p:cNvSpPr>
          <p:nvPr>
            <p:ph type="body" idx="1"/>
          </p:nvPr>
        </p:nvSpPr>
        <p:spPr/>
        <p:txBody>
          <a:bodyPr/>
          <a:lstStyle/>
          <a:p>
            <a:pPr eaLnBrk="1" hangingPunct="1"/>
            <a:r>
              <a:rPr lang="en-US" b="1"/>
              <a:t>1</a:t>
            </a:r>
            <a:r>
              <a:rPr lang="en-US" b="1" baseline="30000"/>
              <a:t>st</a:t>
            </a:r>
            <a:r>
              <a:rPr lang="en-US" b="1"/>
              <a:t> Set of </a:t>
            </a:r>
            <a:r>
              <a:rPr lang="en-GB" b="1"/>
              <a:t>Genetically</a:t>
            </a:r>
            <a:r>
              <a:rPr lang="en-US" b="1"/>
              <a:t> Evolved Antennas</a:t>
            </a:r>
          </a:p>
        </p:txBody>
      </p:sp>
      <p:sp>
        <p:nvSpPr>
          <p:cNvPr id="35844" name="Text Box 13"/>
          <p:cNvSpPr txBox="1">
            <a:spLocks noChangeArrowheads="1"/>
          </p:cNvSpPr>
          <p:nvPr/>
        </p:nvSpPr>
        <p:spPr bwMode="auto">
          <a:xfrm>
            <a:off x="914400" y="4721225"/>
            <a:ext cx="2971800" cy="581025"/>
          </a:xfrm>
          <a:prstGeom prst="rect">
            <a:avLst/>
          </a:prstGeom>
          <a:noFill/>
          <a:ln w="12700">
            <a:noFill/>
            <a:miter lim="800000"/>
            <a:headEnd/>
            <a:tailEnd/>
          </a:ln>
        </p:spPr>
        <p:txBody>
          <a:bodyPr>
            <a:spAutoFit/>
          </a:bodyPr>
          <a:lstStyle/>
          <a:p>
            <a:pPr algn="ctr"/>
            <a:r>
              <a:rPr lang="en-US" sz="1600" b="1">
                <a:latin typeface="Garamond" pitchFamily="18" charset="0"/>
              </a:rPr>
              <a:t>Non-branching:</a:t>
            </a:r>
          </a:p>
          <a:p>
            <a:pPr algn="ctr"/>
            <a:r>
              <a:rPr lang="en-US" sz="1600" b="1">
                <a:latin typeface="Garamond" pitchFamily="18" charset="0"/>
              </a:rPr>
              <a:t>ST5-4W-03</a:t>
            </a:r>
          </a:p>
        </p:txBody>
      </p:sp>
      <p:sp>
        <p:nvSpPr>
          <p:cNvPr id="35845" name="Text Box 14"/>
          <p:cNvSpPr txBox="1">
            <a:spLocks noChangeArrowheads="1"/>
          </p:cNvSpPr>
          <p:nvPr/>
        </p:nvSpPr>
        <p:spPr bwMode="auto">
          <a:xfrm>
            <a:off x="5105400" y="4721225"/>
            <a:ext cx="2971800" cy="581025"/>
          </a:xfrm>
          <a:prstGeom prst="rect">
            <a:avLst/>
          </a:prstGeom>
          <a:noFill/>
          <a:ln w="12700">
            <a:noFill/>
            <a:miter lim="800000"/>
            <a:headEnd/>
            <a:tailEnd/>
          </a:ln>
        </p:spPr>
        <p:txBody>
          <a:bodyPr>
            <a:spAutoFit/>
          </a:bodyPr>
          <a:lstStyle/>
          <a:p>
            <a:pPr algn="ctr"/>
            <a:r>
              <a:rPr lang="en-US" sz="1600" b="1">
                <a:latin typeface="Garamond" pitchFamily="18" charset="0"/>
              </a:rPr>
              <a:t>Branching:</a:t>
            </a:r>
          </a:p>
          <a:p>
            <a:pPr algn="ctr"/>
            <a:r>
              <a:rPr lang="en-US" sz="1600" b="1">
                <a:latin typeface="Garamond" pitchFamily="18" charset="0"/>
              </a:rPr>
              <a:t>ST5-3-10</a:t>
            </a:r>
          </a:p>
        </p:txBody>
      </p:sp>
      <p:pic>
        <p:nvPicPr>
          <p:cNvPr id="35846" name="Picture 16" descr="antenna1"/>
          <p:cNvPicPr>
            <a:picLocks noChangeAspect="1" noChangeArrowheads="1"/>
          </p:cNvPicPr>
          <p:nvPr/>
        </p:nvPicPr>
        <p:blipFill>
          <a:blip r:embed="rId2" cstate="print"/>
          <a:srcRect/>
          <a:stretch>
            <a:fillRect/>
          </a:stretch>
        </p:blipFill>
        <p:spPr bwMode="auto">
          <a:xfrm>
            <a:off x="395288" y="1573213"/>
            <a:ext cx="3792537" cy="2876550"/>
          </a:xfrm>
          <a:prstGeom prst="rect">
            <a:avLst/>
          </a:prstGeom>
          <a:noFill/>
          <a:ln w="9525">
            <a:noFill/>
            <a:miter lim="800000"/>
            <a:headEnd/>
            <a:tailEnd/>
          </a:ln>
        </p:spPr>
      </p:pic>
      <p:pic>
        <p:nvPicPr>
          <p:cNvPr id="35847" name="Picture 17" descr="antenna2"/>
          <p:cNvPicPr>
            <a:picLocks noChangeAspect="1" noChangeArrowheads="1"/>
          </p:cNvPicPr>
          <p:nvPr/>
        </p:nvPicPr>
        <p:blipFill>
          <a:blip r:embed="rId3" cstate="print"/>
          <a:srcRect/>
          <a:stretch>
            <a:fillRect/>
          </a:stretch>
        </p:blipFill>
        <p:spPr bwMode="auto">
          <a:xfrm>
            <a:off x="4537075" y="1557338"/>
            <a:ext cx="4067175" cy="2876550"/>
          </a:xfrm>
          <a:prstGeom prst="rect">
            <a:avLst/>
          </a:prstGeom>
          <a:noFill/>
          <a:ln w="9525">
            <a:noFill/>
            <a:miter lim="800000"/>
            <a:headEnd/>
            <a:tailEnd/>
          </a:ln>
        </p:spPr>
      </p:pic>
      <p:sp>
        <p:nvSpPr>
          <p:cNvPr id="35848" name="Text Box 18"/>
          <p:cNvSpPr txBox="1">
            <a:spLocks noChangeArrowheads="1"/>
          </p:cNvSpPr>
          <p:nvPr/>
        </p:nvSpPr>
        <p:spPr bwMode="auto">
          <a:xfrm>
            <a:off x="323850" y="4510088"/>
            <a:ext cx="8407400" cy="228600"/>
          </a:xfrm>
          <a:prstGeom prst="rect">
            <a:avLst/>
          </a:prstGeom>
          <a:noFill/>
          <a:ln w="9525">
            <a:noFill/>
            <a:miter lim="800000"/>
            <a:headEnd/>
            <a:tailEnd/>
          </a:ln>
        </p:spPr>
        <p:txBody>
          <a:bodyPr>
            <a:spAutoFit/>
          </a:bodyPr>
          <a:lstStyle/>
          <a:p>
            <a:pPr marL="173038" indent="-173038"/>
            <a:r>
              <a:rPr lang="en-US" sz="900">
                <a:latin typeface="Palatino Linotype" pitchFamily="18" charset="0"/>
                <a:cs typeface="Times New Roman" pitchFamily="18" charset="0"/>
              </a:rPr>
              <a:t>© </a:t>
            </a:r>
            <a:r>
              <a:rPr lang="en-US" sz="900">
                <a:latin typeface="Palatino Linotype" pitchFamily="18" charset="0"/>
              </a:rPr>
              <a:t>Jason D. Lohn, Gregory S. Hornby, Derek S. Linden: Human-Competitive Results: Evolved Antennas for Deployment on NASA’s Space Technology 5 Misson</a:t>
            </a:r>
            <a:r>
              <a:rPr lang="en-US" sz="900">
                <a:latin typeface="Palatino Linotype" pitchFamily="18" charset="0"/>
                <a:cs typeface="Times New Roman" pitchFamily="18" charset="0"/>
              </a:rPr>
              <a:t>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p:txBody>
          <a:bodyPr/>
          <a:lstStyle/>
          <a:p>
            <a:pPr eaLnBrk="1" hangingPunct="1">
              <a:defRPr/>
            </a:pPr>
            <a:r>
              <a:rPr lang="en-US" sz="3200">
                <a:effectLst/>
              </a:rPr>
              <a:t>Evolved Antenna </a:t>
            </a:r>
            <a:br>
              <a:rPr lang="en-US" sz="3200">
                <a:effectLst/>
              </a:rPr>
            </a:br>
            <a:r>
              <a:rPr lang="en-US" sz="3200">
                <a:effectLst/>
              </a:rPr>
              <a:t>for Space Technology 5 mission</a:t>
            </a:r>
            <a:r>
              <a:rPr lang="en-US" sz="3200"/>
              <a:t> </a:t>
            </a:r>
          </a:p>
        </p:txBody>
      </p:sp>
      <p:sp>
        <p:nvSpPr>
          <p:cNvPr id="36867" name="Rectangle 3"/>
          <p:cNvSpPr>
            <a:spLocks noGrp="1" noChangeArrowheads="1"/>
          </p:cNvSpPr>
          <p:nvPr>
            <p:ph type="body" idx="1"/>
          </p:nvPr>
        </p:nvSpPr>
        <p:spPr/>
        <p:txBody>
          <a:bodyPr/>
          <a:lstStyle/>
          <a:p>
            <a:pPr eaLnBrk="1" hangingPunct="1"/>
            <a:r>
              <a:rPr lang="en-US"/>
              <a:t>2</a:t>
            </a:r>
            <a:r>
              <a:rPr lang="en-US" baseline="30000"/>
              <a:t>nd</a:t>
            </a:r>
            <a:r>
              <a:rPr lang="en-US"/>
              <a:t> Set of </a:t>
            </a:r>
            <a:r>
              <a:rPr lang="en-GB"/>
              <a:t>genetically</a:t>
            </a:r>
            <a:r>
              <a:rPr lang="en-US"/>
              <a:t> evolved antennas for new mission requirements</a:t>
            </a:r>
          </a:p>
        </p:txBody>
      </p:sp>
      <p:sp>
        <p:nvSpPr>
          <p:cNvPr id="36868" name="Text Box 4"/>
          <p:cNvSpPr txBox="1">
            <a:spLocks noChangeArrowheads="1"/>
          </p:cNvSpPr>
          <p:nvPr/>
        </p:nvSpPr>
        <p:spPr bwMode="auto">
          <a:xfrm>
            <a:off x="914400" y="4721225"/>
            <a:ext cx="2971800" cy="336550"/>
          </a:xfrm>
          <a:prstGeom prst="rect">
            <a:avLst/>
          </a:prstGeom>
          <a:noFill/>
          <a:ln w="12700">
            <a:noFill/>
            <a:miter lim="800000"/>
            <a:headEnd/>
            <a:tailEnd/>
          </a:ln>
        </p:spPr>
        <p:txBody>
          <a:bodyPr>
            <a:spAutoFit/>
          </a:bodyPr>
          <a:lstStyle/>
          <a:p>
            <a:r>
              <a:rPr lang="en-US" sz="1600" b="1">
                <a:latin typeface="Palatino Linotype" pitchFamily="18" charset="0"/>
              </a:rPr>
              <a:t>EA 1 – Vector of Parameters</a:t>
            </a:r>
          </a:p>
        </p:txBody>
      </p:sp>
      <p:sp>
        <p:nvSpPr>
          <p:cNvPr id="36869" name="Text Box 5"/>
          <p:cNvSpPr txBox="1">
            <a:spLocks noChangeArrowheads="1"/>
          </p:cNvSpPr>
          <p:nvPr/>
        </p:nvSpPr>
        <p:spPr bwMode="auto">
          <a:xfrm>
            <a:off x="5105400" y="4721225"/>
            <a:ext cx="2971800" cy="336550"/>
          </a:xfrm>
          <a:prstGeom prst="rect">
            <a:avLst/>
          </a:prstGeom>
          <a:noFill/>
          <a:ln w="12700">
            <a:noFill/>
            <a:miter lim="800000"/>
            <a:headEnd/>
            <a:tailEnd/>
          </a:ln>
        </p:spPr>
        <p:txBody>
          <a:bodyPr>
            <a:spAutoFit/>
          </a:bodyPr>
          <a:lstStyle/>
          <a:p>
            <a:r>
              <a:rPr lang="en-US" sz="1600" b="1">
                <a:latin typeface="Palatino Linotype" pitchFamily="18" charset="0"/>
              </a:rPr>
              <a:t>EA 2 – Constructive Process</a:t>
            </a:r>
          </a:p>
        </p:txBody>
      </p:sp>
      <p:sp>
        <p:nvSpPr>
          <p:cNvPr id="36870" name="Text Box 8"/>
          <p:cNvSpPr txBox="1">
            <a:spLocks noChangeArrowheads="1"/>
          </p:cNvSpPr>
          <p:nvPr/>
        </p:nvSpPr>
        <p:spPr bwMode="auto">
          <a:xfrm>
            <a:off x="323850" y="4510088"/>
            <a:ext cx="8407400" cy="228600"/>
          </a:xfrm>
          <a:prstGeom prst="rect">
            <a:avLst/>
          </a:prstGeom>
          <a:noFill/>
          <a:ln w="9525">
            <a:noFill/>
            <a:miter lim="800000"/>
            <a:headEnd/>
            <a:tailEnd/>
          </a:ln>
        </p:spPr>
        <p:txBody>
          <a:bodyPr>
            <a:spAutoFit/>
          </a:bodyPr>
          <a:lstStyle/>
          <a:p>
            <a:pPr marL="173038" indent="-173038"/>
            <a:r>
              <a:rPr lang="en-US" sz="900">
                <a:latin typeface="Palatino Linotype" pitchFamily="18" charset="0"/>
                <a:cs typeface="Times New Roman" pitchFamily="18" charset="0"/>
              </a:rPr>
              <a:t>© </a:t>
            </a:r>
            <a:r>
              <a:rPr lang="en-US" sz="900">
                <a:latin typeface="Palatino Linotype" pitchFamily="18" charset="0"/>
              </a:rPr>
              <a:t>Jason D. Lohn, Gregory S. Hornby, Derek S. Linden: Human-Competitive Results: Evolved Antennas for Deployment on NASA’s Space Technology 5 Misson</a:t>
            </a:r>
            <a:r>
              <a:rPr lang="en-US" sz="900">
                <a:latin typeface="Palatino Linotype" pitchFamily="18" charset="0"/>
                <a:cs typeface="Times New Roman" pitchFamily="18" charset="0"/>
              </a:rPr>
              <a:t> </a:t>
            </a:r>
          </a:p>
        </p:txBody>
      </p:sp>
      <p:pic>
        <p:nvPicPr>
          <p:cNvPr id="36871" name="Picture 9" descr="antenna2_1"/>
          <p:cNvPicPr>
            <a:picLocks noChangeAspect="1" noChangeArrowheads="1"/>
          </p:cNvPicPr>
          <p:nvPr/>
        </p:nvPicPr>
        <p:blipFill>
          <a:blip r:embed="rId2" cstate="print"/>
          <a:srcRect/>
          <a:stretch>
            <a:fillRect/>
          </a:stretch>
        </p:blipFill>
        <p:spPr bwMode="auto">
          <a:xfrm>
            <a:off x="828675" y="1557338"/>
            <a:ext cx="3311525" cy="2881312"/>
          </a:xfrm>
          <a:prstGeom prst="rect">
            <a:avLst/>
          </a:prstGeom>
          <a:noFill/>
          <a:ln w="9525">
            <a:noFill/>
            <a:miter lim="800000"/>
            <a:headEnd/>
            <a:tailEnd/>
          </a:ln>
        </p:spPr>
      </p:pic>
      <p:pic>
        <p:nvPicPr>
          <p:cNvPr id="36872" name="Picture 10" descr="antenna2_2"/>
          <p:cNvPicPr>
            <a:picLocks noChangeAspect="1" noChangeArrowheads="1"/>
          </p:cNvPicPr>
          <p:nvPr/>
        </p:nvPicPr>
        <p:blipFill>
          <a:blip r:embed="rId3" cstate="print"/>
          <a:srcRect/>
          <a:stretch>
            <a:fillRect/>
          </a:stretch>
        </p:blipFill>
        <p:spPr bwMode="auto">
          <a:xfrm>
            <a:off x="4498975" y="1557338"/>
            <a:ext cx="3097213" cy="2917825"/>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Genetic Programming (GP)</a:t>
            </a:r>
          </a:p>
        </p:txBody>
      </p:sp>
      <p:sp>
        <p:nvSpPr>
          <p:cNvPr id="3" name="Content Placeholder 2"/>
          <p:cNvSpPr>
            <a:spLocks noGrp="1"/>
          </p:cNvSpPr>
          <p:nvPr>
            <p:ph idx="1"/>
          </p:nvPr>
        </p:nvSpPr>
        <p:spPr/>
        <p:txBody>
          <a:bodyPr/>
          <a:lstStyle/>
          <a:p>
            <a:pPr marL="0" indent="0">
              <a:buNone/>
            </a:pPr>
            <a:r>
              <a:rPr lang="en-US" b="1" dirty="0"/>
              <a:t>GP shares with GA</a:t>
            </a:r>
            <a:r>
              <a:rPr lang="en-US" dirty="0"/>
              <a:t> the philosophy of survival and reproduction of the fittest and the analogy of naturally occurring genetic operators.</a:t>
            </a:r>
          </a:p>
          <a:p>
            <a:pPr marL="0" indent="0">
              <a:buNone/>
            </a:pPr>
            <a:r>
              <a:rPr lang="en-US" b="1" dirty="0"/>
              <a:t>GP differs from GA </a:t>
            </a:r>
            <a:r>
              <a:rPr lang="en-US" dirty="0"/>
              <a:t>in a representation, genetic operators and a scope of applications.</a:t>
            </a:r>
          </a:p>
          <a:p>
            <a:pPr marL="0" indent="0">
              <a:buNone/>
            </a:pPr>
            <a:r>
              <a:rPr lang="en-US" b="1" dirty="0"/>
              <a:t>Structures evolved in GP </a:t>
            </a:r>
            <a:r>
              <a:rPr lang="en-US" dirty="0"/>
              <a:t>are trees of dynamically varying size and shape representing </a:t>
            </a:r>
            <a:r>
              <a:rPr lang="cs-CZ" dirty="0"/>
              <a:t>hierarchical computer programs.</a:t>
            </a:r>
          </a:p>
          <a:p>
            <a:pPr marL="0" indent="0">
              <a:buNone/>
            </a:pPr>
            <a:r>
              <a:rPr lang="en-US" b="1" dirty="0"/>
              <a:t>GA chromosome </a:t>
            </a:r>
            <a:r>
              <a:rPr lang="en-US" dirty="0"/>
              <a:t>of fixed length:</a:t>
            </a:r>
          </a:p>
          <a:p>
            <a:pPr marL="0" indent="0">
              <a:buNone/>
            </a:pPr>
            <a:endParaRPr lang="en-US" sz="1600" dirty="0">
              <a:cs typeface="Times New Roman" pitchFamily="18" charset="0"/>
            </a:endParaRPr>
          </a:p>
          <a:p>
            <a:pPr marL="0" indent="0">
              <a:buNone/>
            </a:pPr>
            <a:endParaRPr lang="en-US" dirty="0">
              <a:cs typeface="Times New Roman" pitchFamily="18" charset="0"/>
            </a:endParaRPr>
          </a:p>
          <a:p>
            <a:pPr marL="0" indent="0">
              <a:buNone/>
            </a:pPr>
            <a:r>
              <a:rPr lang="en-US" sz="1600" b="1" dirty="0">
                <a:cs typeface="Times New Roman" pitchFamily="18" charset="0"/>
              </a:rPr>
              <a:t>GP trees</a:t>
            </a:r>
            <a:r>
              <a:rPr lang="en-US" sz="1600" dirty="0">
                <a:cs typeface="Times New Roman"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1466" y="3459416"/>
            <a:ext cx="1138639" cy="28088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450" y="3500516"/>
            <a:ext cx="819235" cy="108012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864" y="4673869"/>
            <a:ext cx="1828649" cy="151412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8350" y="2780928"/>
            <a:ext cx="4088979" cy="391151"/>
          </a:xfrm>
          <a:prstGeom prst="rect">
            <a:avLst/>
          </a:prstGeom>
        </p:spPr>
      </p:pic>
    </p:spTree>
    <p:extLst>
      <p:ext uri="{BB962C8B-B14F-4D97-AF65-F5344CB8AC3E}">
        <p14:creationId xmlns:p14="http://schemas.microsoft.com/office/powerpoint/2010/main" val="37350932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3200">
                <a:effectLst/>
              </a:rPr>
              <a:t>Evolved Antenna </a:t>
            </a:r>
            <a:br>
              <a:rPr lang="en-US" sz="3200">
                <a:effectLst/>
              </a:rPr>
            </a:br>
            <a:r>
              <a:rPr lang="en-US" sz="3200">
                <a:effectLst/>
              </a:rPr>
              <a:t>for Space Technology 5 mission</a:t>
            </a:r>
          </a:p>
        </p:txBody>
      </p:sp>
      <p:sp>
        <p:nvSpPr>
          <p:cNvPr id="37891" name="Rectangle 3"/>
          <p:cNvSpPr>
            <a:spLocks noGrp="1" noChangeArrowheads="1"/>
          </p:cNvSpPr>
          <p:nvPr>
            <p:ph type="body" idx="1"/>
          </p:nvPr>
        </p:nvSpPr>
        <p:spPr/>
        <p:txBody>
          <a:bodyPr/>
          <a:lstStyle/>
          <a:p>
            <a:pPr eaLnBrk="1" hangingPunct="1"/>
            <a:r>
              <a:rPr lang="en-US" b="1"/>
              <a:t>Conclusion</a:t>
            </a:r>
          </a:p>
          <a:p>
            <a:pPr lvl="1" eaLnBrk="1" hangingPunct="1"/>
            <a:r>
              <a:rPr lang="en-US" sz="1600"/>
              <a:t>Meets mission requirements</a:t>
            </a:r>
          </a:p>
          <a:p>
            <a:pPr lvl="1" eaLnBrk="1" hangingPunct="1"/>
            <a:r>
              <a:rPr lang="en-US" sz="1600"/>
              <a:t>Better than conventional design</a:t>
            </a:r>
          </a:p>
          <a:p>
            <a:pPr lvl="1" eaLnBrk="1" hangingPunct="1"/>
            <a:r>
              <a:rPr lang="en-US" sz="1600"/>
              <a:t>Successfully passed space qualification</a:t>
            </a:r>
          </a:p>
          <a:p>
            <a:pPr lvl="1" eaLnBrk="1" hangingPunct="1"/>
            <a:r>
              <a:rPr lang="en-US" sz="1600" b="1">
                <a:solidFill>
                  <a:srgbClr val="0000FF"/>
                </a:solidFill>
              </a:rPr>
              <a:t>First Evolved Hardware in Space when mission launched in 2005</a:t>
            </a:r>
          </a:p>
          <a:p>
            <a:pPr eaLnBrk="1" hangingPunct="1">
              <a:spcBef>
                <a:spcPts val="1200"/>
              </a:spcBef>
            </a:pPr>
            <a:r>
              <a:rPr lang="en-US" b="1"/>
              <a:t>Direct competition</a:t>
            </a:r>
            <a:r>
              <a:rPr lang="en-US"/>
              <a:t>: The antenna designed by the contracting team of human designers for the Space Technology 5 mission - which won the bid against several competing organizations to supply the antenna - did not meet the mission requirements while the evolved antennas did meet these requirements.</a:t>
            </a:r>
          </a:p>
          <a:p>
            <a:pPr eaLnBrk="1" hangingPunct="1">
              <a:spcBef>
                <a:spcPts val="1200"/>
              </a:spcBef>
            </a:pPr>
            <a:r>
              <a:rPr lang="en-US" b="1"/>
              <a:t>Evolutionary design</a:t>
            </a:r>
            <a:r>
              <a:rPr lang="en-US"/>
              <a:t>:</a:t>
            </a:r>
          </a:p>
          <a:p>
            <a:pPr lvl="1" eaLnBrk="1" hangingPunct="1"/>
            <a:r>
              <a:rPr lang="en-US" sz="1600"/>
              <a:t>Fast design cycles save time/money (</a:t>
            </a:r>
            <a:r>
              <a:rPr lang="en-US" sz="1600" b="1">
                <a:solidFill>
                  <a:srgbClr val="0000FF"/>
                </a:solidFill>
              </a:rPr>
              <a:t>4 weeks from start-to-first-hardware</a:t>
            </a:r>
            <a:r>
              <a:rPr lang="en-US" sz="1600"/>
              <a:t>)</a:t>
            </a:r>
          </a:p>
          <a:p>
            <a:pPr lvl="1" eaLnBrk="1" hangingPunct="1"/>
            <a:r>
              <a:rPr lang="en-US" sz="1600"/>
              <a:t>Fast design cycles allow iterative “what-if”</a:t>
            </a:r>
          </a:p>
          <a:p>
            <a:pPr lvl="1" eaLnBrk="1" hangingPunct="1"/>
            <a:r>
              <a:rPr lang="en-US" sz="1600"/>
              <a:t>Can rapidly respond to changing requirements</a:t>
            </a:r>
          </a:p>
          <a:p>
            <a:pPr lvl="1" eaLnBrk="1" hangingPunct="1"/>
            <a:r>
              <a:rPr lang="en-US" sz="1600"/>
              <a:t>Can produce new types of designs</a:t>
            </a:r>
          </a:p>
          <a:p>
            <a:pPr lvl="1" eaLnBrk="1" hangingPunct="1"/>
            <a:r>
              <a:rPr lang="en-US" sz="1600"/>
              <a:t>May be able to produce designs of previously unachievable performance</a:t>
            </a:r>
          </a:p>
          <a:p>
            <a:pPr lvl="1" eaLnBrk="1" hangingPunct="1"/>
            <a:endParaRPr lang="en-US" sz="160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p:txBody>
          <a:bodyPr/>
          <a:lstStyle/>
          <a:p>
            <a:pPr eaLnBrk="1" hangingPunct="1">
              <a:defRPr/>
            </a:pPr>
            <a:r>
              <a:rPr lang="en-US" sz="3000"/>
              <a:t>How to Draw a Straight Line Using a GP</a:t>
            </a:r>
          </a:p>
        </p:txBody>
      </p:sp>
      <p:sp>
        <p:nvSpPr>
          <p:cNvPr id="38915" name="Rectangle 3"/>
          <p:cNvSpPr>
            <a:spLocks noGrp="1" noChangeArrowheads="1"/>
          </p:cNvSpPr>
          <p:nvPr>
            <p:ph type="body" idx="1"/>
          </p:nvPr>
        </p:nvSpPr>
        <p:spPr/>
        <p:txBody>
          <a:bodyPr/>
          <a:lstStyle/>
          <a:p>
            <a:pPr eaLnBrk="1" hangingPunct="1">
              <a:spcBef>
                <a:spcPts val="600"/>
              </a:spcBef>
            </a:pPr>
            <a:r>
              <a:rPr lang="en-US"/>
              <a:t>Hod Lipson: How to Draw a Straight Line Using a GP: Benchmarking Evolutionary</a:t>
            </a:r>
          </a:p>
          <a:p>
            <a:pPr eaLnBrk="1" hangingPunct="1">
              <a:spcBef>
                <a:spcPts val="0"/>
              </a:spcBef>
              <a:buNone/>
            </a:pPr>
            <a:r>
              <a:rPr lang="en-US"/>
              <a:t>	Design Against 19th Century Kinematic Synthesis</a:t>
            </a:r>
          </a:p>
          <a:p>
            <a:pPr lvl="1" eaLnBrk="1" hangingPunct="1"/>
            <a:r>
              <a:rPr lang="en-US" sz="1600"/>
              <a:t>This entry presents the application of genetic programming to the synthesis of compound 2D kinematic mechanisms, and benchmarks the results against one of the classical kinematic challenges of 19th century mechanical design.</a:t>
            </a:r>
          </a:p>
          <a:p>
            <a:pPr eaLnBrk="1" hangingPunct="1"/>
            <a:r>
              <a:rPr lang="en-US"/>
              <a:t>Test Case: </a:t>
            </a:r>
            <a:r>
              <a:rPr lang="en-US" b="1"/>
              <a:t>The Straight Line Problem</a:t>
            </a:r>
            <a:r>
              <a:rPr lang="en-US"/>
              <a:t> </a:t>
            </a:r>
          </a:p>
          <a:p>
            <a:pPr lvl="1" eaLnBrk="1" hangingPunct="1"/>
            <a:r>
              <a:rPr lang="en-US" sz="1600"/>
              <a:t>The straight-line problem seeks a kinematic mechanism that traces a straight line without reference to an existing straight line. </a:t>
            </a:r>
          </a:p>
          <a:p>
            <a:pPr lvl="1" eaLnBrk="1" hangingPunct="1"/>
            <a:r>
              <a:rPr lang="en-US" sz="1600"/>
              <a:t>For example, a circle is easy, a line is a challenge!</a:t>
            </a:r>
          </a:p>
        </p:txBody>
      </p:sp>
      <p:grpSp>
        <p:nvGrpSpPr>
          <p:cNvPr id="38916" name="Group 10"/>
          <p:cNvGrpSpPr>
            <a:grpSpLocks/>
          </p:cNvGrpSpPr>
          <p:nvPr/>
        </p:nvGrpSpPr>
        <p:grpSpPr bwMode="auto">
          <a:xfrm>
            <a:off x="1447800" y="4079776"/>
            <a:ext cx="5703888" cy="1941512"/>
            <a:chOff x="912" y="2387"/>
            <a:chExt cx="3593" cy="1223"/>
          </a:xfrm>
        </p:grpSpPr>
        <p:pic>
          <p:nvPicPr>
            <p:cNvPr id="38917" name="Picture 5" descr="line"/>
            <p:cNvPicPr>
              <a:picLocks noChangeAspect="1" noChangeArrowheads="1"/>
            </p:cNvPicPr>
            <p:nvPr/>
          </p:nvPicPr>
          <p:blipFill>
            <a:blip r:embed="rId2" cstate="print"/>
            <a:srcRect/>
            <a:stretch>
              <a:fillRect/>
            </a:stretch>
          </p:blipFill>
          <p:spPr bwMode="auto">
            <a:xfrm>
              <a:off x="912" y="2387"/>
              <a:ext cx="1877" cy="966"/>
            </a:xfrm>
            <a:prstGeom prst="rect">
              <a:avLst/>
            </a:prstGeom>
            <a:noFill/>
            <a:ln w="9525">
              <a:noFill/>
              <a:miter lim="800000"/>
              <a:headEnd/>
              <a:tailEnd/>
            </a:ln>
          </p:spPr>
        </p:pic>
        <p:pic>
          <p:nvPicPr>
            <p:cNvPr id="38918" name="Picture 7" descr="circle"/>
            <p:cNvPicPr>
              <a:picLocks noChangeAspect="1" noChangeArrowheads="1"/>
            </p:cNvPicPr>
            <p:nvPr/>
          </p:nvPicPr>
          <p:blipFill>
            <a:blip r:embed="rId3" cstate="print"/>
            <a:srcRect/>
            <a:stretch>
              <a:fillRect/>
            </a:stretch>
          </p:blipFill>
          <p:spPr bwMode="auto">
            <a:xfrm>
              <a:off x="3424" y="2408"/>
              <a:ext cx="1081" cy="945"/>
            </a:xfrm>
            <a:prstGeom prst="rect">
              <a:avLst/>
            </a:prstGeom>
            <a:noFill/>
            <a:ln w="9525">
              <a:noFill/>
              <a:miter lim="800000"/>
              <a:headEnd/>
              <a:tailEnd/>
            </a:ln>
          </p:spPr>
        </p:pic>
        <p:sp>
          <p:nvSpPr>
            <p:cNvPr id="38919" name="Text Box 8"/>
            <p:cNvSpPr txBox="1">
              <a:spLocks noChangeArrowheads="1"/>
            </p:cNvSpPr>
            <p:nvPr/>
          </p:nvSpPr>
          <p:spPr bwMode="auto">
            <a:xfrm>
              <a:off x="1655" y="3398"/>
              <a:ext cx="326" cy="212"/>
            </a:xfrm>
            <a:prstGeom prst="rect">
              <a:avLst/>
            </a:prstGeom>
            <a:noFill/>
            <a:ln w="9525">
              <a:noFill/>
              <a:miter lim="800000"/>
              <a:headEnd/>
              <a:tailEnd/>
            </a:ln>
          </p:spPr>
          <p:txBody>
            <a:bodyPr wrap="none">
              <a:spAutoFit/>
            </a:bodyPr>
            <a:lstStyle/>
            <a:p>
              <a:r>
                <a:rPr lang="en-US" sz="1600">
                  <a:latin typeface="Palatino Linotype" pitchFamily="18" charset="0"/>
                </a:rPr>
                <a:t>line</a:t>
              </a:r>
            </a:p>
          </p:txBody>
        </p:sp>
        <p:sp>
          <p:nvSpPr>
            <p:cNvPr id="38920" name="Text Box 9"/>
            <p:cNvSpPr txBox="1">
              <a:spLocks noChangeArrowheads="1"/>
            </p:cNvSpPr>
            <p:nvPr/>
          </p:nvSpPr>
          <p:spPr bwMode="auto">
            <a:xfrm>
              <a:off x="3779" y="3398"/>
              <a:ext cx="416" cy="212"/>
            </a:xfrm>
            <a:prstGeom prst="rect">
              <a:avLst/>
            </a:prstGeom>
            <a:noFill/>
            <a:ln w="9525">
              <a:noFill/>
              <a:miter lim="800000"/>
              <a:headEnd/>
              <a:tailEnd/>
            </a:ln>
          </p:spPr>
          <p:txBody>
            <a:bodyPr wrap="none">
              <a:spAutoFit/>
            </a:bodyPr>
            <a:lstStyle/>
            <a:p>
              <a:r>
                <a:rPr lang="en-US" sz="1600">
                  <a:latin typeface="Palatino Linotype" pitchFamily="18" charset="0"/>
                </a:rPr>
                <a:t>circle</a:t>
              </a:r>
            </a:p>
          </p:txBody>
        </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lstStyle/>
          <a:p>
            <a:pPr eaLnBrk="1" hangingPunct="1">
              <a:defRPr/>
            </a:pPr>
            <a:r>
              <a:rPr lang="en-US" sz="3000"/>
              <a:t>How to Draw a Straight Line Using a GP</a:t>
            </a:r>
          </a:p>
        </p:txBody>
      </p:sp>
      <p:sp>
        <p:nvSpPr>
          <p:cNvPr id="39939" name="Rectangle 3"/>
          <p:cNvSpPr>
            <a:spLocks noGrp="1" noChangeArrowheads="1"/>
          </p:cNvSpPr>
          <p:nvPr>
            <p:ph type="body" idx="1"/>
          </p:nvPr>
        </p:nvSpPr>
        <p:spPr/>
        <p:txBody>
          <a:bodyPr/>
          <a:lstStyle/>
          <a:p>
            <a:pPr eaLnBrk="1" hangingPunct="1"/>
            <a:r>
              <a:rPr lang="en-US" b="1"/>
              <a:t>Some key straight-line mechanisms</a:t>
            </a:r>
          </a:p>
        </p:txBody>
      </p:sp>
      <p:sp>
        <p:nvSpPr>
          <p:cNvPr id="39940" name="Rectangle 8"/>
          <p:cNvSpPr>
            <a:spLocks noChangeArrowheads="1"/>
          </p:cNvSpPr>
          <p:nvPr/>
        </p:nvSpPr>
        <p:spPr bwMode="auto">
          <a:xfrm>
            <a:off x="5867400" y="4652963"/>
            <a:ext cx="2903538" cy="517525"/>
          </a:xfrm>
          <a:prstGeom prst="rect">
            <a:avLst/>
          </a:prstGeom>
          <a:noFill/>
          <a:ln w="9525">
            <a:noFill/>
            <a:miter lim="800000"/>
            <a:headEnd/>
            <a:tailEnd/>
          </a:ln>
        </p:spPr>
        <p:txBody>
          <a:bodyPr wrap="none">
            <a:spAutoFit/>
          </a:bodyPr>
          <a:lstStyle/>
          <a:p>
            <a:pPr eaLnBrk="1" hangingPunct="1"/>
            <a:r>
              <a:rPr lang="en-US" sz="1400">
                <a:latin typeface="Palatino Linotype" pitchFamily="18" charset="0"/>
              </a:rPr>
              <a:t>See</a:t>
            </a:r>
          </a:p>
          <a:p>
            <a:pPr eaLnBrk="1" hangingPunct="1"/>
            <a:r>
              <a:rPr lang="en-US" sz="1400" b="1">
                <a:latin typeface="Palatino Linotype" pitchFamily="18" charset="0"/>
              </a:rPr>
              <a:t>http://kmoddl.library.cornell.edu</a:t>
            </a:r>
            <a:r>
              <a:rPr lang="en-US" sz="1400">
                <a:latin typeface="Palatino Linotype" pitchFamily="18" charset="0"/>
              </a:rPr>
              <a:t> </a:t>
            </a:r>
          </a:p>
        </p:txBody>
      </p:sp>
      <p:grpSp>
        <p:nvGrpSpPr>
          <p:cNvPr id="39941" name="Group 21"/>
          <p:cNvGrpSpPr>
            <a:grpSpLocks/>
          </p:cNvGrpSpPr>
          <p:nvPr/>
        </p:nvGrpSpPr>
        <p:grpSpPr bwMode="auto">
          <a:xfrm>
            <a:off x="798513" y="1557338"/>
            <a:ext cx="1828800" cy="1871662"/>
            <a:chOff x="367" y="890"/>
            <a:chExt cx="1152" cy="1179"/>
          </a:xfrm>
        </p:grpSpPr>
        <p:sp>
          <p:nvSpPr>
            <p:cNvPr id="39957" name="Text Box 10"/>
            <p:cNvSpPr txBox="1">
              <a:spLocks noChangeArrowheads="1"/>
            </p:cNvSpPr>
            <p:nvPr/>
          </p:nvSpPr>
          <p:spPr bwMode="auto">
            <a:xfrm>
              <a:off x="385" y="1743"/>
              <a:ext cx="1054" cy="326"/>
            </a:xfrm>
            <a:prstGeom prst="rect">
              <a:avLst/>
            </a:prstGeom>
            <a:noFill/>
            <a:ln w="9525">
              <a:noFill/>
              <a:miter lim="800000"/>
              <a:headEnd/>
              <a:tailEnd/>
            </a:ln>
          </p:spPr>
          <p:txBody>
            <a:bodyPr wrap="none">
              <a:spAutoFit/>
            </a:bodyPr>
            <a:lstStyle/>
            <a:p>
              <a:pPr algn="ctr" eaLnBrk="1" hangingPunct="1"/>
              <a:r>
                <a:rPr lang="en-US" sz="1400">
                  <a:latin typeface="Palatino Linotype" pitchFamily="18" charset="0"/>
                </a:rPr>
                <a:t>Silverster-Kempe’s</a:t>
              </a:r>
            </a:p>
            <a:p>
              <a:pPr algn="ctr" eaLnBrk="1" hangingPunct="1"/>
              <a:r>
                <a:rPr lang="en-US" sz="1400">
                  <a:latin typeface="Palatino Linotype" pitchFamily="18" charset="0"/>
                </a:rPr>
                <a:t>(1877)</a:t>
              </a:r>
            </a:p>
          </p:txBody>
        </p:sp>
        <p:pic>
          <p:nvPicPr>
            <p:cNvPr id="39958" name="Picture 15" descr="silverster"/>
            <p:cNvPicPr>
              <a:picLocks noChangeAspect="1" noChangeArrowheads="1"/>
            </p:cNvPicPr>
            <p:nvPr/>
          </p:nvPicPr>
          <p:blipFill>
            <a:blip r:embed="rId2" cstate="print"/>
            <a:srcRect/>
            <a:stretch>
              <a:fillRect/>
            </a:stretch>
          </p:blipFill>
          <p:spPr bwMode="auto">
            <a:xfrm>
              <a:off x="367" y="890"/>
              <a:ext cx="1152" cy="849"/>
            </a:xfrm>
            <a:prstGeom prst="rect">
              <a:avLst/>
            </a:prstGeom>
            <a:noFill/>
            <a:ln w="9525">
              <a:noFill/>
              <a:miter lim="800000"/>
              <a:headEnd/>
              <a:tailEnd/>
            </a:ln>
          </p:spPr>
        </p:pic>
      </p:grpSp>
      <p:grpSp>
        <p:nvGrpSpPr>
          <p:cNvPr id="39942" name="Group 23"/>
          <p:cNvGrpSpPr>
            <a:grpSpLocks/>
          </p:cNvGrpSpPr>
          <p:nvPr/>
        </p:nvGrpSpPr>
        <p:grpSpPr bwMode="auto">
          <a:xfrm>
            <a:off x="5580063" y="1628775"/>
            <a:ext cx="1206500" cy="1800225"/>
            <a:chOff x="3742" y="981"/>
            <a:chExt cx="760" cy="1134"/>
          </a:xfrm>
        </p:grpSpPr>
        <p:sp>
          <p:nvSpPr>
            <p:cNvPr id="39955" name="Rectangle 12"/>
            <p:cNvSpPr>
              <a:spLocks noChangeArrowheads="1"/>
            </p:cNvSpPr>
            <p:nvPr/>
          </p:nvSpPr>
          <p:spPr bwMode="auto">
            <a:xfrm>
              <a:off x="3801" y="1789"/>
              <a:ext cx="667"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Chebyshev</a:t>
              </a:r>
            </a:p>
            <a:p>
              <a:pPr algn="ctr" eaLnBrk="1" hangingPunct="1"/>
              <a:r>
                <a:rPr lang="en-US" sz="1400">
                  <a:latin typeface="Palatino Linotype" pitchFamily="18" charset="0"/>
                </a:rPr>
                <a:t>(1867)</a:t>
              </a:r>
            </a:p>
          </p:txBody>
        </p:sp>
        <p:pic>
          <p:nvPicPr>
            <p:cNvPr id="39956" name="Picture 16" descr="chebyshev"/>
            <p:cNvPicPr>
              <a:picLocks noChangeAspect="1" noChangeArrowheads="1"/>
            </p:cNvPicPr>
            <p:nvPr/>
          </p:nvPicPr>
          <p:blipFill>
            <a:blip r:embed="rId3" cstate="print"/>
            <a:srcRect/>
            <a:stretch>
              <a:fillRect/>
            </a:stretch>
          </p:blipFill>
          <p:spPr bwMode="auto">
            <a:xfrm>
              <a:off x="3742" y="981"/>
              <a:ext cx="760" cy="814"/>
            </a:xfrm>
            <a:prstGeom prst="rect">
              <a:avLst/>
            </a:prstGeom>
            <a:noFill/>
            <a:ln w="9525">
              <a:noFill/>
              <a:miter lim="800000"/>
              <a:headEnd/>
              <a:tailEnd/>
            </a:ln>
          </p:spPr>
        </p:pic>
      </p:grpSp>
      <p:grpSp>
        <p:nvGrpSpPr>
          <p:cNvPr id="39943" name="Group 25"/>
          <p:cNvGrpSpPr>
            <a:grpSpLocks/>
          </p:cNvGrpSpPr>
          <p:nvPr/>
        </p:nvGrpSpPr>
        <p:grpSpPr bwMode="auto">
          <a:xfrm>
            <a:off x="755650" y="3573463"/>
            <a:ext cx="1804988" cy="2951162"/>
            <a:chOff x="476" y="2251"/>
            <a:chExt cx="1137" cy="1859"/>
          </a:xfrm>
        </p:grpSpPr>
        <p:sp>
          <p:nvSpPr>
            <p:cNvPr id="39953" name="Rectangle 14"/>
            <p:cNvSpPr>
              <a:spLocks noChangeArrowheads="1"/>
            </p:cNvSpPr>
            <p:nvPr/>
          </p:nvSpPr>
          <p:spPr bwMode="auto">
            <a:xfrm>
              <a:off x="703" y="3784"/>
              <a:ext cx="667"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Chebyshev</a:t>
              </a:r>
            </a:p>
            <a:p>
              <a:pPr algn="ctr" eaLnBrk="1" hangingPunct="1"/>
              <a:r>
                <a:rPr lang="en-US" sz="1400">
                  <a:latin typeface="Palatino Linotype" pitchFamily="18" charset="0"/>
                </a:rPr>
                <a:t>(1867)</a:t>
              </a:r>
            </a:p>
          </p:txBody>
        </p:sp>
        <p:pic>
          <p:nvPicPr>
            <p:cNvPr id="39954" name="Picture 17" descr="chebyshev2"/>
            <p:cNvPicPr>
              <a:picLocks noChangeAspect="1" noChangeArrowheads="1"/>
            </p:cNvPicPr>
            <p:nvPr/>
          </p:nvPicPr>
          <p:blipFill>
            <a:blip r:embed="rId4" cstate="print"/>
            <a:srcRect/>
            <a:stretch>
              <a:fillRect/>
            </a:stretch>
          </p:blipFill>
          <p:spPr bwMode="auto">
            <a:xfrm>
              <a:off x="476" y="2251"/>
              <a:ext cx="1137" cy="1540"/>
            </a:xfrm>
            <a:prstGeom prst="rect">
              <a:avLst/>
            </a:prstGeom>
            <a:noFill/>
            <a:ln w="9525">
              <a:noFill/>
              <a:miter lim="800000"/>
              <a:headEnd/>
              <a:tailEnd/>
            </a:ln>
          </p:spPr>
        </p:pic>
      </p:grpSp>
      <p:grpSp>
        <p:nvGrpSpPr>
          <p:cNvPr id="39944" name="Group 26"/>
          <p:cNvGrpSpPr>
            <a:grpSpLocks/>
          </p:cNvGrpSpPr>
          <p:nvPr/>
        </p:nvGrpSpPr>
        <p:grpSpPr bwMode="auto">
          <a:xfrm>
            <a:off x="2987675" y="3716338"/>
            <a:ext cx="2438400" cy="2736850"/>
            <a:chOff x="1934" y="2341"/>
            <a:chExt cx="1536" cy="1724"/>
          </a:xfrm>
        </p:grpSpPr>
        <p:sp>
          <p:nvSpPr>
            <p:cNvPr id="39951" name="Rectangle 13"/>
            <p:cNvSpPr>
              <a:spLocks noChangeArrowheads="1"/>
            </p:cNvSpPr>
            <p:nvPr/>
          </p:nvSpPr>
          <p:spPr bwMode="auto">
            <a:xfrm>
              <a:off x="2249" y="3739"/>
              <a:ext cx="1031"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Chebyshev-Evans </a:t>
              </a:r>
            </a:p>
            <a:p>
              <a:pPr algn="ctr" eaLnBrk="1" hangingPunct="1"/>
              <a:r>
                <a:rPr lang="en-US" sz="1400">
                  <a:latin typeface="Palatino Linotype" pitchFamily="18" charset="0"/>
                </a:rPr>
                <a:t>(1907)</a:t>
              </a:r>
            </a:p>
          </p:txBody>
        </p:sp>
        <p:pic>
          <p:nvPicPr>
            <p:cNvPr id="39952" name="Picture 18" descr="chebyshev3"/>
            <p:cNvPicPr>
              <a:picLocks noChangeAspect="1" noChangeArrowheads="1"/>
            </p:cNvPicPr>
            <p:nvPr/>
          </p:nvPicPr>
          <p:blipFill>
            <a:blip r:embed="rId5" cstate="print"/>
            <a:srcRect/>
            <a:stretch>
              <a:fillRect/>
            </a:stretch>
          </p:blipFill>
          <p:spPr bwMode="auto">
            <a:xfrm>
              <a:off x="1934" y="2341"/>
              <a:ext cx="1536" cy="1405"/>
            </a:xfrm>
            <a:prstGeom prst="rect">
              <a:avLst/>
            </a:prstGeom>
            <a:noFill/>
            <a:ln w="9525">
              <a:noFill/>
              <a:miter lim="800000"/>
              <a:headEnd/>
              <a:tailEnd/>
            </a:ln>
          </p:spPr>
        </p:pic>
      </p:grpSp>
      <p:grpSp>
        <p:nvGrpSpPr>
          <p:cNvPr id="39945" name="Group 22"/>
          <p:cNvGrpSpPr>
            <a:grpSpLocks/>
          </p:cNvGrpSpPr>
          <p:nvPr/>
        </p:nvGrpSpPr>
        <p:grpSpPr bwMode="auto">
          <a:xfrm>
            <a:off x="3013075" y="1676400"/>
            <a:ext cx="2206625" cy="1752600"/>
            <a:chOff x="2018" y="965"/>
            <a:chExt cx="1390" cy="1104"/>
          </a:xfrm>
        </p:grpSpPr>
        <p:sp>
          <p:nvSpPr>
            <p:cNvPr id="39949" name="Text Box 9"/>
            <p:cNvSpPr txBox="1">
              <a:spLocks noChangeArrowheads="1"/>
            </p:cNvSpPr>
            <p:nvPr/>
          </p:nvSpPr>
          <p:spPr bwMode="auto">
            <a:xfrm>
              <a:off x="2386" y="1743"/>
              <a:ext cx="630" cy="326"/>
            </a:xfrm>
            <a:prstGeom prst="rect">
              <a:avLst/>
            </a:prstGeom>
            <a:noFill/>
            <a:ln w="9525">
              <a:noFill/>
              <a:miter lim="800000"/>
              <a:headEnd/>
              <a:tailEnd/>
            </a:ln>
          </p:spPr>
          <p:txBody>
            <a:bodyPr wrap="none">
              <a:spAutoFit/>
            </a:bodyPr>
            <a:lstStyle/>
            <a:p>
              <a:pPr algn="ctr" eaLnBrk="1" hangingPunct="1"/>
              <a:r>
                <a:rPr lang="en-US" sz="1400">
                  <a:latin typeface="Palatino Linotype" pitchFamily="18" charset="0"/>
                </a:rPr>
                <a:t>Peaucelier</a:t>
              </a:r>
            </a:p>
            <a:p>
              <a:pPr algn="ctr" eaLnBrk="1" hangingPunct="1"/>
              <a:r>
                <a:rPr lang="en-US" sz="1400">
                  <a:latin typeface="Palatino Linotype" pitchFamily="18" charset="0"/>
                </a:rPr>
                <a:t>(1873)</a:t>
              </a:r>
            </a:p>
          </p:txBody>
        </p:sp>
        <p:pic>
          <p:nvPicPr>
            <p:cNvPr id="39950" name="Picture 19" descr="peaucelier"/>
            <p:cNvPicPr>
              <a:picLocks noChangeAspect="1" noChangeArrowheads="1"/>
            </p:cNvPicPr>
            <p:nvPr/>
          </p:nvPicPr>
          <p:blipFill>
            <a:blip r:embed="rId6" cstate="print"/>
            <a:srcRect/>
            <a:stretch>
              <a:fillRect/>
            </a:stretch>
          </p:blipFill>
          <p:spPr bwMode="auto">
            <a:xfrm>
              <a:off x="2018" y="965"/>
              <a:ext cx="1390" cy="787"/>
            </a:xfrm>
            <a:prstGeom prst="rect">
              <a:avLst/>
            </a:prstGeom>
            <a:noFill/>
            <a:ln w="9525">
              <a:noFill/>
              <a:miter lim="800000"/>
              <a:headEnd/>
              <a:tailEnd/>
            </a:ln>
          </p:spPr>
        </p:pic>
      </p:grpSp>
      <p:grpSp>
        <p:nvGrpSpPr>
          <p:cNvPr id="39946" name="Group 24"/>
          <p:cNvGrpSpPr>
            <a:grpSpLocks/>
          </p:cNvGrpSpPr>
          <p:nvPr/>
        </p:nvGrpSpPr>
        <p:grpSpPr bwMode="auto">
          <a:xfrm>
            <a:off x="7162800" y="1628775"/>
            <a:ext cx="1152525" cy="1800225"/>
            <a:chOff x="4694" y="1117"/>
            <a:chExt cx="726" cy="1134"/>
          </a:xfrm>
        </p:grpSpPr>
        <p:sp>
          <p:nvSpPr>
            <p:cNvPr id="39947" name="Rectangle 11"/>
            <p:cNvSpPr>
              <a:spLocks noChangeArrowheads="1"/>
            </p:cNvSpPr>
            <p:nvPr/>
          </p:nvSpPr>
          <p:spPr bwMode="auto">
            <a:xfrm>
              <a:off x="4835" y="1925"/>
              <a:ext cx="449" cy="326"/>
            </a:xfrm>
            <a:prstGeom prst="rect">
              <a:avLst/>
            </a:prstGeom>
            <a:noFill/>
            <a:ln w="9525">
              <a:noFill/>
              <a:miter lim="800000"/>
              <a:headEnd/>
              <a:tailEnd/>
            </a:ln>
          </p:spPr>
          <p:txBody>
            <a:bodyPr wrap="none" anchor="ctr">
              <a:spAutoFit/>
            </a:bodyPr>
            <a:lstStyle/>
            <a:p>
              <a:pPr algn="ctr" eaLnBrk="1" hangingPunct="1"/>
              <a:r>
                <a:rPr lang="en-US" sz="1400">
                  <a:latin typeface="Palatino Linotype" pitchFamily="18" charset="0"/>
                </a:rPr>
                <a:t>Robert</a:t>
              </a:r>
            </a:p>
            <a:p>
              <a:pPr algn="ctr" eaLnBrk="1" hangingPunct="1"/>
              <a:r>
                <a:rPr lang="en-US" sz="1400">
                  <a:latin typeface="Palatino Linotype" pitchFamily="18" charset="0"/>
                </a:rPr>
                <a:t>(1841)</a:t>
              </a:r>
            </a:p>
          </p:txBody>
        </p:sp>
        <p:pic>
          <p:nvPicPr>
            <p:cNvPr id="39948" name="Picture 20" descr="robert"/>
            <p:cNvPicPr>
              <a:picLocks noChangeAspect="1" noChangeArrowheads="1"/>
            </p:cNvPicPr>
            <p:nvPr/>
          </p:nvPicPr>
          <p:blipFill>
            <a:blip r:embed="rId7" cstate="print"/>
            <a:srcRect/>
            <a:stretch>
              <a:fillRect/>
            </a:stretch>
          </p:blipFill>
          <p:spPr bwMode="auto">
            <a:xfrm>
              <a:off x="4694" y="1117"/>
              <a:ext cx="726" cy="814"/>
            </a:xfrm>
            <a:prstGeom prst="rect">
              <a:avLst/>
            </a:prstGeom>
            <a:noFill/>
            <a:ln w="9525">
              <a:noFill/>
              <a:miter lim="800000"/>
              <a:headEnd/>
              <a:tailEnd/>
            </a:ln>
          </p:spPr>
        </p:pic>
      </p:grpSp>
      <p:sp>
        <p:nvSpPr>
          <p:cNvPr id="23" name="Rounded Rectangle 22"/>
          <p:cNvSpPr/>
          <p:nvPr/>
        </p:nvSpPr>
        <p:spPr bwMode="auto">
          <a:xfrm>
            <a:off x="7056000" y="1512000"/>
            <a:ext cx="1368152" cy="1944216"/>
          </a:xfrm>
          <a:prstGeom prst="roundRect">
            <a:avLst/>
          </a:prstGeom>
          <a:noFill/>
          <a:ln w="38100" cap="flat" cmpd="sng" algn="ctr">
            <a:solidFill>
              <a:srgbClr val="0066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ChangeArrowheads="1"/>
          </p:cNvSpPr>
          <p:nvPr/>
        </p:nvSpPr>
        <p:spPr bwMode="auto">
          <a:xfrm>
            <a:off x="3748088" y="1971675"/>
            <a:ext cx="1189037" cy="0"/>
          </a:xfrm>
          <a:prstGeom prst="rect">
            <a:avLst/>
          </a:prstGeom>
          <a:noFill/>
          <a:ln w="9525">
            <a:noFill/>
            <a:miter lim="800000"/>
            <a:headEnd/>
            <a:tailEnd/>
          </a:ln>
        </p:spPr>
        <p:txBody>
          <a:bodyPr wrap="none">
            <a:spAutoFit/>
          </a:bodyPr>
          <a:lstStyle/>
          <a:p>
            <a:endParaRPr lang="en-US"/>
          </a:p>
        </p:txBody>
      </p:sp>
      <p:graphicFrame>
        <p:nvGraphicFramePr>
          <p:cNvPr id="2050" name="Object 4"/>
          <p:cNvGraphicFramePr>
            <a:graphicFrameLocks noChangeAspect="1"/>
          </p:cNvGraphicFramePr>
          <p:nvPr/>
        </p:nvGraphicFramePr>
        <p:xfrm>
          <a:off x="971550" y="1773238"/>
          <a:ext cx="2455863" cy="4343400"/>
        </p:xfrm>
        <a:graphic>
          <a:graphicData uri="http://schemas.openxmlformats.org/presentationml/2006/ole">
            <mc:AlternateContent xmlns:mc="http://schemas.openxmlformats.org/markup-compatibility/2006">
              <mc:Choice xmlns:v="urn:schemas-microsoft-com:vml" Requires="v">
                <p:oleObj spid="_x0000_s2188" name="Picture" r:id="rId4" imgW="3448812" imgH="6115812" progId="Word.Picture.8">
                  <p:embed/>
                </p:oleObj>
              </mc:Choice>
              <mc:Fallback>
                <p:oleObj name="Picture" r:id="rId4" imgW="3448812" imgH="6115812"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73238"/>
                        <a:ext cx="2455863"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noChangeAspect="1"/>
          </p:cNvGraphicFramePr>
          <p:nvPr/>
        </p:nvGraphicFramePr>
        <p:xfrm>
          <a:off x="4876800" y="1524000"/>
          <a:ext cx="3246438" cy="4038600"/>
        </p:xfrm>
        <a:graphic>
          <a:graphicData uri="http://schemas.openxmlformats.org/presentationml/2006/ole">
            <mc:AlternateContent xmlns:mc="http://schemas.openxmlformats.org/markup-compatibility/2006">
              <mc:Choice xmlns:v="urn:schemas-microsoft-com:vml" Requires="v">
                <p:oleObj spid="_x0000_s2189" name="Picture" r:id="rId6" imgW="4972812" imgH="6210300" progId="Word.Picture.8">
                  <p:embed/>
                </p:oleObj>
              </mc:Choice>
              <mc:Fallback>
                <p:oleObj name="Picture" r:id="rId6" imgW="4972812" imgH="6210300" progId="Word.Pictur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524000"/>
                        <a:ext cx="3246438"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 Box 6"/>
          <p:cNvSpPr txBox="1">
            <a:spLocks noChangeArrowheads="1"/>
          </p:cNvSpPr>
          <p:nvPr/>
        </p:nvSpPr>
        <p:spPr bwMode="auto">
          <a:xfrm>
            <a:off x="533400" y="2246313"/>
            <a:ext cx="3505200" cy="825500"/>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Start with Embryo with desired # of DoF, e.g. a four-bar mechanism  (1 DoF)</a:t>
            </a:r>
          </a:p>
        </p:txBody>
      </p:sp>
      <p:sp>
        <p:nvSpPr>
          <p:cNvPr id="2054" name="Text Box 7"/>
          <p:cNvSpPr txBox="1">
            <a:spLocks noChangeArrowheads="1"/>
          </p:cNvSpPr>
          <p:nvPr/>
        </p:nvSpPr>
        <p:spPr bwMode="auto">
          <a:xfrm>
            <a:off x="541338" y="4343400"/>
            <a:ext cx="2590800" cy="581025"/>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Two variation operators maintain DoF</a:t>
            </a:r>
          </a:p>
        </p:txBody>
      </p:sp>
      <p:sp>
        <p:nvSpPr>
          <p:cNvPr id="2055" name="Text Box 8"/>
          <p:cNvSpPr txBox="1">
            <a:spLocks noChangeArrowheads="1"/>
          </p:cNvSpPr>
          <p:nvPr/>
        </p:nvSpPr>
        <p:spPr bwMode="auto">
          <a:xfrm>
            <a:off x="574675" y="5791200"/>
            <a:ext cx="3276600" cy="336550"/>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E.g. Transform dyad into tryad</a:t>
            </a:r>
          </a:p>
        </p:txBody>
      </p:sp>
      <p:sp>
        <p:nvSpPr>
          <p:cNvPr id="2056" name="Text Box 9"/>
          <p:cNvSpPr txBox="1">
            <a:spLocks noChangeArrowheads="1"/>
          </p:cNvSpPr>
          <p:nvPr/>
        </p:nvSpPr>
        <p:spPr bwMode="auto">
          <a:xfrm>
            <a:off x="4724400" y="5562600"/>
            <a:ext cx="3733800" cy="581025"/>
          </a:xfrm>
          <a:prstGeom prst="rect">
            <a:avLst/>
          </a:prstGeom>
          <a:solidFill>
            <a:schemeClr val="bg1"/>
          </a:solidFill>
          <a:ln w="9525">
            <a:noFill/>
            <a:miter lim="800000"/>
            <a:headEnd/>
            <a:tailEnd/>
          </a:ln>
        </p:spPr>
        <p:txBody>
          <a:bodyPr>
            <a:spAutoFit/>
          </a:bodyPr>
          <a:lstStyle/>
          <a:p>
            <a:pPr eaLnBrk="1" hangingPunct="1"/>
            <a:r>
              <a:rPr lang="en-US" sz="1600">
                <a:latin typeface="Palatino Linotype" pitchFamily="18" charset="0"/>
              </a:rPr>
              <a:t>Example: A tree that constructs this 1-DoF compound mechanism</a:t>
            </a:r>
          </a:p>
        </p:txBody>
      </p:sp>
      <p:sp>
        <p:nvSpPr>
          <p:cNvPr id="2057" name="Rectangle 11"/>
          <p:cNvSpPr>
            <a:spLocks noGrp="1" noChangeArrowheads="1"/>
          </p:cNvSpPr>
          <p:nvPr>
            <p:ph type="body" idx="1"/>
          </p:nvPr>
        </p:nvSpPr>
        <p:spPr>
          <a:noFill/>
        </p:spPr>
        <p:txBody>
          <a:bodyPr/>
          <a:lstStyle/>
          <a:p>
            <a:pPr eaLnBrk="1" hangingPunct="1"/>
            <a:r>
              <a:rPr lang="en-US" b="1"/>
              <a:t>Top down encoding of a mechanism</a:t>
            </a:r>
          </a:p>
        </p:txBody>
      </p:sp>
      <p:sp>
        <p:nvSpPr>
          <p:cNvPr id="798733" name="Rectangle 13"/>
          <p:cNvSpPr>
            <a:spLocks noGrp="1" noChangeArrowheads="1"/>
          </p:cNvSpPr>
          <p:nvPr>
            <p:ph type="title"/>
          </p:nvPr>
        </p:nvSpPr>
        <p:spPr/>
        <p:txBody>
          <a:bodyPr/>
          <a:lstStyle/>
          <a:p>
            <a:pPr eaLnBrk="1" hangingPunct="1">
              <a:defRPr/>
            </a:pPr>
            <a:r>
              <a:rPr lang="en-US" sz="3000"/>
              <a:t>How to Draw a Straight Line Using a GP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sz="half" idx="1"/>
          </p:nvPr>
        </p:nvSpPr>
        <p:spPr>
          <a:xfrm>
            <a:off x="385763" y="1196975"/>
            <a:ext cx="7685087" cy="3055938"/>
          </a:xfrm>
        </p:spPr>
        <p:txBody>
          <a:bodyPr/>
          <a:lstStyle/>
          <a:p>
            <a:pPr eaLnBrk="1" hangingPunct="1">
              <a:lnSpc>
                <a:spcPct val="80000"/>
              </a:lnSpc>
            </a:pPr>
            <a:r>
              <a:rPr lang="en-US" b="1"/>
              <a:t>Comparison of mechanisms</a:t>
            </a:r>
            <a:r>
              <a:rPr lang="en-US"/>
              <a:t> can be difficult</a:t>
            </a:r>
          </a:p>
          <a:p>
            <a:pPr lvl="1" eaLnBrk="1" hangingPunct="1">
              <a:lnSpc>
                <a:spcPct val="80000"/>
              </a:lnSpc>
            </a:pPr>
            <a:r>
              <a:rPr lang="en-US" sz="1600"/>
              <a:t>Equivalent mechanisms may appear very different</a:t>
            </a:r>
          </a:p>
          <a:p>
            <a:pPr lvl="1" eaLnBrk="1" hangingPunct="1">
              <a:lnSpc>
                <a:spcPct val="80000"/>
              </a:lnSpc>
            </a:pPr>
            <a:r>
              <a:rPr lang="en-US" sz="1600"/>
              <a:t>Masked by excess and redundant topology</a:t>
            </a:r>
          </a:p>
          <a:p>
            <a:pPr eaLnBrk="1" hangingPunct="1">
              <a:lnSpc>
                <a:spcPct val="80000"/>
              </a:lnSpc>
            </a:pPr>
            <a:r>
              <a:rPr lang="en-US" b="1"/>
              <a:t>Two transformations</a:t>
            </a:r>
            <a:r>
              <a:rPr lang="en-US"/>
              <a:t> allow moving in “neutral pathways” of mechanisms</a:t>
            </a:r>
          </a:p>
          <a:p>
            <a:pPr lvl="1" eaLnBrk="1" hangingPunct="1">
              <a:lnSpc>
                <a:spcPct val="80000"/>
              </a:lnSpc>
            </a:pPr>
            <a:r>
              <a:rPr lang="en-US" sz="1600"/>
              <a:t>Rigid diagonal swap</a:t>
            </a:r>
          </a:p>
          <a:p>
            <a:pPr lvl="1" eaLnBrk="1" hangingPunct="1">
              <a:lnSpc>
                <a:spcPct val="80000"/>
              </a:lnSpc>
            </a:pPr>
            <a:r>
              <a:rPr lang="en-US" sz="1600"/>
              <a:t>Redundant dyad removal/addition</a:t>
            </a:r>
          </a:p>
          <a:p>
            <a:pPr eaLnBrk="1" hangingPunct="1">
              <a:lnSpc>
                <a:spcPct val="80000"/>
              </a:lnSpc>
            </a:pPr>
            <a:endParaRPr lang="en-US"/>
          </a:p>
        </p:txBody>
      </p:sp>
      <p:sp>
        <p:nvSpPr>
          <p:cNvPr id="3077" name="Rectangle 4"/>
          <p:cNvSpPr>
            <a:spLocks noChangeArrowheads="1"/>
          </p:cNvSpPr>
          <p:nvPr/>
        </p:nvSpPr>
        <p:spPr bwMode="auto">
          <a:xfrm>
            <a:off x="0" y="2828925"/>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4" name="Object 5"/>
          <p:cNvGraphicFramePr>
            <a:graphicFrameLocks noChangeAspect="1"/>
          </p:cNvGraphicFramePr>
          <p:nvPr/>
        </p:nvGraphicFramePr>
        <p:xfrm>
          <a:off x="971550" y="3365500"/>
          <a:ext cx="2667000" cy="1655763"/>
        </p:xfrm>
        <a:graphic>
          <a:graphicData uri="http://schemas.openxmlformats.org/presentationml/2006/ole">
            <mc:AlternateContent xmlns:mc="http://schemas.openxmlformats.org/markup-compatibility/2006">
              <mc:Choice xmlns:v="urn:schemas-microsoft-com:vml" Requires="v">
                <p:oleObj spid="_x0000_s3212" name="Picture" r:id="rId4" imgW="1932432" imgH="1203960" progId="Word.Picture.8">
                  <p:embed/>
                </p:oleObj>
              </mc:Choice>
              <mc:Fallback>
                <p:oleObj name="Picture" r:id="rId4" imgW="1932432" imgH="1203960"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365500"/>
                        <a:ext cx="2667000" cy="165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Rectangle 6"/>
          <p:cNvSpPr>
            <a:spLocks noChangeArrowheads="1"/>
          </p:cNvSpPr>
          <p:nvPr/>
        </p:nvSpPr>
        <p:spPr bwMode="auto">
          <a:xfrm>
            <a:off x="0" y="2824163"/>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5" name="Object 7"/>
          <p:cNvGraphicFramePr>
            <a:graphicFrameLocks noChangeAspect="1"/>
          </p:cNvGraphicFramePr>
          <p:nvPr/>
        </p:nvGraphicFramePr>
        <p:xfrm>
          <a:off x="3867150" y="3213100"/>
          <a:ext cx="1981200" cy="1824038"/>
        </p:xfrm>
        <a:graphic>
          <a:graphicData uri="http://schemas.openxmlformats.org/presentationml/2006/ole">
            <mc:AlternateContent xmlns:mc="http://schemas.openxmlformats.org/markup-compatibility/2006">
              <mc:Choice xmlns:v="urn:schemas-microsoft-com:vml" Requires="v">
                <p:oleObj spid="_x0000_s3213" name="Picture" r:id="rId6" imgW="1315212" imgH="1210056" progId="Word.Picture.8">
                  <p:embed/>
                </p:oleObj>
              </mc:Choice>
              <mc:Fallback>
                <p:oleObj name="Picture" r:id="rId6" imgW="1315212" imgH="1210056" progId="Word.Picture.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150" y="3213100"/>
                        <a:ext cx="1981200" cy="182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9" name="Picture 8" descr="trans3"/>
          <p:cNvPicPr>
            <a:picLocks noGrp="1" noChangeAspect="1" noChangeArrowheads="1"/>
          </p:cNvPicPr>
          <p:nvPr>
            <p:ph sz="half" idx="2"/>
          </p:nvPr>
        </p:nvPicPr>
        <p:blipFill>
          <a:blip r:embed="rId8" cstate="print"/>
          <a:srcRect/>
          <a:stretch>
            <a:fillRect/>
          </a:stretch>
        </p:blipFill>
        <p:spPr>
          <a:xfrm>
            <a:off x="6153150" y="3213100"/>
            <a:ext cx="1482725" cy="1828800"/>
          </a:xfrm>
          <a:noFill/>
        </p:spPr>
      </p:pic>
      <p:sp>
        <p:nvSpPr>
          <p:cNvPr id="800778" name="Rectangle 10"/>
          <p:cNvSpPr>
            <a:spLocks noGrp="1" noChangeArrowheads="1"/>
          </p:cNvSpPr>
          <p:nvPr>
            <p:ph type="title"/>
          </p:nvPr>
        </p:nvSpPr>
        <p:spPr/>
        <p:txBody>
          <a:bodyPr/>
          <a:lstStyle/>
          <a:p>
            <a:pPr eaLnBrk="1" hangingPunct="1">
              <a:defRPr/>
            </a:pPr>
            <a:r>
              <a:rPr lang="en-US" sz="3000"/>
              <a:t>How to Draw a Straight Line Using a GP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457200" y="1268413"/>
            <a:ext cx="8229600" cy="4876800"/>
          </a:xfrm>
        </p:spPr>
        <p:txBody>
          <a:bodyPr/>
          <a:lstStyle/>
          <a:p>
            <a:pPr eaLnBrk="1" hangingPunct="1">
              <a:lnSpc>
                <a:spcPct val="90000"/>
              </a:lnSpc>
            </a:pPr>
            <a:r>
              <a:rPr lang="en-US"/>
              <a:t>Used </a:t>
            </a:r>
            <a:r>
              <a:rPr lang="en-US" b="1"/>
              <a:t>GP with Top-down tree encoding and 2-bar or 4-bar embryo</a:t>
            </a:r>
          </a:p>
          <a:p>
            <a:pPr lvl="1" eaLnBrk="1" hangingPunct="1">
              <a:lnSpc>
                <a:spcPct val="90000"/>
              </a:lnSpc>
            </a:pPr>
            <a:r>
              <a:rPr lang="en-US"/>
              <a:t>Population size: 100</a:t>
            </a:r>
          </a:p>
          <a:p>
            <a:pPr lvl="1" eaLnBrk="1" hangingPunct="1">
              <a:lnSpc>
                <a:spcPct val="90000"/>
              </a:lnSpc>
            </a:pPr>
            <a:r>
              <a:rPr lang="en-US"/>
              <a:t>Crossover 90%</a:t>
            </a:r>
          </a:p>
          <a:p>
            <a:pPr lvl="1" eaLnBrk="1" hangingPunct="1">
              <a:lnSpc>
                <a:spcPct val="90000"/>
              </a:lnSpc>
            </a:pPr>
            <a:r>
              <a:rPr lang="en-US"/>
              <a:t>Mutation 10% (Node positions, Operator types)</a:t>
            </a:r>
          </a:p>
          <a:p>
            <a:pPr eaLnBrk="1" hangingPunct="1">
              <a:lnSpc>
                <a:spcPct val="90000"/>
              </a:lnSpc>
            </a:pPr>
            <a:r>
              <a:rPr lang="en-US"/>
              <a:t>Selection: </a:t>
            </a:r>
            <a:r>
              <a:rPr lang="en-US" b="1"/>
              <a:t>Stochastic Universal Sampling</a:t>
            </a:r>
          </a:p>
          <a:p>
            <a:pPr eaLnBrk="1" hangingPunct="1">
              <a:lnSpc>
                <a:spcPct val="90000"/>
              </a:lnSpc>
            </a:pPr>
            <a:r>
              <a:rPr lang="en-US" b="1"/>
              <a:t>Evaluation of an evolved straight-line mechanism</a:t>
            </a:r>
            <a:r>
              <a:rPr lang="en-US"/>
              <a:t> </a:t>
            </a:r>
          </a:p>
          <a:p>
            <a:pPr lvl="1" eaLnBrk="1" hangingPunct="1">
              <a:lnSpc>
                <a:spcPct val="95000"/>
              </a:lnSpc>
            </a:pPr>
            <a:r>
              <a:rPr lang="en-US"/>
              <a:t>The mechanism is actuated at an arbitrary handle and the aspect ratios of bounding boxes of node trajectories are measured. </a:t>
            </a:r>
          </a:p>
          <a:p>
            <a:pPr lvl="1" eaLnBrk="1" hangingPunct="1">
              <a:lnSpc>
                <a:spcPct val="95000"/>
              </a:lnSpc>
            </a:pPr>
            <a:r>
              <a:rPr lang="en-US"/>
              <a:t>One node of the evolved machine on the left traces a curve that is linear to 1:5300 accuracy. </a:t>
            </a:r>
          </a:p>
          <a:p>
            <a:pPr lvl="1" eaLnBrk="1" hangingPunct="1">
              <a:lnSpc>
                <a:spcPct val="95000"/>
              </a:lnSpc>
            </a:pPr>
            <a:r>
              <a:rPr lang="en-US"/>
              <a:t>The evolved mechanism on the right traces a curve that is linear to 1:28340 accuracy </a:t>
            </a:r>
          </a:p>
        </p:txBody>
      </p:sp>
      <p:sp>
        <p:nvSpPr>
          <p:cNvPr id="4096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802823" name="Rectangle 7"/>
          <p:cNvSpPr>
            <a:spLocks noGrp="1" noChangeArrowheads="1"/>
          </p:cNvSpPr>
          <p:nvPr>
            <p:ph type="title"/>
          </p:nvPr>
        </p:nvSpPr>
        <p:spPr/>
        <p:txBody>
          <a:bodyPr/>
          <a:lstStyle/>
          <a:p>
            <a:pPr eaLnBrk="1" hangingPunct="1">
              <a:defRPr/>
            </a:pPr>
            <a:r>
              <a:rPr lang="en-US" sz="3000"/>
              <a:t>How to Draw a Straight Line Using a GP</a:t>
            </a:r>
          </a:p>
        </p:txBody>
      </p:sp>
      <p:pic>
        <p:nvPicPr>
          <p:cNvPr id="40965" name="Picture 8"/>
          <p:cNvPicPr>
            <a:picLocks noChangeAspect="1" noChangeArrowheads="1"/>
          </p:cNvPicPr>
          <p:nvPr/>
        </p:nvPicPr>
        <p:blipFill>
          <a:blip r:embed="rId3" cstate="print"/>
          <a:srcRect/>
          <a:stretch>
            <a:fillRect/>
          </a:stretch>
        </p:blipFill>
        <p:spPr bwMode="auto">
          <a:xfrm>
            <a:off x="1476375" y="4071938"/>
            <a:ext cx="6335713" cy="230981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41987" name="Picture 4" descr="progress"/>
          <p:cNvPicPr>
            <a:picLocks noGrp="1" noChangeAspect="1" noChangeArrowheads="1"/>
          </p:cNvPicPr>
          <p:nvPr>
            <p:ph idx="1"/>
          </p:nvPr>
        </p:nvPicPr>
        <p:blipFill>
          <a:blip r:embed="rId3" cstate="print"/>
          <a:srcRect/>
          <a:stretch>
            <a:fillRect/>
          </a:stretch>
        </p:blipFill>
        <p:spPr>
          <a:xfrm>
            <a:off x="1258888" y="1614488"/>
            <a:ext cx="6026150" cy="4767262"/>
          </a:xfrm>
          <a:noFill/>
        </p:spPr>
      </p:pic>
      <p:sp>
        <p:nvSpPr>
          <p:cNvPr id="41988" name="Rectangle 6"/>
          <p:cNvSpPr>
            <a:spLocks noChangeArrowheads="1"/>
          </p:cNvSpPr>
          <p:nvPr/>
        </p:nvSpPr>
        <p:spPr bwMode="auto">
          <a:xfrm>
            <a:off x="385763" y="1196975"/>
            <a:ext cx="8362950" cy="5184775"/>
          </a:xfrm>
          <a:prstGeom prst="rect">
            <a:avLst/>
          </a:prstGeom>
          <a:noFill/>
          <a:ln w="9525">
            <a:noFill/>
            <a:miter lim="800000"/>
            <a:headEnd/>
            <a:tailEnd/>
          </a:ln>
        </p:spPr>
        <p:txBody>
          <a:bodyPr/>
          <a:lstStyle/>
          <a:p>
            <a:pPr marL="342900" indent="-342900" eaLnBrk="1" hangingPunct="1">
              <a:spcBef>
                <a:spcPct val="50000"/>
              </a:spcBef>
              <a:buClr>
                <a:srgbClr val="FFAE5D"/>
              </a:buClr>
              <a:buSzPct val="75000"/>
              <a:buFont typeface="Wingdings" pitchFamily="2" charset="2"/>
              <a:buChar char="n"/>
            </a:pPr>
            <a:r>
              <a:rPr lang="en-US" sz="1600" b="1">
                <a:latin typeface="Palatino Linotype" pitchFamily="18" charset="0"/>
              </a:rPr>
              <a:t>A typical run</a:t>
            </a:r>
            <a:r>
              <a:rPr lang="en-US" sz="1600">
                <a:latin typeface="Palatino Linotype" pitchFamily="18" charset="0"/>
              </a:rPr>
              <a:t> – each dot represents an evaluated individual</a:t>
            </a:r>
            <a:endParaRPr lang="en-US" b="1">
              <a:latin typeface="Palatino Linotype" pitchFamily="18" charset="0"/>
            </a:endParaRPr>
          </a:p>
        </p:txBody>
      </p:sp>
      <p:sp>
        <p:nvSpPr>
          <p:cNvPr id="804872" name="Rectangle 8"/>
          <p:cNvSpPr>
            <a:spLocks noGrp="1" noChangeArrowheads="1"/>
          </p:cNvSpPr>
          <p:nvPr>
            <p:ph type="title"/>
          </p:nvPr>
        </p:nvSpPr>
        <p:spPr/>
        <p:txBody>
          <a:bodyPr/>
          <a:lstStyle/>
          <a:p>
            <a:pPr eaLnBrk="1" hangingPunct="1">
              <a:defRPr/>
            </a:pPr>
            <a:r>
              <a:rPr lang="en-US" sz="3000"/>
              <a:t>How to Draw a Straight Line Using a GP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pPr eaLnBrk="1" hangingPunct="1">
              <a:defRPr/>
            </a:pPr>
            <a:r>
              <a:rPr lang="en-US"/>
              <a:t>Some results</a:t>
            </a:r>
          </a:p>
        </p:txBody>
      </p:sp>
      <p:pic>
        <p:nvPicPr>
          <p:cNvPr id="43011" name="Picture 3" descr="aaa2"/>
          <p:cNvPicPr>
            <a:picLocks noGrp="1" noChangeAspect="1" noChangeArrowheads="1"/>
          </p:cNvPicPr>
          <p:nvPr>
            <p:ph sz="half" idx="1"/>
          </p:nvPr>
        </p:nvPicPr>
        <p:blipFill>
          <a:blip r:embed="rId3" cstate="print"/>
          <a:srcRect/>
          <a:stretch>
            <a:fillRect/>
          </a:stretch>
        </p:blipFill>
        <p:spPr>
          <a:xfrm>
            <a:off x="1692275" y="1147763"/>
            <a:ext cx="3581400" cy="4519612"/>
          </a:xfrm>
          <a:noFill/>
        </p:spPr>
      </p:pic>
      <p:sp>
        <p:nvSpPr>
          <p:cNvPr id="43012" name="Rectangle 4"/>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3013"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3014" name="Rectangle 6"/>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pic>
        <p:nvPicPr>
          <p:cNvPr id="43015" name="Picture 7"/>
          <p:cNvPicPr>
            <a:picLocks noGrp="1" noChangeAspect="1" noChangeArrowheads="1"/>
          </p:cNvPicPr>
          <p:nvPr>
            <p:ph sz="half" idx="2"/>
          </p:nvPr>
        </p:nvPicPr>
        <p:blipFill>
          <a:blip r:embed="rId4" cstate="print"/>
          <a:srcRect/>
          <a:stretch>
            <a:fillRect/>
          </a:stretch>
        </p:blipFill>
        <p:spPr>
          <a:xfrm>
            <a:off x="5826125" y="1412875"/>
            <a:ext cx="833438" cy="4254500"/>
          </a:xfrm>
          <a:noFill/>
        </p:spPr>
      </p:pic>
      <p:sp>
        <p:nvSpPr>
          <p:cNvPr id="43016" name="Rectangle 8"/>
          <p:cNvSpPr>
            <a:spLocks noChangeArrowheads="1"/>
          </p:cNvSpPr>
          <p:nvPr/>
        </p:nvSpPr>
        <p:spPr bwMode="auto">
          <a:xfrm>
            <a:off x="3798888" y="5756275"/>
            <a:ext cx="16922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1:4979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eaLnBrk="1" hangingPunct="1">
              <a:defRPr/>
            </a:pPr>
            <a:r>
              <a:rPr lang="en-US"/>
              <a:t>Some results</a:t>
            </a:r>
          </a:p>
        </p:txBody>
      </p:sp>
      <p:sp>
        <p:nvSpPr>
          <p:cNvPr id="4100" name="Rectangle 3"/>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101" name="Rectangle 4"/>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102"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4103" name="Rectangle 7"/>
          <p:cNvSpPr>
            <a:spLocks noChangeArrowheads="1"/>
          </p:cNvSpPr>
          <p:nvPr/>
        </p:nvSpPr>
        <p:spPr bwMode="auto">
          <a:xfrm>
            <a:off x="0" y="2676525"/>
            <a:ext cx="9144000" cy="0"/>
          </a:xfrm>
          <a:prstGeom prst="rect">
            <a:avLst/>
          </a:prstGeom>
          <a:noFill/>
          <a:ln w="9525">
            <a:noFill/>
            <a:miter lim="800000"/>
            <a:headEnd/>
            <a:tailEnd/>
          </a:ln>
        </p:spPr>
        <p:txBody>
          <a:bodyPr wrap="none" anchor="ctr">
            <a:spAutoFit/>
          </a:bodyPr>
          <a:lstStyle/>
          <a:p>
            <a:endParaRPr lang="en-US"/>
          </a:p>
        </p:txBody>
      </p:sp>
      <p:sp>
        <p:nvSpPr>
          <p:cNvPr id="4104" name="Rectangle 8"/>
          <p:cNvSpPr>
            <a:spLocks noChangeArrowheads="1"/>
          </p:cNvSpPr>
          <p:nvPr/>
        </p:nvSpPr>
        <p:spPr bwMode="auto">
          <a:xfrm>
            <a:off x="0" y="2676525"/>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8" name="Object 9"/>
          <p:cNvGraphicFramePr>
            <a:graphicFrameLocks noChangeAspect="1"/>
          </p:cNvGraphicFramePr>
          <p:nvPr/>
        </p:nvGraphicFramePr>
        <p:xfrm>
          <a:off x="2051050" y="1062038"/>
          <a:ext cx="5184775" cy="4200525"/>
        </p:xfrm>
        <a:graphic>
          <a:graphicData uri="http://schemas.openxmlformats.org/presentationml/2006/ole">
            <mc:AlternateContent xmlns:mc="http://schemas.openxmlformats.org/markup-compatibility/2006">
              <mc:Choice xmlns:v="urn:schemas-microsoft-com:vml" Requires="v">
                <p:oleObj spid="_x0000_s4167" name="Picture" r:id="rId4" imgW="2009880" imgH="1619280" progId="Word.Picture.8">
                  <p:embed/>
                </p:oleObj>
              </mc:Choice>
              <mc:Fallback>
                <p:oleObj name="Picture" r:id="rId4" imgW="2009880" imgH="1619280" progId="Word.Picture.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1062038"/>
                        <a:ext cx="5184775" cy="420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5" name="Rectangle 10"/>
          <p:cNvSpPr>
            <a:spLocks noChangeArrowheads="1"/>
          </p:cNvSpPr>
          <p:nvPr/>
        </p:nvSpPr>
        <p:spPr bwMode="auto">
          <a:xfrm>
            <a:off x="957263" y="5800725"/>
            <a:ext cx="6396037" cy="581025"/>
          </a:xfrm>
          <a:prstGeom prst="rect">
            <a:avLst/>
          </a:prstGeom>
          <a:noFill/>
          <a:ln w="9525">
            <a:noFill/>
            <a:miter lim="800000"/>
            <a:headEnd/>
            <a:tailEnd/>
          </a:ln>
        </p:spPr>
        <p:txBody>
          <a:bodyPr wrap="none" anchor="ctr">
            <a:spAutoFit/>
          </a:bodyPr>
          <a:lstStyle/>
          <a:p>
            <a:pPr marL="342900" indent="-342900" eaLnBrk="1" hangingPunct="1"/>
            <a:r>
              <a:rPr lang="en-US" sz="1600">
                <a:latin typeface="Palatino Linotype" pitchFamily="18" charset="0"/>
              </a:rPr>
              <a:t>Infringes on Robert’s Linkage (1841) </a:t>
            </a:r>
          </a:p>
          <a:p>
            <a:pPr marL="342900" indent="-342900" eaLnBrk="1" hangingPunct="1"/>
            <a:r>
              <a:rPr lang="en-US" sz="1600">
                <a:latin typeface="Palatino Linotype" pitchFamily="18" charset="0"/>
              </a:rPr>
              <a:t>Published: Kempe A. B., (1877), </a:t>
            </a:r>
            <a:r>
              <a:rPr lang="en-US" sz="1600" i="1">
                <a:latin typeface="Palatino Linotype" pitchFamily="18" charset="0"/>
              </a:rPr>
              <a:t>How To Draw A Straight Line</a:t>
            </a:r>
            <a:r>
              <a:rPr lang="en-US" sz="1600">
                <a:latin typeface="Palatino Linotype" pitchFamily="18" charset="0"/>
              </a:rPr>
              <a:t>, London</a:t>
            </a:r>
          </a:p>
        </p:txBody>
      </p:sp>
      <p:pic>
        <p:nvPicPr>
          <p:cNvPr id="4106" name="Picture 11" descr="s1"/>
          <p:cNvPicPr>
            <a:picLocks noGrp="1" noChangeAspect="1" noChangeArrowheads="1"/>
          </p:cNvPicPr>
          <p:nvPr>
            <p:ph idx="1"/>
          </p:nvPr>
        </p:nvPicPr>
        <p:blipFill>
          <a:blip r:embed="rId6" cstate="print"/>
          <a:srcRect/>
          <a:stretch>
            <a:fillRect/>
          </a:stretch>
        </p:blipFill>
        <p:spPr>
          <a:xfrm>
            <a:off x="7394575" y="5503863"/>
            <a:ext cx="706438" cy="790575"/>
          </a:xfrm>
          <a:noFill/>
        </p:spPr>
      </p:pic>
      <p:sp>
        <p:nvSpPr>
          <p:cNvPr id="4107" name="Rectangle 6"/>
          <p:cNvSpPr>
            <a:spLocks noChangeArrowheads="1"/>
          </p:cNvSpPr>
          <p:nvPr/>
        </p:nvSpPr>
        <p:spPr bwMode="auto">
          <a:xfrm>
            <a:off x="3203575" y="5084763"/>
            <a:ext cx="16922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1:5300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pPr eaLnBrk="1" hangingPunct="1">
              <a:defRPr/>
            </a:pPr>
            <a:r>
              <a:rPr lang="en-US"/>
              <a:t>Some results</a:t>
            </a:r>
          </a:p>
        </p:txBody>
      </p:sp>
      <p:sp>
        <p:nvSpPr>
          <p:cNvPr id="5124" name="Rectangle 3"/>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pic>
        <p:nvPicPr>
          <p:cNvPr id="5125" name="Picture 4" descr="distilled_orig"/>
          <p:cNvPicPr>
            <a:picLocks noChangeAspect="1" noChangeArrowheads="1"/>
          </p:cNvPicPr>
          <p:nvPr/>
        </p:nvPicPr>
        <p:blipFill>
          <a:blip r:embed="rId4" cstate="print"/>
          <a:srcRect/>
          <a:stretch>
            <a:fillRect/>
          </a:stretch>
        </p:blipFill>
        <p:spPr bwMode="auto">
          <a:xfrm>
            <a:off x="1506538" y="1268413"/>
            <a:ext cx="3286125" cy="4321175"/>
          </a:xfrm>
          <a:prstGeom prst="rect">
            <a:avLst/>
          </a:prstGeom>
          <a:noFill/>
          <a:ln w="9525">
            <a:noFill/>
            <a:miter lim="800000"/>
            <a:headEnd/>
            <a:tailEnd/>
          </a:ln>
        </p:spPr>
      </p:pic>
      <p:sp>
        <p:nvSpPr>
          <p:cNvPr id="5126"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pic>
        <p:nvPicPr>
          <p:cNvPr id="5127" name="Picture 6" descr="distilled"/>
          <p:cNvPicPr>
            <a:picLocks noChangeAspect="1" noChangeArrowheads="1"/>
          </p:cNvPicPr>
          <p:nvPr/>
        </p:nvPicPr>
        <p:blipFill>
          <a:blip r:embed="rId5" cstate="print"/>
          <a:srcRect/>
          <a:stretch>
            <a:fillRect/>
          </a:stretch>
        </p:blipFill>
        <p:spPr bwMode="auto">
          <a:xfrm>
            <a:off x="4953000" y="1746250"/>
            <a:ext cx="1635125" cy="1539875"/>
          </a:xfrm>
          <a:prstGeom prst="rect">
            <a:avLst/>
          </a:prstGeom>
          <a:noFill/>
          <a:ln w="9525">
            <a:noFill/>
            <a:miter lim="800000"/>
            <a:headEnd/>
            <a:tailEnd/>
          </a:ln>
        </p:spPr>
      </p:pic>
      <p:sp>
        <p:nvSpPr>
          <p:cNvPr id="5128" name="Rectangle 7"/>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graphicFrame>
        <p:nvGraphicFramePr>
          <p:cNvPr id="5122" name="Object 8"/>
          <p:cNvGraphicFramePr>
            <a:graphicFrameLocks noChangeAspect="1"/>
          </p:cNvGraphicFramePr>
          <p:nvPr/>
        </p:nvGraphicFramePr>
        <p:xfrm>
          <a:off x="4876800" y="3429000"/>
          <a:ext cx="2071688" cy="2052638"/>
        </p:xfrm>
        <a:graphic>
          <a:graphicData uri="http://schemas.openxmlformats.org/presentationml/2006/ole">
            <mc:AlternateContent xmlns:mc="http://schemas.openxmlformats.org/markup-compatibility/2006">
              <mc:Choice xmlns:v="urn:schemas-microsoft-com:vml" Requires="v">
                <p:oleObj spid="_x0000_s5191" name="Picture" r:id="rId6" imgW="992124" imgH="1578864" progId="Word.Picture.8">
                  <p:embed/>
                </p:oleObj>
              </mc:Choice>
              <mc:Fallback>
                <p:oleObj name="Picture" r:id="rId6" imgW="992124" imgH="1578864" progId="Word.Picture.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t="-6000"/>
                      <a:stretch>
                        <a:fillRect/>
                      </a:stretch>
                    </p:blipFill>
                    <p:spPr bwMode="auto">
                      <a:xfrm>
                        <a:off x="4876800" y="3429000"/>
                        <a:ext cx="2071688" cy="205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9" name="Rectangle 9"/>
          <p:cNvSpPr>
            <a:spLocks noChangeArrowheads="1"/>
          </p:cNvSpPr>
          <p:nvPr/>
        </p:nvSpPr>
        <p:spPr bwMode="auto">
          <a:xfrm>
            <a:off x="3429000" y="5653088"/>
            <a:ext cx="17938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1:12819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GP: Application Domains</a:t>
            </a:r>
          </a:p>
        </p:txBody>
      </p:sp>
      <p:sp>
        <p:nvSpPr>
          <p:cNvPr id="3" name="Content Placeholder 2"/>
          <p:cNvSpPr>
            <a:spLocks noGrp="1"/>
          </p:cNvSpPr>
          <p:nvPr>
            <p:ph idx="1"/>
          </p:nvPr>
        </p:nvSpPr>
        <p:spPr/>
        <p:txBody>
          <a:bodyPr/>
          <a:lstStyle/>
          <a:p>
            <a:pPr marL="0" indent="0">
              <a:buNone/>
            </a:pPr>
            <a:r>
              <a:rPr lang="cs-CZ" b="1" dirty="0"/>
              <a:t>Applications</a:t>
            </a:r>
          </a:p>
          <a:p>
            <a:pPr lvl="1"/>
            <a:r>
              <a:rPr lang="cs-CZ" sz="1600" dirty="0">
                <a:cs typeface="Times New Roman" pitchFamily="18" charset="0"/>
              </a:rPr>
              <a:t>learning programs,</a:t>
            </a:r>
          </a:p>
          <a:p>
            <a:pPr lvl="1"/>
            <a:r>
              <a:rPr lang="cs-CZ" sz="1600" dirty="0">
                <a:cs typeface="Times New Roman" pitchFamily="18" charset="0"/>
              </a:rPr>
              <a:t>learning decision trees,</a:t>
            </a:r>
          </a:p>
          <a:p>
            <a:pPr lvl="1"/>
            <a:r>
              <a:rPr lang="cs-CZ" sz="1600" dirty="0">
                <a:cs typeface="Times New Roman" pitchFamily="18" charset="0"/>
              </a:rPr>
              <a:t>learning rules,</a:t>
            </a:r>
          </a:p>
          <a:p>
            <a:pPr lvl="1"/>
            <a:r>
              <a:rPr lang="cs-CZ" sz="1600" dirty="0">
                <a:cs typeface="Times New Roman" pitchFamily="18" charset="0"/>
              </a:rPr>
              <a:t>learning strategies,</a:t>
            </a:r>
          </a:p>
          <a:p>
            <a:pPr lvl="1"/>
            <a:r>
              <a:rPr lang="cs-CZ" sz="1600" dirty="0">
                <a:cs typeface="Times New Roman" pitchFamily="18" charset="0"/>
              </a:rPr>
              <a:t> . . .</a:t>
            </a:r>
            <a:r>
              <a:rPr lang="cs-CZ" sz="1600" b="1" dirty="0">
                <a:cs typeface="Times New Roman" pitchFamily="18" charset="0"/>
              </a:rPr>
              <a:t> </a:t>
            </a:r>
            <a:endParaRPr lang="en-US" sz="1600" b="1" dirty="0">
              <a:cs typeface="Times New Roman" pitchFamily="18" charset="0"/>
            </a:endParaRPr>
          </a:p>
        </p:txBody>
      </p:sp>
      <p:grpSp>
        <p:nvGrpSpPr>
          <p:cNvPr id="12" name="Group 11"/>
          <p:cNvGrpSpPr/>
          <p:nvPr/>
        </p:nvGrpSpPr>
        <p:grpSpPr>
          <a:xfrm>
            <a:off x="5148066" y="1283404"/>
            <a:ext cx="2279791" cy="2044683"/>
            <a:chOff x="5148066" y="1283404"/>
            <a:chExt cx="2279791" cy="2044683"/>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621958"/>
              <a:ext cx="1780190" cy="1706129"/>
            </a:xfrm>
            <a:prstGeom prst="rect">
              <a:avLst/>
            </a:prstGeom>
          </p:spPr>
        </p:pic>
        <p:sp>
          <p:nvSpPr>
            <p:cNvPr id="8" name="TextBox 7"/>
            <p:cNvSpPr txBox="1"/>
            <p:nvPr/>
          </p:nvSpPr>
          <p:spPr>
            <a:xfrm>
              <a:off x="5148066" y="1283404"/>
              <a:ext cx="2279791" cy="338554"/>
            </a:xfrm>
            <a:prstGeom prst="rect">
              <a:avLst/>
            </a:prstGeom>
            <a:noFill/>
          </p:spPr>
          <p:txBody>
            <a:bodyPr wrap="none" rtlCol="0">
              <a:spAutoFit/>
            </a:bodyPr>
            <a:lstStyle/>
            <a:p>
              <a:r>
                <a:rPr lang="en-US" sz="1600" dirty="0">
                  <a:latin typeface="+mn-lt"/>
                </a:rPr>
                <a:t>Arithmetic expressions</a:t>
              </a:r>
              <a:endParaRPr lang="cs-CZ" sz="1600" dirty="0">
                <a:latin typeface="+mn-lt"/>
              </a:endParaRPr>
            </a:p>
          </p:txBody>
        </p:sp>
      </p:grpSp>
      <p:grpSp>
        <p:nvGrpSpPr>
          <p:cNvPr id="13" name="Group 12"/>
          <p:cNvGrpSpPr/>
          <p:nvPr/>
        </p:nvGrpSpPr>
        <p:grpSpPr>
          <a:xfrm>
            <a:off x="5337528" y="3738518"/>
            <a:ext cx="2690856" cy="2066746"/>
            <a:chOff x="5337528" y="3738518"/>
            <a:chExt cx="2690856" cy="206674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528" y="4099135"/>
              <a:ext cx="2690856" cy="1706129"/>
            </a:xfrm>
            <a:prstGeom prst="rect">
              <a:avLst/>
            </a:prstGeom>
          </p:spPr>
        </p:pic>
        <p:sp>
          <p:nvSpPr>
            <p:cNvPr id="9" name="TextBox 8"/>
            <p:cNvSpPr txBox="1"/>
            <p:nvPr/>
          </p:nvSpPr>
          <p:spPr>
            <a:xfrm>
              <a:off x="5422725" y="3738518"/>
              <a:ext cx="1957587" cy="338554"/>
            </a:xfrm>
            <a:prstGeom prst="rect">
              <a:avLst/>
            </a:prstGeom>
            <a:noFill/>
          </p:spPr>
          <p:txBody>
            <a:bodyPr wrap="none" rtlCol="0">
              <a:spAutoFit/>
            </a:bodyPr>
            <a:lstStyle/>
            <a:p>
              <a:r>
                <a:rPr lang="en-US" sz="1600" dirty="0">
                  <a:latin typeface="+mn-lt"/>
                </a:rPr>
                <a:t>Logical expressions</a:t>
              </a:r>
              <a:endParaRPr lang="cs-CZ" sz="1600" dirty="0">
                <a:latin typeface="+mn-lt"/>
              </a:endParaRPr>
            </a:p>
          </p:txBody>
        </p:sp>
      </p:grpSp>
      <p:grpSp>
        <p:nvGrpSpPr>
          <p:cNvPr id="11" name="Group 10"/>
          <p:cNvGrpSpPr/>
          <p:nvPr/>
        </p:nvGrpSpPr>
        <p:grpSpPr>
          <a:xfrm>
            <a:off x="707841" y="3278772"/>
            <a:ext cx="3936167" cy="2094444"/>
            <a:chOff x="386156" y="3450486"/>
            <a:chExt cx="3936167" cy="2094444"/>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156" y="3841544"/>
              <a:ext cx="3936167" cy="1703386"/>
            </a:xfrm>
            <a:prstGeom prst="rect">
              <a:avLst/>
            </a:prstGeom>
          </p:spPr>
        </p:pic>
        <p:sp>
          <p:nvSpPr>
            <p:cNvPr id="10" name="TextBox 9"/>
            <p:cNvSpPr txBox="1"/>
            <p:nvPr/>
          </p:nvSpPr>
          <p:spPr>
            <a:xfrm>
              <a:off x="971600" y="3450486"/>
              <a:ext cx="2117887" cy="338554"/>
            </a:xfrm>
            <a:prstGeom prst="rect">
              <a:avLst/>
            </a:prstGeom>
            <a:noFill/>
          </p:spPr>
          <p:txBody>
            <a:bodyPr wrap="none" rtlCol="0">
              <a:spAutoFit/>
            </a:bodyPr>
            <a:lstStyle/>
            <a:p>
              <a:r>
                <a:rPr lang="en-US" sz="1600" dirty="0">
                  <a:latin typeface="+mn-lt"/>
                </a:rPr>
                <a:t>Artificial ant strategy</a:t>
              </a:r>
              <a:endParaRPr lang="cs-CZ" sz="1600" dirty="0">
                <a:latin typeface="+mn-lt"/>
              </a:endParaRPr>
            </a:p>
          </p:txBody>
        </p:sp>
      </p:grpSp>
    </p:spTree>
    <p:extLst>
      <p:ext uri="{BB962C8B-B14F-4D97-AF65-F5344CB8AC3E}">
        <p14:creationId xmlns:p14="http://schemas.microsoft.com/office/powerpoint/2010/main" val="27025440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pPr eaLnBrk="1" hangingPunct="1">
              <a:defRPr/>
            </a:pPr>
            <a:r>
              <a:rPr lang="en-US"/>
              <a:t>Some results</a:t>
            </a:r>
          </a:p>
        </p:txBody>
      </p:sp>
      <p:sp>
        <p:nvSpPr>
          <p:cNvPr id="6148" name="Rectangle 3"/>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6149" name="Rectangle 4"/>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6150" name="Rectangle 5"/>
          <p:cNvSpPr>
            <a:spLocks noChangeArrowheads="1"/>
          </p:cNvSpPr>
          <p:nvPr/>
        </p:nvSpPr>
        <p:spPr bwMode="auto">
          <a:xfrm>
            <a:off x="2967038" y="2614613"/>
            <a:ext cx="1604962" cy="0"/>
          </a:xfrm>
          <a:prstGeom prst="rect">
            <a:avLst/>
          </a:prstGeom>
          <a:noFill/>
          <a:ln w="9525">
            <a:noFill/>
            <a:miter lim="800000"/>
            <a:headEnd/>
            <a:tailEnd/>
          </a:ln>
        </p:spPr>
        <p:txBody>
          <a:bodyPr wrap="none">
            <a:spAutoFit/>
          </a:bodyPr>
          <a:lstStyle/>
          <a:p>
            <a:endParaRPr lang="en-US"/>
          </a:p>
        </p:txBody>
      </p:sp>
      <p:sp>
        <p:nvSpPr>
          <p:cNvPr id="6151" name="Rectangle 7"/>
          <p:cNvSpPr>
            <a:spLocks noChangeArrowheads="1"/>
          </p:cNvSpPr>
          <p:nvPr/>
        </p:nvSpPr>
        <p:spPr bwMode="auto">
          <a:xfrm>
            <a:off x="0" y="2676525"/>
            <a:ext cx="9144000" cy="0"/>
          </a:xfrm>
          <a:prstGeom prst="rect">
            <a:avLst/>
          </a:prstGeom>
          <a:noFill/>
          <a:ln w="9525">
            <a:noFill/>
            <a:miter lim="800000"/>
            <a:headEnd/>
            <a:tailEnd/>
          </a:ln>
        </p:spPr>
        <p:txBody>
          <a:bodyPr wrap="none" anchor="ctr">
            <a:spAutoFit/>
          </a:bodyPr>
          <a:lstStyle/>
          <a:p>
            <a:endParaRPr lang="en-US"/>
          </a:p>
        </p:txBody>
      </p:sp>
      <p:graphicFrame>
        <p:nvGraphicFramePr>
          <p:cNvPr id="6146" name="Object 8"/>
          <p:cNvGraphicFramePr>
            <a:graphicFrameLocks noChangeAspect="1"/>
          </p:cNvGraphicFramePr>
          <p:nvPr/>
        </p:nvGraphicFramePr>
        <p:xfrm>
          <a:off x="1114425" y="1268413"/>
          <a:ext cx="6337300" cy="4449762"/>
        </p:xfrm>
        <a:graphic>
          <a:graphicData uri="http://schemas.openxmlformats.org/presentationml/2006/ole">
            <mc:AlternateContent xmlns:mc="http://schemas.openxmlformats.org/markup-compatibility/2006">
              <mc:Choice xmlns:v="urn:schemas-microsoft-com:vml" Requires="v">
                <p:oleObj spid="_x0000_s6215" name="Picture" r:id="rId4" imgW="2143080" imgH="1504800" progId="Word.Picture.8">
                  <p:embed/>
                </p:oleObj>
              </mc:Choice>
              <mc:Fallback>
                <p:oleObj name="Picture" r:id="rId4" imgW="2143080" imgH="1504800" progId="Word.Picture.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1268413"/>
                        <a:ext cx="6337300" cy="444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2" name="Rectangle 6"/>
          <p:cNvSpPr>
            <a:spLocks noChangeArrowheads="1"/>
          </p:cNvSpPr>
          <p:nvPr/>
        </p:nvSpPr>
        <p:spPr bwMode="auto">
          <a:xfrm>
            <a:off x="2195513" y="4811713"/>
            <a:ext cx="1743075" cy="336550"/>
          </a:xfrm>
          <a:prstGeom prst="rect">
            <a:avLst/>
          </a:prstGeom>
          <a:noFill/>
          <a:ln w="9525">
            <a:noFill/>
            <a:miter lim="800000"/>
            <a:headEnd/>
            <a:tailEnd/>
          </a:ln>
        </p:spPr>
        <p:txBody>
          <a:bodyPr wrap="none" anchor="ctr">
            <a:spAutoFit/>
          </a:bodyPr>
          <a:lstStyle/>
          <a:p>
            <a:pPr eaLnBrk="1" hangingPunct="1"/>
            <a:r>
              <a:rPr lang="en-US" sz="1600" b="1">
                <a:latin typeface="Palatino Linotype" pitchFamily="18" charset="0"/>
              </a:rPr>
              <a:t>Linearity 1:28340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p:txBody>
          <a:bodyPr/>
          <a:lstStyle/>
          <a:p>
            <a:pPr eaLnBrk="1" hangingPunct="1">
              <a:defRPr/>
            </a:pPr>
            <a:r>
              <a:rPr lang="en-US" sz="2800"/>
              <a:t>2005 Human-Competitive Awards in </a:t>
            </a:r>
            <a:br>
              <a:rPr lang="en-US" sz="2800"/>
            </a:br>
            <a:r>
              <a:rPr lang="en-US" sz="2800"/>
              <a:t>Genetic and Evolutionary Computation cont. </a:t>
            </a:r>
          </a:p>
        </p:txBody>
      </p:sp>
      <p:sp>
        <p:nvSpPr>
          <p:cNvPr id="45059" name="Rectangle 3"/>
          <p:cNvSpPr>
            <a:spLocks noGrp="1" noChangeArrowheads="1"/>
          </p:cNvSpPr>
          <p:nvPr>
            <p:ph type="body" idx="1"/>
          </p:nvPr>
        </p:nvSpPr>
        <p:spPr/>
        <p:txBody>
          <a:bodyPr/>
          <a:lstStyle/>
          <a:p>
            <a:pPr eaLnBrk="1" hangingPunct="1"/>
            <a:r>
              <a:rPr lang="en-US" b="1">
                <a:solidFill>
                  <a:srgbClr val="FF9429"/>
                </a:solidFill>
              </a:rPr>
              <a:t>$1000 – Silver</a:t>
            </a:r>
            <a:endParaRPr lang="en-US"/>
          </a:p>
          <a:p>
            <a:pPr lvl="1" eaLnBrk="1" hangingPunct="1"/>
            <a:r>
              <a:rPr lang="en-US" sz="1600"/>
              <a:t>Richard J. Terrile et al.: </a:t>
            </a:r>
          </a:p>
          <a:p>
            <a:pPr lvl="2" eaLnBrk="1" hangingPunct="1"/>
            <a:r>
              <a:rPr lang="en-US" sz="1600" b="1"/>
              <a:t>Evolutionary Computation Technologies for the Automatic Design of Space Systems,</a:t>
            </a:r>
          </a:p>
          <a:p>
            <a:pPr lvl="2" eaLnBrk="1" hangingPunct="1"/>
            <a:r>
              <a:rPr lang="en-US" sz="1600" b="1"/>
              <a:t>Evolutionary Computation applied to the Tuning of MEMS gyroscopes,</a:t>
            </a:r>
          </a:p>
          <a:p>
            <a:pPr lvl="2" eaLnBrk="1" hangingPunct="1"/>
            <a:r>
              <a:rPr lang="en-US" sz="1600" b="1"/>
              <a:t>Multi-Objective Evolutionary Algorithms for Low-Thrust Orbit Transfer Optimization</a:t>
            </a:r>
          </a:p>
          <a:p>
            <a:pPr eaLnBrk="1" hangingPunct="1"/>
            <a:r>
              <a:rPr lang="en-US" b="1">
                <a:solidFill>
                  <a:srgbClr val="FF9429"/>
                </a:solidFill>
              </a:rPr>
              <a:t>$500 – Bronze</a:t>
            </a:r>
          </a:p>
          <a:p>
            <a:pPr lvl="1" eaLnBrk="1" hangingPunct="1"/>
            <a:r>
              <a:rPr lang="en-US" sz="1600"/>
              <a:t>Moshe Sipper et al.: </a:t>
            </a:r>
            <a:r>
              <a:rPr lang="en-US" sz="1600" b="1"/>
              <a:t>Attaining Human-Competitive Game Playing with Genetic Programming (Backgammon Players, Robocode Players, Chess Endgame)</a:t>
            </a:r>
            <a:br>
              <a:rPr lang="en-US" sz="1600" b="1"/>
            </a:br>
            <a:r>
              <a:rPr lang="en-US" sz="1600" b="1">
                <a:solidFill>
                  <a:srgbClr val="0000FF"/>
                </a:solidFill>
              </a:rPr>
              <a:t>Moshe Sipper: Evolved to win </a:t>
            </a:r>
            <a:br>
              <a:rPr lang="en-US" sz="1600" b="1">
                <a:solidFill>
                  <a:srgbClr val="FF0000"/>
                </a:solidFill>
              </a:rPr>
            </a:br>
            <a:r>
              <a:rPr lang="en-US" sz="1600" b="1">
                <a:solidFill>
                  <a:srgbClr val="0000FF"/>
                </a:solidFill>
              </a:rPr>
              <a:t>(</a:t>
            </a:r>
            <a:r>
              <a:rPr lang="en-US" sz="1600" b="1">
                <a:solidFill>
                  <a:srgbClr val="0000FF"/>
                </a:solidFill>
                <a:hlinkClick r:id="rId2"/>
              </a:rPr>
              <a:t>http://www.moshesipper.com/evolved-to-win.html</a:t>
            </a:r>
            <a:r>
              <a:rPr lang="en-US" sz="1600" b="1">
                <a:solidFill>
                  <a:srgbClr val="0000FF"/>
                </a:solidFill>
              </a:rPr>
              <a:t>)</a:t>
            </a:r>
          </a:p>
          <a:p>
            <a:pPr lvl="1" eaLnBrk="1" hangingPunct="1"/>
            <a:r>
              <a:rPr lang="en-US" sz="1600"/>
              <a:t>Uli Grasemann, Risto Miikkulainen: </a:t>
            </a:r>
            <a:r>
              <a:rPr lang="en-US" sz="1600" b="1"/>
              <a:t>Effective Image Compression using Evolved Wavelets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p:txBody>
          <a:bodyPr/>
          <a:lstStyle/>
          <a:p>
            <a:pPr eaLnBrk="1" hangingPunct="1">
              <a:defRPr/>
            </a:pPr>
            <a:r>
              <a:rPr lang="en-US" sz="2800"/>
              <a:t>Moshe Sipper: Evolved to Win </a:t>
            </a:r>
          </a:p>
        </p:txBody>
      </p:sp>
      <p:sp>
        <p:nvSpPr>
          <p:cNvPr id="45059" name="Rectangle 3"/>
          <p:cNvSpPr>
            <a:spLocks noGrp="1" noChangeArrowheads="1"/>
          </p:cNvSpPr>
          <p:nvPr>
            <p:ph type="body" idx="1"/>
          </p:nvPr>
        </p:nvSpPr>
        <p:spPr/>
        <p:txBody>
          <a:bodyPr/>
          <a:lstStyle/>
          <a:p>
            <a:pPr eaLnBrk="1" hangingPunct="1">
              <a:buNone/>
            </a:pPr>
            <a:r>
              <a:rPr lang="en-US" b="1">
                <a:solidFill>
                  <a:srgbClr val="0000FF"/>
                </a:solidFill>
              </a:rPr>
              <a:t>Board games</a:t>
            </a:r>
            <a:endParaRPr lang="en-US"/>
          </a:p>
          <a:p>
            <a:pPr marL="620713" lvl="1" indent="-350838" eaLnBrk="1" hangingPunct="1">
              <a:lnSpc>
                <a:spcPct val="100000"/>
              </a:lnSpc>
              <a:spcBef>
                <a:spcPts val="600"/>
              </a:spcBef>
            </a:pPr>
            <a:r>
              <a:rPr lang="en-US" sz="1600"/>
              <a:t>Checkers</a:t>
            </a:r>
          </a:p>
          <a:p>
            <a:pPr marL="620713" lvl="1" indent="-350838" eaLnBrk="1" hangingPunct="1">
              <a:lnSpc>
                <a:spcPct val="100000"/>
              </a:lnSpc>
              <a:spcBef>
                <a:spcPts val="600"/>
              </a:spcBef>
            </a:pPr>
            <a:r>
              <a:rPr lang="en-US" sz="1600"/>
              <a:t>Chess endgames</a:t>
            </a:r>
          </a:p>
          <a:p>
            <a:pPr marL="620713" lvl="1" indent="-350838" eaLnBrk="1" hangingPunct="1">
              <a:lnSpc>
                <a:spcPct val="100000"/>
              </a:lnSpc>
              <a:spcBef>
                <a:spcPts val="600"/>
              </a:spcBef>
            </a:pPr>
            <a:r>
              <a:rPr lang="en-US" sz="1600"/>
              <a:t>Backgammon </a:t>
            </a:r>
          </a:p>
          <a:p>
            <a:pPr marL="342900" lvl="1" indent="-342900" eaLnBrk="1" hangingPunct="1">
              <a:lnSpc>
                <a:spcPct val="100000"/>
              </a:lnSpc>
              <a:spcBef>
                <a:spcPts val="2400"/>
              </a:spcBef>
              <a:buClr>
                <a:srgbClr val="FFAE5D"/>
              </a:buClr>
              <a:buSzPct val="75000"/>
              <a:buNone/>
            </a:pPr>
            <a:r>
              <a:rPr lang="en-US" sz="1600" b="1">
                <a:solidFill>
                  <a:srgbClr val="0000FF"/>
                </a:solidFill>
                <a:ea typeface="+mn-ea"/>
                <a:cs typeface="+mn-cs"/>
              </a:rPr>
              <a:t>Simulation games</a:t>
            </a:r>
          </a:p>
          <a:p>
            <a:pPr marL="620713" lvl="1" indent="-350838" eaLnBrk="1" hangingPunct="1">
              <a:lnSpc>
                <a:spcPct val="100000"/>
              </a:lnSpc>
              <a:spcBef>
                <a:spcPts val="600"/>
              </a:spcBef>
            </a:pPr>
            <a:r>
              <a:rPr lang="en-US" sz="1600"/>
              <a:t>Robocode</a:t>
            </a:r>
          </a:p>
          <a:p>
            <a:pPr marL="620713" lvl="1" indent="-350838" eaLnBrk="1" hangingPunct="1">
              <a:lnSpc>
                <a:spcPct val="100000"/>
              </a:lnSpc>
              <a:spcBef>
                <a:spcPts val="600"/>
              </a:spcBef>
            </a:pPr>
            <a:r>
              <a:rPr lang="en-US" sz="1600"/>
              <a:t>Robot Auto Racing Simulator</a:t>
            </a:r>
          </a:p>
          <a:p>
            <a:pPr marL="342900" lvl="1" indent="-342900" eaLnBrk="1" hangingPunct="1">
              <a:lnSpc>
                <a:spcPct val="100000"/>
              </a:lnSpc>
              <a:spcBef>
                <a:spcPts val="2400"/>
              </a:spcBef>
              <a:buClr>
                <a:srgbClr val="FFAE5D"/>
              </a:buClr>
              <a:buSzPct val="75000"/>
              <a:buNone/>
            </a:pPr>
            <a:r>
              <a:rPr lang="en-US" sz="1600" b="1">
                <a:solidFill>
                  <a:srgbClr val="0000FF"/>
                </a:solidFill>
                <a:ea typeface="+mn-ea"/>
                <a:cs typeface="+mn-cs"/>
              </a:rPr>
              <a:t>Puzzles</a:t>
            </a:r>
          </a:p>
          <a:p>
            <a:pPr marL="620713" lvl="1" indent="-350838" eaLnBrk="1" hangingPunct="1">
              <a:lnSpc>
                <a:spcPct val="100000"/>
              </a:lnSpc>
              <a:spcBef>
                <a:spcPts val="600"/>
              </a:spcBef>
            </a:pPr>
            <a:r>
              <a:rPr lang="en-US" sz="1600"/>
              <a:t>Rush hour</a:t>
            </a:r>
          </a:p>
          <a:p>
            <a:pPr marL="620713" lvl="1" indent="-350838" eaLnBrk="1" hangingPunct="1">
              <a:lnSpc>
                <a:spcPct val="100000"/>
              </a:lnSpc>
              <a:spcBef>
                <a:spcPts val="600"/>
              </a:spcBef>
            </a:pPr>
            <a:r>
              <a:rPr lang="en-US" sz="1600"/>
              <a:t>FreeCell</a:t>
            </a:r>
          </a:p>
        </p:txBody>
      </p:sp>
      <p:grpSp>
        <p:nvGrpSpPr>
          <p:cNvPr id="14" name="Group 13"/>
          <p:cNvGrpSpPr/>
          <p:nvPr/>
        </p:nvGrpSpPr>
        <p:grpSpPr>
          <a:xfrm>
            <a:off x="2339752" y="4365104"/>
            <a:ext cx="2929239" cy="1152000"/>
            <a:chOff x="2555776" y="4041176"/>
            <a:chExt cx="2929239" cy="1152000"/>
          </a:xfrm>
        </p:grpSpPr>
        <p:pic>
          <p:nvPicPr>
            <p:cNvPr id="2" name="Picture 1"/>
            <p:cNvPicPr>
              <a:picLocks noChangeAspect="1"/>
            </p:cNvPicPr>
            <p:nvPr/>
          </p:nvPicPr>
          <p:blipFill>
            <a:blip r:embed="rId2"/>
            <a:stretch>
              <a:fillRect/>
            </a:stretch>
          </p:blipFill>
          <p:spPr>
            <a:xfrm>
              <a:off x="2555776" y="4041176"/>
              <a:ext cx="1161043" cy="1152000"/>
            </a:xfrm>
            <a:prstGeom prst="rect">
              <a:avLst/>
            </a:prstGeom>
          </p:spPr>
        </p:pic>
        <p:pic>
          <p:nvPicPr>
            <p:cNvPr id="3" name="Picture 2"/>
            <p:cNvPicPr>
              <a:picLocks noChangeAspect="1"/>
            </p:cNvPicPr>
            <p:nvPr/>
          </p:nvPicPr>
          <p:blipFill>
            <a:blip r:embed="rId3"/>
            <a:stretch>
              <a:fillRect/>
            </a:stretch>
          </p:blipFill>
          <p:spPr>
            <a:xfrm>
              <a:off x="4327489" y="4041176"/>
              <a:ext cx="1157526" cy="1152000"/>
            </a:xfrm>
            <a:prstGeom prst="rect">
              <a:avLst/>
            </a:prstGeom>
          </p:spPr>
        </p:pic>
        <p:sp>
          <p:nvSpPr>
            <p:cNvPr id="4" name="Right Arrow 3"/>
            <p:cNvSpPr/>
            <p:nvPr/>
          </p:nvSpPr>
          <p:spPr bwMode="auto">
            <a:xfrm>
              <a:off x="3823436" y="4470307"/>
              <a:ext cx="432048" cy="254837"/>
            </a:xfrm>
            <a:prstGeom prst="rightArrow">
              <a:avLst/>
            </a:prstGeom>
            <a:solidFill>
              <a:srgbClr val="0066FF"/>
            </a:solidFill>
            <a:ln w="9525" cap="flat" cmpd="sng" algn="ctr">
              <a:solidFill>
                <a:srgbClr val="0000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endParaRPr>
            </a:p>
          </p:txBody>
        </p:sp>
      </p:grpSp>
      <p:pic>
        <p:nvPicPr>
          <p:cNvPr id="5" name="Picture 4"/>
          <p:cNvPicPr>
            <a:picLocks noChangeAspect="1"/>
          </p:cNvPicPr>
          <p:nvPr/>
        </p:nvPicPr>
        <p:blipFill>
          <a:blip r:embed="rId4"/>
          <a:stretch>
            <a:fillRect/>
          </a:stretch>
        </p:blipFill>
        <p:spPr>
          <a:xfrm>
            <a:off x="5641993" y="4871179"/>
            <a:ext cx="2653661" cy="1366133"/>
          </a:xfrm>
          <a:prstGeom prst="rect">
            <a:avLst/>
          </a:prstGeom>
        </p:spPr>
      </p:pic>
      <p:pic>
        <p:nvPicPr>
          <p:cNvPr id="8" name="Picture 7"/>
          <p:cNvPicPr>
            <a:picLocks noChangeAspect="1"/>
          </p:cNvPicPr>
          <p:nvPr/>
        </p:nvPicPr>
        <p:blipFill>
          <a:blip r:embed="rId5"/>
          <a:stretch>
            <a:fillRect/>
          </a:stretch>
        </p:blipFill>
        <p:spPr>
          <a:xfrm>
            <a:off x="6156176" y="2708920"/>
            <a:ext cx="2613095" cy="190779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2743550"/>
            <a:ext cx="2008751" cy="109688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0147" y="1268760"/>
            <a:ext cx="2133941" cy="119900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4207" y="1261779"/>
            <a:ext cx="1403137" cy="1403137"/>
          </a:xfrm>
          <a:prstGeom prst="rect">
            <a:avLst/>
          </a:prstGeom>
        </p:spPr>
      </p:pic>
      <p:pic>
        <p:nvPicPr>
          <p:cNvPr id="15" name="Picture 14"/>
          <p:cNvPicPr>
            <a:picLocks noChangeAspect="1"/>
          </p:cNvPicPr>
          <p:nvPr/>
        </p:nvPicPr>
        <p:blipFill>
          <a:blip r:embed="rId9"/>
          <a:stretch>
            <a:fillRect/>
          </a:stretch>
        </p:blipFill>
        <p:spPr>
          <a:xfrm>
            <a:off x="683568" y="5733256"/>
            <a:ext cx="4615746" cy="610405"/>
          </a:xfrm>
          <a:prstGeom prst="rect">
            <a:avLst/>
          </a:prstGeom>
        </p:spPr>
      </p:pic>
    </p:spTree>
    <p:extLst>
      <p:ext uri="{BB962C8B-B14F-4D97-AF65-F5344CB8AC3E}">
        <p14:creationId xmlns:p14="http://schemas.microsoft.com/office/powerpoint/2010/main" val="271877403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9" y="1412777"/>
            <a:ext cx="5324524" cy="1629370"/>
          </a:xfrm>
        </p:spPr>
        <p:txBody>
          <a:bodyPr/>
          <a:lstStyle/>
          <a:p>
            <a:pPr marL="57150" indent="0">
              <a:buNone/>
            </a:pPr>
            <a:r>
              <a:rPr lang="en-US" sz="1500" b="1" dirty="0">
                <a:solidFill>
                  <a:srgbClr val="0000FF"/>
                </a:solidFill>
              </a:rPr>
              <a:t>GP used to evolve heuristics </a:t>
            </a:r>
            <a:r>
              <a:rPr lang="en-US" sz="1500" dirty="0"/>
              <a:t>to guide staged deepening search for the hard game of FreeCell.</a:t>
            </a:r>
          </a:p>
          <a:p>
            <a:pPr marL="57150" indent="0">
              <a:buNone/>
            </a:pPr>
            <a:r>
              <a:rPr lang="en-US" dirty="0"/>
              <a:t>Trained and tested on </a:t>
            </a:r>
            <a:r>
              <a:rPr lang="en-US" b="1" dirty="0">
                <a:solidFill>
                  <a:srgbClr val="0000FF"/>
                </a:solidFill>
              </a:rPr>
              <a:t>32,000 problems</a:t>
            </a:r>
            <a:r>
              <a:rPr lang="en-US" dirty="0"/>
              <a:t>—known as Microsoft 32K—all solvable but one.</a:t>
            </a:r>
          </a:p>
          <a:p>
            <a:pPr marL="57150" indent="0">
              <a:buNone/>
            </a:pPr>
            <a:r>
              <a:rPr lang="en-US" kern="1200" dirty="0"/>
              <a:t>FreeCell requires an enormous amount of search, due both to long solutions and to large branching factors. </a:t>
            </a:r>
            <a:endParaRPr lang="en-US" kern="1200" dirty="0">
              <a:solidFill>
                <a:schemeClr val="tx1"/>
              </a:solidFill>
              <a:ea typeface="+mn-ea"/>
              <a:cs typeface="+mn-cs"/>
            </a:endParaRPr>
          </a:p>
        </p:txBody>
      </p:sp>
      <p:sp>
        <p:nvSpPr>
          <p:cNvPr id="7" name="TextBox 6"/>
          <p:cNvSpPr txBox="1"/>
          <p:nvPr/>
        </p:nvSpPr>
        <p:spPr>
          <a:xfrm>
            <a:off x="468313" y="6165304"/>
            <a:ext cx="8640960" cy="261610"/>
          </a:xfrm>
          <a:prstGeom prst="rect">
            <a:avLst/>
          </a:prstGeom>
          <a:noFill/>
        </p:spPr>
        <p:txBody>
          <a:bodyPr wrap="square" rtlCol="0">
            <a:spAutoFit/>
          </a:bodyPr>
          <a:lstStyle/>
          <a:p>
            <a:pPr marL="1527175" indent="-1527175"/>
            <a:r>
              <a:rPr lang="en-US" sz="1100" dirty="0"/>
              <a:t>Source: </a:t>
            </a:r>
            <a:r>
              <a:rPr lang="en-US" sz="1100" dirty="0" err="1"/>
              <a:t>Elyasaf</a:t>
            </a:r>
            <a:r>
              <a:rPr lang="en-US" sz="1100" dirty="0"/>
              <a:t>, A. at all.</a:t>
            </a:r>
            <a:r>
              <a:rPr lang="cs-CZ" sz="1100" dirty="0"/>
              <a:t>:</a:t>
            </a:r>
            <a:r>
              <a:rPr lang="en-US" sz="1100" dirty="0"/>
              <a:t> Evolutionary Design of FreeCell Solvers</a:t>
            </a:r>
            <a:r>
              <a:rPr lang="cs-CZ" sz="1100" dirty="0"/>
              <a:t>. </a:t>
            </a:r>
            <a:r>
              <a:rPr lang="en-US" sz="1100" dirty="0"/>
              <a:t>2013</a:t>
            </a:r>
            <a:endParaRPr lang="cs-CZ" sz="1100" dirty="0"/>
          </a:p>
        </p:txBody>
      </p:sp>
      <p:sp>
        <p:nvSpPr>
          <p:cNvPr id="6"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Learning Game Strategies: FreeCell</a:t>
            </a:r>
          </a:p>
        </p:txBody>
      </p:sp>
      <p:pic>
        <p:nvPicPr>
          <p:cNvPr id="2" name="Obrázek 1"/>
          <p:cNvPicPr>
            <a:picLocks noChangeAspect="1"/>
          </p:cNvPicPr>
          <p:nvPr/>
        </p:nvPicPr>
        <p:blipFill>
          <a:blip r:embed="rId3"/>
          <a:stretch>
            <a:fillRect/>
          </a:stretch>
        </p:blipFill>
        <p:spPr>
          <a:xfrm>
            <a:off x="5580113" y="1426840"/>
            <a:ext cx="3093833" cy="1615306"/>
          </a:xfrm>
          <a:prstGeom prst="rect">
            <a:avLst/>
          </a:prstGeom>
        </p:spPr>
      </p:pic>
      <p:sp>
        <p:nvSpPr>
          <p:cNvPr id="10" name="Content Placeholder 2"/>
          <p:cNvSpPr txBox="1">
            <a:spLocks/>
          </p:cNvSpPr>
          <p:nvPr/>
        </p:nvSpPr>
        <p:spPr bwMode="auto">
          <a:xfrm>
            <a:off x="255588" y="3212975"/>
            <a:ext cx="8640763" cy="33116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FFAE5D"/>
              </a:buClr>
              <a:buSzPct val="75000"/>
              <a:buFont typeface="Wingdings" pitchFamily="2" charset="2"/>
              <a:buChar char="n"/>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57150" indent="0">
              <a:buNone/>
            </a:pPr>
            <a:r>
              <a:rPr lang="en-US" dirty="0"/>
              <a:t>It remains out of reach for optimal heuristic search algorithms, such as variants of A*.</a:t>
            </a:r>
          </a:p>
          <a:p>
            <a:pPr marL="57150" indent="0">
              <a:buNone/>
            </a:pPr>
            <a:r>
              <a:rPr lang="en-US" dirty="0"/>
              <a:t>FreeCell remains intractable even when powerful enhancement techniques are employed, such as transposition tables and macro moves.</a:t>
            </a:r>
          </a:p>
          <a:p>
            <a:pPr marL="57150" indent="0">
              <a:buNone/>
            </a:pPr>
            <a:r>
              <a:rPr lang="en-US" kern="0" dirty="0"/>
              <a:t>The previous top gun is the </a:t>
            </a:r>
            <a:r>
              <a:rPr lang="en-US" b="1" kern="0" dirty="0" err="1">
                <a:solidFill>
                  <a:srgbClr val="0000FF"/>
                </a:solidFill>
              </a:rPr>
              <a:t>Heineman’s</a:t>
            </a:r>
            <a:r>
              <a:rPr lang="en-US" b="1" kern="0" dirty="0">
                <a:solidFill>
                  <a:srgbClr val="0000FF"/>
                </a:solidFill>
              </a:rPr>
              <a:t> FreeCell solver</a:t>
            </a:r>
            <a:r>
              <a:rPr lang="en-US" kern="0" dirty="0"/>
              <a:t> </a:t>
            </a:r>
          </a:p>
          <a:p>
            <a:pPr lvl="1">
              <a:lnSpc>
                <a:spcPct val="100000"/>
              </a:lnSpc>
              <a:spcBef>
                <a:spcPts val="600"/>
              </a:spcBef>
            </a:pPr>
            <a:r>
              <a:rPr lang="en-US" sz="1600" kern="0" dirty="0" err="1"/>
              <a:t>Heineman’s</a:t>
            </a:r>
            <a:r>
              <a:rPr lang="en-US" sz="1600" kern="0" dirty="0"/>
              <a:t> staged deepening algorithm, based on a hybrid A* / </a:t>
            </a:r>
            <a:r>
              <a:rPr lang="en-US" sz="1600" kern="0" dirty="0" err="1"/>
              <a:t>hillclimbing</a:t>
            </a:r>
            <a:r>
              <a:rPr lang="en-US" sz="1600" kern="0" dirty="0"/>
              <a:t> search</a:t>
            </a:r>
          </a:p>
          <a:p>
            <a:pPr lvl="1">
              <a:lnSpc>
                <a:spcPct val="100000"/>
              </a:lnSpc>
              <a:spcBef>
                <a:spcPts val="600"/>
              </a:spcBef>
            </a:pPr>
            <a:r>
              <a:rPr lang="en-US" sz="1600" kern="0" dirty="0" err="1"/>
              <a:t>Heineman’s</a:t>
            </a:r>
            <a:r>
              <a:rPr lang="en-US" sz="1600" kern="0" dirty="0"/>
              <a:t> heuristic</a:t>
            </a:r>
          </a:p>
          <a:p>
            <a:pPr marL="57150" indent="0">
              <a:buNone/>
              <a:tabLst>
                <a:tab pos="444500" algn="l"/>
              </a:tabLst>
            </a:pPr>
            <a:r>
              <a:rPr lang="en-US" b="1" kern="0" dirty="0">
                <a:solidFill>
                  <a:srgbClr val="0000FF"/>
                </a:solidFill>
              </a:rPr>
              <a:t>solved 96% of Microsoft 32K</a:t>
            </a:r>
            <a:r>
              <a:rPr lang="en-US" kern="0" dirty="0"/>
              <a:t>.</a:t>
            </a:r>
          </a:p>
          <a:p>
            <a:pPr marL="57150" indent="0">
              <a:buNone/>
            </a:pPr>
            <a:endParaRPr lang="en-US" kern="1200" dirty="0"/>
          </a:p>
        </p:txBody>
      </p:sp>
    </p:spTree>
    <p:extLst>
      <p:ext uri="{BB962C8B-B14F-4D97-AF65-F5344CB8AC3E}">
        <p14:creationId xmlns:p14="http://schemas.microsoft.com/office/powerpoint/2010/main" val="407164564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Evolutionary Design of Single-Mode Microstructured Polymer Optical Fibres</a:t>
            </a:r>
          </a:p>
        </p:txBody>
      </p:sp>
      <p:sp>
        <p:nvSpPr>
          <p:cNvPr id="52227" name="Rectangle 3"/>
          <p:cNvSpPr>
            <a:spLocks noGrp="1" noChangeArrowheads="1"/>
          </p:cNvSpPr>
          <p:nvPr>
            <p:ph type="body" idx="1"/>
          </p:nvPr>
        </p:nvSpPr>
        <p:spPr/>
        <p:txBody>
          <a:bodyPr/>
          <a:lstStyle/>
          <a:p>
            <a:pPr eaLnBrk="1" hangingPunct="1"/>
            <a:r>
              <a:rPr lang="en-US"/>
              <a:t>Steven Manos, Leon Poladian, Maryanne Large: </a:t>
            </a:r>
            <a:r>
              <a:rPr lang="en-US" b="1"/>
              <a:t>Evolutionary Design of Microstructured Polymer Optical Fibres using an Artificial Embryogeny Representation</a:t>
            </a:r>
          </a:p>
          <a:p>
            <a:pPr eaLnBrk="1" hangingPunct="1">
              <a:spcBef>
                <a:spcPct val="0"/>
              </a:spcBef>
              <a:buFont typeface="Wingdings" pitchFamily="2" charset="2"/>
              <a:buNone/>
            </a:pPr>
            <a:r>
              <a:rPr lang="en-US"/>
              <a:t>	reference: </a:t>
            </a:r>
            <a:r>
              <a:rPr lang="en-US">
                <a:hlinkClick r:id="rId2"/>
              </a:rPr>
              <a:t>http://www.genetic-programming.org/hc2007/cfe2007.html</a:t>
            </a:r>
            <a:endParaRPr lang="en-US"/>
          </a:p>
          <a:p>
            <a:pPr eaLnBrk="1" hangingPunct="1"/>
            <a:r>
              <a:rPr lang="en-GB"/>
              <a:t>Applications of optical fibres</a:t>
            </a:r>
          </a:p>
          <a:p>
            <a:pPr lvl="1" eaLnBrk="1" hangingPunct="1">
              <a:lnSpc>
                <a:spcPct val="95000"/>
              </a:lnSpc>
            </a:pPr>
            <a:r>
              <a:rPr lang="en-US" sz="1600"/>
              <a:t>Long distance telecommunications</a:t>
            </a:r>
          </a:p>
          <a:p>
            <a:pPr lvl="1" eaLnBrk="1" hangingPunct="1">
              <a:lnSpc>
                <a:spcPct val="95000"/>
              </a:lnSpc>
            </a:pPr>
            <a:r>
              <a:rPr lang="en-US" sz="1600"/>
              <a:t>Computer networks</a:t>
            </a:r>
          </a:p>
          <a:p>
            <a:pPr lvl="1" eaLnBrk="1" hangingPunct="1">
              <a:lnSpc>
                <a:spcPct val="95000"/>
              </a:lnSpc>
            </a:pPr>
            <a:r>
              <a:rPr lang="en-US" sz="1600"/>
              <a:t>Automotive and aeronautical</a:t>
            </a:r>
          </a:p>
          <a:p>
            <a:pPr lvl="1" eaLnBrk="1" hangingPunct="1">
              <a:lnSpc>
                <a:spcPct val="95000"/>
              </a:lnSpc>
            </a:pPr>
            <a:r>
              <a:rPr lang="en-US" sz="1600"/>
              <a:t>Electrical current measurement</a:t>
            </a:r>
          </a:p>
          <a:p>
            <a:pPr lvl="1" eaLnBrk="1" hangingPunct="1">
              <a:lnSpc>
                <a:spcPct val="95000"/>
              </a:lnSpc>
            </a:pPr>
            <a:r>
              <a:rPr lang="en-US" sz="1600"/>
              <a:t>Temperature and strain sensing</a:t>
            </a:r>
          </a:p>
          <a:p>
            <a:pPr lvl="1" eaLnBrk="1" hangingPunct="1">
              <a:lnSpc>
                <a:spcPct val="95000"/>
              </a:lnSpc>
            </a:pPr>
            <a:r>
              <a:rPr lang="en-US" sz="1600"/>
              <a:t>Medical (lasers and endoscopy)</a:t>
            </a:r>
          </a:p>
          <a:p>
            <a:pPr eaLnBrk="1" hangingPunct="1"/>
            <a:r>
              <a:rPr lang="en-US"/>
              <a:t>The behaviour of light depends on this </a:t>
            </a:r>
          </a:p>
          <a:p>
            <a:pPr eaLnBrk="1" hangingPunct="1">
              <a:spcBef>
                <a:spcPct val="0"/>
              </a:spcBef>
              <a:buFont typeface="Wingdings" pitchFamily="2" charset="2"/>
              <a:buNone/>
            </a:pPr>
            <a:r>
              <a:rPr lang="en-US"/>
              <a:t>	internal structure</a:t>
            </a:r>
          </a:p>
          <a:p>
            <a:pPr eaLnBrk="1" hangingPunct="1">
              <a:spcBef>
                <a:spcPct val="10000"/>
              </a:spcBef>
              <a:buFont typeface="Wingdings" pitchFamily="2" charset="2"/>
              <a:buNone/>
            </a:pPr>
            <a:r>
              <a:rPr lang="en-US"/>
              <a:t>	</a:t>
            </a:r>
            <a:r>
              <a:rPr lang="en-US" b="1">
                <a:solidFill>
                  <a:srgbClr val="0000FF"/>
                </a:solidFill>
              </a:rPr>
              <a:t>New functionality = more complex designs?</a:t>
            </a:r>
          </a:p>
          <a:p>
            <a:pPr eaLnBrk="1" hangingPunct="1"/>
            <a:endParaRPr lang="en-US" b="1">
              <a:solidFill>
                <a:srgbClr val="FF9429"/>
              </a:solidFill>
            </a:endParaRPr>
          </a:p>
        </p:txBody>
      </p:sp>
      <p:grpSp>
        <p:nvGrpSpPr>
          <p:cNvPr id="52228" name="Group 12"/>
          <p:cNvGrpSpPr>
            <a:grpSpLocks/>
          </p:cNvGrpSpPr>
          <p:nvPr/>
        </p:nvGrpSpPr>
        <p:grpSpPr bwMode="auto">
          <a:xfrm>
            <a:off x="5735638" y="3740150"/>
            <a:ext cx="2724150" cy="2568575"/>
            <a:chOff x="3107" y="1732"/>
            <a:chExt cx="1716" cy="1618"/>
          </a:xfrm>
        </p:grpSpPr>
        <p:pic>
          <p:nvPicPr>
            <p:cNvPr id="52230" name="Picture 10" descr="fibre_ex2"/>
            <p:cNvPicPr>
              <a:picLocks noChangeAspect="1" noChangeArrowheads="1"/>
            </p:cNvPicPr>
            <p:nvPr/>
          </p:nvPicPr>
          <p:blipFill>
            <a:blip r:embed="rId3" cstate="print"/>
            <a:srcRect/>
            <a:stretch>
              <a:fillRect/>
            </a:stretch>
          </p:blipFill>
          <p:spPr bwMode="auto">
            <a:xfrm>
              <a:off x="3107" y="2568"/>
              <a:ext cx="1716" cy="782"/>
            </a:xfrm>
            <a:prstGeom prst="rect">
              <a:avLst/>
            </a:prstGeom>
            <a:noFill/>
            <a:ln w="9525">
              <a:noFill/>
              <a:miter lim="800000"/>
              <a:headEnd/>
              <a:tailEnd/>
            </a:ln>
          </p:spPr>
        </p:pic>
        <p:pic>
          <p:nvPicPr>
            <p:cNvPr id="52231" name="Picture 11" descr="fibre_ex1"/>
            <p:cNvPicPr>
              <a:picLocks noChangeAspect="1" noChangeArrowheads="1"/>
            </p:cNvPicPr>
            <p:nvPr/>
          </p:nvPicPr>
          <p:blipFill>
            <a:blip r:embed="rId4" cstate="print"/>
            <a:srcRect/>
            <a:stretch>
              <a:fillRect/>
            </a:stretch>
          </p:blipFill>
          <p:spPr bwMode="auto">
            <a:xfrm>
              <a:off x="3116" y="1732"/>
              <a:ext cx="1669" cy="791"/>
            </a:xfrm>
            <a:prstGeom prst="rect">
              <a:avLst/>
            </a:prstGeom>
            <a:noFill/>
            <a:ln w="9525">
              <a:noFill/>
              <a:miter lim="800000"/>
              <a:headEnd/>
              <a:tailEnd/>
            </a:ln>
          </p:spPr>
        </p:pic>
      </p:grpSp>
      <p:pic>
        <p:nvPicPr>
          <p:cNvPr id="52229" name="Picture 13" descr="fibre_celek"/>
          <p:cNvPicPr>
            <a:picLocks noChangeAspect="1" noChangeArrowheads="1"/>
          </p:cNvPicPr>
          <p:nvPr/>
        </p:nvPicPr>
        <p:blipFill>
          <a:blip r:embed="rId5" cstate="print"/>
          <a:srcRect/>
          <a:stretch>
            <a:fillRect/>
          </a:stretch>
        </p:blipFill>
        <p:spPr bwMode="auto">
          <a:xfrm>
            <a:off x="5803900" y="2420938"/>
            <a:ext cx="2368550" cy="1296987"/>
          </a:xfrm>
          <a:prstGeom prst="rect">
            <a:avLst/>
          </a:prstGeom>
          <a:noFill/>
          <a:ln w="9525">
            <a:noFill/>
            <a:miter lim="800000"/>
            <a:headEnd/>
            <a:tailEnd/>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0" y="0"/>
            <a:ext cx="8604250" cy="685800"/>
          </a:xfrm>
        </p:spPr>
        <p:txBody>
          <a:bodyPr lIns="36000" tIns="36000" rIns="36000" bIns="36000"/>
          <a:lstStyle/>
          <a:p>
            <a:pPr eaLnBrk="1" hangingPunct="1">
              <a:defRPr/>
            </a:pPr>
            <a:r>
              <a:rPr lang="en-US" sz="3000"/>
              <a:t>Single-moded fibres</a:t>
            </a:r>
            <a:endParaRPr lang="en-US"/>
          </a:p>
        </p:txBody>
      </p:sp>
      <p:sp>
        <p:nvSpPr>
          <p:cNvPr id="53251"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pic>
        <p:nvPicPr>
          <p:cNvPr id="53252" name="Picture 5"/>
          <p:cNvPicPr>
            <a:picLocks noChangeAspect="1" noChangeArrowheads="1"/>
          </p:cNvPicPr>
          <p:nvPr/>
        </p:nvPicPr>
        <p:blipFill>
          <a:blip r:embed="rId3" cstate="print"/>
          <a:srcRect/>
          <a:stretch>
            <a:fillRect/>
          </a:stretch>
        </p:blipFill>
        <p:spPr bwMode="auto">
          <a:xfrm>
            <a:off x="3505200" y="1143000"/>
            <a:ext cx="1981200" cy="1920875"/>
          </a:xfrm>
          <a:prstGeom prst="rect">
            <a:avLst/>
          </a:prstGeom>
          <a:noFill/>
          <a:ln w="9525">
            <a:noFill/>
            <a:miter lim="800000"/>
            <a:headEnd/>
            <a:tailEnd/>
          </a:ln>
        </p:spPr>
      </p:pic>
      <p:pic>
        <p:nvPicPr>
          <p:cNvPr id="53253" name="Picture 6"/>
          <p:cNvPicPr>
            <a:picLocks noChangeAspect="1" noChangeArrowheads="1"/>
          </p:cNvPicPr>
          <p:nvPr/>
        </p:nvPicPr>
        <p:blipFill>
          <a:blip r:embed="rId4" cstate="print"/>
          <a:srcRect/>
          <a:stretch>
            <a:fillRect/>
          </a:stretch>
        </p:blipFill>
        <p:spPr bwMode="auto">
          <a:xfrm>
            <a:off x="6019800" y="1141413"/>
            <a:ext cx="1981200" cy="1922462"/>
          </a:xfrm>
          <a:prstGeom prst="rect">
            <a:avLst/>
          </a:prstGeom>
          <a:noFill/>
          <a:ln w="9525">
            <a:noFill/>
            <a:miter lim="800000"/>
            <a:headEnd/>
            <a:tailEnd/>
          </a:ln>
        </p:spPr>
      </p:pic>
      <p:sp>
        <p:nvSpPr>
          <p:cNvPr id="53254" name="Text Box 7"/>
          <p:cNvSpPr txBox="1">
            <a:spLocks noChangeArrowheads="1"/>
          </p:cNvSpPr>
          <p:nvPr/>
        </p:nvSpPr>
        <p:spPr bwMode="auto">
          <a:xfrm>
            <a:off x="3581400" y="898525"/>
            <a:ext cx="2133600" cy="320675"/>
          </a:xfrm>
          <a:prstGeom prst="rect">
            <a:avLst/>
          </a:prstGeom>
          <a:noFill/>
          <a:ln w="9525">
            <a:noFill/>
            <a:miter lim="800000"/>
            <a:headEnd/>
            <a:tailEnd/>
          </a:ln>
        </p:spPr>
        <p:txBody>
          <a:bodyPr>
            <a:spAutoFit/>
          </a:bodyPr>
          <a:lstStyle/>
          <a:p>
            <a:pPr algn="ctr"/>
            <a:r>
              <a:rPr lang="en-US" sz="1500" b="1">
                <a:solidFill>
                  <a:srgbClr val="FF001E"/>
                </a:solidFill>
                <a:ea typeface="ＭＳ Ｐゴシック" pitchFamily="34" charset="-128"/>
              </a:rPr>
              <a:t>First mode (confined)</a:t>
            </a:r>
            <a:endParaRPr lang="en-US" sz="1500">
              <a:ea typeface="ＭＳ Ｐゴシック" pitchFamily="34" charset="-128"/>
            </a:endParaRPr>
          </a:p>
        </p:txBody>
      </p:sp>
      <p:sp>
        <p:nvSpPr>
          <p:cNvPr id="53255" name="Text Box 8"/>
          <p:cNvSpPr txBox="1">
            <a:spLocks noChangeArrowheads="1"/>
          </p:cNvSpPr>
          <p:nvPr/>
        </p:nvSpPr>
        <p:spPr bwMode="auto">
          <a:xfrm>
            <a:off x="6019800" y="914400"/>
            <a:ext cx="2209800" cy="320675"/>
          </a:xfrm>
          <a:prstGeom prst="rect">
            <a:avLst/>
          </a:prstGeom>
          <a:noFill/>
          <a:ln w="9525">
            <a:noFill/>
            <a:miter lim="800000"/>
            <a:headEnd/>
            <a:tailEnd/>
          </a:ln>
        </p:spPr>
        <p:txBody>
          <a:bodyPr>
            <a:spAutoFit/>
          </a:bodyPr>
          <a:lstStyle/>
          <a:p>
            <a:pPr algn="ctr"/>
            <a:r>
              <a:rPr lang="en-US" sz="1500" b="1">
                <a:solidFill>
                  <a:srgbClr val="FF001E"/>
                </a:solidFill>
                <a:ea typeface="ＭＳ Ｐゴシック" pitchFamily="34" charset="-128"/>
              </a:rPr>
              <a:t>Second mode (leaky)</a:t>
            </a:r>
            <a:endParaRPr lang="en-US" sz="1500">
              <a:ea typeface="ＭＳ Ｐゴシック" pitchFamily="34" charset="-128"/>
            </a:endParaRPr>
          </a:p>
        </p:txBody>
      </p:sp>
      <p:sp>
        <p:nvSpPr>
          <p:cNvPr id="53256" name="Text Box 9"/>
          <p:cNvSpPr txBox="1">
            <a:spLocks noChangeArrowheads="1"/>
          </p:cNvSpPr>
          <p:nvPr/>
        </p:nvSpPr>
        <p:spPr bwMode="auto">
          <a:xfrm>
            <a:off x="228600" y="3598863"/>
            <a:ext cx="8686800" cy="1558925"/>
          </a:xfrm>
          <a:prstGeom prst="rect">
            <a:avLst/>
          </a:prstGeom>
          <a:noFill/>
          <a:ln w="9525">
            <a:noFill/>
            <a:miter lim="800000"/>
            <a:headEnd/>
            <a:tailEnd/>
          </a:ln>
        </p:spPr>
        <p:txBody>
          <a:bodyPr>
            <a:spAutoFit/>
          </a:bodyPr>
          <a:lstStyle/>
          <a:p>
            <a:pPr marL="357188" indent="-357188" eaLnBrk="1" hangingPunct="1">
              <a:spcBef>
                <a:spcPct val="50000"/>
              </a:spcBef>
              <a:buClr>
                <a:srgbClr val="FFAE5D"/>
              </a:buClr>
              <a:buSzPct val="75000"/>
              <a:buFont typeface="Wingdings" pitchFamily="2" charset="2"/>
              <a:buChar char="n"/>
            </a:pPr>
            <a:r>
              <a:rPr lang="en-AU" sz="1600">
                <a:latin typeface="Palatino Linotype" pitchFamily="18" charset="0"/>
                <a:ea typeface="ＭＳ Ｐゴシック" pitchFamily="34" charset="-128"/>
              </a:rPr>
              <a:t>Single-moded fibres support the propagation of only the fundamental mode.</a:t>
            </a:r>
          </a:p>
          <a:p>
            <a:pPr marL="357188" indent="-357188" eaLnBrk="1" hangingPunct="1">
              <a:spcBef>
                <a:spcPct val="50000"/>
              </a:spcBef>
              <a:buClr>
                <a:srgbClr val="FFAE5D"/>
              </a:buClr>
              <a:buSzPct val="75000"/>
              <a:buFont typeface="Wingdings" pitchFamily="2" charset="2"/>
              <a:buChar char="n"/>
            </a:pPr>
            <a:r>
              <a:rPr lang="en-AU" sz="1600">
                <a:latin typeface="Palatino Linotype" pitchFamily="18" charset="0"/>
                <a:ea typeface="ＭＳ Ｐゴシック" pitchFamily="34" charset="-128"/>
              </a:rPr>
              <a:t>These fibres are important in applications such as high-bandwidth communications, temperature sensing and strain sensing.</a:t>
            </a:r>
          </a:p>
          <a:p>
            <a:pPr marL="357188" indent="-357188" eaLnBrk="1" hangingPunct="1">
              <a:spcBef>
                <a:spcPct val="50000"/>
              </a:spcBef>
              <a:buClr>
                <a:srgbClr val="FFAE5D"/>
              </a:buClr>
              <a:buSzPct val="75000"/>
              <a:buFont typeface="Wingdings" pitchFamily="2" charset="2"/>
              <a:buChar char="n"/>
            </a:pPr>
            <a:r>
              <a:rPr lang="en-AU" sz="1600">
                <a:latin typeface="Palatino Linotype" pitchFamily="18" charset="0"/>
                <a:ea typeface="ＭＳ Ｐゴシック" pitchFamily="34" charset="-128"/>
              </a:rPr>
              <a:t>By discovering fibres that don’t have a typical hexagonal design, we can start doing more interesting things with them. </a:t>
            </a:r>
          </a:p>
        </p:txBody>
      </p:sp>
      <p:pic>
        <p:nvPicPr>
          <p:cNvPr id="53257" name="Picture 10" descr="LPG MPOF 5 centre"/>
          <p:cNvPicPr>
            <a:picLocks noChangeAspect="1" noChangeArrowheads="1"/>
          </p:cNvPicPr>
          <p:nvPr/>
        </p:nvPicPr>
        <p:blipFill>
          <a:blip r:embed="rId5" cstate="print"/>
          <a:srcRect/>
          <a:stretch>
            <a:fillRect/>
          </a:stretch>
        </p:blipFill>
        <p:spPr bwMode="auto">
          <a:xfrm>
            <a:off x="771525" y="1227138"/>
            <a:ext cx="1743075" cy="1439862"/>
          </a:xfrm>
          <a:prstGeom prst="rect">
            <a:avLst/>
          </a:prstGeom>
          <a:noFill/>
          <a:ln w="9525">
            <a:noFill/>
            <a:miter lim="800000"/>
            <a:headEnd/>
            <a:tailEnd/>
          </a:ln>
        </p:spPr>
      </p:pic>
      <p:sp>
        <p:nvSpPr>
          <p:cNvPr id="53258" name="Text Box 11"/>
          <p:cNvSpPr txBox="1">
            <a:spLocks noChangeArrowheads="1"/>
          </p:cNvSpPr>
          <p:nvPr/>
        </p:nvSpPr>
        <p:spPr bwMode="auto">
          <a:xfrm>
            <a:off x="381000" y="898525"/>
            <a:ext cx="2590800" cy="320675"/>
          </a:xfrm>
          <a:prstGeom prst="rect">
            <a:avLst/>
          </a:prstGeom>
          <a:noFill/>
          <a:ln w="9525">
            <a:noFill/>
            <a:miter lim="800000"/>
            <a:headEnd/>
            <a:tailEnd/>
          </a:ln>
        </p:spPr>
        <p:txBody>
          <a:bodyPr>
            <a:spAutoFit/>
          </a:bodyPr>
          <a:lstStyle/>
          <a:p>
            <a:pPr algn="ctr"/>
            <a:r>
              <a:rPr lang="en-US" sz="1500" b="1">
                <a:solidFill>
                  <a:srgbClr val="FF001E"/>
                </a:solidFill>
                <a:ea typeface="ＭＳ Ｐゴシック" pitchFamily="34" charset="-128"/>
              </a:rPr>
              <a:t>Typical hexagonal design</a:t>
            </a:r>
            <a:endParaRPr lang="en-US" sz="1500">
              <a:ea typeface="ＭＳ Ｐゴシック" pitchFamily="34" charset="-128"/>
            </a:endParaRPr>
          </a:p>
        </p:txBody>
      </p:sp>
      <p:sp>
        <p:nvSpPr>
          <p:cNvPr id="53259" name="Rectangle 12"/>
          <p:cNvSpPr>
            <a:spLocks noChangeArrowheads="1"/>
          </p:cNvSpPr>
          <p:nvPr/>
        </p:nvSpPr>
        <p:spPr bwMode="auto">
          <a:xfrm>
            <a:off x="3352800" y="762000"/>
            <a:ext cx="4953000" cy="2362200"/>
          </a:xfrm>
          <a:prstGeom prst="rect">
            <a:avLst/>
          </a:prstGeom>
          <a:noFill/>
          <a:ln w="19050">
            <a:solidFill>
              <a:schemeClr val="tx1"/>
            </a:solidFill>
            <a:miter lim="800000"/>
            <a:headEnd/>
            <a:tailEnd/>
          </a:ln>
        </p:spPr>
        <p:txBody>
          <a:bodyPr wrap="none" anchor="ctr"/>
          <a:lstStyle/>
          <a:p>
            <a:endParaRPr lang="en-US"/>
          </a:p>
        </p:txBody>
      </p:sp>
      <p:sp>
        <p:nvSpPr>
          <p:cNvPr id="53260" name="Text Box 13"/>
          <p:cNvSpPr txBox="1">
            <a:spLocks noChangeArrowheads="1"/>
          </p:cNvSpPr>
          <p:nvPr/>
        </p:nvSpPr>
        <p:spPr bwMode="auto">
          <a:xfrm>
            <a:off x="4572000" y="3108325"/>
            <a:ext cx="2514600" cy="320675"/>
          </a:xfrm>
          <a:prstGeom prst="rect">
            <a:avLst/>
          </a:prstGeom>
          <a:noFill/>
          <a:ln w="9525">
            <a:noFill/>
            <a:miter lim="800000"/>
            <a:headEnd/>
            <a:tailEnd/>
          </a:ln>
        </p:spPr>
        <p:txBody>
          <a:bodyPr>
            <a:spAutoFit/>
          </a:bodyPr>
          <a:lstStyle/>
          <a:p>
            <a:pPr algn="ctr"/>
            <a:r>
              <a:rPr lang="en-US" sz="1500" b="1" i="1">
                <a:ea typeface="ＭＳ Ｐゴシック" pitchFamily="34" charset="-128"/>
              </a:rPr>
              <a:t>Single-moded operation</a:t>
            </a:r>
          </a:p>
        </p:txBody>
      </p:sp>
      <p:sp>
        <p:nvSpPr>
          <p:cNvPr id="53261" name="Text Box 14"/>
          <p:cNvSpPr txBox="1">
            <a:spLocks noChangeArrowheads="1"/>
          </p:cNvSpPr>
          <p:nvPr/>
        </p:nvSpPr>
        <p:spPr bwMode="auto">
          <a:xfrm>
            <a:off x="381000" y="2743200"/>
            <a:ext cx="2514600" cy="549275"/>
          </a:xfrm>
          <a:prstGeom prst="rect">
            <a:avLst/>
          </a:prstGeom>
          <a:noFill/>
          <a:ln w="9525">
            <a:noFill/>
            <a:miter lim="800000"/>
            <a:headEnd/>
            <a:tailEnd/>
          </a:ln>
        </p:spPr>
        <p:txBody>
          <a:bodyPr>
            <a:spAutoFit/>
          </a:bodyPr>
          <a:lstStyle/>
          <a:p>
            <a:pPr algn="ctr"/>
            <a:r>
              <a:rPr lang="en-US" sz="1500" b="1" i="1">
                <a:ea typeface="ＭＳ Ｐゴシック" pitchFamily="34" charset="-128"/>
              </a:rPr>
              <a:t>Standard design since the early 1990’s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0" y="0"/>
            <a:ext cx="8532813" cy="685800"/>
          </a:xfrm>
        </p:spPr>
        <p:txBody>
          <a:bodyPr lIns="36000" tIns="36000" rIns="36000" bIns="36000"/>
          <a:lstStyle/>
          <a:p>
            <a:pPr eaLnBrk="1" hangingPunct="1">
              <a:defRPr/>
            </a:pPr>
            <a:r>
              <a:rPr lang="en-US" sz="3200"/>
              <a:t>Evolved single-mode designs</a:t>
            </a:r>
          </a:p>
        </p:txBody>
      </p:sp>
      <p:sp>
        <p:nvSpPr>
          <p:cNvPr id="54275"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grpSp>
        <p:nvGrpSpPr>
          <p:cNvPr id="54276" name="Group 4"/>
          <p:cNvGrpSpPr>
            <a:grpSpLocks/>
          </p:cNvGrpSpPr>
          <p:nvPr/>
        </p:nvGrpSpPr>
        <p:grpSpPr bwMode="auto">
          <a:xfrm>
            <a:off x="1600200" y="762000"/>
            <a:ext cx="5334000" cy="3962400"/>
            <a:chOff x="192" y="864"/>
            <a:chExt cx="3360" cy="2496"/>
          </a:xfrm>
        </p:grpSpPr>
        <p:pic>
          <p:nvPicPr>
            <p:cNvPr id="54278" name="Picture 5" descr="SM-DesignTypes"/>
            <p:cNvPicPr>
              <a:picLocks noChangeAspect="1" noChangeArrowheads="1"/>
            </p:cNvPicPr>
            <p:nvPr/>
          </p:nvPicPr>
          <p:blipFill>
            <a:blip r:embed="rId3" cstate="print"/>
            <a:srcRect/>
            <a:stretch>
              <a:fillRect/>
            </a:stretch>
          </p:blipFill>
          <p:spPr bwMode="auto">
            <a:xfrm>
              <a:off x="192" y="981"/>
              <a:ext cx="3264" cy="2329"/>
            </a:xfrm>
            <a:prstGeom prst="rect">
              <a:avLst/>
            </a:prstGeom>
            <a:noFill/>
            <a:ln w="9525">
              <a:noFill/>
              <a:miter lim="800000"/>
              <a:headEnd/>
              <a:tailEnd/>
            </a:ln>
          </p:spPr>
        </p:pic>
        <p:sp>
          <p:nvSpPr>
            <p:cNvPr id="54279" name="Rectangle 6"/>
            <p:cNvSpPr>
              <a:spLocks noChangeArrowheads="1"/>
            </p:cNvSpPr>
            <p:nvPr/>
          </p:nvSpPr>
          <p:spPr bwMode="auto">
            <a:xfrm>
              <a:off x="1344" y="1728"/>
              <a:ext cx="2208" cy="768"/>
            </a:xfrm>
            <a:prstGeom prst="rect">
              <a:avLst/>
            </a:prstGeom>
            <a:noFill/>
            <a:ln w="9525">
              <a:solidFill>
                <a:schemeClr val="tx1"/>
              </a:solidFill>
              <a:miter lim="800000"/>
              <a:headEnd/>
              <a:tailEnd/>
            </a:ln>
          </p:spPr>
          <p:txBody>
            <a:bodyPr wrap="none" anchor="ctr"/>
            <a:lstStyle/>
            <a:p>
              <a:endParaRPr lang="en-US"/>
            </a:p>
          </p:txBody>
        </p:sp>
        <p:sp>
          <p:nvSpPr>
            <p:cNvPr id="54280" name="Rectangle 7"/>
            <p:cNvSpPr>
              <a:spLocks noChangeArrowheads="1"/>
            </p:cNvSpPr>
            <p:nvPr/>
          </p:nvSpPr>
          <p:spPr bwMode="auto">
            <a:xfrm>
              <a:off x="1344" y="864"/>
              <a:ext cx="2208" cy="768"/>
            </a:xfrm>
            <a:prstGeom prst="rect">
              <a:avLst/>
            </a:prstGeom>
            <a:noFill/>
            <a:ln w="9525">
              <a:solidFill>
                <a:schemeClr val="tx1"/>
              </a:solidFill>
              <a:miter lim="800000"/>
              <a:headEnd/>
              <a:tailEnd/>
            </a:ln>
          </p:spPr>
          <p:txBody>
            <a:bodyPr wrap="none" anchor="ctr"/>
            <a:lstStyle/>
            <a:p>
              <a:endParaRPr lang="en-US"/>
            </a:p>
          </p:txBody>
        </p:sp>
        <p:sp>
          <p:nvSpPr>
            <p:cNvPr id="54281" name="Rectangle 8"/>
            <p:cNvSpPr>
              <a:spLocks noChangeArrowheads="1"/>
            </p:cNvSpPr>
            <p:nvPr/>
          </p:nvSpPr>
          <p:spPr bwMode="auto">
            <a:xfrm>
              <a:off x="1344" y="2592"/>
              <a:ext cx="2208" cy="768"/>
            </a:xfrm>
            <a:prstGeom prst="rect">
              <a:avLst/>
            </a:prstGeom>
            <a:noFill/>
            <a:ln w="9525">
              <a:solidFill>
                <a:schemeClr val="tx1"/>
              </a:solidFill>
              <a:miter lim="800000"/>
              <a:headEnd/>
              <a:tailEnd/>
            </a:ln>
          </p:spPr>
          <p:txBody>
            <a:bodyPr wrap="none" anchor="ctr"/>
            <a:lstStyle/>
            <a:p>
              <a:endParaRPr lang="en-US"/>
            </a:p>
          </p:txBody>
        </p:sp>
      </p:grpSp>
      <p:sp>
        <p:nvSpPr>
          <p:cNvPr id="54277" name="Text Box 10"/>
          <p:cNvSpPr txBox="1">
            <a:spLocks noChangeArrowheads="1"/>
          </p:cNvSpPr>
          <p:nvPr/>
        </p:nvSpPr>
        <p:spPr bwMode="auto">
          <a:xfrm>
            <a:off x="381000" y="4924425"/>
            <a:ext cx="8534400" cy="1314450"/>
          </a:xfrm>
          <a:prstGeom prst="rect">
            <a:avLst/>
          </a:prstGeom>
          <a:noFill/>
          <a:ln w="9525">
            <a:noFill/>
            <a:miter lim="800000"/>
            <a:headEnd/>
            <a:tailEnd/>
          </a:ln>
        </p:spPr>
        <p:txBody>
          <a:bodyPr>
            <a:spAutoFit/>
          </a:bodyPr>
          <a:lstStyle/>
          <a:p>
            <a:pPr algn="ctr" eaLnBrk="1" hangingPunct="1"/>
            <a:r>
              <a:rPr lang="en-US" sz="1600">
                <a:latin typeface="Palatino Linotype" pitchFamily="18" charset="0"/>
                <a:ea typeface="ＭＳ Ｐゴシック" pitchFamily="34" charset="-128"/>
              </a:rPr>
              <a:t>All designs have confined fundamental modes with </a:t>
            </a:r>
            <a:r>
              <a:rPr lang="en-US" sz="1600" b="1" i="1">
                <a:latin typeface="Palatino Linotype" pitchFamily="18" charset="0"/>
                <a:ea typeface="ＭＳ Ｐゴシック" pitchFamily="34" charset="-128"/>
              </a:rPr>
              <a:t>l</a:t>
            </a:r>
            <a:r>
              <a:rPr lang="en-US" sz="1600" b="1" i="1" baseline="-25000">
                <a:latin typeface="Palatino Linotype" pitchFamily="18" charset="0"/>
                <a:ea typeface="ＭＳ Ｐゴシック" pitchFamily="34" charset="-128"/>
              </a:rPr>
              <a:t>c,1</a:t>
            </a:r>
            <a:r>
              <a:rPr lang="en-US" sz="1600" b="1">
                <a:latin typeface="Palatino Linotype" pitchFamily="18" charset="0"/>
                <a:ea typeface="ＭＳ Ｐゴシック" pitchFamily="34" charset="-128"/>
              </a:rPr>
              <a:t> </a:t>
            </a:r>
            <a:r>
              <a:rPr lang="en-US" sz="1600" b="1">
                <a:latin typeface="Palatino Linotype" pitchFamily="18" charset="0"/>
                <a:ea typeface="ＭＳ Ｐゴシック" pitchFamily="34" charset="-128"/>
                <a:sym typeface="Symbol" pitchFamily="18" charset="2"/>
              </a:rPr>
              <a:t></a:t>
            </a:r>
            <a:r>
              <a:rPr lang="en-US" sz="1600" b="1">
                <a:latin typeface="Palatino Linotype" pitchFamily="18" charset="0"/>
                <a:ea typeface="ＭＳ Ｐゴシック" pitchFamily="34" charset="-128"/>
              </a:rPr>
              <a:t> 10</a:t>
            </a:r>
            <a:r>
              <a:rPr lang="en-US" sz="1600" b="1" baseline="30000">
                <a:latin typeface="Palatino Linotype" pitchFamily="18" charset="0"/>
                <a:ea typeface="ＭＳ Ｐゴシック" pitchFamily="34" charset="-128"/>
              </a:rPr>
              <a:t>-1</a:t>
            </a:r>
            <a:r>
              <a:rPr lang="en-US" sz="1600" b="1">
                <a:latin typeface="Palatino Linotype" pitchFamily="18" charset="0"/>
                <a:ea typeface="ＭＳ Ｐゴシック" pitchFamily="34" charset="-128"/>
              </a:rPr>
              <a:t> dB/m</a:t>
            </a:r>
            <a:r>
              <a:rPr lang="en-US" sz="1600">
                <a:latin typeface="Palatino Linotype" pitchFamily="18" charset="0"/>
                <a:ea typeface="ＭＳ Ｐゴシック" pitchFamily="34" charset="-128"/>
              </a:rPr>
              <a:t>, with losses more typically being </a:t>
            </a:r>
            <a:r>
              <a:rPr lang="en-US" sz="1600" b="1" i="1">
                <a:latin typeface="Palatino Linotype" pitchFamily="18" charset="0"/>
                <a:ea typeface="ＭＳ Ｐゴシック" pitchFamily="34" charset="-128"/>
              </a:rPr>
              <a:t>l</a:t>
            </a:r>
            <a:r>
              <a:rPr lang="en-US" sz="1600" b="1" i="1" baseline="-25000">
                <a:latin typeface="Palatino Linotype" pitchFamily="18" charset="0"/>
                <a:ea typeface="ＭＳ Ｐゴシック" pitchFamily="34" charset="-128"/>
              </a:rPr>
              <a:t>c,1</a:t>
            </a:r>
            <a:r>
              <a:rPr lang="en-US" sz="1600" b="1">
                <a:latin typeface="Palatino Linotype" pitchFamily="18" charset="0"/>
                <a:ea typeface="ＭＳ Ｐゴシック" pitchFamily="34" charset="-128"/>
              </a:rPr>
              <a:t> </a:t>
            </a:r>
            <a:r>
              <a:rPr lang="en-US" sz="1600" b="1">
                <a:latin typeface="Palatino Linotype" pitchFamily="18" charset="0"/>
                <a:ea typeface="ＭＳ Ｐゴシック" pitchFamily="34" charset="-128"/>
                <a:sym typeface="Symbol" pitchFamily="18" charset="2"/>
              </a:rPr>
              <a:t></a:t>
            </a:r>
            <a:r>
              <a:rPr lang="en-US" sz="1600" b="1">
                <a:latin typeface="Palatino Linotype" pitchFamily="18" charset="0"/>
                <a:ea typeface="ＭＳ Ｐゴシック" pitchFamily="34" charset="-128"/>
              </a:rPr>
              <a:t> 10</a:t>
            </a:r>
            <a:r>
              <a:rPr lang="en-US" sz="1600" b="1" baseline="30000">
                <a:latin typeface="Palatino Linotype" pitchFamily="18" charset="0"/>
                <a:ea typeface="ＭＳ Ｐゴシック" pitchFamily="34" charset="-128"/>
              </a:rPr>
              <a:t>-3</a:t>
            </a:r>
            <a:r>
              <a:rPr lang="en-US" sz="1600" b="1">
                <a:latin typeface="Palatino Linotype" pitchFamily="18" charset="0"/>
                <a:ea typeface="ＭＳ Ｐゴシック" pitchFamily="34" charset="-128"/>
              </a:rPr>
              <a:t> dB/m</a:t>
            </a:r>
            <a:r>
              <a:rPr lang="en-US" sz="1600">
                <a:latin typeface="Palatino Linotype" pitchFamily="18" charset="0"/>
                <a:ea typeface="ＭＳ Ｐゴシック" pitchFamily="34" charset="-128"/>
              </a:rPr>
              <a:t>. </a:t>
            </a:r>
          </a:p>
          <a:p>
            <a:pPr algn="ctr" eaLnBrk="1" hangingPunct="1"/>
            <a:r>
              <a:rPr lang="en-US" sz="1600">
                <a:latin typeface="Palatino Linotype" pitchFamily="18" charset="0"/>
                <a:ea typeface="ＭＳ Ｐゴシック" pitchFamily="34" charset="-128"/>
              </a:rPr>
              <a:t>The loss of the second mode </a:t>
            </a:r>
            <a:r>
              <a:rPr lang="en-US" sz="1600" b="1" i="1">
                <a:latin typeface="Palatino Linotype" pitchFamily="18" charset="0"/>
                <a:ea typeface="ＭＳ Ｐゴシック" pitchFamily="34" charset="-128"/>
              </a:rPr>
              <a:t>l</a:t>
            </a:r>
            <a:r>
              <a:rPr lang="en-US" sz="1600" b="1" i="1" baseline="-25000">
                <a:latin typeface="Palatino Linotype" pitchFamily="18" charset="0"/>
                <a:ea typeface="ＭＳ Ｐゴシック" pitchFamily="34" charset="-128"/>
              </a:rPr>
              <a:t>c,2</a:t>
            </a:r>
            <a:r>
              <a:rPr lang="en-US" sz="1600" b="1" i="1">
                <a:latin typeface="Palatino Linotype" pitchFamily="18" charset="0"/>
                <a:ea typeface="ＭＳ Ｐゴシック" pitchFamily="34" charset="-128"/>
              </a:rPr>
              <a:t>&gt;</a:t>
            </a:r>
            <a:r>
              <a:rPr lang="en-US" sz="1600" b="1">
                <a:latin typeface="Palatino Linotype" pitchFamily="18" charset="0"/>
                <a:ea typeface="ＭＳ Ｐゴシック" pitchFamily="34" charset="-128"/>
              </a:rPr>
              <a:t>10</a:t>
            </a:r>
            <a:r>
              <a:rPr lang="en-US" sz="1600" b="1" baseline="30000">
                <a:latin typeface="Palatino Linotype" pitchFamily="18" charset="0"/>
                <a:ea typeface="ＭＳ Ｐゴシック" pitchFamily="34" charset="-128"/>
              </a:rPr>
              <a:t>4</a:t>
            </a:r>
            <a:r>
              <a:rPr lang="en-US" sz="1600">
                <a:latin typeface="Palatino Linotype" pitchFamily="18" charset="0"/>
                <a:ea typeface="ＭＳ Ｐゴシック" pitchFamily="34" charset="-128"/>
              </a:rPr>
              <a:t> </a:t>
            </a:r>
            <a:r>
              <a:rPr lang="en-US" sz="1600" b="1">
                <a:latin typeface="Palatino Linotype" pitchFamily="18" charset="0"/>
                <a:ea typeface="ＭＳ Ｐゴシック" pitchFamily="34" charset="-128"/>
              </a:rPr>
              <a:t>dB/m</a:t>
            </a:r>
            <a:r>
              <a:rPr lang="en-US" sz="1600">
                <a:latin typeface="Palatino Linotype" pitchFamily="18" charset="0"/>
                <a:ea typeface="ＭＳ Ｐゴシック" pitchFamily="34" charset="-128"/>
              </a:rPr>
              <a:t> in all cases.</a:t>
            </a:r>
          </a:p>
          <a:p>
            <a:pPr algn="ctr" eaLnBrk="1" hangingPunct="1"/>
            <a:endParaRPr lang="en-US" sz="1600">
              <a:latin typeface="Palatino Linotype" pitchFamily="18" charset="0"/>
              <a:ea typeface="ＭＳ Ｐゴシック" pitchFamily="34" charset="-128"/>
            </a:endParaRPr>
          </a:p>
          <a:p>
            <a:pPr algn="ctr" eaLnBrk="1" hangingPunct="1"/>
            <a:r>
              <a:rPr lang="en-US" sz="1600">
                <a:latin typeface="Palatino Linotype" pitchFamily="18" charset="0"/>
                <a:ea typeface="ＭＳ Ｐゴシック" pitchFamily="34" charset="-128"/>
              </a:rPr>
              <a:t>All single-moded, yet phenotypically different</a:t>
            </a:r>
            <a:r>
              <a:rPr lang="en-US" sz="1600" i="1">
                <a:latin typeface="Palatino Linotype" pitchFamily="18" charset="0"/>
                <a:ea typeface="ＭＳ Ｐゴシック" pitchFamily="34" charset="-128"/>
              </a:rPr>
              <a:t>.</a:t>
            </a:r>
            <a:r>
              <a:rPr lang="en-US" sz="1600">
                <a:latin typeface="Palatino Linotype" pitchFamily="18" charset="0"/>
                <a:ea typeface="ＭＳ Ｐゴシック" pitchFamily="34" charset="-128"/>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0" y="0"/>
            <a:ext cx="8604250" cy="685800"/>
          </a:xfrm>
        </p:spPr>
        <p:txBody>
          <a:bodyPr lIns="36000" tIns="36000" rIns="36000" bIns="36000"/>
          <a:lstStyle/>
          <a:p>
            <a:pPr eaLnBrk="1" hangingPunct="1">
              <a:defRPr/>
            </a:pPr>
            <a:r>
              <a:rPr lang="en-US" sz="3200"/>
              <a:t>Manufactured single-mode MPOF</a:t>
            </a:r>
          </a:p>
        </p:txBody>
      </p:sp>
      <p:sp>
        <p:nvSpPr>
          <p:cNvPr id="55299"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sp>
        <p:nvSpPr>
          <p:cNvPr id="55300" name="Text Box 4"/>
          <p:cNvSpPr txBox="1">
            <a:spLocks noChangeArrowheads="1"/>
          </p:cNvSpPr>
          <p:nvPr/>
        </p:nvSpPr>
        <p:spPr bwMode="auto">
          <a:xfrm>
            <a:off x="228600" y="4113213"/>
            <a:ext cx="8458200" cy="947737"/>
          </a:xfrm>
          <a:prstGeom prst="rect">
            <a:avLst/>
          </a:prstGeom>
          <a:noFill/>
          <a:ln w="9525">
            <a:noFill/>
            <a:miter lim="800000"/>
            <a:headEnd/>
            <a:tailEnd/>
          </a:ln>
        </p:spPr>
        <p:txBody>
          <a:bodyPr>
            <a:spAutoFit/>
          </a:bodyPr>
          <a:lstStyle/>
          <a:p>
            <a:pPr marL="357188" indent="-357188" eaLnBrk="1" hangingPunct="1">
              <a:spcBef>
                <a:spcPct val="50000"/>
              </a:spcBef>
              <a:buClr>
                <a:srgbClr val="FFAE5D"/>
              </a:buClr>
              <a:buSzPct val="75000"/>
              <a:buFont typeface="Wingdings" pitchFamily="2" charset="2"/>
              <a:buChar char="n"/>
            </a:pPr>
            <a:r>
              <a:rPr lang="en-US" sz="1600" b="1">
                <a:solidFill>
                  <a:srgbClr val="0000FF"/>
                </a:solidFill>
                <a:latin typeface="Palatino Linotype" pitchFamily="18" charset="0"/>
                <a:ea typeface="ＭＳ Ｐゴシック" pitchFamily="34" charset="-128"/>
              </a:rPr>
              <a:t>Evolved designs are simpler than previous designs, and easier to manufacture</a:t>
            </a:r>
            <a:r>
              <a:rPr lang="en-US" sz="1600" b="1">
                <a:latin typeface="Palatino Linotype" pitchFamily="18" charset="0"/>
                <a:ea typeface="ＭＳ Ｐゴシック" pitchFamily="34" charset="-128"/>
              </a:rPr>
              <a:t>.</a:t>
            </a:r>
          </a:p>
          <a:p>
            <a:pPr marL="357188" indent="-357188" eaLnBrk="1" hangingPunct="1">
              <a:spcBef>
                <a:spcPct val="50000"/>
              </a:spcBef>
              <a:buClr>
                <a:srgbClr val="FFAE5D"/>
              </a:buClr>
              <a:buSzPct val="75000"/>
              <a:buFont typeface="Wingdings" pitchFamily="2" charset="2"/>
              <a:buChar char="n"/>
            </a:pPr>
            <a:r>
              <a:rPr lang="en-US" sz="1600">
                <a:latin typeface="Palatino Linotype" pitchFamily="18" charset="0"/>
                <a:ea typeface="ＭＳ Ｐゴシック" pitchFamily="34" charset="-128"/>
              </a:rPr>
              <a:t>Provided us with a rich set of never before seen single-moded microstructured fibre designs to investigate further.</a:t>
            </a:r>
          </a:p>
        </p:txBody>
      </p:sp>
      <p:pic>
        <p:nvPicPr>
          <p:cNvPr id="55301" name="Picture 6" descr="ManufactureSMFibrePreform"/>
          <p:cNvPicPr>
            <a:picLocks noChangeAspect="1" noChangeArrowheads="1"/>
          </p:cNvPicPr>
          <p:nvPr/>
        </p:nvPicPr>
        <p:blipFill>
          <a:blip r:embed="rId3" cstate="print"/>
          <a:srcRect/>
          <a:stretch>
            <a:fillRect/>
          </a:stretch>
        </p:blipFill>
        <p:spPr bwMode="auto">
          <a:xfrm>
            <a:off x="762000" y="838200"/>
            <a:ext cx="3668713" cy="2760663"/>
          </a:xfrm>
          <a:prstGeom prst="rect">
            <a:avLst/>
          </a:prstGeom>
          <a:noFill/>
          <a:ln w="9525">
            <a:noFill/>
            <a:miter lim="800000"/>
            <a:headEnd/>
            <a:tailEnd/>
          </a:ln>
        </p:spPr>
      </p:pic>
      <p:pic>
        <p:nvPicPr>
          <p:cNvPr id="55302" name="Picture 7" descr="ManufactureSMFibre"/>
          <p:cNvPicPr>
            <a:picLocks noChangeAspect="1" noChangeArrowheads="1"/>
          </p:cNvPicPr>
          <p:nvPr/>
        </p:nvPicPr>
        <p:blipFill>
          <a:blip r:embed="rId4" cstate="print"/>
          <a:srcRect/>
          <a:stretch>
            <a:fillRect/>
          </a:stretch>
        </p:blipFill>
        <p:spPr bwMode="auto">
          <a:xfrm>
            <a:off x="5029200" y="855663"/>
            <a:ext cx="3340100" cy="274161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0" y="0"/>
            <a:ext cx="8604250" cy="685800"/>
          </a:xfrm>
        </p:spPr>
        <p:txBody>
          <a:bodyPr lIns="36000" tIns="36000" rIns="36000" bIns="36000"/>
          <a:lstStyle/>
          <a:p>
            <a:pPr eaLnBrk="1" hangingPunct="1">
              <a:defRPr/>
            </a:pPr>
            <a:r>
              <a:rPr lang="en-US" sz="3000"/>
              <a:t>A different fitness function</a:t>
            </a:r>
            <a:endParaRPr lang="en-US"/>
          </a:p>
        </p:txBody>
      </p:sp>
      <p:sp>
        <p:nvSpPr>
          <p:cNvPr id="56323" name="Rectangle 3"/>
          <p:cNvSpPr>
            <a:spLocks noGrp="1" noChangeArrowheads="1"/>
          </p:cNvSpPr>
          <p:nvPr>
            <p:ph type="body" idx="1"/>
          </p:nvPr>
        </p:nvSpPr>
        <p:spPr>
          <a:xfrm>
            <a:off x="0" y="685800"/>
            <a:ext cx="9144000" cy="6172200"/>
          </a:xfrm>
          <a:noFill/>
        </p:spPr>
        <p:txBody>
          <a:bodyPr/>
          <a:lstStyle/>
          <a:p>
            <a:pPr eaLnBrk="1" hangingPunct="1">
              <a:lnSpc>
                <a:spcPct val="90000"/>
              </a:lnSpc>
            </a:pPr>
            <a:endParaRPr lang="en-US"/>
          </a:p>
          <a:p>
            <a:pPr eaLnBrk="1" hangingPunct="1">
              <a:lnSpc>
                <a:spcPct val="90000"/>
              </a:lnSpc>
            </a:pPr>
            <a:endParaRPr lang="en-US"/>
          </a:p>
          <a:p>
            <a:pPr lvl="1" eaLnBrk="1" hangingPunct="1">
              <a:lnSpc>
                <a:spcPct val="90000"/>
              </a:lnSpc>
              <a:buFont typeface="Wingdings" pitchFamily="2" charset="2"/>
              <a:buNone/>
            </a:pPr>
            <a:endParaRPr lang="en-US"/>
          </a:p>
        </p:txBody>
      </p:sp>
      <p:pic>
        <p:nvPicPr>
          <p:cNvPr id="56324" name="Picture 5" descr="bluegimp1_gs"/>
          <p:cNvPicPr>
            <a:picLocks noChangeAspect="1" noChangeArrowheads="1"/>
          </p:cNvPicPr>
          <p:nvPr/>
        </p:nvPicPr>
        <p:blipFill>
          <a:blip r:embed="rId3" cstate="print"/>
          <a:srcRect/>
          <a:stretch>
            <a:fillRect/>
          </a:stretch>
        </p:blipFill>
        <p:spPr bwMode="auto">
          <a:xfrm>
            <a:off x="990600" y="1590675"/>
            <a:ext cx="2362200" cy="2298700"/>
          </a:xfrm>
          <a:prstGeom prst="rect">
            <a:avLst/>
          </a:prstGeom>
          <a:noFill/>
          <a:ln w="9525">
            <a:noFill/>
            <a:miter lim="800000"/>
            <a:headEnd/>
            <a:tailEnd/>
          </a:ln>
        </p:spPr>
      </p:pic>
      <p:pic>
        <p:nvPicPr>
          <p:cNvPr id="56325" name="Picture 6" descr="gimp3"/>
          <p:cNvPicPr>
            <a:picLocks noChangeAspect="1" noChangeArrowheads="1"/>
          </p:cNvPicPr>
          <p:nvPr/>
        </p:nvPicPr>
        <p:blipFill>
          <a:blip r:embed="rId4" cstate="print"/>
          <a:srcRect l="1833" r="2512" b="2701"/>
          <a:stretch>
            <a:fillRect/>
          </a:stretch>
        </p:blipFill>
        <p:spPr bwMode="auto">
          <a:xfrm>
            <a:off x="990600" y="4105275"/>
            <a:ext cx="2362200" cy="2295525"/>
          </a:xfrm>
          <a:prstGeom prst="rect">
            <a:avLst/>
          </a:prstGeom>
          <a:noFill/>
          <a:ln w="9525">
            <a:noFill/>
            <a:miter lim="800000"/>
            <a:headEnd/>
            <a:tailEnd/>
          </a:ln>
        </p:spPr>
      </p:pic>
      <p:pic>
        <p:nvPicPr>
          <p:cNvPr id="56326" name="Picture 7" descr="SEM 02"/>
          <p:cNvPicPr>
            <a:picLocks noGrp="1" noChangeAspect="1" noChangeArrowheads="1"/>
          </p:cNvPicPr>
          <p:nvPr>
            <p:ph sz="quarter" idx="4294967295"/>
          </p:nvPr>
        </p:nvPicPr>
        <p:blipFill>
          <a:blip r:embed="rId5" cstate="print"/>
          <a:srcRect l="10289" r="18127" b="6464"/>
          <a:stretch>
            <a:fillRect/>
          </a:stretch>
        </p:blipFill>
        <p:spPr>
          <a:xfrm>
            <a:off x="4038600" y="1663700"/>
            <a:ext cx="2362200" cy="2230438"/>
          </a:xfrm>
          <a:noFill/>
        </p:spPr>
      </p:pic>
      <p:pic>
        <p:nvPicPr>
          <p:cNvPr id="56327" name="Picture 8"/>
          <p:cNvPicPr>
            <a:picLocks noChangeAspect="1" noChangeArrowheads="1"/>
          </p:cNvPicPr>
          <p:nvPr/>
        </p:nvPicPr>
        <p:blipFill>
          <a:blip r:embed="rId6" cstate="print"/>
          <a:srcRect/>
          <a:stretch>
            <a:fillRect/>
          </a:stretch>
        </p:blipFill>
        <p:spPr bwMode="auto">
          <a:xfrm>
            <a:off x="4038600" y="4173538"/>
            <a:ext cx="2362200" cy="2227262"/>
          </a:xfrm>
          <a:prstGeom prst="rect">
            <a:avLst/>
          </a:prstGeom>
          <a:noFill/>
          <a:ln w="9525">
            <a:noFill/>
            <a:miter lim="800000"/>
            <a:headEnd/>
            <a:tailEnd/>
          </a:ln>
        </p:spPr>
      </p:pic>
      <p:sp>
        <p:nvSpPr>
          <p:cNvPr id="56328" name="Text Box 9"/>
          <p:cNvSpPr txBox="1">
            <a:spLocks noChangeArrowheads="1"/>
          </p:cNvSpPr>
          <p:nvPr/>
        </p:nvSpPr>
        <p:spPr bwMode="auto">
          <a:xfrm>
            <a:off x="323850" y="831850"/>
            <a:ext cx="8424863" cy="581025"/>
          </a:xfrm>
          <a:prstGeom prst="rect">
            <a:avLst/>
          </a:prstGeom>
          <a:noFill/>
          <a:ln w="9525">
            <a:noFill/>
            <a:miter lim="800000"/>
            <a:headEnd/>
            <a:tailEnd/>
          </a:ln>
        </p:spPr>
        <p:txBody>
          <a:bodyPr>
            <a:spAutoFit/>
          </a:bodyPr>
          <a:lstStyle/>
          <a:p>
            <a:pPr marL="357188" indent="-357188" eaLnBrk="1" hangingPunct="1">
              <a:spcBef>
                <a:spcPct val="50000"/>
              </a:spcBef>
              <a:buClr>
                <a:srgbClr val="FFAE5D"/>
              </a:buClr>
              <a:buSzPct val="75000"/>
              <a:buFont typeface="Wingdings" pitchFamily="2" charset="2"/>
              <a:buChar char="n"/>
            </a:pPr>
            <a:r>
              <a:rPr lang="en-US" sz="1600" b="1">
                <a:latin typeface="Palatino Linotype" pitchFamily="18" charset="0"/>
                <a:ea typeface="ＭＳ Ｐゴシック" pitchFamily="34" charset="-128"/>
              </a:rPr>
              <a:t>Highly multi-moded fibres </a:t>
            </a:r>
            <a:r>
              <a:rPr lang="en-US" sz="1600">
                <a:latin typeface="Palatino Linotype" pitchFamily="18" charset="0"/>
                <a:ea typeface="ＭＳ Ｐゴシック" pitchFamily="34" charset="-128"/>
              </a:rPr>
              <a:t>designed for use in LANs and other short-distance high-bandwidth applications.</a:t>
            </a:r>
          </a:p>
        </p:txBody>
      </p:sp>
      <p:sp>
        <p:nvSpPr>
          <p:cNvPr id="56329" name="Text Box 10"/>
          <p:cNvSpPr txBox="1">
            <a:spLocks noChangeArrowheads="1"/>
          </p:cNvSpPr>
          <p:nvPr/>
        </p:nvSpPr>
        <p:spPr bwMode="auto">
          <a:xfrm>
            <a:off x="381000" y="1693863"/>
            <a:ext cx="884238" cy="304800"/>
          </a:xfrm>
          <a:prstGeom prst="rect">
            <a:avLst/>
          </a:prstGeom>
          <a:noFill/>
          <a:ln w="9525">
            <a:noFill/>
            <a:miter lim="800000"/>
            <a:headEnd/>
            <a:tailEnd/>
          </a:ln>
        </p:spPr>
        <p:txBody>
          <a:bodyPr wrap="none">
            <a:spAutoFit/>
          </a:bodyPr>
          <a:lstStyle/>
          <a:p>
            <a:pPr eaLnBrk="1" hangingPunct="1"/>
            <a:r>
              <a:rPr lang="en-US" sz="1400" b="1">
                <a:ea typeface="ＭＳ Ｐゴシック" pitchFamily="34" charset="-128"/>
              </a:rPr>
              <a:t>‘GIMP 1’</a:t>
            </a:r>
          </a:p>
        </p:txBody>
      </p:sp>
      <p:sp>
        <p:nvSpPr>
          <p:cNvPr id="56330" name="Text Box 11"/>
          <p:cNvSpPr txBox="1">
            <a:spLocks noChangeArrowheads="1"/>
          </p:cNvSpPr>
          <p:nvPr/>
        </p:nvSpPr>
        <p:spPr bwMode="auto">
          <a:xfrm>
            <a:off x="381000" y="4208463"/>
            <a:ext cx="884238" cy="304800"/>
          </a:xfrm>
          <a:prstGeom prst="rect">
            <a:avLst/>
          </a:prstGeom>
          <a:noFill/>
          <a:ln w="9525">
            <a:noFill/>
            <a:miter lim="800000"/>
            <a:headEnd/>
            <a:tailEnd/>
          </a:ln>
        </p:spPr>
        <p:txBody>
          <a:bodyPr wrap="none">
            <a:spAutoFit/>
          </a:bodyPr>
          <a:lstStyle/>
          <a:p>
            <a:pPr eaLnBrk="1" hangingPunct="1"/>
            <a:r>
              <a:rPr lang="en-US" sz="1400" b="1">
                <a:ea typeface="ＭＳ Ｐゴシック" pitchFamily="34" charset="-128"/>
              </a:rPr>
              <a:t>‘GIMP 3’</a:t>
            </a:r>
          </a:p>
        </p:txBody>
      </p:sp>
      <p:sp>
        <p:nvSpPr>
          <p:cNvPr id="56331" name="Text Box 12"/>
          <p:cNvSpPr txBox="1">
            <a:spLocks noChangeArrowheads="1"/>
          </p:cNvSpPr>
          <p:nvPr/>
        </p:nvSpPr>
        <p:spPr bwMode="auto">
          <a:xfrm>
            <a:off x="6372225" y="2149475"/>
            <a:ext cx="2362200" cy="336550"/>
          </a:xfrm>
          <a:prstGeom prst="rect">
            <a:avLst/>
          </a:prstGeom>
          <a:noFill/>
          <a:ln w="9525">
            <a:noFill/>
            <a:miter lim="800000"/>
            <a:headEnd/>
            <a:tailEnd/>
          </a:ln>
        </p:spPr>
        <p:txBody>
          <a:bodyPr>
            <a:spAutoFit/>
          </a:bodyPr>
          <a:lstStyle/>
          <a:p>
            <a:pPr eaLnBrk="1" hangingPunct="1"/>
            <a:r>
              <a:rPr lang="en-US" sz="1600" b="1">
                <a:latin typeface="Palatino Linotype" pitchFamily="18" charset="0"/>
                <a:ea typeface="ＭＳ Ｐゴシック" pitchFamily="34" charset="-128"/>
              </a:rPr>
              <a:t>Hand-designed fibre</a:t>
            </a:r>
          </a:p>
        </p:txBody>
      </p:sp>
      <p:sp>
        <p:nvSpPr>
          <p:cNvPr id="56332" name="Text Box 13"/>
          <p:cNvSpPr txBox="1">
            <a:spLocks noChangeArrowheads="1"/>
          </p:cNvSpPr>
          <p:nvPr/>
        </p:nvSpPr>
        <p:spPr bwMode="auto">
          <a:xfrm>
            <a:off x="6372225" y="4343400"/>
            <a:ext cx="2771775" cy="825500"/>
          </a:xfrm>
          <a:prstGeom prst="rect">
            <a:avLst/>
          </a:prstGeom>
          <a:noFill/>
          <a:ln w="9525">
            <a:noFill/>
            <a:miter lim="800000"/>
            <a:headEnd/>
            <a:tailEnd/>
          </a:ln>
        </p:spPr>
        <p:txBody>
          <a:bodyPr>
            <a:spAutoFit/>
          </a:bodyPr>
          <a:lstStyle/>
          <a:p>
            <a:pPr eaLnBrk="1" hangingPunct="1"/>
            <a:r>
              <a:rPr lang="en-US" sz="1600" b="1">
                <a:latin typeface="Palatino Linotype" pitchFamily="18" charset="0"/>
                <a:ea typeface="ＭＳ Ｐゴシック" pitchFamily="34" charset="-128"/>
              </a:rPr>
              <a:t>Patented GA-designed</a:t>
            </a:r>
            <a:r>
              <a:rPr lang="en-US" sz="1600">
                <a:latin typeface="Palatino Linotype" pitchFamily="18" charset="0"/>
                <a:ea typeface="ＭＳ Ｐゴシック" pitchFamily="34" charset="-128"/>
              </a:rPr>
              <a:t> </a:t>
            </a:r>
          </a:p>
          <a:p>
            <a:pPr eaLnBrk="1" hangingPunct="1"/>
            <a:r>
              <a:rPr lang="en-US" sz="1600">
                <a:latin typeface="Palatino Linotype" pitchFamily="18" charset="0"/>
                <a:ea typeface="ＭＳ Ｐゴシック" pitchFamily="34" charset="-128"/>
              </a:rPr>
              <a:t>fewer holes, easier to manufacture.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59395" name="Rectangle 3"/>
          <p:cNvSpPr>
            <a:spLocks noGrp="1" noChangeArrowheads="1"/>
          </p:cNvSpPr>
          <p:nvPr>
            <p:ph type="body" idx="1"/>
          </p:nvPr>
        </p:nvSpPr>
        <p:spPr/>
        <p:txBody>
          <a:bodyPr/>
          <a:lstStyle/>
          <a:p>
            <a:pPr eaLnBrk="1" hangingPunct="1">
              <a:buNone/>
            </a:pPr>
            <a:r>
              <a:rPr lang="en-US"/>
              <a:t>Fully automated </a:t>
            </a:r>
            <a:r>
              <a:rPr lang="en-US" b="1"/>
              <a:t>GP-based</a:t>
            </a:r>
            <a:r>
              <a:rPr lang="en-US"/>
              <a:t> method for locating and repairing bugs in software</a:t>
            </a:r>
          </a:p>
          <a:p>
            <a:pPr lvl="1" eaLnBrk="1" hangingPunct="1"/>
            <a:r>
              <a:rPr lang="en-US" sz="1600"/>
              <a:t>Set of </a:t>
            </a:r>
            <a:r>
              <a:rPr lang="en-US" sz="1600" b="1">
                <a:solidFill>
                  <a:srgbClr val="0000FF"/>
                </a:solidFill>
              </a:rPr>
              <a:t>testcases</a:t>
            </a:r>
            <a:r>
              <a:rPr lang="en-US" sz="1600">
                <a:solidFill>
                  <a:srgbClr val="0000FF"/>
                </a:solidFill>
              </a:rPr>
              <a:t> </a:t>
            </a:r>
            <a:r>
              <a:rPr lang="en-US" sz="1600"/>
              <a:t>consists of both </a:t>
            </a:r>
          </a:p>
          <a:p>
            <a:pPr lvl="2" eaLnBrk="1" hangingPunct="1"/>
            <a:r>
              <a:rPr lang="en-US" sz="1600"/>
              <a:t>a set of </a:t>
            </a:r>
            <a:r>
              <a:rPr lang="en-US" sz="1600" b="1"/>
              <a:t>negative testcases </a:t>
            </a:r>
            <a:r>
              <a:rPr lang="en-US" sz="1600"/>
              <a:t>– that characterize a fault</a:t>
            </a:r>
          </a:p>
          <a:p>
            <a:pPr lvl="2" eaLnBrk="1" hangingPunct="1"/>
            <a:r>
              <a:rPr lang="en-US" sz="1600"/>
              <a:t>A set of </a:t>
            </a:r>
            <a:r>
              <a:rPr lang="en-US" sz="1600" b="1"/>
              <a:t>positive testcases </a:t>
            </a:r>
            <a:r>
              <a:rPr lang="en-US" sz="1600"/>
              <a:t>that encode functionality requirements.</a:t>
            </a:r>
          </a:p>
          <a:p>
            <a:pPr lvl="1" eaLnBrk="1" hangingPunct="1">
              <a:spcBef>
                <a:spcPts val="1200"/>
              </a:spcBef>
            </a:pPr>
            <a:r>
              <a:rPr lang="en-US" sz="1600"/>
              <a:t>Special GP representation of evolved repaired programs.</a:t>
            </a:r>
          </a:p>
          <a:p>
            <a:pPr lvl="2" eaLnBrk="1" hangingPunct="1"/>
            <a:r>
              <a:rPr lang="en-US" sz="1600"/>
              <a:t>An </a:t>
            </a:r>
            <a:r>
              <a:rPr lang="en-US" sz="1600" b="1">
                <a:solidFill>
                  <a:srgbClr val="0000FF"/>
                </a:solidFill>
              </a:rPr>
              <a:t>abstract syntax tree (AST)</a:t>
            </a:r>
            <a:r>
              <a:rPr lang="en-US" sz="1600">
                <a:solidFill>
                  <a:srgbClr val="0000FF"/>
                </a:solidFill>
              </a:rPr>
              <a:t> </a:t>
            </a:r>
            <a:r>
              <a:rPr lang="en-US" sz="1600"/>
              <a:t>including all of the statements in the program </a:t>
            </a:r>
            <a:br>
              <a:rPr lang="en-US" sz="1600"/>
            </a:br>
            <a:r>
              <a:rPr lang="en-US" sz="1600"/>
              <a:t>(CIL toolkit for manipulating C programs)</a:t>
            </a:r>
          </a:p>
          <a:p>
            <a:pPr lvl="2" eaLnBrk="1" hangingPunct="1"/>
            <a:r>
              <a:rPr lang="en-US" sz="1600"/>
              <a:t>A </a:t>
            </a:r>
            <a:r>
              <a:rPr lang="en-US" sz="1600" b="1"/>
              <a:t>weighted path</a:t>
            </a:r>
            <a:r>
              <a:rPr lang="en-US" sz="1600"/>
              <a:t> through the program – a list of pairs [statement, weight] where the weight is based on that statement’s occurences in the tescases.</a:t>
            </a:r>
          </a:p>
          <a:p>
            <a:pPr lvl="1" eaLnBrk="1" hangingPunct="1">
              <a:spcBef>
                <a:spcPts val="1200"/>
              </a:spcBef>
            </a:pPr>
            <a:r>
              <a:rPr lang="en-US" sz="1600"/>
              <a:t>Genetic operators are </a:t>
            </a:r>
            <a:r>
              <a:rPr lang="en-US" sz="1600" b="1">
                <a:solidFill>
                  <a:srgbClr val="0000FF"/>
                </a:solidFill>
              </a:rPr>
              <a:t>restricted to AST nodes visited when executing the negative testcases</a:t>
            </a:r>
            <a:r>
              <a:rPr lang="en-US" sz="1600"/>
              <a:t>.</a:t>
            </a:r>
          </a:p>
          <a:p>
            <a:pPr lvl="1" eaLnBrk="1" hangingPunct="1">
              <a:spcBef>
                <a:spcPts val="1200"/>
              </a:spcBef>
            </a:pPr>
            <a:r>
              <a:rPr lang="en-US" sz="1600"/>
              <a:t>Genetic operators realize </a:t>
            </a:r>
            <a:r>
              <a:rPr lang="en-US" sz="1600" b="1"/>
              <a:t>insertion</a:t>
            </a:r>
            <a:r>
              <a:rPr lang="en-US" sz="1600"/>
              <a:t>, </a:t>
            </a:r>
            <a:r>
              <a:rPr lang="en-US" sz="1600" b="1"/>
              <a:t>deletion</a:t>
            </a:r>
            <a:r>
              <a:rPr lang="en-US" sz="1600"/>
              <a:t>, and </a:t>
            </a:r>
            <a:r>
              <a:rPr lang="en-US" sz="1600" b="1"/>
              <a:t>swapping program statements and control flow</a:t>
            </a:r>
            <a:r>
              <a:rPr lang="en-US" sz="1600"/>
              <a:t>.</a:t>
            </a:r>
            <a:br>
              <a:rPr lang="en-US" sz="1600"/>
            </a:br>
            <a:r>
              <a:rPr lang="en-US" sz="1600"/>
              <a:t>Insertions </a:t>
            </a:r>
            <a:r>
              <a:rPr lang="en-US" sz="1600" b="1"/>
              <a:t>based on the existing program structures</a:t>
            </a:r>
            <a:r>
              <a:rPr lang="en-US" sz="1600"/>
              <a:t> are favored. </a:t>
            </a:r>
          </a:p>
          <a:p>
            <a:pPr lvl="1" eaLnBrk="1" hangingPunct="1">
              <a:spcBef>
                <a:spcPts val="1200"/>
              </a:spcBef>
            </a:pPr>
            <a:r>
              <a:rPr lang="en-US" sz="1600"/>
              <a:t>After a </a:t>
            </a:r>
            <a:r>
              <a:rPr lang="en-US" sz="1600" b="1"/>
              <a:t>primary repair</a:t>
            </a:r>
            <a:r>
              <a:rPr lang="en-US" sz="1600"/>
              <a:t> </a:t>
            </a:r>
            <a:r>
              <a:rPr lang="en-US" sz="1600" b="1"/>
              <a:t>that passes all negative and positive testcases </a:t>
            </a:r>
            <a:r>
              <a:rPr lang="en-US" sz="1600"/>
              <a:t>has been found, it is further </a:t>
            </a:r>
            <a:r>
              <a:rPr lang="en-US" sz="1600" b="1"/>
              <a:t>minimized w.r.t. the number of differences</a:t>
            </a:r>
            <a:r>
              <a:rPr lang="en-US" sz="1600"/>
              <a:t> between the original and repair program.</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GP: Trigonometric Identity</a:t>
            </a:r>
          </a:p>
        </p:txBody>
      </p:sp>
      <p:sp>
        <p:nvSpPr>
          <p:cNvPr id="3" name="Content Placeholder 2"/>
          <p:cNvSpPr>
            <a:spLocks noGrp="1"/>
          </p:cNvSpPr>
          <p:nvPr>
            <p:ph idx="1"/>
          </p:nvPr>
        </p:nvSpPr>
        <p:spPr/>
        <p:txBody>
          <a:bodyPr/>
          <a:lstStyle/>
          <a:p>
            <a:pPr>
              <a:buNone/>
            </a:pPr>
            <a:r>
              <a:rPr lang="en-US" b="1"/>
              <a:t>An illustrative example of GP in action</a:t>
            </a:r>
            <a:r>
              <a:rPr lang="en-US"/>
              <a:t> (one of many interesting examples from) </a:t>
            </a:r>
          </a:p>
          <a:p>
            <a:pPr lvl="1"/>
            <a:r>
              <a:rPr lang="en-US"/>
              <a:t>Koza, J.: Genetic Programming: vol. 1 , On the programming of computers by means of natural selection, MIT Press, 1992</a:t>
            </a:r>
          </a:p>
          <a:p>
            <a:pPr lvl="1"/>
            <a:endParaRPr lang="en-US"/>
          </a:p>
          <a:p>
            <a:pPr>
              <a:buNone/>
            </a:pPr>
            <a:r>
              <a:rPr lang="en-US"/>
              <a:t>GP used </a:t>
            </a:r>
            <a:r>
              <a:rPr lang="en-US" b="1"/>
              <a:t>to find an equivalent expression to </a:t>
            </a:r>
            <a:r>
              <a:rPr lang="en-US" b="1">
                <a:latin typeface="Times New Roman" pitchFamily="18" charset="0"/>
                <a:cs typeface="Times New Roman" pitchFamily="18" charset="0"/>
              </a:rPr>
              <a:t>cos(</a:t>
            </a:r>
            <a:r>
              <a:rPr lang="en-US" b="1" i="1">
                <a:latin typeface="Times New Roman" pitchFamily="18" charset="0"/>
                <a:cs typeface="Times New Roman" pitchFamily="18" charset="0"/>
              </a:rPr>
              <a:t>2x</a:t>
            </a:r>
            <a:r>
              <a:rPr lang="en-US" b="1">
                <a:latin typeface="Times New Roman" pitchFamily="18" charset="0"/>
                <a:cs typeface="Times New Roman" pitchFamily="18" charset="0"/>
              </a:rPr>
              <a:t>)</a:t>
            </a:r>
            <a:r>
              <a:rPr lang="en-US">
                <a:latin typeface="Times New Roman" pitchFamily="18" charset="0"/>
                <a:cs typeface="Times New Roman" pitchFamily="18" charset="0"/>
              </a:rPr>
              <a:t>.</a:t>
            </a:r>
          </a:p>
          <a:p>
            <a:pPr>
              <a:buNone/>
            </a:pPr>
            <a:r>
              <a:rPr lang="en-US">
                <a:cs typeface="Times New Roman" pitchFamily="18" charset="0"/>
              </a:rPr>
              <a:t>GP implementation:</a:t>
            </a:r>
          </a:p>
          <a:p>
            <a:pPr lvl="1"/>
            <a:r>
              <a:rPr lang="en-US" sz="1600" b="1">
                <a:cs typeface="Times New Roman" pitchFamily="18" charset="0"/>
              </a:rPr>
              <a:t>Terminal set</a:t>
            </a:r>
            <a:r>
              <a:rPr lang="en-US" sz="1600">
                <a:cs typeface="Times New Roman" pitchFamily="18" charset="0"/>
              </a:rPr>
              <a:t> T = {x, 1.0}</a:t>
            </a:r>
          </a:p>
          <a:p>
            <a:pPr lvl="1"/>
            <a:r>
              <a:rPr lang="en-US" sz="1600" b="1">
                <a:cs typeface="Times New Roman" pitchFamily="18" charset="0"/>
              </a:rPr>
              <a:t>Function set</a:t>
            </a:r>
            <a:r>
              <a:rPr lang="en-US" sz="1600">
                <a:cs typeface="Times New Roman" pitchFamily="18" charset="0"/>
              </a:rPr>
              <a:t> F = {+, </a:t>
            </a:r>
            <a:r>
              <a:rPr lang="en-US" sz="1600">
                <a:cs typeface="Consolas" pitchFamily="49" charset="0"/>
                <a:sym typeface="Symbol"/>
              </a:rPr>
              <a:t>–</a:t>
            </a:r>
            <a:r>
              <a:rPr lang="en-US" sz="1600">
                <a:cs typeface="Times New Roman" pitchFamily="18" charset="0"/>
              </a:rPr>
              <a:t>, </a:t>
            </a:r>
            <a:r>
              <a:rPr lang="en-US" sz="1600">
                <a:cs typeface="Times New Roman" pitchFamily="18" charset="0"/>
                <a:sym typeface="Symbol"/>
              </a:rPr>
              <a:t></a:t>
            </a:r>
            <a:r>
              <a:rPr lang="en-US" sz="1600">
                <a:cs typeface="Times New Roman" pitchFamily="18" charset="0"/>
              </a:rPr>
              <a:t>, %, sin}</a:t>
            </a:r>
          </a:p>
          <a:p>
            <a:pPr lvl="1"/>
            <a:r>
              <a:rPr lang="en-US" sz="1600" b="1">
                <a:cs typeface="Times New Roman" pitchFamily="18" charset="0"/>
              </a:rPr>
              <a:t>Training cases</a:t>
            </a:r>
            <a:r>
              <a:rPr lang="en-US" sz="1600">
                <a:cs typeface="Times New Roman" pitchFamily="18" charset="0"/>
              </a:rPr>
              <a:t>: 20 pairs (</a:t>
            </a:r>
            <a:r>
              <a:rPr lang="en-US" sz="1600" i="1">
                <a:cs typeface="Times New Roman" pitchFamily="18" charset="0"/>
              </a:rPr>
              <a:t>x</a:t>
            </a:r>
            <a:r>
              <a:rPr lang="en-US" sz="1600" i="1" baseline="-25000">
                <a:cs typeface="Times New Roman" pitchFamily="18" charset="0"/>
              </a:rPr>
              <a:t>i</a:t>
            </a:r>
            <a:r>
              <a:rPr lang="en-US" sz="1600">
                <a:cs typeface="Times New Roman" pitchFamily="18" charset="0"/>
              </a:rPr>
              <a:t>, </a:t>
            </a:r>
            <a:r>
              <a:rPr lang="en-US" sz="1600" i="1">
                <a:cs typeface="Times New Roman" pitchFamily="18" charset="0"/>
              </a:rPr>
              <a:t>y</a:t>
            </a:r>
            <a:r>
              <a:rPr lang="en-US" sz="1600" i="1" baseline="-25000">
                <a:cs typeface="Times New Roman" pitchFamily="18" charset="0"/>
              </a:rPr>
              <a:t>i</a:t>
            </a:r>
            <a:r>
              <a:rPr lang="en-US" sz="1600">
                <a:cs typeface="Times New Roman" pitchFamily="18" charset="0"/>
              </a:rPr>
              <a:t>), where </a:t>
            </a:r>
            <a:r>
              <a:rPr lang="en-US" sz="1600" i="1">
                <a:cs typeface="Times New Roman" pitchFamily="18" charset="0"/>
              </a:rPr>
              <a:t>x</a:t>
            </a:r>
            <a:r>
              <a:rPr lang="en-US" sz="1600" i="1" baseline="-25000">
                <a:cs typeface="Times New Roman" pitchFamily="18" charset="0"/>
              </a:rPr>
              <a:t>i</a:t>
            </a:r>
            <a:r>
              <a:rPr lang="en-US" sz="1600">
                <a:cs typeface="Times New Roman" pitchFamily="18" charset="0"/>
              </a:rPr>
              <a:t> are values evenly </a:t>
            </a:r>
            <a:br>
              <a:rPr lang="en-US" sz="1600">
                <a:cs typeface="Times New Roman" pitchFamily="18" charset="0"/>
              </a:rPr>
            </a:br>
            <a:r>
              <a:rPr lang="en-US" sz="1600">
                <a:cs typeface="Times New Roman" pitchFamily="18" charset="0"/>
              </a:rPr>
              <a:t>distributed in interval (0, 2</a:t>
            </a:r>
            <a:r>
              <a:rPr lang="en-US" sz="1600">
                <a:cs typeface="Times New Roman" pitchFamily="18" charset="0"/>
                <a:sym typeface="Symbol"/>
              </a:rPr>
              <a:t></a:t>
            </a:r>
            <a:r>
              <a:rPr lang="en-US" sz="1600">
                <a:cs typeface="Times New Roman" pitchFamily="18" charset="0"/>
              </a:rPr>
              <a:t>).</a:t>
            </a:r>
          </a:p>
          <a:p>
            <a:pPr lvl="1"/>
            <a:r>
              <a:rPr lang="en-US" sz="1600" b="1">
                <a:cs typeface="Times New Roman" pitchFamily="18" charset="0"/>
              </a:rPr>
              <a:t>Fitness</a:t>
            </a:r>
            <a:r>
              <a:rPr lang="en-US" sz="1600">
                <a:cs typeface="Times New Roman" pitchFamily="18" charset="0"/>
              </a:rPr>
              <a:t>: Sum of absolute differences between desired </a:t>
            </a:r>
            <a:r>
              <a:rPr lang="en-US" sz="1600" i="1">
                <a:cs typeface="Times New Roman" pitchFamily="18" charset="0"/>
              </a:rPr>
              <a:t>y</a:t>
            </a:r>
            <a:r>
              <a:rPr lang="en-US" sz="1600" i="1" baseline="-25000">
                <a:cs typeface="Times New Roman" pitchFamily="18" charset="0"/>
              </a:rPr>
              <a:t>i</a:t>
            </a:r>
            <a:r>
              <a:rPr lang="en-US" sz="1600">
                <a:cs typeface="Times New Roman" pitchFamily="18" charset="0"/>
              </a:rPr>
              <a:t> and the values returned by generated expressions.</a:t>
            </a:r>
          </a:p>
          <a:p>
            <a:pPr lvl="1"/>
            <a:r>
              <a:rPr lang="en-US" sz="1600" b="1">
                <a:cs typeface="Times New Roman" pitchFamily="18" charset="0"/>
              </a:rPr>
              <a:t>Stopping criterion</a:t>
            </a:r>
            <a:r>
              <a:rPr lang="en-US" sz="1600">
                <a:cs typeface="Times New Roman" pitchFamily="18" charset="0"/>
              </a:rPr>
              <a:t>: A solution found that gives the error less than 0.01.</a:t>
            </a:r>
          </a:p>
        </p:txBody>
      </p:sp>
      <p:pic>
        <p:nvPicPr>
          <p:cNvPr id="6" name="Picture 5" descr="trig_identity.png"/>
          <p:cNvPicPr>
            <a:picLocks noChangeAspect="1"/>
          </p:cNvPicPr>
          <p:nvPr/>
        </p:nvPicPr>
        <p:blipFill>
          <a:blip r:embed="rId2" cstate="print"/>
          <a:stretch>
            <a:fillRect/>
          </a:stretch>
        </p:blipFill>
        <p:spPr>
          <a:xfrm>
            <a:off x="6714074" y="2348880"/>
            <a:ext cx="1536008" cy="1667359"/>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0419" name="Rectangle 3"/>
          <p:cNvSpPr>
            <a:spLocks noGrp="1" noChangeArrowheads="1"/>
          </p:cNvSpPr>
          <p:nvPr>
            <p:ph type="body" idx="1"/>
          </p:nvPr>
        </p:nvSpPr>
        <p:spPr/>
        <p:txBody>
          <a:bodyPr/>
          <a:lstStyle/>
          <a:p>
            <a:pPr eaLnBrk="1" hangingPunct="1"/>
            <a:r>
              <a:rPr lang="en-US"/>
              <a:t>Example: Euclid’s greatest common divisor</a:t>
            </a:r>
          </a:p>
          <a:p>
            <a:pPr eaLnBrk="1" hangingPunct="1">
              <a:buFont typeface="Wingdings" pitchFamily="2" charset="2"/>
              <a:buNone/>
            </a:pPr>
            <a:r>
              <a:rPr lang="en-US" sz="900"/>
              <a:t>	Weimer, W. et al.: Automatically Finding Patches Using Genetic Programming</a:t>
            </a:r>
          </a:p>
          <a:p>
            <a:pPr eaLnBrk="1" hangingPunct="1">
              <a:buFont typeface="Wingdings" pitchFamily="2" charset="2"/>
              <a:buNone/>
            </a:pPr>
            <a:r>
              <a:rPr lang="en-US"/>
              <a:t>	Original program</a:t>
            </a:r>
          </a:p>
          <a:p>
            <a:pPr eaLnBrk="1" hangingPunct="1">
              <a:buFont typeface="Wingdings" pitchFamily="2" charset="2"/>
              <a:buNone/>
            </a:pPr>
            <a:endParaRPr lang="en-US"/>
          </a:p>
        </p:txBody>
      </p:sp>
      <p:pic>
        <p:nvPicPr>
          <p:cNvPr id="60420" name="Picture 2"/>
          <p:cNvPicPr>
            <a:picLocks noChangeAspect="1" noChangeArrowheads="1"/>
          </p:cNvPicPr>
          <p:nvPr/>
        </p:nvPicPr>
        <p:blipFill>
          <a:blip r:embed="rId2" cstate="print"/>
          <a:srcRect/>
          <a:stretch>
            <a:fillRect/>
          </a:stretch>
        </p:blipFill>
        <p:spPr bwMode="auto">
          <a:xfrm>
            <a:off x="688975" y="2378075"/>
            <a:ext cx="3451225" cy="2563813"/>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1443" name="Rectangle 3"/>
          <p:cNvSpPr>
            <a:spLocks noGrp="1" noChangeArrowheads="1"/>
          </p:cNvSpPr>
          <p:nvPr>
            <p:ph type="body" idx="1"/>
          </p:nvPr>
        </p:nvSpPr>
        <p:spPr>
          <a:xfrm>
            <a:off x="385763" y="1196975"/>
            <a:ext cx="8434387" cy="5184775"/>
          </a:xfrm>
        </p:spPr>
        <p:txBody>
          <a:bodyPr/>
          <a:lstStyle/>
          <a:p>
            <a:pPr eaLnBrk="1" hangingPunct="1"/>
            <a:r>
              <a:rPr lang="en-US"/>
              <a:t>Example: Euclid’s greatest common divisor</a:t>
            </a:r>
          </a:p>
          <a:p>
            <a:pPr eaLnBrk="1" hangingPunct="1">
              <a:buNone/>
            </a:pPr>
            <a:r>
              <a:rPr lang="en-US" sz="900"/>
              <a:t>	Weimer, W. et al.: Automatically Finding Patches Using Genetic Programming</a:t>
            </a:r>
          </a:p>
          <a:p>
            <a:pPr eaLnBrk="1" hangingPunct="1">
              <a:buFont typeface="Wingdings" pitchFamily="2" charset="2"/>
              <a:buNone/>
            </a:pPr>
            <a:r>
              <a:rPr lang="en-US"/>
              <a:t>	Original program			Primary repair</a:t>
            </a:r>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r>
              <a:rPr lang="en-US"/>
              <a:t>	generated given the bias towards modifying lines that are involved in producing the faults and the preference for insertions similar to existing code.</a:t>
            </a:r>
          </a:p>
          <a:p>
            <a:pPr eaLnBrk="1" hangingPunct="1">
              <a:buFont typeface="Wingdings" pitchFamily="2" charset="2"/>
              <a:buNone/>
            </a:pPr>
            <a:endParaRPr lang="en-US"/>
          </a:p>
        </p:txBody>
      </p:sp>
      <p:pic>
        <p:nvPicPr>
          <p:cNvPr id="61444" name="Picture 2"/>
          <p:cNvPicPr>
            <a:picLocks noChangeAspect="1" noChangeArrowheads="1"/>
          </p:cNvPicPr>
          <p:nvPr/>
        </p:nvPicPr>
        <p:blipFill>
          <a:blip r:embed="rId2" cstate="print"/>
          <a:srcRect/>
          <a:stretch>
            <a:fillRect/>
          </a:stretch>
        </p:blipFill>
        <p:spPr bwMode="auto">
          <a:xfrm>
            <a:off x="688975" y="2220739"/>
            <a:ext cx="3451225" cy="2563813"/>
          </a:xfrm>
          <a:prstGeom prst="rect">
            <a:avLst/>
          </a:prstGeom>
          <a:noFill/>
          <a:ln w="9525">
            <a:noFill/>
            <a:miter lim="800000"/>
            <a:headEnd/>
            <a:tailEnd/>
          </a:ln>
        </p:spPr>
      </p:pic>
      <p:pic>
        <p:nvPicPr>
          <p:cNvPr id="61445" name="Picture 2"/>
          <p:cNvPicPr>
            <a:picLocks noChangeAspect="1" noChangeArrowheads="1"/>
          </p:cNvPicPr>
          <p:nvPr/>
        </p:nvPicPr>
        <p:blipFill>
          <a:blip r:embed="rId3" cstate="print"/>
          <a:srcRect/>
          <a:stretch>
            <a:fillRect/>
          </a:stretch>
        </p:blipFill>
        <p:spPr bwMode="auto">
          <a:xfrm>
            <a:off x="4643438" y="2204864"/>
            <a:ext cx="4043362" cy="2797175"/>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2467" name="Rectangle 3"/>
          <p:cNvSpPr>
            <a:spLocks noGrp="1" noChangeArrowheads="1"/>
          </p:cNvSpPr>
          <p:nvPr>
            <p:ph type="body" idx="1"/>
          </p:nvPr>
        </p:nvSpPr>
        <p:spPr>
          <a:xfrm>
            <a:off x="385763" y="1196975"/>
            <a:ext cx="8434387" cy="5184775"/>
          </a:xfrm>
        </p:spPr>
        <p:txBody>
          <a:bodyPr/>
          <a:lstStyle/>
          <a:p>
            <a:pPr eaLnBrk="1" hangingPunct="1"/>
            <a:r>
              <a:rPr lang="en-US"/>
              <a:t>Example: Euclid’s greatest common divisor</a:t>
            </a:r>
          </a:p>
          <a:p>
            <a:pPr eaLnBrk="1" hangingPunct="1">
              <a:buNone/>
            </a:pPr>
            <a:r>
              <a:rPr lang="en-US" sz="900"/>
              <a:t>	Weimer, W. et al.: Automatically Finding Patches Using Genetic Programming</a:t>
            </a:r>
          </a:p>
          <a:p>
            <a:pPr eaLnBrk="1" hangingPunct="1">
              <a:buFont typeface="Wingdings" pitchFamily="2" charset="2"/>
              <a:buNone/>
            </a:pPr>
            <a:r>
              <a:rPr lang="en-US"/>
              <a:t>	Original program			Primary repair</a:t>
            </a:r>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endParaRPr lang="en-US"/>
          </a:p>
          <a:p>
            <a:pPr eaLnBrk="1" hangingPunct="1">
              <a:buFont typeface="Wingdings" pitchFamily="2" charset="2"/>
              <a:buNone/>
            </a:pPr>
            <a:r>
              <a:rPr lang="en-US"/>
              <a:t>	generated given the bias towards modifying lines that are involved in producing the faults and the preference for insertions similar to existing code.</a:t>
            </a:r>
          </a:p>
          <a:p>
            <a:pPr eaLnBrk="1" hangingPunct="1">
              <a:buFont typeface="Wingdings" pitchFamily="2" charset="2"/>
              <a:buNone/>
            </a:pPr>
            <a:endParaRPr lang="en-US"/>
          </a:p>
        </p:txBody>
      </p:sp>
      <p:pic>
        <p:nvPicPr>
          <p:cNvPr id="62468" name="Picture 2"/>
          <p:cNvPicPr>
            <a:picLocks noChangeAspect="1" noChangeArrowheads="1"/>
          </p:cNvPicPr>
          <p:nvPr/>
        </p:nvPicPr>
        <p:blipFill>
          <a:blip r:embed="rId2" cstate="print"/>
          <a:srcRect/>
          <a:stretch>
            <a:fillRect/>
          </a:stretch>
        </p:blipFill>
        <p:spPr bwMode="auto">
          <a:xfrm>
            <a:off x="688975" y="2378075"/>
            <a:ext cx="3451225" cy="2563813"/>
          </a:xfrm>
          <a:prstGeom prst="rect">
            <a:avLst/>
          </a:prstGeom>
          <a:noFill/>
          <a:ln w="9525">
            <a:noFill/>
            <a:miter lim="800000"/>
            <a:headEnd/>
            <a:tailEnd/>
          </a:ln>
        </p:spPr>
      </p:pic>
      <p:pic>
        <p:nvPicPr>
          <p:cNvPr id="62469" name="Picture 2"/>
          <p:cNvPicPr>
            <a:picLocks noChangeAspect="1" noChangeArrowheads="1"/>
          </p:cNvPicPr>
          <p:nvPr/>
        </p:nvPicPr>
        <p:blipFill>
          <a:blip r:embed="rId3" cstate="print"/>
          <a:srcRect/>
          <a:stretch>
            <a:fillRect/>
          </a:stretch>
        </p:blipFill>
        <p:spPr bwMode="auto">
          <a:xfrm>
            <a:off x="4643438" y="2362200"/>
            <a:ext cx="4043362" cy="2797175"/>
          </a:xfrm>
          <a:prstGeom prst="rect">
            <a:avLst/>
          </a:prstGeom>
          <a:noFill/>
          <a:ln w="9525">
            <a:noFill/>
            <a:miter lim="800000"/>
            <a:headEnd/>
            <a:tailEnd/>
          </a:ln>
        </p:spPr>
      </p:pic>
      <p:cxnSp>
        <p:nvCxnSpPr>
          <p:cNvPr id="62470" name="Straight Connector 6"/>
          <p:cNvCxnSpPr>
            <a:cxnSpLocks noChangeShapeType="1"/>
          </p:cNvCxnSpPr>
          <p:nvPr/>
        </p:nvCxnSpPr>
        <p:spPr bwMode="auto">
          <a:xfrm>
            <a:off x="5435600" y="3276600"/>
            <a:ext cx="3240088" cy="0"/>
          </a:xfrm>
          <a:prstGeom prst="line">
            <a:avLst/>
          </a:prstGeom>
          <a:noFill/>
          <a:ln w="38100" algn="ctr">
            <a:solidFill>
              <a:srgbClr val="FF0000"/>
            </a:solidFill>
            <a:miter lim="800000"/>
            <a:headEnd/>
            <a:tailEnd/>
          </a:ln>
        </p:spPr>
      </p:cxnSp>
      <p:sp>
        <p:nvSpPr>
          <p:cNvPr id="8" name="TextBox 7"/>
          <p:cNvSpPr txBox="1"/>
          <p:nvPr/>
        </p:nvSpPr>
        <p:spPr>
          <a:xfrm>
            <a:off x="6732588" y="3284538"/>
            <a:ext cx="2617787" cy="339725"/>
          </a:xfrm>
          <a:prstGeom prst="rect">
            <a:avLst/>
          </a:prstGeom>
          <a:noFill/>
        </p:spPr>
        <p:txBody>
          <a:bodyPr wrap="none">
            <a:spAutoFit/>
          </a:bodyPr>
          <a:lstStyle/>
          <a:p>
            <a:pPr>
              <a:defRPr/>
            </a:pPr>
            <a:r>
              <a:rPr lang="en-US" sz="1600">
                <a:solidFill>
                  <a:srgbClr val="FF0000"/>
                </a:solidFill>
                <a:latin typeface="+mn-lt"/>
              </a:rPr>
              <a:t>After repair minimization</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Automatically Finding Patches Using GP</a:t>
            </a:r>
          </a:p>
        </p:txBody>
      </p:sp>
      <p:sp>
        <p:nvSpPr>
          <p:cNvPr id="63491" name="Rectangle 3"/>
          <p:cNvSpPr>
            <a:spLocks noGrp="1" noChangeArrowheads="1"/>
          </p:cNvSpPr>
          <p:nvPr>
            <p:ph type="body" idx="1"/>
          </p:nvPr>
        </p:nvSpPr>
        <p:spPr/>
        <p:txBody>
          <a:bodyPr/>
          <a:lstStyle/>
          <a:p>
            <a:pPr eaLnBrk="1" hangingPunct="1"/>
            <a:r>
              <a:rPr lang="en-US"/>
              <a:t>10 different C programs of different size totaling 63,000 lines of code (LOC)</a:t>
            </a:r>
          </a:p>
        </p:txBody>
      </p:sp>
      <p:pic>
        <p:nvPicPr>
          <p:cNvPr id="63492" name="Picture 2"/>
          <p:cNvPicPr>
            <a:picLocks noChangeAspect="1" noChangeArrowheads="1"/>
          </p:cNvPicPr>
          <p:nvPr/>
        </p:nvPicPr>
        <p:blipFill>
          <a:blip r:embed="rId2" cstate="print"/>
          <a:srcRect/>
          <a:stretch>
            <a:fillRect/>
          </a:stretch>
        </p:blipFill>
        <p:spPr bwMode="auto">
          <a:xfrm>
            <a:off x="0" y="1743075"/>
            <a:ext cx="9144000" cy="3333750"/>
          </a:xfrm>
          <a:prstGeom prst="rect">
            <a:avLst/>
          </a:prstGeom>
          <a:noFill/>
          <a:ln w="9525">
            <a:noFill/>
            <a:miter lim="800000"/>
            <a:headEnd/>
            <a:tailEnd/>
          </a:ln>
        </p:spPr>
      </p:pic>
      <p:sp>
        <p:nvSpPr>
          <p:cNvPr id="2" name="TextBox 1"/>
          <p:cNvSpPr txBox="1"/>
          <p:nvPr/>
        </p:nvSpPr>
        <p:spPr>
          <a:xfrm>
            <a:off x="251520" y="5589240"/>
            <a:ext cx="8352730" cy="523220"/>
          </a:xfrm>
          <a:prstGeom prst="rect">
            <a:avLst/>
          </a:prstGeom>
          <a:noFill/>
        </p:spPr>
        <p:txBody>
          <a:bodyPr wrap="square" rtlCol="0">
            <a:spAutoFit/>
          </a:bodyPr>
          <a:lstStyle/>
          <a:p>
            <a:r>
              <a:rPr lang="cs-CZ" sz="1400">
                <a:solidFill>
                  <a:srgbClr val="3366FF"/>
                </a:solidFill>
                <a:latin typeface="Calibri" panose="020F0502020204030204" pitchFamily="34" charset="0"/>
              </a:rPr>
              <a:t>Weimer</a:t>
            </a:r>
            <a:r>
              <a:rPr lang="en-US" sz="1400">
                <a:solidFill>
                  <a:srgbClr val="3366FF"/>
                </a:solidFill>
                <a:latin typeface="Calibri" panose="020F0502020204030204" pitchFamily="34" charset="0"/>
              </a:rPr>
              <a:t> W. et al.: Automatically Finding Patches Using Genetic Programming</a:t>
            </a:r>
          </a:p>
          <a:p>
            <a:r>
              <a:rPr lang="en-US" sz="1400">
                <a:solidFill>
                  <a:srgbClr val="3366FF"/>
                </a:solidFill>
                <a:latin typeface="Calibri" panose="020F0502020204030204" pitchFamily="34" charset="0"/>
              </a:rPr>
              <a:t>Forrest S. et al.: A Genetic Programming Approach to </a:t>
            </a:r>
            <a:r>
              <a:rPr lang="cs-CZ" sz="1400">
                <a:solidFill>
                  <a:srgbClr val="3366FF"/>
                </a:solidFill>
                <a:latin typeface="Calibri" panose="020F0502020204030204" pitchFamily="34" charset="0"/>
              </a:rPr>
              <a:t>Automated Software Repair</a:t>
            </a:r>
            <a:r>
              <a:rPr lang="en-US" sz="1400">
                <a:solidFill>
                  <a:srgbClr val="3366FF"/>
                </a:solidFill>
                <a:latin typeface="Calibri" panose="020F0502020204030204" pitchFamily="34" charset="0"/>
              </a:rPr>
              <a:t>, GECCO 2009</a:t>
            </a:r>
            <a:endParaRPr lang="cs-CZ" sz="1400">
              <a:solidFill>
                <a:srgbClr val="3366FF"/>
              </a:solidFill>
              <a:latin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Automatically Designing DT Algorithms</a:t>
            </a:r>
          </a:p>
        </p:txBody>
      </p:sp>
      <p:sp>
        <p:nvSpPr>
          <p:cNvPr id="4"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None/>
            </a:pPr>
            <a:r>
              <a:rPr lang="en-US" sz="1600" b="1" kern="0" dirty="0">
                <a:solidFill>
                  <a:srgbClr val="0000FF"/>
                </a:solidFill>
              </a:rPr>
              <a:t>Hyper-heuristic  Evolutionary Algorithm for Designing DT algorithms (HEAD-DT</a:t>
            </a:r>
            <a:r>
              <a:rPr lang="en-US" sz="1600" b="1" kern="0" dirty="0"/>
              <a:t>)</a:t>
            </a:r>
          </a:p>
          <a:p>
            <a:pPr lvl="1">
              <a:lnSpc>
                <a:spcPct val="100000"/>
              </a:lnSpc>
              <a:spcBef>
                <a:spcPts val="600"/>
              </a:spcBef>
            </a:pPr>
            <a:r>
              <a:rPr lang="en-US" dirty="0"/>
              <a:t>automatically seeks for the best combination of the DT components</a:t>
            </a:r>
          </a:p>
          <a:p>
            <a:pPr lvl="2">
              <a:spcBef>
                <a:spcPts val="600"/>
              </a:spcBef>
            </a:pPr>
            <a:r>
              <a:rPr lang="en-US" b="1" dirty="0">
                <a:solidFill>
                  <a:srgbClr val="0000FF"/>
                </a:solidFill>
              </a:rPr>
              <a:t>Split</a:t>
            </a:r>
          </a:p>
          <a:p>
            <a:pPr lvl="3">
              <a:spcBef>
                <a:spcPts val="600"/>
              </a:spcBef>
            </a:pPr>
            <a:r>
              <a:rPr lang="en-US" dirty="0"/>
              <a:t>Criterion – index of one of </a:t>
            </a:r>
            <a:r>
              <a:rPr lang="en-US" b="1" dirty="0">
                <a:solidFill>
                  <a:srgbClr val="0000FF"/>
                </a:solidFill>
              </a:rPr>
              <a:t>15 </a:t>
            </a:r>
            <a:r>
              <a:rPr lang="en-US" dirty="0"/>
              <a:t>splitting criteria (information gain, Gini, </a:t>
            </a:r>
            <a:r>
              <a:rPr lang="en-US" dirty="0" err="1"/>
              <a:t>Mantaras</a:t>
            </a:r>
            <a:r>
              <a:rPr lang="en-US" dirty="0"/>
              <a:t>, DCSCM, … )</a:t>
            </a:r>
          </a:p>
          <a:p>
            <a:pPr lvl="3">
              <a:spcBef>
                <a:spcPts val="600"/>
              </a:spcBef>
            </a:pPr>
            <a:r>
              <a:rPr lang="en-US" dirty="0"/>
              <a:t>Binary split - indicates whether the splits of a DT are only binary or multi-way</a:t>
            </a:r>
          </a:p>
          <a:p>
            <a:pPr lvl="2">
              <a:spcBef>
                <a:spcPts val="600"/>
              </a:spcBef>
            </a:pPr>
            <a:r>
              <a:rPr lang="en-US" b="1" dirty="0">
                <a:solidFill>
                  <a:srgbClr val="0000FF"/>
                </a:solidFill>
              </a:rPr>
              <a:t>Stopping criteria</a:t>
            </a:r>
          </a:p>
          <a:p>
            <a:pPr lvl="3">
              <a:spcBef>
                <a:spcPts val="600"/>
              </a:spcBef>
            </a:pPr>
            <a:r>
              <a:rPr lang="en-US" dirty="0"/>
              <a:t>Criterion – index of one of </a:t>
            </a:r>
            <a:r>
              <a:rPr lang="en-US" b="1" dirty="0">
                <a:solidFill>
                  <a:srgbClr val="0000FF"/>
                </a:solidFill>
              </a:rPr>
              <a:t>5</a:t>
            </a:r>
            <a:r>
              <a:rPr lang="en-US" dirty="0"/>
              <a:t> strategies</a:t>
            </a:r>
          </a:p>
          <a:p>
            <a:pPr lvl="3">
              <a:spcBef>
                <a:spcPts val="600"/>
              </a:spcBef>
            </a:pPr>
            <a:r>
              <a:rPr lang="en-US" dirty="0"/>
              <a:t>Parameter of the selected strategy</a:t>
            </a:r>
          </a:p>
          <a:p>
            <a:pPr lvl="2">
              <a:spcBef>
                <a:spcPts val="600"/>
              </a:spcBef>
            </a:pPr>
            <a:r>
              <a:rPr lang="en-US" b="1" dirty="0">
                <a:solidFill>
                  <a:srgbClr val="0000FF"/>
                </a:solidFill>
              </a:rPr>
              <a:t>Missing values</a:t>
            </a:r>
          </a:p>
          <a:p>
            <a:pPr lvl="3">
              <a:spcBef>
                <a:spcPts val="600"/>
              </a:spcBef>
            </a:pPr>
            <a:r>
              <a:rPr lang="en-US" dirty="0"/>
              <a:t>Split criterion evaluation – </a:t>
            </a:r>
            <a:r>
              <a:rPr lang="en-US" b="1" dirty="0">
                <a:solidFill>
                  <a:srgbClr val="0000FF"/>
                </a:solidFill>
              </a:rPr>
              <a:t>4</a:t>
            </a:r>
            <a:r>
              <a:rPr lang="en-US" dirty="0"/>
              <a:t> strategies</a:t>
            </a:r>
          </a:p>
          <a:p>
            <a:pPr lvl="3">
              <a:spcBef>
                <a:spcPts val="600"/>
              </a:spcBef>
            </a:pPr>
            <a:r>
              <a:rPr lang="en-US" dirty="0"/>
              <a:t>Distribution – </a:t>
            </a:r>
            <a:r>
              <a:rPr lang="en-US" b="1" dirty="0">
                <a:solidFill>
                  <a:srgbClr val="0000FF"/>
                </a:solidFill>
              </a:rPr>
              <a:t>7</a:t>
            </a:r>
            <a:r>
              <a:rPr lang="en-US" dirty="0"/>
              <a:t> strategies</a:t>
            </a:r>
          </a:p>
          <a:p>
            <a:pPr lvl="3">
              <a:spcBef>
                <a:spcPts val="600"/>
              </a:spcBef>
            </a:pPr>
            <a:r>
              <a:rPr lang="en-US" dirty="0"/>
              <a:t>Classification – </a:t>
            </a:r>
            <a:r>
              <a:rPr lang="en-US" b="1" dirty="0">
                <a:solidFill>
                  <a:srgbClr val="0000FF"/>
                </a:solidFill>
              </a:rPr>
              <a:t>3</a:t>
            </a:r>
            <a:r>
              <a:rPr lang="en-US" dirty="0"/>
              <a:t> strategies</a:t>
            </a:r>
          </a:p>
          <a:p>
            <a:pPr lvl="2">
              <a:spcBef>
                <a:spcPts val="600"/>
              </a:spcBef>
            </a:pPr>
            <a:r>
              <a:rPr lang="en-US" b="1" dirty="0">
                <a:solidFill>
                  <a:srgbClr val="0000FF"/>
                </a:solidFill>
              </a:rPr>
              <a:t>Pruning</a:t>
            </a:r>
          </a:p>
          <a:p>
            <a:pPr lvl="3">
              <a:spcBef>
                <a:spcPts val="600"/>
              </a:spcBef>
            </a:pPr>
            <a:r>
              <a:rPr lang="en-US" dirty="0"/>
              <a:t>Method – </a:t>
            </a:r>
            <a:r>
              <a:rPr lang="en-US" b="1" dirty="0">
                <a:solidFill>
                  <a:srgbClr val="0000FF"/>
                </a:solidFill>
              </a:rPr>
              <a:t>5</a:t>
            </a:r>
            <a:r>
              <a:rPr lang="en-US" dirty="0"/>
              <a:t> strategies</a:t>
            </a:r>
          </a:p>
          <a:p>
            <a:pPr lvl="3">
              <a:spcBef>
                <a:spcPts val="600"/>
              </a:spcBef>
            </a:pPr>
            <a:r>
              <a:rPr lang="en-US" dirty="0"/>
              <a:t>Parameter</a:t>
            </a:r>
          </a:p>
          <a:p>
            <a:pPr marL="457200" lvl="1" indent="0">
              <a:lnSpc>
                <a:spcPct val="100000"/>
              </a:lnSpc>
              <a:buNone/>
            </a:pPr>
            <a:r>
              <a:rPr lang="en-US" dirty="0"/>
              <a:t>	</a:t>
            </a:r>
            <a:endParaRPr lang="en-US" b="1" kern="0" dirty="0"/>
          </a:p>
          <a:p>
            <a:pPr marL="0" lvl="1" indent="0">
              <a:lnSpc>
                <a:spcPct val="100000"/>
              </a:lnSpc>
              <a:buNone/>
            </a:pPr>
            <a:endParaRPr lang="en-US" b="1" kern="0" dirty="0">
              <a:solidFill>
                <a:srgbClr val="0000FF"/>
              </a:solidFill>
            </a:endParaRPr>
          </a:p>
        </p:txBody>
      </p:sp>
      <p:sp>
        <p:nvSpPr>
          <p:cNvPr id="2" name="TextBox 1"/>
          <p:cNvSpPr txBox="1"/>
          <p:nvPr/>
        </p:nvSpPr>
        <p:spPr>
          <a:xfrm>
            <a:off x="398068" y="6167045"/>
            <a:ext cx="7238648" cy="646331"/>
          </a:xfrm>
          <a:prstGeom prst="rect">
            <a:avLst/>
          </a:prstGeom>
          <a:noFill/>
        </p:spPr>
        <p:txBody>
          <a:bodyPr wrap="none" rtlCol="0">
            <a:spAutoFit/>
          </a:bodyPr>
          <a:lstStyle/>
          <a:p>
            <a:r>
              <a:rPr lang="en-US" sz="1200" dirty="0">
                <a:solidFill>
                  <a:srgbClr val="3366FF"/>
                </a:solidFill>
                <a:latin typeface="Calibri" panose="020F0502020204030204" pitchFamily="34" charset="0"/>
              </a:rPr>
              <a:t>Barros, R. C. et al.: A hyper-heuristic evolutionary algorithm for automatically designing decision-tree algorithms. </a:t>
            </a:r>
            <a:br>
              <a:rPr lang="en-US" sz="1200" dirty="0">
                <a:solidFill>
                  <a:srgbClr val="3366FF"/>
                </a:solidFill>
                <a:latin typeface="Calibri" panose="020F0502020204030204" pitchFamily="34" charset="0"/>
              </a:rPr>
            </a:br>
            <a:r>
              <a:rPr lang="en-US" sz="1200" dirty="0">
                <a:solidFill>
                  <a:srgbClr val="3366FF"/>
                </a:solidFill>
                <a:latin typeface="Calibri" panose="020F0502020204030204" pitchFamily="34" charset="0"/>
              </a:rPr>
              <a:t>GECCO 2012, 1237-1244.</a:t>
            </a:r>
          </a:p>
          <a:p>
            <a:endParaRPr lang="cs-CZ" sz="1200" dirty="0">
              <a:solidFill>
                <a:srgbClr val="3366FF"/>
              </a:solidFill>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5292080" y="2924944"/>
            <a:ext cx="3600400" cy="1156533"/>
          </a:xfrm>
          <a:prstGeom prst="rect">
            <a:avLst/>
          </a:prstGeom>
        </p:spPr>
      </p:pic>
    </p:spTree>
    <p:extLst>
      <p:ext uri="{BB962C8B-B14F-4D97-AF65-F5344CB8AC3E}">
        <p14:creationId xmlns:p14="http://schemas.microsoft.com/office/powerpoint/2010/main" val="143200780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Automatically Designing DT Algorithms</a:t>
            </a:r>
          </a:p>
        </p:txBody>
      </p:sp>
      <p:sp>
        <p:nvSpPr>
          <p:cNvPr id="4"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None/>
            </a:pPr>
            <a:r>
              <a:rPr lang="en-US" sz="1600" b="1" kern="0" dirty="0">
                <a:solidFill>
                  <a:srgbClr val="0000FF"/>
                </a:solidFill>
              </a:rPr>
              <a:t>Evolutionary Algorithm</a:t>
            </a:r>
          </a:p>
          <a:p>
            <a:pPr lvl="1">
              <a:lnSpc>
                <a:spcPct val="100000"/>
              </a:lnSpc>
              <a:spcBef>
                <a:spcPts val="600"/>
              </a:spcBef>
            </a:pPr>
            <a:r>
              <a:rPr lang="en-US" dirty="0"/>
              <a:t>Population size: 100, Generations: 100, Tournament selection: </a:t>
            </a:r>
            <a:r>
              <a:rPr lang="en-US" i="1" dirty="0"/>
              <a:t>t</a:t>
            </a:r>
            <a:r>
              <a:rPr lang="en-US" dirty="0"/>
              <a:t> = 2, 1-point crossover: </a:t>
            </a:r>
            <a:r>
              <a:rPr lang="en-US" i="1" dirty="0"/>
              <a:t>pc</a:t>
            </a:r>
            <a:r>
              <a:rPr lang="en-US" dirty="0"/>
              <a:t> = 0.9, Uniform mutation: </a:t>
            </a:r>
            <a:r>
              <a:rPr lang="en-US" i="1" dirty="0"/>
              <a:t>pm</a:t>
            </a:r>
            <a:r>
              <a:rPr lang="en-US" dirty="0"/>
              <a:t> = 0.1, Elitism: 10</a:t>
            </a:r>
          </a:p>
          <a:p>
            <a:pPr marL="0" lvl="1" indent="0">
              <a:lnSpc>
                <a:spcPct val="100000"/>
              </a:lnSpc>
              <a:spcBef>
                <a:spcPts val="1200"/>
              </a:spcBef>
              <a:buNone/>
            </a:pPr>
            <a:r>
              <a:rPr lang="en-US" sz="1600" b="1" kern="0" dirty="0">
                <a:solidFill>
                  <a:srgbClr val="0000FF"/>
                </a:solidFill>
              </a:rPr>
              <a:t>Example</a:t>
            </a:r>
            <a:r>
              <a:rPr lang="en-US" sz="1600" kern="0" dirty="0"/>
              <a:t> - a</a:t>
            </a:r>
            <a:r>
              <a:rPr lang="en-US" sz="1600" dirty="0"/>
              <a:t>lgorithm designed for the </a:t>
            </a:r>
            <a:r>
              <a:rPr lang="en-US" sz="1600" dirty="0" err="1"/>
              <a:t>Semeion</a:t>
            </a:r>
            <a:r>
              <a:rPr lang="en-US" sz="1600" dirty="0"/>
              <a:t> data set – 1593 inst., 265 att.</a:t>
            </a:r>
          </a:p>
          <a:p>
            <a:pPr marL="457200" lvl="1" indent="0">
              <a:lnSpc>
                <a:spcPct val="100000"/>
              </a:lnSpc>
              <a:spcBef>
                <a:spcPts val="600"/>
              </a:spcBef>
              <a:buNone/>
            </a:pPr>
            <a:endParaRPr lang="en-US" dirty="0"/>
          </a:p>
          <a:p>
            <a:pPr lvl="1">
              <a:lnSpc>
                <a:spcPct val="100000"/>
              </a:lnSpc>
              <a:spcBef>
                <a:spcPts val="600"/>
              </a:spcBef>
            </a:pPr>
            <a:endParaRPr lang="en-US" dirty="0"/>
          </a:p>
        </p:txBody>
      </p:sp>
      <p:pic>
        <p:nvPicPr>
          <p:cNvPr id="5" name="Picture 4"/>
          <p:cNvPicPr>
            <a:picLocks noChangeAspect="1"/>
          </p:cNvPicPr>
          <p:nvPr/>
        </p:nvPicPr>
        <p:blipFill>
          <a:blip r:embed="rId2"/>
          <a:stretch>
            <a:fillRect/>
          </a:stretch>
        </p:blipFill>
        <p:spPr>
          <a:xfrm>
            <a:off x="904900" y="2522818"/>
            <a:ext cx="4914900" cy="2228850"/>
          </a:xfrm>
          <a:prstGeom prst="rect">
            <a:avLst/>
          </a:prstGeom>
        </p:spPr>
      </p:pic>
      <p:graphicFrame>
        <p:nvGraphicFramePr>
          <p:cNvPr id="6" name="Table 5"/>
          <p:cNvGraphicFramePr>
            <a:graphicFrameLocks noGrp="1"/>
          </p:cNvGraphicFramePr>
          <p:nvPr>
            <p:extLst/>
          </p:nvPr>
        </p:nvGraphicFramePr>
        <p:xfrm>
          <a:off x="939045" y="4899523"/>
          <a:ext cx="4353035" cy="1483360"/>
        </p:xfrm>
        <a:graphic>
          <a:graphicData uri="http://schemas.openxmlformats.org/drawingml/2006/table">
            <a:tbl>
              <a:tblPr firstRow="1" bandRow="1">
                <a:tableStyleId>{5C22544A-7EE6-4342-B048-85BDC9FD1C3A}</a:tableStyleId>
              </a:tblPr>
              <a:tblGrid>
                <a:gridCol w="1112675">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tblGrid>
              <a:tr h="370840">
                <a:tc>
                  <a:txBody>
                    <a:bodyPr/>
                    <a:lstStyle/>
                    <a:p>
                      <a:endParaRPr lang="cs-CZ" sz="1400" dirty="0"/>
                    </a:p>
                  </a:txBody>
                  <a:tcPr/>
                </a:tc>
                <a:tc>
                  <a:txBody>
                    <a:bodyPr/>
                    <a:lstStyle/>
                    <a:p>
                      <a:r>
                        <a:rPr lang="en-US" sz="1400" dirty="0"/>
                        <a:t>CART</a:t>
                      </a:r>
                      <a:endParaRPr lang="cs-CZ" sz="1400" dirty="0"/>
                    </a:p>
                  </a:txBody>
                  <a:tcPr/>
                </a:tc>
                <a:tc>
                  <a:txBody>
                    <a:bodyPr/>
                    <a:lstStyle/>
                    <a:p>
                      <a:r>
                        <a:rPr lang="en-US" sz="1400" dirty="0"/>
                        <a:t>C4.5</a:t>
                      </a:r>
                      <a:endParaRPr lang="cs-CZ" sz="1400" dirty="0"/>
                    </a:p>
                  </a:txBody>
                  <a:tcPr/>
                </a:tc>
                <a:tc>
                  <a:txBody>
                    <a:bodyPr/>
                    <a:lstStyle/>
                    <a:p>
                      <a:r>
                        <a:rPr lang="en-US" sz="1400" dirty="0"/>
                        <a:t>HEAD-DT</a:t>
                      </a:r>
                      <a:endParaRPr lang="cs-CZ" sz="1400" dirty="0"/>
                    </a:p>
                  </a:txBody>
                  <a:tcPr/>
                </a:tc>
                <a:extLst>
                  <a:ext uri="{0D108BD9-81ED-4DB2-BD59-A6C34878D82A}">
                    <a16:rowId xmlns:a16="http://schemas.microsoft.com/office/drawing/2014/main" val="10000"/>
                  </a:ext>
                </a:extLst>
              </a:tr>
              <a:tr h="370840">
                <a:tc>
                  <a:txBody>
                    <a:bodyPr/>
                    <a:lstStyle/>
                    <a:p>
                      <a:r>
                        <a:rPr lang="en-US" sz="1400" dirty="0"/>
                        <a:t>Accuracy</a:t>
                      </a:r>
                      <a:endParaRPr lang="cs-CZ" sz="1400" dirty="0"/>
                    </a:p>
                  </a:txBody>
                  <a:tcPr/>
                </a:tc>
                <a:tc>
                  <a:txBody>
                    <a:bodyPr/>
                    <a:lstStyle/>
                    <a:p>
                      <a:r>
                        <a:rPr lang="en-US" sz="1400" dirty="0"/>
                        <a:t>0.94 ± 0.01</a:t>
                      </a:r>
                      <a:endParaRPr lang="cs-CZ" sz="1400" dirty="0"/>
                    </a:p>
                  </a:txBody>
                  <a:tcPr/>
                </a:tc>
                <a:tc>
                  <a:txBody>
                    <a:bodyPr/>
                    <a:lstStyle/>
                    <a:p>
                      <a:r>
                        <a:rPr lang="en-US" sz="1400" dirty="0"/>
                        <a:t>0.95 ± 0.02</a:t>
                      </a:r>
                      <a:endParaRPr lang="cs-CZ" sz="1400" dirty="0"/>
                    </a:p>
                  </a:txBody>
                  <a:tcPr/>
                </a:tc>
                <a:tc>
                  <a:txBody>
                    <a:bodyPr/>
                    <a:lstStyle/>
                    <a:p>
                      <a:r>
                        <a:rPr lang="en-US" sz="1400" dirty="0"/>
                        <a:t>1.0 ± 0.0</a:t>
                      </a:r>
                      <a:endParaRPr lang="cs-CZ" sz="1400" dirty="0"/>
                    </a:p>
                  </a:txBody>
                  <a:tcPr/>
                </a:tc>
                <a:extLst>
                  <a:ext uri="{0D108BD9-81ED-4DB2-BD59-A6C34878D82A}">
                    <a16:rowId xmlns:a16="http://schemas.microsoft.com/office/drawing/2014/main" val="10001"/>
                  </a:ext>
                </a:extLst>
              </a:tr>
              <a:tr h="370840">
                <a:tc>
                  <a:txBody>
                    <a:bodyPr/>
                    <a:lstStyle/>
                    <a:p>
                      <a:r>
                        <a:rPr lang="en-US" sz="1400" dirty="0"/>
                        <a:t>F-measure</a:t>
                      </a:r>
                      <a:endParaRPr lang="cs-CZ" sz="1400" dirty="0"/>
                    </a:p>
                  </a:txBody>
                  <a:tcPr/>
                </a:tc>
                <a:tc>
                  <a:txBody>
                    <a:bodyPr/>
                    <a:lstStyle/>
                    <a:p>
                      <a:r>
                        <a:rPr lang="en-US" sz="1400" dirty="0"/>
                        <a:t>0.93 ± 0.01</a:t>
                      </a:r>
                      <a:endParaRPr lang="cs-CZ" sz="1400" dirty="0"/>
                    </a:p>
                  </a:txBody>
                  <a:tcPr/>
                </a:tc>
                <a:tc>
                  <a:txBody>
                    <a:bodyPr/>
                    <a:lstStyle/>
                    <a:p>
                      <a:r>
                        <a:rPr lang="en-US" sz="1400" dirty="0"/>
                        <a:t>0.95 ± 0.02</a:t>
                      </a:r>
                      <a:endParaRPr lang="cs-CZ" sz="1400" dirty="0"/>
                    </a:p>
                  </a:txBody>
                  <a:tcPr/>
                </a:tc>
                <a:tc>
                  <a:txBody>
                    <a:bodyPr/>
                    <a:lstStyle/>
                    <a:p>
                      <a:r>
                        <a:rPr lang="en-US" sz="1400" dirty="0"/>
                        <a:t>1.0 ± 0.0</a:t>
                      </a:r>
                      <a:endParaRPr lang="cs-CZ" sz="1400" dirty="0"/>
                    </a:p>
                  </a:txBody>
                  <a:tcPr/>
                </a:tc>
                <a:extLst>
                  <a:ext uri="{0D108BD9-81ED-4DB2-BD59-A6C34878D82A}">
                    <a16:rowId xmlns:a16="http://schemas.microsoft.com/office/drawing/2014/main" val="10002"/>
                  </a:ext>
                </a:extLst>
              </a:tr>
              <a:tr h="370840">
                <a:tc>
                  <a:txBody>
                    <a:bodyPr/>
                    <a:lstStyle/>
                    <a:p>
                      <a:r>
                        <a:rPr lang="en-US" sz="1400" dirty="0"/>
                        <a:t>Tree size</a:t>
                      </a:r>
                      <a:endParaRPr lang="cs-CZ" sz="1400" dirty="0"/>
                    </a:p>
                  </a:txBody>
                  <a:tcPr/>
                </a:tc>
                <a:tc>
                  <a:txBody>
                    <a:bodyPr/>
                    <a:lstStyle/>
                    <a:p>
                      <a:r>
                        <a:rPr lang="en-US" sz="1400" dirty="0"/>
                        <a:t>34 ± 12.3</a:t>
                      </a:r>
                      <a:endParaRPr lang="cs-CZ" sz="1400" dirty="0"/>
                    </a:p>
                  </a:txBody>
                  <a:tcPr/>
                </a:tc>
                <a:tc>
                  <a:txBody>
                    <a:bodyPr/>
                    <a:lstStyle/>
                    <a:p>
                      <a:r>
                        <a:rPr lang="en-US" sz="1400" dirty="0"/>
                        <a:t>55 ± 8.27</a:t>
                      </a:r>
                      <a:endParaRPr lang="cs-CZ" sz="1400" dirty="0"/>
                    </a:p>
                  </a:txBody>
                  <a:tcPr/>
                </a:tc>
                <a:tc>
                  <a:txBody>
                    <a:bodyPr/>
                    <a:lstStyle/>
                    <a:p>
                      <a:r>
                        <a:rPr lang="en-US" sz="1400" dirty="0"/>
                        <a:t>19 ± 0.0</a:t>
                      </a:r>
                      <a:endParaRPr lang="cs-CZ" sz="1400" dirty="0"/>
                    </a:p>
                  </a:txBody>
                  <a:tcPr/>
                </a:tc>
                <a:extLst>
                  <a:ext uri="{0D108BD9-81ED-4DB2-BD59-A6C34878D82A}">
                    <a16:rowId xmlns:a16="http://schemas.microsoft.com/office/drawing/2014/main" val="10003"/>
                  </a:ext>
                </a:extLst>
              </a:tr>
            </a:tbl>
          </a:graphicData>
        </a:graphic>
      </p:graphicFrame>
      <p:sp>
        <p:nvSpPr>
          <p:cNvPr id="9" name="Line Callout 2 (Accent Bar) 8"/>
          <p:cNvSpPr/>
          <p:nvPr/>
        </p:nvSpPr>
        <p:spPr bwMode="auto">
          <a:xfrm>
            <a:off x="5724128" y="5949636"/>
            <a:ext cx="936104" cy="287676"/>
          </a:xfrm>
          <a:prstGeom prst="accentCallout2">
            <a:avLst>
              <a:gd name="adj1" fmla="val 18750"/>
              <a:gd name="adj2" fmla="val -8333"/>
              <a:gd name="adj3" fmla="val 18750"/>
              <a:gd name="adj4" fmla="val -16667"/>
              <a:gd name="adj5" fmla="val 63420"/>
              <a:gd name="adj6" fmla="val -81424"/>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Very rare</a:t>
            </a:r>
            <a:endParaRPr kumimoji="0" lang="cs-CZ" sz="14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58635094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Multiple Traveling Salesman Problem</a:t>
            </a:r>
          </a:p>
        </p:txBody>
      </p:sp>
      <p:sp>
        <p:nvSpPr>
          <p:cNvPr id="59395" name="Rectangle 3"/>
          <p:cNvSpPr>
            <a:spLocks noGrp="1" noChangeArrowheads="1"/>
          </p:cNvSpPr>
          <p:nvPr>
            <p:ph type="body" idx="1"/>
          </p:nvPr>
        </p:nvSpPr>
        <p:spPr>
          <a:xfrm>
            <a:off x="179513" y="1196975"/>
            <a:ext cx="3888432" cy="5184775"/>
          </a:xfrm>
        </p:spPr>
        <p:txBody>
          <a:bodyPr/>
          <a:lstStyle/>
          <a:p>
            <a:pPr eaLnBrk="1" hangingPunct="1">
              <a:buNone/>
            </a:pPr>
            <a:r>
              <a:rPr lang="en-US" b="1">
                <a:solidFill>
                  <a:srgbClr val="0000FF"/>
                </a:solidFill>
              </a:rPr>
              <a:t>MTSP</a:t>
            </a:r>
            <a:r>
              <a:rPr lang="en-US"/>
              <a:t> – rescue operations planning</a:t>
            </a:r>
          </a:p>
          <a:p>
            <a:pPr lvl="1" eaLnBrk="1" hangingPunct="1"/>
            <a:r>
              <a:rPr lang="en-US" sz="1600"/>
              <a:t>Given </a:t>
            </a:r>
            <a:r>
              <a:rPr lang="en-US" sz="1600" b="1" i="1">
                <a:solidFill>
                  <a:srgbClr val="0000FF"/>
                </a:solidFill>
              </a:rPr>
              <a:t>N</a:t>
            </a:r>
            <a:r>
              <a:rPr lang="en-US" sz="1600" b="1">
                <a:solidFill>
                  <a:srgbClr val="0000FF"/>
                </a:solidFill>
              </a:rPr>
              <a:t> cities</a:t>
            </a:r>
            <a:r>
              <a:rPr lang="en-US" sz="1600"/>
              <a:t> and </a:t>
            </a:r>
            <a:r>
              <a:rPr lang="en-US" sz="1600" b="1" i="1">
                <a:solidFill>
                  <a:srgbClr val="0000FF"/>
                </a:solidFill>
              </a:rPr>
              <a:t>K</a:t>
            </a:r>
            <a:r>
              <a:rPr lang="en-US" sz="1600" b="1">
                <a:solidFill>
                  <a:srgbClr val="0000FF"/>
                </a:solidFill>
              </a:rPr>
              <a:t> agents</a:t>
            </a:r>
            <a:r>
              <a:rPr lang="en-US" sz="1600"/>
              <a:t>, find an optimal tour for each agent so that every city is visited exactly once.</a:t>
            </a:r>
          </a:p>
          <a:p>
            <a:pPr lvl="1" eaLnBrk="1" hangingPunct="1"/>
            <a:r>
              <a:rPr lang="en-US" sz="1600"/>
              <a:t>The optimization objective is to </a:t>
            </a:r>
            <a:r>
              <a:rPr lang="en-US" sz="1600" b="1">
                <a:solidFill>
                  <a:srgbClr val="0000FF"/>
                </a:solidFill>
              </a:rPr>
              <a:t>minimize the overall time</a:t>
            </a:r>
            <a:r>
              <a:rPr lang="en-US" sz="1600"/>
              <a:t> spent by the squad (i.e. the slowest team member) during the environment exploration.</a:t>
            </a:r>
          </a:p>
        </p:txBody>
      </p:sp>
      <p:sp>
        <p:nvSpPr>
          <p:cNvPr id="8" name="TextBox 7"/>
          <p:cNvSpPr txBox="1"/>
          <p:nvPr/>
        </p:nvSpPr>
        <p:spPr>
          <a:xfrm>
            <a:off x="7917661" y="5186430"/>
            <a:ext cx="902811" cy="369332"/>
          </a:xfrm>
          <a:prstGeom prst="rect">
            <a:avLst/>
          </a:prstGeom>
          <a:noFill/>
          <a:ln w="25400">
            <a:solidFill>
              <a:srgbClr val="FF0000"/>
            </a:solidFill>
          </a:ln>
        </p:spPr>
        <p:txBody>
          <a:bodyPr wrap="none" rtlCol="0">
            <a:spAutoFit/>
          </a:bodyPr>
          <a:lstStyle/>
          <a:p>
            <a:r>
              <a:rPr lang="en-US" b="1" dirty="0">
                <a:solidFill>
                  <a:srgbClr val="FF0000"/>
                </a:solidFill>
              </a:rPr>
              <a:t>VIDEO</a:t>
            </a:r>
            <a:endParaRPr lang="cs-CZ" b="1" dirty="0">
              <a:solidFill>
                <a:srgbClr val="FF0000"/>
              </a:solidFill>
            </a:endParaRPr>
          </a:p>
        </p:txBody>
      </p:sp>
      <p:pic>
        <p:nvPicPr>
          <p:cNvPr id="2" name="mTS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4280" y="1341022"/>
            <a:ext cx="4992216" cy="3744162"/>
          </a:xfrm>
          <a:prstGeom prst="rect">
            <a:avLst/>
          </a:prstGeom>
        </p:spPr>
      </p:pic>
    </p:spTree>
    <p:extLst>
      <p:ext uri="{BB962C8B-B14F-4D97-AF65-F5344CB8AC3E}">
        <p14:creationId xmlns:p14="http://schemas.microsoft.com/office/powerpoint/2010/main" val="178008902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a:t>Evolutionaty Algorithms for Dynamic Opt.</a:t>
            </a:r>
          </a:p>
        </p:txBody>
      </p:sp>
      <p:sp>
        <p:nvSpPr>
          <p:cNvPr id="59395" name="Rectangle 3"/>
          <p:cNvSpPr>
            <a:spLocks noGrp="1" noChangeArrowheads="1"/>
          </p:cNvSpPr>
          <p:nvPr>
            <p:ph type="body" idx="1"/>
          </p:nvPr>
        </p:nvSpPr>
        <p:spPr/>
        <p:txBody>
          <a:bodyPr/>
          <a:lstStyle/>
          <a:p>
            <a:pPr eaLnBrk="1" hangingPunct="1">
              <a:buNone/>
            </a:pPr>
            <a:r>
              <a:rPr lang="en-US" b="1">
                <a:solidFill>
                  <a:srgbClr val="0000FF"/>
                </a:solidFill>
              </a:rPr>
              <a:t>Dynamic optimizations</a:t>
            </a:r>
            <a:r>
              <a:rPr lang="en-US"/>
              <a:t> - a class of problems whose specifications commonly termed</a:t>
            </a:r>
          </a:p>
          <a:p>
            <a:pPr lvl="1" eaLnBrk="1" hangingPunct="1"/>
            <a:r>
              <a:rPr lang="en-US" sz="1600"/>
              <a:t>optimization objectives, and/or</a:t>
            </a:r>
          </a:p>
          <a:p>
            <a:pPr lvl="1" eaLnBrk="1" hangingPunct="1"/>
            <a:r>
              <a:rPr lang="en-US" sz="1600"/>
              <a:t>problem-specific constraints, and/or</a:t>
            </a:r>
          </a:p>
          <a:p>
            <a:pPr lvl="1" eaLnBrk="1" hangingPunct="1"/>
            <a:r>
              <a:rPr lang="en-US" sz="1600"/>
              <a:t>environmental parameters and problem settings</a:t>
            </a:r>
          </a:p>
          <a:p>
            <a:pPr marL="57150" indent="0" eaLnBrk="1" hangingPunct="1">
              <a:buNone/>
            </a:pPr>
            <a:r>
              <a:rPr lang="en-US"/>
              <a:t>change over time, resulting in </a:t>
            </a:r>
            <a:r>
              <a:rPr lang="en-US" b="1">
                <a:solidFill>
                  <a:srgbClr val="0000FF"/>
                </a:solidFill>
              </a:rPr>
              <a:t>continuously moving optima</a:t>
            </a:r>
            <a:r>
              <a:rPr lang="en-US"/>
              <a:t>.</a:t>
            </a:r>
          </a:p>
          <a:p>
            <a:pPr marL="342900" lvl="2" indent="-342900" eaLnBrk="1" hangingPunct="1">
              <a:spcBef>
                <a:spcPct val="50000"/>
              </a:spcBef>
              <a:buSzPct val="75000"/>
              <a:buNone/>
            </a:pPr>
            <a:r>
              <a:rPr lang="en-US" sz="1600">
                <a:ea typeface="+mn-ea"/>
                <a:cs typeface="+mn-cs"/>
              </a:rPr>
              <a:t>Ex.: </a:t>
            </a:r>
            <a:r>
              <a:rPr lang="en-US" sz="1600"/>
              <a:t>Scheduling, manufacturing, trading with </a:t>
            </a:r>
            <a:r>
              <a:rPr lang="en-US" sz="1600">
                <a:ea typeface="+mn-ea"/>
                <a:cs typeface="+mn-cs"/>
              </a:rPr>
              <a:t>stochastic arrival of new tasks, machine faults, climatic change, market fluctuation, economic and financial factors.</a:t>
            </a:r>
          </a:p>
          <a:p>
            <a:pPr marL="342900" lvl="2" indent="-342900" eaLnBrk="1" hangingPunct="1">
              <a:spcBef>
                <a:spcPct val="50000"/>
              </a:spcBef>
              <a:buSzPct val="75000"/>
              <a:buNone/>
            </a:pPr>
            <a:r>
              <a:rPr lang="en-US" sz="1600" b="1">
                <a:solidFill>
                  <a:srgbClr val="0000FF"/>
                </a:solidFill>
                <a:ea typeface="+mn-ea"/>
                <a:cs typeface="+mn-cs"/>
              </a:rPr>
              <a:t>The goal of optimization in dynamic environment</a:t>
            </a:r>
            <a:r>
              <a:rPr lang="en-US" sz="1600">
                <a:ea typeface="+mn-ea"/>
                <a:cs typeface="+mn-cs"/>
              </a:rPr>
              <a:t> is to</a:t>
            </a:r>
          </a:p>
          <a:p>
            <a:pPr lvl="1" eaLnBrk="1" hangingPunct="1"/>
            <a:r>
              <a:rPr lang="en-US" sz="1600"/>
              <a:t>continuously track the optimum, or</a:t>
            </a:r>
          </a:p>
          <a:p>
            <a:pPr lvl="1" eaLnBrk="1" hangingPunct="1"/>
            <a:r>
              <a:rPr lang="en-US" sz="1600">
                <a:ea typeface="+mn-ea"/>
                <a:cs typeface="+mn-cs"/>
              </a:rPr>
              <a:t>find robust solutions that perform satisfactorily even when the environmental parameters change.</a:t>
            </a:r>
          </a:p>
          <a:p>
            <a:pPr lvl="1" eaLnBrk="1" hangingPunct="1"/>
            <a:endParaRPr lang="en-US" sz="1600">
              <a:ea typeface="+mn-ea"/>
              <a:cs typeface="+mn-cs"/>
            </a:endParaRPr>
          </a:p>
        </p:txBody>
      </p:sp>
      <p:grpSp>
        <p:nvGrpSpPr>
          <p:cNvPr id="6" name="Group 5"/>
          <p:cNvGrpSpPr/>
          <p:nvPr/>
        </p:nvGrpSpPr>
        <p:grpSpPr>
          <a:xfrm>
            <a:off x="1115690" y="4663536"/>
            <a:ext cx="6768678" cy="1645784"/>
            <a:chOff x="1007641" y="4869160"/>
            <a:chExt cx="6768678" cy="1645784"/>
          </a:xfrm>
        </p:grpSpPr>
        <p:pic>
          <p:nvPicPr>
            <p:cNvPr id="3" name="Picture 2"/>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41" y="4869160"/>
              <a:ext cx="2196207" cy="1645784"/>
            </a:xfrm>
            <a:prstGeom prst="rect">
              <a:avLst/>
            </a:prstGeom>
          </p:spPr>
        </p:pic>
        <p:pic>
          <p:nvPicPr>
            <p:cNvPr id="4" name="Picture 3"/>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897" y="4869160"/>
              <a:ext cx="2196207" cy="1645784"/>
            </a:xfrm>
            <a:prstGeom prst="rect">
              <a:avLst/>
            </a:prstGeom>
          </p:spPr>
        </p:pic>
        <p:pic>
          <p:nvPicPr>
            <p:cNvPr id="5" name="Picture 4"/>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4869160"/>
              <a:ext cx="2196207" cy="1645784"/>
            </a:xfrm>
            <a:prstGeom prst="rect">
              <a:avLst/>
            </a:prstGeom>
          </p:spPr>
        </p:pic>
      </p:grpSp>
    </p:spTree>
    <p:extLst>
      <p:ext uri="{BB962C8B-B14F-4D97-AF65-F5344CB8AC3E}">
        <p14:creationId xmlns:p14="http://schemas.microsoft.com/office/powerpoint/2010/main" val="216683440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pPr eaLnBrk="1" hangingPunct="1">
              <a:defRPr/>
            </a:pPr>
            <a:r>
              <a:rPr lang="en-US" sz="3000" dirty="0" err="1"/>
              <a:t>Evolutiona</a:t>
            </a:r>
            <a:r>
              <a:rPr lang="cs-CZ" sz="3000" dirty="0"/>
              <a:t>r</a:t>
            </a:r>
            <a:r>
              <a:rPr lang="en-US" sz="3000" dirty="0"/>
              <a:t>y Algorithms for Dynamic Opt.</a:t>
            </a:r>
          </a:p>
        </p:txBody>
      </p:sp>
      <p:sp>
        <p:nvSpPr>
          <p:cNvPr id="7" name="TextBox 6"/>
          <p:cNvSpPr txBox="1"/>
          <p:nvPr/>
        </p:nvSpPr>
        <p:spPr>
          <a:xfrm>
            <a:off x="251520" y="1763524"/>
            <a:ext cx="902811" cy="369332"/>
          </a:xfrm>
          <a:prstGeom prst="rect">
            <a:avLst/>
          </a:prstGeom>
          <a:noFill/>
          <a:ln w="25400">
            <a:solidFill>
              <a:srgbClr val="FF0000"/>
            </a:solidFill>
          </a:ln>
        </p:spPr>
        <p:txBody>
          <a:bodyPr wrap="none" rtlCol="0">
            <a:spAutoFit/>
          </a:bodyPr>
          <a:lstStyle/>
          <a:p>
            <a:r>
              <a:rPr lang="en-US" b="1">
                <a:solidFill>
                  <a:srgbClr val="FF0000"/>
                </a:solidFill>
              </a:rPr>
              <a:t>VIDEO</a:t>
            </a:r>
            <a:endParaRPr lang="cs-CZ" b="1">
              <a:solidFill>
                <a:srgbClr val="FF0000"/>
              </a:solidFill>
            </a:endParaRPr>
          </a:p>
        </p:txBody>
      </p:sp>
      <p:pic>
        <p:nvPicPr>
          <p:cNvPr id="2" name="dyno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3515" y="1484784"/>
            <a:ext cx="5376597" cy="4032448"/>
          </a:xfrm>
          <a:prstGeom prst="rect">
            <a:avLst/>
          </a:prstGeom>
        </p:spPr>
      </p:pic>
    </p:spTree>
    <p:extLst>
      <p:ext uri="{BB962C8B-B14F-4D97-AF65-F5344CB8AC3E}">
        <p14:creationId xmlns:p14="http://schemas.microsoft.com/office/powerpoint/2010/main" val="210194066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268413"/>
            <a:ext cx="8229600" cy="5040312"/>
          </a:xfrm>
        </p:spPr>
        <p:txBody>
          <a:bodyPr>
            <a:noAutofit/>
          </a:bodyPr>
          <a:lstStyle/>
          <a:p>
            <a:pPr>
              <a:defRPr/>
            </a:pPr>
            <a:r>
              <a:rPr lang="en-US" b="1" dirty="0"/>
              <a:t>Problem:</a:t>
            </a:r>
            <a:r>
              <a:rPr lang="en-US" dirty="0"/>
              <a:t> </a:t>
            </a:r>
            <a:r>
              <a:rPr lang="en-US" dirty="0" err="1"/>
              <a:t>Floorplanning</a:t>
            </a:r>
            <a:r>
              <a:rPr lang="en-US" dirty="0"/>
              <a:t> also known as </a:t>
            </a:r>
            <a:r>
              <a:rPr lang="en-US" dirty="0" err="1"/>
              <a:t>2D</a:t>
            </a:r>
            <a:r>
              <a:rPr lang="en-US" dirty="0"/>
              <a:t> rectangle packing problem.</a:t>
            </a:r>
            <a:endParaRPr lang="en-US" b="1" dirty="0"/>
          </a:p>
          <a:p>
            <a:pPr lvl="1">
              <a:defRPr/>
            </a:pPr>
            <a:r>
              <a:rPr lang="en-US" sz="1600" dirty="0"/>
              <a:t>Given: A set of </a:t>
            </a:r>
            <a:r>
              <a:rPr lang="en-US" sz="1600" i="1" dirty="0"/>
              <a:t>N</a:t>
            </a:r>
            <a:r>
              <a:rPr lang="en-US" sz="1600" dirty="0"/>
              <a:t> </a:t>
            </a:r>
            <a:r>
              <a:rPr lang="en-US" sz="1600" dirty="0" err="1"/>
              <a:t>unoriented</a:t>
            </a:r>
            <a:r>
              <a:rPr lang="en-US" sz="1600" dirty="0"/>
              <a:t> blocks (rectangles) with fixed dimensions.</a:t>
            </a:r>
          </a:p>
          <a:p>
            <a:pPr lvl="1">
              <a:defRPr/>
            </a:pPr>
            <a:r>
              <a:rPr lang="en-US" sz="1600" dirty="0"/>
              <a:t>Goal: To place all blocks on a plane so that there is no overlap between any pair of rectangles and the bounding rectangular area is minimal (or the dead space is minimal).</a:t>
            </a:r>
          </a:p>
          <a:p>
            <a:pPr marL="808038" indent="0">
              <a:spcBef>
                <a:spcPts val="1200"/>
              </a:spcBef>
              <a:buFont typeface="Wingdings" pitchFamily="2" charset="2"/>
              <a:buNone/>
              <a:defRPr/>
            </a:pPr>
            <a:endParaRPr lang="en-US" b="1" dirty="0"/>
          </a:p>
          <a:p>
            <a:pPr>
              <a:spcBef>
                <a:spcPts val="1200"/>
              </a:spcBef>
              <a:defRPr/>
            </a:pPr>
            <a:endParaRPr lang="en-US" b="1" dirty="0"/>
          </a:p>
          <a:p>
            <a:pPr>
              <a:spcBef>
                <a:spcPts val="1200"/>
              </a:spcBef>
              <a:defRPr/>
            </a:pPr>
            <a:endParaRPr lang="en-US" b="1" dirty="0"/>
          </a:p>
          <a:p>
            <a:pPr>
              <a:spcBef>
                <a:spcPts val="1200"/>
              </a:spcBef>
              <a:defRPr/>
            </a:pPr>
            <a:r>
              <a:rPr lang="en-US" b="1"/>
              <a:t>Prototype</a:t>
            </a:r>
            <a:r>
              <a:rPr lang="en-US"/>
              <a:t> </a:t>
            </a:r>
            <a:r>
              <a:rPr lang="en-US" dirty="0"/>
              <a:t>solution (</a:t>
            </a:r>
            <a:r>
              <a:rPr lang="en-US" dirty="0" err="1"/>
              <a:t>floorplan</a:t>
            </a:r>
            <a:r>
              <a:rPr lang="en-US" dirty="0"/>
              <a:t>) </a:t>
            </a:r>
          </a:p>
          <a:p>
            <a:pPr>
              <a:spcBef>
                <a:spcPts val="300"/>
              </a:spcBef>
              <a:buFont typeface="Wingdings" pitchFamily="2" charset="2"/>
              <a:buNone/>
              <a:defRPr/>
            </a:pPr>
            <a:r>
              <a:rPr lang="en-US" dirty="0"/>
              <a:t>	is encoded by B*-Tree non-slicing</a:t>
            </a:r>
          </a:p>
          <a:p>
            <a:pPr>
              <a:spcBef>
                <a:spcPts val="300"/>
              </a:spcBef>
              <a:buFont typeface="Wingdings" pitchFamily="2" charset="2"/>
              <a:buNone/>
              <a:defRPr/>
            </a:pPr>
            <a:r>
              <a:rPr lang="en-US" dirty="0"/>
              <a:t>	</a:t>
            </a:r>
            <a:r>
              <a:rPr lang="en-US"/>
              <a:t>representation.</a:t>
            </a:r>
          </a:p>
          <a:p>
            <a:pPr>
              <a:spcBef>
                <a:spcPts val="1200"/>
              </a:spcBef>
              <a:buFont typeface="Wingdings" pitchFamily="2" charset="2"/>
              <a:buNone/>
              <a:defRPr/>
            </a:pPr>
            <a:r>
              <a:rPr lang="en-US"/>
              <a:t>	Each </a:t>
            </a:r>
            <a:r>
              <a:rPr lang="en-US" b="1"/>
              <a:t>tree is expressed by a linear </a:t>
            </a:r>
            <a:br>
              <a:rPr lang="en-US" b="1"/>
            </a:br>
            <a:r>
              <a:rPr lang="en-US" b="1"/>
              <a:t>string</a:t>
            </a:r>
            <a:r>
              <a:rPr lang="en-US"/>
              <a:t> of symbols in a prefix not.</a:t>
            </a:r>
          </a:p>
          <a:p>
            <a:pPr>
              <a:spcBef>
                <a:spcPts val="1200"/>
              </a:spcBef>
              <a:buFont typeface="Wingdings" pitchFamily="2" charset="2"/>
              <a:buNone/>
              <a:defRPr/>
            </a:pPr>
            <a:r>
              <a:rPr lang="en-US"/>
              <a:t>	</a:t>
            </a:r>
            <a:r>
              <a:rPr lang="en-US" b="1"/>
              <a:t>Optimization works on linear structs.</a:t>
            </a:r>
          </a:p>
        </p:txBody>
      </p:sp>
      <p:grpSp>
        <p:nvGrpSpPr>
          <p:cNvPr id="2" name="Group 16"/>
          <p:cNvGrpSpPr>
            <a:grpSpLocks/>
          </p:cNvGrpSpPr>
          <p:nvPr/>
        </p:nvGrpSpPr>
        <p:grpSpPr bwMode="auto">
          <a:xfrm>
            <a:off x="7062291" y="2492896"/>
            <a:ext cx="1542157" cy="1439664"/>
            <a:chOff x="6984432" y="2780928"/>
            <a:chExt cx="1254600" cy="1193400"/>
          </a:xfrm>
        </p:grpSpPr>
        <p:pic>
          <p:nvPicPr>
            <p:cNvPr id="73742" name="Picture 2"/>
            <p:cNvPicPr>
              <a:picLocks noChangeAspect="1" noChangeArrowheads="1"/>
            </p:cNvPicPr>
            <p:nvPr/>
          </p:nvPicPr>
          <p:blipFill>
            <a:blip r:embed="rId2" cstate="print"/>
            <a:srcRect/>
            <a:stretch>
              <a:fillRect/>
            </a:stretch>
          </p:blipFill>
          <p:spPr bwMode="auto">
            <a:xfrm>
              <a:off x="6984432" y="2780928"/>
              <a:ext cx="1251359" cy="1189431"/>
            </a:xfrm>
            <a:prstGeom prst="rect">
              <a:avLst/>
            </a:prstGeom>
            <a:noFill/>
            <a:ln w="9525">
              <a:noFill/>
              <a:miter lim="800000"/>
              <a:headEnd/>
              <a:tailEnd/>
            </a:ln>
          </p:spPr>
        </p:pic>
        <p:sp>
          <p:nvSpPr>
            <p:cNvPr id="7" name="Rectangle 6"/>
            <p:cNvSpPr/>
            <p:nvPr/>
          </p:nvSpPr>
          <p:spPr>
            <a:xfrm>
              <a:off x="6984432" y="2780928"/>
              <a:ext cx="1254600" cy="1193400"/>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9050">
                  <a:solidFill>
                    <a:schemeClr val="tx1"/>
                  </a:solidFill>
                </a:ln>
              </a:endParaRPr>
            </a:p>
          </p:txBody>
        </p:sp>
      </p:grpSp>
      <p:sp>
        <p:nvSpPr>
          <p:cNvPr id="9" name="Content Placeholder 2"/>
          <p:cNvSpPr txBox="1">
            <a:spLocks/>
          </p:cNvSpPr>
          <p:nvPr/>
        </p:nvSpPr>
        <p:spPr>
          <a:xfrm>
            <a:off x="519113" y="2708275"/>
            <a:ext cx="6284912" cy="1296988"/>
          </a:xfrm>
          <a:prstGeom prst="rect">
            <a:avLst/>
          </a:prstGeom>
        </p:spPr>
        <p:txBody>
          <a:bodyPr/>
          <a:lstStyle/>
          <a:p>
            <a:pPr marL="808038" eaLnBrk="1" fontAlgn="auto" hangingPunct="1">
              <a:spcBef>
                <a:spcPts val="1200"/>
              </a:spcBef>
              <a:spcAft>
                <a:spcPts val="0"/>
              </a:spcAft>
              <a:buClr>
                <a:schemeClr val="tx1">
                  <a:shade val="95000"/>
                </a:schemeClr>
              </a:buClr>
              <a:buSzPct val="65000"/>
              <a:buFont typeface="Wingdings 2"/>
              <a:buNone/>
              <a:defRPr/>
            </a:pPr>
            <a:r>
              <a:rPr lang="en-US" sz="1600" b="1" dirty="0">
                <a:latin typeface="+mn-lt"/>
              </a:rPr>
              <a:t>Ex.:</a:t>
            </a:r>
            <a:r>
              <a:rPr lang="en-US" sz="1600" dirty="0">
                <a:latin typeface="+mn-lt"/>
              </a:rPr>
              <a:t> Blocks {a, b, c, d, e, f} should be placed in a rectangular area so that the bounding rectangular area is minimal     (or the dead space, shown in gray, is minimal).</a:t>
            </a:r>
          </a:p>
          <a:p>
            <a:pPr marL="548640" indent="-411480" eaLnBrk="1" fontAlgn="auto" hangingPunct="1">
              <a:spcBef>
                <a:spcPts val="1200"/>
              </a:spcBef>
              <a:spcAft>
                <a:spcPts val="0"/>
              </a:spcAft>
              <a:buClr>
                <a:schemeClr val="tx1">
                  <a:shade val="95000"/>
                </a:schemeClr>
              </a:buClr>
              <a:buSzPct val="65000"/>
              <a:buFont typeface="Wingdings 2"/>
              <a:buChar char=""/>
              <a:defRPr/>
            </a:pPr>
            <a:endParaRPr lang="en-US" sz="1600" b="1" dirty="0">
              <a:latin typeface="+mn-lt"/>
            </a:endParaRPr>
          </a:p>
        </p:txBody>
      </p:sp>
      <p:grpSp>
        <p:nvGrpSpPr>
          <p:cNvPr id="3" name="Group 19"/>
          <p:cNvGrpSpPr>
            <a:grpSpLocks/>
          </p:cNvGrpSpPr>
          <p:nvPr/>
        </p:nvGrpSpPr>
        <p:grpSpPr bwMode="auto">
          <a:xfrm>
            <a:off x="4489772" y="4148659"/>
            <a:ext cx="4330700" cy="1800225"/>
            <a:chOff x="4283968" y="4221088"/>
            <a:chExt cx="4331027" cy="1800200"/>
          </a:xfrm>
        </p:grpSpPr>
        <p:grpSp>
          <p:nvGrpSpPr>
            <p:cNvPr id="5" name="Group 17"/>
            <p:cNvGrpSpPr>
              <a:grpSpLocks/>
            </p:cNvGrpSpPr>
            <p:nvPr/>
          </p:nvGrpSpPr>
          <p:grpSpPr bwMode="auto">
            <a:xfrm>
              <a:off x="4386436" y="4221088"/>
              <a:ext cx="4228559" cy="1778714"/>
              <a:chOff x="4386436" y="4149080"/>
              <a:chExt cx="4228559" cy="1778714"/>
            </a:xfrm>
          </p:grpSpPr>
          <p:pic>
            <p:nvPicPr>
              <p:cNvPr id="73737" name="Picture 4"/>
              <p:cNvPicPr>
                <a:picLocks noChangeAspect="1" noChangeArrowheads="1"/>
              </p:cNvPicPr>
              <p:nvPr/>
            </p:nvPicPr>
            <p:blipFill>
              <a:blip r:embed="rId3" cstate="print"/>
              <a:srcRect/>
              <a:stretch>
                <a:fillRect/>
              </a:stretch>
            </p:blipFill>
            <p:spPr bwMode="auto">
              <a:xfrm>
                <a:off x="4386436" y="4221088"/>
                <a:ext cx="1409700" cy="1348740"/>
              </a:xfrm>
              <a:prstGeom prst="rect">
                <a:avLst/>
              </a:prstGeom>
              <a:noFill/>
              <a:ln w="9525">
                <a:noFill/>
                <a:miter lim="800000"/>
                <a:headEnd/>
                <a:tailEnd/>
              </a:ln>
            </p:spPr>
          </p:pic>
          <p:pic>
            <p:nvPicPr>
              <p:cNvPr id="73738" name="Picture 5"/>
              <p:cNvPicPr>
                <a:picLocks noChangeAspect="1" noChangeArrowheads="1"/>
              </p:cNvPicPr>
              <p:nvPr/>
            </p:nvPicPr>
            <p:blipFill>
              <a:blip r:embed="rId4" cstate="print"/>
              <a:srcRect/>
              <a:stretch>
                <a:fillRect/>
              </a:stretch>
            </p:blipFill>
            <p:spPr bwMode="auto">
              <a:xfrm>
                <a:off x="6732240" y="4149080"/>
                <a:ext cx="1451610" cy="1367790"/>
              </a:xfrm>
              <a:prstGeom prst="rect">
                <a:avLst/>
              </a:prstGeom>
              <a:noFill/>
              <a:ln w="9525">
                <a:noFill/>
                <a:miter lim="800000"/>
                <a:headEnd/>
                <a:tailEnd/>
              </a:ln>
            </p:spPr>
          </p:pic>
          <p:sp>
            <p:nvSpPr>
              <p:cNvPr id="12" name="TextBox 11"/>
              <p:cNvSpPr txBox="1"/>
              <p:nvPr/>
            </p:nvSpPr>
            <p:spPr>
              <a:xfrm>
                <a:off x="4587203" y="5588922"/>
                <a:ext cx="1024015" cy="338133"/>
              </a:xfrm>
              <a:prstGeom prst="rect">
                <a:avLst/>
              </a:prstGeom>
              <a:noFill/>
            </p:spPr>
            <p:txBody>
              <a:bodyPr wrap="none">
                <a:spAutoFit/>
              </a:bodyPr>
              <a:lstStyle/>
              <a:p>
                <a:pPr>
                  <a:defRPr/>
                </a:pPr>
                <a:r>
                  <a:rPr lang="en-US" sz="1600" dirty="0" err="1">
                    <a:latin typeface="+mn-lt"/>
                  </a:rPr>
                  <a:t>floorplan</a:t>
                </a:r>
                <a:endParaRPr lang="en-US" sz="1600" dirty="0">
                  <a:latin typeface="+mn-lt"/>
                </a:endParaRPr>
              </a:p>
            </p:txBody>
          </p:sp>
          <p:sp>
            <p:nvSpPr>
              <p:cNvPr id="13" name="TextBox 12"/>
              <p:cNvSpPr txBox="1"/>
              <p:nvPr/>
            </p:nvSpPr>
            <p:spPr>
              <a:xfrm>
                <a:off x="6444718" y="5588922"/>
                <a:ext cx="2170277" cy="338133"/>
              </a:xfrm>
              <a:prstGeom prst="rect">
                <a:avLst/>
              </a:prstGeom>
              <a:noFill/>
            </p:spPr>
            <p:txBody>
              <a:bodyPr wrap="none">
                <a:spAutoFit/>
              </a:bodyPr>
              <a:lstStyle/>
              <a:p>
                <a:pPr>
                  <a:defRPr/>
                </a:pPr>
                <a:r>
                  <a:rPr lang="en-US" sz="1600" dirty="0">
                    <a:latin typeface="+mn-lt"/>
                  </a:rPr>
                  <a:t>B*-tree representation</a:t>
                </a:r>
              </a:p>
            </p:txBody>
          </p:sp>
          <p:sp>
            <p:nvSpPr>
              <p:cNvPr id="16" name="Right Arrow 15"/>
              <p:cNvSpPr/>
              <p:nvPr/>
            </p:nvSpPr>
            <p:spPr>
              <a:xfrm>
                <a:off x="6001773" y="4725334"/>
                <a:ext cx="576305" cy="287334"/>
              </a:xfrm>
              <a:prstGeom prst="rightArrow">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Rectangle 18"/>
            <p:cNvSpPr/>
            <p:nvPr/>
          </p:nvSpPr>
          <p:spPr>
            <a:xfrm>
              <a:off x="4283968" y="4221088"/>
              <a:ext cx="4319913" cy="1800200"/>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9050">
                  <a:solidFill>
                    <a:schemeClr val="tx1"/>
                  </a:solidFill>
                </a:ln>
              </a:endParaRPr>
            </a:p>
          </p:txBody>
        </p:sp>
      </p:grpSp>
      <p:sp>
        <p:nvSpPr>
          <p:cNvPr id="18" name="Rectangle 2"/>
          <p:cNvSpPr txBox="1">
            <a:spLocks noChangeArrowheads="1"/>
          </p:cNvSpPr>
          <p:nvPr/>
        </p:nvSpPr>
        <p:spPr>
          <a:xfrm>
            <a:off x="468313" y="188913"/>
            <a:ext cx="8207375" cy="720725"/>
          </a:xfrm>
          <a:prstGeom prst="rect">
            <a:avLst/>
          </a:prstGeom>
          <a:noFill/>
          <a:ln/>
        </p:spPr>
        <p:txBody>
          <a:bodyPr lIns="90488" tIns="44450" rIns="90488" bIns="44450" anchor="ctr">
            <a:scene3d>
              <a:camera prst="orthographicFront"/>
              <a:lightRig rig="soft" dir="t">
                <a:rot lat="0" lon="0" rev="16800000"/>
              </a:lightRig>
            </a:scene3d>
            <a:sp3d prstMaterial="softEdge">
              <a:bevelT w="38100" h="38100"/>
            </a:sp3d>
          </a:bodyPr>
          <a:lstStyle/>
          <a:p>
            <a:pPr algn="r" eaLnBrk="1" hangingPunct="1">
              <a:defRPr/>
            </a:pPr>
            <a:r>
              <a:rPr lang="en-US" sz="3000" b="1" dirty="0" err="1">
                <a:effectLst>
                  <a:outerShdw blurRad="38100" dist="38100" dir="2700000" algn="tl">
                    <a:srgbClr val="C0C0C0"/>
                  </a:outerShdw>
                </a:effectLst>
                <a:latin typeface="+mj-lt"/>
                <a:ea typeface="+mj-ea"/>
                <a:cs typeface="+mj-cs"/>
              </a:rPr>
              <a:t>Floorplanning</a:t>
            </a:r>
            <a:endParaRPr lang="en-GB" sz="3000" b="1" dirty="0">
              <a:effectLst>
                <a:outerShdw blurRad="38100" dist="38100" dir="2700000" algn="tl">
                  <a:srgbClr val="C0C0C0"/>
                </a:outerShdw>
              </a:effectLst>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GP: Trigonometric Identity</a:t>
            </a:r>
          </a:p>
        </p:txBody>
      </p:sp>
      <p:sp>
        <p:nvSpPr>
          <p:cNvPr id="3" name="Content Placeholder 2"/>
          <p:cNvSpPr>
            <a:spLocks noGrp="1"/>
          </p:cNvSpPr>
          <p:nvPr>
            <p:ph idx="1"/>
          </p:nvPr>
        </p:nvSpPr>
        <p:spPr/>
        <p:txBody>
          <a:bodyPr/>
          <a:lstStyle/>
          <a:p>
            <a:pPr>
              <a:buNone/>
            </a:pPr>
            <a:r>
              <a:rPr lang="en-US" b="1"/>
              <a:t>1. run, 13</a:t>
            </a:r>
            <a:r>
              <a:rPr lang="en-US" b="1" baseline="30000"/>
              <a:t>th</a:t>
            </a:r>
            <a:r>
              <a:rPr lang="en-US" b="1"/>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1 (</a:t>
            </a:r>
            <a:r>
              <a:rPr lang="en-US">
                <a:latin typeface="Consolas" pitchFamily="49" charset="0"/>
                <a:cs typeface="Consolas" pitchFamily="49" charset="0"/>
                <a:sym typeface="Symbol"/>
              </a:rPr>
              <a:t>  (sin x) (sin x))) (  (sin x) (sin x)))</a:t>
            </a:r>
          </a:p>
          <a:p>
            <a:pPr marL="342900" lvl="1" indent="-342900">
              <a:spcBef>
                <a:spcPct val="50000"/>
              </a:spcBef>
              <a:buClr>
                <a:srgbClr val="FFAE5D"/>
              </a:buClr>
              <a:buSzPct val="75000"/>
              <a:buNone/>
            </a:pPr>
            <a:r>
              <a:rPr lang="en-US" sz="1600">
                <a:ea typeface="+mn-ea"/>
                <a:cs typeface="+mn-cs"/>
              </a:rPr>
              <a:t>	which equals (after editing) to 1-2</a:t>
            </a:r>
            <a:r>
              <a:rPr lang="en-US" sz="1600">
                <a:latin typeface="Consolas" pitchFamily="49" charset="0"/>
                <a:cs typeface="Consolas" pitchFamily="49" charset="0"/>
                <a:sym typeface="Symbol"/>
              </a:rPr>
              <a:t>sin</a:t>
            </a:r>
            <a:r>
              <a:rPr lang="en-US" sz="1600" baseline="30000">
                <a:latin typeface="Consolas" pitchFamily="49" charset="0"/>
                <a:cs typeface="Consolas" pitchFamily="49" charset="0"/>
                <a:sym typeface="Symbol"/>
              </a:rPr>
              <a:t>2</a:t>
            </a:r>
            <a:r>
              <a:rPr lang="en-US" sz="1600">
                <a:latin typeface="Consolas" pitchFamily="49" charset="0"/>
                <a:cs typeface="Consolas" pitchFamily="49" charset="0"/>
                <a:sym typeface="Symbol"/>
              </a:rPr>
              <a:t>x</a:t>
            </a:r>
            <a:r>
              <a:rPr lang="en-US" sz="1600">
                <a:cs typeface="Consolas" pitchFamily="49" charset="0"/>
                <a:sym typeface="Symbol"/>
              </a:rPr>
              <a:t>.</a:t>
            </a:r>
            <a:endParaRPr lang="en-US" sz="1600">
              <a:ea typeface="+mn-ea"/>
              <a:cs typeface="+mn-cs"/>
            </a:endParaRPr>
          </a:p>
          <a:p>
            <a:pPr marL="342900" lvl="1" indent="-342900">
              <a:spcBef>
                <a:spcPts val="1800"/>
              </a:spcBef>
              <a:buClr>
                <a:srgbClr val="FFAE5D"/>
              </a:buClr>
              <a:buSzPct val="75000"/>
              <a:buNone/>
            </a:pPr>
            <a:r>
              <a:rPr lang="en-US" sz="1600" b="1">
                <a:ea typeface="+mn-ea"/>
                <a:cs typeface="+mn-cs"/>
              </a:rPr>
              <a:t>2. run, 34</a:t>
            </a:r>
            <a:r>
              <a:rPr lang="en-US" sz="1600" b="1" baseline="30000">
                <a:ea typeface="+mn-ea"/>
                <a:cs typeface="+mn-cs"/>
              </a:rPr>
              <a:t>th</a:t>
            </a:r>
            <a:r>
              <a:rPr lang="en-US" sz="1600" b="1">
                <a:ea typeface="+mn-ea"/>
                <a:cs typeface="+mn-cs"/>
              </a:rPr>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1 (</a:t>
            </a:r>
            <a:r>
              <a:rPr lang="en-US">
                <a:latin typeface="Consolas" pitchFamily="49" charset="0"/>
                <a:cs typeface="Consolas" pitchFamily="49" charset="0"/>
                <a:sym typeface="Symbol"/>
              </a:rPr>
              <a:t> ( (sin x) (sin x)) 2))</a:t>
            </a:r>
          </a:p>
          <a:p>
            <a:pPr marL="342900" lvl="1" indent="-342900">
              <a:spcBef>
                <a:spcPct val="50000"/>
              </a:spcBef>
              <a:buClr>
                <a:srgbClr val="FFAE5D"/>
              </a:buClr>
              <a:buSzPct val="75000"/>
              <a:buNone/>
            </a:pPr>
            <a:r>
              <a:rPr lang="en-US" sz="1600"/>
              <a:t>	which is just another way of writing the same expression</a:t>
            </a:r>
            <a:r>
              <a:rPr lang="en-US" sz="1600">
                <a:cs typeface="Consolas" pitchFamily="49" charset="0"/>
                <a:sym typeface="Symbol"/>
              </a:rPr>
              <a:t>.</a:t>
            </a:r>
            <a:endParaRPr lang="en-US" sz="160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188913"/>
            <a:ext cx="8207375" cy="720725"/>
          </a:xfrm>
          <a:prstGeom prst="rect">
            <a:avLst/>
          </a:prstGeom>
          <a:noFill/>
          <a:ln/>
        </p:spPr>
        <p:txBody>
          <a:bodyPr lIns="90488" tIns="44450" rIns="90488" bIns="44450" anchor="ctr">
            <a:scene3d>
              <a:camera prst="orthographicFront"/>
              <a:lightRig rig="soft" dir="t">
                <a:rot lat="0" lon="0" rev="16800000"/>
              </a:lightRig>
            </a:scene3d>
            <a:sp3d prstMaterial="softEdge">
              <a:bevelT w="38100" h="38100"/>
            </a:sp3d>
          </a:bodyPr>
          <a:lstStyle/>
          <a:p>
            <a:pPr algn="r" eaLnBrk="1" hangingPunct="1">
              <a:defRPr/>
            </a:pPr>
            <a:r>
              <a:rPr lang="en-US" sz="3000" b="1" dirty="0" err="1">
                <a:effectLst>
                  <a:outerShdw blurRad="38100" dist="38100" dir="2700000" algn="tl">
                    <a:srgbClr val="C0C0C0"/>
                  </a:outerShdw>
                </a:effectLst>
                <a:latin typeface="+mj-lt"/>
                <a:ea typeface="+mj-ea"/>
                <a:cs typeface="+mj-cs"/>
              </a:rPr>
              <a:t>Floorplanning</a:t>
            </a:r>
            <a:endParaRPr lang="en-GB" sz="3000" b="1" dirty="0">
              <a:effectLst>
                <a:outerShdw blurRad="38100" dist="38100" dir="2700000" algn="tl">
                  <a:srgbClr val="C0C0C0"/>
                </a:outerShdw>
              </a:effectLst>
              <a:latin typeface="+mj-lt"/>
              <a:ea typeface="+mj-ea"/>
              <a:cs typeface="+mj-cs"/>
            </a:endParaRPr>
          </a:p>
        </p:txBody>
      </p:sp>
      <p:sp>
        <p:nvSpPr>
          <p:cNvPr id="6" name="Content Placeholder 2"/>
          <p:cNvSpPr>
            <a:spLocks noGrp="1"/>
          </p:cNvSpPr>
          <p:nvPr>
            <p:ph idx="1"/>
          </p:nvPr>
        </p:nvSpPr>
        <p:spPr>
          <a:xfrm>
            <a:off x="457200" y="1268413"/>
            <a:ext cx="8229600" cy="5040312"/>
          </a:xfrm>
        </p:spPr>
        <p:txBody>
          <a:bodyPr>
            <a:noAutofit/>
          </a:bodyPr>
          <a:lstStyle/>
          <a:p>
            <a:pPr>
              <a:spcBef>
                <a:spcPts val="1200"/>
              </a:spcBef>
              <a:defRPr/>
            </a:pPr>
            <a:r>
              <a:rPr lang="en-US" b="1" dirty="0"/>
              <a:t>Actions</a:t>
            </a:r>
            <a:r>
              <a:rPr lang="en-US" dirty="0"/>
              <a:t> (variation operators used as building blocks of the action sequences)</a:t>
            </a:r>
          </a:p>
          <a:p>
            <a:pPr lvl="1">
              <a:defRPr/>
            </a:pPr>
            <a:r>
              <a:rPr lang="en-US" sz="1600" i="1" dirty="0"/>
              <a:t>Flip</a:t>
            </a:r>
            <a:r>
              <a:rPr lang="en-US" sz="1600" dirty="0"/>
              <a:t> – rotates a block of the specified tree node.</a:t>
            </a:r>
          </a:p>
          <a:p>
            <a:pPr lvl="1">
              <a:defRPr/>
            </a:pPr>
            <a:r>
              <a:rPr lang="en-US" sz="1600" i="1" dirty="0"/>
              <a:t>Mirror </a:t>
            </a:r>
            <a:r>
              <a:rPr lang="en-US" sz="1600" dirty="0"/>
              <a:t>– swaps the left and right child of the specified tree node.</a:t>
            </a:r>
          </a:p>
          <a:p>
            <a:pPr lvl="1">
              <a:defRPr/>
            </a:pPr>
            <a:r>
              <a:rPr lang="en-US" sz="1600" i="1" dirty="0"/>
              <a:t>Rotate</a:t>
            </a:r>
            <a:r>
              <a:rPr lang="en-US" sz="1600" dirty="0"/>
              <a:t> – recursively flips and mirrors child nodes of the specific node.</a:t>
            </a:r>
          </a:p>
          <a:p>
            <a:pPr lvl="1">
              <a:defRPr/>
            </a:pPr>
            <a:r>
              <a:rPr lang="en-US" sz="1600" i="1" dirty="0" err="1"/>
              <a:t>ExchangeNodes</a:t>
            </a:r>
            <a:r>
              <a:rPr lang="en-US" sz="1600" dirty="0"/>
              <a:t> – exchanges blocks between two specified tree nodes.</a:t>
            </a:r>
          </a:p>
          <a:p>
            <a:pPr lvl="1">
              <a:defRPr/>
            </a:pPr>
            <a:r>
              <a:rPr lang="en-US" sz="1600" i="1" dirty="0" err="1"/>
              <a:t>ExchangeSubtrees</a:t>
            </a:r>
            <a:r>
              <a:rPr lang="en-US" sz="1600" dirty="0"/>
              <a:t> – exchanges sub-trees rooted in two specified tree nodes.</a:t>
            </a:r>
          </a:p>
          <a:p>
            <a:pPr lvl="1">
              <a:defRPr/>
            </a:pPr>
            <a:r>
              <a:rPr lang="en-US" sz="1600" i="1" dirty="0" err="1"/>
              <a:t>MoveSubtree</a:t>
            </a:r>
            <a:r>
              <a:rPr lang="en-US" sz="1600" dirty="0"/>
              <a:t> – places a specified node with its sub-tree to a new position in the tree.</a:t>
            </a:r>
          </a:p>
          <a:p>
            <a:pPr marL="342900" lvl="1" indent="-342900">
              <a:spcBef>
                <a:spcPts val="1200"/>
              </a:spcBef>
              <a:buClr>
                <a:srgbClr val="FFAE5D"/>
              </a:buClr>
              <a:buSzPct val="75000"/>
              <a:buFont typeface="Wingdings" pitchFamily="2" charset="2"/>
              <a:buChar char="n"/>
              <a:defRPr/>
            </a:pPr>
            <a:r>
              <a:rPr lang="en-US" sz="1600" b="1" dirty="0">
                <a:ea typeface="+mn-ea"/>
                <a:cs typeface="+mn-cs"/>
              </a:rPr>
              <a:t>Compared algorithms</a:t>
            </a:r>
          </a:p>
          <a:p>
            <a:pPr lvl="1">
              <a:defRPr/>
            </a:pPr>
            <a:r>
              <a:rPr lang="en-US" sz="1600" dirty="0" err="1"/>
              <a:t>CompaSS</a:t>
            </a:r>
            <a:r>
              <a:rPr lang="en-US" sz="1600" dirty="0"/>
              <a:t> - commercially available program.</a:t>
            </a:r>
          </a:p>
          <a:p>
            <a:pPr lvl="1">
              <a:defRPr/>
            </a:pPr>
            <a:r>
              <a:rPr lang="en-US" sz="1600" dirty="0"/>
              <a:t>B*-Tree/l , B*-Tree/SA – approaches using the same B*-tree representation searching the space of all possible </a:t>
            </a:r>
            <a:r>
              <a:rPr lang="en-US" sz="1600" dirty="0" err="1"/>
              <a:t>floorplans</a:t>
            </a:r>
            <a:r>
              <a:rPr lang="en-US" sz="1600" dirty="0"/>
              <a:t> by means of local search algorithm and simulated annealing, respectively.</a:t>
            </a:r>
          </a:p>
          <a:p>
            <a:pPr marL="342900" lvl="1" indent="-342900">
              <a:spcBef>
                <a:spcPts val="1200"/>
              </a:spcBef>
              <a:buClr>
                <a:srgbClr val="FFAE5D"/>
              </a:buClr>
              <a:buSzPct val="75000"/>
              <a:buFont typeface="Wingdings" pitchFamily="2" charset="2"/>
              <a:buChar char="n"/>
              <a:defRPr/>
            </a:pPr>
            <a:r>
              <a:rPr lang="en-US" sz="1600" b="1" dirty="0">
                <a:ea typeface="+mn-ea"/>
                <a:cs typeface="+mn-cs"/>
              </a:rPr>
              <a:t>Main achievements</a:t>
            </a:r>
          </a:p>
          <a:p>
            <a:pPr lvl="1">
              <a:defRPr/>
            </a:pPr>
            <a:r>
              <a:rPr lang="en-US" sz="1600" dirty="0"/>
              <a:t>POEMS generates </a:t>
            </a:r>
            <a:r>
              <a:rPr lang="en-US" sz="1600" dirty="0" err="1"/>
              <a:t>floorplans</a:t>
            </a:r>
            <a:r>
              <a:rPr lang="en-US" sz="1600" dirty="0"/>
              <a:t> comparable and better than the ones generated by B*-Tree/l and B-Tree/SA algorithms.</a:t>
            </a:r>
          </a:p>
          <a:p>
            <a:pPr lvl="1">
              <a:defRPr/>
            </a:pPr>
            <a:r>
              <a:rPr lang="en-US" sz="1600" dirty="0"/>
              <a:t>POEMS clearly outperforms </a:t>
            </a:r>
            <a:r>
              <a:rPr lang="en-US" sz="1600" dirty="0" err="1"/>
              <a:t>CompaSS</a:t>
            </a:r>
            <a:r>
              <a:rPr lang="en-US" sz="1600" dirty="0"/>
              <a:t> algorithm </a:t>
            </a:r>
            <a:r>
              <a:rPr lang="en-US" sz="1600" dirty="0" err="1"/>
              <a:t>w.r.t</a:t>
            </a:r>
            <a:r>
              <a:rPr lang="en-US" sz="1600" dirty="0"/>
              <a:t>. the quality of the generated </a:t>
            </a:r>
            <a:r>
              <a:rPr lang="en-US" sz="1600" dirty="0" err="1"/>
              <a:t>floorplans</a:t>
            </a:r>
            <a:r>
              <a:rPr lang="en-US" sz="1600" dirty="0"/>
              <a:t>.</a:t>
            </a:r>
          </a:p>
          <a:p>
            <a:pPr lvl="1">
              <a:defRPr/>
            </a:pPr>
            <a:endParaRPr lang="en-US" sz="16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188913"/>
            <a:ext cx="8207375" cy="720725"/>
          </a:xfrm>
          <a:prstGeom prst="rect">
            <a:avLst/>
          </a:prstGeom>
          <a:noFill/>
          <a:ln/>
        </p:spPr>
        <p:txBody>
          <a:bodyPr lIns="90488" tIns="44450" rIns="90488" bIns="44450" anchor="ctr">
            <a:scene3d>
              <a:camera prst="orthographicFront"/>
              <a:lightRig rig="soft" dir="t">
                <a:rot lat="0" lon="0" rev="16800000"/>
              </a:lightRig>
            </a:scene3d>
            <a:sp3d prstMaterial="softEdge">
              <a:bevelT w="38100" h="38100"/>
            </a:sp3d>
          </a:bodyPr>
          <a:lstStyle/>
          <a:p>
            <a:pPr algn="r" eaLnBrk="1" hangingPunct="1">
              <a:defRPr/>
            </a:pPr>
            <a:r>
              <a:rPr lang="en-US" sz="3000" b="1" dirty="0" err="1">
                <a:effectLst>
                  <a:outerShdw blurRad="38100" dist="38100" dir="2700000" algn="tl">
                    <a:srgbClr val="C0C0C0"/>
                  </a:outerShdw>
                </a:effectLst>
                <a:latin typeface="+mj-lt"/>
                <a:ea typeface="+mj-ea"/>
                <a:cs typeface="+mj-cs"/>
              </a:rPr>
              <a:t>Floorplanning</a:t>
            </a:r>
            <a:endParaRPr lang="en-GB" sz="3000" b="1" dirty="0">
              <a:effectLst>
                <a:outerShdw blurRad="38100" dist="38100" dir="2700000" algn="tl">
                  <a:srgbClr val="C0C0C0"/>
                </a:outerShdw>
              </a:effectLst>
              <a:latin typeface="+mj-lt"/>
              <a:ea typeface="+mj-ea"/>
              <a:cs typeface="+mj-cs"/>
            </a:endParaRPr>
          </a:p>
        </p:txBody>
      </p:sp>
      <p:sp>
        <p:nvSpPr>
          <p:cNvPr id="6" name="Content Placeholder 2"/>
          <p:cNvSpPr>
            <a:spLocks noGrp="1"/>
          </p:cNvSpPr>
          <p:nvPr>
            <p:ph idx="1"/>
          </p:nvPr>
        </p:nvSpPr>
        <p:spPr>
          <a:xfrm>
            <a:off x="457200" y="1268413"/>
            <a:ext cx="8229600" cy="4537075"/>
          </a:xfrm>
        </p:spPr>
        <p:txBody>
          <a:bodyPr>
            <a:normAutofit fontScale="92500" lnSpcReduction="10000"/>
          </a:bodyPr>
          <a:lstStyle/>
          <a:p>
            <a:pPr marL="548640" lvl="1" indent="-411480">
              <a:spcBef>
                <a:spcPts val="1200"/>
              </a:spcBef>
              <a:buClr>
                <a:schemeClr val="tx1">
                  <a:shade val="95000"/>
                </a:schemeClr>
              </a:buClr>
              <a:buSzPct val="65000"/>
              <a:buFont typeface="Wingdings 2"/>
              <a:buChar char=""/>
              <a:defRPr/>
            </a:pPr>
            <a:r>
              <a:rPr lang="en-US" sz="1600" dirty="0"/>
              <a:t>Examples of results obtained for 300 blocks.</a:t>
            </a:r>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b="1" dirty="0"/>
          </a:p>
          <a:p>
            <a:pPr marL="548640" lvl="1" indent="-411480">
              <a:spcBef>
                <a:spcPts val="1200"/>
              </a:spcBef>
              <a:buClr>
                <a:schemeClr val="tx1">
                  <a:shade val="95000"/>
                </a:schemeClr>
              </a:buClr>
              <a:buSzPct val="65000"/>
              <a:buFont typeface="Wingdings 2"/>
              <a:buChar char=""/>
              <a:defRPr/>
            </a:pPr>
            <a:endParaRPr lang="en-US" sz="1600" dirty="0"/>
          </a:p>
          <a:p>
            <a:pPr marL="533400" lvl="1" indent="0">
              <a:spcBef>
                <a:spcPts val="1200"/>
              </a:spcBef>
              <a:buClr>
                <a:schemeClr val="tx1">
                  <a:shade val="95000"/>
                </a:schemeClr>
              </a:buClr>
              <a:buSzPct val="65000"/>
              <a:buFont typeface="Wingdings" pitchFamily="2" charset="2"/>
              <a:buNone/>
              <a:defRPr/>
            </a:pPr>
            <a:r>
              <a:rPr lang="cs-CZ" sz="1100" dirty="0">
                <a:solidFill>
                  <a:srgbClr val="0066FF"/>
                </a:solidFill>
              </a:rPr>
              <a:t>Hordějčuk, V.: </a:t>
            </a:r>
            <a:r>
              <a:rPr lang="en-US" sz="1100" dirty="0">
                <a:solidFill>
                  <a:srgbClr val="0066FF"/>
                </a:solidFill>
              </a:rPr>
              <a:t>Optimisation of Rectangular Shapes Placement by Means of Evolutionary Algorithms</a:t>
            </a:r>
            <a:r>
              <a:rPr lang="cs-CZ" sz="1100" dirty="0">
                <a:solidFill>
                  <a:srgbClr val="0066FF"/>
                </a:solidFill>
              </a:rPr>
              <a:t>. Master thesis, </a:t>
            </a:r>
            <a:r>
              <a:rPr lang="en-US" sz="1100" dirty="0">
                <a:solidFill>
                  <a:srgbClr val="0066FF"/>
                </a:solidFill>
              </a:rPr>
              <a:t>Czech Technical University in Prague</a:t>
            </a:r>
            <a:r>
              <a:rPr lang="cs-CZ" sz="1100" dirty="0">
                <a:solidFill>
                  <a:srgbClr val="0066FF"/>
                </a:solidFill>
              </a:rPr>
              <a:t>,</a:t>
            </a:r>
            <a:r>
              <a:rPr lang="en-US" sz="1100" dirty="0">
                <a:solidFill>
                  <a:srgbClr val="0066FF"/>
                </a:solidFill>
              </a:rPr>
              <a:t> Faculty of Electrical Engineering</a:t>
            </a:r>
            <a:r>
              <a:rPr lang="cs-CZ" sz="1100" dirty="0">
                <a:solidFill>
                  <a:srgbClr val="0066FF"/>
                </a:solidFill>
              </a:rPr>
              <a:t>, </a:t>
            </a:r>
            <a:r>
              <a:rPr lang="en-US" sz="1100" dirty="0">
                <a:solidFill>
                  <a:srgbClr val="0066FF"/>
                </a:solidFill>
              </a:rPr>
              <a:t> 2011.</a:t>
            </a:r>
          </a:p>
        </p:txBody>
      </p:sp>
      <p:grpSp>
        <p:nvGrpSpPr>
          <p:cNvPr id="75780" name="Group 8"/>
          <p:cNvGrpSpPr>
            <a:grpSpLocks/>
          </p:cNvGrpSpPr>
          <p:nvPr/>
        </p:nvGrpSpPr>
        <p:grpSpPr bwMode="auto">
          <a:xfrm>
            <a:off x="1027113" y="1689100"/>
            <a:ext cx="7000875" cy="3108325"/>
            <a:chOff x="1035945" y="3118073"/>
            <a:chExt cx="7000634" cy="3108419"/>
          </a:xfrm>
        </p:grpSpPr>
        <p:pic>
          <p:nvPicPr>
            <p:cNvPr id="75781" name="Picture 2"/>
            <p:cNvPicPr>
              <a:picLocks noChangeAspect="1" noChangeArrowheads="1"/>
            </p:cNvPicPr>
            <p:nvPr/>
          </p:nvPicPr>
          <p:blipFill>
            <a:blip r:embed="rId2" cstate="print"/>
            <a:srcRect/>
            <a:stretch>
              <a:fillRect/>
            </a:stretch>
          </p:blipFill>
          <p:spPr bwMode="auto">
            <a:xfrm>
              <a:off x="1107951" y="3428999"/>
              <a:ext cx="3248025" cy="2797493"/>
            </a:xfrm>
            <a:prstGeom prst="rect">
              <a:avLst/>
            </a:prstGeom>
            <a:noFill/>
            <a:ln w="9525">
              <a:noFill/>
              <a:miter lim="800000"/>
              <a:headEnd/>
              <a:tailEnd/>
            </a:ln>
          </p:spPr>
        </p:pic>
        <p:sp>
          <p:nvSpPr>
            <p:cNvPr id="7" name="TextBox 6"/>
            <p:cNvSpPr txBox="1"/>
            <p:nvPr/>
          </p:nvSpPr>
          <p:spPr>
            <a:xfrm>
              <a:off x="1035945" y="3118073"/>
              <a:ext cx="1668405" cy="338148"/>
            </a:xfrm>
            <a:prstGeom prst="rect">
              <a:avLst/>
            </a:prstGeom>
            <a:noFill/>
          </p:spPr>
          <p:txBody>
            <a:bodyPr wrap="none">
              <a:spAutoFit/>
            </a:bodyPr>
            <a:lstStyle/>
            <a:p>
              <a:pPr>
                <a:defRPr/>
              </a:pPr>
              <a:r>
                <a:rPr lang="en-US" sz="1600" dirty="0">
                  <a:latin typeface="+mn-lt"/>
                </a:rPr>
                <a:t>3.8% dead space</a:t>
              </a:r>
            </a:p>
          </p:txBody>
        </p:sp>
        <p:pic>
          <p:nvPicPr>
            <p:cNvPr id="75783" name="Picture 3"/>
            <p:cNvPicPr>
              <a:picLocks noChangeAspect="1" noChangeArrowheads="1"/>
            </p:cNvPicPr>
            <p:nvPr/>
          </p:nvPicPr>
          <p:blipFill>
            <a:blip r:embed="rId3" cstate="print"/>
            <a:srcRect/>
            <a:stretch>
              <a:fillRect/>
            </a:stretch>
          </p:blipFill>
          <p:spPr bwMode="auto">
            <a:xfrm>
              <a:off x="4778076" y="3428999"/>
              <a:ext cx="3258503" cy="2797493"/>
            </a:xfrm>
            <a:prstGeom prst="rect">
              <a:avLst/>
            </a:prstGeom>
            <a:noFill/>
            <a:ln w="9525">
              <a:noFill/>
              <a:miter lim="800000"/>
              <a:headEnd/>
              <a:tailEnd/>
            </a:ln>
          </p:spPr>
        </p:pic>
        <p:sp>
          <p:nvSpPr>
            <p:cNvPr id="8" name="TextBox 7"/>
            <p:cNvSpPr txBox="1"/>
            <p:nvPr/>
          </p:nvSpPr>
          <p:spPr>
            <a:xfrm>
              <a:off x="4715643" y="3118073"/>
              <a:ext cx="1669993" cy="338148"/>
            </a:xfrm>
            <a:prstGeom prst="rect">
              <a:avLst/>
            </a:prstGeom>
            <a:noFill/>
          </p:spPr>
          <p:txBody>
            <a:bodyPr wrap="none">
              <a:spAutoFit/>
            </a:bodyPr>
            <a:lstStyle/>
            <a:p>
              <a:pPr>
                <a:defRPr/>
              </a:pPr>
              <a:r>
                <a:rPr lang="en-US" sz="1600" dirty="0">
                  <a:latin typeface="+mn-lt"/>
                </a:rPr>
                <a:t>4.6% dead space</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188913"/>
            <a:ext cx="8207375" cy="720725"/>
          </a:xfrm>
          <a:prstGeom prst="rect">
            <a:avLst/>
          </a:prstGeom>
          <a:noFill/>
          <a:ln/>
        </p:spPr>
        <p:txBody>
          <a:bodyPr lIns="90488" tIns="44450" rIns="90488" bIns="44450" anchor="ctr">
            <a:scene3d>
              <a:camera prst="orthographicFront"/>
              <a:lightRig rig="soft" dir="t">
                <a:rot lat="0" lon="0" rev="16800000"/>
              </a:lightRig>
            </a:scene3d>
            <a:sp3d prstMaterial="softEdge">
              <a:bevelT w="38100" h="38100"/>
            </a:sp3d>
          </a:bodyPr>
          <a:lstStyle/>
          <a:p>
            <a:pPr algn="r" eaLnBrk="1" hangingPunct="1">
              <a:defRPr/>
            </a:pPr>
            <a:r>
              <a:rPr lang="en-US" sz="3000" b="1" dirty="0" err="1">
                <a:effectLst>
                  <a:outerShdw blurRad="38100" dist="38100" dir="2700000" algn="tl">
                    <a:srgbClr val="C0C0C0"/>
                  </a:outerShdw>
                </a:effectLst>
                <a:latin typeface="+mj-lt"/>
                <a:ea typeface="+mj-ea"/>
                <a:cs typeface="+mj-cs"/>
              </a:rPr>
              <a:t>Floorplanning</a:t>
            </a:r>
            <a:endParaRPr lang="en-GB" sz="3000" b="1" dirty="0">
              <a:effectLst>
                <a:outerShdw blurRad="38100" dist="38100" dir="2700000" algn="tl">
                  <a:srgbClr val="C0C0C0"/>
                </a:outerShdw>
              </a:effectLst>
              <a:latin typeface="+mj-lt"/>
              <a:ea typeface="+mj-ea"/>
              <a:cs typeface="+mj-cs"/>
            </a:endParaRPr>
          </a:p>
        </p:txBody>
      </p:sp>
      <p:sp>
        <p:nvSpPr>
          <p:cNvPr id="6" name="Content Placeholder 2"/>
          <p:cNvSpPr>
            <a:spLocks noGrp="1"/>
          </p:cNvSpPr>
          <p:nvPr>
            <p:ph idx="1"/>
          </p:nvPr>
        </p:nvSpPr>
        <p:spPr>
          <a:xfrm>
            <a:off x="457200" y="1052736"/>
            <a:ext cx="8229600" cy="5040312"/>
          </a:xfrm>
        </p:spPr>
        <p:txBody>
          <a:bodyPr>
            <a:normAutofit/>
          </a:bodyPr>
          <a:lstStyle/>
          <a:p>
            <a:pPr marL="0" lvl="1" indent="0" algn="ctr">
              <a:spcBef>
                <a:spcPts val="1200"/>
              </a:spcBef>
              <a:buClr>
                <a:schemeClr val="tx1">
                  <a:shade val="95000"/>
                </a:schemeClr>
              </a:buClr>
              <a:buSzPct val="65000"/>
              <a:buFont typeface="Wingdings" pitchFamily="2" charset="2"/>
              <a:buNone/>
              <a:defRPr/>
            </a:pPr>
            <a:r>
              <a:rPr lang="en-US" sz="1600" dirty="0"/>
              <a:t>Visualization of a POEMS run on data with 300 blocks.</a:t>
            </a:r>
            <a:r>
              <a:rPr lang="en-US" sz="1600" b="1" dirty="0"/>
              <a:t> </a:t>
            </a:r>
            <a:endParaRPr lang="en-US" sz="1600" dirty="0"/>
          </a:p>
          <a:p>
            <a:pPr lvl="1">
              <a:defRPr/>
            </a:pPr>
            <a:endParaRPr lang="en-US" sz="1600" dirty="0"/>
          </a:p>
        </p:txBody>
      </p:sp>
      <p:pic>
        <p:nvPicPr>
          <p:cNvPr id="76804" name="Picture 6" descr="n300once.gif"/>
          <p:cNvPicPr>
            <a:picLocks noChangeAspect="1"/>
          </p:cNvPicPr>
          <p:nvPr/>
        </p:nvPicPr>
        <p:blipFill>
          <a:blip r:embed="rId2" cstate="print"/>
          <a:srcRect/>
          <a:stretch>
            <a:fillRect/>
          </a:stretch>
        </p:blipFill>
        <p:spPr bwMode="auto">
          <a:xfrm rot="16200000">
            <a:off x="2303462" y="1027014"/>
            <a:ext cx="4537075" cy="5308600"/>
          </a:xfrm>
          <a:prstGeom prst="rect">
            <a:avLst/>
          </a:prstGeom>
          <a:noFill/>
          <a:ln w="9525">
            <a:noFill/>
            <a:miter lim="800000"/>
            <a:headEnd/>
            <a:tailEnd/>
          </a:ln>
        </p:spPr>
      </p:pic>
      <p:sp>
        <p:nvSpPr>
          <p:cNvPr id="5" name="TextBox 4"/>
          <p:cNvSpPr txBox="1"/>
          <p:nvPr/>
        </p:nvSpPr>
        <p:spPr>
          <a:xfrm>
            <a:off x="1835696" y="5949280"/>
            <a:ext cx="1159292" cy="246221"/>
          </a:xfrm>
          <a:prstGeom prst="rect">
            <a:avLst/>
          </a:prstGeom>
          <a:noFill/>
        </p:spPr>
        <p:txBody>
          <a:bodyPr wrap="none" rtlCol="0">
            <a:spAutoFit/>
          </a:bodyPr>
          <a:lstStyle/>
          <a:p>
            <a:r>
              <a:rPr lang="en-US" sz="1000">
                <a:solidFill>
                  <a:srgbClr val="0066FF"/>
                </a:solidFill>
                <a:latin typeface="+mn-lt"/>
              </a:rPr>
              <a:t>By V. </a:t>
            </a:r>
            <a:r>
              <a:rPr lang="cs-CZ" sz="1000">
                <a:solidFill>
                  <a:srgbClr val="0066FF"/>
                </a:solidFill>
                <a:latin typeface="+mn-lt"/>
              </a:rPr>
              <a:t>Hordějčuk</a:t>
            </a:r>
            <a:r>
              <a:rPr lang="en-US" sz="1000">
                <a:solidFill>
                  <a:srgbClr val="0066FF"/>
                </a:solidFill>
                <a:latin typeface="+mn-lt"/>
              </a:rPr>
              <a:t>.</a:t>
            </a:r>
          </a:p>
        </p:txBody>
      </p:sp>
      <p:sp>
        <p:nvSpPr>
          <p:cNvPr id="7" name="TextBox 6"/>
          <p:cNvSpPr txBox="1"/>
          <p:nvPr/>
        </p:nvSpPr>
        <p:spPr>
          <a:xfrm>
            <a:off x="611560" y="3284984"/>
            <a:ext cx="902811" cy="369332"/>
          </a:xfrm>
          <a:prstGeom prst="rect">
            <a:avLst/>
          </a:prstGeom>
          <a:noFill/>
          <a:ln w="25400">
            <a:solidFill>
              <a:srgbClr val="FF0000"/>
            </a:solidFill>
          </a:ln>
        </p:spPr>
        <p:txBody>
          <a:bodyPr wrap="none" rtlCol="0">
            <a:spAutoFit/>
          </a:bodyPr>
          <a:lstStyle/>
          <a:p>
            <a:r>
              <a:rPr lang="en-US" b="1" dirty="0">
                <a:solidFill>
                  <a:srgbClr val="FF0000"/>
                </a:solidFill>
              </a:rPr>
              <a:t>VIDEO</a:t>
            </a:r>
            <a:endParaRPr lang="cs-CZ" b="1" dirty="0">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52736"/>
            <a:ext cx="8229600" cy="5616624"/>
          </a:xfrm>
        </p:spPr>
        <p:txBody>
          <a:bodyPr>
            <a:normAutofit lnSpcReduction="10000"/>
          </a:bodyPr>
          <a:lstStyle/>
          <a:p>
            <a:pPr marL="548640" lvl="1" indent="-411480">
              <a:lnSpc>
                <a:spcPct val="110000"/>
              </a:lnSpc>
              <a:spcBef>
                <a:spcPts val="1200"/>
              </a:spcBef>
              <a:buClr>
                <a:schemeClr val="tx1">
                  <a:shade val="95000"/>
                </a:schemeClr>
              </a:buClr>
              <a:buSzPct val="65000"/>
              <a:buFont typeface="Wingdings 2"/>
              <a:buChar char=""/>
              <a:defRPr/>
            </a:pPr>
            <a:r>
              <a:rPr lang="en-US" sz="1700" b="1"/>
              <a:t>Design of an effective and efficient evolutionary-based system for automated generating of modular robot gaits</a:t>
            </a:r>
            <a:r>
              <a:rPr lang="en-US" sz="1700"/>
              <a:t>:</a:t>
            </a:r>
            <a:endParaRPr lang="en-US" sz="1700" dirty="0"/>
          </a:p>
          <a:p>
            <a:pPr lvl="1">
              <a:lnSpc>
                <a:spcPct val="110000"/>
              </a:lnSpc>
              <a:defRPr/>
            </a:pPr>
            <a:r>
              <a:rPr lang="en-US" sz="1700"/>
              <a:t>robots composed of a number of simple cubic-shaped robotic blocks,</a:t>
            </a:r>
          </a:p>
          <a:p>
            <a:pPr lvl="1">
              <a:lnSpc>
                <a:spcPct val="110000"/>
              </a:lnSpc>
              <a:defRPr/>
            </a:pPr>
            <a:r>
              <a:rPr lang="en-US" sz="1700"/>
              <a:t>each block is endowed with slots (three of them on the main body and one is on the movable arm) that enable them to connect to each other and form more complex robots,</a:t>
            </a:r>
            <a:endParaRPr lang="en-GB" sz="1700" dirty="0"/>
          </a:p>
          <a:p>
            <a:pPr marL="548640" lvl="1" indent="-411480">
              <a:lnSpc>
                <a:spcPct val="110000"/>
              </a:lnSpc>
              <a:spcBef>
                <a:spcPts val="1200"/>
              </a:spcBef>
              <a:buClr>
                <a:schemeClr val="tx1">
                  <a:shade val="95000"/>
                </a:schemeClr>
              </a:buClr>
              <a:buSzPct val="65000"/>
              <a:buFont typeface="Wingdings 2"/>
              <a:buChar char=""/>
              <a:defRPr/>
            </a:pPr>
            <a:endParaRPr lang="en-US" sz="1700"/>
          </a:p>
          <a:p>
            <a:pPr marL="548640" lvl="1" indent="-411480">
              <a:lnSpc>
                <a:spcPct val="110000"/>
              </a:lnSpc>
              <a:spcBef>
                <a:spcPts val="1200"/>
              </a:spcBef>
              <a:buClr>
                <a:schemeClr val="tx1">
                  <a:shade val="95000"/>
                </a:schemeClr>
              </a:buClr>
              <a:buSzPct val="65000"/>
              <a:buFont typeface="Wingdings 2"/>
              <a:buChar char=""/>
              <a:defRPr/>
            </a:pPr>
            <a:endParaRPr lang="en-US" sz="1700"/>
          </a:p>
          <a:p>
            <a:pPr marL="548640" lvl="1" indent="-411480">
              <a:lnSpc>
                <a:spcPct val="110000"/>
              </a:lnSpc>
              <a:spcBef>
                <a:spcPts val="1200"/>
              </a:spcBef>
              <a:buClr>
                <a:schemeClr val="tx1">
                  <a:shade val="95000"/>
                </a:schemeClr>
              </a:buClr>
              <a:buSzPct val="65000"/>
              <a:buFont typeface="Wingdings 2"/>
              <a:buChar char=""/>
              <a:defRPr/>
            </a:pPr>
            <a:endParaRPr lang="en-US" sz="1700"/>
          </a:p>
          <a:p>
            <a:pPr marL="548640" lvl="1" indent="-411480">
              <a:lnSpc>
                <a:spcPct val="110000"/>
              </a:lnSpc>
              <a:spcBef>
                <a:spcPts val="1200"/>
              </a:spcBef>
              <a:buClr>
                <a:schemeClr val="tx1">
                  <a:shade val="95000"/>
                </a:schemeClr>
              </a:buClr>
              <a:buSzPct val="65000"/>
              <a:buFont typeface="Wingdings 2"/>
              <a:buChar char=""/>
              <a:defRPr/>
            </a:pPr>
            <a:endParaRPr lang="cs-CZ" sz="1700"/>
          </a:p>
          <a:p>
            <a:pPr marL="548640" lvl="1" indent="-411480">
              <a:lnSpc>
                <a:spcPct val="110000"/>
              </a:lnSpc>
              <a:spcBef>
                <a:spcPts val="1200"/>
              </a:spcBef>
              <a:buClr>
                <a:schemeClr val="tx1">
                  <a:shade val="95000"/>
                </a:schemeClr>
              </a:buClr>
              <a:buSzPct val="65000"/>
              <a:buFont typeface="Wingdings 2"/>
              <a:buChar char=""/>
              <a:defRPr/>
            </a:pPr>
            <a:r>
              <a:rPr lang="en-US" sz="1700"/>
              <a:t>Approaches:</a:t>
            </a:r>
            <a:endParaRPr lang="cs-CZ" sz="1700"/>
          </a:p>
          <a:p>
            <a:pPr lvl="1">
              <a:lnSpc>
                <a:spcPct val="110000"/>
              </a:lnSpc>
              <a:defRPr/>
            </a:pPr>
            <a:r>
              <a:rPr lang="en-US" sz="1700"/>
              <a:t>Co-evolution of a single leg motion pattern and a coordination strategy</a:t>
            </a:r>
          </a:p>
          <a:p>
            <a:pPr lvl="1">
              <a:lnSpc>
                <a:spcPct val="110000"/>
              </a:lnSpc>
              <a:defRPr/>
            </a:pPr>
            <a:r>
              <a:rPr lang="en-US" sz="1700"/>
              <a:t>HyperGP – neuroevolutionary-based approach</a:t>
            </a:r>
          </a:p>
          <a:p>
            <a:pPr lvl="1">
              <a:lnSpc>
                <a:spcPct val="110000"/>
              </a:lnSpc>
              <a:defRPr/>
            </a:pPr>
            <a:r>
              <a:rPr lang="en-US" sz="1700"/>
              <a:t>GP with automatically defined functions</a:t>
            </a:r>
            <a:endParaRPr lang="en-US" sz="1700" dirty="0"/>
          </a:p>
          <a:p>
            <a:pPr marL="533400" lvl="1" indent="0">
              <a:lnSpc>
                <a:spcPct val="110000"/>
              </a:lnSpc>
              <a:spcBef>
                <a:spcPts val="1800"/>
              </a:spcBef>
              <a:buClr>
                <a:schemeClr val="tx1">
                  <a:shade val="95000"/>
                </a:schemeClr>
              </a:buClr>
              <a:buSzPct val="65000"/>
              <a:buNone/>
              <a:defRPr/>
            </a:pPr>
            <a:r>
              <a:rPr lang="cs-CZ" sz="1000">
                <a:solidFill>
                  <a:srgbClr val="0066FF"/>
                </a:solidFill>
              </a:rPr>
              <a:t>Č</a:t>
            </a:r>
            <a:r>
              <a:rPr lang="en-US" sz="1000">
                <a:solidFill>
                  <a:srgbClr val="0066FF"/>
                </a:solidFill>
              </a:rPr>
              <a:t>ern</a:t>
            </a:r>
            <a:r>
              <a:rPr lang="cs-CZ" sz="1000">
                <a:solidFill>
                  <a:srgbClr val="0066FF"/>
                </a:solidFill>
              </a:rPr>
              <a:t>ý</a:t>
            </a:r>
            <a:r>
              <a:rPr lang="en-US" sz="1000">
                <a:solidFill>
                  <a:srgbClr val="0066FF"/>
                </a:solidFill>
              </a:rPr>
              <a:t>, J. and Kubal</a:t>
            </a:r>
            <a:r>
              <a:rPr lang="cs-CZ" sz="1000">
                <a:solidFill>
                  <a:srgbClr val="0066FF"/>
                </a:solidFill>
              </a:rPr>
              <a:t>í</a:t>
            </a:r>
            <a:r>
              <a:rPr lang="en-US" sz="1000">
                <a:solidFill>
                  <a:srgbClr val="0066FF"/>
                </a:solidFill>
              </a:rPr>
              <a:t>k</a:t>
            </a:r>
            <a:r>
              <a:rPr lang="en-US" sz="1000" dirty="0">
                <a:solidFill>
                  <a:srgbClr val="0066FF"/>
                </a:solidFill>
              </a:rPr>
              <a:t>, </a:t>
            </a:r>
            <a:r>
              <a:rPr lang="en-US" sz="1000">
                <a:solidFill>
                  <a:srgbClr val="0066FF"/>
                </a:solidFill>
              </a:rPr>
              <a:t>J.:Analysis of Co-evolutionary Approach for Robotic Gait Generation. In ECTA 2013.</a:t>
            </a:r>
          </a:p>
          <a:p>
            <a:pPr marL="533400" lvl="1" indent="0">
              <a:lnSpc>
                <a:spcPct val="100000"/>
              </a:lnSpc>
              <a:spcBef>
                <a:spcPts val="0"/>
              </a:spcBef>
              <a:buClr>
                <a:schemeClr val="tx1">
                  <a:shade val="95000"/>
                </a:schemeClr>
              </a:buClr>
              <a:buSzPct val="65000"/>
              <a:buNone/>
              <a:defRPr/>
            </a:pPr>
            <a:r>
              <a:rPr lang="cs-CZ" sz="1000">
                <a:solidFill>
                  <a:srgbClr val="0066FF"/>
                </a:solidFill>
              </a:rPr>
              <a:t>Č</a:t>
            </a:r>
            <a:r>
              <a:rPr lang="en-US" sz="1000">
                <a:solidFill>
                  <a:srgbClr val="0066FF"/>
                </a:solidFill>
              </a:rPr>
              <a:t>ern</a:t>
            </a:r>
            <a:r>
              <a:rPr lang="cs-CZ" sz="1000">
                <a:solidFill>
                  <a:srgbClr val="0066FF"/>
                </a:solidFill>
              </a:rPr>
              <a:t>ý</a:t>
            </a:r>
            <a:r>
              <a:rPr lang="en-US" sz="1000">
                <a:solidFill>
                  <a:srgbClr val="0066FF"/>
                </a:solidFill>
              </a:rPr>
              <a:t>, J. and Kubal</a:t>
            </a:r>
            <a:r>
              <a:rPr lang="cs-CZ" sz="1000">
                <a:solidFill>
                  <a:srgbClr val="0066FF"/>
                </a:solidFill>
              </a:rPr>
              <a:t>í</a:t>
            </a:r>
            <a:r>
              <a:rPr lang="en-US" sz="1000">
                <a:solidFill>
                  <a:srgbClr val="0066FF"/>
                </a:solidFill>
              </a:rPr>
              <a:t>k, J.:Co-evolutionary Approach to Design of Robotic Gait. In EvoRobot 2013.</a:t>
            </a:r>
          </a:p>
          <a:p>
            <a:pPr marL="533400" lvl="1" indent="0">
              <a:lnSpc>
                <a:spcPct val="100000"/>
              </a:lnSpc>
              <a:spcBef>
                <a:spcPts val="0"/>
              </a:spcBef>
              <a:buClr>
                <a:schemeClr val="tx1">
                  <a:shade val="95000"/>
                </a:schemeClr>
              </a:buClr>
              <a:buSzPct val="65000"/>
              <a:buNone/>
              <a:defRPr/>
            </a:pPr>
            <a:r>
              <a:rPr lang="en-US" sz="1000">
                <a:solidFill>
                  <a:srgbClr val="0066FF"/>
                </a:solidFill>
              </a:rPr>
              <a:t>Blovsk</a:t>
            </a:r>
            <a:r>
              <a:rPr lang="cs-CZ" sz="1000">
                <a:solidFill>
                  <a:srgbClr val="0066FF"/>
                </a:solidFill>
              </a:rPr>
              <a:t>ý, T.: Robustní genetické programování pro návrh řídící strategie robotu</a:t>
            </a:r>
            <a:r>
              <a:rPr lang="en-US" sz="1000">
                <a:solidFill>
                  <a:srgbClr val="0066FF"/>
                </a:solidFill>
              </a:rPr>
              <a:t>. </a:t>
            </a:r>
            <a:r>
              <a:rPr lang="cs-CZ" sz="1000">
                <a:solidFill>
                  <a:srgbClr val="0066FF"/>
                </a:solidFill>
              </a:rPr>
              <a:t>D</a:t>
            </a:r>
            <a:r>
              <a:rPr lang="en-US" sz="1000">
                <a:solidFill>
                  <a:srgbClr val="0066FF"/>
                </a:solidFill>
              </a:rPr>
              <a:t>iploma Thesis</a:t>
            </a:r>
            <a:r>
              <a:rPr lang="cs-CZ" sz="1000">
                <a:solidFill>
                  <a:srgbClr val="0066FF"/>
                </a:solidFill>
              </a:rPr>
              <a:t>, ČVUT FEL, 2013</a:t>
            </a:r>
          </a:p>
          <a:p>
            <a:pPr marL="533400" lvl="1" indent="0">
              <a:lnSpc>
                <a:spcPct val="100000"/>
              </a:lnSpc>
              <a:spcBef>
                <a:spcPts val="0"/>
              </a:spcBef>
              <a:buClr>
                <a:schemeClr val="tx1">
                  <a:shade val="95000"/>
                </a:schemeClr>
              </a:buClr>
              <a:buSzPct val="65000"/>
              <a:buNone/>
              <a:defRPr/>
            </a:pPr>
            <a:r>
              <a:rPr lang="cs-CZ" sz="1000">
                <a:solidFill>
                  <a:srgbClr val="0066FF"/>
                </a:solidFill>
              </a:rPr>
              <a:t>Dvorský, J.: </a:t>
            </a:r>
            <a:r>
              <a:rPr lang="en-US" sz="1000">
                <a:solidFill>
                  <a:srgbClr val="0066FF"/>
                </a:solidFill>
              </a:rPr>
              <a:t>Neuroevolutionary design of control strategy of a multi-legged robot. Bachelor Thesis</a:t>
            </a:r>
            <a:r>
              <a:rPr lang="cs-CZ" sz="1000">
                <a:solidFill>
                  <a:srgbClr val="0066FF"/>
                </a:solidFill>
              </a:rPr>
              <a:t>, ČVUT FEL, 2013</a:t>
            </a:r>
            <a:endParaRPr lang="en-US" sz="1000" dirty="0">
              <a:solidFill>
                <a:srgbClr val="0066FF"/>
              </a:solidFill>
            </a:endParaRPr>
          </a:p>
        </p:txBody>
      </p:sp>
      <p:pic>
        <p:nvPicPr>
          <p:cNvPr id="105476" name="Picture 4"/>
          <p:cNvPicPr>
            <a:picLocks noChangeAspect="1" noChangeArrowheads="1"/>
          </p:cNvPicPr>
          <p:nvPr/>
        </p:nvPicPr>
        <p:blipFill>
          <a:blip r:embed="rId2" cstate="print"/>
          <a:srcRect/>
          <a:stretch>
            <a:fillRect/>
          </a:stretch>
        </p:blipFill>
        <p:spPr bwMode="auto">
          <a:xfrm>
            <a:off x="1468697" y="2852936"/>
            <a:ext cx="1707742" cy="1587901"/>
          </a:xfrm>
          <a:prstGeom prst="rect">
            <a:avLst/>
          </a:prstGeom>
          <a:noFill/>
          <a:ln w="9525" cap="flat" cmpd="sng">
            <a:noFill/>
            <a:prstDash val="solid"/>
            <a:miter lim="800000"/>
            <a:headEnd type="none" w="med" len="med"/>
            <a:tailEnd type="none" w="med" len="med"/>
          </a:ln>
          <a:effectLst/>
        </p:spPr>
      </p:pic>
      <p:pic>
        <p:nvPicPr>
          <p:cNvPr id="105478" name="Picture 6"/>
          <p:cNvPicPr>
            <a:picLocks noChangeAspect="1" noChangeArrowheads="1"/>
          </p:cNvPicPr>
          <p:nvPr/>
        </p:nvPicPr>
        <p:blipFill>
          <a:blip r:embed="rId3" cstate="print"/>
          <a:srcRect/>
          <a:stretch>
            <a:fillRect/>
          </a:stretch>
        </p:blipFill>
        <p:spPr bwMode="auto">
          <a:xfrm>
            <a:off x="5796351" y="2852937"/>
            <a:ext cx="2369191" cy="1584176"/>
          </a:xfrm>
          <a:prstGeom prst="rect">
            <a:avLst/>
          </a:prstGeom>
          <a:noFill/>
          <a:ln w="9525" cap="flat" cmpd="sng">
            <a:noFill/>
            <a:prstDash val="solid"/>
            <a:miter lim="800000"/>
            <a:headEnd type="none" w="med" len="med"/>
            <a:tailEnd type="none" w="med" len="med"/>
          </a:ln>
        </p:spPr>
      </p:pic>
      <p:pic>
        <p:nvPicPr>
          <p:cNvPr id="105479" name="Picture 7"/>
          <p:cNvPicPr>
            <a:picLocks noChangeAspect="1" noChangeArrowheads="1"/>
          </p:cNvPicPr>
          <p:nvPr/>
        </p:nvPicPr>
        <p:blipFill>
          <a:blip r:embed="rId4" cstate="print"/>
          <a:srcRect/>
          <a:stretch>
            <a:fillRect/>
          </a:stretch>
        </p:blipFill>
        <p:spPr bwMode="auto">
          <a:xfrm>
            <a:off x="3275856" y="2852936"/>
            <a:ext cx="2405415" cy="1587899"/>
          </a:xfrm>
          <a:prstGeom prst="rect">
            <a:avLst/>
          </a:prstGeom>
          <a:noFill/>
          <a:ln w="9525" cap="flat" cmpd="sng">
            <a:noFill/>
            <a:prstDash val="solid"/>
            <a:miter lim="800000"/>
            <a:headEnd type="none" w="med" len="med"/>
            <a:tailEnd type="none" w="med" len="med"/>
          </a:ln>
        </p:spPr>
      </p:pic>
      <p:sp>
        <p:nvSpPr>
          <p:cNvPr id="7" name="Rectangle 2"/>
          <p:cNvSpPr>
            <a:spLocks noGrp="1" noChangeArrowheads="1"/>
          </p:cNvSpPr>
          <p:nvPr>
            <p:ph type="title"/>
          </p:nvPr>
        </p:nvSpPr>
        <p:spPr>
          <a:xfrm>
            <a:off x="457200" y="44624"/>
            <a:ext cx="8229600" cy="994122"/>
          </a:xfrm>
        </p:spPr>
        <p:txBody>
          <a:bodyPr>
            <a:normAutofit/>
          </a:bodyPr>
          <a:lstStyle/>
          <a:p>
            <a:pPr eaLnBrk="1" hangingPunct="1">
              <a:defRPr/>
            </a:pPr>
            <a:r>
              <a:rPr lang="en-GB" sz="3000"/>
              <a:t>Evolution of Modular Robot Gaits</a:t>
            </a:r>
            <a:endParaRPr lang="en-US" sz="3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Font typeface="Wingdings" pitchFamily="2" charset="2"/>
                  <a:buNone/>
                </a:pPr>
                <a:r>
                  <a:rPr lang="en-US" sz="1600" b="1" kern="0" dirty="0">
                    <a:solidFill>
                      <a:srgbClr val="0000FF"/>
                    </a:solidFill>
                  </a:rPr>
                  <a:t>1-DoF pendulum swing-up</a:t>
                </a:r>
              </a:p>
              <a:p>
                <a:pPr lvl="1">
                  <a:lnSpc>
                    <a:spcPct val="100000"/>
                  </a:lnSpc>
                </a:pPr>
                <a:r>
                  <a:rPr lang="en-US" dirty="0"/>
                  <a:t>A weight of mass </a:t>
                </a:r>
                <a:r>
                  <a:rPr lang="en-US" i="1" dirty="0"/>
                  <a:t>m</a:t>
                </a:r>
                <a:r>
                  <a:rPr lang="en-US" dirty="0"/>
                  <a:t> attached to an actuated link that rotates </a:t>
                </a:r>
                <a:br>
                  <a:rPr lang="en-US" dirty="0"/>
                </a:br>
                <a:r>
                  <a:rPr lang="en-US" dirty="0"/>
                  <a:t>in a vertical plane. </a:t>
                </a:r>
                <a:br>
                  <a:rPr lang="en-US" dirty="0"/>
                </a:br>
                <a:r>
                  <a:rPr lang="en-US" dirty="0"/>
                  <a:t>The available torque is insufficient to push the pendulum up </a:t>
                </a:r>
                <a:br>
                  <a:rPr lang="en-US" dirty="0"/>
                </a:br>
                <a:r>
                  <a:rPr lang="en-US" dirty="0"/>
                  <a:t>in a single rotation from the majority of initial states. </a:t>
                </a:r>
                <a:br>
                  <a:rPr lang="en-US" dirty="0"/>
                </a:br>
                <a:r>
                  <a:rPr lang="en-US" dirty="0"/>
                  <a:t>It needs to be swung back and forth to gather energy, prior to </a:t>
                </a:r>
                <a:br>
                  <a:rPr lang="en-US" dirty="0"/>
                </a:br>
                <a:r>
                  <a:rPr lang="en-US" dirty="0"/>
                  <a:t>being pushed up and stabilized. </a:t>
                </a:r>
              </a:p>
              <a:p>
                <a:pPr lvl="1">
                  <a:lnSpc>
                    <a:spcPct val="100000"/>
                  </a:lnSpc>
                </a:pPr>
                <a:r>
                  <a:rPr lang="en-US" dirty="0">
                    <a:solidFill>
                      <a:srgbClr val="0000FF"/>
                    </a:solidFill>
                  </a:rPr>
                  <a:t>State vector </a:t>
                </a:r>
                <a:r>
                  <a:rPr lang="en-US" dirty="0"/>
                  <a:t>is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𝛼</m:t>
                    </m:r>
                  </m:oMath>
                </a14:m>
                <a:r>
                  <a:rPr lang="en-US" dirty="0">
                    <a:solidFill>
                      <a:schemeClr val="tx1"/>
                    </a:solidFill>
                  </a:rPr>
                  <a:t>, </a:t>
                </a:r>
                <a14:m>
                  <m:oMath xmlns:m="http://schemas.openxmlformats.org/officeDocument/2006/math">
                    <m:acc>
                      <m:accPr>
                        <m:chr m:val="̇"/>
                        <m:ctrlPr>
                          <a:rPr lang="en-US" i="1" smtClean="0">
                            <a:solidFill>
                              <a:schemeClr val="tx1"/>
                            </a:solidFill>
                            <a:latin typeface="Cambria Math" panose="02040503050406030204" pitchFamily="18" charset="0"/>
                            <a:ea typeface="Cambria Math" panose="02040503050406030204" pitchFamily="18" charset="0"/>
                          </a:rPr>
                        </m:ctrlPr>
                      </m:accPr>
                      <m:e>
                        <m:r>
                          <a:rPr lang="en-US" i="1" smtClean="0">
                            <a:solidFill>
                              <a:schemeClr val="tx1"/>
                            </a:solidFill>
                            <a:latin typeface="Cambria Math" panose="02040503050406030204" pitchFamily="18" charset="0"/>
                            <a:ea typeface="Cambria Math" panose="02040503050406030204" pitchFamily="18" charset="0"/>
                          </a:rPr>
                          <m:t>𝛼</m:t>
                        </m:r>
                      </m:e>
                    </m:acc>
                  </m:oMath>
                </a14:m>
                <a:r>
                  <a:rPr lang="en-US" dirty="0">
                    <a:solidFill>
                      <a:schemeClr val="tx1"/>
                    </a:solidFill>
                  </a:rPr>
                  <a:t>] – position and angular velocity</a:t>
                </a:r>
                <a:br>
                  <a:rPr lang="en-US" dirty="0"/>
                </a:br>
                <a:r>
                  <a:rPr lang="en-US" dirty="0">
                    <a:solidFill>
                      <a:srgbClr val="0000FF"/>
                    </a:solidFill>
                  </a:rPr>
                  <a:t>Angle </a:t>
                </a:r>
                <a14:m>
                  <m:oMath xmlns:m="http://schemas.openxmlformats.org/officeDocument/2006/math">
                    <m:r>
                      <a:rPr lang="en-US" i="1" smtClean="0">
                        <a:solidFill>
                          <a:srgbClr val="0000FF"/>
                        </a:solidFill>
                        <a:latin typeface="Cambria Math" panose="02040503050406030204" pitchFamily="18" charset="0"/>
                        <a:ea typeface="Cambria Math" panose="02040503050406030204" pitchFamily="18" charset="0"/>
                      </a:rPr>
                      <m:t>𝛼</m:t>
                    </m:r>
                  </m:oMath>
                </a14:m>
                <a:r>
                  <a:rPr lang="en-US" dirty="0"/>
                  <a:t> varies in [-</a:t>
                </a:r>
                <a:r>
                  <a:rPr lang="en-US" dirty="0">
                    <a:sym typeface="Symbol" panose="05050102010706020507" pitchFamily="18" charset="2"/>
                  </a:rPr>
                  <a:t>, </a:t>
                </a:r>
                <a:r>
                  <a:rPr lang="en-US" dirty="0"/>
                  <a:t>]</a:t>
                </a:r>
                <a:br>
                  <a:rPr lang="en-US" dirty="0"/>
                </a:br>
                <a:r>
                  <a:rPr lang="en-US" dirty="0">
                    <a:solidFill>
                      <a:srgbClr val="0000FF"/>
                    </a:solidFill>
                  </a:rPr>
                  <a:t>Control action </a:t>
                </a:r>
                <a:r>
                  <a:rPr lang="en-US" i="1" dirty="0">
                    <a:solidFill>
                      <a:srgbClr val="0000FF"/>
                    </a:solidFill>
                  </a:rPr>
                  <a:t>u</a:t>
                </a:r>
                <a:r>
                  <a:rPr lang="en-US" dirty="0"/>
                  <a:t> is limited to [-2, 2] V</a:t>
                </a:r>
              </a:p>
              <a:p>
                <a:pPr lvl="1">
                  <a:lnSpc>
                    <a:spcPct val="100000"/>
                  </a:lnSpc>
                </a:pPr>
                <a:r>
                  <a:rPr lang="en-US" dirty="0"/>
                  <a:t>The </a:t>
                </a:r>
                <a:r>
                  <a:rPr lang="en-US" dirty="0">
                    <a:solidFill>
                      <a:srgbClr val="0000FF"/>
                    </a:solidFill>
                  </a:rPr>
                  <a:t>continuous-time model</a:t>
                </a:r>
                <a:r>
                  <a:rPr lang="en-US" dirty="0"/>
                  <a:t> of the pendulum dynamics is</a:t>
                </a:r>
              </a:p>
              <a:p>
                <a:pPr marL="892175" lvl="1" indent="0">
                  <a:lnSpc>
                    <a:spcPct val="100000"/>
                  </a:lnSpc>
                  <a:buNone/>
                </a:pPr>
                <a:r>
                  <a:rPr lang="en-US" dirty="0"/>
                  <a:t>	</a:t>
                </a: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𝛼</m:t>
                        </m:r>
                      </m:e>
                    </m:acc>
                    <m:r>
                      <a:rPr lang="en-US"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𝐽</m:t>
                        </m:r>
                      </m:den>
                    </m:f>
                    <m:r>
                      <a:rPr lang="el-GR" i="1">
                        <a:latin typeface="Cambria Math" panose="02040503050406030204" pitchFamily="18" charset="0"/>
                        <a:ea typeface="Cambria Math" panose="02040503050406030204" pitchFamily="18" charset="0"/>
                      </a:rPr>
                      <m:t>∙</m:t>
                    </m:r>
                    <m:d>
                      <m:dPr>
                        <m:begChr m:val="["/>
                        <m:endChr m:val="]"/>
                        <m:ctrlPr>
                          <a:rPr lang="el-GR"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𝑚𝑔𝑙</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sin</m:t>
                            </m:r>
                          </m:fName>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m:t>
                            </m:r>
                          </m:e>
                        </m:fun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𝑏</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𝛼</m:t>
                            </m:r>
                          </m:e>
                        </m:acc>
                        <m:r>
                          <a:rPr lang="en-US" i="1">
                            <a:latin typeface="Cambria Math" panose="02040503050406030204" pitchFamily="18" charset="0"/>
                          </a:rPr>
                          <m:t>−</m:t>
                        </m:r>
                        <m:f>
                          <m:fPr>
                            <m:ctrlPr>
                              <a:rPr lang="el-GR" i="1">
                                <a:latin typeface="Cambria Math" panose="02040503050406030204" pitchFamily="18" charset="0"/>
                              </a:rPr>
                            </m:ctrlPr>
                          </m:fPr>
                          <m:num>
                            <m:sSup>
                              <m:sSupPr>
                                <m:ctrlPr>
                                  <a:rPr lang="cs-CZ" i="1">
                                    <a:latin typeface="Cambria Math" panose="02040503050406030204" pitchFamily="18" charset="0"/>
                                  </a:rPr>
                                </m:ctrlPr>
                              </m:sSupPr>
                              <m:e>
                                <m:r>
                                  <a:rPr lang="en-US" i="1">
                                    <a:latin typeface="Cambria Math" panose="02040503050406030204" pitchFamily="18" charset="0"/>
                                  </a:rPr>
                                  <m:t>𝐾</m:t>
                                </m:r>
                              </m:e>
                              <m:sup>
                                <m:r>
                                  <a:rPr lang="cs-CZ" i="1">
                                    <a:latin typeface="Cambria Math" panose="02040503050406030204" pitchFamily="18" charset="0"/>
                                  </a:rPr>
                                  <m:t>2</m:t>
                                </m:r>
                              </m:sup>
                            </m:sSup>
                          </m:num>
                          <m:den>
                            <m:r>
                              <a:rPr lang="en-US" i="1">
                                <a:latin typeface="Cambria Math" panose="02040503050406030204" pitchFamily="18" charset="0"/>
                              </a:rPr>
                              <m:t>𝑅</m:t>
                            </m:r>
                          </m:den>
                        </m:f>
                        <m:acc>
                          <m:accPr>
                            <m:chr m:val="̇"/>
                            <m:ctrlPr>
                              <a:rPr lang="el-GR" i="1">
                                <a:latin typeface="Cambria Math" panose="02040503050406030204" pitchFamily="18" charset="0"/>
                              </a:rPr>
                            </m:ctrlPr>
                          </m:accPr>
                          <m:e>
                            <m:r>
                              <a:rPr lang="el-GR" i="1">
                                <a:latin typeface="Cambria Math" panose="02040503050406030204" pitchFamily="18" charset="0"/>
                                <a:ea typeface="Cambria Math" panose="02040503050406030204" pitchFamily="18" charset="0"/>
                              </a:rPr>
                              <m:t>𝛼</m:t>
                            </m:r>
                          </m:e>
                        </m:acc>
                        <m:r>
                          <a:rPr lang="en-US"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𝐾</m:t>
                            </m:r>
                          </m:num>
                          <m:den>
                            <m:r>
                              <a:rPr lang="en-US" i="1">
                                <a:latin typeface="Cambria Math" panose="02040503050406030204" pitchFamily="18" charset="0"/>
                              </a:rPr>
                              <m:t>𝑅</m:t>
                            </m:r>
                          </m:den>
                        </m:f>
                        <m:r>
                          <a:rPr lang="en-US" i="1">
                            <a:latin typeface="Cambria Math" panose="02040503050406030204" pitchFamily="18" charset="0"/>
                          </a:rPr>
                          <m:t>𝑢</m:t>
                        </m:r>
                      </m:e>
                    </m:d>
                  </m:oMath>
                </a14:m>
                <a:endParaRPr lang="en-US" b="1" kern="0" dirty="0">
                  <a:solidFill>
                    <a:srgbClr val="0000FF"/>
                  </a:solidFill>
                </a:endParaRPr>
              </a:p>
              <a:p>
                <a:pPr marL="719138" lvl="1" indent="0">
                  <a:lnSpc>
                    <a:spcPct val="100000"/>
                  </a:lnSpc>
                  <a:buNone/>
                  <a:tabLst>
                    <a:tab pos="719138" algn="l"/>
                  </a:tabLst>
                </a:pPr>
                <a:r>
                  <a:rPr lang="en-US" kern="0" dirty="0"/>
                  <a:t>where</a:t>
                </a:r>
              </a:p>
              <a:p>
                <a:pPr marL="892175" lvl="1" indent="0" defTabSz="892175">
                  <a:lnSpc>
                    <a:spcPct val="100000"/>
                  </a:lnSpc>
                  <a:buNone/>
                  <a:tabLst>
                    <a:tab pos="719138" algn="l"/>
                  </a:tabLst>
                </a:pPr>
                <a14:m>
                  <m:oMath xmlns:m="http://schemas.openxmlformats.org/officeDocument/2006/math">
                    <m:r>
                      <a:rPr lang="en-US" b="0" i="1" kern="0" smtClean="0">
                        <a:latin typeface="Cambria Math" panose="02040503050406030204" pitchFamily="18" charset="0"/>
                      </a:rPr>
                      <m:t>𝐽</m:t>
                    </m:r>
                    <m:r>
                      <a:rPr lang="en-US" b="0" i="1" kern="0" smtClean="0">
                        <a:latin typeface="Cambria Math" panose="02040503050406030204" pitchFamily="18" charset="0"/>
                      </a:rPr>
                      <m:t>=1.91∙</m:t>
                    </m:r>
                    <m:sSup>
                      <m:sSupPr>
                        <m:ctrlPr>
                          <a:rPr lang="en-US" b="0" i="1" kern="0" smtClean="0">
                            <a:latin typeface="Cambria Math" panose="02040503050406030204" pitchFamily="18" charset="0"/>
                            <a:ea typeface="Cambria Math" panose="02040503050406030204" pitchFamily="18" charset="0"/>
                          </a:rPr>
                        </m:ctrlPr>
                      </m:sSupPr>
                      <m:e>
                        <m:r>
                          <a:rPr lang="en-US" b="0" i="1" kern="0" smtClean="0">
                            <a:latin typeface="Cambria Math" panose="02040503050406030204" pitchFamily="18" charset="0"/>
                            <a:ea typeface="Cambria Math" panose="02040503050406030204" pitchFamily="18" charset="0"/>
                          </a:rPr>
                          <m:t>10</m:t>
                        </m:r>
                      </m:e>
                      <m:sup>
                        <m:r>
                          <a:rPr lang="en-US" b="0" i="1" kern="0" smtClean="0">
                            <a:latin typeface="Cambria Math" panose="02040503050406030204" pitchFamily="18" charset="0"/>
                            <a:ea typeface="Cambria Math" panose="02040503050406030204" pitchFamily="18" charset="0"/>
                          </a:rPr>
                          <m:t>−4</m:t>
                        </m:r>
                      </m:sup>
                    </m:sSup>
                  </m:oMath>
                </a14:m>
                <a:r>
                  <a:rPr lang="en-US" kern="0" dirty="0"/>
                  <a:t> kgm</a:t>
                </a:r>
                <a:r>
                  <a:rPr lang="en-US" kern="0" baseline="30000" dirty="0"/>
                  <a:t>2</a:t>
                </a:r>
                <a:r>
                  <a:rPr lang="en-US" kern="0" dirty="0"/>
                  <a:t> , </a:t>
                </a:r>
                <a14:m>
                  <m:oMath xmlns:m="http://schemas.openxmlformats.org/officeDocument/2006/math">
                    <m:r>
                      <a:rPr lang="en-US" b="0" i="1" kern="0" smtClean="0">
                        <a:latin typeface="Cambria Math" panose="02040503050406030204" pitchFamily="18" charset="0"/>
                      </a:rPr>
                      <m:t>𝑚</m:t>
                    </m:r>
                    <m:r>
                      <a:rPr lang="en-US" i="1" kern="0">
                        <a:latin typeface="Cambria Math" panose="02040503050406030204" pitchFamily="18" charset="0"/>
                      </a:rPr>
                      <m:t>=</m:t>
                    </m:r>
                    <m:r>
                      <a:rPr lang="en-US" b="0" i="1" kern="0" smtClean="0">
                        <a:latin typeface="Cambria Math" panose="02040503050406030204" pitchFamily="18" charset="0"/>
                      </a:rPr>
                      <m:t>0.055</m:t>
                    </m:r>
                  </m:oMath>
                </a14:m>
                <a:r>
                  <a:rPr lang="en-US" kern="0" dirty="0"/>
                  <a:t> kg, </a:t>
                </a:r>
                <a14:m>
                  <m:oMath xmlns:m="http://schemas.openxmlformats.org/officeDocument/2006/math">
                    <m:r>
                      <a:rPr lang="en-US" b="0" i="1" kern="0" smtClean="0">
                        <a:latin typeface="Cambria Math" panose="02040503050406030204" pitchFamily="18" charset="0"/>
                      </a:rPr>
                      <m:t>𝑔</m:t>
                    </m:r>
                    <m:r>
                      <a:rPr lang="en-US" i="1" kern="0">
                        <a:latin typeface="Cambria Math" panose="02040503050406030204" pitchFamily="18" charset="0"/>
                      </a:rPr>
                      <m:t>=</m:t>
                    </m:r>
                    <m:r>
                      <a:rPr lang="en-US" b="0" i="1" kern="0" smtClean="0">
                        <a:latin typeface="Cambria Math" panose="02040503050406030204" pitchFamily="18" charset="0"/>
                      </a:rPr>
                      <m:t>9</m:t>
                    </m:r>
                    <m:r>
                      <a:rPr lang="en-US" i="1" kern="0">
                        <a:latin typeface="Cambria Math" panose="02040503050406030204" pitchFamily="18" charset="0"/>
                      </a:rPr>
                      <m:t>.</m:t>
                    </m:r>
                    <m:r>
                      <a:rPr lang="en-US" b="0" i="1" kern="0" smtClean="0">
                        <a:latin typeface="Cambria Math" panose="02040503050406030204" pitchFamily="18" charset="0"/>
                      </a:rPr>
                      <m:t>8</m:t>
                    </m:r>
                    <m:r>
                      <a:rPr lang="en-US" i="1" kern="0">
                        <a:latin typeface="Cambria Math" panose="02040503050406030204" pitchFamily="18" charset="0"/>
                      </a:rPr>
                      <m:t>1</m:t>
                    </m:r>
                  </m:oMath>
                </a14:m>
                <a:r>
                  <a:rPr lang="en-US" kern="0" dirty="0"/>
                  <a:t> ms</a:t>
                </a:r>
                <a:r>
                  <a:rPr lang="en-US" kern="0" baseline="30000" dirty="0"/>
                  <a:t>-2</a:t>
                </a:r>
                <a:r>
                  <a:rPr lang="en-US" b="0" kern="0" dirty="0"/>
                  <a:t>, </a:t>
                </a:r>
                <a14:m>
                  <m:oMath xmlns:m="http://schemas.openxmlformats.org/officeDocument/2006/math">
                    <m:r>
                      <a:rPr lang="en-US" b="0" i="1" kern="0" smtClean="0">
                        <a:latin typeface="Cambria Math" panose="02040503050406030204" pitchFamily="18" charset="0"/>
                      </a:rPr>
                      <m:t>𝑙</m:t>
                    </m:r>
                    <m:r>
                      <a:rPr lang="en-US" i="1" kern="0">
                        <a:latin typeface="Cambria Math" panose="02040503050406030204" pitchFamily="18" charset="0"/>
                      </a:rPr>
                      <m:t>=</m:t>
                    </m:r>
                    <m:r>
                      <a:rPr lang="en-US" b="0" i="1" kern="0" smtClean="0">
                        <a:latin typeface="Cambria Math" panose="02040503050406030204" pitchFamily="18" charset="0"/>
                      </a:rPr>
                      <m:t>0</m:t>
                    </m:r>
                    <m:r>
                      <a:rPr lang="en-US" i="1" kern="0">
                        <a:latin typeface="Cambria Math" panose="02040503050406030204" pitchFamily="18" charset="0"/>
                      </a:rPr>
                      <m:t>.</m:t>
                    </m:r>
                    <m:r>
                      <a:rPr lang="en-US" b="0" i="1" kern="0" smtClean="0">
                        <a:latin typeface="Cambria Math" panose="02040503050406030204" pitchFamily="18" charset="0"/>
                      </a:rPr>
                      <m:t>042</m:t>
                    </m:r>
                  </m:oMath>
                </a14:m>
                <a:r>
                  <a:rPr lang="en-US" kern="0" dirty="0"/>
                  <a:t> m</a:t>
                </a:r>
              </a:p>
              <a:p>
                <a:pPr marL="892175" lvl="1" indent="0" defTabSz="892175">
                  <a:lnSpc>
                    <a:spcPct val="100000"/>
                  </a:lnSpc>
                  <a:buNone/>
                  <a:tabLst>
                    <a:tab pos="719138" algn="l"/>
                  </a:tabLst>
                </a:pPr>
                <a14:m>
                  <m:oMath xmlns:m="http://schemas.openxmlformats.org/officeDocument/2006/math">
                    <m:r>
                      <a:rPr lang="en-US" b="0" i="1" kern="0" smtClean="0">
                        <a:latin typeface="Cambria Math" panose="02040503050406030204" pitchFamily="18" charset="0"/>
                      </a:rPr>
                      <m:t>𝑏</m:t>
                    </m:r>
                    <m:r>
                      <a:rPr lang="en-US" i="1" kern="0">
                        <a:latin typeface="Cambria Math" panose="02040503050406030204" pitchFamily="18" charset="0"/>
                      </a:rPr>
                      <m:t>=</m:t>
                    </m:r>
                    <m:r>
                      <a:rPr lang="en-US" b="0" i="1" kern="0" smtClean="0">
                        <a:latin typeface="Cambria Math" panose="02040503050406030204" pitchFamily="18" charset="0"/>
                      </a:rPr>
                      <m:t>3</m:t>
                    </m:r>
                    <m:r>
                      <a:rPr lang="en-US" b="0" i="1" kern="0" smtClean="0">
                        <a:latin typeface="Cambria Math" panose="02040503050406030204" pitchFamily="18" charset="0"/>
                        <a:ea typeface="Cambria Math" panose="02040503050406030204" pitchFamily="18" charset="0"/>
                      </a:rPr>
                      <m:t>∙</m:t>
                    </m:r>
                    <m:sSup>
                      <m:sSupPr>
                        <m:ctrlPr>
                          <a:rPr lang="en-US" b="0" i="1" kern="0" smtClean="0">
                            <a:latin typeface="Cambria Math" panose="02040503050406030204" pitchFamily="18" charset="0"/>
                            <a:ea typeface="Cambria Math" panose="02040503050406030204" pitchFamily="18" charset="0"/>
                          </a:rPr>
                        </m:ctrlPr>
                      </m:sSupPr>
                      <m:e>
                        <m:r>
                          <a:rPr lang="en-US" b="0" i="1" kern="0" smtClean="0">
                            <a:latin typeface="Cambria Math" panose="02040503050406030204" pitchFamily="18" charset="0"/>
                            <a:ea typeface="Cambria Math" panose="02040503050406030204" pitchFamily="18" charset="0"/>
                          </a:rPr>
                          <m:t>10</m:t>
                        </m:r>
                      </m:e>
                      <m:sup>
                        <m:r>
                          <a:rPr lang="en-US" b="0" i="1" kern="0" smtClean="0">
                            <a:latin typeface="Cambria Math" panose="02040503050406030204" pitchFamily="18" charset="0"/>
                            <a:ea typeface="Cambria Math" panose="02040503050406030204" pitchFamily="18" charset="0"/>
                          </a:rPr>
                          <m:t>−6</m:t>
                        </m:r>
                      </m:sup>
                    </m:sSup>
                  </m:oMath>
                </a14:m>
                <a:r>
                  <a:rPr lang="en-US" kern="0" dirty="0"/>
                  <a:t> </a:t>
                </a:r>
                <a:r>
                  <a:rPr lang="en-US" kern="0" dirty="0" err="1"/>
                  <a:t>Nms</a:t>
                </a:r>
                <a:r>
                  <a:rPr lang="en-US" kern="0" dirty="0"/>
                  <a:t>/rad, </a:t>
                </a:r>
                <a14:m>
                  <m:oMath xmlns:m="http://schemas.openxmlformats.org/officeDocument/2006/math">
                    <m:r>
                      <a:rPr lang="en-US" b="0" i="1" kern="0" smtClean="0">
                        <a:latin typeface="Cambria Math" panose="02040503050406030204" pitchFamily="18" charset="0"/>
                      </a:rPr>
                      <m:t>𝐾</m:t>
                    </m:r>
                    <m:r>
                      <a:rPr lang="en-US" i="1" kern="0">
                        <a:latin typeface="Cambria Math" panose="02040503050406030204" pitchFamily="18" charset="0"/>
                      </a:rPr>
                      <m:t>=</m:t>
                    </m:r>
                    <m:r>
                      <a:rPr lang="en-US" b="0" i="1" kern="0" smtClean="0">
                        <a:latin typeface="Cambria Math" panose="02040503050406030204" pitchFamily="18" charset="0"/>
                      </a:rPr>
                      <m:t>0.0536</m:t>
                    </m:r>
                  </m:oMath>
                </a14:m>
                <a:r>
                  <a:rPr lang="en-US" kern="0" dirty="0"/>
                  <a:t> Nm/A, </a:t>
                </a:r>
                <a14:m>
                  <m:oMath xmlns:m="http://schemas.openxmlformats.org/officeDocument/2006/math">
                    <m:r>
                      <a:rPr lang="en-US" b="0" i="1" kern="0" smtClean="0">
                        <a:latin typeface="Cambria Math" panose="02040503050406030204" pitchFamily="18" charset="0"/>
                      </a:rPr>
                      <m:t>𝑅</m:t>
                    </m:r>
                    <m:r>
                      <a:rPr lang="en-US" i="1" kern="0">
                        <a:latin typeface="Cambria Math" panose="02040503050406030204" pitchFamily="18" charset="0"/>
                      </a:rPr>
                      <m:t>=</m:t>
                    </m:r>
                    <m:r>
                      <a:rPr lang="en-US" b="0" i="1" kern="0" smtClean="0">
                        <a:latin typeface="Cambria Math" panose="02040503050406030204" pitchFamily="18" charset="0"/>
                      </a:rPr>
                      <m:t>9.5</m:t>
                    </m:r>
                  </m:oMath>
                </a14:m>
                <a:r>
                  <a:rPr lang="en-US" kern="0" dirty="0"/>
                  <a:t> </a:t>
                </a:r>
                <a:r>
                  <a:rPr lang="en-US" kern="0" dirty="0">
                    <a:sym typeface="Symbol" panose="05050102010706020507" pitchFamily="18" charset="2"/>
                  </a:rPr>
                  <a:t></a:t>
                </a:r>
                <a:endParaRPr lang="en-US" kern="0" dirty="0"/>
              </a:p>
              <a:p>
                <a:pPr marL="719138" lvl="1" indent="0">
                  <a:lnSpc>
                    <a:spcPct val="100000"/>
                  </a:lnSpc>
                  <a:spcBef>
                    <a:spcPts val="600"/>
                  </a:spcBef>
                  <a:buNone/>
                  <a:tabLst>
                    <a:tab pos="719138" algn="l"/>
                  </a:tabLst>
                </a:pPr>
                <a:r>
                  <a:rPr lang="en-US" kern="0" dirty="0"/>
                  <a:t>The sampling period is </a:t>
                </a:r>
                <a:r>
                  <a:rPr lang="en-US" i="1" kern="0" dirty="0" err="1"/>
                  <a:t>Ts</a:t>
                </a:r>
                <a:r>
                  <a:rPr lang="en-US" kern="0" dirty="0"/>
                  <a:t> = 0.01 second.</a:t>
                </a:r>
                <a:br>
                  <a:rPr lang="en-US" kern="0" dirty="0"/>
                </a:br>
                <a:r>
                  <a:rPr lang="en-US" kern="0" dirty="0">
                    <a:solidFill>
                      <a:srgbClr val="0000FF"/>
                    </a:solidFill>
                  </a:rPr>
                  <a:t>The discrete-time transitions </a:t>
                </a:r>
                <a:r>
                  <a:rPr lang="en-US" kern="0" dirty="0"/>
                  <a:t>are obtained by numerically integrating the continuous-time dynamics using the fourth-order </a:t>
                </a:r>
                <a:r>
                  <a:rPr lang="en-US" kern="0" dirty="0" err="1"/>
                  <a:t>Runge-Kutta</a:t>
                </a:r>
                <a:r>
                  <a:rPr lang="en-US" kern="0" dirty="0"/>
                  <a:t> method.</a:t>
                </a:r>
              </a:p>
              <a:p>
                <a:pPr marL="719138" lvl="1" indent="0">
                  <a:lnSpc>
                    <a:spcPct val="100000"/>
                  </a:lnSpc>
                  <a:buNone/>
                  <a:tabLst>
                    <a:tab pos="719138" algn="l"/>
                  </a:tabLst>
                </a:pPr>
                <a:r>
                  <a:rPr lang="en-US" b="1" dirty="0">
                    <a:solidFill>
                      <a:srgbClr val="0000FF"/>
                    </a:solidFill>
                  </a:rPr>
                  <a:t>The control goal</a:t>
                </a:r>
                <a:r>
                  <a:rPr lang="en-US" dirty="0"/>
                  <a:t> is to stabilize the pendulum in the unstable equilibrium</a:t>
                </a:r>
                <a:br>
                  <a:rPr lang="en-US" dirty="0"/>
                </a:br>
                <a:r>
                  <a:rPr lang="en-US" dirty="0"/>
                  <a:t>	</a:t>
                </a:r>
                <a14:m>
                  <m:oMath xmlns:m="http://schemas.openxmlformats.org/officeDocument/2006/math">
                    <m:r>
                      <a:rPr lang="en-US" b="1" i="1" smtClean="0">
                        <a:solidFill>
                          <a:srgbClr val="0000FF"/>
                        </a:solidFill>
                        <a:latin typeface="Cambria Math" panose="02040503050406030204" pitchFamily="18" charset="0"/>
                        <a:ea typeface="Cambria Math" panose="02040503050406030204" pitchFamily="18" charset="0"/>
                      </a:rPr>
                      <m:t>𝜶</m:t>
                    </m:r>
                    <m:r>
                      <a:rPr lang="en-US" b="1" i="1" smtClean="0">
                        <a:solidFill>
                          <a:srgbClr val="0000FF"/>
                        </a:solidFill>
                        <a:latin typeface="Cambria Math" panose="02040503050406030204" pitchFamily="18" charset="0"/>
                        <a:ea typeface="Cambria Math" panose="02040503050406030204" pitchFamily="18" charset="0"/>
                      </a:rPr>
                      <m:t>=</m:t>
                    </m:r>
                    <m:acc>
                      <m:accPr>
                        <m:chr m:val="̇"/>
                        <m:ctrlPr>
                          <a:rPr lang="en-US" b="1" i="1" smtClean="0">
                            <a:solidFill>
                              <a:srgbClr val="0000FF"/>
                            </a:solidFill>
                            <a:latin typeface="Cambria Math" panose="02040503050406030204" pitchFamily="18" charset="0"/>
                            <a:ea typeface="Cambria Math" panose="02040503050406030204" pitchFamily="18" charset="0"/>
                          </a:rPr>
                        </m:ctrlPr>
                      </m:accPr>
                      <m:e>
                        <m:r>
                          <a:rPr lang="en-US" b="1" i="1" smtClean="0">
                            <a:solidFill>
                              <a:srgbClr val="0000FF"/>
                            </a:solidFill>
                            <a:latin typeface="Cambria Math" panose="02040503050406030204" pitchFamily="18" charset="0"/>
                            <a:ea typeface="Cambria Math" panose="02040503050406030204" pitchFamily="18" charset="0"/>
                          </a:rPr>
                          <m:t>𝜶</m:t>
                        </m:r>
                        <m:r>
                          <a:rPr lang="en-US" b="1" i="1" smtClean="0">
                            <a:solidFill>
                              <a:srgbClr val="0000FF"/>
                            </a:solidFill>
                            <a:latin typeface="Cambria Math" panose="02040503050406030204" pitchFamily="18" charset="0"/>
                            <a:ea typeface="Cambria Math" panose="02040503050406030204" pitchFamily="18" charset="0"/>
                          </a:rPr>
                          <m:t>=</m:t>
                        </m:r>
                        <m:r>
                          <a:rPr lang="en-US" b="1" i="1" smtClean="0">
                            <a:solidFill>
                              <a:srgbClr val="0000FF"/>
                            </a:solidFill>
                            <a:latin typeface="Cambria Math" panose="02040503050406030204" pitchFamily="18" charset="0"/>
                            <a:ea typeface="Cambria Math" panose="02040503050406030204" pitchFamily="18" charset="0"/>
                          </a:rPr>
                          <m:t>𝟎</m:t>
                        </m:r>
                      </m:e>
                    </m:acc>
                  </m:oMath>
                </a14:m>
                <a:endParaRPr lang="en-US" b="1" dirty="0"/>
              </a:p>
            </p:txBody>
          </p:sp>
        </mc:Choice>
        <mc:Fallback xmlns="">
          <p:sp>
            <p:nvSpPr>
              <p:cNvPr id="11" name="Content Placeholder 2"/>
              <p:cNvSpPr txBox="1">
                <a:spLocks noRot="1" noChangeAspect="1" noMove="1" noResize="1" noEditPoints="1" noAdjustHandles="1" noChangeArrowheads="1" noChangeShapeType="1" noTextEdit="1"/>
              </p:cNvSpPr>
              <p:nvPr/>
            </p:nvSpPr>
            <p:spPr bwMode="auto">
              <a:xfrm>
                <a:off x="385763" y="1196975"/>
                <a:ext cx="8218487" cy="5184775"/>
              </a:xfrm>
              <a:prstGeom prst="rect">
                <a:avLst/>
              </a:prstGeom>
              <a:blipFill rotWithShape="0">
                <a:blip r:embed="rId2"/>
                <a:stretch>
                  <a:fillRect l="-371" t="-353"/>
                </a:stretch>
              </a:blipFill>
              <a:ln w="9525">
                <a:noFill/>
                <a:miter lim="800000"/>
                <a:headEnd/>
                <a:tailEnd/>
              </a:ln>
            </p:spPr>
            <p:txBody>
              <a:bodyPr/>
              <a:lstStyle/>
              <a:p>
                <a:r>
                  <a:rPr lang="cs-CZ">
                    <a:noFill/>
                  </a:rPr>
                  <a:t> </a:t>
                </a:r>
              </a:p>
            </p:txBody>
          </p:sp>
        </mc:Fallback>
      </mc:AlternateContent>
      <p:sp>
        <p:nvSpPr>
          <p:cNvPr id="69"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RL: Benchmark</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3267490"/>
            <a:ext cx="1368060" cy="162100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238" y="1268760"/>
            <a:ext cx="2282012" cy="1733232"/>
          </a:xfrm>
          <a:prstGeom prst="rect">
            <a:avLst/>
          </a:prstGeom>
        </p:spPr>
      </p:pic>
    </p:spTree>
    <p:extLst>
      <p:ext uri="{BB962C8B-B14F-4D97-AF65-F5344CB8AC3E}">
        <p14:creationId xmlns:p14="http://schemas.microsoft.com/office/powerpoint/2010/main" val="28723753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Font typeface="Wingdings" pitchFamily="2" charset="2"/>
              <a:buNone/>
            </a:pPr>
            <a:r>
              <a:rPr lang="en-US" sz="1600" kern="0" dirty="0"/>
              <a:t>Task: Finding a </a:t>
            </a:r>
            <a:r>
              <a:rPr lang="en-US" sz="1600" b="1" kern="0" dirty="0">
                <a:solidFill>
                  <a:srgbClr val="0000FF"/>
                </a:solidFill>
              </a:rPr>
              <a:t>symbolic model from a set of discrete samples </a:t>
            </a:r>
            <a:r>
              <a:rPr lang="en-US" sz="1600" kern="0" dirty="0"/>
              <a:t>of known numerical approximation of the V and policy functions.</a:t>
            </a:r>
            <a:endParaRPr lang="en-US" b="1" dirty="0"/>
          </a:p>
        </p:txBody>
      </p:sp>
      <p:sp>
        <p:nvSpPr>
          <p:cNvPr id="69"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RL: V function, policy</a:t>
            </a:r>
          </a:p>
        </p:txBody>
      </p:sp>
      <p:grpSp>
        <p:nvGrpSpPr>
          <p:cNvPr id="8" name="Group 7"/>
          <p:cNvGrpSpPr>
            <a:grpSpLocks noChangeAspect="1"/>
          </p:cNvGrpSpPr>
          <p:nvPr/>
        </p:nvGrpSpPr>
        <p:grpSpPr>
          <a:xfrm>
            <a:off x="850611" y="1873806"/>
            <a:ext cx="7465803" cy="2394266"/>
            <a:chOff x="601692" y="1196752"/>
            <a:chExt cx="7858740" cy="252028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13" y="1196752"/>
              <a:ext cx="3207515" cy="241063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334" y="1196757"/>
              <a:ext cx="3212628" cy="2405301"/>
            </a:xfrm>
            <a:prstGeom prst="rect">
              <a:avLst/>
            </a:prstGeom>
          </p:spPr>
        </p:pic>
        <p:sp>
          <p:nvSpPr>
            <p:cNvPr id="11" name="TextBox 10"/>
            <p:cNvSpPr txBox="1"/>
            <p:nvPr/>
          </p:nvSpPr>
          <p:spPr>
            <a:xfrm>
              <a:off x="5536608" y="1196757"/>
              <a:ext cx="1579548" cy="251489"/>
            </a:xfrm>
            <a:prstGeom prst="rect">
              <a:avLst/>
            </a:prstGeom>
            <a:solidFill>
              <a:schemeClr val="bg1"/>
            </a:solidFill>
          </p:spPr>
          <p:txBody>
            <a:bodyPr wrap="none" rtlCol="0">
              <a:spAutoFit/>
            </a:bodyPr>
            <a:lstStyle/>
            <a:p>
              <a:r>
                <a:rPr lang="en-US" sz="1300" b="1" dirty="0"/>
                <a:t>Symbolic V function</a:t>
              </a:r>
              <a:endParaRPr lang="cs-CZ" sz="1300" b="1" dirty="0"/>
            </a:p>
          </p:txBody>
        </p:sp>
        <p:sp>
          <p:nvSpPr>
            <p:cNvPr id="4" name="TextBox 3"/>
            <p:cNvSpPr txBox="1"/>
            <p:nvPr/>
          </p:nvSpPr>
          <p:spPr>
            <a:xfrm>
              <a:off x="4067944" y="2276872"/>
              <a:ext cx="505267" cy="369332"/>
            </a:xfrm>
            <a:prstGeom prst="rect">
              <a:avLst/>
            </a:prstGeom>
            <a:noFill/>
          </p:spPr>
          <p:txBody>
            <a:bodyPr wrap="none" rtlCol="0">
              <a:spAutoFit/>
            </a:bodyPr>
            <a:lstStyle/>
            <a:p>
              <a:r>
                <a:rPr lang="en-US" b="1" dirty="0">
                  <a:solidFill>
                    <a:srgbClr val="0000FF"/>
                  </a:solidFill>
                </a:rPr>
                <a:t>vs.</a:t>
              </a:r>
              <a:endParaRPr lang="cs-CZ" b="1" dirty="0">
                <a:solidFill>
                  <a:srgbClr val="0000FF"/>
                </a:solidFill>
              </a:endParaRPr>
            </a:p>
          </p:txBody>
        </p:sp>
        <p:sp>
          <p:nvSpPr>
            <p:cNvPr id="5" name="Rectangle 4"/>
            <p:cNvSpPr/>
            <p:nvPr/>
          </p:nvSpPr>
          <p:spPr bwMode="auto">
            <a:xfrm>
              <a:off x="601692" y="1196752"/>
              <a:ext cx="7858740" cy="2520280"/>
            </a:xfrm>
            <a:prstGeom prst="rect">
              <a:avLst/>
            </a:prstGeom>
            <a:noFill/>
            <a:ln w="25400" cap="flat" cmpd="sng" algn="ctr">
              <a:solidFill>
                <a:srgbClr val="0000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endParaRPr>
            </a:p>
          </p:txBody>
        </p:sp>
      </p:grpSp>
      <p:grpSp>
        <p:nvGrpSpPr>
          <p:cNvPr id="6" name="Group 5"/>
          <p:cNvGrpSpPr>
            <a:grpSpLocks noChangeAspect="1"/>
          </p:cNvGrpSpPr>
          <p:nvPr/>
        </p:nvGrpSpPr>
        <p:grpSpPr>
          <a:xfrm>
            <a:off x="850611" y="4408468"/>
            <a:ext cx="7465805" cy="2260892"/>
            <a:chOff x="529684" y="4289474"/>
            <a:chExt cx="7858740" cy="2379886"/>
          </a:xfrm>
        </p:grpSpPr>
        <p:grpSp>
          <p:nvGrpSpPr>
            <p:cNvPr id="42" name="Group 41"/>
            <p:cNvGrpSpPr>
              <a:grpSpLocks noChangeAspect="1"/>
            </p:cNvGrpSpPr>
            <p:nvPr/>
          </p:nvGrpSpPr>
          <p:grpSpPr>
            <a:xfrm>
              <a:off x="746555" y="4289474"/>
              <a:ext cx="3221747" cy="2378339"/>
              <a:chOff x="746555" y="4289472"/>
              <a:chExt cx="3321389" cy="2451896"/>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55" y="4312511"/>
                <a:ext cx="3321389" cy="2428857"/>
              </a:xfrm>
              <a:prstGeom prst="rect">
                <a:avLst/>
              </a:prstGeom>
            </p:spPr>
          </p:pic>
          <p:sp>
            <p:nvSpPr>
              <p:cNvPr id="85" name="TextBox 84"/>
              <p:cNvSpPr txBox="1"/>
              <p:nvPr/>
            </p:nvSpPr>
            <p:spPr>
              <a:xfrm>
                <a:off x="1331640" y="4289472"/>
                <a:ext cx="2190023" cy="292388"/>
              </a:xfrm>
              <a:prstGeom prst="rect">
                <a:avLst/>
              </a:prstGeom>
              <a:solidFill>
                <a:schemeClr val="bg1"/>
              </a:solidFill>
            </p:spPr>
            <p:txBody>
              <a:bodyPr wrap="none" rtlCol="0">
                <a:spAutoFit/>
              </a:bodyPr>
              <a:lstStyle/>
              <a:p>
                <a:r>
                  <a:rPr lang="en-US" sz="1300" b="1" dirty="0"/>
                  <a:t>Numerical approximation</a:t>
                </a:r>
                <a:endParaRPr lang="cs-CZ" sz="1300" b="1" dirty="0"/>
              </a:p>
            </p:txBody>
          </p:sp>
        </p:grpSp>
        <p:grpSp>
          <p:nvGrpSpPr>
            <p:cNvPr id="43" name="Group 42"/>
            <p:cNvGrpSpPr/>
            <p:nvPr/>
          </p:nvGrpSpPr>
          <p:grpSpPr>
            <a:xfrm>
              <a:off x="4668476" y="4292146"/>
              <a:ext cx="3355035" cy="2351660"/>
              <a:chOff x="4668476" y="4292146"/>
              <a:chExt cx="3355035" cy="2351660"/>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476" y="4292146"/>
                <a:ext cx="3355035" cy="2351660"/>
              </a:xfrm>
              <a:prstGeom prst="rect">
                <a:avLst/>
              </a:prstGeom>
            </p:spPr>
          </p:pic>
          <p:sp>
            <p:nvSpPr>
              <p:cNvPr id="86" name="TextBox 85"/>
              <p:cNvSpPr txBox="1"/>
              <p:nvPr/>
            </p:nvSpPr>
            <p:spPr>
              <a:xfrm>
                <a:off x="5620495" y="4293096"/>
                <a:ext cx="1457450" cy="292388"/>
              </a:xfrm>
              <a:prstGeom prst="rect">
                <a:avLst/>
              </a:prstGeom>
              <a:solidFill>
                <a:schemeClr val="bg1"/>
              </a:solidFill>
            </p:spPr>
            <p:txBody>
              <a:bodyPr wrap="none" rtlCol="0">
                <a:spAutoFit/>
              </a:bodyPr>
              <a:lstStyle/>
              <a:p>
                <a:r>
                  <a:rPr lang="en-US" sz="1300" b="1" dirty="0"/>
                  <a:t>Symbolic policy</a:t>
                </a:r>
                <a:endParaRPr lang="cs-CZ" sz="1300" b="1" dirty="0"/>
              </a:p>
            </p:txBody>
          </p:sp>
        </p:grpSp>
        <p:sp>
          <p:nvSpPr>
            <p:cNvPr id="14" name="TextBox 13"/>
            <p:cNvSpPr txBox="1"/>
            <p:nvPr/>
          </p:nvSpPr>
          <p:spPr>
            <a:xfrm>
              <a:off x="3995936" y="5363924"/>
              <a:ext cx="505267" cy="369332"/>
            </a:xfrm>
            <a:prstGeom prst="rect">
              <a:avLst/>
            </a:prstGeom>
            <a:noFill/>
          </p:spPr>
          <p:txBody>
            <a:bodyPr wrap="none" rtlCol="0">
              <a:spAutoFit/>
            </a:bodyPr>
            <a:lstStyle/>
            <a:p>
              <a:r>
                <a:rPr lang="en-US" b="1" dirty="0">
                  <a:solidFill>
                    <a:srgbClr val="0000FF"/>
                  </a:solidFill>
                </a:rPr>
                <a:t>vs.</a:t>
              </a:r>
              <a:endParaRPr lang="cs-CZ" b="1" dirty="0">
                <a:solidFill>
                  <a:srgbClr val="0000FF"/>
                </a:solidFill>
              </a:endParaRPr>
            </a:p>
          </p:txBody>
        </p:sp>
        <p:sp>
          <p:nvSpPr>
            <p:cNvPr id="16" name="Rectangle 15"/>
            <p:cNvSpPr/>
            <p:nvPr/>
          </p:nvSpPr>
          <p:spPr bwMode="auto">
            <a:xfrm>
              <a:off x="529684" y="4289474"/>
              <a:ext cx="7858740" cy="2379886"/>
            </a:xfrm>
            <a:prstGeom prst="rect">
              <a:avLst/>
            </a:prstGeom>
            <a:noFill/>
            <a:ln w="25400" cap="flat" cmpd="sng" algn="ctr">
              <a:solidFill>
                <a:srgbClr val="0000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endParaRPr>
            </a:p>
          </p:txBody>
        </p:sp>
      </p:grpSp>
    </p:spTree>
    <p:extLst>
      <p:ext uri="{BB962C8B-B14F-4D97-AF65-F5344CB8AC3E}">
        <p14:creationId xmlns:p14="http://schemas.microsoft.com/office/powerpoint/2010/main" val="413372695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svi_1dof_direct_model_1039_gamma0.95_pen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9652" y="1124744"/>
            <a:ext cx="6264696" cy="5220580"/>
          </a:xfrm>
          <a:prstGeom prst="rect">
            <a:avLst/>
          </a:prstGeom>
        </p:spPr>
      </p:pic>
      <p:sp>
        <p:nvSpPr>
          <p:cNvPr id="87" name="Title 1"/>
          <p:cNvSpPr txBox="1">
            <a:spLocks/>
          </p:cNvSpPr>
          <p:nvPr/>
        </p:nvSpPr>
        <p:spPr bwMode="auto">
          <a:xfrm>
            <a:off x="72008" y="188913"/>
            <a:ext cx="8892480"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RL: Learning V function</a:t>
            </a:r>
          </a:p>
        </p:txBody>
      </p:sp>
    </p:spTree>
    <p:extLst>
      <p:ext uri="{BB962C8B-B14F-4D97-AF65-F5344CB8AC3E}">
        <p14:creationId xmlns:p14="http://schemas.microsoft.com/office/powerpoint/2010/main" val="298747900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4"/>
                                        </p:tgtEl>
                                      </p:cBhvr>
                                    </p:cmd>
                                  </p:childTnLst>
                                </p:cTn>
                              </p:par>
                            </p:childTnLst>
                          </p:cTn>
                        </p:par>
                      </p:childTnLst>
                    </p:cTn>
                  </p:par>
                </p:childTnLst>
              </p:cTn>
              <p:nextCondLst>
                <p:cond evt="onClick" delay="0">
                  <p:tgtEl>
                    <p:spTgt spid="44"/>
                  </p:tgtEl>
                </p:cond>
              </p:nextCondLst>
            </p:seq>
            <p:video>
              <p:cMediaNode vol="80000">
                <p:cTn id="7" fill="hold" display="0">
                  <p:stCondLst>
                    <p:cond delay="indefinite"/>
                  </p:stCondLst>
                </p:cTn>
                <p:tgtEl>
                  <p:spTgt spid="4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bwMode="auto">
          <a:xfrm>
            <a:off x="72008" y="188913"/>
            <a:ext cx="8892480"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RL: Learning V function</a:t>
            </a:r>
          </a:p>
        </p:txBody>
      </p:sp>
      <p:pic>
        <p:nvPicPr>
          <p:cNvPr id="2" name="svi_1dof_inverted_model_2004_gamma0.95_pen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2601" y="1124744"/>
            <a:ext cx="6258798" cy="5215665"/>
          </a:xfrm>
          <a:prstGeom prst="rect">
            <a:avLst/>
          </a:prstGeom>
        </p:spPr>
      </p:pic>
    </p:spTree>
    <p:extLst>
      <p:ext uri="{BB962C8B-B14F-4D97-AF65-F5344CB8AC3E}">
        <p14:creationId xmlns:p14="http://schemas.microsoft.com/office/powerpoint/2010/main" val="16280795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RL: Fitting Transition Model</a:t>
            </a:r>
          </a:p>
        </p:txBody>
      </p:sp>
      <p:pic>
        <p:nvPicPr>
          <p:cNvPr id="5" name="Pendulum swing-up with reinforce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047" y="1412776"/>
            <a:ext cx="7925906" cy="4458322"/>
          </a:xfrm>
          <a:prstGeom prst="rect">
            <a:avLst/>
          </a:prstGeom>
        </p:spPr>
      </p:pic>
      <p:pic>
        <p:nvPicPr>
          <p:cNvPr id="7" name="Pendulum swing-up with reinforcement">
            <a:hlinkClick r:id="" action="ppaction://media"/>
          </p:cNvPr>
          <p:cNvPicPr>
            <a:picLocks noChangeAspect="1"/>
          </p:cNvPicPr>
          <p:nvPr>
            <a:videoFile r:link="rId3"/>
            <p:extLst>
              <p:ext uri="{DAA4B4D4-6D71-4841-9C94-3DE7FCFB9230}">
                <p14:media xmlns:p14="http://schemas.microsoft.com/office/powerpoint/2010/main" r:embed="rId1">
                  <p14:trim st="4618" end="39281.4"/>
                </p14:media>
              </p:ext>
            </p:extLst>
          </p:nvPr>
        </p:nvPicPr>
        <p:blipFill>
          <a:blip r:embed="rId6"/>
          <a:stretch>
            <a:fillRect/>
          </a:stretch>
        </p:blipFill>
        <p:spPr>
          <a:xfrm>
            <a:off x="395536" y="1412776"/>
            <a:ext cx="8388423" cy="4718488"/>
          </a:xfrm>
          <a:prstGeom prst="rect">
            <a:avLst/>
          </a:prstGeom>
        </p:spPr>
      </p:pic>
    </p:spTree>
    <p:extLst>
      <p:ext uri="{BB962C8B-B14F-4D97-AF65-F5344CB8AC3E}">
        <p14:creationId xmlns:p14="http://schemas.microsoft.com/office/powerpoint/2010/main" val="408505766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246063" y="76201"/>
            <a:ext cx="8610600" cy="381000"/>
          </a:xfrm>
        </p:spPr>
        <p:txBody>
          <a:bodyPr/>
          <a:lstStyle/>
          <a:p>
            <a:r>
              <a:rPr lang="en-US" altLang="cs-CZ" sz="3200">
                <a:latin typeface="Arial" pitchFamily="34" charset="0"/>
              </a:rPr>
              <a:t>Evolutionary </a:t>
            </a:r>
            <a:r>
              <a:rPr lang="en-US" altLang="cs-CZ" sz="3200" dirty="0">
                <a:latin typeface="Arial" pitchFamily="34" charset="0"/>
              </a:rPr>
              <a:t>design of image filters</a:t>
            </a:r>
            <a:endParaRPr lang="cs-CZ" altLang="cs-CZ" sz="3200" dirty="0">
              <a:latin typeface="Arial" pitchFamily="34" charset="0"/>
            </a:endParaRPr>
          </a:p>
        </p:txBody>
      </p:sp>
      <p:sp>
        <p:nvSpPr>
          <p:cNvPr id="285699" name="Text Box 3"/>
          <p:cNvSpPr txBox="1">
            <a:spLocks noChangeArrowheads="1"/>
          </p:cNvSpPr>
          <p:nvPr/>
        </p:nvSpPr>
        <p:spPr bwMode="auto">
          <a:xfrm>
            <a:off x="257175" y="5099119"/>
            <a:ext cx="8416925"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None/>
            </a:pPr>
            <a:r>
              <a:rPr lang="en-US" altLang="cs-CZ" b="0" dirty="0">
                <a:solidFill>
                  <a:schemeClr val="tx1"/>
                </a:solidFill>
              </a:rPr>
              <a:t>Can EA design an image filter which exhibits better filtering properties and lower implementation cost w.r.t. conventional solutions?</a:t>
            </a:r>
          </a:p>
          <a:p>
            <a:pPr algn="l">
              <a:spcBef>
                <a:spcPts val="1200"/>
              </a:spcBef>
              <a:buNone/>
            </a:pPr>
            <a:r>
              <a:rPr lang="en-US" altLang="cs-CZ" b="0" dirty="0">
                <a:solidFill>
                  <a:schemeClr val="tx1"/>
                </a:solidFill>
              </a:rPr>
              <a:t>Target domain: filters suppressing shot noise, Gaussian noise, burst noise, edge detectors,  …</a:t>
            </a:r>
            <a:endParaRPr lang="cs-CZ" altLang="cs-CZ" b="0" dirty="0">
              <a:solidFill>
                <a:schemeClr val="tx1"/>
              </a:solidFill>
            </a:endParaRPr>
          </a:p>
        </p:txBody>
      </p:sp>
      <p:pic>
        <p:nvPicPr>
          <p:cNvPr id="285701" name="Picture 5" descr="goldhill_tnois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291060"/>
            <a:ext cx="2680691" cy="25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5702" name="Picture 6" descr="goldhill_tnoise005-lena128p5s_bank0img_000014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25" y="1289472"/>
            <a:ext cx="2680530" cy="252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5703" name="Object 7"/>
          <p:cNvGraphicFramePr>
            <a:graphicFrameLocks noGrp="1" noChangeAspect="1"/>
          </p:cNvGraphicFramePr>
          <p:nvPr>
            <p:ph idx="1"/>
            <p:extLst>
              <p:ext uri="{D42A27DB-BD31-4B8C-83A1-F6EECF244321}">
                <p14:modId xmlns:p14="http://schemas.microsoft.com/office/powerpoint/2010/main" val="1770931348"/>
              </p:ext>
            </p:extLst>
          </p:nvPr>
        </p:nvGraphicFramePr>
        <p:xfrm>
          <a:off x="2030415" y="2853160"/>
          <a:ext cx="4364918" cy="2016000"/>
        </p:xfrm>
        <a:graphic>
          <a:graphicData uri="http://schemas.openxmlformats.org/presentationml/2006/ole">
            <mc:AlternateContent xmlns:mc="http://schemas.openxmlformats.org/markup-compatibility/2006">
              <mc:Choice xmlns:v="urn:schemas-microsoft-com:vml" Requires="v">
                <p:oleObj spid="_x0000_s106565" name="Acrobat Document" r:id="rId6" imgW="5303520" imgH="2377440" progId="AcroExch.Document.7">
                  <p:embed/>
                </p:oleObj>
              </mc:Choice>
              <mc:Fallback>
                <p:oleObj name="Acrobat Document" r:id="rId6" imgW="5303520" imgH="237744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0415" y="2853160"/>
                        <a:ext cx="4364918" cy="201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65884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GP: Trigonometric Identity</a:t>
            </a:r>
          </a:p>
        </p:txBody>
      </p:sp>
      <p:sp>
        <p:nvSpPr>
          <p:cNvPr id="3" name="Content Placeholder 2"/>
          <p:cNvSpPr>
            <a:spLocks noGrp="1"/>
          </p:cNvSpPr>
          <p:nvPr>
            <p:ph idx="1"/>
          </p:nvPr>
        </p:nvSpPr>
        <p:spPr/>
        <p:txBody>
          <a:bodyPr/>
          <a:lstStyle/>
          <a:p>
            <a:pPr>
              <a:buNone/>
            </a:pPr>
            <a:r>
              <a:rPr lang="en-US" b="1"/>
              <a:t>1. run, 13</a:t>
            </a:r>
            <a:r>
              <a:rPr lang="en-US" b="1" baseline="30000"/>
              <a:t>th</a:t>
            </a:r>
            <a:r>
              <a:rPr lang="en-US" b="1"/>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1 (</a:t>
            </a:r>
            <a:r>
              <a:rPr lang="en-US">
                <a:latin typeface="Consolas" pitchFamily="49" charset="0"/>
                <a:cs typeface="Consolas" pitchFamily="49" charset="0"/>
                <a:sym typeface="Symbol"/>
              </a:rPr>
              <a:t>  (sin x) (sin x))) (  (sin x) (sin x)))</a:t>
            </a:r>
          </a:p>
          <a:p>
            <a:pPr marL="342900" lvl="1" indent="-342900">
              <a:spcBef>
                <a:spcPct val="50000"/>
              </a:spcBef>
              <a:buClr>
                <a:srgbClr val="FFAE5D"/>
              </a:buClr>
              <a:buSzPct val="75000"/>
              <a:buNone/>
            </a:pPr>
            <a:r>
              <a:rPr lang="en-US" sz="1600">
                <a:ea typeface="+mn-ea"/>
                <a:cs typeface="+mn-cs"/>
              </a:rPr>
              <a:t>	which equals (after editing) to 1-2</a:t>
            </a:r>
            <a:r>
              <a:rPr lang="en-US" sz="1600">
                <a:latin typeface="Consolas" pitchFamily="49" charset="0"/>
                <a:cs typeface="Consolas" pitchFamily="49" charset="0"/>
                <a:sym typeface="Symbol"/>
              </a:rPr>
              <a:t>sin</a:t>
            </a:r>
            <a:r>
              <a:rPr lang="en-US" sz="1600" baseline="30000">
                <a:latin typeface="Consolas" pitchFamily="49" charset="0"/>
                <a:cs typeface="Consolas" pitchFamily="49" charset="0"/>
                <a:sym typeface="Symbol"/>
              </a:rPr>
              <a:t>2</a:t>
            </a:r>
            <a:r>
              <a:rPr lang="en-US" sz="1600">
                <a:latin typeface="Consolas" pitchFamily="49" charset="0"/>
                <a:cs typeface="Consolas" pitchFamily="49" charset="0"/>
                <a:sym typeface="Symbol"/>
              </a:rPr>
              <a:t>x</a:t>
            </a:r>
            <a:r>
              <a:rPr lang="en-US" sz="1600">
                <a:cs typeface="Consolas" pitchFamily="49" charset="0"/>
                <a:sym typeface="Symbol"/>
              </a:rPr>
              <a:t>.</a:t>
            </a:r>
            <a:endParaRPr lang="en-US" sz="1600">
              <a:ea typeface="+mn-ea"/>
              <a:cs typeface="+mn-cs"/>
            </a:endParaRPr>
          </a:p>
          <a:p>
            <a:pPr marL="342900" lvl="1" indent="-342900">
              <a:spcBef>
                <a:spcPts val="1800"/>
              </a:spcBef>
              <a:buClr>
                <a:srgbClr val="FFAE5D"/>
              </a:buClr>
              <a:buSzPct val="75000"/>
              <a:buNone/>
            </a:pPr>
            <a:r>
              <a:rPr lang="en-US" sz="1600" b="1">
                <a:ea typeface="+mn-ea"/>
                <a:cs typeface="+mn-cs"/>
              </a:rPr>
              <a:t>2. run, 34</a:t>
            </a:r>
            <a:r>
              <a:rPr lang="en-US" sz="1600" b="1" baseline="30000">
                <a:ea typeface="+mn-ea"/>
                <a:cs typeface="+mn-cs"/>
              </a:rPr>
              <a:t>th</a:t>
            </a:r>
            <a:r>
              <a:rPr lang="en-US" sz="1600" b="1">
                <a:ea typeface="+mn-ea"/>
                <a:cs typeface="+mn-cs"/>
              </a:rPr>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1 (</a:t>
            </a:r>
            <a:r>
              <a:rPr lang="en-US">
                <a:latin typeface="Consolas" pitchFamily="49" charset="0"/>
                <a:cs typeface="Consolas" pitchFamily="49" charset="0"/>
                <a:sym typeface="Symbol"/>
              </a:rPr>
              <a:t> ( (sin x) (sin x)) 2))</a:t>
            </a:r>
          </a:p>
          <a:p>
            <a:pPr marL="342900" lvl="1" indent="-342900">
              <a:spcBef>
                <a:spcPct val="50000"/>
              </a:spcBef>
              <a:buClr>
                <a:srgbClr val="FFAE5D"/>
              </a:buClr>
              <a:buSzPct val="75000"/>
              <a:buNone/>
            </a:pPr>
            <a:r>
              <a:rPr lang="en-US" sz="1600"/>
              <a:t>	which is just another way of writing the same expression</a:t>
            </a:r>
            <a:r>
              <a:rPr lang="en-US" sz="1600">
                <a:cs typeface="Consolas" pitchFamily="49" charset="0"/>
                <a:sym typeface="Symbol"/>
              </a:rPr>
              <a:t>.</a:t>
            </a:r>
            <a:endParaRPr lang="en-US" sz="1600"/>
          </a:p>
          <a:p>
            <a:pPr marL="342900" lvl="1" indent="-342900">
              <a:spcBef>
                <a:spcPts val="1800"/>
              </a:spcBef>
              <a:buClr>
                <a:srgbClr val="FFAE5D"/>
              </a:buClr>
              <a:buSzPct val="75000"/>
              <a:buNone/>
            </a:pPr>
            <a:r>
              <a:rPr lang="en-US" sz="1600" b="1">
                <a:ea typeface="+mn-ea"/>
                <a:cs typeface="+mn-cs"/>
              </a:rPr>
              <a:t>3. run, 30</a:t>
            </a:r>
            <a:r>
              <a:rPr lang="en-US" sz="1600" b="1" baseline="30000">
                <a:ea typeface="+mn-ea"/>
                <a:cs typeface="+mn-cs"/>
              </a:rPr>
              <a:t>th</a:t>
            </a:r>
            <a:r>
              <a:rPr lang="en-US" sz="1600" b="1">
                <a:ea typeface="+mn-ea"/>
                <a:cs typeface="+mn-cs"/>
              </a:rPr>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sin (– (– 2 ( x 2))</a:t>
            </a:r>
          </a:p>
          <a:p>
            <a:pPr>
              <a:buNone/>
            </a:pPr>
            <a:r>
              <a:rPr lang="en-US">
                <a:latin typeface="Consolas" pitchFamily="49" charset="0"/>
                <a:cs typeface="Consolas" pitchFamily="49" charset="0"/>
                <a:sym typeface="Symbol"/>
              </a:rPr>
              <a:t>	        (sin (sin (sin (sin (sin (sin ( (sin (sin 1))</a:t>
            </a:r>
          </a:p>
          <a:p>
            <a:pPr>
              <a:buNone/>
            </a:pPr>
            <a:r>
              <a:rPr lang="en-US">
                <a:latin typeface="Consolas" pitchFamily="49" charset="0"/>
                <a:cs typeface="Consolas" pitchFamily="49" charset="0"/>
                <a:sym typeface="Symbol"/>
              </a:rPr>
              <a:t>	                                         (sin (sin 1))</a:t>
            </a:r>
          </a:p>
          <a:p>
            <a:pPr>
              <a:buNone/>
            </a:pPr>
            <a:r>
              <a:rPr lang="en-US">
                <a:latin typeface="Consolas" pitchFamily="49" charset="0"/>
                <a:cs typeface="Consolas" pitchFamily="49" charset="0"/>
                <a:sym typeface="Symbol"/>
              </a:rPr>
              <a:t>	                                         ))))))))) </a:t>
            </a:r>
          </a:p>
          <a:p>
            <a:pPr marL="342900" lvl="1" indent="-342900">
              <a:spcBef>
                <a:spcPct val="50000"/>
              </a:spcBef>
              <a:buClr>
                <a:srgbClr val="FFAE5D"/>
              </a:buClr>
              <a:buSzPct val="75000"/>
              <a:buNone/>
            </a:pPr>
            <a:r>
              <a:rPr lang="en-US" sz="1600"/>
              <a:t>	</a:t>
            </a:r>
            <a:endParaRPr lang="en-US" sz="1600">
              <a:ea typeface="+mn-ea"/>
              <a:cs typeface="+mn-cs"/>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304799" y="1"/>
            <a:ext cx="8467725" cy="609600"/>
          </a:xfrm>
        </p:spPr>
        <p:txBody>
          <a:bodyPr/>
          <a:lstStyle/>
          <a:p>
            <a:r>
              <a:rPr lang="en-US" altLang="cs-CZ" sz="3600" dirty="0"/>
              <a:t>Image filter in CGP </a:t>
            </a:r>
            <a:endParaRPr lang="cs-CZ" altLang="cs-CZ" sz="3600" dirty="0"/>
          </a:p>
        </p:txBody>
      </p:sp>
      <p:pic>
        <p:nvPicPr>
          <p:cNvPr id="287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88927"/>
            <a:ext cx="4925739" cy="463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50" name="Text Box 6"/>
          <p:cNvSpPr txBox="1">
            <a:spLocks noChangeArrowheads="1"/>
          </p:cNvSpPr>
          <p:nvPr/>
        </p:nvSpPr>
        <p:spPr bwMode="auto">
          <a:xfrm>
            <a:off x="630238" y="5922963"/>
            <a:ext cx="8614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None/>
            </a:pPr>
            <a:r>
              <a:rPr lang="en-US" altLang="cs-CZ" sz="1400" b="0" dirty="0">
                <a:solidFill>
                  <a:schemeClr val="tx1"/>
                </a:solidFill>
              </a:rPr>
              <a:t>9 x 8bits</a:t>
            </a:r>
            <a:endParaRPr lang="cs-CZ" altLang="cs-CZ" sz="1400" b="0" dirty="0">
              <a:solidFill>
                <a:schemeClr val="tx1"/>
              </a:solidFill>
            </a:endParaRPr>
          </a:p>
        </p:txBody>
      </p:sp>
      <p:sp>
        <p:nvSpPr>
          <p:cNvPr id="287751" name="Text Box 7"/>
          <p:cNvSpPr txBox="1">
            <a:spLocks noChangeArrowheads="1"/>
          </p:cNvSpPr>
          <p:nvPr/>
        </p:nvSpPr>
        <p:spPr bwMode="auto">
          <a:xfrm>
            <a:off x="4358618" y="5922963"/>
            <a:ext cx="8614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None/>
            </a:pPr>
            <a:r>
              <a:rPr lang="en-US" altLang="cs-CZ" sz="1400" b="0" dirty="0">
                <a:solidFill>
                  <a:schemeClr val="tx1"/>
                </a:solidFill>
              </a:rPr>
              <a:t>1 x 8bits</a:t>
            </a:r>
            <a:endParaRPr lang="cs-CZ" altLang="cs-CZ" sz="1400" b="0" dirty="0">
              <a:solidFill>
                <a:schemeClr val="tx1"/>
              </a:solidFill>
            </a:endParaRPr>
          </a:p>
        </p:txBody>
      </p:sp>
      <p:sp>
        <p:nvSpPr>
          <p:cNvPr id="287753" name="Rectangle 9"/>
          <p:cNvSpPr>
            <a:spLocks noChangeArrowheads="1"/>
          </p:cNvSpPr>
          <p:nvPr/>
        </p:nvSpPr>
        <p:spPr bwMode="auto">
          <a:xfrm>
            <a:off x="6013449" y="1412775"/>
            <a:ext cx="2919413" cy="436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025" tIns="36512" rIns="73025" bIns="36512"/>
          <a:lstStyle>
            <a:lvl1pPr marL="342900" indent="-342900" algn="l" eaLnBrk="0" hangingPunct="0">
              <a:spcBef>
                <a:spcPct val="20000"/>
              </a:spcBef>
              <a:buClr>
                <a:srgbClr val="0000FF"/>
              </a:buClr>
              <a:buChar char="•"/>
              <a:defRPr sz="2800">
                <a:solidFill>
                  <a:schemeClr val="tx1"/>
                </a:solidFill>
                <a:latin typeface="Tahoma" pitchFamily="34" charset="0"/>
              </a:defRPr>
            </a:lvl1pPr>
            <a:lvl2pPr marL="742950" indent="-285750" algn="l" eaLnBrk="0" hangingPunct="0">
              <a:spcBef>
                <a:spcPct val="20000"/>
              </a:spcBef>
              <a:buClr>
                <a:srgbClr val="0000FF"/>
              </a:buClr>
              <a:buChar char="•"/>
              <a:defRPr sz="2400">
                <a:solidFill>
                  <a:schemeClr val="tx1"/>
                </a:solidFill>
                <a:latin typeface="Tahoma" pitchFamily="34" charset="0"/>
              </a:defRPr>
            </a:lvl2pPr>
            <a:lvl3pPr marL="1143000" indent="-228600" algn="l" eaLnBrk="0" hangingPunct="0">
              <a:spcBef>
                <a:spcPct val="20000"/>
              </a:spcBef>
              <a:buClr>
                <a:srgbClr val="0000FF"/>
              </a:buClr>
              <a:buChar char="•"/>
              <a:defRPr sz="2000">
                <a:solidFill>
                  <a:schemeClr val="tx1"/>
                </a:solidFill>
                <a:latin typeface="Tahoma" pitchFamily="34" charset="0"/>
              </a:defRPr>
            </a:lvl3pPr>
            <a:lvl4pPr marL="1600200" indent="-228600" algn="l" eaLnBrk="0" hangingPunct="0">
              <a:spcBef>
                <a:spcPct val="20000"/>
              </a:spcBef>
              <a:buClr>
                <a:srgbClr val="0000FF"/>
              </a:buClr>
              <a:buChar char="•"/>
              <a:defRPr>
                <a:solidFill>
                  <a:schemeClr val="tx1"/>
                </a:solidFill>
                <a:latin typeface="Tahoma" pitchFamily="34" charset="0"/>
              </a:defRPr>
            </a:lvl4pPr>
            <a:lvl5pPr marL="2057400" indent="-228600" algn="l" eaLnBrk="0" hangingPunct="0">
              <a:spcBef>
                <a:spcPct val="20000"/>
              </a:spcBef>
              <a:buClr>
                <a:srgbClr val="0000FF"/>
              </a:buClr>
              <a:buChar char="•"/>
              <a:defRPr>
                <a:solidFill>
                  <a:schemeClr val="tx1"/>
                </a:solidFill>
                <a:latin typeface="Tahoma" pitchFamily="34" charset="0"/>
              </a:defRPr>
            </a:lvl5pPr>
            <a:lvl6pPr marL="2514600" indent="-228600" eaLnBrk="0" fontAlgn="base" hangingPunct="0">
              <a:spcBef>
                <a:spcPct val="20000"/>
              </a:spcBef>
              <a:spcAft>
                <a:spcPct val="0"/>
              </a:spcAft>
              <a:buClr>
                <a:srgbClr val="0000FF"/>
              </a:buClr>
              <a:buChar char="•"/>
              <a:defRPr>
                <a:solidFill>
                  <a:schemeClr val="tx1"/>
                </a:solidFill>
                <a:latin typeface="Tahoma" pitchFamily="34" charset="0"/>
              </a:defRPr>
            </a:lvl6pPr>
            <a:lvl7pPr marL="2971800" indent="-228600" eaLnBrk="0" fontAlgn="base" hangingPunct="0">
              <a:spcBef>
                <a:spcPct val="20000"/>
              </a:spcBef>
              <a:spcAft>
                <a:spcPct val="0"/>
              </a:spcAft>
              <a:buClr>
                <a:srgbClr val="0000FF"/>
              </a:buClr>
              <a:buChar char="•"/>
              <a:defRPr>
                <a:solidFill>
                  <a:schemeClr val="tx1"/>
                </a:solidFill>
                <a:latin typeface="Tahoma" pitchFamily="34" charset="0"/>
              </a:defRPr>
            </a:lvl7pPr>
            <a:lvl8pPr marL="3429000" indent="-228600" eaLnBrk="0" fontAlgn="base" hangingPunct="0">
              <a:spcBef>
                <a:spcPct val="20000"/>
              </a:spcBef>
              <a:spcAft>
                <a:spcPct val="0"/>
              </a:spcAft>
              <a:buClr>
                <a:srgbClr val="0000FF"/>
              </a:buClr>
              <a:buChar char="•"/>
              <a:defRPr>
                <a:solidFill>
                  <a:schemeClr val="tx1"/>
                </a:solidFill>
                <a:latin typeface="Tahoma" pitchFamily="34" charset="0"/>
              </a:defRPr>
            </a:lvl8pPr>
            <a:lvl9pPr marL="3886200" indent="-228600" eaLnBrk="0" fontAlgn="base" hangingPunct="0">
              <a:spcBef>
                <a:spcPct val="20000"/>
              </a:spcBef>
              <a:spcAft>
                <a:spcPct val="0"/>
              </a:spcAft>
              <a:buClr>
                <a:srgbClr val="0000FF"/>
              </a:buClr>
              <a:buChar char="•"/>
              <a:defRPr>
                <a:solidFill>
                  <a:schemeClr val="tx1"/>
                </a:solidFill>
                <a:latin typeface="Tahoma" pitchFamily="34" charset="0"/>
              </a:defRPr>
            </a:lvl9pPr>
          </a:lstStyle>
          <a:p>
            <a:pPr>
              <a:buClrTx/>
            </a:pPr>
            <a:r>
              <a:rPr lang="en-US" altLang="cs-CZ" sz="1600" b="0" dirty="0"/>
              <a:t>Array of programmable. elements (PE).</a:t>
            </a:r>
          </a:p>
          <a:p>
            <a:pPr>
              <a:buClrTx/>
            </a:pPr>
            <a:r>
              <a:rPr lang="en-US" altLang="cs-CZ" sz="1600" b="0" dirty="0"/>
              <a:t>No feedbacks.</a:t>
            </a:r>
          </a:p>
          <a:p>
            <a:pPr>
              <a:buClrTx/>
            </a:pPr>
            <a:r>
              <a:rPr lang="en-US" altLang="cs-CZ" sz="1600" b="0" dirty="0"/>
              <a:t>All I/O and connections on 8 bits.</a:t>
            </a:r>
          </a:p>
          <a:p>
            <a:pPr>
              <a:buClrTx/>
            </a:pPr>
            <a:endParaRPr lang="en-US" altLang="cs-CZ" sz="1600" b="0" dirty="0"/>
          </a:p>
          <a:p>
            <a:pPr>
              <a:buClrTx/>
            </a:pPr>
            <a:r>
              <a:rPr lang="en-US" altLang="cs-CZ" sz="1600" b="0" dirty="0"/>
              <a:t>PE over 8 bits:</a:t>
            </a:r>
          </a:p>
          <a:p>
            <a:pPr lvl="1">
              <a:buClrTx/>
            </a:pPr>
            <a:r>
              <a:rPr lang="en-US" altLang="cs-CZ" sz="1600" b="0" dirty="0"/>
              <a:t>Minimum</a:t>
            </a:r>
          </a:p>
          <a:p>
            <a:pPr lvl="1">
              <a:buClrTx/>
            </a:pPr>
            <a:r>
              <a:rPr lang="en-US" altLang="cs-CZ" sz="1600" b="0" dirty="0"/>
              <a:t>Maximum</a:t>
            </a:r>
          </a:p>
          <a:p>
            <a:pPr lvl="1">
              <a:buClrTx/>
            </a:pPr>
            <a:r>
              <a:rPr lang="en-US" altLang="cs-CZ" sz="1600" b="0" dirty="0"/>
              <a:t>Average</a:t>
            </a:r>
          </a:p>
          <a:p>
            <a:pPr lvl="1">
              <a:buClrTx/>
            </a:pPr>
            <a:r>
              <a:rPr lang="en-US" altLang="cs-CZ" sz="1600" b="0" dirty="0"/>
              <a:t>Constants</a:t>
            </a:r>
          </a:p>
          <a:p>
            <a:pPr lvl="1">
              <a:buClrTx/>
            </a:pPr>
            <a:r>
              <a:rPr lang="en-US" altLang="cs-CZ" sz="1600" b="0" dirty="0"/>
              <a:t>logic operators</a:t>
            </a:r>
          </a:p>
          <a:p>
            <a:pPr lvl="1">
              <a:buClrTx/>
            </a:pPr>
            <a:r>
              <a:rPr lang="en-US" altLang="cs-CZ" sz="1600" b="0" dirty="0"/>
              <a:t>shift</a:t>
            </a:r>
          </a:p>
          <a:p>
            <a:endParaRPr lang="en-US" altLang="cs-CZ" sz="1600" b="0" dirty="0"/>
          </a:p>
          <a:p>
            <a:endParaRPr lang="cs-CZ" altLang="cs-CZ" sz="1600" b="0" dirty="0"/>
          </a:p>
        </p:txBody>
      </p:sp>
      <p:sp>
        <p:nvSpPr>
          <p:cNvPr id="19" name="Text Box 6"/>
          <p:cNvSpPr txBox="1">
            <a:spLocks noChangeArrowheads="1"/>
          </p:cNvSpPr>
          <p:nvPr/>
        </p:nvSpPr>
        <p:spPr bwMode="auto">
          <a:xfrm>
            <a:off x="6606071" y="6090049"/>
            <a:ext cx="23935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None/>
            </a:pPr>
            <a:r>
              <a:rPr lang="en-US" altLang="cs-CZ" sz="1400" b="0" dirty="0" err="1">
                <a:solidFill>
                  <a:srgbClr val="0066FF"/>
                </a:solidFill>
              </a:rPr>
              <a:t>Sekanina</a:t>
            </a:r>
            <a:r>
              <a:rPr lang="en-US" altLang="cs-CZ" sz="1400" b="0" dirty="0">
                <a:solidFill>
                  <a:srgbClr val="0066FF"/>
                </a:solidFill>
              </a:rPr>
              <a:t> L.: </a:t>
            </a:r>
            <a:r>
              <a:rPr lang="en-US" altLang="cs-CZ" sz="1400" b="0" dirty="0" err="1">
                <a:solidFill>
                  <a:srgbClr val="0066FF"/>
                </a:solidFill>
              </a:rPr>
              <a:t>EvoAISP</a:t>
            </a:r>
            <a:r>
              <a:rPr lang="en-US" altLang="cs-CZ" sz="1400" b="0" dirty="0">
                <a:solidFill>
                  <a:srgbClr val="0066FF"/>
                </a:solidFill>
              </a:rPr>
              <a:t> 2002</a:t>
            </a:r>
            <a:endParaRPr lang="cs-CZ" altLang="cs-CZ" sz="1400" b="0" dirty="0">
              <a:solidFill>
                <a:srgbClr val="0066FF"/>
              </a:solidFill>
            </a:endParaRPr>
          </a:p>
        </p:txBody>
      </p:sp>
      <p:pic>
        <p:nvPicPr>
          <p:cNvPr id="8"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51426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7" name="Text Box 5"/>
          <p:cNvSpPr txBox="1">
            <a:spLocks noChangeArrowheads="1"/>
          </p:cNvSpPr>
          <p:nvPr/>
        </p:nvSpPr>
        <p:spPr bwMode="auto">
          <a:xfrm>
            <a:off x="76200" y="5661248"/>
            <a:ext cx="1676400" cy="3785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AMF</a:t>
            </a:r>
            <a:endParaRPr lang="cs-CZ" altLang="cs-CZ" sz="2000">
              <a:latin typeface="Calibri" panose="020F0502020204030204" pitchFamily="34" charset="0"/>
              <a:cs typeface="Arial" pitchFamily="34" charset="0"/>
            </a:endParaRPr>
          </a:p>
        </p:txBody>
      </p:sp>
      <p:sp>
        <p:nvSpPr>
          <p:cNvPr id="392198" name="Text Box 6"/>
          <p:cNvSpPr txBox="1">
            <a:spLocks noChangeArrowheads="1"/>
          </p:cNvSpPr>
          <p:nvPr/>
        </p:nvSpPr>
        <p:spPr bwMode="auto">
          <a:xfrm>
            <a:off x="6660232" y="3050457"/>
            <a:ext cx="1676400" cy="3785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CWMF</a:t>
            </a:r>
            <a:endParaRPr lang="cs-CZ" altLang="cs-CZ" sz="2000">
              <a:latin typeface="Calibri" panose="020F0502020204030204" pitchFamily="34" charset="0"/>
              <a:cs typeface="Arial" pitchFamily="34" charset="0"/>
            </a:endParaRPr>
          </a:p>
        </p:txBody>
      </p:sp>
      <p:sp>
        <p:nvSpPr>
          <p:cNvPr id="392199" name="Text Box 7"/>
          <p:cNvSpPr txBox="1">
            <a:spLocks noChangeArrowheads="1"/>
          </p:cNvSpPr>
          <p:nvPr/>
        </p:nvSpPr>
        <p:spPr bwMode="auto">
          <a:xfrm>
            <a:off x="6808788" y="5775325"/>
            <a:ext cx="1676400" cy="3785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PWMAD</a:t>
            </a:r>
            <a:endParaRPr lang="cs-CZ" altLang="cs-CZ" sz="2000">
              <a:latin typeface="Calibri" panose="020F0502020204030204" pitchFamily="34" charset="0"/>
              <a:cs typeface="Arial" pitchFamily="34" charset="0"/>
            </a:endParaRPr>
          </a:p>
        </p:txBody>
      </p:sp>
      <p:sp>
        <p:nvSpPr>
          <p:cNvPr id="392200" name="Text Box 8"/>
          <p:cNvSpPr txBox="1">
            <a:spLocks noChangeArrowheads="1"/>
          </p:cNvSpPr>
          <p:nvPr/>
        </p:nvSpPr>
        <p:spPr bwMode="auto">
          <a:xfrm>
            <a:off x="3491880" y="947887"/>
            <a:ext cx="2214563" cy="95100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3000"/>
              </a:lnSpc>
              <a:spcBef>
                <a:spcPct val="50000"/>
              </a:spcBef>
              <a:buClr>
                <a:srgbClr val="000000"/>
              </a:buClr>
              <a:buSzPct val="100000"/>
              <a:buFont typeface="Arial" pitchFamily="34" charset="0"/>
              <a:buNone/>
            </a:pPr>
            <a:r>
              <a:rPr lang="en-US" altLang="cs-CZ" sz="2000">
                <a:latin typeface="Calibri" panose="020F0502020204030204" pitchFamily="34" charset="0"/>
                <a:cs typeface="Arial" pitchFamily="34" charset="0"/>
              </a:rPr>
              <a:t>Image corrupted by </a:t>
            </a:r>
            <a:r>
              <a:rPr lang="en-US" altLang="cs-CZ" sz="2000">
                <a:solidFill>
                  <a:srgbClr val="0000FF"/>
                </a:solidFill>
                <a:latin typeface="Calibri" panose="020F0502020204030204" pitchFamily="34" charset="0"/>
                <a:cs typeface="Arial" pitchFamily="34" charset="0"/>
              </a:rPr>
              <a:t>5%</a:t>
            </a:r>
            <a:r>
              <a:rPr lang="en-US" altLang="cs-CZ" sz="2000">
                <a:latin typeface="Calibri" panose="020F0502020204030204" pitchFamily="34" charset="0"/>
                <a:cs typeface="Arial" pitchFamily="34" charset="0"/>
              </a:rPr>
              <a:t> impulse bursts noise.</a:t>
            </a:r>
            <a:endParaRPr lang="cs-CZ" altLang="cs-CZ" sz="2000">
              <a:latin typeface="Calibri" panose="020F0502020204030204" pitchFamily="34" charset="0"/>
              <a:cs typeface="Arial" pitchFamily="34" charset="0"/>
            </a:endParaRPr>
          </a:p>
        </p:txBody>
      </p:sp>
      <p:pic>
        <p:nvPicPr>
          <p:cNvPr id="392201" name="Picture 9" descr="159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095697"/>
            <a:ext cx="2962275" cy="1973263"/>
          </a:xfrm>
          <a:prstGeom prst="rect">
            <a:avLst/>
          </a:prstGeom>
          <a:noFill/>
          <a:extLst>
            <a:ext uri="{909E8E84-426E-40DD-AFC4-6F175D3DCCD1}">
              <a14:hiddenFill xmlns:a14="http://schemas.microsoft.com/office/drawing/2010/main">
                <a:solidFill>
                  <a:srgbClr val="FFFFFF"/>
                </a:solidFill>
              </a14:hiddenFill>
            </a:ext>
          </a:extLst>
        </p:spPr>
      </p:pic>
      <p:pic>
        <p:nvPicPr>
          <p:cNvPr id="392202" name="Picture 10" descr="159008_burstg05_ad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3611563"/>
            <a:ext cx="3040062" cy="2027237"/>
          </a:xfrm>
          <a:prstGeom prst="rect">
            <a:avLst/>
          </a:prstGeom>
          <a:noFill/>
          <a:extLst>
            <a:ext uri="{909E8E84-426E-40DD-AFC4-6F175D3DCCD1}">
              <a14:hiddenFill xmlns:a14="http://schemas.microsoft.com/office/drawing/2010/main">
                <a:solidFill>
                  <a:srgbClr val="FFFFFF"/>
                </a:solidFill>
              </a14:hiddenFill>
            </a:ext>
          </a:extLst>
        </p:spPr>
      </p:pic>
      <p:pic>
        <p:nvPicPr>
          <p:cNvPr id="392203" name="Picture 11" descr="159008_burstg05_cw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1025626"/>
            <a:ext cx="3040063" cy="2027237"/>
          </a:xfrm>
          <a:prstGeom prst="rect">
            <a:avLst/>
          </a:prstGeom>
          <a:noFill/>
          <a:extLst>
            <a:ext uri="{909E8E84-426E-40DD-AFC4-6F175D3DCCD1}">
              <a14:hiddenFill xmlns:a14="http://schemas.microsoft.com/office/drawing/2010/main">
                <a:solidFill>
                  <a:srgbClr val="FFFFFF"/>
                </a:solidFill>
              </a14:hiddenFill>
            </a:ext>
          </a:extLst>
        </p:spPr>
      </p:pic>
      <p:pic>
        <p:nvPicPr>
          <p:cNvPr id="392204" name="Picture 12" descr="159008_burstg05_pwm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1388" y="3708400"/>
            <a:ext cx="3040062" cy="2027238"/>
          </a:xfrm>
          <a:prstGeom prst="rect">
            <a:avLst/>
          </a:prstGeom>
          <a:noFill/>
          <a:extLst>
            <a:ext uri="{909E8E84-426E-40DD-AFC4-6F175D3DCCD1}">
              <a14:hiddenFill xmlns:a14="http://schemas.microsoft.com/office/drawing/2010/main">
                <a:solidFill>
                  <a:srgbClr val="FFFFFF"/>
                </a:solidFill>
              </a14:hiddenFill>
            </a:ext>
          </a:extLst>
        </p:spPr>
      </p:pic>
      <p:pic>
        <p:nvPicPr>
          <p:cNvPr id="392205" name="Picture 13" descr="159008_burstg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066" y="1988840"/>
            <a:ext cx="3040062" cy="2027238"/>
          </a:xfrm>
          <a:prstGeom prst="rect">
            <a:avLst/>
          </a:prstGeom>
          <a:noFill/>
          <a:extLst>
            <a:ext uri="{909E8E84-426E-40DD-AFC4-6F175D3DCCD1}">
              <a14:hiddenFill xmlns:a14="http://schemas.microsoft.com/office/drawing/2010/main">
                <a:solidFill>
                  <a:srgbClr val="FFFFFF"/>
                </a:solidFill>
              </a14:hiddenFill>
            </a:ext>
          </a:extLst>
        </p:spPr>
      </p:pic>
      <p:pic>
        <p:nvPicPr>
          <p:cNvPr id="392206" name="Picture 14" descr="159008_burstg05_00032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5788" y="3889375"/>
            <a:ext cx="3040062" cy="2027238"/>
          </a:xfrm>
          <a:prstGeom prst="rect">
            <a:avLst/>
          </a:prstGeom>
          <a:noFill/>
          <a:extLst>
            <a:ext uri="{909E8E84-426E-40DD-AFC4-6F175D3DCCD1}">
              <a14:hiddenFill xmlns:a14="http://schemas.microsoft.com/office/drawing/2010/main">
                <a:solidFill>
                  <a:srgbClr val="FFFFFF"/>
                </a:solidFill>
              </a14:hiddenFill>
            </a:ext>
          </a:extLst>
        </p:spPr>
      </p:pic>
      <p:sp>
        <p:nvSpPr>
          <p:cNvPr id="392207" name="Text Box 15"/>
          <p:cNvSpPr txBox="1">
            <a:spLocks noChangeArrowheads="1"/>
          </p:cNvSpPr>
          <p:nvPr/>
        </p:nvSpPr>
        <p:spPr bwMode="auto">
          <a:xfrm>
            <a:off x="3244850" y="5559425"/>
            <a:ext cx="1676400" cy="3603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lvl1pPr algn="l" defTabSz="474663" eaLnBrk="0" hangingPunct="0">
              <a:defRPr sz="2400">
                <a:solidFill>
                  <a:schemeClr val="tx1"/>
                </a:solidFill>
                <a:latin typeface="Times New Roman" pitchFamily="18" charset="0"/>
              </a:defRPr>
            </a:lvl1pPr>
            <a:lvl2pPr algn="l" defTabSz="474663" eaLnBrk="0" hangingPunct="0">
              <a:defRPr sz="2400">
                <a:solidFill>
                  <a:schemeClr val="tx1"/>
                </a:solidFill>
                <a:latin typeface="Times New Roman" pitchFamily="18" charset="0"/>
              </a:defRPr>
            </a:lvl2pPr>
            <a:lvl3pPr algn="l" defTabSz="474663" eaLnBrk="0" hangingPunct="0">
              <a:defRPr sz="2400">
                <a:solidFill>
                  <a:schemeClr val="tx1"/>
                </a:solidFill>
                <a:latin typeface="Times New Roman" pitchFamily="18" charset="0"/>
              </a:defRPr>
            </a:lvl3pPr>
            <a:lvl4pPr marL="1370013" algn="l" defTabSz="474663" eaLnBrk="0" hangingPunct="0">
              <a:defRPr sz="2400">
                <a:solidFill>
                  <a:schemeClr val="tx1"/>
                </a:solidFill>
                <a:latin typeface="Times New Roman" pitchFamily="18" charset="0"/>
              </a:defRPr>
            </a:lvl4pPr>
            <a:lvl5pPr algn="l" defTabSz="474663" eaLnBrk="0" hangingPunct="0">
              <a:defRPr sz="2400">
                <a:solidFill>
                  <a:schemeClr val="tx1"/>
                </a:solidFill>
                <a:latin typeface="Times New Roman" pitchFamily="18" charset="0"/>
              </a:defRPr>
            </a:lvl5pPr>
            <a:lvl6pPr defTabSz="474663" eaLnBrk="0" fontAlgn="base" hangingPunct="0">
              <a:spcBef>
                <a:spcPct val="0"/>
              </a:spcBef>
              <a:spcAft>
                <a:spcPct val="0"/>
              </a:spcAft>
              <a:defRPr sz="2400">
                <a:solidFill>
                  <a:schemeClr val="tx1"/>
                </a:solidFill>
                <a:latin typeface="Times New Roman" pitchFamily="18" charset="0"/>
              </a:defRPr>
            </a:lvl6pPr>
            <a:lvl7pPr defTabSz="474663" eaLnBrk="0" fontAlgn="base" hangingPunct="0">
              <a:spcBef>
                <a:spcPct val="0"/>
              </a:spcBef>
              <a:spcAft>
                <a:spcPct val="0"/>
              </a:spcAft>
              <a:defRPr sz="2400">
                <a:solidFill>
                  <a:schemeClr val="tx1"/>
                </a:solidFill>
                <a:latin typeface="Times New Roman" pitchFamily="18" charset="0"/>
              </a:defRPr>
            </a:lvl7pPr>
            <a:lvl8pPr defTabSz="474663" eaLnBrk="0" fontAlgn="base" hangingPunct="0">
              <a:spcBef>
                <a:spcPct val="0"/>
              </a:spcBef>
              <a:spcAft>
                <a:spcPct val="0"/>
              </a:spcAft>
              <a:defRPr sz="2400">
                <a:solidFill>
                  <a:schemeClr val="tx1"/>
                </a:solidFill>
                <a:latin typeface="Times New Roman" pitchFamily="18" charset="0"/>
              </a:defRPr>
            </a:lvl8pPr>
            <a:lvl9pPr defTabSz="474663"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93000"/>
              </a:lnSpc>
              <a:spcBef>
                <a:spcPct val="50000"/>
              </a:spcBef>
              <a:buClr>
                <a:srgbClr val="000000"/>
              </a:buClr>
              <a:buSzPct val="100000"/>
              <a:buFont typeface="Arial" pitchFamily="34" charset="0"/>
              <a:buNone/>
            </a:pPr>
            <a:r>
              <a:rPr lang="en-US" altLang="cs-CZ" sz="1900">
                <a:solidFill>
                  <a:srgbClr val="FFFF00"/>
                </a:solidFill>
                <a:latin typeface="Arial" pitchFamily="34" charset="0"/>
                <a:cs typeface="Arial" pitchFamily="34" charset="0"/>
              </a:rPr>
              <a:t>evolved</a:t>
            </a:r>
            <a:endParaRPr lang="cs-CZ" altLang="cs-CZ" sz="1900">
              <a:solidFill>
                <a:srgbClr val="FFFF00"/>
              </a:solidFill>
              <a:latin typeface="Arial" pitchFamily="34" charset="0"/>
              <a:cs typeface="Arial" pitchFamily="34" charset="0"/>
            </a:endParaRPr>
          </a:p>
        </p:txBody>
      </p:sp>
      <p:sp>
        <p:nvSpPr>
          <p:cNvPr id="2" name="TextBox 1"/>
          <p:cNvSpPr txBox="1"/>
          <p:nvPr/>
        </p:nvSpPr>
        <p:spPr>
          <a:xfrm>
            <a:off x="138113" y="6172200"/>
            <a:ext cx="7888057" cy="276999"/>
          </a:xfrm>
          <a:prstGeom prst="rect">
            <a:avLst/>
          </a:prstGeom>
          <a:noFill/>
        </p:spPr>
        <p:txBody>
          <a:bodyPr wrap="none" rtlCol="0">
            <a:spAutoFit/>
          </a:bodyPr>
          <a:lstStyle/>
          <a:p>
            <a:pPr>
              <a:buNone/>
            </a:pPr>
            <a:r>
              <a:rPr lang="cs-CZ" sz="1200" b="0" dirty="0">
                <a:solidFill>
                  <a:srgbClr val="0066FF"/>
                </a:solidFill>
                <a:latin typeface="Calibri" panose="020F0502020204030204" pitchFamily="34" charset="0"/>
              </a:rPr>
              <a:t>VAŠÍČEK</a:t>
            </a:r>
            <a:r>
              <a:rPr lang="en-US" sz="1200" b="0" dirty="0">
                <a:solidFill>
                  <a:srgbClr val="0066FF"/>
                </a:solidFill>
                <a:latin typeface="Calibri" panose="020F0502020204030204" pitchFamily="34" charset="0"/>
              </a:rPr>
              <a:t>, </a:t>
            </a:r>
            <a:r>
              <a:rPr lang="cs-CZ" sz="1200" b="0" dirty="0">
                <a:solidFill>
                  <a:srgbClr val="0066FF"/>
                </a:solidFill>
                <a:latin typeface="Calibri" panose="020F0502020204030204" pitchFamily="34" charset="0"/>
              </a:rPr>
              <a:t>BIDLO</a:t>
            </a:r>
            <a:r>
              <a:rPr lang="en-US" sz="1200" b="0" dirty="0">
                <a:solidFill>
                  <a:srgbClr val="0066FF"/>
                </a:solidFill>
                <a:latin typeface="Calibri" panose="020F0502020204030204" pitchFamily="34" charset="0"/>
              </a:rPr>
              <a:t>,</a:t>
            </a:r>
            <a:r>
              <a:rPr lang="cs-CZ" sz="1200" b="0" dirty="0">
                <a:solidFill>
                  <a:srgbClr val="0066FF"/>
                </a:solidFill>
                <a:latin typeface="Calibri" panose="020F0502020204030204" pitchFamily="34" charset="0"/>
              </a:rPr>
              <a:t> SEKANINA</a:t>
            </a:r>
            <a:r>
              <a:rPr lang="en-US" sz="1200" b="0" dirty="0">
                <a:solidFill>
                  <a:srgbClr val="0066FF"/>
                </a:solidFill>
                <a:latin typeface="Calibri" panose="020F0502020204030204" pitchFamily="34" charset="0"/>
              </a:rPr>
              <a:t>:</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Evolution</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of</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efficient</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real-time</a:t>
            </a:r>
            <a:r>
              <a:rPr lang="cs-CZ" sz="1200" b="0" dirty="0">
                <a:solidFill>
                  <a:srgbClr val="0066FF"/>
                </a:solidFill>
                <a:latin typeface="Calibri" panose="020F0502020204030204" pitchFamily="34" charset="0"/>
              </a:rPr>
              <a:t> non-</a:t>
            </a:r>
            <a:r>
              <a:rPr lang="cs-CZ" sz="1200" b="0" dirty="0" err="1">
                <a:solidFill>
                  <a:srgbClr val="0066FF"/>
                </a:solidFill>
                <a:latin typeface="Calibri" panose="020F0502020204030204" pitchFamily="34" charset="0"/>
              </a:rPr>
              <a:t>linear</a:t>
            </a:r>
            <a:r>
              <a:rPr lang="cs-CZ" sz="1200" b="0" dirty="0">
                <a:solidFill>
                  <a:srgbClr val="0066FF"/>
                </a:solidFill>
                <a:latin typeface="Calibri" panose="020F0502020204030204" pitchFamily="34" charset="0"/>
              </a:rPr>
              <a:t> image </a:t>
            </a:r>
            <a:r>
              <a:rPr lang="cs-CZ" sz="1200" b="0" dirty="0" err="1">
                <a:solidFill>
                  <a:srgbClr val="0066FF"/>
                </a:solidFill>
                <a:latin typeface="Calibri" panose="020F0502020204030204" pitchFamily="34" charset="0"/>
              </a:rPr>
              <a:t>filters</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for</a:t>
            </a:r>
            <a:r>
              <a:rPr lang="cs-CZ" sz="1200" b="0" dirty="0">
                <a:solidFill>
                  <a:srgbClr val="0066FF"/>
                </a:solidFill>
                <a:latin typeface="Calibri" panose="020F0502020204030204" pitchFamily="34" charset="0"/>
              </a:rPr>
              <a:t> </a:t>
            </a:r>
            <a:r>
              <a:rPr lang="cs-CZ" sz="1200" b="0" dirty="0" err="1">
                <a:solidFill>
                  <a:srgbClr val="0066FF"/>
                </a:solidFill>
                <a:latin typeface="Calibri" panose="020F0502020204030204" pitchFamily="34" charset="0"/>
              </a:rPr>
              <a:t>FPGAs</a:t>
            </a:r>
            <a:r>
              <a:rPr lang="cs-CZ" sz="1200" b="0" dirty="0">
                <a:solidFill>
                  <a:srgbClr val="0066FF"/>
                </a:solidFill>
                <a:latin typeface="Calibri" panose="020F0502020204030204" pitchFamily="34" charset="0"/>
              </a:rPr>
              <a:t>. Soft </a:t>
            </a:r>
            <a:r>
              <a:rPr lang="cs-CZ" sz="1200" b="0" dirty="0" err="1">
                <a:solidFill>
                  <a:srgbClr val="0066FF"/>
                </a:solidFill>
                <a:latin typeface="Calibri" panose="020F0502020204030204" pitchFamily="34" charset="0"/>
              </a:rPr>
              <a:t>Computing</a:t>
            </a:r>
            <a:r>
              <a:rPr lang="cs-CZ" sz="1200" b="0" dirty="0">
                <a:solidFill>
                  <a:srgbClr val="0066FF"/>
                </a:solidFill>
                <a:latin typeface="Calibri" panose="020F0502020204030204" pitchFamily="34" charset="0"/>
              </a:rPr>
              <a:t>. </a:t>
            </a:r>
            <a:r>
              <a:rPr lang="en-US" sz="1200" b="0" dirty="0">
                <a:solidFill>
                  <a:srgbClr val="0066FF"/>
                </a:solidFill>
                <a:latin typeface="Calibri" panose="020F0502020204030204" pitchFamily="34" charset="0"/>
              </a:rPr>
              <a:t>17(11), </a:t>
            </a:r>
            <a:r>
              <a:rPr lang="cs-CZ" sz="1200" b="0" dirty="0">
                <a:solidFill>
                  <a:srgbClr val="0066FF"/>
                </a:solidFill>
                <a:latin typeface="Calibri" panose="020F0502020204030204" pitchFamily="34" charset="0"/>
              </a:rPr>
              <a:t>2013</a:t>
            </a:r>
          </a:p>
        </p:txBody>
      </p:sp>
      <p:sp>
        <p:nvSpPr>
          <p:cNvPr id="16" name="Rectangle 2"/>
          <p:cNvSpPr>
            <a:spLocks noGrp="1" noChangeArrowheads="1"/>
          </p:cNvSpPr>
          <p:nvPr>
            <p:ph type="title"/>
          </p:nvPr>
        </p:nvSpPr>
        <p:spPr>
          <a:xfrm>
            <a:off x="468313" y="188913"/>
            <a:ext cx="8207375" cy="720725"/>
          </a:xfrm>
        </p:spPr>
        <p:txBody>
          <a:bodyPr/>
          <a:lstStyle/>
          <a:p>
            <a:pPr eaLnBrk="1" hangingPunct="1">
              <a:defRPr/>
            </a:pPr>
            <a:r>
              <a:rPr lang="en-US" sz="3000"/>
              <a:t>Burst Noise Filtering</a:t>
            </a:r>
          </a:p>
        </p:txBody>
      </p:sp>
      <p:pic>
        <p:nvPicPr>
          <p:cNvPr id="15" name="Picture 2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834" y="76101"/>
            <a:ext cx="1259806" cy="83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77567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2786" y="4267706"/>
            <a:ext cx="6138428" cy="2257638"/>
          </a:xfrm>
          <a:prstGeom prst="rect">
            <a:avLst/>
          </a:prstGeom>
        </p:spPr>
      </p:pic>
      <p:sp>
        <p:nvSpPr>
          <p:cNvPr id="69"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CNN Architectures Design</a:t>
            </a:r>
          </a:p>
        </p:txBody>
      </p:sp>
      <p:sp>
        <p:nvSpPr>
          <p:cNvPr id="4"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None/>
            </a:pPr>
            <a:r>
              <a:rPr lang="en-US" sz="1600" b="1" kern="0" dirty="0">
                <a:solidFill>
                  <a:srgbClr val="0000FF"/>
                </a:solidFill>
              </a:rPr>
              <a:t>Cartesian genetic programming </a:t>
            </a:r>
            <a:r>
              <a:rPr lang="en-US" sz="1600" kern="0" dirty="0"/>
              <a:t>(CGP) for automatic construction of </a:t>
            </a:r>
            <a:r>
              <a:rPr lang="en-US" sz="1600" b="1" kern="0" dirty="0">
                <a:solidFill>
                  <a:srgbClr val="0000FF"/>
                </a:solidFill>
              </a:rPr>
              <a:t>CNN architectures </a:t>
            </a:r>
            <a:r>
              <a:rPr lang="en-US" sz="1600" kern="0" dirty="0"/>
              <a:t>for an image classification.</a:t>
            </a:r>
          </a:p>
          <a:p>
            <a:pPr marL="0" lvl="1" indent="0">
              <a:lnSpc>
                <a:spcPct val="100000"/>
              </a:lnSpc>
              <a:spcBef>
                <a:spcPts val="1200"/>
              </a:spcBef>
              <a:buNone/>
            </a:pPr>
            <a:r>
              <a:rPr lang="en-US" sz="1600" b="1" kern="0" dirty="0">
                <a:solidFill>
                  <a:srgbClr val="0000FF"/>
                </a:solidFill>
              </a:rPr>
              <a:t>High-level functional modules</a:t>
            </a:r>
            <a:r>
              <a:rPr lang="en-US" sz="1600" kern="0" dirty="0"/>
              <a:t> as the SNGP nodes</a:t>
            </a:r>
          </a:p>
          <a:p>
            <a:pPr lvl="1">
              <a:lnSpc>
                <a:spcPct val="100000"/>
              </a:lnSpc>
              <a:spcBef>
                <a:spcPts val="300"/>
              </a:spcBef>
            </a:pPr>
            <a:r>
              <a:rPr lang="en-US" b="1" dirty="0" err="1">
                <a:solidFill>
                  <a:srgbClr val="0000FF"/>
                </a:solidFill>
              </a:rPr>
              <a:t>ConvBlock</a:t>
            </a:r>
            <a:r>
              <a:rPr lang="en-US" dirty="0">
                <a:solidFill>
                  <a:srgbClr val="0000FF"/>
                </a:solidFill>
              </a:rPr>
              <a:t> </a:t>
            </a:r>
            <a:r>
              <a:rPr lang="en-US" dirty="0"/>
              <a:t>consists of standard convolution processing with a stride of 1 followed by batch normalization and rectified linear units (</a:t>
            </a:r>
            <a:r>
              <a:rPr lang="en-US" dirty="0" err="1"/>
              <a:t>ReLU</a:t>
            </a:r>
            <a:r>
              <a:rPr lang="en-US" dirty="0"/>
              <a:t>)</a:t>
            </a:r>
          </a:p>
          <a:p>
            <a:pPr lvl="1">
              <a:lnSpc>
                <a:spcPct val="100000"/>
              </a:lnSpc>
              <a:spcBef>
                <a:spcPts val="300"/>
              </a:spcBef>
            </a:pPr>
            <a:r>
              <a:rPr lang="en-US" b="1" dirty="0" err="1">
                <a:solidFill>
                  <a:srgbClr val="0000FF"/>
                </a:solidFill>
              </a:rPr>
              <a:t>ResBlock</a:t>
            </a:r>
            <a:r>
              <a:rPr lang="en-US" dirty="0">
                <a:solidFill>
                  <a:srgbClr val="0000FF"/>
                </a:solidFill>
              </a:rPr>
              <a:t> </a:t>
            </a:r>
            <a:r>
              <a:rPr lang="en-US" dirty="0"/>
              <a:t>is composed of a convolution processing, batch normalization, </a:t>
            </a:r>
            <a:r>
              <a:rPr lang="en-US" dirty="0" err="1"/>
              <a:t>ReLU</a:t>
            </a:r>
            <a:r>
              <a:rPr lang="en-US" dirty="0"/>
              <a:t>, and tensor summation</a:t>
            </a:r>
          </a:p>
          <a:p>
            <a:pPr lvl="1">
              <a:lnSpc>
                <a:spcPct val="100000"/>
              </a:lnSpc>
              <a:spcBef>
                <a:spcPts val="300"/>
              </a:spcBef>
            </a:pPr>
            <a:r>
              <a:rPr lang="en-US" b="1" dirty="0">
                <a:solidFill>
                  <a:srgbClr val="0000FF"/>
                </a:solidFill>
              </a:rPr>
              <a:t>max and average </a:t>
            </a:r>
            <a:r>
              <a:rPr lang="en-US" b="1" dirty="0" err="1">
                <a:solidFill>
                  <a:srgbClr val="0000FF"/>
                </a:solidFill>
              </a:rPr>
              <a:t>poolings</a:t>
            </a:r>
            <a:endParaRPr lang="en-US" b="1" dirty="0">
              <a:solidFill>
                <a:srgbClr val="0000FF"/>
              </a:solidFill>
            </a:endParaRPr>
          </a:p>
          <a:p>
            <a:pPr lvl="1">
              <a:lnSpc>
                <a:spcPct val="100000"/>
              </a:lnSpc>
              <a:spcBef>
                <a:spcPts val="300"/>
              </a:spcBef>
            </a:pPr>
            <a:r>
              <a:rPr lang="en-US" b="1" dirty="0">
                <a:solidFill>
                  <a:srgbClr val="0000FF"/>
                </a:solidFill>
              </a:rPr>
              <a:t>concatenation</a:t>
            </a:r>
            <a:r>
              <a:rPr lang="en-US" dirty="0">
                <a:solidFill>
                  <a:srgbClr val="0000FF"/>
                </a:solidFill>
              </a:rPr>
              <a:t> </a:t>
            </a:r>
            <a:r>
              <a:rPr lang="en-US" dirty="0"/>
              <a:t>function concatenates two feature maps in the channel dimension</a:t>
            </a:r>
          </a:p>
          <a:p>
            <a:pPr lvl="1">
              <a:lnSpc>
                <a:spcPct val="100000"/>
              </a:lnSpc>
              <a:spcBef>
                <a:spcPts val="300"/>
              </a:spcBef>
            </a:pPr>
            <a:r>
              <a:rPr lang="en-US" b="1" dirty="0">
                <a:solidFill>
                  <a:srgbClr val="0000FF"/>
                </a:solidFill>
              </a:rPr>
              <a:t>summation</a:t>
            </a:r>
            <a:r>
              <a:rPr lang="en-US" dirty="0">
                <a:solidFill>
                  <a:srgbClr val="0000FF"/>
                </a:solidFill>
              </a:rPr>
              <a:t> </a:t>
            </a:r>
            <a:r>
              <a:rPr lang="en-US" dirty="0"/>
              <a:t>performs the element-wise addition of two feature maps, channel by channel</a:t>
            </a:r>
          </a:p>
          <a:p>
            <a:pPr marL="0" lvl="1" indent="0">
              <a:lnSpc>
                <a:spcPct val="100000"/>
              </a:lnSpc>
              <a:spcBef>
                <a:spcPts val="1200"/>
              </a:spcBef>
              <a:buNone/>
            </a:pPr>
            <a:r>
              <a:rPr lang="en-US" sz="1600" b="1" kern="0" dirty="0">
                <a:solidFill>
                  <a:srgbClr val="0000FF"/>
                </a:solidFill>
              </a:rPr>
              <a:t>Output node</a:t>
            </a:r>
            <a:r>
              <a:rPr lang="en-US" sz="1600" kern="0" dirty="0"/>
              <a:t> represents the </a:t>
            </a:r>
            <a:r>
              <a:rPr lang="en-US" sz="1600" b="1" kern="0" dirty="0" err="1">
                <a:solidFill>
                  <a:srgbClr val="0000FF"/>
                </a:solidFill>
              </a:rPr>
              <a:t>softmax</a:t>
            </a:r>
            <a:r>
              <a:rPr lang="en-US" sz="1600" kern="0" dirty="0">
                <a:solidFill>
                  <a:srgbClr val="0000FF"/>
                </a:solidFill>
              </a:rPr>
              <a:t> </a:t>
            </a:r>
            <a:r>
              <a:rPr lang="en-US" sz="1600" kern="0" dirty="0"/>
              <a:t>function with the number of classes.</a:t>
            </a:r>
          </a:p>
        </p:txBody>
      </p:sp>
      <p:sp>
        <p:nvSpPr>
          <p:cNvPr id="5" name="TextBox 4"/>
          <p:cNvSpPr txBox="1"/>
          <p:nvPr/>
        </p:nvSpPr>
        <p:spPr>
          <a:xfrm>
            <a:off x="179512" y="6551766"/>
            <a:ext cx="8640960" cy="261610"/>
          </a:xfrm>
          <a:prstGeom prst="rect">
            <a:avLst/>
          </a:prstGeom>
          <a:noFill/>
        </p:spPr>
        <p:txBody>
          <a:bodyPr wrap="square" rtlCol="0">
            <a:spAutoFit/>
          </a:bodyPr>
          <a:lstStyle/>
          <a:p>
            <a:pPr algn="ctr"/>
            <a:r>
              <a:rPr lang="en-US" sz="1100" dirty="0"/>
              <a:t>Source: </a:t>
            </a:r>
            <a:r>
              <a:rPr lang="en-US" sz="1100" dirty="0" err="1"/>
              <a:t>Suganuma</a:t>
            </a:r>
            <a:r>
              <a:rPr lang="en-US" sz="1100" dirty="0"/>
              <a:t>, N. at all.</a:t>
            </a:r>
            <a:r>
              <a:rPr lang="cs-CZ" sz="1100" dirty="0"/>
              <a:t>: </a:t>
            </a:r>
            <a:r>
              <a:rPr lang="en-US" sz="1100" dirty="0"/>
              <a:t>A Genetic Programming Approach to Designing Convolutional Neural Network Architectures</a:t>
            </a:r>
            <a:r>
              <a:rPr lang="cs-CZ" sz="1100" dirty="0"/>
              <a:t>. </a:t>
            </a:r>
            <a:r>
              <a:rPr lang="en-US" sz="1100" dirty="0"/>
              <a:t>2017</a:t>
            </a:r>
            <a:endParaRPr lang="cs-CZ" sz="1100" dirty="0"/>
          </a:p>
        </p:txBody>
      </p:sp>
    </p:spTree>
    <p:extLst>
      <p:ext uri="{BB962C8B-B14F-4D97-AF65-F5344CB8AC3E}">
        <p14:creationId xmlns:p14="http://schemas.microsoft.com/office/powerpoint/2010/main" val="154859986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bwMode="auto">
          <a:xfrm>
            <a:off x="468313" y="1889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CNN Architectures Design</a:t>
            </a:r>
          </a:p>
        </p:txBody>
      </p:sp>
      <p:sp>
        <p:nvSpPr>
          <p:cNvPr id="4" name="Content Placeholder 2"/>
          <p:cNvSpPr txBox="1">
            <a:spLocks/>
          </p:cNvSpPr>
          <p:nvPr/>
        </p:nvSpPr>
        <p:spPr bwMode="auto">
          <a:xfrm>
            <a:off x="385763" y="1196975"/>
            <a:ext cx="8218487"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50000"/>
              </a:spcBef>
              <a:spcAft>
                <a:spcPct val="0"/>
              </a:spcAft>
              <a:buClr>
                <a:srgbClr val="FFAE5D"/>
              </a:buClr>
              <a:buSzPct val="75000"/>
              <a:buFont typeface="Wingdings" pitchFamily="2" charset="2"/>
              <a:buNone/>
              <a:defRPr sz="1600">
                <a:solidFill>
                  <a:schemeClr val="tx1"/>
                </a:solidFill>
                <a:latin typeface="+mn-lt"/>
                <a:ea typeface="+mn-ea"/>
                <a:cs typeface="+mn-cs"/>
              </a:defRPr>
            </a:lvl1pPr>
            <a:lvl2pPr marL="742950" indent="-285750" algn="l" rtl="0" eaLnBrk="0" fontAlgn="base" hangingPunct="0">
              <a:lnSpc>
                <a:spcPct val="105000"/>
              </a:lnSpc>
              <a:spcBef>
                <a:spcPct val="15000"/>
              </a:spcBef>
              <a:spcAft>
                <a:spcPct val="0"/>
              </a:spcAft>
              <a:buClr>
                <a:schemeClr val="accent2"/>
              </a:buClr>
              <a:buSzPct val="80000"/>
              <a:buFont typeface="Wingdings" pitchFamily="2" charset="2"/>
              <a:buChar char="¨"/>
              <a:defRPr sz="1400">
                <a:solidFill>
                  <a:schemeClr val="tx1"/>
                </a:solidFill>
                <a:latin typeface="+mn-lt"/>
              </a:defRPr>
            </a:lvl2pPr>
            <a:lvl3pPr marL="1143000" indent="-228600" algn="l" rtl="0" eaLnBrk="0" fontAlgn="base" hangingPunct="0">
              <a:spcBef>
                <a:spcPct val="20000"/>
              </a:spcBef>
              <a:spcAft>
                <a:spcPct val="0"/>
              </a:spcAft>
              <a:buClr>
                <a:srgbClr val="FFAE5D"/>
              </a:buClr>
              <a:buSzPct val="65000"/>
              <a:buFont typeface="Wingdings" pitchFamily="2" charset="2"/>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400">
                <a:solidFill>
                  <a:schemeClr val="tx1"/>
                </a:solidFill>
                <a:latin typeface="+mn-lt"/>
              </a:defRPr>
            </a:lvl9pPr>
          </a:lstStyle>
          <a:p>
            <a:pPr marL="0" lvl="1" indent="0">
              <a:lnSpc>
                <a:spcPct val="100000"/>
              </a:lnSpc>
              <a:buNone/>
            </a:pPr>
            <a:r>
              <a:rPr lang="en-US" sz="1600" b="1" kern="0" dirty="0">
                <a:solidFill>
                  <a:srgbClr val="0000FF"/>
                </a:solidFill>
              </a:rPr>
              <a:t>Outline of the method</a:t>
            </a:r>
          </a:p>
          <a:p>
            <a:pPr lvl="1">
              <a:lnSpc>
                <a:spcPct val="100000"/>
              </a:lnSpc>
              <a:spcBef>
                <a:spcPts val="600"/>
              </a:spcBef>
            </a:pPr>
            <a:r>
              <a:rPr lang="en-US" sz="1600" dirty="0"/>
              <a:t>CNN architecture are trained on training set</a:t>
            </a:r>
          </a:p>
          <a:p>
            <a:pPr lvl="1">
              <a:lnSpc>
                <a:spcPct val="100000"/>
              </a:lnSpc>
              <a:spcBef>
                <a:spcPts val="600"/>
              </a:spcBef>
            </a:pPr>
            <a:r>
              <a:rPr lang="en-US" sz="1600" dirty="0"/>
              <a:t>and assigned the </a:t>
            </a:r>
            <a:r>
              <a:rPr lang="en-US" sz="1600" b="1" dirty="0">
                <a:solidFill>
                  <a:srgbClr val="0000FF"/>
                </a:solidFill>
              </a:rPr>
              <a:t>validation accuracy </a:t>
            </a:r>
            <a:r>
              <a:rPr lang="en-US" sz="1600" dirty="0"/>
              <a:t>of the trained model </a:t>
            </a:r>
            <a:r>
              <a:rPr lang="en-US" sz="1600" b="1" dirty="0">
                <a:solidFill>
                  <a:srgbClr val="0000FF"/>
                </a:solidFill>
              </a:rPr>
              <a:t>as the fitness</a:t>
            </a:r>
          </a:p>
        </p:txBody>
      </p:sp>
      <p:sp>
        <p:nvSpPr>
          <p:cNvPr id="5" name="TextBox 4"/>
          <p:cNvSpPr txBox="1"/>
          <p:nvPr/>
        </p:nvSpPr>
        <p:spPr>
          <a:xfrm>
            <a:off x="179512" y="6551766"/>
            <a:ext cx="8640960" cy="261610"/>
          </a:xfrm>
          <a:prstGeom prst="rect">
            <a:avLst/>
          </a:prstGeom>
          <a:noFill/>
        </p:spPr>
        <p:txBody>
          <a:bodyPr wrap="square" rtlCol="0">
            <a:spAutoFit/>
          </a:bodyPr>
          <a:lstStyle/>
          <a:p>
            <a:pPr algn="ctr"/>
            <a:r>
              <a:rPr lang="en-US" sz="1100" dirty="0"/>
              <a:t>Source: </a:t>
            </a:r>
            <a:r>
              <a:rPr lang="en-US" sz="1100" dirty="0" err="1"/>
              <a:t>Suganuma</a:t>
            </a:r>
            <a:r>
              <a:rPr lang="en-US" sz="1100" dirty="0"/>
              <a:t>, N. at all.</a:t>
            </a:r>
            <a:r>
              <a:rPr lang="cs-CZ" sz="1100" dirty="0"/>
              <a:t>: </a:t>
            </a:r>
            <a:r>
              <a:rPr lang="en-US" sz="1100" dirty="0"/>
              <a:t>A Genetic Programming Approach to Designing Convolutional Neural Network Architectures</a:t>
            </a:r>
            <a:r>
              <a:rPr lang="cs-CZ" sz="1100" dirty="0"/>
              <a:t>. </a:t>
            </a:r>
            <a:r>
              <a:rPr lang="en-US" sz="1100" dirty="0"/>
              <a:t>2017</a:t>
            </a:r>
            <a:endParaRPr lang="cs-CZ" sz="1100" dirty="0"/>
          </a:p>
        </p:txBody>
      </p:sp>
      <p:pic>
        <p:nvPicPr>
          <p:cNvPr id="3" name="Picture 2"/>
          <p:cNvPicPr>
            <a:picLocks noChangeAspect="1"/>
          </p:cNvPicPr>
          <p:nvPr/>
        </p:nvPicPr>
        <p:blipFill>
          <a:blip r:embed="rId2"/>
          <a:stretch>
            <a:fillRect/>
          </a:stretch>
        </p:blipFill>
        <p:spPr>
          <a:xfrm>
            <a:off x="1619672" y="2348880"/>
            <a:ext cx="4824552" cy="2507167"/>
          </a:xfrm>
          <a:prstGeom prst="rect">
            <a:avLst/>
          </a:prstGeom>
        </p:spPr>
      </p:pic>
    </p:spTree>
    <p:extLst>
      <p:ext uri="{BB962C8B-B14F-4D97-AF65-F5344CB8AC3E}">
        <p14:creationId xmlns:p14="http://schemas.microsoft.com/office/powerpoint/2010/main" val="130659804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bwMode="auto">
          <a:xfrm>
            <a:off x="318926" y="188640"/>
            <a:ext cx="8352159"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GP for CNN Design: Examples</a:t>
            </a:r>
          </a:p>
        </p:txBody>
      </p:sp>
      <p:sp>
        <p:nvSpPr>
          <p:cNvPr id="5" name="TextBox 4"/>
          <p:cNvSpPr txBox="1"/>
          <p:nvPr/>
        </p:nvSpPr>
        <p:spPr>
          <a:xfrm>
            <a:off x="179512" y="6551766"/>
            <a:ext cx="8640960" cy="261610"/>
          </a:xfrm>
          <a:prstGeom prst="rect">
            <a:avLst/>
          </a:prstGeom>
          <a:noFill/>
        </p:spPr>
        <p:txBody>
          <a:bodyPr wrap="square" rtlCol="0">
            <a:spAutoFit/>
          </a:bodyPr>
          <a:lstStyle/>
          <a:p>
            <a:pPr algn="ctr"/>
            <a:r>
              <a:rPr lang="en-US" sz="1100" dirty="0"/>
              <a:t>Source: </a:t>
            </a:r>
            <a:r>
              <a:rPr lang="en-US" sz="1100" dirty="0" err="1"/>
              <a:t>Suganuma</a:t>
            </a:r>
            <a:r>
              <a:rPr lang="en-US" sz="1100" dirty="0"/>
              <a:t>, N. at all.</a:t>
            </a:r>
            <a:r>
              <a:rPr lang="cs-CZ" sz="1100" dirty="0"/>
              <a:t>: </a:t>
            </a:r>
            <a:r>
              <a:rPr lang="en-US" sz="1100" dirty="0"/>
              <a:t>A Genetic Programming Approach to Designing Convolutional Neural Network Architectures</a:t>
            </a:r>
            <a:r>
              <a:rPr lang="cs-CZ" sz="1100" dirty="0"/>
              <a:t>. </a:t>
            </a:r>
            <a:r>
              <a:rPr lang="en-US" sz="1100" dirty="0"/>
              <a:t>2017</a:t>
            </a:r>
            <a:endParaRPr lang="cs-CZ" sz="1100" dirty="0"/>
          </a:p>
        </p:txBody>
      </p:sp>
      <p:pic>
        <p:nvPicPr>
          <p:cNvPr id="2" name="Picture 1"/>
          <p:cNvPicPr>
            <a:picLocks noChangeAspect="1"/>
          </p:cNvPicPr>
          <p:nvPr/>
        </p:nvPicPr>
        <p:blipFill>
          <a:blip r:embed="rId2"/>
          <a:stretch>
            <a:fillRect/>
          </a:stretch>
        </p:blipFill>
        <p:spPr>
          <a:xfrm>
            <a:off x="1763688" y="1340768"/>
            <a:ext cx="4968552" cy="4433220"/>
          </a:xfrm>
          <a:prstGeom prst="rect">
            <a:avLst/>
          </a:prstGeom>
        </p:spPr>
      </p:pic>
      <p:sp>
        <p:nvSpPr>
          <p:cNvPr id="3" name="TextBox 2"/>
          <p:cNvSpPr txBox="1"/>
          <p:nvPr/>
        </p:nvSpPr>
        <p:spPr>
          <a:xfrm>
            <a:off x="2339752" y="5877272"/>
            <a:ext cx="1874231" cy="307777"/>
          </a:xfrm>
          <a:prstGeom prst="rect">
            <a:avLst/>
          </a:prstGeom>
          <a:noFill/>
        </p:spPr>
        <p:txBody>
          <a:bodyPr wrap="none" rtlCol="0">
            <a:spAutoFit/>
          </a:bodyPr>
          <a:lstStyle/>
          <a:p>
            <a:r>
              <a:rPr lang="en-US" sz="1400" dirty="0">
                <a:latin typeface="+mn-lt"/>
              </a:rPr>
              <a:t>CGP-CNN (</a:t>
            </a:r>
            <a:r>
              <a:rPr lang="en-US" sz="1400" dirty="0" err="1">
                <a:latin typeface="+mn-lt"/>
              </a:rPr>
              <a:t>ConvSet</a:t>
            </a:r>
            <a:r>
              <a:rPr lang="en-US" sz="1400" dirty="0">
                <a:latin typeface="+mn-lt"/>
              </a:rPr>
              <a:t>)</a:t>
            </a:r>
            <a:endParaRPr lang="cs-CZ" sz="1400" dirty="0">
              <a:latin typeface="+mn-lt"/>
            </a:endParaRPr>
          </a:p>
        </p:txBody>
      </p:sp>
      <p:sp>
        <p:nvSpPr>
          <p:cNvPr id="8" name="TextBox 7"/>
          <p:cNvSpPr txBox="1"/>
          <p:nvPr/>
        </p:nvSpPr>
        <p:spPr>
          <a:xfrm>
            <a:off x="5437533" y="5877272"/>
            <a:ext cx="1726755" cy="307777"/>
          </a:xfrm>
          <a:prstGeom prst="rect">
            <a:avLst/>
          </a:prstGeom>
          <a:noFill/>
        </p:spPr>
        <p:txBody>
          <a:bodyPr wrap="none" rtlCol="0">
            <a:spAutoFit/>
          </a:bodyPr>
          <a:lstStyle/>
          <a:p>
            <a:r>
              <a:rPr lang="en-US" sz="1400" dirty="0">
                <a:latin typeface="+mn-lt"/>
              </a:rPr>
              <a:t>CGP-CNN (</a:t>
            </a:r>
            <a:r>
              <a:rPr lang="en-US" sz="1400" dirty="0" err="1">
                <a:latin typeface="+mn-lt"/>
              </a:rPr>
              <a:t>ResSet</a:t>
            </a:r>
            <a:r>
              <a:rPr lang="en-US" sz="1400" dirty="0">
                <a:latin typeface="+mn-lt"/>
              </a:rPr>
              <a:t>)</a:t>
            </a:r>
            <a:endParaRPr lang="cs-CZ" sz="1400" dirty="0">
              <a:latin typeface="+mn-lt"/>
            </a:endParaRPr>
          </a:p>
        </p:txBody>
      </p:sp>
    </p:spTree>
    <p:extLst>
      <p:ext uri="{BB962C8B-B14F-4D97-AF65-F5344CB8AC3E}">
        <p14:creationId xmlns:p14="http://schemas.microsoft.com/office/powerpoint/2010/main" val="334552009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6"/>
            <a:ext cx="8640763" cy="5111849"/>
          </a:xfrm>
        </p:spPr>
        <p:txBody>
          <a:bodyPr/>
          <a:lstStyle/>
          <a:p>
            <a:pPr marL="57150" indent="0">
              <a:buNone/>
            </a:pPr>
            <a:r>
              <a:rPr lang="en-US" sz="1500" b="1" dirty="0">
                <a:solidFill>
                  <a:srgbClr val="0000FF"/>
                </a:solidFill>
              </a:rPr>
              <a:t>Elbow Walking, Cully et al. (2015)</a:t>
            </a:r>
            <a:endParaRPr lang="en-US" kern="1200" dirty="0">
              <a:solidFill>
                <a:schemeClr val="tx1"/>
              </a:solidFill>
              <a:ea typeface="+mn-ea"/>
              <a:cs typeface="+mn-cs"/>
            </a:endParaRPr>
          </a:p>
          <a:p>
            <a:pPr lvl="1">
              <a:lnSpc>
                <a:spcPct val="100000"/>
              </a:lnSpc>
              <a:spcBef>
                <a:spcPts val="600"/>
              </a:spcBef>
            </a:pPr>
            <a:r>
              <a:rPr lang="en-US" kern="1200" dirty="0">
                <a:ea typeface="+mn-ea"/>
                <a:cs typeface="+mn-cs"/>
              </a:rPr>
              <a:t>an algorithm that enables damaged robots to successfully adapt to damage</a:t>
            </a:r>
          </a:p>
          <a:p>
            <a:pPr lvl="1">
              <a:lnSpc>
                <a:spcPct val="100000"/>
              </a:lnSpc>
              <a:spcBef>
                <a:spcPts val="600"/>
              </a:spcBef>
            </a:pPr>
            <a:r>
              <a:rPr lang="en-US" kern="1200" dirty="0">
                <a:ea typeface="+mn-ea"/>
                <a:cs typeface="+mn-cs"/>
              </a:rPr>
              <a:t>how the evolution </a:t>
            </a:r>
            <a:r>
              <a:rPr lang="en-US" b="1" kern="1200" dirty="0">
                <a:solidFill>
                  <a:srgbClr val="0000FF"/>
                </a:solidFill>
                <a:ea typeface="+mn-ea"/>
                <a:cs typeface="+mn-cs"/>
              </a:rPr>
              <a:t>solves the case where all six feet touch the ground 0% of the time</a:t>
            </a:r>
          </a:p>
        </p:txBody>
      </p:sp>
      <p:sp>
        <p:nvSpPr>
          <p:cNvPr id="7" name="TextBox 6"/>
          <p:cNvSpPr txBox="1"/>
          <p:nvPr/>
        </p:nvSpPr>
        <p:spPr>
          <a:xfrm>
            <a:off x="468313" y="6165304"/>
            <a:ext cx="8640960" cy="430887"/>
          </a:xfrm>
          <a:prstGeom prst="rect">
            <a:avLst/>
          </a:prstGeom>
          <a:noFill/>
        </p:spPr>
        <p:txBody>
          <a:bodyPr wrap="square" rtlCol="0">
            <a:spAutoFit/>
          </a:bodyPr>
          <a:lstStyle/>
          <a:p>
            <a:pPr marL="1527175" indent="-1527175">
              <a:tabLst>
                <a:tab pos="1708150" algn="l"/>
              </a:tabLst>
            </a:pPr>
            <a:r>
              <a:rPr lang="en-US" sz="1100" dirty="0"/>
              <a:t>Source: Lehman, J. at all.</a:t>
            </a:r>
            <a:r>
              <a:rPr lang="cs-CZ" sz="1100" dirty="0"/>
              <a:t>:</a:t>
            </a:r>
            <a:r>
              <a:rPr lang="en-US" sz="1100" dirty="0"/>
              <a:t>	The Surprising Creativity of Digital Evolution: A Collection of Anecdotes from the Evolutionary </a:t>
            </a:r>
          </a:p>
          <a:p>
            <a:pPr marL="1708150" indent="-1708150"/>
            <a:r>
              <a:rPr lang="en-US" sz="1100" dirty="0"/>
              <a:t>	Computation and Artificial Life Research Communities</a:t>
            </a:r>
            <a:r>
              <a:rPr lang="cs-CZ" sz="1100" dirty="0"/>
              <a:t>. </a:t>
            </a:r>
            <a:r>
              <a:rPr lang="en-US" sz="1100" dirty="0"/>
              <a:t>2018</a:t>
            </a:r>
            <a:endParaRPr lang="cs-CZ" sz="1100" dirty="0"/>
          </a:p>
        </p:txBody>
      </p:sp>
      <p:sp>
        <p:nvSpPr>
          <p:cNvPr id="9" name="Title 1"/>
          <p:cNvSpPr txBox="1">
            <a:spLocks/>
          </p:cNvSpPr>
          <p:nvPr/>
        </p:nvSpPr>
        <p:spPr bwMode="auto">
          <a:xfrm>
            <a:off x="620713" y="3413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Surprising Creativity of Digital Evolution</a:t>
            </a:r>
          </a:p>
        </p:txBody>
      </p:sp>
      <p:pic>
        <p:nvPicPr>
          <p:cNvPr id="6" name="Elbow walking">
            <a:hlinkClick r:id="" action="ppaction://media"/>
          </p:cNvPr>
          <p:cNvPicPr>
            <a:picLocks noChangeAspect="1"/>
          </p:cNvPicPr>
          <p:nvPr>
            <a:videoFile r:link="rId1"/>
            <p:extLst>
              <p:ext uri="{DAA4B4D4-6D71-4841-9C94-3DE7FCFB9230}">
                <p14:media xmlns:p14="http://schemas.microsoft.com/office/powerpoint/2010/main" r:embed="rId2">
                  <p14:trim st="111817" end="10372.6666"/>
                </p14:media>
              </p:ext>
            </p:extLst>
          </p:nvPr>
        </p:nvPicPr>
        <p:blipFill>
          <a:blip r:embed="rId5"/>
          <a:stretch>
            <a:fillRect/>
          </a:stretch>
        </p:blipFill>
        <p:spPr>
          <a:xfrm>
            <a:off x="1475656" y="2385566"/>
            <a:ext cx="6096000" cy="3429000"/>
          </a:xfrm>
          <a:prstGeom prst="rect">
            <a:avLst/>
          </a:prstGeom>
        </p:spPr>
      </p:pic>
    </p:spTree>
    <p:extLst>
      <p:ext uri="{BB962C8B-B14F-4D97-AF65-F5344CB8AC3E}">
        <p14:creationId xmlns:p14="http://schemas.microsoft.com/office/powerpoint/2010/main" val="372906997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8" y="1412776"/>
            <a:ext cx="8640763" cy="5111849"/>
          </a:xfrm>
        </p:spPr>
        <p:txBody>
          <a:bodyPr/>
          <a:lstStyle/>
          <a:p>
            <a:pPr marL="57150" indent="0">
              <a:buNone/>
            </a:pPr>
            <a:r>
              <a:rPr lang="en-US" sz="1500" b="1" dirty="0">
                <a:solidFill>
                  <a:srgbClr val="0000FF"/>
                </a:solidFill>
              </a:rPr>
              <a:t>Evolution of Muscles and Bones, Cheney et al. [68]</a:t>
            </a:r>
            <a:endParaRPr lang="en-US" kern="1200" dirty="0">
              <a:solidFill>
                <a:schemeClr val="tx1"/>
              </a:solidFill>
              <a:ea typeface="+mn-ea"/>
              <a:cs typeface="+mn-cs"/>
            </a:endParaRPr>
          </a:p>
          <a:p>
            <a:pPr lvl="1">
              <a:lnSpc>
                <a:spcPct val="100000"/>
              </a:lnSpc>
              <a:spcBef>
                <a:spcPts val="600"/>
              </a:spcBef>
            </a:pPr>
            <a:r>
              <a:rPr lang="en-US" kern="1200" dirty="0">
                <a:ea typeface="+mn-ea"/>
                <a:cs typeface="+mn-cs"/>
              </a:rPr>
              <a:t>evolution to discover from scratch the benefit of </a:t>
            </a:r>
            <a:r>
              <a:rPr lang="en-US" b="1" kern="1200" dirty="0">
                <a:solidFill>
                  <a:srgbClr val="0000FF"/>
                </a:solidFill>
                <a:ea typeface="+mn-ea"/>
                <a:cs typeface="+mn-cs"/>
              </a:rPr>
              <a:t>complementary (opposing) muscle groups</a:t>
            </a:r>
            <a:r>
              <a:rPr lang="en-US" kern="1200" dirty="0">
                <a:ea typeface="+mn-ea"/>
                <a:cs typeface="+mn-cs"/>
              </a:rPr>
              <a:t>, similar to such muscle pairs in humans, e.g. biceps and triceps – and also to place them in a functional way</a:t>
            </a:r>
            <a:endParaRPr lang="en-US" kern="1200" dirty="0">
              <a:solidFill>
                <a:schemeClr val="tx1"/>
              </a:solidFill>
              <a:ea typeface="+mn-ea"/>
              <a:cs typeface="+mn-cs"/>
            </a:endParaRPr>
          </a:p>
        </p:txBody>
      </p:sp>
      <p:sp>
        <p:nvSpPr>
          <p:cNvPr id="7" name="TextBox 6"/>
          <p:cNvSpPr txBox="1"/>
          <p:nvPr/>
        </p:nvSpPr>
        <p:spPr>
          <a:xfrm>
            <a:off x="468313" y="6165304"/>
            <a:ext cx="8640960" cy="430887"/>
          </a:xfrm>
          <a:prstGeom prst="rect">
            <a:avLst/>
          </a:prstGeom>
          <a:noFill/>
        </p:spPr>
        <p:txBody>
          <a:bodyPr wrap="square" rtlCol="0">
            <a:spAutoFit/>
          </a:bodyPr>
          <a:lstStyle/>
          <a:p>
            <a:pPr marL="1527175" indent="-1527175">
              <a:tabLst>
                <a:tab pos="1708150" algn="l"/>
              </a:tabLst>
            </a:pPr>
            <a:r>
              <a:rPr lang="en-US" sz="1100" dirty="0"/>
              <a:t>Source: Lehman, J. at all.</a:t>
            </a:r>
            <a:r>
              <a:rPr lang="cs-CZ" sz="1100" dirty="0"/>
              <a:t>:</a:t>
            </a:r>
            <a:r>
              <a:rPr lang="en-US" sz="1100" dirty="0"/>
              <a:t>	The Surprising Creativity of Digital Evolution: A Collection of Anecdotes from the Evolutionary </a:t>
            </a:r>
          </a:p>
          <a:p>
            <a:pPr marL="1708150" indent="-1708150"/>
            <a:r>
              <a:rPr lang="en-US" sz="1100" dirty="0"/>
              <a:t>	Computation and Artificial Life Research Communities</a:t>
            </a:r>
            <a:r>
              <a:rPr lang="cs-CZ" sz="1100" dirty="0"/>
              <a:t>. </a:t>
            </a:r>
            <a:r>
              <a:rPr lang="en-US" sz="1100" dirty="0"/>
              <a:t>2018</a:t>
            </a:r>
            <a:endParaRPr lang="cs-CZ" sz="1100" dirty="0"/>
          </a:p>
        </p:txBody>
      </p:sp>
      <p:sp>
        <p:nvSpPr>
          <p:cNvPr id="9" name="Title 1"/>
          <p:cNvSpPr txBox="1">
            <a:spLocks/>
          </p:cNvSpPr>
          <p:nvPr/>
        </p:nvSpPr>
        <p:spPr bwMode="auto">
          <a:xfrm>
            <a:off x="620713" y="3413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Surprising Creativity of Digital Evolution</a:t>
            </a:r>
          </a:p>
        </p:txBody>
      </p:sp>
      <p:pic>
        <p:nvPicPr>
          <p:cNvPr id="4" name="Evolution of Muscles and Bo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2378092"/>
            <a:ext cx="6096000" cy="3429000"/>
          </a:xfrm>
          <a:prstGeom prst="rect">
            <a:avLst/>
          </a:prstGeom>
        </p:spPr>
      </p:pic>
    </p:spTree>
    <p:extLst>
      <p:ext uri="{BB962C8B-B14F-4D97-AF65-F5344CB8AC3E}">
        <p14:creationId xmlns:p14="http://schemas.microsoft.com/office/powerpoint/2010/main" val="37315286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88" y="1412776"/>
            <a:ext cx="8640763" cy="5111849"/>
          </a:xfrm>
        </p:spPr>
        <p:txBody>
          <a:bodyPr/>
          <a:lstStyle/>
          <a:p>
            <a:pPr marL="57150" indent="0">
              <a:buNone/>
            </a:pPr>
            <a:r>
              <a:rPr lang="en-US" sz="1500" b="1" dirty="0">
                <a:solidFill>
                  <a:srgbClr val="0000FF"/>
                </a:solidFill>
              </a:rPr>
              <a:t>Re-enabling Disabled </a:t>
            </a:r>
            <a:r>
              <a:rPr lang="en-US" sz="1500" b="1" dirty="0" err="1">
                <a:solidFill>
                  <a:srgbClr val="0000FF"/>
                </a:solidFill>
              </a:rPr>
              <a:t>Appendenges</a:t>
            </a:r>
            <a:r>
              <a:rPr lang="en-US" sz="1500" b="1" dirty="0">
                <a:solidFill>
                  <a:srgbClr val="0000FF"/>
                </a:solidFill>
              </a:rPr>
              <a:t>, </a:t>
            </a:r>
            <a:r>
              <a:rPr lang="en-US" sz="1500" b="1" dirty="0" err="1">
                <a:solidFill>
                  <a:srgbClr val="0000FF"/>
                </a:solidFill>
              </a:rPr>
              <a:t>Ecarlat</a:t>
            </a:r>
            <a:r>
              <a:rPr lang="en-US" sz="1500" b="1" dirty="0">
                <a:solidFill>
                  <a:srgbClr val="0000FF"/>
                </a:solidFill>
              </a:rPr>
              <a:t> and colleagues [85]</a:t>
            </a:r>
            <a:endParaRPr lang="en-US" kern="1200" dirty="0">
              <a:solidFill>
                <a:schemeClr val="tx1"/>
              </a:solidFill>
              <a:ea typeface="+mn-ea"/>
              <a:cs typeface="+mn-cs"/>
            </a:endParaRPr>
          </a:p>
          <a:p>
            <a:pPr lvl="1">
              <a:lnSpc>
                <a:spcPct val="100000"/>
              </a:lnSpc>
              <a:spcBef>
                <a:spcPts val="600"/>
              </a:spcBef>
            </a:pPr>
            <a:r>
              <a:rPr lang="en-US" kern="1200" dirty="0">
                <a:ea typeface="+mn-ea"/>
                <a:cs typeface="+mn-cs"/>
              </a:rPr>
              <a:t>The goal was to accumulate a wide variety of controllers, to move the cube onto the table, to grasp the cube, </a:t>
            </a:r>
            <a:r>
              <a:rPr lang="en-US" dirty="0"/>
              <a:t>to launch it into a basket in front of the robot, …</a:t>
            </a:r>
            <a:endParaRPr lang="en-US" kern="1200" dirty="0">
              <a:ea typeface="+mn-ea"/>
              <a:cs typeface="+mn-cs"/>
            </a:endParaRPr>
          </a:p>
          <a:p>
            <a:pPr lvl="1">
              <a:lnSpc>
                <a:spcPct val="100000"/>
              </a:lnSpc>
              <a:spcBef>
                <a:spcPts val="600"/>
              </a:spcBef>
            </a:pPr>
            <a:r>
              <a:rPr lang="en-US" kern="1200" dirty="0">
                <a:ea typeface="+mn-ea"/>
                <a:cs typeface="+mn-cs"/>
              </a:rPr>
              <a:t>Then the robot’s gripper was crippled, preventing it from opening and closing, …</a:t>
            </a:r>
          </a:p>
          <a:p>
            <a:pPr lvl="1">
              <a:lnSpc>
                <a:spcPct val="100000"/>
              </a:lnSpc>
              <a:spcBef>
                <a:spcPts val="600"/>
              </a:spcBef>
            </a:pPr>
            <a:endParaRPr lang="en-US" kern="1200" dirty="0">
              <a:ea typeface="+mn-ea"/>
              <a:cs typeface="+mn-cs"/>
            </a:endParaRPr>
          </a:p>
        </p:txBody>
      </p:sp>
      <p:sp>
        <p:nvSpPr>
          <p:cNvPr id="7" name="TextBox 6"/>
          <p:cNvSpPr txBox="1"/>
          <p:nvPr/>
        </p:nvSpPr>
        <p:spPr>
          <a:xfrm>
            <a:off x="468313" y="6165304"/>
            <a:ext cx="8640960" cy="430887"/>
          </a:xfrm>
          <a:prstGeom prst="rect">
            <a:avLst/>
          </a:prstGeom>
          <a:noFill/>
        </p:spPr>
        <p:txBody>
          <a:bodyPr wrap="square" rtlCol="0">
            <a:spAutoFit/>
          </a:bodyPr>
          <a:lstStyle/>
          <a:p>
            <a:pPr marL="1527175" indent="-1527175">
              <a:tabLst>
                <a:tab pos="1708150" algn="l"/>
              </a:tabLst>
            </a:pPr>
            <a:r>
              <a:rPr lang="en-US" sz="1100" dirty="0"/>
              <a:t>Source: Lehman, J. at all.</a:t>
            </a:r>
            <a:r>
              <a:rPr lang="cs-CZ" sz="1100" dirty="0"/>
              <a:t>:</a:t>
            </a:r>
            <a:r>
              <a:rPr lang="en-US" sz="1100" dirty="0"/>
              <a:t>	The Surprising Creativity of Digital Evolution: A Collection of Anecdotes from the Evolutionary </a:t>
            </a:r>
          </a:p>
          <a:p>
            <a:pPr marL="1708150" indent="-1708150"/>
            <a:r>
              <a:rPr lang="en-US" sz="1100" dirty="0"/>
              <a:t>	Computation and Artificial Life Research Communities</a:t>
            </a:r>
            <a:r>
              <a:rPr lang="cs-CZ" sz="1100" dirty="0"/>
              <a:t>. </a:t>
            </a:r>
            <a:r>
              <a:rPr lang="en-US" sz="1100" dirty="0"/>
              <a:t>2018</a:t>
            </a:r>
            <a:endParaRPr lang="cs-CZ" sz="1100" dirty="0"/>
          </a:p>
        </p:txBody>
      </p:sp>
      <p:sp>
        <p:nvSpPr>
          <p:cNvPr id="9" name="Title 1"/>
          <p:cNvSpPr txBox="1">
            <a:spLocks/>
          </p:cNvSpPr>
          <p:nvPr/>
        </p:nvSpPr>
        <p:spPr bwMode="auto">
          <a:xfrm>
            <a:off x="620713" y="341313"/>
            <a:ext cx="8207375" cy="720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4000" b="1">
                <a:solidFill>
                  <a:schemeClr val="bg1"/>
                </a:solidFill>
                <a:effectLst/>
                <a:latin typeface="+mj-lt"/>
                <a:ea typeface="+mj-ea"/>
                <a:cs typeface="+mj-cs"/>
              </a:defRPr>
            </a:lvl1pPr>
            <a:lvl2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2pPr>
            <a:lvl3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3pPr>
            <a:lvl4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4pPr>
            <a:lvl5pPr algn="r" rtl="0" eaLnBrk="0" fontAlgn="base" hangingPunct="0">
              <a:spcBef>
                <a:spcPct val="0"/>
              </a:spcBef>
              <a:spcAft>
                <a:spcPct val="0"/>
              </a:spcAft>
              <a:defRPr sz="4000" b="1">
                <a:solidFill>
                  <a:schemeClr val="tx1"/>
                </a:solidFill>
                <a:effectLst>
                  <a:outerShdw blurRad="38100" dist="38100" dir="2700000" algn="tl">
                    <a:srgbClr val="C0C0C0"/>
                  </a:outerShdw>
                </a:effectLst>
                <a:latin typeface="Tahoma" pitchFamily="34" charset="0"/>
              </a:defRPr>
            </a:lvl5pPr>
            <a:lvl6pPr marL="4572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6pPr>
            <a:lvl7pPr marL="9144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7pPr>
            <a:lvl8pPr marL="13716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8pPr>
            <a:lvl9pPr marL="1828800" algn="r" rtl="0" fontAlgn="base">
              <a:spcBef>
                <a:spcPct val="0"/>
              </a:spcBef>
              <a:spcAft>
                <a:spcPct val="0"/>
              </a:spcAft>
              <a:defRPr sz="4000" b="1">
                <a:solidFill>
                  <a:schemeClr val="tx1"/>
                </a:solidFill>
                <a:effectLst>
                  <a:outerShdw blurRad="38100" dist="38100" dir="2700000" algn="tl">
                    <a:srgbClr val="C0C0C0"/>
                  </a:outerShdw>
                </a:effectLst>
                <a:latin typeface="Tahoma" pitchFamily="34" charset="0"/>
              </a:defRPr>
            </a:lvl9pPr>
          </a:lstStyle>
          <a:p>
            <a:r>
              <a:rPr lang="en-US" kern="0" dirty="0">
                <a:solidFill>
                  <a:schemeClr val="tx1"/>
                </a:solidFill>
              </a:rPr>
              <a:t>Surprising Creativity of Digital Evolution</a:t>
            </a:r>
          </a:p>
        </p:txBody>
      </p:sp>
      <p:pic>
        <p:nvPicPr>
          <p:cNvPr id="2" name="Re-enabling Disabled Appendenges">
            <a:hlinkClick r:id="" action="ppaction://media"/>
          </p:cNvPr>
          <p:cNvPicPr>
            <a:picLocks noChangeAspect="1"/>
          </p:cNvPicPr>
          <p:nvPr>
            <a:videoFile r:link="rId1"/>
            <p:extLst>
              <p:ext uri="{DAA4B4D4-6D71-4841-9C94-3DE7FCFB9230}">
                <p14:media xmlns:p14="http://schemas.microsoft.com/office/powerpoint/2010/main" r:embed="rId2">
                  <p14:trim st="1023"/>
                </p14:media>
              </p:ext>
            </p:extLst>
          </p:nvPr>
        </p:nvPicPr>
        <p:blipFill>
          <a:blip r:embed="rId5"/>
          <a:stretch>
            <a:fillRect/>
          </a:stretch>
        </p:blipFill>
        <p:spPr>
          <a:xfrm>
            <a:off x="1777913" y="2666753"/>
            <a:ext cx="5596112" cy="3147813"/>
          </a:xfrm>
          <a:prstGeom prst="rect">
            <a:avLst/>
          </a:prstGeom>
        </p:spPr>
      </p:pic>
    </p:spTree>
    <p:extLst>
      <p:ext uri="{BB962C8B-B14F-4D97-AF65-F5344CB8AC3E}">
        <p14:creationId xmlns:p14="http://schemas.microsoft.com/office/powerpoint/2010/main" val="320044620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GP: Trigonometric Identity</a:t>
            </a:r>
          </a:p>
        </p:txBody>
      </p:sp>
      <p:sp>
        <p:nvSpPr>
          <p:cNvPr id="3" name="Content Placeholder 2"/>
          <p:cNvSpPr>
            <a:spLocks noGrp="1"/>
          </p:cNvSpPr>
          <p:nvPr>
            <p:ph idx="1"/>
          </p:nvPr>
        </p:nvSpPr>
        <p:spPr/>
        <p:txBody>
          <a:bodyPr/>
          <a:lstStyle/>
          <a:p>
            <a:pPr>
              <a:buNone/>
            </a:pPr>
            <a:r>
              <a:rPr lang="en-US" b="1"/>
              <a:t>1. run, 13</a:t>
            </a:r>
            <a:r>
              <a:rPr lang="en-US" b="1" baseline="30000"/>
              <a:t>th</a:t>
            </a:r>
            <a:r>
              <a:rPr lang="en-US" b="1"/>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1 (</a:t>
            </a:r>
            <a:r>
              <a:rPr lang="en-US">
                <a:latin typeface="Consolas" pitchFamily="49" charset="0"/>
                <a:cs typeface="Consolas" pitchFamily="49" charset="0"/>
                <a:sym typeface="Symbol"/>
              </a:rPr>
              <a:t>  (sin x) (sin x))) (  (sin x) (sin x)))</a:t>
            </a:r>
          </a:p>
          <a:p>
            <a:pPr marL="342900" lvl="1" indent="-342900">
              <a:spcBef>
                <a:spcPct val="50000"/>
              </a:spcBef>
              <a:buClr>
                <a:srgbClr val="FFAE5D"/>
              </a:buClr>
              <a:buSzPct val="75000"/>
              <a:buNone/>
            </a:pPr>
            <a:r>
              <a:rPr lang="en-US" sz="1600">
                <a:ea typeface="+mn-ea"/>
                <a:cs typeface="+mn-cs"/>
              </a:rPr>
              <a:t>	which equals (after editing) to 1-2</a:t>
            </a:r>
            <a:r>
              <a:rPr lang="en-US" sz="1600">
                <a:latin typeface="Consolas" pitchFamily="49" charset="0"/>
                <a:cs typeface="Consolas" pitchFamily="49" charset="0"/>
                <a:sym typeface="Symbol"/>
              </a:rPr>
              <a:t>sin</a:t>
            </a:r>
            <a:r>
              <a:rPr lang="en-US" sz="1600" baseline="30000">
                <a:latin typeface="Consolas" pitchFamily="49" charset="0"/>
                <a:cs typeface="Consolas" pitchFamily="49" charset="0"/>
                <a:sym typeface="Symbol"/>
              </a:rPr>
              <a:t>2</a:t>
            </a:r>
            <a:r>
              <a:rPr lang="en-US" sz="1600">
                <a:latin typeface="Consolas" pitchFamily="49" charset="0"/>
                <a:cs typeface="Consolas" pitchFamily="49" charset="0"/>
                <a:sym typeface="Symbol"/>
              </a:rPr>
              <a:t>x</a:t>
            </a:r>
            <a:r>
              <a:rPr lang="en-US" sz="1600">
                <a:cs typeface="Consolas" pitchFamily="49" charset="0"/>
                <a:sym typeface="Symbol"/>
              </a:rPr>
              <a:t>.</a:t>
            </a:r>
            <a:endParaRPr lang="en-US" sz="1600">
              <a:ea typeface="+mn-ea"/>
              <a:cs typeface="+mn-cs"/>
            </a:endParaRPr>
          </a:p>
          <a:p>
            <a:pPr marL="342900" lvl="1" indent="-342900">
              <a:spcBef>
                <a:spcPts val="1800"/>
              </a:spcBef>
              <a:buClr>
                <a:srgbClr val="FFAE5D"/>
              </a:buClr>
              <a:buSzPct val="75000"/>
              <a:buNone/>
            </a:pPr>
            <a:r>
              <a:rPr lang="en-US" sz="1600" b="1">
                <a:ea typeface="+mn-ea"/>
                <a:cs typeface="+mn-cs"/>
              </a:rPr>
              <a:t>2. run, 34</a:t>
            </a:r>
            <a:r>
              <a:rPr lang="en-US" sz="1600" b="1" baseline="30000">
                <a:ea typeface="+mn-ea"/>
                <a:cs typeface="+mn-cs"/>
              </a:rPr>
              <a:t>th</a:t>
            </a:r>
            <a:r>
              <a:rPr lang="en-US" sz="1600" b="1">
                <a:ea typeface="+mn-ea"/>
                <a:cs typeface="+mn-cs"/>
              </a:rPr>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a:t>
            </a:r>
            <a:r>
              <a:rPr lang="en-US">
                <a:latin typeface="Consolas" pitchFamily="49" charset="0"/>
                <a:cs typeface="Consolas" pitchFamily="49" charset="0"/>
              </a:rPr>
              <a:t> 1 (</a:t>
            </a:r>
            <a:r>
              <a:rPr lang="en-US">
                <a:latin typeface="Consolas" pitchFamily="49" charset="0"/>
                <a:cs typeface="Consolas" pitchFamily="49" charset="0"/>
                <a:sym typeface="Symbol"/>
              </a:rPr>
              <a:t> ( (sin x) (sin x)) 2))</a:t>
            </a:r>
          </a:p>
          <a:p>
            <a:pPr marL="342900" lvl="1" indent="-342900">
              <a:spcBef>
                <a:spcPct val="50000"/>
              </a:spcBef>
              <a:buClr>
                <a:srgbClr val="FFAE5D"/>
              </a:buClr>
              <a:buSzPct val="75000"/>
              <a:buNone/>
            </a:pPr>
            <a:r>
              <a:rPr lang="en-US" sz="1600"/>
              <a:t>	which is just another way of writing the same expression</a:t>
            </a:r>
            <a:r>
              <a:rPr lang="en-US" sz="1600">
                <a:cs typeface="Consolas" pitchFamily="49" charset="0"/>
                <a:sym typeface="Symbol"/>
              </a:rPr>
              <a:t>.</a:t>
            </a:r>
            <a:endParaRPr lang="en-US" sz="1600"/>
          </a:p>
          <a:p>
            <a:pPr marL="342900" lvl="1" indent="-342900">
              <a:spcBef>
                <a:spcPts val="1800"/>
              </a:spcBef>
              <a:buClr>
                <a:srgbClr val="FFAE5D"/>
              </a:buClr>
              <a:buSzPct val="75000"/>
              <a:buNone/>
            </a:pPr>
            <a:r>
              <a:rPr lang="en-US" sz="1600" b="1">
                <a:ea typeface="+mn-ea"/>
                <a:cs typeface="+mn-cs"/>
              </a:rPr>
              <a:t>3. run, 30</a:t>
            </a:r>
            <a:r>
              <a:rPr lang="en-US" sz="1600" b="1" baseline="30000">
                <a:ea typeface="+mn-ea"/>
                <a:cs typeface="+mn-cs"/>
              </a:rPr>
              <a:t>th</a:t>
            </a:r>
            <a:r>
              <a:rPr lang="en-US" sz="1600" b="1">
                <a:ea typeface="+mn-ea"/>
                <a:cs typeface="+mn-cs"/>
              </a:rPr>
              <a:t> generation</a:t>
            </a:r>
          </a:p>
          <a:p>
            <a:pPr>
              <a:buNone/>
            </a:pPr>
            <a:r>
              <a:rPr lang="en-US">
                <a:latin typeface="Consolas" pitchFamily="49" charset="0"/>
                <a:cs typeface="Consolas" pitchFamily="49" charset="0"/>
              </a:rPr>
              <a:t>	(</a:t>
            </a:r>
            <a:r>
              <a:rPr lang="en-US">
                <a:latin typeface="Consolas" pitchFamily="49" charset="0"/>
                <a:cs typeface="Consolas" pitchFamily="49" charset="0"/>
                <a:sym typeface="Symbol"/>
              </a:rPr>
              <a:t>sin (– (– 2 ( x 2))</a:t>
            </a:r>
          </a:p>
          <a:p>
            <a:pPr>
              <a:buNone/>
            </a:pPr>
            <a:r>
              <a:rPr lang="en-US">
                <a:latin typeface="Consolas" pitchFamily="49" charset="0"/>
                <a:cs typeface="Consolas" pitchFamily="49" charset="0"/>
                <a:sym typeface="Symbol"/>
              </a:rPr>
              <a:t>	        (sin (sin (sin (sin (sin (sin ( (sin (sin 1))</a:t>
            </a:r>
          </a:p>
          <a:p>
            <a:pPr>
              <a:buNone/>
            </a:pPr>
            <a:r>
              <a:rPr lang="en-US">
                <a:latin typeface="Consolas" pitchFamily="49" charset="0"/>
                <a:cs typeface="Consolas" pitchFamily="49" charset="0"/>
                <a:sym typeface="Symbol"/>
              </a:rPr>
              <a:t>	                                         (sin (sin 1))</a:t>
            </a:r>
          </a:p>
          <a:p>
            <a:pPr>
              <a:buNone/>
            </a:pPr>
            <a:r>
              <a:rPr lang="en-US">
                <a:latin typeface="Consolas" pitchFamily="49" charset="0"/>
                <a:cs typeface="Consolas" pitchFamily="49" charset="0"/>
                <a:sym typeface="Symbol"/>
              </a:rPr>
              <a:t>	                                         ))))))))) </a:t>
            </a:r>
          </a:p>
          <a:p>
            <a:pPr marL="342900" lvl="1" indent="-342900">
              <a:spcBef>
                <a:spcPct val="50000"/>
              </a:spcBef>
              <a:buClr>
                <a:srgbClr val="FFAE5D"/>
              </a:buClr>
              <a:buSzPct val="75000"/>
              <a:buNone/>
            </a:pPr>
            <a:r>
              <a:rPr lang="en-US" sz="1600"/>
              <a:t>	</a:t>
            </a:r>
            <a:r>
              <a:rPr lang="en-US" sz="1600" b="1"/>
              <a:t>2 minus the expression on the 2</a:t>
            </a:r>
            <a:r>
              <a:rPr lang="en-US" sz="1600" b="1" baseline="30000"/>
              <a:t>nd</a:t>
            </a:r>
            <a:r>
              <a:rPr lang="en-US" sz="1600" b="1"/>
              <a:t> and 3</a:t>
            </a:r>
            <a:r>
              <a:rPr lang="en-US" sz="1600" b="1" baseline="30000"/>
              <a:t>rd</a:t>
            </a:r>
            <a:r>
              <a:rPr lang="en-US" sz="1600" b="1"/>
              <a:t> rows is almost </a:t>
            </a:r>
            <a:r>
              <a:rPr lang="en-US" sz="1600" b="1">
                <a:sym typeface="Symbol"/>
              </a:rPr>
              <a:t>/2</a:t>
            </a:r>
            <a:r>
              <a:rPr lang="en-US" sz="1600">
                <a:sym typeface="Symbol"/>
              </a:rPr>
              <a:t>, so the discovered identity is </a:t>
            </a:r>
            <a:r>
              <a:rPr lang="en-US" sz="1600">
                <a:ea typeface="+mn-ea"/>
                <a:cs typeface="+mn-cs"/>
              </a:rPr>
              <a:t>cos(2x) = sin(</a:t>
            </a:r>
            <a:r>
              <a:rPr lang="en-US" sz="1600">
                <a:sym typeface="Symbol"/>
              </a:rPr>
              <a:t>/2 – 2x</a:t>
            </a:r>
            <a:r>
              <a:rPr lang="en-US" sz="1600">
                <a:ea typeface="+mn-ea"/>
                <a:cs typeface="+mn-cs"/>
              </a:rPr>
              <a:t>).</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a:xfrm>
            <a:off x="468313" y="188913"/>
            <a:ext cx="8207375" cy="603250"/>
          </a:xfrm>
        </p:spPr>
        <p:txBody>
          <a:bodyPr/>
          <a:lstStyle/>
          <a:p>
            <a:pPr eaLnBrk="1" hangingPunct="1">
              <a:defRPr/>
            </a:pPr>
            <a:r>
              <a:rPr lang="en-US" sz="3600"/>
              <a:t>Human-Competitive Results</a:t>
            </a:r>
          </a:p>
        </p:txBody>
      </p:sp>
      <p:sp>
        <p:nvSpPr>
          <p:cNvPr id="9219" name="Rectangle 3"/>
          <p:cNvSpPr>
            <a:spLocks noGrp="1" noChangeArrowheads="1"/>
          </p:cNvSpPr>
          <p:nvPr>
            <p:ph type="body" idx="1"/>
          </p:nvPr>
        </p:nvSpPr>
        <p:spPr>
          <a:xfrm>
            <a:off x="385763" y="1268413"/>
            <a:ext cx="8434387" cy="5038725"/>
          </a:xfrm>
        </p:spPr>
        <p:txBody>
          <a:bodyPr/>
          <a:lstStyle/>
          <a:p>
            <a:pPr eaLnBrk="1" hangingPunct="1">
              <a:spcBef>
                <a:spcPts val="600"/>
              </a:spcBef>
            </a:pPr>
            <a:r>
              <a:rPr lang="en-US"/>
              <a:t>John R. Koza, Martin A. Keane, Matthew J. Streeter:</a:t>
            </a:r>
            <a:r>
              <a:rPr lang="en-US">
                <a:solidFill>
                  <a:srgbClr val="FF9429"/>
                </a:solidFill>
              </a:rPr>
              <a:t> </a:t>
            </a:r>
            <a:r>
              <a:rPr lang="en-US" b="1" i="1"/>
              <a:t>What's AI Done for Me Lately? Genetic Programming's Human-Competitive Results</a:t>
            </a:r>
            <a:r>
              <a:rPr lang="en-US" i="1"/>
              <a:t>.</a:t>
            </a:r>
            <a:r>
              <a:rPr lang="en-US">
                <a:solidFill>
                  <a:srgbClr val="FF9429"/>
                </a:solidFill>
              </a:rPr>
              <a:t> </a:t>
            </a:r>
            <a:r>
              <a:rPr lang="en-US"/>
              <a:t>IEEE Intelligent Systems 18(3): 25-31 (2003)</a:t>
            </a:r>
          </a:p>
          <a:p>
            <a:pPr eaLnBrk="1" hangingPunct="1">
              <a:spcBef>
                <a:spcPts val="600"/>
              </a:spcBef>
              <a:buFont typeface="Wingdings" pitchFamily="2" charset="2"/>
              <a:buNone/>
            </a:pPr>
            <a:r>
              <a:rPr lang="en-US" sz="1200">
                <a:solidFill>
                  <a:srgbClr val="FF9429"/>
                </a:solidFill>
              </a:rPr>
              <a:t> 	</a:t>
            </a:r>
            <a:r>
              <a:rPr lang="en-US" sz="1200">
                <a:solidFill>
                  <a:srgbClr val="FF9429"/>
                </a:solidFill>
                <a:hlinkClick r:id="rId2"/>
              </a:rPr>
              <a:t>http://www.genetic-programming.com/humancompetitive.html</a:t>
            </a:r>
            <a:endParaRPr lang="en-US" sz="1200">
              <a:solidFill>
                <a:srgbClr val="FF9429"/>
              </a:solidFill>
            </a:endParaRPr>
          </a:p>
          <a:p>
            <a:pPr eaLnBrk="1" hangingPunct="1">
              <a:spcBef>
                <a:spcPts val="600"/>
              </a:spcBef>
              <a:buFont typeface="Wingdings" pitchFamily="2" charset="2"/>
              <a:buNone/>
            </a:pPr>
            <a:r>
              <a:rPr lang="en-US" sz="1200">
                <a:solidFill>
                  <a:srgbClr val="FF9429"/>
                </a:solidFill>
              </a:rPr>
              <a:t>	</a:t>
            </a:r>
            <a:r>
              <a:rPr lang="en-US" sz="1200">
                <a:solidFill>
                  <a:srgbClr val="FF9429"/>
                </a:solidFill>
                <a:hlinkClick r:id="rId3"/>
              </a:rPr>
              <a:t>http://www.cs.bham.ac.uk/~wbl/biblio/cache/http___www.genetic-programming.com_jkpdf_ieee2003intelligent.pdf</a:t>
            </a:r>
            <a:endParaRPr lang="en-US" sz="1200" b="1">
              <a:solidFill>
                <a:srgbClr val="FF9429"/>
              </a:solidFill>
            </a:endParaRPr>
          </a:p>
          <a:p>
            <a:pPr lvl="1" eaLnBrk="1" hangingPunct="1">
              <a:spcBef>
                <a:spcPts val="600"/>
              </a:spcBef>
            </a:pPr>
            <a:r>
              <a:rPr lang="en-US" sz="1600"/>
              <a:t>The automated problem-solving technique of genetic programming has generated at least </a:t>
            </a:r>
            <a:r>
              <a:rPr lang="en-US" sz="1600" b="1">
                <a:solidFill>
                  <a:srgbClr val="0000FF"/>
                </a:solidFill>
              </a:rPr>
              <a:t>36 human-competitive results (21 of which duplicate previously patented inventions, 6 of which duplicate functionality of inventions patented after January 1 2000)</a:t>
            </a:r>
            <a:r>
              <a:rPr lang="en-US" sz="1600"/>
              <a:t>. </a:t>
            </a:r>
          </a:p>
          <a:p>
            <a:pPr lvl="1" eaLnBrk="1" hangingPunct="1"/>
            <a:r>
              <a:rPr lang="en-US" sz="1600"/>
              <a:t>It also covers two automatically synthesized controllers for which the authors have applied for a patent and includes examples of an automatically synthesized antenna, classifier program, and mathematical algorithm.</a:t>
            </a:r>
          </a:p>
          <a:p>
            <a:pPr eaLnBrk="1" hangingPunct="1">
              <a:spcBef>
                <a:spcPts val="600"/>
              </a:spcBef>
              <a:buFont typeface="Wingdings" pitchFamily="2" charset="2"/>
              <a:buNone/>
            </a:pPr>
            <a:r>
              <a:rPr lang="en-US"/>
              <a:t>	More recent survey on human-competitive results produced by GP:</a:t>
            </a:r>
          </a:p>
          <a:p>
            <a:pPr eaLnBrk="1" hangingPunct="1">
              <a:spcBef>
                <a:spcPts val="600"/>
              </a:spcBef>
              <a:buFont typeface="Wingdings" pitchFamily="2" charset="2"/>
              <a:buNone/>
            </a:pPr>
            <a:r>
              <a:rPr lang="en-US" sz="1200">
                <a:solidFill>
                  <a:srgbClr val="FF9429"/>
                </a:solidFill>
              </a:rPr>
              <a:t>		</a:t>
            </a:r>
            <a:r>
              <a:rPr lang="en-US" sz="1200">
                <a:solidFill>
                  <a:srgbClr val="FF9429"/>
                </a:solidFill>
                <a:hlinkClick r:id="rId4"/>
              </a:rPr>
              <a:t>http://www.springerlink.com/content/92n753376213655k/fulltext.pdf</a:t>
            </a:r>
            <a:endParaRPr lang="en-US" sz="1200">
              <a:solidFill>
                <a:srgbClr val="FF9429"/>
              </a:solidFill>
            </a:endParaRPr>
          </a:p>
          <a:p>
            <a:pPr eaLnBrk="1" hangingPunct="1">
              <a:buFont typeface="Wingdings" pitchFamily="2" charset="2"/>
              <a:buNone/>
            </a:pPr>
            <a:endParaRPr lang="en-US"/>
          </a:p>
        </p:txBody>
      </p:sp>
    </p:spTree>
  </p:cSld>
  <p:clrMapOvr>
    <a:masterClrMapping/>
  </p:clrMapOvr>
</p:sld>
</file>

<file path=ppt/theme/theme1.xml><?xml version="1.0" encoding="utf-8"?>
<a:theme xmlns:a="http://schemas.openxmlformats.org/drawingml/2006/main" name="MLSC_Gerstner">
  <a:themeElements>
    <a:clrScheme name="MLSC_Gerstner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MLSC_Gerstner">
      <a:majorFont>
        <a:latin typeface="Tahoma"/>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LSC_Gerstner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MLSC_Gerstner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MLSC_Gerstner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MLSC_Gerstner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MLSC_Gerstner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MLSC_Gerstner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MLSC_Gerstner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MLSC_Gerstner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MLSC_Gerstner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MLSC_Gerstner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MLSC_Gerstner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MLSC_Gerstner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MLSC_Gerstner</Template>
  <TotalTime>22917</TotalTime>
  <Words>4980</Words>
  <Application>Microsoft Office PowerPoint</Application>
  <PresentationFormat>Předvádění na obrazovce (4:3)</PresentationFormat>
  <Paragraphs>710</Paragraphs>
  <Slides>77</Slides>
  <Notes>20</Notes>
  <HiddenSlides>0</HiddenSlides>
  <MMClips>9</MMClips>
  <ScaleCrop>false</ScaleCrop>
  <HeadingPairs>
    <vt:vector size="8" baseType="variant">
      <vt:variant>
        <vt:lpstr>Použitá písma</vt:lpstr>
      </vt:variant>
      <vt:variant>
        <vt:i4>14</vt:i4>
      </vt:variant>
      <vt:variant>
        <vt:lpstr>Motiv</vt:lpstr>
      </vt:variant>
      <vt:variant>
        <vt:i4>1</vt:i4>
      </vt:variant>
      <vt:variant>
        <vt:lpstr>Vložené servery OLE</vt:lpstr>
      </vt:variant>
      <vt:variant>
        <vt:i4>3</vt:i4>
      </vt:variant>
      <vt:variant>
        <vt:lpstr>Nadpisy snímků</vt:lpstr>
      </vt:variant>
      <vt:variant>
        <vt:i4>77</vt:i4>
      </vt:variant>
    </vt:vector>
  </HeadingPairs>
  <TitlesOfParts>
    <vt:vector size="95" baseType="lpstr">
      <vt:lpstr>ＭＳ Ｐゴシック</vt:lpstr>
      <vt:lpstr>Arial</vt:lpstr>
      <vt:lpstr>Arial Black</vt:lpstr>
      <vt:lpstr>Calibri</vt:lpstr>
      <vt:lpstr>Cambria Math</vt:lpstr>
      <vt:lpstr>Consolas</vt:lpstr>
      <vt:lpstr>Garamond</vt:lpstr>
      <vt:lpstr>Palatino Linotype</vt:lpstr>
      <vt:lpstr>Symbol</vt:lpstr>
      <vt:lpstr>Tahoma</vt:lpstr>
      <vt:lpstr>Times New Roman</vt:lpstr>
      <vt:lpstr>Verdana</vt:lpstr>
      <vt:lpstr>Wingdings</vt:lpstr>
      <vt:lpstr>Wingdings 2</vt:lpstr>
      <vt:lpstr>MLSC_Gerstner</vt:lpstr>
      <vt:lpstr>Image</vt:lpstr>
      <vt:lpstr>Picture</vt:lpstr>
      <vt:lpstr>Acrobat Document</vt:lpstr>
      <vt:lpstr>Applications of Evolutionary Algorithms </vt:lpstr>
      <vt:lpstr>Evolutionary Algorithms</vt:lpstr>
      <vt:lpstr>Genetic Programming (GP)</vt:lpstr>
      <vt:lpstr>GP: Application Domains</vt:lpstr>
      <vt:lpstr>GP: Trigonometric Identity</vt:lpstr>
      <vt:lpstr>GP: Trigonometric Identity</vt:lpstr>
      <vt:lpstr>GP: Trigonometric Identity</vt:lpstr>
      <vt:lpstr>GP: Trigonometric Identity</vt:lpstr>
      <vt:lpstr>Human-Competitive Results</vt:lpstr>
      <vt:lpstr>Criteria of Human-Competitive Results</vt:lpstr>
      <vt:lpstr>Human-Competitive Results</vt:lpstr>
      <vt:lpstr>Six Post-2000 patented analog circuits</vt:lpstr>
      <vt:lpstr>Automated Design of Electrical Circuits</vt:lpstr>
      <vt:lpstr>Automated Design of Electrical Circuits</vt:lpstr>
      <vt:lpstr>WYWIWYG: Embryonic Electrical Circuit</vt:lpstr>
      <vt:lpstr>WYWIWYG: Fitness Assignment</vt:lpstr>
      <vt:lpstr>GP Control Parameters Setup</vt:lpstr>
      <vt:lpstr>Low-Voltage Balun Circuit</vt:lpstr>
      <vt:lpstr>Genetically Evolved Low-Voltage Balun Circuit</vt:lpstr>
      <vt:lpstr>Voltage-Current Conversion Circuit</vt:lpstr>
      <vt:lpstr>Mixed Analog-Digital Register-Controlled Variable Capacitor</vt:lpstr>
      <vt:lpstr>HUMIES</vt:lpstr>
      <vt:lpstr>2004 Human-Competitive Awards  in Genetic and Evolutionary Computation </vt:lpstr>
      <vt:lpstr>The winner of Humies 2004</vt:lpstr>
      <vt:lpstr>Evolved Antennas for Deployment on NASA’s  Space Technology 5 Mission</vt:lpstr>
      <vt:lpstr>Evolved Antenna  for Space Technology 5 mission </vt:lpstr>
      <vt:lpstr>Evolved Antenna  for Space Technology 5 mission </vt:lpstr>
      <vt:lpstr>Evolved Antenna  for Space Technology 5 mission </vt:lpstr>
      <vt:lpstr>Evolved Antenna  for Space Technology 5 mission </vt:lpstr>
      <vt:lpstr>Evolved Antenna  for Space Technology 5 mission</vt:lpstr>
      <vt:lpstr>How to Draw a Straight Line Using a GP</vt:lpstr>
      <vt:lpstr>How to Draw a Straight Line Using a GP</vt:lpstr>
      <vt:lpstr>How to Draw a Straight Line Using a GP</vt:lpstr>
      <vt:lpstr>How to Draw a Straight Line Using a GP</vt:lpstr>
      <vt:lpstr>How to Draw a Straight Line Using a GP</vt:lpstr>
      <vt:lpstr>How to Draw a Straight Line Using a GP</vt:lpstr>
      <vt:lpstr>Some results</vt:lpstr>
      <vt:lpstr>Some results</vt:lpstr>
      <vt:lpstr>Some results</vt:lpstr>
      <vt:lpstr>Some results</vt:lpstr>
      <vt:lpstr>2005 Human-Competitive Awards in  Genetic and Evolutionary Computation cont. </vt:lpstr>
      <vt:lpstr>Moshe Sipper: Evolved to Win </vt:lpstr>
      <vt:lpstr>Prezentace aplikace PowerPoint</vt:lpstr>
      <vt:lpstr>Evolutionary Design of Single-Mode Microstructured Polymer Optical Fibres</vt:lpstr>
      <vt:lpstr>Single-moded fibres</vt:lpstr>
      <vt:lpstr>Evolved single-mode designs</vt:lpstr>
      <vt:lpstr>Manufactured single-mode MPOF</vt:lpstr>
      <vt:lpstr>A different fitness function</vt:lpstr>
      <vt:lpstr>Automatically Finding Patches Using GP</vt:lpstr>
      <vt:lpstr>Automatically Finding Patches Using GP</vt:lpstr>
      <vt:lpstr>Automatically Finding Patches Using GP</vt:lpstr>
      <vt:lpstr>Automatically Finding Patches Using GP</vt:lpstr>
      <vt:lpstr>Automatically Finding Patches Using GP</vt:lpstr>
      <vt:lpstr>Prezentace aplikace PowerPoint</vt:lpstr>
      <vt:lpstr>Prezentace aplikace PowerPoint</vt:lpstr>
      <vt:lpstr>Multiple Traveling Salesman Problem</vt:lpstr>
      <vt:lpstr>Evolutionaty Algorithms for Dynamic Opt.</vt:lpstr>
      <vt:lpstr>Evolutionary Algorithms for Dynamic Opt.</vt:lpstr>
      <vt:lpstr>Prezentace aplikace PowerPoint</vt:lpstr>
      <vt:lpstr>Prezentace aplikace PowerPoint</vt:lpstr>
      <vt:lpstr>Prezentace aplikace PowerPoint</vt:lpstr>
      <vt:lpstr>Prezentace aplikace PowerPoint</vt:lpstr>
      <vt:lpstr>Evolution of Modular Robot Gaits</vt:lpstr>
      <vt:lpstr>Prezentace aplikace PowerPoint</vt:lpstr>
      <vt:lpstr>Prezentace aplikace PowerPoint</vt:lpstr>
      <vt:lpstr>Prezentace aplikace PowerPoint</vt:lpstr>
      <vt:lpstr>Prezentace aplikace PowerPoint</vt:lpstr>
      <vt:lpstr>Prezentace aplikace PowerPoint</vt:lpstr>
      <vt:lpstr>Evolutionary design of image filters</vt:lpstr>
      <vt:lpstr>Image filter in CGP </vt:lpstr>
      <vt:lpstr>Burst Noise Filtering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CVUT FEL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Jiri Kubalik</dc:creator>
  <cp:lastModifiedBy>Petr Pošík</cp:lastModifiedBy>
  <cp:revision>520</cp:revision>
  <dcterms:created xsi:type="dcterms:W3CDTF">2004-04-20T16:10:00Z</dcterms:created>
  <dcterms:modified xsi:type="dcterms:W3CDTF">2018-10-24T10:46:04Z</dcterms:modified>
</cp:coreProperties>
</file>