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6"/>
  </p:notesMasterIdLst>
  <p:handoutMasterIdLst>
    <p:handoutMasterId r:id="rId7"/>
  </p:handoutMasterIdLst>
  <p:sldIdLst>
    <p:sldId id="357" r:id="rId2"/>
    <p:sldId id="267" r:id="rId3"/>
    <p:sldId id="351" r:id="rId4"/>
    <p:sldId id="354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B1"/>
    <a:srgbClr val="FF0000"/>
    <a:srgbClr val="5F5F5F"/>
    <a:srgbClr val="4D4D4D"/>
    <a:srgbClr val="333333"/>
    <a:srgbClr val="ADF1B0"/>
    <a:srgbClr val="FFCC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2472" autoAdjust="0"/>
    <p:restoredTop sz="94640" autoAdjust="0"/>
  </p:normalViewPr>
  <p:slideViewPr>
    <p:cSldViewPr>
      <p:cViewPr varScale="1">
        <p:scale>
          <a:sx n="59" d="100"/>
          <a:sy n="59" d="100"/>
        </p:scale>
        <p:origin x="-4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84DBBB-7B01-4912-8001-0C80465D7377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E39B1B-0C74-44C2-B2E5-54915E49D7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923731-30A0-41DB-9D79-7B4AAFC9A782}" type="datetime1">
              <a:rPr lang="cs-CZ"/>
              <a:pPr>
                <a:defRPr/>
              </a:pPr>
              <a:t>25.3.2010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A798A28-9D4D-4734-B463-9787FFD42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A018AE-3CDD-49B7-8890-CC406AD0ED43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2452ED4-CF30-4204-97B6-0FF99F1FBA76}" type="datetime1">
              <a:rPr lang="cs-CZ"/>
              <a:pPr>
                <a:defRPr/>
              </a:pPr>
              <a:t>25.3.2010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1F806EC-4444-4971-BCF9-5AE446EBD250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96198-F7A3-4FA7-8B39-BDC5823B7CF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0E2BFC5-5910-4DBB-A9CD-1AA38EB3B1A3}" type="datetime1">
              <a:rPr lang="cs-CZ"/>
              <a:pPr>
                <a:defRPr/>
              </a:pPr>
              <a:t>25.3.2010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l="14407" t="12500" r="16103" b="73958"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1524000"/>
          </a:xfrm>
        </p:spPr>
        <p:txBody>
          <a:bodyPr>
            <a:normAutofit/>
          </a:bodyPr>
          <a:lstStyle>
            <a:lvl1pPr marL="0" indent="233363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6779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6400800" cy="5334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5F16-67B3-4013-BF4F-A436B2674154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2F86-C6E6-4E76-BE1E-86450F5B65B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FD36-3050-41AB-966F-D6A0E366892D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78E-AC1E-4BBD-AB02-9900A0386D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1288-0F23-4073-9F1A-88497A733F75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96DE-D466-4993-9A96-8D7DD0BFA8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09600"/>
          </a:xfrm>
        </p:spPr>
        <p:txBody>
          <a:bodyPr/>
          <a:lstStyle>
            <a:lvl1pPr algn="l">
              <a:def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6B1"/>
                </a:solidFill>
                <a:effectLst/>
                <a:uLnTx/>
                <a:uFillTx/>
                <a:latin typeface="Corbel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1pPr>
            <a:lvl2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800100" indent="-228600" algn="l" rtl="0" fontAlgn="base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-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5715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lang="en-US" sz="1800" b="0" dirty="0" smtClean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lang="en-US" sz="1800" b="0" dirty="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michal\Documents\!atg\ATGLogoGrid1k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46440" y="20782"/>
            <a:ext cx="762000" cy="762000"/>
          </a:xfrm>
          <a:prstGeom prst="rect">
            <a:avLst/>
          </a:prstGeom>
          <a:noFill/>
        </p:spPr>
      </p:pic>
      <p:pic>
        <p:nvPicPr>
          <p:cNvPr id="5" name="Picture 5" descr="C:\Users\michal\Documents\!atg\ATGLogoGrid1k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47364" y="24245"/>
            <a:ext cx="762000" cy="762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14407" t="12500" r="16103" b="73958"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buFontTx/>
              <a:buBlip>
                <a:blip r:embed="rId4"/>
              </a:buBlip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tx1"/>
              </a:buClr>
              <a:buFont typeface="Arial" pitchFamily="34" charset="0"/>
              <a:buChar char="»"/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Font typeface="Symbol" pitchFamily="18" charset="2"/>
              <a:buChar char="-"/>
              <a:defRPr lang="en-US" sz="20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20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US" sz="2000" kern="120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46B0-D230-46F3-8F7D-22482BA004DE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9" name="Zástupný symbol pro číslo snímku 14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01BF6-427D-49A5-8BB1-EB49E7733F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" name="Zástupný symbol pro zápatí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F6283-90B0-4DCD-9D3F-6EA1373D3575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C962-84BC-4B98-983E-584D8811C56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5D99-A821-4FDB-BC44-CBF1358E084C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2051-7312-44D1-A741-34039A3FCE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5639-C802-442B-9AD8-B8E80175845B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59D7-C314-492B-9B3F-6E08CE54A5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78E49-4B32-4CFE-A6F2-8B1C6126A2F9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B8371-56D7-4B99-85F4-5409F57DC00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26E8-6800-484E-A025-5C5BB598F081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B375-5624-4B9C-A32A-A0FBE31317C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434B-C0AA-4E22-968A-B7A2D06192CA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65D93-FFEC-4D85-99EC-0AD9CF33BB5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744F-631D-44C6-8E5C-EF1AD7F5C904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357D6-54FC-48DB-B895-F52EDB697F9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8FC39E-E39E-4DA8-9FFA-3A6028DA8AC1}" type="datetime1">
              <a:rPr lang="cs-CZ"/>
              <a:pPr>
                <a:defRPr/>
              </a:pPr>
              <a:t>25.3.2010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4F1D6A-E2ED-400C-88DC-8F3FF711BD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8" descr="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D549-406E-4122-97D4-5DE04CE0C0C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i@fel.cvut.cz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/>
          </p:cNvSpPr>
          <p:nvPr/>
        </p:nvSpPr>
        <p:spPr bwMode="auto">
          <a:xfrm>
            <a:off x="228600" y="1219200"/>
            <a:ext cx="8763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ctr">
              <a:spcBef>
                <a:spcPct val="20000"/>
              </a:spcBef>
              <a:buClr>
                <a:schemeClr val="tx1"/>
              </a:buClr>
              <a:buFont typeface="Arial" charset="0"/>
              <a:buNone/>
            </a:pPr>
            <a:r>
              <a:rPr lang="cs-CZ" sz="2800" b="1" dirty="0">
                <a:solidFill>
                  <a:srgbClr val="0076B1"/>
                </a:solidFill>
              </a:rPr>
              <a:t>ČVUT Fakulta elektrotechnická</a:t>
            </a:r>
          </a:p>
          <a:p>
            <a:pPr marL="342900" lvl="1" indent="-342900" algn="ctr">
              <a:spcBef>
                <a:spcPct val="20000"/>
              </a:spcBef>
              <a:buClr>
                <a:schemeClr val="tx1"/>
              </a:buClr>
              <a:buFont typeface="Arial" charset="0"/>
              <a:buNone/>
            </a:pPr>
            <a:r>
              <a:rPr lang="cs-CZ" sz="2800" b="1" dirty="0" err="1" smtClean="0">
                <a:solidFill>
                  <a:srgbClr val="0076B1"/>
                </a:solidFill>
              </a:rPr>
              <a:t>m</a:t>
            </a:r>
            <a:r>
              <a:rPr lang="en-US" sz="2800" b="1" dirty="0" err="1" smtClean="0">
                <a:solidFill>
                  <a:srgbClr val="0076B1"/>
                </a:solidFill>
              </a:rPr>
              <a:t>agistersk</a:t>
            </a:r>
            <a:r>
              <a:rPr lang="cs-CZ" sz="2800" b="1" dirty="0" smtClean="0">
                <a:solidFill>
                  <a:srgbClr val="0076B1"/>
                </a:solidFill>
              </a:rPr>
              <a:t>ý studijní </a:t>
            </a:r>
            <a:r>
              <a:rPr lang="cs-CZ" sz="2800" b="1" dirty="0">
                <a:solidFill>
                  <a:srgbClr val="0076B1"/>
                </a:solidFill>
              </a:rPr>
              <a:t>program Otevřená </a:t>
            </a:r>
            <a:r>
              <a:rPr lang="cs-CZ" sz="2800" b="1" dirty="0" smtClean="0">
                <a:solidFill>
                  <a:srgbClr val="0076B1"/>
                </a:solidFill>
              </a:rPr>
              <a:t>informatika</a:t>
            </a:r>
            <a:endParaRPr lang="cs-CZ" sz="2400" b="1" dirty="0"/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2"/>
              </a:buBlip>
            </a:pPr>
            <a:r>
              <a:rPr lang="cs-CZ" sz="2400" b="1" i="1" dirty="0" smtClean="0"/>
              <a:t>Softwarové inženýrství</a:t>
            </a:r>
            <a:endParaRPr lang="cs-CZ" sz="2400" b="1" i="1" dirty="0"/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2"/>
              </a:buBlip>
            </a:pPr>
            <a:r>
              <a:rPr lang="cs-CZ" sz="2400" b="1" i="1" dirty="0" smtClean="0"/>
              <a:t>Umělá inteligence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2"/>
              </a:buBlip>
            </a:pPr>
            <a:r>
              <a:rPr lang="cs-CZ" sz="2400" b="1" i="1" dirty="0" smtClean="0"/>
              <a:t>Počítačová grafika a interakce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2"/>
              </a:buBlip>
            </a:pPr>
            <a:r>
              <a:rPr lang="cs-CZ" sz="2400" b="1" i="1" dirty="0" smtClean="0"/>
              <a:t>Počítačové vidění a digitální obraz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2"/>
              </a:buBlip>
            </a:pPr>
            <a:r>
              <a:rPr lang="cs-CZ" sz="2400" b="1" i="1" dirty="0" smtClean="0"/>
              <a:t>Počítačové inženýrství</a:t>
            </a:r>
            <a:endParaRPr lang="en-US" sz="2400" b="1" i="1" dirty="0" smtClean="0"/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</a:pPr>
            <a:endParaRPr lang="cs-CZ" sz="2800" b="1" dirty="0" smtClean="0">
              <a:solidFill>
                <a:srgbClr val="0076B1"/>
              </a:solidFill>
            </a:endParaRP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</a:pPr>
            <a:r>
              <a:rPr lang="cs-CZ" sz="2800" b="1" dirty="0" smtClean="0">
                <a:solidFill>
                  <a:srgbClr val="0076B1"/>
                </a:solidFill>
              </a:rPr>
              <a:t>Více info:</a:t>
            </a:r>
            <a:endParaRPr lang="en-US" sz="2800" b="1" dirty="0" smtClean="0">
              <a:solidFill>
                <a:srgbClr val="0076B1"/>
              </a:solidFill>
              <a:hlinkClick r:id="rId3"/>
            </a:endParaRP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2"/>
              </a:buBlip>
            </a:pPr>
            <a:r>
              <a:rPr lang="cs-CZ" sz="2400" dirty="0" smtClean="0">
                <a:hlinkClick r:id="rId3"/>
              </a:rPr>
              <a:t>oi</a:t>
            </a:r>
            <a:r>
              <a:rPr lang="en-US" sz="2400" dirty="0" smtClean="0">
                <a:hlinkClick r:id="rId3"/>
              </a:rPr>
              <a:t>@</a:t>
            </a:r>
            <a:r>
              <a:rPr lang="en-US" sz="2400" dirty="0" err="1" smtClean="0">
                <a:hlinkClick r:id="rId3"/>
              </a:rPr>
              <a:t>fel.cvut.cz</a:t>
            </a:r>
            <a:r>
              <a:rPr lang="en-US" sz="2400" dirty="0" smtClean="0"/>
              <a:t> 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2"/>
              </a:buBlip>
            </a:pPr>
            <a:r>
              <a:rPr lang="en-US" sz="2400" dirty="0" smtClean="0"/>
              <a:t>http://oi.fel.cvut.cz</a:t>
            </a:r>
            <a:endParaRPr lang="cs-CZ" sz="2400" dirty="0" smtClean="0"/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</a:pPr>
            <a:r>
              <a:rPr lang="cs-CZ" dirty="0">
                <a:solidFill>
                  <a:srgbClr val="333333"/>
                </a:solidFill>
              </a:rPr>
              <a:t/>
            </a:r>
            <a:br>
              <a:rPr lang="cs-CZ" dirty="0">
                <a:solidFill>
                  <a:srgbClr val="333333"/>
                </a:solidFill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en-US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BEB8895-8124-479C-8FA6-B17FB5E2734A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/>
          </p:cNvSpPr>
          <p:nvPr/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None/>
            </a:pPr>
            <a:r>
              <a:rPr lang="cs-CZ" sz="2800" b="1" dirty="0">
                <a:solidFill>
                  <a:srgbClr val="0076B1"/>
                </a:solidFill>
              </a:rPr>
              <a:t>      </a:t>
            </a:r>
            <a:r>
              <a:rPr lang="cs-CZ" sz="2800" b="1" dirty="0" smtClean="0">
                <a:solidFill>
                  <a:srgbClr val="0076B1"/>
                </a:solidFill>
              </a:rPr>
              <a:t>Velká </a:t>
            </a:r>
            <a:r>
              <a:rPr lang="cs-CZ" sz="2800" b="1" dirty="0" smtClean="0">
                <a:solidFill>
                  <a:srgbClr val="0076B1"/>
                </a:solidFill>
              </a:rPr>
              <a:t>volitelnost v magistru OI</a:t>
            </a:r>
            <a:endParaRPr lang="cs-CZ" sz="2400" dirty="0">
              <a:solidFill>
                <a:srgbClr val="0076B1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dirty="0" smtClean="0">
                <a:solidFill>
                  <a:srgbClr val="333333"/>
                </a:solidFill>
              </a:rPr>
              <a:t>V </a:t>
            </a:r>
            <a:r>
              <a:rPr lang="en-US" sz="2400" dirty="0" smtClean="0">
                <a:solidFill>
                  <a:srgbClr val="333333"/>
                </a:solidFill>
              </a:rPr>
              <a:t>1. </a:t>
            </a:r>
            <a:r>
              <a:rPr lang="cs-CZ" sz="2400" dirty="0" smtClean="0">
                <a:solidFill>
                  <a:srgbClr val="333333"/>
                </a:solidFill>
              </a:rPr>
              <a:t>semestru lze volitelnými předměty </a:t>
            </a:r>
            <a:r>
              <a:rPr lang="cs-CZ" sz="2400" b="1" i="1" dirty="0" smtClean="0">
                <a:solidFill>
                  <a:srgbClr val="0076B1"/>
                </a:solidFill>
              </a:rPr>
              <a:t>doplnit chybějící základy </a:t>
            </a:r>
            <a:r>
              <a:rPr lang="cs-CZ" sz="2400" dirty="0" smtClean="0">
                <a:solidFill>
                  <a:srgbClr val="333333"/>
                </a:solidFill>
              </a:rPr>
              <a:t>– otevřenost vůči studentům různých bakalářských oborů.</a:t>
            </a:r>
            <a:endParaRPr lang="cs-CZ" sz="2400" dirty="0">
              <a:solidFill>
                <a:srgbClr val="333333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dirty="0" smtClean="0">
                <a:solidFill>
                  <a:srgbClr val="333333"/>
                </a:solidFill>
              </a:rPr>
              <a:t>Volitelné předměty dovolí </a:t>
            </a:r>
            <a:r>
              <a:rPr lang="cs-CZ" sz="2400" b="1" i="1" dirty="0" smtClean="0">
                <a:solidFill>
                  <a:srgbClr val="0076B1"/>
                </a:solidFill>
              </a:rPr>
              <a:t>individuální specializaci</a:t>
            </a:r>
            <a:r>
              <a:rPr lang="cs-CZ" sz="2400" dirty="0" smtClean="0">
                <a:solidFill>
                  <a:srgbClr val="333333"/>
                </a:solidFill>
              </a:rPr>
              <a:t> podle zájmu.</a:t>
            </a: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dirty="0" smtClean="0"/>
              <a:t>Zájem o druhý obor, i mimo OI, lze formalizovat pomoci </a:t>
            </a:r>
            <a:r>
              <a:rPr lang="en-US" sz="2400" b="1" i="1" dirty="0" smtClean="0">
                <a:solidFill>
                  <a:srgbClr val="0076B1"/>
                </a:solidFill>
              </a:rPr>
              <a:t>minor</a:t>
            </a:r>
            <a:r>
              <a:rPr lang="en-US" sz="2400" dirty="0" smtClean="0">
                <a:solidFill>
                  <a:srgbClr val="333333"/>
                </a:solidFill>
              </a:rPr>
              <a:t> </a:t>
            </a:r>
            <a:r>
              <a:rPr lang="cs-CZ" sz="2400" dirty="0" smtClean="0">
                <a:solidFill>
                  <a:srgbClr val="333333"/>
                </a:solidFill>
              </a:rPr>
              <a:t>oboru</a:t>
            </a:r>
            <a:r>
              <a:rPr lang="cs-CZ" sz="2400" dirty="0" smtClean="0">
                <a:solidFill>
                  <a:srgbClr val="333333"/>
                </a:solidFill>
              </a:rPr>
              <a:t>, možnost výběru z několika programů FEL.</a:t>
            </a:r>
            <a:endParaRPr lang="cs-CZ" sz="2400" dirty="0" smtClean="0">
              <a:solidFill>
                <a:srgbClr val="333333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cs-CZ" sz="2800" b="1" dirty="0" smtClean="0">
                <a:solidFill>
                  <a:srgbClr val="0076B1"/>
                </a:solidFill>
              </a:rPr>
              <a:t>    </a:t>
            </a:r>
            <a:endParaRPr lang="cs-CZ" sz="2800" b="1" dirty="0" smtClean="0">
              <a:solidFill>
                <a:srgbClr val="0076B1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cs-CZ" sz="2800" b="1" dirty="0" smtClean="0">
                <a:solidFill>
                  <a:srgbClr val="0076B1"/>
                </a:solidFill>
              </a:rPr>
              <a:t> Minory </a:t>
            </a:r>
            <a:endParaRPr lang="en-US" sz="2400" b="1" i="1" dirty="0" smtClean="0">
              <a:solidFill>
                <a:srgbClr val="0076B1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Blip>
                <a:blip r:embed="rId3"/>
              </a:buBlip>
            </a:pPr>
            <a:r>
              <a:rPr lang="cs-CZ" sz="2400" b="1" i="1" dirty="0" smtClean="0">
                <a:solidFill>
                  <a:srgbClr val="0076B1"/>
                </a:solidFill>
              </a:rPr>
              <a:t>K</a:t>
            </a:r>
            <a:r>
              <a:rPr lang="en-US" sz="2400" b="1" i="1" dirty="0" smtClean="0">
                <a:solidFill>
                  <a:srgbClr val="0076B1"/>
                </a:solidFill>
              </a:rPr>
              <a:t>a</a:t>
            </a:r>
            <a:r>
              <a:rPr lang="cs-CZ" sz="2400" b="1" i="1" dirty="0" smtClean="0">
                <a:solidFill>
                  <a:srgbClr val="0076B1"/>
                </a:solidFill>
              </a:rPr>
              <a:t>ždý obor OI</a:t>
            </a:r>
            <a:r>
              <a:rPr lang="cs-CZ" sz="2400" dirty="0" smtClean="0">
                <a:solidFill>
                  <a:srgbClr val="333333"/>
                </a:solidFill>
              </a:rPr>
              <a:t> , který není jeho hlavním, může student vystudovat jako minor.</a:t>
            </a:r>
            <a:endParaRPr lang="cs-CZ" sz="2400" dirty="0" smtClean="0"/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Blip>
                <a:blip r:embed="rId3"/>
              </a:buBlip>
            </a:pPr>
            <a:r>
              <a:rPr lang="cs-CZ" sz="2400" b="1" i="1" dirty="0" smtClean="0">
                <a:solidFill>
                  <a:srgbClr val="0076B1"/>
                </a:solidFill>
              </a:rPr>
              <a:t>Robotika </a:t>
            </a:r>
            <a:r>
              <a:rPr lang="en-US" sz="2400" b="1" i="1" dirty="0" smtClean="0">
                <a:solidFill>
                  <a:srgbClr val="0076B1"/>
                </a:solidFill>
              </a:rPr>
              <a:t>(</a:t>
            </a:r>
            <a:r>
              <a:rPr lang="en-US" sz="2400" b="1" i="1" dirty="0" err="1" smtClean="0">
                <a:solidFill>
                  <a:srgbClr val="0076B1"/>
                </a:solidFill>
              </a:rPr>
              <a:t>KyR</a:t>
            </a:r>
            <a:r>
              <a:rPr lang="en-US" sz="2400" b="1" i="1" dirty="0" smtClean="0">
                <a:solidFill>
                  <a:srgbClr val="0076B1"/>
                </a:solidFill>
              </a:rPr>
              <a:t>)</a:t>
            </a:r>
            <a:r>
              <a:rPr lang="cs-CZ" sz="2400" b="1" i="1" dirty="0" smtClean="0">
                <a:solidFill>
                  <a:srgbClr val="0076B1"/>
                </a:solidFill>
              </a:rPr>
              <a:t>. </a:t>
            </a:r>
            <a:r>
              <a:rPr lang="cs-CZ" sz="2400" dirty="0" smtClean="0"/>
              <a:t>Inteligentní autonomní roboty, řízení, navigace </a:t>
            </a:r>
            <a:endParaRPr lang="en-US" sz="2400" dirty="0" smtClean="0"/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Blip>
                <a:blip r:embed="rId3"/>
              </a:buBlip>
            </a:pPr>
            <a:r>
              <a:rPr lang="cs-CZ" sz="2400" b="1" i="1" dirty="0" smtClean="0">
                <a:solidFill>
                  <a:srgbClr val="0076B1"/>
                </a:solidFill>
              </a:rPr>
              <a:t>Management</a:t>
            </a:r>
            <a:r>
              <a:rPr lang="en-US" sz="2400" b="1" i="1" dirty="0" smtClean="0">
                <a:solidFill>
                  <a:srgbClr val="0076B1"/>
                </a:solidFill>
              </a:rPr>
              <a:t> (EEM)</a:t>
            </a:r>
            <a:r>
              <a:rPr lang="cs-CZ" sz="2400" b="1" i="1" dirty="0" smtClean="0">
                <a:solidFill>
                  <a:srgbClr val="0076B1"/>
                </a:solidFill>
              </a:rPr>
              <a:t>. </a:t>
            </a:r>
            <a:r>
              <a:rPr lang="cs-CZ" sz="2400" dirty="0" smtClean="0"/>
              <a:t>Marketing, řízení financování ...</a:t>
            </a:r>
            <a:endParaRPr lang="cs-CZ" sz="2400" b="1" i="1" dirty="0" smtClean="0">
              <a:solidFill>
                <a:srgbClr val="0076B1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b="1" i="1" dirty="0" smtClean="0">
                <a:solidFill>
                  <a:srgbClr val="0076B1"/>
                </a:solidFill>
              </a:rPr>
              <a:t>Telekomunikace</a:t>
            </a:r>
            <a:r>
              <a:rPr lang="en-US" sz="2400" b="1" i="1" dirty="0" smtClean="0">
                <a:solidFill>
                  <a:srgbClr val="0076B1"/>
                </a:solidFill>
              </a:rPr>
              <a:t> (KME).</a:t>
            </a:r>
            <a:r>
              <a:rPr lang="cs-CZ" sz="2400" b="1" i="1" dirty="0" smtClean="0">
                <a:solidFill>
                  <a:srgbClr val="0076B1"/>
                </a:solidFill>
              </a:rPr>
              <a:t> </a:t>
            </a:r>
            <a:r>
              <a:rPr lang="cs-CZ" sz="2400" dirty="0" smtClean="0"/>
              <a:t> </a:t>
            </a:r>
            <a:r>
              <a:rPr lang="cs-CZ" sz="2400" dirty="0" smtClean="0"/>
              <a:t>S důrazem na mobilní komunikace.</a:t>
            </a: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cs-CZ" sz="2400" dirty="0" smtClean="0">
              <a:solidFill>
                <a:srgbClr val="333333"/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cs-CZ" sz="2400" dirty="0" smtClean="0">
              <a:solidFill>
                <a:srgbClr val="333333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0C82163-8392-4B98-BC38-F6F79DFE7528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pic>
        <p:nvPicPr>
          <p:cNvPr id="5" name="Picture 4" descr="oi-mas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0"/>
            <a:ext cx="2133600" cy="1584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D558601-DF5E-4634-ACA8-96DBC5DA4EAC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4" name="Picture 3" descr="oi-mas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85"/>
            <a:ext cx="9144000" cy="6792030"/>
          </a:xfrm>
          <a:prstGeom prst="rect">
            <a:avLst/>
          </a:prstGeom>
        </p:spPr>
      </p:pic>
      <p:pic>
        <p:nvPicPr>
          <p:cNvPr id="5" name="Picture 4" descr="oi-mas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920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/>
          </p:cNvSpPr>
          <p:nvPr/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ctr">
              <a:spcBef>
                <a:spcPct val="20000"/>
              </a:spcBef>
              <a:buClr>
                <a:schemeClr val="tx1"/>
              </a:buClr>
              <a:buFont typeface="Arial" charset="0"/>
              <a:buNone/>
            </a:pPr>
            <a:r>
              <a:rPr lang="cs-CZ" sz="2800" b="1" dirty="0" smtClean="0">
                <a:solidFill>
                  <a:srgbClr val="0076B1"/>
                </a:solidFill>
              </a:rPr>
              <a:t>Důvody pro magistra</a:t>
            </a:r>
            <a:r>
              <a:rPr lang="en-US" sz="2800" b="1" dirty="0" smtClean="0">
                <a:solidFill>
                  <a:srgbClr val="0076B1"/>
                </a:solidFill>
              </a:rPr>
              <a:t> </a:t>
            </a:r>
            <a:r>
              <a:rPr lang="cs-CZ" sz="2800" b="1" dirty="0" smtClean="0">
                <a:solidFill>
                  <a:srgbClr val="0076B1"/>
                </a:solidFill>
              </a:rPr>
              <a:t>OI na FEL</a:t>
            </a:r>
            <a:r>
              <a:rPr lang="en-US" sz="2800" b="1" dirty="0">
                <a:solidFill>
                  <a:srgbClr val="0076B1"/>
                </a:solidFill>
              </a:rPr>
              <a:t/>
            </a:r>
            <a:br>
              <a:rPr lang="en-US" sz="2800" b="1" dirty="0">
                <a:solidFill>
                  <a:srgbClr val="0076B1"/>
                </a:solidFill>
              </a:rPr>
            </a:br>
            <a:endParaRPr lang="cs-CZ" sz="2800" b="1" dirty="0">
              <a:solidFill>
                <a:srgbClr val="0076B1"/>
              </a:solidFill>
            </a:endParaRP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b="1" i="1" dirty="0" smtClean="0">
                <a:solidFill>
                  <a:srgbClr val="0076B1"/>
                </a:solidFill>
              </a:rPr>
              <a:t>Kvalita </a:t>
            </a:r>
            <a:r>
              <a:rPr lang="cs-CZ" sz="2400" b="1" i="1" dirty="0" smtClean="0">
                <a:solidFill>
                  <a:srgbClr val="0076B1"/>
                </a:solidFill>
              </a:rPr>
              <a:t>týmu</a:t>
            </a:r>
            <a:r>
              <a:rPr lang="cs-CZ" sz="2400" dirty="0" smtClean="0">
                <a:solidFill>
                  <a:srgbClr val="333333"/>
                </a:solidFill>
              </a:rPr>
              <a:t> OI. Lidé úspěšní ve výzkumu i průmyslových spolupracích a s mezinárodními zkušenostmi.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b="1" i="1" dirty="0" smtClean="0">
                <a:solidFill>
                  <a:srgbClr val="0076B1"/>
                </a:solidFill>
              </a:rPr>
              <a:t>Velká volitelnost</a:t>
            </a:r>
            <a:r>
              <a:rPr lang="cs-CZ" sz="2400" dirty="0" smtClean="0">
                <a:solidFill>
                  <a:srgbClr val="333333"/>
                </a:solidFill>
              </a:rPr>
              <a:t> </a:t>
            </a:r>
            <a:r>
              <a:rPr lang="cs-CZ" sz="2400" dirty="0" smtClean="0">
                <a:solidFill>
                  <a:srgbClr val="333333"/>
                </a:solidFill>
              </a:rPr>
              <a:t>programu respektuje </a:t>
            </a:r>
            <a:r>
              <a:rPr lang="cs-CZ" sz="2400" dirty="0" smtClean="0">
                <a:solidFill>
                  <a:srgbClr val="333333"/>
                </a:solidFill>
              </a:rPr>
              <a:t>inividuální zájmy špičkových studentů.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en-US" sz="2400" b="1" i="1" dirty="0" smtClean="0">
                <a:solidFill>
                  <a:srgbClr val="0076B1"/>
                </a:solidFill>
              </a:rPr>
              <a:t>M</a:t>
            </a:r>
            <a:r>
              <a:rPr lang="cs-CZ" sz="2400" b="1" i="1" dirty="0" smtClean="0">
                <a:solidFill>
                  <a:srgbClr val="0076B1"/>
                </a:solidFill>
              </a:rPr>
              <a:t>ajor</a:t>
            </a:r>
            <a:r>
              <a:rPr lang="en-US" sz="2400" b="1" i="1" dirty="0" smtClean="0">
                <a:solidFill>
                  <a:srgbClr val="0076B1"/>
                </a:solidFill>
              </a:rPr>
              <a:t>/minor</a:t>
            </a:r>
            <a:r>
              <a:rPr lang="en-US" sz="2400" dirty="0" smtClean="0">
                <a:solidFill>
                  <a:srgbClr val="333333"/>
                </a:solidFill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</a:rPr>
              <a:t>obory</a:t>
            </a:r>
            <a:r>
              <a:rPr lang="cs-CZ" sz="2400" dirty="0" smtClean="0">
                <a:solidFill>
                  <a:srgbClr val="333333"/>
                </a:solidFill>
              </a:rPr>
              <a:t>.</a:t>
            </a:r>
            <a:endParaRPr lang="en-US" sz="2400" dirty="0" smtClean="0">
              <a:solidFill>
                <a:srgbClr val="333333"/>
              </a:solidFill>
            </a:endParaRP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b="1" i="1" dirty="0" smtClean="0">
                <a:solidFill>
                  <a:srgbClr val="0076B1"/>
                </a:solidFill>
              </a:rPr>
              <a:t>Výběrový</a:t>
            </a:r>
            <a:r>
              <a:rPr lang="cs-CZ" sz="2400" dirty="0" smtClean="0">
                <a:solidFill>
                  <a:srgbClr val="333333"/>
                </a:solidFill>
              </a:rPr>
              <a:t> náročný program.</a:t>
            </a:r>
            <a:endParaRPr lang="cs-CZ" sz="2400" b="1" dirty="0" smtClean="0">
              <a:solidFill>
                <a:srgbClr val="0076B1"/>
              </a:solidFill>
            </a:endParaRP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dirty="0" smtClean="0">
                <a:solidFill>
                  <a:srgbClr val="333333"/>
                </a:solidFill>
              </a:rPr>
              <a:t>Studenti </a:t>
            </a:r>
            <a:r>
              <a:rPr lang="cs-CZ" sz="2400" dirty="0" smtClean="0">
                <a:solidFill>
                  <a:srgbClr val="333333"/>
                </a:solidFill>
              </a:rPr>
              <a:t>jako </a:t>
            </a:r>
            <a:r>
              <a:rPr lang="cs-CZ" sz="2400" b="1" i="1" dirty="0" smtClean="0">
                <a:solidFill>
                  <a:srgbClr val="0076B1"/>
                </a:solidFill>
              </a:rPr>
              <a:t>součást týmu</a:t>
            </a:r>
            <a:r>
              <a:rPr lang="cs-CZ" sz="2400" dirty="0" smtClean="0">
                <a:solidFill>
                  <a:srgbClr val="333333"/>
                </a:solidFill>
              </a:rPr>
              <a:t>. Program po studentech hodně požaduje, ale také hodně nabízí – </a:t>
            </a:r>
            <a:r>
              <a:rPr lang="cs-CZ" sz="2400" dirty="0" smtClean="0">
                <a:solidFill>
                  <a:srgbClr val="333333"/>
                </a:solidFill>
              </a:rPr>
              <a:t> Google-diplomové práce ...</a:t>
            </a:r>
          </a:p>
          <a:p>
            <a:pPr marL="342900" lvl="1" indent="-342900">
              <a:spcBef>
                <a:spcPct val="20000"/>
              </a:spcBef>
              <a:buClr>
                <a:schemeClr val="tx1"/>
              </a:buClr>
              <a:buFont typeface="Arial" charset="0"/>
              <a:buBlip>
                <a:blip r:embed="rId3"/>
              </a:buBlip>
            </a:pPr>
            <a:r>
              <a:rPr lang="cs-CZ" sz="2400" dirty="0" smtClean="0">
                <a:solidFill>
                  <a:srgbClr val="333333"/>
                </a:solidFill>
              </a:rPr>
              <a:t>Spolupráce </a:t>
            </a:r>
            <a:r>
              <a:rPr lang="cs-CZ" sz="2400" dirty="0" smtClean="0">
                <a:solidFill>
                  <a:srgbClr val="333333"/>
                </a:solidFill>
              </a:rPr>
              <a:t>na průmyslových a výzkumných projektech</a:t>
            </a:r>
            <a:r>
              <a:rPr lang="cs-CZ" sz="2400" dirty="0" smtClean="0">
                <a:solidFill>
                  <a:srgbClr val="333333"/>
                </a:solidFill>
              </a:rPr>
              <a:t>.</a:t>
            </a:r>
            <a:r>
              <a:rPr lang="en-US" sz="2400" dirty="0" smtClean="0">
                <a:solidFill>
                  <a:srgbClr val="333333"/>
                </a:solidFill>
              </a:rPr>
              <a:t> </a:t>
            </a:r>
            <a:endParaRPr lang="cs-CZ" sz="2400" dirty="0" smtClean="0">
              <a:solidFill>
                <a:srgbClr val="333333"/>
              </a:solidFill>
            </a:endParaRPr>
          </a:p>
          <a:p>
            <a:pPr marL="342900" lvl="1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</a:pPr>
            <a:endParaRPr lang="cs-CZ" sz="900" dirty="0">
              <a:solidFill>
                <a:srgbClr val="333333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1CFA655-11C7-47AC-96F6-F47CF0653C4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4660</TotalTime>
  <Words>154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Theme1</vt:lpstr>
      <vt:lpstr>Slide 1</vt:lpstr>
      <vt:lpstr>Slide 2</vt:lpstr>
      <vt:lpstr>Slide 3</vt:lpstr>
      <vt:lpstr>Slide 4</vt:lpstr>
    </vt:vector>
  </TitlesOfParts>
  <Company>FEL CVUT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koncepce výuky informatiky na FEL</dc:title>
  <dc:creator>Dušan Pavlíček</dc:creator>
  <cp:lastModifiedBy>virtualbox</cp:lastModifiedBy>
  <cp:revision>219</cp:revision>
  <dcterms:created xsi:type="dcterms:W3CDTF">2008-04-03T18:09:52Z</dcterms:created>
  <dcterms:modified xsi:type="dcterms:W3CDTF">2010-03-25T12:09:05Z</dcterms:modified>
</cp:coreProperties>
</file>