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Override1.xml" ContentType="application/vnd.openxmlformats-officedocument.themeOverride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Layouts/slideLayout225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Default Extension="wmf" ContentType="image/x-wmf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theme/theme23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217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06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24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theme/theme14.xml" ContentType="application/vnd.openxmlformats-officedocument.theme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215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2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slideLayouts/slideLayout22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  <p:sldMasterId id="2147483816" r:id="rId14"/>
    <p:sldMasterId id="2147483828" r:id="rId15"/>
    <p:sldMasterId id="2147483840" r:id="rId16"/>
    <p:sldMasterId id="2147483852" r:id="rId17"/>
    <p:sldMasterId id="2147483864" r:id="rId18"/>
    <p:sldMasterId id="2147483876" r:id="rId19"/>
    <p:sldMasterId id="2147483888" r:id="rId20"/>
    <p:sldMasterId id="2147483900" r:id="rId21"/>
    <p:sldMasterId id="2147483914" r:id="rId22"/>
  </p:sldMasterIdLst>
  <p:notesMasterIdLst>
    <p:notesMasterId r:id="rId49"/>
  </p:notesMasterIdLst>
  <p:handoutMasterIdLst>
    <p:handoutMasterId r:id="rId50"/>
  </p:handoutMasterIdLst>
  <p:sldIdLst>
    <p:sldId id="350" r:id="rId23"/>
    <p:sldId id="351" r:id="rId24"/>
    <p:sldId id="357" r:id="rId25"/>
    <p:sldId id="340" r:id="rId26"/>
    <p:sldId id="360" r:id="rId27"/>
    <p:sldId id="361" r:id="rId28"/>
    <p:sldId id="377" r:id="rId29"/>
    <p:sldId id="362" r:id="rId30"/>
    <p:sldId id="363" r:id="rId31"/>
    <p:sldId id="364" r:id="rId32"/>
    <p:sldId id="365" r:id="rId33"/>
    <p:sldId id="366" r:id="rId34"/>
    <p:sldId id="367" r:id="rId35"/>
    <p:sldId id="368" r:id="rId36"/>
    <p:sldId id="378" r:id="rId37"/>
    <p:sldId id="374" r:id="rId38"/>
    <p:sldId id="375" r:id="rId39"/>
    <p:sldId id="376" r:id="rId40"/>
    <p:sldId id="369" r:id="rId41"/>
    <p:sldId id="355" r:id="rId42"/>
    <p:sldId id="370" r:id="rId43"/>
    <p:sldId id="371" r:id="rId44"/>
    <p:sldId id="372" r:id="rId45"/>
    <p:sldId id="379" r:id="rId46"/>
    <p:sldId id="373" r:id="rId47"/>
    <p:sldId id="354" r:id="rId48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F2"/>
    <a:srgbClr val="49A5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88138" autoAdjust="0"/>
  </p:normalViewPr>
  <p:slideViewPr>
    <p:cSldViewPr snapToGrid="0">
      <p:cViewPr varScale="1"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slide" Target="slides/slide20.xml"/><Relationship Id="rId47" Type="http://schemas.openxmlformats.org/officeDocument/2006/relationships/slide" Target="slides/slide25.xml"/><Relationship Id="rId50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46" Type="http://schemas.openxmlformats.org/officeDocument/2006/relationships/slide" Target="slides/slide24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41" Type="http://schemas.openxmlformats.org/officeDocument/2006/relationships/slide" Target="slides/slide1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slide" Target="slides/slide18.xml"/><Relationship Id="rId45" Type="http://schemas.openxmlformats.org/officeDocument/2006/relationships/slide" Target="slides/slide23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49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4" Type="http://schemas.openxmlformats.org/officeDocument/2006/relationships/slide" Target="slides/slide22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slide" Target="slides/slide21.xml"/><Relationship Id="rId48" Type="http://schemas.openxmlformats.org/officeDocument/2006/relationships/slide" Target="slides/slide26.xml"/><Relationship Id="rId8" Type="http://schemas.openxmlformats.org/officeDocument/2006/relationships/slideMaster" Target="slideMasters/slideMaster8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93A9BB-F85D-4E7D-ACD9-C3850701BD1B}" type="datetimeFigureOut">
              <a:rPr lang="en-US"/>
              <a:pPr>
                <a:defRPr/>
              </a:pPr>
              <a:t>5/4/2010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74065B-FCE5-46BF-82B9-AA221F0D5A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7F6F8D-58B6-4CDF-A5FD-701F042CDC3B}" type="datetimeFigureOut">
              <a:rPr lang="en-US"/>
              <a:pPr>
                <a:defRPr/>
              </a:pPr>
              <a:t>5/4/2010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87875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0863"/>
            <a:ext cx="5486400" cy="413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D51F04-21D6-4860-ACFF-EA9E815F80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4.png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 descr="Device-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433388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581400" y="6519863"/>
            <a:ext cx="3533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>
                <a:latin typeface="+mn-lt"/>
              </a:rPr>
              <a:t>© University of Reading 2006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6867525" y="6519863"/>
            <a:ext cx="18716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400" b="1">
                <a:latin typeface="+mn-lt"/>
              </a:rPr>
              <a:t>www.reading.ac.uk</a:t>
            </a: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hidden">
          <a:xfrm>
            <a:off x="6588125" y="0"/>
            <a:ext cx="2555875" cy="11969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8" name="Picture 35" descr="Device-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hidden">
          <a:xfrm>
            <a:off x="7524750" y="438150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55650" y="2987675"/>
            <a:ext cx="7920038" cy="2387600"/>
          </a:xfrm>
        </p:spPr>
        <p:txBody>
          <a:bodyPr wrap="square"/>
          <a:lstStyle>
            <a:lvl1pPr>
              <a:lnSpc>
                <a:spcPct val="90000"/>
              </a:lnSpc>
              <a:tabLst>
                <a:tab pos="4038600" algn="l"/>
              </a:tabLst>
              <a:defRPr sz="8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5373688"/>
            <a:ext cx="7920038" cy="925512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55650" y="6519863"/>
            <a:ext cx="1773238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CA83D-A5CB-457B-B1F0-6579E31C51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evice-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433388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81400" y="6519863"/>
            <a:ext cx="3533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>
                <a:latin typeface="+mn-lt"/>
              </a:rPr>
              <a:t>© University of Reading 2006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867525" y="6519863"/>
            <a:ext cx="18716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400" b="1">
                <a:latin typeface="+mn-lt"/>
              </a:rPr>
              <a:t>www.reading.ac.uk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hidden">
          <a:xfrm>
            <a:off x="6732588" y="0"/>
            <a:ext cx="2411412" cy="12684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8" name="Picture 9" descr="Device-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hidden">
          <a:xfrm>
            <a:off x="7524750" y="438150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38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2987675"/>
            <a:ext cx="7920038" cy="2387600"/>
          </a:xfrm>
        </p:spPr>
        <p:txBody>
          <a:bodyPr wrap="square"/>
          <a:lstStyle>
            <a:lvl1pPr>
              <a:lnSpc>
                <a:spcPct val="90000"/>
              </a:lnSpc>
              <a:tabLst>
                <a:tab pos="4038600" algn="l"/>
              </a:tabLst>
              <a:defRPr sz="8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38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5650" y="5373688"/>
            <a:ext cx="7920038" cy="925512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55650" y="6519863"/>
            <a:ext cx="1773238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BCB8C-919B-4DE7-9CB3-A67B12B71A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CCDC1-53B0-4C3F-9259-C3F47DB7D9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38893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7425" y="1600200"/>
            <a:ext cx="38893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4405A-8506-4F84-A805-B790AE6081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29978-7FBF-46C7-A8B3-E401AFA5B4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2D6A-B50B-4863-98AD-2F974998D9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3F17C-4F80-4711-A6CD-34754A4F82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49059-1E8F-460B-883F-E2A1722369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19D22-11CB-4166-88EF-724F83234F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DC190-6F28-4FF6-93EE-239646A4BF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274638"/>
            <a:ext cx="1982787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274638"/>
            <a:ext cx="5795963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915D2-F679-41DD-AF7E-89B35D8E2D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274638"/>
            <a:ext cx="1982787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274638"/>
            <a:ext cx="5795963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F46A7-B5B3-4383-8C5E-67371A656D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5" y="1647825"/>
            <a:ext cx="3884613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9488" y="1647825"/>
            <a:ext cx="3886200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320675"/>
            <a:ext cx="1979613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320675"/>
            <a:ext cx="57912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5" y="1647825"/>
            <a:ext cx="3884613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9488" y="1647825"/>
            <a:ext cx="3886200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320675"/>
            <a:ext cx="1979613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320675"/>
            <a:ext cx="57912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5" y="1647825"/>
            <a:ext cx="3884613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9488" y="1647825"/>
            <a:ext cx="3886200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5" y="1647825"/>
            <a:ext cx="3884613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9488" y="1647825"/>
            <a:ext cx="3886200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320675"/>
            <a:ext cx="1979613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320675"/>
            <a:ext cx="57912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R-Logo-blue_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2" descr="Device-blac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433388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3581400" y="6519863"/>
            <a:ext cx="3533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>
                <a:latin typeface="+mn-lt"/>
              </a:rPr>
              <a:t>© University of Reading 2006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867525" y="6519863"/>
            <a:ext cx="18716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400" b="1">
                <a:latin typeface="+mn-lt"/>
              </a:rPr>
              <a:t>www.reading.ac.uk</a:t>
            </a: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hidden">
          <a:xfrm>
            <a:off x="7343775" y="0"/>
            <a:ext cx="1800225" cy="11255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9" name="Picture 34" descr="Device-blu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hidden">
          <a:xfrm>
            <a:off x="7524750" y="438150"/>
            <a:ext cx="118427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55650" y="1166813"/>
            <a:ext cx="7920038" cy="2387600"/>
          </a:xfrm>
        </p:spPr>
        <p:txBody>
          <a:bodyPr wrap="square"/>
          <a:lstStyle>
            <a:lvl1pPr>
              <a:lnSpc>
                <a:spcPct val="90000"/>
              </a:lnSpc>
              <a:tabLst>
                <a:tab pos="4038600" algn="l"/>
              </a:tabLst>
              <a:defRPr sz="8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552825"/>
            <a:ext cx="7920038" cy="1476375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rgbClr val="A3B7D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0" name="Rectangle 1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55650" y="6519863"/>
            <a:ext cx="1773238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FB5D8-BA24-4B11-B528-4FEDABBB57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7770C-86BA-40D3-A7E5-E1287495FF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38893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7425" y="1600200"/>
            <a:ext cx="38893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49164-6B33-45A8-8689-137F56AB55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7B595-02A5-4FFA-A661-978E0D0E6D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765B0-1E6F-4CE5-BE1E-1EA342D319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AA355-09DC-4FD9-BFE8-F690210925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EC402-3F4E-4AF7-92B2-AEB7F0DD50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09DB-53ED-4D6A-8F22-9C9E1928FE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5099D-2E0C-4A87-A86D-50ECDE3226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274638"/>
            <a:ext cx="1982787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274638"/>
            <a:ext cx="5795963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B5B7F-EEE0-4BC1-B80E-ECF9F9ED9D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5" y="1647825"/>
            <a:ext cx="3884613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9488" y="1647825"/>
            <a:ext cx="3886200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320675"/>
            <a:ext cx="1979613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320675"/>
            <a:ext cx="57912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380B-7669-45CB-B683-2546FDD347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5" y="1647825"/>
            <a:ext cx="3884613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9488" y="1647825"/>
            <a:ext cx="3886200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320675"/>
            <a:ext cx="1979613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320675"/>
            <a:ext cx="57912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320675"/>
            <a:ext cx="1979613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320675"/>
            <a:ext cx="57912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38995-E7BB-4DF4-9972-6B8B8D72C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AD0F5-6160-4EB3-986B-F095F4B4BE47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</p:spTree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9B8AB-3BBA-4B97-96AE-B57BBBAF9ACC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4FAAF-235A-428A-BF61-CF0853AC2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7E9DF-0026-45B9-9089-71A851CBC9C4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833E4-9552-4820-9F5E-FE12941C9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8E2DF-B7A7-45BC-9E03-B19173FFBD91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2B183-EBE3-418D-9382-273DA9FC3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39F6F-4B9E-4346-80DD-B98589BA251B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9DB6E-EE68-4D36-96EA-984256F93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5D465-59A2-4345-B140-E7D5FF8AD249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A6BF5-741D-4983-8E14-129875358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47F10-056D-4197-9F5B-1A39D4EACD5E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2529B-3F10-4F8B-B31C-3F792E515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4883A-1D8D-4B10-8B19-601D59676D3B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39F6E-73C2-4A39-8362-E36F89511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A99D0-834C-44D8-AFA7-8DC6DCC499A3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24A19-E7CB-4DCB-8B5B-E93A8A2B2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DA627-9B7A-4227-B187-103C1349E53E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F3D88-96DF-4948-823C-88FDD73CA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563B8-6845-4F4C-B2AE-49AEA5A75498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02166-8CCA-4336-A334-5F543A145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CE525-527B-404D-AEFE-56C8B763BB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 descr="Device-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433388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581400" y="6519863"/>
            <a:ext cx="3533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>
                <a:latin typeface="+mn-lt"/>
              </a:rPr>
              <a:t>© University of Reading 2006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6867525" y="6519863"/>
            <a:ext cx="18716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400" b="1">
                <a:latin typeface="+mn-lt"/>
              </a:rPr>
              <a:t>www.reading.ac.uk</a:t>
            </a: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hidden">
          <a:xfrm>
            <a:off x="6732588" y="0"/>
            <a:ext cx="2411412" cy="13414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8" name="Picture 35" descr="Device-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hidden">
          <a:xfrm>
            <a:off x="7524750" y="438150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55650" y="2987675"/>
            <a:ext cx="7920038" cy="2387600"/>
          </a:xfrm>
        </p:spPr>
        <p:txBody>
          <a:bodyPr wrap="square"/>
          <a:lstStyle>
            <a:lvl1pPr>
              <a:lnSpc>
                <a:spcPct val="90000"/>
              </a:lnSpc>
              <a:tabLst>
                <a:tab pos="4038600" algn="l"/>
              </a:tabLst>
              <a:defRPr sz="8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5373688"/>
            <a:ext cx="7920038" cy="925512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55650" y="6519863"/>
            <a:ext cx="1773238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D0B1C-6029-4A90-A1E0-F888BEDD4B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49A3E-8BB3-4EB8-AEFF-C55A3F6B2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38893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7425" y="1600200"/>
            <a:ext cx="38893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C61B-3F19-40C3-A3E8-22B3C4A530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BBFE-456B-484C-BDEF-82292A58AB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83D08-A4B6-4FD8-B44F-35314707A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38893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7425" y="1600200"/>
            <a:ext cx="38893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331E8-D039-44D1-A690-62DD8B773C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AA06A-825A-4A69-ABE0-B2CC807F6C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12EB4-C20E-49BE-B795-274CB1999F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3AA52-8D4F-424E-BC8D-308AB604CA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8CE3-927F-47FE-AE8B-9F02AC762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274638"/>
            <a:ext cx="1982787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274638"/>
            <a:ext cx="5795963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FC716-5BA8-4D25-804A-E27C9A5CFE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5" y="1647825"/>
            <a:ext cx="3884613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9488" y="1647825"/>
            <a:ext cx="3886200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8878E-192A-49A3-97C3-DE59596FF1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320675"/>
            <a:ext cx="1979613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320675"/>
            <a:ext cx="57912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9F845-2003-4004-A3DD-F0E774B875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R-Logo-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2" descr="Device-bla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433388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3581400" y="6519863"/>
            <a:ext cx="3533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>
                <a:latin typeface="+mn-lt"/>
              </a:rPr>
              <a:t>© University of Reading 2006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867525" y="6519863"/>
            <a:ext cx="18716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400" b="1">
                <a:latin typeface="+mn-lt"/>
              </a:rPr>
              <a:t>www.reading.ac.uk</a:t>
            </a: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hidden">
          <a:xfrm>
            <a:off x="7343775" y="0"/>
            <a:ext cx="1800225" cy="11255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9" name="Picture 34" descr="Device-blu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hidden">
          <a:xfrm>
            <a:off x="7524750" y="438150"/>
            <a:ext cx="118427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55650" y="1166813"/>
            <a:ext cx="7920038" cy="2387600"/>
          </a:xfrm>
        </p:spPr>
        <p:txBody>
          <a:bodyPr wrap="square"/>
          <a:lstStyle>
            <a:lvl1pPr>
              <a:lnSpc>
                <a:spcPct val="90000"/>
              </a:lnSpc>
              <a:tabLst>
                <a:tab pos="4038600" algn="l"/>
              </a:tabLst>
              <a:defRPr sz="8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552825"/>
            <a:ext cx="7920038" cy="1476375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rgbClr val="A3B7D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0" name="Rectangle 1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55650" y="6519863"/>
            <a:ext cx="1773238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9BEF8-2081-4730-9EC1-5D004B4C48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B2935-C353-4DB5-8FE6-979715D54C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C1E17-C7A7-4A9F-A687-B6BB42A801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38893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7425" y="1600200"/>
            <a:ext cx="38893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D126-18C1-465F-85EB-066E9CA315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532CA-1E57-4015-8B91-D9B1B872B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69B45-4878-484D-BDAB-444380C2F5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7421D-8E57-40F0-84A4-4B35BE8FEE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46500-EC28-47C6-B416-BA73BB754E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901F-6C61-434B-AC64-F80BB8492B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442D3-AB21-43E5-A341-C20BA8912B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274638"/>
            <a:ext cx="1982787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274638"/>
            <a:ext cx="5795963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06594-CF38-4CBB-B45F-8AA7BD393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9FEA-8895-40AD-B5EB-989B9D4C0C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5" y="1647825"/>
            <a:ext cx="3884613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9488" y="1647825"/>
            <a:ext cx="3886200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320675"/>
            <a:ext cx="1979613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320675"/>
            <a:ext cx="57912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28E74-9284-4D46-A472-8896A3F65A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3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3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Relationship Id="rId14" Type="http://schemas.openxmlformats.org/officeDocument/2006/relationships/image" Target="../media/image3.pn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Relationship Id="rId14" Type="http://schemas.openxmlformats.org/officeDocument/2006/relationships/image" Target="../media/image3.png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Relationship Id="rId14" Type="http://schemas.openxmlformats.org/officeDocument/2006/relationships/image" Target="../media/image3.png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Relationship Id="rId14" Type="http://schemas.openxmlformats.org/officeDocument/2006/relationships/image" Target="../media/image3.png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slideLayout" Target="../slideLayouts/slideLayout24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3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3" descr="Device-blac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438150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6192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00200"/>
            <a:ext cx="79311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2438" y="6519863"/>
            <a:ext cx="676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9BE82A5-76CB-4145-AE3F-A99F0BD322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55650" y="6519863"/>
            <a:ext cx="6337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>
                <a:latin typeface="+mn-lt"/>
              </a:rPr>
              <a:t>To put your footer here go to View &gt; Header and Footer</a:t>
            </a:r>
          </a:p>
        </p:txBody>
      </p:sp>
      <p:pic>
        <p:nvPicPr>
          <p:cNvPr id="1031" name="Picture 50" descr="Device-win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7524750" y="438150"/>
            <a:ext cx="1184275" cy="385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032" name="Picture 55" descr="Device-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hidden">
          <a:xfrm>
            <a:off x="7524750" y="438150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3930" r:id="rId3"/>
    <p:sldLayoutId id="2147483929" r:id="rId4"/>
    <p:sldLayoutId id="2147483928" r:id="rId5"/>
    <p:sldLayoutId id="2147483927" r:id="rId6"/>
    <p:sldLayoutId id="2147483926" r:id="rId7"/>
    <p:sldLayoutId id="2147483925" r:id="rId8"/>
    <p:sldLayoutId id="2147483924" r:id="rId9"/>
    <p:sldLayoutId id="2147483923" r:id="rId10"/>
    <p:sldLayoutId id="2147483922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Device-blac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438150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7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6192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376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00200"/>
            <a:ext cx="79311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5376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2438" y="6519863"/>
            <a:ext cx="676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9A0E0CD-3CF7-48EE-A160-3339F8EB6C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37606" name="Rectangle 6"/>
          <p:cNvSpPr>
            <a:spLocks noChangeArrowheads="1"/>
          </p:cNvSpPr>
          <p:nvPr/>
        </p:nvSpPr>
        <p:spPr bwMode="auto">
          <a:xfrm>
            <a:off x="755650" y="6519863"/>
            <a:ext cx="6337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>
                <a:latin typeface="+mn-lt"/>
              </a:rPr>
              <a:t>To put your footer here go to View &gt; Header and Footer</a:t>
            </a:r>
          </a:p>
        </p:txBody>
      </p:sp>
      <p:pic>
        <p:nvPicPr>
          <p:cNvPr id="111623" name="Picture 7" descr="Device-win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7524750" y="438150"/>
            <a:ext cx="1184275" cy="385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11624" name="Picture 8" descr="Device-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hidden">
          <a:xfrm>
            <a:off x="7524750" y="438150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026" r:id="rId2"/>
    <p:sldLayoutId id="2147484025" r:id="rId3"/>
    <p:sldLayoutId id="2147484024" r:id="rId4"/>
    <p:sldLayoutId id="2147484023" r:id="rId5"/>
    <p:sldLayoutId id="2147484022" r:id="rId6"/>
    <p:sldLayoutId id="2147484021" r:id="rId7"/>
    <p:sldLayoutId id="2147484020" r:id="rId8"/>
    <p:sldLayoutId id="2147484019" r:id="rId9"/>
    <p:sldLayoutId id="2147484018" r:id="rId10"/>
    <p:sldLayoutId id="214748401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3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/>
      <p:bldP spid="537604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76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3760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68" descr="Device-blac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434975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752475" y="320675"/>
            <a:ext cx="5980113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2390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2475" y="1647825"/>
            <a:ext cx="7923213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</a:t>
            </a:r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>
            <a:off x="2268538" y="6813550"/>
            <a:ext cx="22320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1763713" y="6858000"/>
            <a:ext cx="30956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hidden">
          <a:xfrm>
            <a:off x="7343775" y="0"/>
            <a:ext cx="1800225" cy="11255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123912" name="Picture 67" descr="Device-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7524750" y="436563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6" r:id="rId2"/>
    <p:sldLayoutId id="2147484035" r:id="rId3"/>
    <p:sldLayoutId id="2147484034" r:id="rId4"/>
    <p:sldLayoutId id="2147484033" r:id="rId5"/>
    <p:sldLayoutId id="2147484032" r:id="rId6"/>
    <p:sldLayoutId id="2147484031" r:id="rId7"/>
    <p:sldLayoutId id="2147484030" r:id="rId8"/>
    <p:sldLayoutId id="2147484029" r:id="rId9"/>
    <p:sldLayoutId id="2147484028" r:id="rId10"/>
    <p:sldLayoutId id="2147484027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8600">
          <a:solidFill>
            <a:schemeClr val="accent1"/>
          </a:solidFill>
          <a:latin typeface="+mn-lt"/>
          <a:ea typeface="+mn-ea"/>
          <a:cs typeface="+mn-cs"/>
        </a:defRPr>
      </a:lvl1pPr>
      <a:lvl2pPr marL="2330450" indent="-5334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2967038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3527425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4087813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45450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50022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54594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59166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7" r:id="rId2"/>
    <p:sldLayoutId id="2147484046" r:id="rId3"/>
    <p:sldLayoutId id="2147484045" r:id="rId4"/>
    <p:sldLayoutId id="2147484044" r:id="rId5"/>
    <p:sldLayoutId id="2147484043" r:id="rId6"/>
    <p:sldLayoutId id="2147484042" r:id="rId7"/>
    <p:sldLayoutId id="2147484041" r:id="rId8"/>
    <p:sldLayoutId id="2147484040" r:id="rId9"/>
    <p:sldLayoutId id="2147484039" r:id="rId10"/>
    <p:sldLayoutId id="2147484038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68" descr="Device-blac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434975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8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752475" y="320675"/>
            <a:ext cx="5980113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4848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2475" y="1647825"/>
            <a:ext cx="7923213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</a:t>
            </a:r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>
            <a:off x="2268538" y="6813550"/>
            <a:ext cx="22320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1763713" y="6858000"/>
            <a:ext cx="30956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hidden">
          <a:xfrm>
            <a:off x="7343775" y="0"/>
            <a:ext cx="1800225" cy="11255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148488" name="Picture 67" descr="Device-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7524750" y="436563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58" r:id="rId2"/>
    <p:sldLayoutId id="2147484057" r:id="rId3"/>
    <p:sldLayoutId id="2147484056" r:id="rId4"/>
    <p:sldLayoutId id="2147484055" r:id="rId5"/>
    <p:sldLayoutId id="2147484054" r:id="rId6"/>
    <p:sldLayoutId id="2147484053" r:id="rId7"/>
    <p:sldLayoutId id="2147484052" r:id="rId8"/>
    <p:sldLayoutId id="2147484051" r:id="rId9"/>
    <p:sldLayoutId id="2147484050" r:id="rId10"/>
    <p:sldLayoutId id="2147484049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8600">
          <a:solidFill>
            <a:schemeClr val="accent1"/>
          </a:solidFill>
          <a:latin typeface="+mn-lt"/>
          <a:ea typeface="+mn-ea"/>
          <a:cs typeface="+mn-cs"/>
        </a:defRPr>
      </a:lvl1pPr>
      <a:lvl2pPr marL="2330450" indent="-5334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2967038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3527425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4087813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45450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50022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54594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59166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69" r:id="rId2"/>
    <p:sldLayoutId id="2147484068" r:id="rId3"/>
    <p:sldLayoutId id="2147484067" r:id="rId4"/>
    <p:sldLayoutId id="2147484066" r:id="rId5"/>
    <p:sldLayoutId id="2147484065" r:id="rId6"/>
    <p:sldLayoutId id="2147484064" r:id="rId7"/>
    <p:sldLayoutId id="2147484063" r:id="rId8"/>
    <p:sldLayoutId id="2147484062" r:id="rId9"/>
    <p:sldLayoutId id="2147484061" r:id="rId10"/>
    <p:sldLayoutId id="2147484060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Picture 68" descr="Device-blac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434975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305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752475" y="320675"/>
            <a:ext cx="5980113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7306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2475" y="1647825"/>
            <a:ext cx="7923213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</a:t>
            </a:r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>
            <a:off x="2268538" y="6813550"/>
            <a:ext cx="22320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1763713" y="6858000"/>
            <a:ext cx="30956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hidden">
          <a:xfrm>
            <a:off x="7343775" y="0"/>
            <a:ext cx="1800225" cy="11255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173064" name="Picture 67" descr="Device-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7524750" y="436563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0" r:id="rId2"/>
    <p:sldLayoutId id="2147484079" r:id="rId3"/>
    <p:sldLayoutId id="2147484078" r:id="rId4"/>
    <p:sldLayoutId id="2147484077" r:id="rId5"/>
    <p:sldLayoutId id="2147484076" r:id="rId6"/>
    <p:sldLayoutId id="2147484075" r:id="rId7"/>
    <p:sldLayoutId id="2147484074" r:id="rId8"/>
    <p:sldLayoutId id="2147484073" r:id="rId9"/>
    <p:sldLayoutId id="2147484072" r:id="rId10"/>
    <p:sldLayoutId id="21474840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8600">
          <a:solidFill>
            <a:schemeClr val="accent1"/>
          </a:solidFill>
          <a:latin typeface="+mn-lt"/>
          <a:ea typeface="+mn-ea"/>
          <a:cs typeface="+mn-cs"/>
        </a:defRPr>
      </a:lvl1pPr>
      <a:lvl2pPr marL="2330450" indent="-5334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2967038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3527425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4087813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45450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50022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54594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59166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1" r:id="rId2"/>
    <p:sldLayoutId id="2147484090" r:id="rId3"/>
    <p:sldLayoutId id="2147484089" r:id="rId4"/>
    <p:sldLayoutId id="2147484088" r:id="rId5"/>
    <p:sldLayoutId id="2147484087" r:id="rId6"/>
    <p:sldLayoutId id="2147484086" r:id="rId7"/>
    <p:sldLayoutId id="2147484085" r:id="rId8"/>
    <p:sldLayoutId id="2147484084" r:id="rId9"/>
    <p:sldLayoutId id="2147484083" r:id="rId10"/>
    <p:sldLayoutId id="214748408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53" descr="Device-blac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438150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6192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00200"/>
            <a:ext cx="79311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2438" y="6519863"/>
            <a:ext cx="676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E723AF8-B580-4D8C-84E2-F98CE629E1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55650" y="6519863"/>
            <a:ext cx="6337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>
                <a:latin typeface="+mn-lt"/>
              </a:rPr>
              <a:t>To put your footer here go to View &gt; Header and Footer</a:t>
            </a:r>
          </a:p>
        </p:txBody>
      </p:sp>
      <p:pic>
        <p:nvPicPr>
          <p:cNvPr id="197639" name="Picture 56" descr="Device-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7524750" y="436563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02" r:id="rId2"/>
    <p:sldLayoutId id="2147484101" r:id="rId3"/>
    <p:sldLayoutId id="2147484100" r:id="rId4"/>
    <p:sldLayoutId id="2147484099" r:id="rId5"/>
    <p:sldLayoutId id="2147484098" r:id="rId6"/>
    <p:sldLayoutId id="2147484097" r:id="rId7"/>
    <p:sldLayoutId id="2147484096" r:id="rId8"/>
    <p:sldLayoutId id="2147484095" r:id="rId9"/>
    <p:sldLayoutId id="2147484094" r:id="rId10"/>
    <p:sldLayoutId id="2147484093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2" name="Picture 68" descr="Device-blac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434975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92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752475" y="320675"/>
            <a:ext cx="5980113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992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2475" y="1647825"/>
            <a:ext cx="7923213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</a:t>
            </a:r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>
            <a:off x="2268538" y="6813550"/>
            <a:ext cx="22320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1763713" y="6858000"/>
            <a:ext cx="30956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hidden">
          <a:xfrm>
            <a:off x="7343775" y="0"/>
            <a:ext cx="1800225" cy="11255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209928" name="Picture 67" descr="Device-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7524750" y="436563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2" r:id="rId2"/>
    <p:sldLayoutId id="2147484111" r:id="rId3"/>
    <p:sldLayoutId id="2147484110" r:id="rId4"/>
    <p:sldLayoutId id="2147484109" r:id="rId5"/>
    <p:sldLayoutId id="2147484108" r:id="rId6"/>
    <p:sldLayoutId id="2147484107" r:id="rId7"/>
    <p:sldLayoutId id="2147484106" r:id="rId8"/>
    <p:sldLayoutId id="2147484105" r:id="rId9"/>
    <p:sldLayoutId id="2147484104" r:id="rId10"/>
    <p:sldLayoutId id="214748410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8600">
          <a:solidFill>
            <a:schemeClr val="tx2"/>
          </a:solidFill>
          <a:latin typeface="+mn-lt"/>
          <a:ea typeface="+mn-ea"/>
          <a:cs typeface="+mn-cs"/>
        </a:defRPr>
      </a:lvl1pPr>
      <a:lvl2pPr marL="2330450" indent="-5334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2967038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3527425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4087813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45450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50022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54594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59166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3" r:id="rId2"/>
    <p:sldLayoutId id="2147484122" r:id="rId3"/>
    <p:sldLayoutId id="2147484121" r:id="rId4"/>
    <p:sldLayoutId id="2147484120" r:id="rId5"/>
    <p:sldLayoutId id="2147484119" r:id="rId6"/>
    <p:sldLayoutId id="2147484118" r:id="rId7"/>
    <p:sldLayoutId id="2147484117" r:id="rId8"/>
    <p:sldLayoutId id="2147484116" r:id="rId9"/>
    <p:sldLayoutId id="2147484115" r:id="rId10"/>
    <p:sldLayoutId id="2147484114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8" descr="Device-blac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434975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752475" y="320675"/>
            <a:ext cx="5980113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331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2475" y="1647825"/>
            <a:ext cx="7923213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</a:t>
            </a:r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>
            <a:off x="2268538" y="6813550"/>
            <a:ext cx="22320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1763713" y="6858000"/>
            <a:ext cx="30956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hidden">
          <a:xfrm>
            <a:off x="7343775" y="0"/>
            <a:ext cx="1800225" cy="11255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13320" name="Picture 67" descr="Device-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7524750" y="436563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0" r:id="rId2"/>
    <p:sldLayoutId id="2147483939" r:id="rId3"/>
    <p:sldLayoutId id="2147483938" r:id="rId4"/>
    <p:sldLayoutId id="2147483937" r:id="rId5"/>
    <p:sldLayoutId id="2147483936" r:id="rId6"/>
    <p:sldLayoutId id="2147483935" r:id="rId7"/>
    <p:sldLayoutId id="2147483934" r:id="rId8"/>
    <p:sldLayoutId id="2147483933" r:id="rId9"/>
    <p:sldLayoutId id="2147483932" r:id="rId10"/>
    <p:sldLayoutId id="2147483931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8600">
          <a:solidFill>
            <a:schemeClr val="accent1"/>
          </a:solidFill>
          <a:latin typeface="+mn-lt"/>
          <a:ea typeface="+mn-ea"/>
          <a:cs typeface="+mn-cs"/>
        </a:defRPr>
      </a:lvl1pPr>
      <a:lvl2pPr marL="2330450" indent="-5334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2967038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3527425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4087813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45450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50022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54594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59166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498" name="Picture 68" descr="Device-blac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434975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449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752475" y="320675"/>
            <a:ext cx="5980113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3450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2475" y="1647825"/>
            <a:ext cx="7923213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</a:t>
            </a:r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>
            <a:off x="2268538" y="6813550"/>
            <a:ext cx="22320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1763713" y="6858000"/>
            <a:ext cx="30956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hidden">
          <a:xfrm>
            <a:off x="7343775" y="0"/>
            <a:ext cx="1800225" cy="11255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234504" name="Picture 67" descr="Device-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7524750" y="436563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4" r:id="rId2"/>
    <p:sldLayoutId id="2147484133" r:id="rId3"/>
    <p:sldLayoutId id="2147484132" r:id="rId4"/>
    <p:sldLayoutId id="2147484131" r:id="rId5"/>
    <p:sldLayoutId id="2147484130" r:id="rId6"/>
    <p:sldLayoutId id="2147484129" r:id="rId7"/>
    <p:sldLayoutId id="2147484128" r:id="rId8"/>
    <p:sldLayoutId id="2147484127" r:id="rId9"/>
    <p:sldLayoutId id="2147484126" r:id="rId10"/>
    <p:sldLayoutId id="2147484125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8600">
          <a:solidFill>
            <a:schemeClr val="accent1"/>
          </a:solidFill>
          <a:latin typeface="+mn-lt"/>
          <a:ea typeface="+mn-ea"/>
          <a:cs typeface="+mn-cs"/>
        </a:defRPr>
      </a:lvl1pPr>
      <a:lvl2pPr marL="2330450" indent="-5334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2967038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3527425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4087813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45450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50022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54594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59166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5" r:id="rId2"/>
    <p:sldLayoutId id="2147484144" r:id="rId3"/>
    <p:sldLayoutId id="2147484143" r:id="rId4"/>
    <p:sldLayoutId id="2147484142" r:id="rId5"/>
    <p:sldLayoutId id="2147484141" r:id="rId6"/>
    <p:sldLayoutId id="2147484140" r:id="rId7"/>
    <p:sldLayoutId id="2147484139" r:id="rId8"/>
    <p:sldLayoutId id="2147484138" r:id="rId9"/>
    <p:sldLayoutId id="2147484137" r:id="rId10"/>
    <p:sldLayoutId id="2147484136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C7F6BBE-DA49-4617-A30A-2FACE6462412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C3BA701-F15E-4F3D-BDCB-D876DC2AD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63" r:id="rId1"/>
    <p:sldLayoutId id="2147484156" r:id="rId2"/>
    <p:sldLayoutId id="2147484155" r:id="rId3"/>
    <p:sldLayoutId id="2147484154" r:id="rId4"/>
    <p:sldLayoutId id="2147484153" r:id="rId5"/>
    <p:sldLayoutId id="2147484152" r:id="rId6"/>
    <p:sldLayoutId id="2147484151" r:id="rId7"/>
    <p:sldLayoutId id="2147484150" r:id="rId8"/>
    <p:sldLayoutId id="2147484149" r:id="rId9"/>
    <p:sldLayoutId id="2147484148" r:id="rId10"/>
    <p:sldLayoutId id="21474841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1" r:id="rId2"/>
    <p:sldLayoutId id="2147483950" r:id="rId3"/>
    <p:sldLayoutId id="2147483949" r:id="rId4"/>
    <p:sldLayoutId id="2147483948" r:id="rId5"/>
    <p:sldLayoutId id="2147483947" r:id="rId6"/>
    <p:sldLayoutId id="2147483946" r:id="rId7"/>
    <p:sldLayoutId id="2147483945" r:id="rId8"/>
    <p:sldLayoutId id="2147483944" r:id="rId9"/>
    <p:sldLayoutId id="2147483943" r:id="rId10"/>
    <p:sldLayoutId id="2147483942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3" descr="Device-blac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438150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6192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00200"/>
            <a:ext cx="79311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2438" y="6519863"/>
            <a:ext cx="676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BAE3829-3373-4814-A9B5-BA188A7BAC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55650" y="6519863"/>
            <a:ext cx="6337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>
                <a:latin typeface="+mn-lt"/>
              </a:rPr>
              <a:t>To put your footer here go to View &gt; Header and Footer</a:t>
            </a:r>
          </a:p>
        </p:txBody>
      </p:sp>
      <p:pic>
        <p:nvPicPr>
          <p:cNvPr id="37895" name="Picture 50" descr="Device-win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7524750" y="438150"/>
            <a:ext cx="1184275" cy="385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37896" name="Picture 55" descr="Device-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hidden">
          <a:xfrm>
            <a:off x="7524750" y="438150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3962" r:id="rId2"/>
    <p:sldLayoutId id="2147483961" r:id="rId3"/>
    <p:sldLayoutId id="2147483960" r:id="rId4"/>
    <p:sldLayoutId id="2147483959" r:id="rId5"/>
    <p:sldLayoutId id="2147483958" r:id="rId6"/>
    <p:sldLayoutId id="2147483957" r:id="rId7"/>
    <p:sldLayoutId id="2147483956" r:id="rId8"/>
    <p:sldLayoutId id="2147483955" r:id="rId9"/>
    <p:sldLayoutId id="2147483954" r:id="rId10"/>
    <p:sldLayoutId id="2147483953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68" descr="Device-blac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434975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752475" y="320675"/>
            <a:ext cx="5980113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018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2475" y="1647825"/>
            <a:ext cx="7923213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</a:t>
            </a:r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>
            <a:off x="2268538" y="6813550"/>
            <a:ext cx="22320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1763713" y="6858000"/>
            <a:ext cx="30956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hidden">
          <a:xfrm>
            <a:off x="7343775" y="0"/>
            <a:ext cx="1800225" cy="11255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50184" name="Picture 67" descr="Device-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7524750" y="436563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2" r:id="rId2"/>
    <p:sldLayoutId id="2147483971" r:id="rId3"/>
    <p:sldLayoutId id="2147483970" r:id="rId4"/>
    <p:sldLayoutId id="2147483969" r:id="rId5"/>
    <p:sldLayoutId id="2147483968" r:id="rId6"/>
    <p:sldLayoutId id="2147483967" r:id="rId7"/>
    <p:sldLayoutId id="2147483966" r:id="rId8"/>
    <p:sldLayoutId id="2147483965" r:id="rId9"/>
    <p:sldLayoutId id="2147483964" r:id="rId10"/>
    <p:sldLayoutId id="2147483963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8600">
          <a:solidFill>
            <a:schemeClr val="accent1"/>
          </a:solidFill>
          <a:latin typeface="+mn-lt"/>
          <a:ea typeface="+mn-ea"/>
          <a:cs typeface="+mn-cs"/>
        </a:defRPr>
      </a:lvl1pPr>
      <a:lvl2pPr marL="2330450" indent="-5334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2967038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3527425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4087813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45450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50022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54594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59166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3" r:id="rId2"/>
    <p:sldLayoutId id="2147483982" r:id="rId3"/>
    <p:sldLayoutId id="2147483981" r:id="rId4"/>
    <p:sldLayoutId id="2147483980" r:id="rId5"/>
    <p:sldLayoutId id="2147483979" r:id="rId6"/>
    <p:sldLayoutId id="2147483978" r:id="rId7"/>
    <p:sldLayoutId id="2147483977" r:id="rId8"/>
    <p:sldLayoutId id="2147483976" r:id="rId9"/>
    <p:sldLayoutId id="2147483975" r:id="rId10"/>
    <p:sldLayoutId id="2147483974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53" descr="Device-blac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438150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6192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00200"/>
            <a:ext cx="79311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2438" y="6519863"/>
            <a:ext cx="676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392FD40-797B-4D92-B47C-8748F61CBA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55650" y="6519863"/>
            <a:ext cx="6337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>
                <a:latin typeface="+mn-lt"/>
              </a:rPr>
              <a:t>To put your footer here go to View &gt; Header and Footer</a:t>
            </a: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hidden">
          <a:xfrm>
            <a:off x="7343775" y="0"/>
            <a:ext cx="1800225" cy="11255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74760" name="Picture 55" descr="Device-blu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7524750" y="438150"/>
            <a:ext cx="118427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160" r:id="rId1"/>
    <p:sldLayoutId id="2147483994" r:id="rId2"/>
    <p:sldLayoutId id="2147483993" r:id="rId3"/>
    <p:sldLayoutId id="2147483992" r:id="rId4"/>
    <p:sldLayoutId id="2147483991" r:id="rId5"/>
    <p:sldLayoutId id="2147483990" r:id="rId6"/>
    <p:sldLayoutId id="2147483989" r:id="rId7"/>
    <p:sldLayoutId id="2147483988" r:id="rId8"/>
    <p:sldLayoutId id="2147483987" r:id="rId9"/>
    <p:sldLayoutId id="2147483986" r:id="rId10"/>
    <p:sldLayoutId id="2147483985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68" descr="Device-blac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434975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752475" y="320675"/>
            <a:ext cx="5980113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8704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2475" y="1647825"/>
            <a:ext cx="7923213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</a:t>
            </a:r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>
            <a:off x="2268538" y="6813550"/>
            <a:ext cx="22320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1763713" y="6858000"/>
            <a:ext cx="30956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hidden">
          <a:xfrm>
            <a:off x="7343775" y="0"/>
            <a:ext cx="1800225" cy="11255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87048" name="Picture 67" descr="Device-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7524750" y="436563"/>
            <a:ext cx="1184275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4" r:id="rId2"/>
    <p:sldLayoutId id="2147484003" r:id="rId3"/>
    <p:sldLayoutId id="2147484002" r:id="rId4"/>
    <p:sldLayoutId id="2147484001" r:id="rId5"/>
    <p:sldLayoutId id="2147484000" r:id="rId6"/>
    <p:sldLayoutId id="2147483999" r:id="rId7"/>
    <p:sldLayoutId id="2147483998" r:id="rId8"/>
    <p:sldLayoutId id="2147483997" r:id="rId9"/>
    <p:sldLayoutId id="2147483996" r:id="rId10"/>
    <p:sldLayoutId id="2147483995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8600">
          <a:solidFill>
            <a:schemeClr val="tx2"/>
          </a:solidFill>
          <a:latin typeface="+mn-lt"/>
          <a:ea typeface="+mn-ea"/>
          <a:cs typeface="+mn-cs"/>
        </a:defRPr>
      </a:lvl1pPr>
      <a:lvl2pPr marL="2330450" indent="-5334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2967038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3527425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4087813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45450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50022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54594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5916613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5" r:id="rId2"/>
    <p:sldLayoutId id="2147484014" r:id="rId3"/>
    <p:sldLayoutId id="2147484013" r:id="rId4"/>
    <p:sldLayoutId id="2147484012" r:id="rId5"/>
    <p:sldLayoutId id="2147484011" r:id="rId6"/>
    <p:sldLayoutId id="2147484010" r:id="rId7"/>
    <p:sldLayoutId id="2147484009" r:id="rId8"/>
    <p:sldLayoutId id="2147484008" r:id="rId9"/>
    <p:sldLayoutId id="2147484007" r:id="rId10"/>
    <p:sldLayoutId id="2147484006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k.warwick@reading.ac.uk" TargetMode="External"/><Relationship Id="rId2" Type="http://schemas.openxmlformats.org/officeDocument/2006/relationships/hyperlink" Target="http://www.kevinwarwick.com/" TargetMode="External"/><Relationship Id="rId1" Type="http://schemas.openxmlformats.org/officeDocument/2006/relationships/slideLayout" Target="../slideLayouts/slideLayout2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9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>
                <a:solidFill>
                  <a:schemeClr val="hlink"/>
                </a:solidFill>
              </a:rPr>
              <a:t>A New Artificial Intelligence 9</a:t>
            </a:r>
            <a:br>
              <a:rPr lang="en-GB">
                <a:solidFill>
                  <a:schemeClr val="hlink"/>
                </a:solidFill>
              </a:rPr>
            </a:br>
            <a:endParaRPr lang="en-GB"/>
          </a:p>
        </p:txBody>
      </p:sp>
      <p:sp>
        <p:nvSpPr>
          <p:cNvPr id="273410" name="Rectangle 3"/>
          <p:cNvSpPr>
            <a:spLocks noGrp="1" noRot="1" noChangeArrowheads="1"/>
          </p:cNvSpPr>
          <p:nvPr>
            <p:ph type="subTitle" idx="4294967295"/>
          </p:nvPr>
        </p:nvSpPr>
        <p:spPr>
          <a:xfrm>
            <a:off x="1371600" y="4038600"/>
            <a:ext cx="6400800" cy="22860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GB">
                <a:solidFill>
                  <a:srgbClr val="FF3300"/>
                </a:solidFill>
              </a:rPr>
              <a:t>Kevin Warwick</a:t>
            </a:r>
          </a:p>
          <a:p>
            <a:pPr marL="0" indent="0" algn="ctr" eaLnBrk="1" hangingPunct="1">
              <a:buFontTx/>
              <a:buNone/>
              <a:defRPr/>
            </a:pPr>
            <a:endParaRPr lang="en-GB">
              <a:solidFill>
                <a:srgbClr val="FF3300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endParaRPr lang="en-GB">
              <a:solidFill>
                <a:srgbClr val="FF3300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endParaRPr lang="en-GB">
              <a:solidFill>
                <a:srgbClr val="FF3300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endParaRPr lang="en-GB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Voting rights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81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smtClean="0">
                <a:effectLst/>
              </a:rPr>
              <a:t>How do we consider the consciousness of our robot when it has a brain which consists of 60 billion densely packed, highly connected and developed </a:t>
            </a:r>
            <a:r>
              <a:rPr lang="en-GB" sz="2800" smtClean="0">
                <a:solidFill>
                  <a:schemeClr val="accent1"/>
                </a:solidFill>
                <a:effectLst/>
              </a:rPr>
              <a:t>HUMAN</a:t>
            </a:r>
            <a:r>
              <a:rPr lang="en-GB" sz="2800" smtClean="0">
                <a:effectLst/>
              </a:rPr>
              <a:t> neurones? </a:t>
            </a:r>
          </a:p>
          <a:p>
            <a:pPr>
              <a:lnSpc>
                <a:spcPct val="90000"/>
              </a:lnSpc>
            </a:pPr>
            <a:r>
              <a:rPr lang="en-GB" sz="2800" smtClean="0">
                <a:effectLst/>
              </a:rPr>
              <a:t>Can we endow it with genuine understanding and (Penrose) “genuine intelligence” </a:t>
            </a:r>
          </a:p>
          <a:p>
            <a:pPr>
              <a:lnSpc>
                <a:spcPct val="90000"/>
              </a:lnSpc>
            </a:pPr>
            <a:r>
              <a:rPr lang="en-GB" sz="2800" smtClean="0">
                <a:effectLst/>
              </a:rPr>
              <a:t>If so, we will definitely have to think about giving the robot voting rights, allowing it to become a politician or a philosophy professor if it wants to and the possibility of putting it in prison if it does something it shouldn’t.</a:t>
            </a:r>
            <a:endParaRPr lang="en-US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Not conscious?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82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631950"/>
            <a:ext cx="8959850" cy="5226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What are the arguments against our robot being conscious?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Is 60 billion still not 100 billion and that’s it?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If so, we will need to start counting the number of brain cells in each person’s head such that those whose total falls below a threshold (let’s say 80 billion) will find themselves dropped from the human race on the grounds that they are no longer a conscious being.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Perhaps we will need some basic test of communication such as the Turing Test - everyone must achieve a basic standard in order to avoid the cut and what – be incinerated?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Unfortunately on this basis my mother, who has latter stage dementia, would have long since found herself burned to a crisp.</a:t>
            </a:r>
            <a:endParaRPr lang="en-US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English cooking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83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4725"/>
            <a:ext cx="8229600" cy="6499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Could it be emotional responses are important instead?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If the robot has human neurones couldn’t it experience similar emotions to humans?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Maybe our robot must have the same sensory input as humans to be conscious? - now audio input is being given to such robots and smell is another possibility along with touch and vision 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Only difficulty appears to be taste, due to its subjectivity.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There are many humans who have a poor sense of taste – some suggest that the English have no sense of taste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Yet we do not suggest that all people who have no sense of taste (possibly the English!) are not conscious – or those who are blind or have a hearing deficiency 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Sensory input in itself is not critical to one’s status as a conscious being.</a:t>
            </a:r>
            <a:endParaRPr lang="en-US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23913"/>
          </a:xfrm>
        </p:spPr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Motor skills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84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3688"/>
            <a:ext cx="8229600" cy="5724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More contentious would be an argument suggesting that motor skills are important to consciousness. 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The robot moves around quickly on wheels. 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Most humans move on two legs and manipulate with two arms. 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Some humans move around on wheels – the world record for the marathon is held by a wheelchair athlete!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Some humans have no arms or have robot arms – Campbell Aird 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Then there are those who have contracted Motor Neurone Disease and have limited movement abilities due to a malfunction in that specific part of their brain.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It would be horrendous to suggest that any such humans, e.g. Stephen Hawking, are not conscious beings. 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Motor skills cannot be considered as a tester for consciousness. 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A culture is being given a biped walking robot body, with arms and hands that can grasp and pick up – overall the robot may soon have better performance abilities than many humans.</a:t>
            </a:r>
            <a:endParaRPr lang="en-US" sz="20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0"/>
            <a:ext cx="8229600" cy="877888"/>
          </a:xfrm>
        </p:spPr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Call it a ‘robot’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85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908050"/>
            <a:ext cx="8667750" cy="6156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We have an entity with a robot body and a brain of human brain cells, which I call a robot.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Because the creature has a physical robot body is not a sufficient reason to claim that it is not a conscious being.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Because I call it a ‘robot’ is also not a creditable reason for us to deny that it is conscious.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Otherwise I could start referring to the entity as a ‘human’ and we would have to agree that it is conscious.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You would be deferring your judgement on an entity’s consciousness to what I might happen to call it.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If I started to refer to you as a robot then maybe you would not be conscious because of what I was calling you.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So your opinion wouldn’t matter anyway!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What I/we call an entity is not a sufficient classifier on which to base our decision on its consciousness. </a:t>
            </a:r>
            <a:endParaRPr lang="en-US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Functionality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51100"/>
            <a:ext cx="8229600" cy="3568700"/>
          </a:xfrm>
          <a:noFill/>
          <a:ln/>
        </p:spPr>
        <p:txBody>
          <a:bodyPr/>
          <a:lstStyle/>
          <a:p>
            <a:r>
              <a:rPr lang="en-GB" smtClean="0">
                <a:effectLst/>
              </a:rPr>
              <a:t>In a human brain, neurones take on particular roles – motor, sensory etc </a:t>
            </a:r>
          </a:p>
          <a:p>
            <a:r>
              <a:rPr lang="en-GB" smtClean="0">
                <a:effectLst/>
              </a:rPr>
              <a:t>Some might argue this is important for consciousness</a:t>
            </a:r>
          </a:p>
          <a:p>
            <a:r>
              <a:rPr lang="en-GB" smtClean="0">
                <a:effectLst/>
              </a:rPr>
              <a:t>But .. In the cultured brain – exactly the same thing happens</a:t>
            </a:r>
            <a:endParaRPr lang="en-US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Nature &amp; Nurture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86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29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smtClean="0">
                <a:effectLst/>
              </a:rPr>
              <a:t>We are left with the two critical properties of nature and nurture – arguably the basic elements of human intelligence. </a:t>
            </a:r>
          </a:p>
          <a:p>
            <a:pPr>
              <a:lnSpc>
                <a:spcPct val="80000"/>
              </a:lnSpc>
            </a:pPr>
            <a:r>
              <a:rPr lang="en-GB" sz="2400" smtClean="0">
                <a:effectLst/>
              </a:rPr>
              <a:t>By bringing the robot to </a:t>
            </a:r>
            <a:r>
              <a:rPr lang="en-GB" sz="2400" i="1" smtClean="0">
                <a:effectLst/>
              </a:rPr>
              <a:t>life</a:t>
            </a:r>
            <a:r>
              <a:rPr lang="en-GB" sz="2400" smtClean="0">
                <a:effectLst/>
              </a:rPr>
              <a:t> with its biological brain, we can then monitor 24/7/365 its entire embodied life experiences in terms of sensory inputs and motor outputs. </a:t>
            </a:r>
          </a:p>
          <a:p>
            <a:pPr>
              <a:lnSpc>
                <a:spcPct val="80000"/>
              </a:lnSpc>
            </a:pPr>
            <a:r>
              <a:rPr lang="en-GB" sz="2400" smtClean="0">
                <a:effectLst/>
              </a:rPr>
              <a:t>The research target is to relate these witnessed experiences with the internal structural development of the brain. </a:t>
            </a:r>
          </a:p>
          <a:p>
            <a:pPr>
              <a:lnSpc>
                <a:spcPct val="80000"/>
              </a:lnSpc>
            </a:pPr>
            <a:r>
              <a:rPr lang="en-GB" sz="2400" smtClean="0">
                <a:effectLst/>
              </a:rPr>
              <a:t>Linking environmental experiences, which we can control, with brain development will then, we hope, give us a much more detailed picture of how memories are both formed a retrieved. </a:t>
            </a:r>
            <a:endParaRPr lang="en-US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effectLst/>
              </a:rPr>
              <a:t> </a:t>
            </a:r>
            <a:r>
              <a:rPr lang="en-GB" smtClean="0">
                <a:solidFill>
                  <a:schemeClr val="hlink"/>
                </a:solidFill>
                <a:effectLst/>
              </a:rPr>
              <a:t>Education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87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16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So are we going to deny our robot its consciousness because of its educational background?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It didn’t have the appropriate experiences or perhaps it didn’t go to the right school – therefore it is not a conscious being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We will have to start looking at the education of humans and deny some the basic rights of others because they went to the ‘wrong’ school.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Education/nurture cannot be used as a basic argument against our robot’s consciousness. In fact, even the present robot, as it is moving around in the lab, is obtaining a University education!  </a:t>
            </a:r>
            <a:endParaRPr lang="en-US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Nature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88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704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What we are left with is the concept of nature. 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How an entity comes into being must be important as to whether or not that entity is conscious. 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If this is not the important issue then surely we will have to admit that the robot is conscious.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At present it does not appear possible to bring such a robot to life through some form of sexual act between two humans. 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But we allow for techniques such as test tube babies and even cloning in conscious humans. 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But human neurones which actually constitute the brain cells of the robot came about very likely through the sexual act</a:t>
            </a:r>
          </a:p>
          <a:p>
            <a:pPr>
              <a:lnSpc>
                <a:spcPct val="80000"/>
              </a:lnSpc>
            </a:pPr>
            <a:r>
              <a:rPr lang="en-GB" sz="2000" smtClean="0">
                <a:effectLst/>
              </a:rPr>
              <a:t>The only difference between the robot brain and a human brain is therefore merely down to the length of gesticulation – but this would seem to be a weak line to draw for a strong division in decision making with regard to an entity’s state of consciousness – especially when we consider the situation of premature babies. </a:t>
            </a:r>
            <a:endParaRPr lang="en-US" sz="20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Discrimination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89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smtClean="0">
                <a:effectLst/>
              </a:rPr>
              <a:t>It is extremely difficult if not impossible, on any scientific basis, to exclude our robot from the class of conscious entities. </a:t>
            </a:r>
          </a:p>
          <a:p>
            <a:r>
              <a:rPr lang="en-GB" sz="2800" smtClean="0">
                <a:effectLst/>
              </a:rPr>
              <a:t>Because its brain is made up of only human neurones it is extremely difficult to find grounds on which to discriminate against it</a:t>
            </a:r>
          </a:p>
          <a:p>
            <a:r>
              <a:rPr lang="en-GB" sz="2800" smtClean="0">
                <a:effectLst/>
              </a:rPr>
              <a:t>It may well be nearer the human norm than some disadvantaged human individuals.</a:t>
            </a:r>
            <a:endParaRPr lang="en-US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3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smtClean="0">
                <a:solidFill>
                  <a:schemeClr val="hlink"/>
                </a:solidFill>
              </a:rPr>
              <a:t>Growing Brains - Philosophy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274434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2436813"/>
            <a:ext cx="8229600" cy="4224337"/>
          </a:xfrm>
        </p:spPr>
        <p:txBody>
          <a:bodyPr/>
          <a:lstStyle/>
          <a:p>
            <a:pPr eaLnBrk="1" hangingPunct="1"/>
            <a:r>
              <a:rPr lang="en-GB" smtClean="0"/>
              <a:t>Philosophy of AI has been based (almost entirely) on comparisons between silicon and carbon – Humans – v – Computers.</a:t>
            </a:r>
          </a:p>
          <a:p>
            <a:pPr eaLnBrk="1" hangingPunct="1"/>
            <a:r>
              <a:rPr lang="en-GB" smtClean="0"/>
              <a:t>Last time we considered biological AI</a:t>
            </a:r>
          </a:p>
          <a:p>
            <a:pPr eaLnBrk="1" hangingPunct="1"/>
            <a:r>
              <a:rPr lang="en-GB" smtClean="0"/>
              <a:t>Can we pull some philosophical nuggets from classical AI philosophy?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29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smtClean="0">
                <a:solidFill>
                  <a:schemeClr val="hlink"/>
                </a:solidFill>
              </a:rPr>
              <a:t>Searle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278530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400" smtClean="0"/>
              <a:t>“The brain is an organ like any other; it is an organic machine. Consciousness is caused by lower-level neuronal processes in the brain and is itself a feature of the brain.”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smtClean="0"/>
              <a:t>Searle also talks of an emergent property, which implies the more neurons there are, with greater complexity, so this eventually results in the form of consciousness exhibited by humans.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smtClean="0"/>
              <a:t>If our robot has a brain of several billion highly connected human neurones then by Searle’s argument we must assume that it will have a form of consciousness that is pretty much on terms with humans, whatever its physical embodiment.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Responsibility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91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8" y="1905000"/>
            <a:ext cx="8624887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smtClean="0">
                <a:effectLst/>
              </a:rPr>
              <a:t>With a robot whose brain is based on billions of human neurones, the robot will have more brain cells than a cat, dog or chimpanzee. </a:t>
            </a:r>
          </a:p>
          <a:p>
            <a:pPr>
              <a:lnSpc>
                <a:spcPct val="80000"/>
              </a:lnSpc>
            </a:pPr>
            <a:r>
              <a:rPr lang="en-GB" sz="2400" smtClean="0">
                <a:effectLst/>
              </a:rPr>
              <a:t>To keep such animals there are regulations, rules and laws. </a:t>
            </a:r>
          </a:p>
          <a:p>
            <a:pPr>
              <a:lnSpc>
                <a:spcPct val="80000"/>
              </a:lnSpc>
            </a:pPr>
            <a:r>
              <a:rPr lang="en-GB" sz="2400" smtClean="0">
                <a:effectLst/>
              </a:rPr>
              <a:t>The animal must be respected and treated reasonably well </a:t>
            </a:r>
          </a:p>
          <a:p>
            <a:pPr>
              <a:lnSpc>
                <a:spcPct val="80000"/>
              </a:lnSpc>
            </a:pPr>
            <a:r>
              <a:rPr lang="en-GB" sz="2400" smtClean="0">
                <a:effectLst/>
              </a:rPr>
              <a:t>The needs of the animal must be attended to – they are taken out for walks, given large areas to use as their own or actually exist (in the wild) under no human control. </a:t>
            </a:r>
          </a:p>
          <a:p>
            <a:pPr>
              <a:lnSpc>
                <a:spcPct val="80000"/>
              </a:lnSpc>
            </a:pPr>
            <a:r>
              <a:rPr lang="en-GB" sz="2400" smtClean="0">
                <a:effectLst/>
              </a:rPr>
              <a:t>Surely a human neurone robot must have these rights and more?</a:t>
            </a:r>
          </a:p>
          <a:p>
            <a:pPr>
              <a:lnSpc>
                <a:spcPct val="80000"/>
              </a:lnSpc>
            </a:pPr>
            <a:r>
              <a:rPr lang="en-GB" sz="2400" smtClean="0">
                <a:effectLst/>
              </a:rPr>
              <a:t>Surely it cannot be treated as a ‘thing’ in the lab? </a:t>
            </a:r>
          </a:p>
          <a:p>
            <a:pPr>
              <a:lnSpc>
                <a:spcPct val="80000"/>
              </a:lnSpc>
            </a:pPr>
            <a:r>
              <a:rPr lang="en-GB" sz="2400" smtClean="0">
                <a:effectLst/>
              </a:rPr>
              <a:t>If the incubator is left open and the robot dies (as defined by brain death) should someone be held responsible and face the consequences.</a:t>
            </a:r>
            <a:endParaRPr lang="en-US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Robot rights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92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19250"/>
            <a:ext cx="8229600" cy="5002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What rights should such a robot have?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Should we endow it with citizenship?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Do we need to protect it by law or is the whole thing simply a bunch of academics having fun?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If you are the robot and it is you who have been brought to life in your robot body, by a scientist in a laboratory, and that scientist is in complete control of your existence it must be an absolutely terrifying experience.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It will not be long before such robots are actually brought into being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As a scientist is it acceptable for me to quite simply take the life of a robot with 60 billion (or more) human neurones, if I so wish?</a:t>
            </a:r>
            <a:endParaRPr lang="en-US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1225"/>
          </a:xfrm>
        </p:spPr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Size matters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93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8900"/>
            <a:ext cx="8229600" cy="5873750"/>
          </a:xfrm>
        </p:spPr>
        <p:txBody>
          <a:bodyPr/>
          <a:lstStyle/>
          <a:p>
            <a:r>
              <a:rPr lang="en-GB" sz="2800" smtClean="0">
                <a:effectLst/>
              </a:rPr>
              <a:t>A 300x300 neurone layout results in a 90,000 neurone culture when developed in 2 D </a:t>
            </a:r>
          </a:p>
          <a:p>
            <a:r>
              <a:rPr lang="en-GB" sz="2800" smtClean="0">
                <a:effectLst/>
              </a:rPr>
              <a:t>This is 27 million neurones in a 3 D structure. </a:t>
            </a:r>
          </a:p>
          <a:p>
            <a:r>
              <a:rPr lang="en-GB" sz="2800" smtClean="0">
                <a:effectLst/>
              </a:rPr>
              <a:t>When developed to a 5,000x5,000 neurone layout, it results in a 25 million culture in 2 D and 125 billion in a 3 D lattice. </a:t>
            </a:r>
          </a:p>
          <a:p>
            <a:r>
              <a:rPr lang="en-GB" sz="2800" smtClean="0">
                <a:effectLst/>
              </a:rPr>
              <a:t>Moving forward to a 7,500x7,500 layout, in 2 D this achieves a 56.25 million culture which becomes 421 billion neurones in 3 D – an individual brain which contains four times the number of neurones as a human brain. </a:t>
            </a:r>
            <a:endParaRPr lang="en-US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Super Searle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ffectLst/>
              </a:rPr>
              <a:t>By Searle’s argument – human consciousness emerges as a property of our 100 billion neurones</a:t>
            </a:r>
          </a:p>
          <a:p>
            <a:endParaRPr lang="en-GB" smtClean="0">
              <a:effectLst/>
            </a:endParaRPr>
          </a:p>
          <a:p>
            <a:r>
              <a:rPr lang="en-GB" smtClean="0">
                <a:effectLst/>
              </a:rPr>
              <a:t>If we now have a robot with over 400 billion neurones, will it have a form of super consciousness?</a:t>
            </a:r>
            <a:endParaRPr lang="en-US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You are a robot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94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3225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Put yourself in the position of the robot.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Your brain is more powerful than that of the scientists who created you.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Yet you still have to carry out the mind numbing tasks required of you everyday by those same scientists.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Would you put up with it? Would you not complain?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Remember your whole life is spent in the laboratory. Wouldn’t you want to get out just once in a while, no matter what it might take to do so?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With those intellectual capabilities (or more) surely you could figure out a way. But what would you do if someone tried to stop you? Would you meekly return to the lab and see out your days in utter boredom or ……….. </a:t>
            </a:r>
            <a:endParaRPr lang="en-US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1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Contact Information</a:t>
            </a:r>
          </a:p>
        </p:txBody>
      </p:sp>
      <p:sp>
        <p:nvSpPr>
          <p:cNvPr id="281602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Web site: </a:t>
            </a:r>
            <a:r>
              <a:rPr lang="en-US">
                <a:hlinkClick r:id="rId2"/>
              </a:rPr>
              <a:t>www.kevinwarwick.com</a:t>
            </a:r>
            <a:endParaRPr lang="en-US"/>
          </a:p>
          <a:p>
            <a:pPr eaLnBrk="1" hangingPunct="1">
              <a:defRPr/>
            </a:pPr>
            <a:r>
              <a:rPr lang="en-US"/>
              <a:t>Email: </a:t>
            </a:r>
            <a:r>
              <a:rPr lang="en-US">
                <a:hlinkClick r:id="rId3"/>
              </a:rPr>
              <a:t>k.warwick@reading.ac.uk</a:t>
            </a:r>
            <a:endParaRPr lang="en-US"/>
          </a:p>
          <a:p>
            <a:pPr eaLnBrk="1" hangingPunct="1">
              <a:defRPr/>
            </a:pPr>
            <a:r>
              <a:rPr lang="en-US"/>
              <a:t>Tel: (44)-1189-318210</a:t>
            </a:r>
          </a:p>
          <a:p>
            <a:pPr eaLnBrk="1" hangingPunct="1">
              <a:defRPr/>
            </a:pPr>
            <a:r>
              <a:rPr lang="en-US"/>
              <a:t>Fax: (44)-1189-318220</a:t>
            </a:r>
          </a:p>
          <a:p>
            <a:pPr eaLnBrk="1" hangingPunct="1">
              <a:defRPr/>
            </a:pPr>
            <a:r>
              <a:rPr lang="en-US"/>
              <a:t>Professor Kevin Warwick, Department of Cybernetics, University of Reading, Whiteknights, Reading, RG6 6AY,UK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7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smtClean="0">
                <a:solidFill>
                  <a:schemeClr val="hlink"/>
                </a:solidFill>
              </a:rPr>
              <a:t>Future?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275458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1625" y="2332038"/>
            <a:ext cx="854075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We will need more robots/tech around the home</a:t>
            </a:r>
          </a:p>
          <a:p>
            <a:pPr eaLnBrk="1" hangingPunct="1">
              <a:defRPr/>
            </a:pPr>
            <a:r>
              <a:rPr lang="en-GB" smtClean="0"/>
              <a:t>Maybe have human neurone brain</a:t>
            </a:r>
          </a:p>
          <a:p>
            <a:pPr eaLnBrk="1" hangingPunct="1">
              <a:defRPr/>
            </a:pPr>
            <a:r>
              <a:rPr lang="en-GB" smtClean="0"/>
              <a:t>Loved one/yourself?</a:t>
            </a:r>
          </a:p>
          <a:p>
            <a:pPr eaLnBrk="1" hangingPunct="1">
              <a:defRPr/>
            </a:pPr>
            <a:r>
              <a:rPr lang="en-GB" smtClean="0"/>
              <a:t>Bipeds/humanoids</a:t>
            </a:r>
          </a:p>
          <a:p>
            <a:pPr eaLnBrk="1" hangingPunct="1">
              <a:defRPr/>
            </a:pPr>
            <a:r>
              <a:rPr lang="en-GB" smtClean="0"/>
              <a:t>Emotions – Consciousness?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5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smtClean="0">
                <a:solidFill>
                  <a:schemeClr val="hlink"/>
                </a:solidFill>
              </a:rPr>
              <a:t>Ongoing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277506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Further Senses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Further Motor Skills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Human Studies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24/7/365 Operation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Day 1 immersion in body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Memory relationships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Effects of environment on learning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3-D operation – 30 Million neurones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Alive?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Dreaming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77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906962"/>
          </a:xfrm>
        </p:spPr>
        <p:txBody>
          <a:bodyPr/>
          <a:lstStyle/>
          <a:p>
            <a:r>
              <a:rPr lang="en-GB" sz="2800" smtClean="0">
                <a:effectLst/>
              </a:rPr>
              <a:t>When the culture is disembodied, does it dream?</a:t>
            </a:r>
          </a:p>
          <a:p>
            <a:r>
              <a:rPr lang="en-GB" sz="2800" smtClean="0">
                <a:effectLst/>
              </a:rPr>
              <a:t>If not, what is it thinking about? </a:t>
            </a:r>
          </a:p>
          <a:p>
            <a:r>
              <a:rPr lang="en-GB" sz="2800" smtClean="0">
                <a:effectLst/>
              </a:rPr>
              <a:t>What must it feel like to be the culture? </a:t>
            </a:r>
          </a:p>
          <a:p>
            <a:r>
              <a:rPr lang="en-GB" sz="2800" smtClean="0">
                <a:effectLst/>
              </a:rPr>
              <a:t>Do the firings relate to previously experienced sensory stimulation that it is reliving? </a:t>
            </a:r>
          </a:p>
          <a:p>
            <a:r>
              <a:rPr lang="en-GB" sz="2800" smtClean="0">
                <a:effectLst/>
              </a:rPr>
              <a:t>Does a brain need external stimulating signals in order to subsequently make up stories in itself?</a:t>
            </a:r>
          </a:p>
          <a:p>
            <a:r>
              <a:rPr lang="en-GB" sz="2800" smtClean="0">
                <a:effectLst/>
              </a:rPr>
              <a:t>If more stimulating signals are applied, of a different type, will such disembodied signals be more and/or different?</a:t>
            </a:r>
            <a:endParaRPr lang="en-US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Donate your neurons I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78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0988"/>
            <a:ext cx="8229600" cy="5138737"/>
          </a:xfrm>
        </p:spPr>
        <p:txBody>
          <a:bodyPr/>
          <a:lstStyle/>
          <a:p>
            <a:r>
              <a:rPr lang="en-GB" sz="2800" smtClean="0">
                <a:effectLst/>
              </a:rPr>
              <a:t>The use of human neurones does though throw up other possibilities and questions. </a:t>
            </a:r>
          </a:p>
          <a:p>
            <a:r>
              <a:rPr lang="en-GB" sz="2800" smtClean="0">
                <a:effectLst/>
              </a:rPr>
              <a:t>Rather than obtaining the neurones from embryos it may be that you would be willing to donate your own neurones – either before or after death. </a:t>
            </a:r>
          </a:p>
          <a:p>
            <a:r>
              <a:rPr lang="en-GB" sz="2800" smtClean="0">
                <a:effectLst/>
              </a:rPr>
              <a:t>Would you like to live on in a physical robot body? </a:t>
            </a:r>
          </a:p>
          <a:p>
            <a:r>
              <a:rPr lang="en-GB" sz="2800" smtClean="0">
                <a:effectLst/>
              </a:rPr>
              <a:t>Your neurones would not have to be dissociated; they could be fed and laid out on the electrode array as slices.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Donate your neurons II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687513"/>
            <a:ext cx="8407400" cy="4986337"/>
          </a:xfrm>
          <a:noFill/>
          <a:ln/>
        </p:spPr>
        <p:txBody>
          <a:bodyPr/>
          <a:lstStyle/>
          <a:p>
            <a:r>
              <a:rPr lang="en-GB" sz="2800" smtClean="0">
                <a:effectLst/>
              </a:rPr>
              <a:t>Possibly some memories would remain, if your experience as a human remained to some extent. </a:t>
            </a:r>
          </a:p>
          <a:p>
            <a:r>
              <a:rPr lang="en-GB" sz="2800" smtClean="0">
                <a:effectLst/>
              </a:rPr>
              <a:t>Are these Moravec’s ideas about re-embodying a human brain in a robot body? </a:t>
            </a:r>
          </a:p>
          <a:p>
            <a:r>
              <a:rPr lang="en-GB" sz="2800" smtClean="0">
                <a:effectLst/>
              </a:rPr>
              <a:t>Maybe it’s time to ask for a volunteer to see what it’s like to suddenly find yourself in a robot body, with robot senses and robot movement. </a:t>
            </a:r>
          </a:p>
          <a:p>
            <a:r>
              <a:rPr lang="en-GB" sz="2800" smtClean="0">
                <a:effectLst/>
              </a:rPr>
              <a:t>But unless we can sort out an effective communication route, the new you would not be able to tell anyone what it was like. </a:t>
            </a:r>
            <a:endParaRPr lang="en-US" sz="2800" smtClean="0">
              <a:effectLst/>
            </a:endParaRPr>
          </a:p>
          <a:p>
            <a:endParaRPr lang="en-US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Consciousness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79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r>
              <a:rPr lang="en-GB" sz="2800" smtClean="0">
                <a:effectLst/>
              </a:rPr>
              <a:t>We cannot go far in our investigation of culturing robot brains before we need to ask the question as to whether or not the brain experiences consciousness. </a:t>
            </a:r>
          </a:p>
          <a:p>
            <a:r>
              <a:rPr lang="en-GB" sz="2800" smtClean="0">
                <a:effectLst/>
              </a:rPr>
              <a:t>A typical brain of this type, on a 2-Dimensional array, contains around 100,000 neurones.</a:t>
            </a:r>
          </a:p>
          <a:p>
            <a:r>
              <a:rPr lang="en-GB" sz="2800" smtClean="0">
                <a:effectLst/>
              </a:rPr>
              <a:t>Nothing like the 100 billion neurones (typical) housed in a human brain. </a:t>
            </a:r>
          </a:p>
          <a:p>
            <a:r>
              <a:rPr lang="en-GB" sz="2800" smtClean="0">
                <a:effectLst/>
              </a:rPr>
              <a:t>For those who feel size is important then maybe consciousness cannot YET be considered. </a:t>
            </a:r>
            <a:endParaRPr lang="en-US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chemeClr val="hlink"/>
                </a:solidFill>
                <a:effectLst/>
              </a:rPr>
              <a:t>3-D growth</a:t>
            </a:r>
            <a:endParaRPr lang="en-US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80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1950"/>
            <a:ext cx="8229600" cy="5226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New lattice culturing methods allow for a 3-D culture to be kept alive and grown.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A 3 D volume culture embodied gives a robot brain with 30 million neurones.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A 4,000x4,000 2 D structure (16 million neurones) results in a 3 D brain consisting of over 60 billion neurones – more than half the size of a typical human brain and - given the typical human neurone death rate – not far from that of an elderly human.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effectLst/>
              </a:rPr>
              <a:t>Probably such a robot brain would be more powerful (in terms of numbers of neurones and connectivity) than that of a stroke patient for whom a whole section of their brain has experienced neuronal death.</a:t>
            </a:r>
            <a:endParaRPr lang="en-US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dg Rubine">
  <a:themeElements>
    <a:clrScheme name="Office Theme 1">
      <a:dk1>
        <a:srgbClr val="000000"/>
      </a:dk1>
      <a:lt1>
        <a:srgbClr val="FFFFFF"/>
      </a:lt1>
      <a:dk2>
        <a:srgbClr val="BF0071"/>
      </a:dk2>
      <a:lt2>
        <a:srgbClr val="1C1C1C"/>
      </a:lt2>
      <a:accent1>
        <a:srgbClr val="BF0071"/>
      </a:accent1>
      <a:accent2>
        <a:srgbClr val="808080"/>
      </a:accent2>
      <a:accent3>
        <a:srgbClr val="FFFFFF"/>
      </a:accent3>
      <a:accent4>
        <a:srgbClr val="000000"/>
      </a:accent4>
      <a:accent5>
        <a:srgbClr val="DCAABB"/>
      </a:accent5>
      <a:accent6>
        <a:srgbClr val="737373"/>
      </a:accent6>
      <a:hlink>
        <a:srgbClr val="B2B2B2"/>
      </a:hlink>
      <a:folHlink>
        <a:srgbClr val="DDDDDD"/>
      </a:folHlink>
    </a:clrScheme>
    <a:fontScheme name="Office Theme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BF0071"/>
        </a:dk2>
        <a:lt2>
          <a:srgbClr val="1C1C1C"/>
        </a:lt2>
        <a:accent1>
          <a:srgbClr val="BF0071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AABB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Rdg Green">
  <a:themeElements>
    <a:clrScheme name="Rdg Green 1">
      <a:dk1>
        <a:srgbClr val="000000"/>
      </a:dk1>
      <a:lt1>
        <a:srgbClr val="FFFFFF"/>
      </a:lt1>
      <a:dk2>
        <a:srgbClr val="12AD2B"/>
      </a:dk2>
      <a:lt2>
        <a:srgbClr val="1C1C1C"/>
      </a:lt2>
      <a:accent1>
        <a:srgbClr val="12AD2B"/>
      </a:accent1>
      <a:accent2>
        <a:srgbClr val="808080"/>
      </a:accent2>
      <a:accent3>
        <a:srgbClr val="FFFFFF"/>
      </a:accent3>
      <a:accent4>
        <a:srgbClr val="000000"/>
      </a:accent4>
      <a:accent5>
        <a:srgbClr val="AAD3AC"/>
      </a:accent5>
      <a:accent6>
        <a:srgbClr val="737373"/>
      </a:accent6>
      <a:hlink>
        <a:srgbClr val="B2B2B2"/>
      </a:hlink>
      <a:folHlink>
        <a:srgbClr val="DDDDDD"/>
      </a:folHlink>
    </a:clrScheme>
    <a:fontScheme name="Rdg Gree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Rdg Green 1">
        <a:dk1>
          <a:srgbClr val="000000"/>
        </a:dk1>
        <a:lt1>
          <a:srgbClr val="FFFFFF"/>
        </a:lt1>
        <a:dk2>
          <a:srgbClr val="12AD2B"/>
        </a:dk2>
        <a:lt2>
          <a:srgbClr val="1C1C1C"/>
        </a:lt2>
        <a:accent1>
          <a:srgbClr val="12AD2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D3AC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6_Custom Design">
  <a:themeElements>
    <a:clrScheme name="Custom Design 1">
      <a:dk1>
        <a:srgbClr val="000000"/>
      </a:dk1>
      <a:lt1>
        <a:srgbClr val="FFFFFF"/>
      </a:lt1>
      <a:dk2>
        <a:srgbClr val="12AD2B"/>
      </a:dk2>
      <a:lt2>
        <a:srgbClr val="1C1C1C"/>
      </a:lt2>
      <a:accent1>
        <a:srgbClr val="12AD2B"/>
      </a:accent1>
      <a:accent2>
        <a:srgbClr val="808080"/>
      </a:accent2>
      <a:accent3>
        <a:srgbClr val="FFFFFF"/>
      </a:accent3>
      <a:accent4>
        <a:srgbClr val="000000"/>
      </a:accent4>
      <a:accent5>
        <a:srgbClr val="AAD3AC"/>
      </a:accent5>
      <a:accent6>
        <a:srgbClr val="737373"/>
      </a:accent6>
      <a:hlink>
        <a:srgbClr val="B2B2B2"/>
      </a:hlink>
      <a:folHlink>
        <a:srgbClr val="DDDDDD"/>
      </a:folHlink>
    </a:clrScheme>
    <a:fontScheme name="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12AD2B"/>
        </a:dk2>
        <a:lt2>
          <a:srgbClr val="1C1C1C"/>
        </a:lt2>
        <a:accent1>
          <a:srgbClr val="12AD2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D3AC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7_Custom Design">
  <a:themeElements>
    <a:clrScheme name="">
      <a:dk1>
        <a:srgbClr val="000000"/>
      </a:dk1>
      <a:lt1>
        <a:srgbClr val="FFFFFF"/>
      </a:lt1>
      <a:dk2>
        <a:srgbClr val="1B4C8F"/>
      </a:dk2>
      <a:lt2>
        <a:srgbClr val="1C1C1C"/>
      </a:lt2>
      <a:accent1>
        <a:srgbClr val="333333"/>
      </a:accent1>
      <a:accent2>
        <a:srgbClr val="808080"/>
      </a:accent2>
      <a:accent3>
        <a:srgbClr val="FFFFFF"/>
      </a:accent3>
      <a:accent4>
        <a:srgbClr val="000000"/>
      </a:accent4>
      <a:accent5>
        <a:srgbClr val="ADADAD"/>
      </a:accent5>
      <a:accent6>
        <a:srgbClr val="737373"/>
      </a:accent6>
      <a:hlink>
        <a:srgbClr val="B2B2B2"/>
      </a:hlink>
      <a:folHlink>
        <a:srgbClr val="DDDDDD"/>
      </a:folHlink>
    </a:clrScheme>
    <a:fontScheme name="1_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1C1C1C"/>
        </a:dk1>
        <a:lt1>
          <a:srgbClr val="FFFFFF"/>
        </a:lt1>
        <a:dk2>
          <a:srgbClr val="1A4B8E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BB1C6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33333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8_Custom Design">
  <a:themeElements>
    <a:clrScheme name="Custom Design 1">
      <a:dk1>
        <a:srgbClr val="000000"/>
      </a:dk1>
      <a:lt1>
        <a:srgbClr val="FFFFFF"/>
      </a:lt1>
      <a:dk2>
        <a:srgbClr val="BF0071"/>
      </a:dk2>
      <a:lt2>
        <a:srgbClr val="1C1C1C"/>
      </a:lt2>
      <a:accent1>
        <a:srgbClr val="BF0071"/>
      </a:accent1>
      <a:accent2>
        <a:srgbClr val="808080"/>
      </a:accent2>
      <a:accent3>
        <a:srgbClr val="FFFFFF"/>
      </a:accent3>
      <a:accent4>
        <a:srgbClr val="000000"/>
      </a:accent4>
      <a:accent5>
        <a:srgbClr val="DCAABB"/>
      </a:accent5>
      <a:accent6>
        <a:srgbClr val="737373"/>
      </a:accent6>
      <a:hlink>
        <a:srgbClr val="B2B2B2"/>
      </a:hlink>
      <a:folHlink>
        <a:srgbClr val="DDDDDD"/>
      </a:folHlink>
    </a:clrScheme>
    <a:fontScheme name="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BF0071"/>
        </a:dk2>
        <a:lt2>
          <a:srgbClr val="1C1C1C"/>
        </a:lt2>
        <a:accent1>
          <a:srgbClr val="BF0071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AABB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9_Custom Design">
  <a:themeElements>
    <a:clrScheme name="">
      <a:dk1>
        <a:srgbClr val="000000"/>
      </a:dk1>
      <a:lt1>
        <a:srgbClr val="FFFFFF"/>
      </a:lt1>
      <a:dk2>
        <a:srgbClr val="1B4C8F"/>
      </a:dk2>
      <a:lt2>
        <a:srgbClr val="1C1C1C"/>
      </a:lt2>
      <a:accent1>
        <a:srgbClr val="333333"/>
      </a:accent1>
      <a:accent2>
        <a:srgbClr val="808080"/>
      </a:accent2>
      <a:accent3>
        <a:srgbClr val="FFFFFF"/>
      </a:accent3>
      <a:accent4>
        <a:srgbClr val="000000"/>
      </a:accent4>
      <a:accent5>
        <a:srgbClr val="ADADAD"/>
      </a:accent5>
      <a:accent6>
        <a:srgbClr val="737373"/>
      </a:accent6>
      <a:hlink>
        <a:srgbClr val="B2B2B2"/>
      </a:hlink>
      <a:folHlink>
        <a:srgbClr val="DDDDDD"/>
      </a:folHlink>
    </a:clrScheme>
    <a:fontScheme name="1_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1C1C1C"/>
        </a:dk1>
        <a:lt1>
          <a:srgbClr val="FFFFFF"/>
        </a:lt1>
        <a:dk2>
          <a:srgbClr val="1A4B8E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BB1C6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33333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0_Custom Design">
  <a:themeElements>
    <a:clrScheme name="Custom Design 1">
      <a:dk1>
        <a:srgbClr val="000000"/>
      </a:dk1>
      <a:lt1>
        <a:srgbClr val="FFFFFF"/>
      </a:lt1>
      <a:dk2>
        <a:srgbClr val="12AD2B"/>
      </a:dk2>
      <a:lt2>
        <a:srgbClr val="1C1C1C"/>
      </a:lt2>
      <a:accent1>
        <a:srgbClr val="12AD2B"/>
      </a:accent1>
      <a:accent2>
        <a:srgbClr val="808080"/>
      </a:accent2>
      <a:accent3>
        <a:srgbClr val="FFFFFF"/>
      </a:accent3>
      <a:accent4>
        <a:srgbClr val="000000"/>
      </a:accent4>
      <a:accent5>
        <a:srgbClr val="AAD3AC"/>
      </a:accent5>
      <a:accent6>
        <a:srgbClr val="737373"/>
      </a:accent6>
      <a:hlink>
        <a:srgbClr val="B2B2B2"/>
      </a:hlink>
      <a:folHlink>
        <a:srgbClr val="DDDDDD"/>
      </a:folHlink>
    </a:clrScheme>
    <a:fontScheme name="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12AD2B"/>
        </a:dk2>
        <a:lt2>
          <a:srgbClr val="1C1C1C"/>
        </a:lt2>
        <a:accent1>
          <a:srgbClr val="12AD2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D3AC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1_Custom Design">
  <a:themeElements>
    <a:clrScheme name="">
      <a:dk1>
        <a:srgbClr val="000000"/>
      </a:dk1>
      <a:lt1>
        <a:srgbClr val="FFFFFF"/>
      </a:lt1>
      <a:dk2>
        <a:srgbClr val="1B4C8F"/>
      </a:dk2>
      <a:lt2>
        <a:srgbClr val="1C1C1C"/>
      </a:lt2>
      <a:accent1>
        <a:srgbClr val="333333"/>
      </a:accent1>
      <a:accent2>
        <a:srgbClr val="808080"/>
      </a:accent2>
      <a:accent3>
        <a:srgbClr val="FFFFFF"/>
      </a:accent3>
      <a:accent4>
        <a:srgbClr val="000000"/>
      </a:accent4>
      <a:accent5>
        <a:srgbClr val="ADADAD"/>
      </a:accent5>
      <a:accent6>
        <a:srgbClr val="737373"/>
      </a:accent6>
      <a:hlink>
        <a:srgbClr val="B2B2B2"/>
      </a:hlink>
      <a:folHlink>
        <a:srgbClr val="DDDDDD"/>
      </a:folHlink>
    </a:clrScheme>
    <a:fontScheme name="1_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1C1C1C"/>
        </a:dk1>
        <a:lt1>
          <a:srgbClr val="FFFFFF"/>
        </a:lt1>
        <a:dk2>
          <a:srgbClr val="1A4B8E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BB1C6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33333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Rdg Blue half">
  <a:themeElements>
    <a:clrScheme name="Office Theme 2">
      <a:dk1>
        <a:srgbClr val="000000"/>
      </a:dk1>
      <a:lt1>
        <a:srgbClr val="FFFFFF"/>
      </a:lt1>
      <a:dk2>
        <a:srgbClr val="194B8D"/>
      </a:dk2>
      <a:lt2>
        <a:srgbClr val="1C1C1C"/>
      </a:lt2>
      <a:accent1>
        <a:srgbClr val="194B8D"/>
      </a:accent1>
      <a:accent2>
        <a:srgbClr val="808080"/>
      </a:accent2>
      <a:accent3>
        <a:srgbClr val="FFFFFF"/>
      </a:accent3>
      <a:accent4>
        <a:srgbClr val="000000"/>
      </a:accent4>
      <a:accent5>
        <a:srgbClr val="ABB1C5"/>
      </a:accent5>
      <a:accent6>
        <a:srgbClr val="737373"/>
      </a:accent6>
      <a:hlink>
        <a:srgbClr val="B2B2B2"/>
      </a:hlink>
      <a:folHlink>
        <a:srgbClr val="DDDDDD"/>
      </a:folHlink>
    </a:clrScheme>
    <a:fontScheme name="Office Theme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Office Theme 1">
        <a:dk1>
          <a:srgbClr val="1C1C1C"/>
        </a:dk1>
        <a:lt1>
          <a:srgbClr val="FFFFFF"/>
        </a:lt1>
        <a:dk2>
          <a:srgbClr val="194B8D"/>
        </a:dk2>
        <a:lt2>
          <a:srgbClr val="FFFFFF"/>
        </a:lt2>
        <a:accent1>
          <a:srgbClr val="194B8D"/>
        </a:accent1>
        <a:accent2>
          <a:srgbClr val="808080"/>
        </a:accent2>
        <a:accent3>
          <a:srgbClr val="ABB1C5"/>
        </a:accent3>
        <a:accent4>
          <a:srgbClr val="DADADA"/>
        </a:accent4>
        <a:accent5>
          <a:srgbClr val="ABB1C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194B8D"/>
        </a:dk2>
        <a:lt2>
          <a:srgbClr val="1C1C1C"/>
        </a:lt2>
        <a:accent1>
          <a:srgbClr val="194B8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BB1C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2_Custom Design">
  <a:themeElements>
    <a:clrScheme name="Custom Design 1">
      <a:dk1>
        <a:srgbClr val="777777"/>
      </a:dk1>
      <a:lt1>
        <a:srgbClr val="FFFFFF"/>
      </a:lt1>
      <a:dk2>
        <a:srgbClr val="194B8D"/>
      </a:dk2>
      <a:lt2>
        <a:srgbClr val="1C1C1C"/>
      </a:lt2>
      <a:accent1>
        <a:srgbClr val="194B8D"/>
      </a:accent1>
      <a:accent2>
        <a:srgbClr val="808080"/>
      </a:accent2>
      <a:accent3>
        <a:srgbClr val="FFFFFF"/>
      </a:accent3>
      <a:accent4>
        <a:srgbClr val="656565"/>
      </a:accent4>
      <a:accent5>
        <a:srgbClr val="ABB1C5"/>
      </a:accent5>
      <a:accent6>
        <a:srgbClr val="737373"/>
      </a:accent6>
      <a:hlink>
        <a:srgbClr val="B2B2B2"/>
      </a:hlink>
      <a:folHlink>
        <a:srgbClr val="DDDDDD"/>
      </a:folHlink>
    </a:clrScheme>
    <a:fontScheme name="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Custom Design 1">
        <a:dk1>
          <a:srgbClr val="777777"/>
        </a:dk1>
        <a:lt1>
          <a:srgbClr val="FFFFFF"/>
        </a:lt1>
        <a:dk2>
          <a:srgbClr val="194B8D"/>
        </a:dk2>
        <a:lt2>
          <a:srgbClr val="1C1C1C"/>
        </a:lt2>
        <a:accent1>
          <a:srgbClr val="194B8D"/>
        </a:accent1>
        <a:accent2>
          <a:srgbClr val="808080"/>
        </a:accent2>
        <a:accent3>
          <a:srgbClr val="FFFFFF"/>
        </a:accent3>
        <a:accent4>
          <a:srgbClr val="656565"/>
        </a:accent4>
        <a:accent5>
          <a:srgbClr val="ABB1C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194B8D"/>
        </a:dk2>
        <a:lt2>
          <a:srgbClr val="1C1C1C"/>
        </a:lt2>
        <a:accent1>
          <a:srgbClr val="194B8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BB1C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3_Custom Design">
  <a:themeElements>
    <a:clrScheme name="">
      <a:dk1>
        <a:srgbClr val="000000"/>
      </a:dk1>
      <a:lt1>
        <a:srgbClr val="FFFFFF"/>
      </a:lt1>
      <a:dk2>
        <a:srgbClr val="1B4C8F"/>
      </a:dk2>
      <a:lt2>
        <a:srgbClr val="1C1C1C"/>
      </a:lt2>
      <a:accent1>
        <a:srgbClr val="333333"/>
      </a:accent1>
      <a:accent2>
        <a:srgbClr val="808080"/>
      </a:accent2>
      <a:accent3>
        <a:srgbClr val="FFFFFF"/>
      </a:accent3>
      <a:accent4>
        <a:srgbClr val="000000"/>
      </a:accent4>
      <a:accent5>
        <a:srgbClr val="ADADAD"/>
      </a:accent5>
      <a:accent6>
        <a:srgbClr val="737373"/>
      </a:accent6>
      <a:hlink>
        <a:srgbClr val="B2B2B2"/>
      </a:hlink>
      <a:folHlink>
        <a:srgbClr val="DDDDDD"/>
      </a:folHlink>
    </a:clrScheme>
    <a:fontScheme name="1_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1C1C1C"/>
        </a:dk1>
        <a:lt1>
          <a:srgbClr val="FFFFFF"/>
        </a:lt1>
        <a:dk2>
          <a:srgbClr val="1A4B8E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BB1C6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33333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BF0071"/>
      </a:dk2>
      <a:lt2>
        <a:srgbClr val="1C1C1C"/>
      </a:lt2>
      <a:accent1>
        <a:srgbClr val="BF0071"/>
      </a:accent1>
      <a:accent2>
        <a:srgbClr val="808080"/>
      </a:accent2>
      <a:accent3>
        <a:srgbClr val="FFFFFF"/>
      </a:accent3>
      <a:accent4>
        <a:srgbClr val="000000"/>
      </a:accent4>
      <a:accent5>
        <a:srgbClr val="DCAABB"/>
      </a:accent5>
      <a:accent6>
        <a:srgbClr val="737373"/>
      </a:accent6>
      <a:hlink>
        <a:srgbClr val="B2B2B2"/>
      </a:hlink>
      <a:folHlink>
        <a:srgbClr val="DDDDDD"/>
      </a:folHlink>
    </a:clrScheme>
    <a:fontScheme name="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BF0071"/>
        </a:dk2>
        <a:lt2>
          <a:srgbClr val="1C1C1C"/>
        </a:lt2>
        <a:accent1>
          <a:srgbClr val="BF0071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AABB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4_Custom Design">
  <a:themeElements>
    <a:clrScheme name="Custom Design 1">
      <a:dk1>
        <a:srgbClr val="000000"/>
      </a:dk1>
      <a:lt1>
        <a:srgbClr val="FFFFFF"/>
      </a:lt1>
      <a:dk2>
        <a:srgbClr val="BF0071"/>
      </a:dk2>
      <a:lt2>
        <a:srgbClr val="1C1C1C"/>
      </a:lt2>
      <a:accent1>
        <a:srgbClr val="BF0071"/>
      </a:accent1>
      <a:accent2>
        <a:srgbClr val="808080"/>
      </a:accent2>
      <a:accent3>
        <a:srgbClr val="FFFFFF"/>
      </a:accent3>
      <a:accent4>
        <a:srgbClr val="000000"/>
      </a:accent4>
      <a:accent5>
        <a:srgbClr val="DCAABB"/>
      </a:accent5>
      <a:accent6>
        <a:srgbClr val="737373"/>
      </a:accent6>
      <a:hlink>
        <a:srgbClr val="B2B2B2"/>
      </a:hlink>
      <a:folHlink>
        <a:srgbClr val="DDDDDD"/>
      </a:folHlink>
    </a:clrScheme>
    <a:fontScheme name="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BF0071"/>
        </a:dk2>
        <a:lt2>
          <a:srgbClr val="1C1C1C"/>
        </a:lt2>
        <a:accent1>
          <a:srgbClr val="BF0071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AABB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5_Custom Design">
  <a:themeElements>
    <a:clrScheme name="">
      <a:dk1>
        <a:srgbClr val="000000"/>
      </a:dk1>
      <a:lt1>
        <a:srgbClr val="FFFFFF"/>
      </a:lt1>
      <a:dk2>
        <a:srgbClr val="1B4C8F"/>
      </a:dk2>
      <a:lt2>
        <a:srgbClr val="1C1C1C"/>
      </a:lt2>
      <a:accent1>
        <a:srgbClr val="333333"/>
      </a:accent1>
      <a:accent2>
        <a:srgbClr val="808080"/>
      </a:accent2>
      <a:accent3>
        <a:srgbClr val="FFFFFF"/>
      </a:accent3>
      <a:accent4>
        <a:srgbClr val="000000"/>
      </a:accent4>
      <a:accent5>
        <a:srgbClr val="ADADAD"/>
      </a:accent5>
      <a:accent6>
        <a:srgbClr val="737373"/>
      </a:accent6>
      <a:hlink>
        <a:srgbClr val="B2B2B2"/>
      </a:hlink>
      <a:folHlink>
        <a:srgbClr val="DDDDDD"/>
      </a:folHlink>
    </a:clrScheme>
    <a:fontScheme name="1_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1C1C1C"/>
        </a:dk1>
        <a:lt1>
          <a:srgbClr val="FFFFFF"/>
        </a:lt1>
        <a:dk2>
          <a:srgbClr val="1A4B8E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BB1C6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33333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">
      <a:dk1>
        <a:srgbClr val="000000"/>
      </a:dk1>
      <a:lt1>
        <a:srgbClr val="FFFFFF"/>
      </a:lt1>
      <a:dk2>
        <a:srgbClr val="1B4C8F"/>
      </a:dk2>
      <a:lt2>
        <a:srgbClr val="1C1C1C"/>
      </a:lt2>
      <a:accent1>
        <a:srgbClr val="333333"/>
      </a:accent1>
      <a:accent2>
        <a:srgbClr val="808080"/>
      </a:accent2>
      <a:accent3>
        <a:srgbClr val="FFFFFF"/>
      </a:accent3>
      <a:accent4>
        <a:srgbClr val="000000"/>
      </a:accent4>
      <a:accent5>
        <a:srgbClr val="ADADAD"/>
      </a:accent5>
      <a:accent6>
        <a:srgbClr val="737373"/>
      </a:accent6>
      <a:hlink>
        <a:srgbClr val="B2B2B2"/>
      </a:hlink>
      <a:folHlink>
        <a:srgbClr val="DDDDDD"/>
      </a:folHlink>
    </a:clrScheme>
    <a:fontScheme name="1_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1C1C1C"/>
        </a:dk1>
        <a:lt1>
          <a:srgbClr val="FFFFFF"/>
        </a:lt1>
        <a:dk2>
          <a:srgbClr val="1A4B8E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BB1C6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33333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dg Orange">
  <a:themeElements>
    <a:clrScheme name="Office Theme 1">
      <a:dk1>
        <a:srgbClr val="000000"/>
      </a:dk1>
      <a:lt1>
        <a:srgbClr val="FFFFFF"/>
      </a:lt1>
      <a:dk2>
        <a:srgbClr val="FF6600"/>
      </a:dk2>
      <a:lt2>
        <a:srgbClr val="1C1C1C"/>
      </a:lt2>
      <a:accent1>
        <a:srgbClr val="FF6600"/>
      </a:accent1>
      <a:accent2>
        <a:srgbClr val="808080"/>
      </a:accent2>
      <a:accent3>
        <a:srgbClr val="FFFFFF"/>
      </a:accent3>
      <a:accent4>
        <a:srgbClr val="000000"/>
      </a:accent4>
      <a:accent5>
        <a:srgbClr val="FFB8AA"/>
      </a:accent5>
      <a:accent6>
        <a:srgbClr val="737373"/>
      </a:accent6>
      <a:hlink>
        <a:srgbClr val="B2B2B2"/>
      </a:hlink>
      <a:folHlink>
        <a:srgbClr val="DDDDDD"/>
      </a:folHlink>
    </a:clrScheme>
    <a:fontScheme name="Office Theme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F6600"/>
        </a:dk2>
        <a:lt2>
          <a:srgbClr val="1C1C1C"/>
        </a:lt2>
        <a:accent1>
          <a:srgbClr val="FF66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FF6600"/>
      </a:dk2>
      <a:lt2>
        <a:srgbClr val="1C1C1C"/>
      </a:lt2>
      <a:accent1>
        <a:srgbClr val="FF6600"/>
      </a:accent1>
      <a:accent2>
        <a:srgbClr val="808080"/>
      </a:accent2>
      <a:accent3>
        <a:srgbClr val="FFFFFF"/>
      </a:accent3>
      <a:accent4>
        <a:srgbClr val="000000"/>
      </a:accent4>
      <a:accent5>
        <a:srgbClr val="FFB8AA"/>
      </a:accent5>
      <a:accent6>
        <a:srgbClr val="737373"/>
      </a:accent6>
      <a:hlink>
        <a:srgbClr val="B2B2B2"/>
      </a:hlink>
      <a:folHlink>
        <a:srgbClr val="DDDDDD"/>
      </a:folHlink>
    </a:clrScheme>
    <a:fontScheme name="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6600"/>
        </a:dk2>
        <a:lt2>
          <a:srgbClr val="1C1C1C"/>
        </a:lt2>
        <a:accent1>
          <a:srgbClr val="FF66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ustom Design">
  <a:themeElements>
    <a:clrScheme name="">
      <a:dk1>
        <a:srgbClr val="000000"/>
      </a:dk1>
      <a:lt1>
        <a:srgbClr val="FFFFFF"/>
      </a:lt1>
      <a:dk2>
        <a:srgbClr val="1B4C8F"/>
      </a:dk2>
      <a:lt2>
        <a:srgbClr val="1C1C1C"/>
      </a:lt2>
      <a:accent1>
        <a:srgbClr val="333333"/>
      </a:accent1>
      <a:accent2>
        <a:srgbClr val="808080"/>
      </a:accent2>
      <a:accent3>
        <a:srgbClr val="FFFFFF"/>
      </a:accent3>
      <a:accent4>
        <a:srgbClr val="000000"/>
      </a:accent4>
      <a:accent5>
        <a:srgbClr val="ADADAD"/>
      </a:accent5>
      <a:accent6>
        <a:srgbClr val="737373"/>
      </a:accent6>
      <a:hlink>
        <a:srgbClr val="B2B2B2"/>
      </a:hlink>
      <a:folHlink>
        <a:srgbClr val="DDDDDD"/>
      </a:folHlink>
    </a:clrScheme>
    <a:fontScheme name="1_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1C1C1C"/>
        </a:dk1>
        <a:lt1>
          <a:srgbClr val="FFFFFF"/>
        </a:lt1>
        <a:dk2>
          <a:srgbClr val="1A4B8E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BB1C6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33333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Rdg Blue full">
  <a:themeElements>
    <a:clrScheme name="Office Theme 1">
      <a:dk1>
        <a:srgbClr val="1C1C1C"/>
      </a:dk1>
      <a:lt1>
        <a:srgbClr val="FFFFFF"/>
      </a:lt1>
      <a:dk2>
        <a:srgbClr val="194B8D"/>
      </a:dk2>
      <a:lt2>
        <a:srgbClr val="FFFFFF"/>
      </a:lt2>
      <a:accent1>
        <a:srgbClr val="194B8D"/>
      </a:accent1>
      <a:accent2>
        <a:srgbClr val="808080"/>
      </a:accent2>
      <a:accent3>
        <a:srgbClr val="ABB1C5"/>
      </a:accent3>
      <a:accent4>
        <a:srgbClr val="DADADA"/>
      </a:accent4>
      <a:accent5>
        <a:srgbClr val="ABB1C5"/>
      </a:accent5>
      <a:accent6>
        <a:srgbClr val="737373"/>
      </a:accent6>
      <a:hlink>
        <a:srgbClr val="B2B2B2"/>
      </a:hlink>
      <a:folHlink>
        <a:srgbClr val="DDDDDD"/>
      </a:folHlink>
    </a:clrScheme>
    <a:fontScheme name="Office Theme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Office Theme 1">
        <a:dk1>
          <a:srgbClr val="1C1C1C"/>
        </a:dk1>
        <a:lt1>
          <a:srgbClr val="FFFFFF"/>
        </a:lt1>
        <a:dk2>
          <a:srgbClr val="194B8D"/>
        </a:dk2>
        <a:lt2>
          <a:srgbClr val="FFFFFF"/>
        </a:lt2>
        <a:accent1>
          <a:srgbClr val="194B8D"/>
        </a:accent1>
        <a:accent2>
          <a:srgbClr val="808080"/>
        </a:accent2>
        <a:accent3>
          <a:srgbClr val="ABB1C5"/>
        </a:accent3>
        <a:accent4>
          <a:srgbClr val="DADADA"/>
        </a:accent4>
        <a:accent5>
          <a:srgbClr val="ABB1C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Custom Design">
  <a:themeElements>
    <a:clrScheme name="Custom Design 1">
      <a:dk1>
        <a:srgbClr val="777777"/>
      </a:dk1>
      <a:lt1>
        <a:srgbClr val="FFFFFF"/>
      </a:lt1>
      <a:dk2>
        <a:srgbClr val="194B8D"/>
      </a:dk2>
      <a:lt2>
        <a:srgbClr val="1C1C1C"/>
      </a:lt2>
      <a:accent1>
        <a:srgbClr val="194B8D"/>
      </a:accent1>
      <a:accent2>
        <a:srgbClr val="808080"/>
      </a:accent2>
      <a:accent3>
        <a:srgbClr val="FFFFFF"/>
      </a:accent3>
      <a:accent4>
        <a:srgbClr val="656565"/>
      </a:accent4>
      <a:accent5>
        <a:srgbClr val="ABB1C5"/>
      </a:accent5>
      <a:accent6>
        <a:srgbClr val="737373"/>
      </a:accent6>
      <a:hlink>
        <a:srgbClr val="B2B2B2"/>
      </a:hlink>
      <a:folHlink>
        <a:srgbClr val="DDDDDD"/>
      </a:folHlink>
    </a:clrScheme>
    <a:fontScheme name="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Custom Design 1">
        <a:dk1>
          <a:srgbClr val="777777"/>
        </a:dk1>
        <a:lt1>
          <a:srgbClr val="FFFFFF"/>
        </a:lt1>
        <a:dk2>
          <a:srgbClr val="194B8D"/>
        </a:dk2>
        <a:lt2>
          <a:srgbClr val="1C1C1C"/>
        </a:lt2>
        <a:accent1>
          <a:srgbClr val="194B8D"/>
        </a:accent1>
        <a:accent2>
          <a:srgbClr val="808080"/>
        </a:accent2>
        <a:accent3>
          <a:srgbClr val="FFFFFF"/>
        </a:accent3>
        <a:accent4>
          <a:srgbClr val="656565"/>
        </a:accent4>
        <a:accent5>
          <a:srgbClr val="ABB1C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Custom Design">
  <a:themeElements>
    <a:clrScheme name="">
      <a:dk1>
        <a:srgbClr val="000000"/>
      </a:dk1>
      <a:lt1>
        <a:srgbClr val="FFFFFF"/>
      </a:lt1>
      <a:dk2>
        <a:srgbClr val="1B4C8F"/>
      </a:dk2>
      <a:lt2>
        <a:srgbClr val="1C1C1C"/>
      </a:lt2>
      <a:accent1>
        <a:srgbClr val="333333"/>
      </a:accent1>
      <a:accent2>
        <a:srgbClr val="808080"/>
      </a:accent2>
      <a:accent3>
        <a:srgbClr val="FFFFFF"/>
      </a:accent3>
      <a:accent4>
        <a:srgbClr val="000000"/>
      </a:accent4>
      <a:accent5>
        <a:srgbClr val="ADADAD"/>
      </a:accent5>
      <a:accent6>
        <a:srgbClr val="737373"/>
      </a:accent6>
      <a:hlink>
        <a:srgbClr val="B2B2B2"/>
      </a:hlink>
      <a:folHlink>
        <a:srgbClr val="DDDDDD"/>
      </a:folHlink>
    </a:clrScheme>
    <a:fontScheme name="1_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1C1C1C"/>
        </a:dk1>
        <a:lt1>
          <a:srgbClr val="FFFFFF"/>
        </a:lt1>
        <a:dk2>
          <a:srgbClr val="1A4B8E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BB1C6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33333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 Theme 1">
    <a:dk1>
      <a:srgbClr val="1C1C1C"/>
    </a:dk1>
    <a:lt1>
      <a:srgbClr val="FFFFFF"/>
    </a:lt1>
    <a:dk2>
      <a:srgbClr val="194B8D"/>
    </a:dk2>
    <a:lt2>
      <a:srgbClr val="FFFFFF"/>
    </a:lt2>
    <a:accent1>
      <a:srgbClr val="194B8D"/>
    </a:accent1>
    <a:accent2>
      <a:srgbClr val="808080"/>
    </a:accent2>
    <a:accent3>
      <a:srgbClr val="ABB1C5"/>
    </a:accent3>
    <a:accent4>
      <a:srgbClr val="DADADA"/>
    </a:accent4>
    <a:accent5>
      <a:srgbClr val="ABB1C5"/>
    </a:accent5>
    <a:accent6>
      <a:srgbClr val="737373"/>
    </a:accent6>
    <a:hlink>
      <a:srgbClr val="B2B2B2"/>
    </a:hlink>
    <a:folHlink>
      <a:srgbClr val="DDDDD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Rdg Rubine</Template>
  <TotalTime>11261</TotalTime>
  <Words>2193</Words>
  <Application>Microsoft Office PowerPoint</Application>
  <PresentationFormat>On-screen Show (4:3)</PresentationFormat>
  <Paragraphs>157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29</vt:i4>
      </vt:variant>
      <vt:variant>
        <vt:lpstr>Slide Titles</vt:lpstr>
      </vt:variant>
      <vt:variant>
        <vt:i4>26</vt:i4>
      </vt:variant>
    </vt:vector>
  </HeadingPairs>
  <TitlesOfParts>
    <vt:vector size="60" baseType="lpstr">
      <vt:lpstr>Arial</vt:lpstr>
      <vt:lpstr>Rdg Vesta</vt:lpstr>
      <vt:lpstr>Calibri</vt:lpstr>
      <vt:lpstr>Tahoma</vt:lpstr>
      <vt:lpstr>Wingdings</vt:lpstr>
      <vt:lpstr>Rdg Rubine</vt:lpstr>
      <vt:lpstr>Custom Design</vt:lpstr>
      <vt:lpstr>1_Custom Design</vt:lpstr>
      <vt:lpstr>Rdg Orange</vt:lpstr>
      <vt:lpstr>2_Custom Design</vt:lpstr>
      <vt:lpstr>3_Custom Design</vt:lpstr>
      <vt:lpstr>Rdg Blue full</vt:lpstr>
      <vt:lpstr>4_Custom Design</vt:lpstr>
      <vt:lpstr>5_Custom Design</vt:lpstr>
      <vt:lpstr>Rdg Green</vt:lpstr>
      <vt:lpstr>6_Custom Design</vt:lpstr>
      <vt:lpstr>7_Custom Design</vt:lpstr>
      <vt:lpstr>8_Custom Design</vt:lpstr>
      <vt:lpstr>9_Custom Design</vt:lpstr>
      <vt:lpstr>10_Custom Design</vt:lpstr>
      <vt:lpstr>11_Custom Design</vt:lpstr>
      <vt:lpstr>Rdg Blue half</vt:lpstr>
      <vt:lpstr>12_Custom Design</vt:lpstr>
      <vt:lpstr>13_Custom Design</vt:lpstr>
      <vt:lpstr>14_Custom Design</vt:lpstr>
      <vt:lpstr>15_Custom Design</vt:lpstr>
      <vt:lpstr>Ocean</vt:lpstr>
      <vt:lpstr>Rdg Rubine</vt:lpstr>
      <vt:lpstr>Rdg Rubine</vt:lpstr>
      <vt:lpstr>Rdg Orange</vt:lpstr>
      <vt:lpstr>Rdg Blue full</vt:lpstr>
      <vt:lpstr>Rdg Green</vt:lpstr>
      <vt:lpstr>Rdg Blue half</vt:lpstr>
      <vt:lpstr>Ocean</vt:lpstr>
      <vt:lpstr>A New Artificial Intelligence 9 </vt:lpstr>
      <vt:lpstr>Growing Brains - Philosophy</vt:lpstr>
      <vt:lpstr>Future?</vt:lpstr>
      <vt:lpstr>Ongoing</vt:lpstr>
      <vt:lpstr>Dreaming</vt:lpstr>
      <vt:lpstr>Donate your neurons I</vt:lpstr>
      <vt:lpstr>Donate your neurons II</vt:lpstr>
      <vt:lpstr>Consciousness</vt:lpstr>
      <vt:lpstr>3-D growth</vt:lpstr>
      <vt:lpstr>Voting rights</vt:lpstr>
      <vt:lpstr>Not conscious?</vt:lpstr>
      <vt:lpstr>English cooking</vt:lpstr>
      <vt:lpstr>Motor skills</vt:lpstr>
      <vt:lpstr>Call it a ‘robot’</vt:lpstr>
      <vt:lpstr>Functionality</vt:lpstr>
      <vt:lpstr>Nature &amp; Nurture</vt:lpstr>
      <vt:lpstr> Education</vt:lpstr>
      <vt:lpstr>Nature</vt:lpstr>
      <vt:lpstr>Discrimination</vt:lpstr>
      <vt:lpstr>Searle</vt:lpstr>
      <vt:lpstr>Responsibility</vt:lpstr>
      <vt:lpstr>Robot rights</vt:lpstr>
      <vt:lpstr>Size matters</vt:lpstr>
      <vt:lpstr>Super Searle</vt:lpstr>
      <vt:lpstr>You are a robot</vt:lpstr>
      <vt:lpstr>Contact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Neuronal Networks: Animat project</dc:title>
  <dc:creator>Mark</dc:creator>
  <cp:lastModifiedBy>shs96kw</cp:lastModifiedBy>
  <cp:revision>110</cp:revision>
  <dcterms:created xsi:type="dcterms:W3CDTF">2009-03-13T07:23:33Z</dcterms:created>
  <dcterms:modified xsi:type="dcterms:W3CDTF">2010-05-04T07:47:10Z</dcterms:modified>
</cp:coreProperties>
</file>