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4" r:id="rId4"/>
  </p:sldMasterIdLst>
  <p:notesMasterIdLst>
    <p:notesMasterId r:id="rId34"/>
  </p:notesMasterIdLst>
  <p:handoutMasterIdLst>
    <p:handoutMasterId r:id="rId35"/>
  </p:handoutMasterIdLst>
  <p:sldIdLst>
    <p:sldId id="477" r:id="rId5"/>
    <p:sldId id="406" r:id="rId6"/>
    <p:sldId id="499" r:id="rId7"/>
    <p:sldId id="520" r:id="rId8"/>
    <p:sldId id="521" r:id="rId9"/>
    <p:sldId id="522" r:id="rId10"/>
    <p:sldId id="523" r:id="rId11"/>
    <p:sldId id="524" r:id="rId12"/>
    <p:sldId id="525" r:id="rId13"/>
    <p:sldId id="526" r:id="rId14"/>
    <p:sldId id="527" r:id="rId15"/>
    <p:sldId id="528" r:id="rId16"/>
    <p:sldId id="529" r:id="rId17"/>
    <p:sldId id="530" r:id="rId18"/>
    <p:sldId id="531" r:id="rId19"/>
    <p:sldId id="534" r:id="rId20"/>
    <p:sldId id="532" r:id="rId21"/>
    <p:sldId id="533" r:id="rId22"/>
    <p:sldId id="535" r:id="rId23"/>
    <p:sldId id="536" r:id="rId24"/>
    <p:sldId id="537" r:id="rId25"/>
    <p:sldId id="538" r:id="rId26"/>
    <p:sldId id="539" r:id="rId27"/>
    <p:sldId id="540" r:id="rId28"/>
    <p:sldId id="541" r:id="rId29"/>
    <p:sldId id="542" r:id="rId30"/>
    <p:sldId id="543" r:id="rId31"/>
    <p:sldId id="491" r:id="rId32"/>
    <p:sldId id="492" r:id="rId33"/>
  </p:sldIdLst>
  <p:sldSz cx="8640763" cy="6480175"/>
  <p:notesSz cx="6662738" cy="98329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bg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bg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bg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bg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vel.Jiroutek" initials="PJ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4B73"/>
    <a:srgbClr val="003399"/>
    <a:srgbClr val="CC0000"/>
    <a:srgbClr val="CCECFF"/>
    <a:srgbClr val="FFFFCC"/>
    <a:srgbClr val="000000"/>
    <a:srgbClr val="01A310"/>
    <a:srgbClr val="800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44" autoAdjust="0"/>
  </p:normalViewPr>
  <p:slideViewPr>
    <p:cSldViewPr>
      <p:cViewPr>
        <p:scale>
          <a:sx n="70" d="100"/>
          <a:sy n="70" d="100"/>
        </p:scale>
        <p:origin x="-1218" y="132"/>
      </p:cViewPr>
      <p:guideLst>
        <p:guide orient="horz" pos="3963"/>
        <p:guide orient="horz" pos="829"/>
        <p:guide orient="horz" pos="130"/>
        <p:guide orient="horz" pos="1314"/>
        <p:guide orient="horz" pos="3840"/>
        <p:guide pos="2721"/>
        <p:guide pos="134"/>
        <p:guide pos="905"/>
        <p:guide pos="5306"/>
        <p:guide pos="4626"/>
        <p:guide pos="1152"/>
        <p:guide pos="1018"/>
      </p:guideLst>
    </p:cSldViewPr>
  </p:slideViewPr>
  <p:outlineViewPr>
    <p:cViewPr>
      <p:scale>
        <a:sx n="33" d="100"/>
        <a:sy n="33" d="100"/>
      </p:scale>
      <p:origin x="0" y="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578" y="-102"/>
      </p:cViewPr>
      <p:guideLst>
        <p:guide orient="horz" pos="3097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6499" cy="490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3" tIns="45663" rIns="91323" bIns="45663" numCol="1" anchor="t" anchorCtr="0" compatLnSpc="1">
            <a:prstTxWarp prst="textNoShape">
              <a:avLst/>
            </a:prstTxWarp>
          </a:bodyPr>
          <a:lstStyle>
            <a:lvl1pPr algn="l" defTabSz="913549"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239" y="0"/>
            <a:ext cx="2886499" cy="490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3" tIns="45663" rIns="91323" bIns="45663" numCol="1" anchor="t" anchorCtr="0" compatLnSpc="1">
            <a:prstTxWarp prst="textNoShape">
              <a:avLst/>
            </a:prstTxWarp>
          </a:bodyPr>
          <a:lstStyle>
            <a:lvl1pPr algn="r" defTabSz="913549"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2348"/>
            <a:ext cx="2886499" cy="490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3" tIns="45663" rIns="91323" bIns="45663" numCol="1" anchor="b" anchorCtr="0" compatLnSpc="1">
            <a:prstTxWarp prst="textNoShape">
              <a:avLst/>
            </a:prstTxWarp>
          </a:bodyPr>
          <a:lstStyle>
            <a:lvl1pPr algn="l" defTabSz="913549"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14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239" y="9342348"/>
            <a:ext cx="2886499" cy="490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3" tIns="45663" rIns="91323" bIns="45663" numCol="1" anchor="b" anchorCtr="0" compatLnSpc="1">
            <a:prstTxWarp prst="textNoShape">
              <a:avLst/>
            </a:prstTxWarp>
          </a:bodyPr>
          <a:lstStyle>
            <a:lvl1pPr algn="r" defTabSz="913549"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2A039B83-F9DE-4461-B622-EA53D814B09C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6499" cy="490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3" tIns="45663" rIns="91323" bIns="45663" numCol="1" anchor="t" anchorCtr="0" compatLnSpc="1">
            <a:prstTxWarp prst="textNoShape">
              <a:avLst/>
            </a:prstTxWarp>
          </a:bodyPr>
          <a:lstStyle>
            <a:lvl1pPr algn="l" defTabSz="913549"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239" y="0"/>
            <a:ext cx="2886499" cy="490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3" tIns="45663" rIns="91323" bIns="45663" numCol="1" anchor="t" anchorCtr="0" compatLnSpc="1">
            <a:prstTxWarp prst="textNoShape">
              <a:avLst/>
            </a:prstTxWarp>
          </a:bodyPr>
          <a:lstStyle>
            <a:lvl1pPr algn="r" defTabSz="913549"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4813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25" y="738188"/>
            <a:ext cx="4916488" cy="3687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153" y="4670389"/>
            <a:ext cx="4960972" cy="4425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3" tIns="45663" rIns="91323" bIns="456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noProof="0" smtClean="0"/>
              <a:t>Klicken Sie, um die Textformatierung des Masters zu bearbeiten.</a:t>
            </a:r>
          </a:p>
          <a:p>
            <a:pPr lvl="1"/>
            <a:r>
              <a:rPr lang="de-DE" altLang="en-US" noProof="0" smtClean="0"/>
              <a:t>Zweite Ebene</a:t>
            </a:r>
          </a:p>
          <a:p>
            <a:pPr lvl="2"/>
            <a:r>
              <a:rPr lang="de-DE" altLang="en-US" noProof="0" smtClean="0"/>
              <a:t>Dritte Ebene</a:t>
            </a:r>
          </a:p>
          <a:p>
            <a:pPr lvl="3"/>
            <a:r>
              <a:rPr lang="de-DE" altLang="en-US" noProof="0" smtClean="0"/>
              <a:t>Vierte Ebene</a:t>
            </a:r>
          </a:p>
          <a:p>
            <a:pPr lvl="4"/>
            <a:r>
              <a:rPr lang="de-DE" altLang="en-US" noProof="0" smtClean="0"/>
              <a:t>Fünfte Ebene</a:t>
            </a:r>
          </a:p>
        </p:txBody>
      </p:sp>
      <p:sp>
        <p:nvSpPr>
          <p:cNvPr id="819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2348"/>
            <a:ext cx="2886499" cy="490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3" tIns="45663" rIns="91323" bIns="45663" numCol="1" anchor="b" anchorCtr="0" compatLnSpc="1">
            <a:prstTxWarp prst="textNoShape">
              <a:avLst/>
            </a:prstTxWarp>
          </a:bodyPr>
          <a:lstStyle>
            <a:lvl1pPr algn="l" defTabSz="913549"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819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239" y="9342348"/>
            <a:ext cx="2886499" cy="490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3" tIns="45663" rIns="91323" bIns="45663" numCol="1" anchor="b" anchorCtr="0" compatLnSpc="1">
            <a:prstTxWarp prst="textNoShape">
              <a:avLst/>
            </a:prstTxWarp>
          </a:bodyPr>
          <a:lstStyle>
            <a:lvl1pPr algn="r" defTabSz="913549"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F790C7A0-B0EA-49EA-8266-C328526A0A7E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"/>
            </a:endParaRPr>
          </a:p>
        </p:txBody>
      </p:sp>
      <p:sp>
        <p:nvSpPr>
          <p:cNvPr id="501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4A00F6-D484-48BD-9241-762F0B1295DB}" type="slidenum">
              <a:rPr lang="de-DE" altLang="en-US" smtClean="0">
                <a:latin typeface="Times"/>
              </a:rPr>
              <a:pPr/>
              <a:t>2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11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12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13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14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15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16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17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18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19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20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3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21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22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23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24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25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26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27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28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29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4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5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6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7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8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9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"/>
            </a:endParaRP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1A34-D7EB-4947-B4A8-B06CA7B72A66}" type="slidenum">
              <a:rPr lang="de-DE" altLang="en-US" smtClean="0">
                <a:latin typeface="Times"/>
              </a:rPr>
              <a:pPr/>
              <a:t>10</a:t>
            </a:fld>
            <a:endParaRPr lang="de-DE" altLang="en-US" smtClean="0">
              <a:latin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 userDrawn="1"/>
        </p:nvGrpSpPr>
        <p:grpSpPr>
          <a:xfrm>
            <a:off x="319853" y="1600650"/>
            <a:ext cx="2338716" cy="3568263"/>
            <a:chOff x="3410425" y="1314898"/>
            <a:chExt cx="3162291" cy="4572032"/>
          </a:xfrm>
          <a:effectLst>
            <a:outerShdw blurRad="63500" dist="114300" dir="8100000" algn="tr" rotWithShape="0">
              <a:schemeClr val="tx1">
                <a:lumMod val="75000"/>
                <a:lumOff val="25000"/>
                <a:alpha val="38000"/>
              </a:schemeClr>
            </a:outerShdw>
          </a:effectLst>
          <a:scene3d>
            <a:camera prst="perspectiveHeroicExtremeRightFacing" fov="5700000">
              <a:rot lat="487347" lon="19532356" rev="474516"/>
            </a:camera>
            <a:lightRig rig="flat" dir="t"/>
          </a:scene3d>
        </p:grpSpPr>
        <p:sp>
          <p:nvSpPr>
            <p:cNvPr id="3" name="Zaoblený obdélník 2"/>
            <p:cNvSpPr/>
            <p:nvPr/>
          </p:nvSpPr>
          <p:spPr bwMode="auto">
            <a:xfrm>
              <a:off x="4106067" y="2097079"/>
              <a:ext cx="2466368" cy="2998359"/>
            </a:xfrm>
            <a:prstGeom prst="roundRect">
              <a:avLst>
                <a:gd name="adj" fmla="val 4737"/>
              </a:avLst>
            </a:prstGeom>
            <a:ln>
              <a:solidFill>
                <a:schemeClr val="bg2">
                  <a:lumMod val="50000"/>
                </a:schemeClr>
              </a:solidFill>
              <a:headEnd type="none" w="med" len="med"/>
              <a:tailEnd type="none" w="med" len="med"/>
            </a:ln>
            <a:sp3d z="50800" extrusionH="63500" prstMaterial="dkEdge">
              <a:bevelB w="0" h="0"/>
              <a:extrusionClr>
                <a:schemeClr val="accent1">
                  <a:lumMod val="75000"/>
                </a:schemeClr>
              </a:extrusionClr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defTabSz="863600" eaLnBrk="0" hangingPunct="0">
                <a:defRPr/>
              </a:pPr>
              <a:r>
                <a:rPr lang="en-US" sz="1050" dirty="0">
                  <a:solidFill>
                    <a:schemeClr val="bg1"/>
                  </a:solidFill>
                </a:rPr>
                <a:t>PMG</a:t>
              </a:r>
            </a:p>
          </p:txBody>
        </p:sp>
        <p:sp>
          <p:nvSpPr>
            <p:cNvPr id="4" name="Zaoblený obdélník 3"/>
            <p:cNvSpPr/>
            <p:nvPr/>
          </p:nvSpPr>
          <p:spPr bwMode="auto">
            <a:xfrm>
              <a:off x="4295788" y="2525415"/>
              <a:ext cx="2103344" cy="744934"/>
            </a:xfrm>
            <a:prstGeom prst="roundRect">
              <a:avLst>
                <a:gd name="adj" fmla="val 10834"/>
              </a:avLst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  <a:sp3d z="50800" extrusionH="63500" prstMaterial="dkEdge">
              <a:bevelB w="0" h="0"/>
              <a:extrusionClr>
                <a:schemeClr val="accent1">
                  <a:lumMod val="75000"/>
                </a:schemeClr>
              </a:extrusionClr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defTabSz="863600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</a:rPr>
                <a:t>Transaction </a:t>
              </a:r>
            </a:p>
            <a:p>
              <a:pPr algn="ctr" defTabSz="863600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</a:rPr>
                <a:t>processing</a:t>
              </a:r>
            </a:p>
          </p:txBody>
        </p:sp>
        <p:sp>
          <p:nvSpPr>
            <p:cNvPr id="5" name="Zaoblený obdélník 4"/>
            <p:cNvSpPr/>
            <p:nvPr/>
          </p:nvSpPr>
          <p:spPr bwMode="auto">
            <a:xfrm>
              <a:off x="4295788" y="4182893"/>
              <a:ext cx="1019803" cy="636918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  <a:sp3d z="50800" extrusionH="63500" prstMaterial="dkEdge">
              <a:bevelB w="0" h="0"/>
              <a:extrusionClr>
                <a:schemeClr val="accent1">
                  <a:lumMod val="75000"/>
                </a:schemeClr>
              </a:extrusionClr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defTabSz="863600" eaLnBrk="0" hangingPunct="0">
                <a:defRPr/>
              </a:pPr>
              <a:r>
                <a:rPr lang="en-US" sz="1050">
                  <a:solidFill>
                    <a:schemeClr val="bg1"/>
                  </a:solidFill>
                </a:rPr>
                <a:t>Settlement</a:t>
              </a:r>
            </a:p>
          </p:txBody>
        </p:sp>
        <p:sp>
          <p:nvSpPr>
            <p:cNvPr id="6" name="Zaoblený obdélník 5"/>
            <p:cNvSpPr/>
            <p:nvPr/>
          </p:nvSpPr>
          <p:spPr bwMode="auto">
            <a:xfrm>
              <a:off x="4295788" y="3335531"/>
              <a:ext cx="1019803" cy="782181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  <a:sp3d z="50800" extrusionH="63500" prstMaterial="dkEdge">
              <a:bevelB w="0" h="0"/>
              <a:extrusionClr>
                <a:schemeClr val="accent1">
                  <a:lumMod val="75000"/>
                </a:schemeClr>
              </a:extrusionClr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defTabSz="863600" eaLnBrk="0" hangingPunct="0">
                <a:defRPr/>
              </a:pPr>
              <a:r>
                <a:rPr lang="en-US" sz="1000" dirty="0">
                  <a:solidFill>
                    <a:schemeClr val="bg1"/>
                  </a:solidFill>
                </a:rPr>
                <a:t>Web-based reporting</a:t>
              </a:r>
            </a:p>
          </p:txBody>
        </p:sp>
        <p:sp>
          <p:nvSpPr>
            <p:cNvPr id="7" name="Zaoblený obdélník 6"/>
            <p:cNvSpPr/>
            <p:nvPr/>
          </p:nvSpPr>
          <p:spPr bwMode="auto">
            <a:xfrm>
              <a:off x="5370871" y="3335531"/>
              <a:ext cx="1019803" cy="782181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  <a:sp3d z="50800" extrusionH="63500" prstMaterial="dkEdge">
              <a:bevelB w="0" h="0"/>
              <a:extrusionClr>
                <a:schemeClr val="accent1">
                  <a:lumMod val="75000"/>
                </a:schemeClr>
              </a:extrusionClr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defTabSz="863600" eaLnBrk="0" hangingPunct="0">
                <a:defRPr/>
              </a:pPr>
              <a:r>
                <a:rPr lang="en-US" sz="1000">
                  <a:solidFill>
                    <a:schemeClr val="bg1"/>
                  </a:solidFill>
                </a:rPr>
                <a:t>BackOffice</a:t>
              </a:r>
            </a:p>
          </p:txBody>
        </p:sp>
        <p:sp>
          <p:nvSpPr>
            <p:cNvPr id="8" name="Zaoblený obdélník 7"/>
            <p:cNvSpPr/>
            <p:nvPr/>
          </p:nvSpPr>
          <p:spPr bwMode="auto">
            <a:xfrm>
              <a:off x="3410425" y="2097079"/>
              <a:ext cx="477075" cy="2998954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  <a:sp3d z="50800" extrusionH="63500" prstMaterial="dkEdge">
              <a:bevelB w="0" h="0"/>
              <a:extrusionClr>
                <a:schemeClr val="accent1">
                  <a:lumMod val="75000"/>
                </a:schemeClr>
              </a:extrusionClr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0" tIns="0" rIns="0" bIns="0" anchor="ctr"/>
            <a:lstStyle/>
            <a:p>
              <a:pPr algn="ctr" defTabSz="863600" eaLnBrk="0" hangingPunct="0">
                <a:defRPr/>
              </a:pPr>
              <a:r>
                <a:rPr lang="en-US" sz="1050" dirty="0">
                  <a:solidFill>
                    <a:schemeClr val="bg1"/>
                  </a:solidFill>
                </a:rPr>
                <a:t>Infrastructure</a:t>
              </a:r>
            </a:p>
          </p:txBody>
        </p:sp>
        <p:sp>
          <p:nvSpPr>
            <p:cNvPr id="9" name="Zaoblený obdélník 8"/>
            <p:cNvSpPr/>
            <p:nvPr/>
          </p:nvSpPr>
          <p:spPr bwMode="auto">
            <a:xfrm rot="5400000">
              <a:off x="5073868" y="4388363"/>
              <a:ext cx="530766" cy="2466368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  <a:sp3d z="50800" extrusionH="63500" prstMaterial="dkEdge">
              <a:bevelB w="0" h="0"/>
              <a:extrusionClr>
                <a:schemeClr val="accent1">
                  <a:lumMod val="75000"/>
                </a:schemeClr>
              </a:extrusionClr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0" tIns="0" rIns="0" bIns="0" anchor="ctr"/>
            <a:lstStyle/>
            <a:p>
              <a:pPr algn="ctr" defTabSz="863600" eaLnBrk="0" hangingPunct="0">
                <a:defRPr/>
              </a:pPr>
              <a:r>
                <a:rPr lang="en-US" sz="1100" dirty="0">
                  <a:solidFill>
                    <a:schemeClr val="bg1"/>
                  </a:solidFill>
                </a:rPr>
                <a:t>Authorization networks</a:t>
              </a:r>
            </a:p>
          </p:txBody>
        </p:sp>
        <p:sp>
          <p:nvSpPr>
            <p:cNvPr id="10" name="Zaoblený obdélník 9"/>
            <p:cNvSpPr/>
            <p:nvPr/>
          </p:nvSpPr>
          <p:spPr bwMode="auto">
            <a:xfrm rot="5400000">
              <a:off x="5074009" y="346956"/>
              <a:ext cx="530766" cy="2466649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  <a:sp3d z="50800" extrusionH="63500" prstMaterial="dkEdge">
              <a:bevelB w="0" h="0"/>
              <a:extrusionClr>
                <a:schemeClr val="accent1">
                  <a:lumMod val="75000"/>
                </a:schemeClr>
              </a:extrusionClr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0" tIns="0" rIns="0" bIns="0" anchor="ctr"/>
            <a:lstStyle/>
            <a:p>
              <a:pPr algn="ctr" defTabSz="863600" eaLnBrk="0" hangingPunct="0">
                <a:defRPr/>
              </a:pPr>
              <a:r>
                <a:rPr lang="en-US" sz="1100">
                  <a:solidFill>
                    <a:schemeClr val="bg1"/>
                  </a:solidFill>
                </a:rPr>
                <a:t>Devices</a:t>
              </a:r>
            </a:p>
          </p:txBody>
        </p:sp>
        <p:grpSp>
          <p:nvGrpSpPr>
            <p:cNvPr id="11" name="Skupina 48"/>
            <p:cNvGrpSpPr/>
            <p:nvPr/>
          </p:nvGrpSpPr>
          <p:grpSpPr>
            <a:xfrm rot="5400000">
              <a:off x="5112098" y="1587288"/>
              <a:ext cx="391090" cy="758883"/>
              <a:chOff x="7249339" y="1239823"/>
              <a:chExt cx="357190" cy="857256"/>
            </a:xfrm>
          </p:grpSpPr>
          <p:sp>
            <p:nvSpPr>
              <p:cNvPr id="17" name="Šipka dolů 16"/>
              <p:cNvSpPr/>
              <p:nvPr/>
            </p:nvSpPr>
            <p:spPr bwMode="auto">
              <a:xfrm rot="16200000">
                <a:off x="7285058" y="1775608"/>
                <a:ext cx="285752" cy="357190"/>
              </a:xfrm>
              <a:prstGeom prst="downArrow">
                <a:avLst/>
              </a:prstGeom>
              <a:ln>
                <a:headEnd type="none" w="med" len="med"/>
                <a:tailEnd type="none" w="med" len="med"/>
              </a:ln>
              <a:sp3d z="50800" extrusionH="63500" prstMaterial="dkEdge">
                <a:bevelB w="0" h="0"/>
                <a:extrusionClr>
                  <a:schemeClr val="accent1">
                    <a:lumMod val="75000"/>
                  </a:schemeClr>
                </a:extrusionClr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 defTabSz="863600" eaLnBrk="0" hangingPunct="0">
                  <a:defRPr/>
                </a:pPr>
                <a:endParaRPr lang="en-US"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Šipka dolů 17"/>
              <p:cNvSpPr/>
              <p:nvPr/>
            </p:nvSpPr>
            <p:spPr bwMode="auto">
              <a:xfrm rot="16200000">
                <a:off x="7285058" y="1489856"/>
                <a:ext cx="285752" cy="357190"/>
              </a:xfrm>
              <a:prstGeom prst="downArrow">
                <a:avLst/>
              </a:prstGeom>
              <a:ln>
                <a:headEnd type="none" w="med" len="med"/>
                <a:tailEnd type="none" w="med" len="med"/>
              </a:ln>
              <a:sp3d z="50800" extrusionH="63500" prstMaterial="dkEdge">
                <a:bevelB w="0" h="0"/>
                <a:extrusionClr>
                  <a:schemeClr val="accent1">
                    <a:lumMod val="75000"/>
                  </a:schemeClr>
                </a:extrusionClr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 defTabSz="863600" eaLnBrk="0" hangingPunct="0">
                  <a:defRPr/>
                </a:pPr>
                <a:endParaRPr lang="en-US"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Šipka dolů 18"/>
              <p:cNvSpPr/>
              <p:nvPr/>
            </p:nvSpPr>
            <p:spPr bwMode="auto">
              <a:xfrm rot="16200000">
                <a:off x="7285058" y="1204104"/>
                <a:ext cx="285752" cy="357190"/>
              </a:xfrm>
              <a:prstGeom prst="downArrow">
                <a:avLst/>
              </a:prstGeom>
              <a:ln>
                <a:headEnd type="none" w="med" len="med"/>
                <a:tailEnd type="none" w="med" len="med"/>
              </a:ln>
              <a:sp3d z="50800" extrusionH="63500" prstMaterial="dkEdge">
                <a:bevelB w="0" h="0"/>
                <a:extrusionClr>
                  <a:schemeClr val="accent1">
                    <a:lumMod val="75000"/>
                  </a:schemeClr>
                </a:extrusionClr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 defTabSz="863600" eaLnBrk="0" hangingPunct="0">
                  <a:defRPr/>
                </a:pPr>
                <a:endParaRPr lang="en-US" sz="20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" name="Zaoblený obdélník 11"/>
            <p:cNvSpPr/>
            <p:nvPr/>
          </p:nvSpPr>
          <p:spPr bwMode="auto">
            <a:xfrm>
              <a:off x="5370871" y="4182893"/>
              <a:ext cx="1019803" cy="636918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  <a:sp3d z="50800" extrusionH="63500" prstMaterial="dkEdge">
              <a:bevelB w="0" h="0"/>
              <a:extrusionClr>
                <a:schemeClr val="accent1">
                  <a:lumMod val="75000"/>
                </a:schemeClr>
              </a:extrusionClr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defTabSz="863600" eaLnBrk="0" hangingPunct="0">
                <a:defRPr/>
              </a:pPr>
              <a:r>
                <a:rPr lang="en-US" sz="800">
                  <a:solidFill>
                    <a:schemeClr val="bg1"/>
                  </a:solidFill>
                </a:rPr>
                <a:t>Authorization interfaces</a:t>
              </a:r>
            </a:p>
          </p:txBody>
        </p:sp>
        <p:grpSp>
          <p:nvGrpSpPr>
            <p:cNvPr id="13" name="Skupina 53"/>
            <p:cNvGrpSpPr/>
            <p:nvPr/>
          </p:nvGrpSpPr>
          <p:grpSpPr>
            <a:xfrm rot="5400000">
              <a:off x="5112098" y="4846374"/>
              <a:ext cx="391090" cy="758883"/>
              <a:chOff x="7249339" y="1239823"/>
              <a:chExt cx="357190" cy="857256"/>
            </a:xfrm>
          </p:grpSpPr>
          <p:sp>
            <p:nvSpPr>
              <p:cNvPr id="14" name="Šipka dolů 13"/>
              <p:cNvSpPr/>
              <p:nvPr/>
            </p:nvSpPr>
            <p:spPr bwMode="auto">
              <a:xfrm rot="16200000">
                <a:off x="7285058" y="1775608"/>
                <a:ext cx="285752" cy="357190"/>
              </a:xfrm>
              <a:prstGeom prst="downArrow">
                <a:avLst/>
              </a:prstGeom>
              <a:ln>
                <a:headEnd type="none" w="med" len="med"/>
                <a:tailEnd type="none" w="med" len="med"/>
              </a:ln>
              <a:sp3d z="50800" extrusionH="63500" prstMaterial="dkEdge">
                <a:bevelB w="0" h="0"/>
                <a:extrusionClr>
                  <a:schemeClr val="accent1">
                    <a:lumMod val="75000"/>
                  </a:schemeClr>
                </a:extrusionClr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 defTabSz="863600" eaLnBrk="0" hangingPunct="0">
                  <a:defRPr/>
                </a:pPr>
                <a:endParaRPr lang="en-US"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Šipka dolů 14"/>
              <p:cNvSpPr/>
              <p:nvPr/>
            </p:nvSpPr>
            <p:spPr bwMode="auto">
              <a:xfrm rot="16200000">
                <a:off x="7285058" y="1489856"/>
                <a:ext cx="285752" cy="357190"/>
              </a:xfrm>
              <a:prstGeom prst="downArrow">
                <a:avLst/>
              </a:prstGeom>
              <a:ln>
                <a:headEnd type="none" w="med" len="med"/>
                <a:tailEnd type="none" w="med" len="med"/>
              </a:ln>
              <a:sp3d z="50800" extrusionH="63500" prstMaterial="dkEdge">
                <a:bevelB w="0" h="0"/>
                <a:extrusionClr>
                  <a:schemeClr val="accent1">
                    <a:lumMod val="75000"/>
                  </a:schemeClr>
                </a:extrusionClr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 defTabSz="863600" eaLnBrk="0" hangingPunct="0">
                  <a:defRPr/>
                </a:pPr>
                <a:endParaRPr lang="en-US"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Šipka dolů 15"/>
              <p:cNvSpPr/>
              <p:nvPr/>
            </p:nvSpPr>
            <p:spPr bwMode="auto">
              <a:xfrm rot="16200000">
                <a:off x="7285058" y="1204104"/>
                <a:ext cx="285752" cy="357190"/>
              </a:xfrm>
              <a:prstGeom prst="downArrow">
                <a:avLst/>
              </a:prstGeom>
              <a:ln>
                <a:headEnd type="none" w="med" len="med"/>
                <a:tailEnd type="none" w="med" len="med"/>
              </a:ln>
              <a:sp3d z="50800" extrusionH="63500" prstMaterial="dkEdge">
                <a:bevelB w="0" h="0"/>
                <a:extrusionClr>
                  <a:schemeClr val="accent1">
                    <a:lumMod val="75000"/>
                  </a:schemeClr>
                </a:extrusionClr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 defTabSz="863600" eaLnBrk="0" hangingPunct="0">
                  <a:defRPr/>
                </a:pPr>
                <a:endParaRPr lang="en-US" sz="200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0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AC622-3891-494A-A0B3-16AF376871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F04ED-07B0-4D93-88AC-350D2253A6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655763" y="0"/>
            <a:ext cx="6985000" cy="10795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cs-CZ">
              <a:latin typeface="Arial" charset="0"/>
            </a:endParaRPr>
          </a:p>
        </p:txBody>
      </p:sp>
      <p:pic>
        <p:nvPicPr>
          <p:cNvPr id="3075" name="Picture 9" descr="WN_logo_weis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938" y="146050"/>
            <a:ext cx="1371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01813" y="119063"/>
            <a:ext cx="6626225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bearbeiten, Arial bold, 28 Punkt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12925" y="2025650"/>
            <a:ext cx="6615113" cy="407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00225" y="6192838"/>
            <a:ext cx="489585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9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2338" y="6192838"/>
            <a:ext cx="115252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EE46B09-78BD-4D73-B22C-E1954412E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636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8636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8636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8636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8636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8636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8636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8636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8636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179388" indent="-179388" algn="l" defTabSz="8636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39750" indent="-179388" algn="l" defTabSz="8636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900113" indent="-179388" algn="l" defTabSz="8636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260475" indent="-180975" algn="l" defTabSz="8636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1619250" indent="-179388" algn="l" defTabSz="8636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076450" indent="-179388" algn="l" defTabSz="8636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533650" indent="-179388" algn="l" defTabSz="8636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990850" indent="-179388" algn="l" defTabSz="8636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448050" indent="-179388" algn="l" defTabSz="8636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shingmagazine.com/2009/06/23/10-ui-design-patterns-you-should-be-paying-attention-to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shingmagazine.com/2008/12/15/10-useful-techniques-to-improve-your-user-interface-design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shingmagazine.com/2009/10/07/minimizing-complexity-in-user-interface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lideshare.net/lukew/web-form-design-best-practices" TargetMode="External"/><Relationship Id="rId4" Type="http://schemas.openxmlformats.org/officeDocument/2006/relationships/hyperlink" Target="http://www.smashingmagazine.com/2009/01/19/12-useful-techniques-for-good-user-interface-design-in-web-applications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likzone.cz/sekce-html/seznam-html-tagu/doctype.php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dotmedia.com/blog/9-best-practices-for-email-design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mashingmagazine.com/2007/02/21/printing-the-web-solutions-and-techniques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net.tutsplus.com/tutorials/html-css-techniques/30-css-best-practices-for-beginners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ixrevisions.com/css/the-history-of-css-reset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lesscss.or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ixrevisions.com/css/100-exceedingly-useful-css-tips-and-tricks/" TargetMode="External"/><Relationship Id="rId5" Type="http://schemas.openxmlformats.org/officeDocument/2006/relationships/hyperlink" Target="http://sass-lang.com/" TargetMode="External"/><Relationship Id="rId4" Type="http://schemas.openxmlformats.org/officeDocument/2006/relationships/hyperlink" Target="http://www.smashingmagazine.com/2010/12/06/using-the-less-css-preprocessor-for-smarter-style-sheets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google-styleguide.googlecode.com/svn/trunk/javascriptguide.x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google-styleguide.googlecode.com/svn/trunk/javascriptguide.x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s-tricks.com/css-sprites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.ptacek@wincor-nixdorf.cz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ncor-nixdorf.cz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shingmagazine.com/2010/10/05/what-is-user-experience-design-overview-tools-and-resource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onference.dobryweb.cz/ux/c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tripwiremagazine.com/2010/05/15-best-sites-to-find-useful-online-web-2.0-applications.html" TargetMode="External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signshack.co.uk/articles/css/holiday-wish-list-15-web-design-books-youll-want-for-christmas" TargetMode="External"/><Relationship Id="rId11" Type="http://schemas.openxmlformats.org/officeDocument/2006/relationships/image" Target="../media/image9.jpeg"/><Relationship Id="rId5" Type="http://schemas.openxmlformats.org/officeDocument/2006/relationships/hyperlink" Target="http://blog.filosof.biz/category/webdesign" TargetMode="External"/><Relationship Id="rId10" Type="http://schemas.openxmlformats.org/officeDocument/2006/relationships/image" Target="../media/image8.jpeg"/><Relationship Id="rId4" Type="http://schemas.openxmlformats.org/officeDocument/2006/relationships/hyperlink" Target="http://www.smashingmagazine.com/" TargetMode="External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ixrevisions.com/user-interface/website-wireframi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mashingmagazine.com/2009/09/01/35-excellent-wireframing-resource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gray">
          <a:xfrm>
            <a:off x="1" y="0"/>
            <a:ext cx="8640762" cy="6480175"/>
          </a:xfrm>
          <a:prstGeom prst="rect">
            <a:avLst/>
          </a:prstGeom>
          <a:noFill/>
          <a:ln w="12700" algn="ctr">
            <a:solidFill>
              <a:schemeClr val="accent3"/>
            </a:solidFill>
            <a:miter lim="800000"/>
            <a:headEnd/>
            <a:tailEnd/>
          </a:ln>
        </p:spPr>
      </p:pic>
      <p:grpSp>
        <p:nvGrpSpPr>
          <p:cNvPr id="13" name="Skupina 12"/>
          <p:cNvGrpSpPr/>
          <p:nvPr/>
        </p:nvGrpSpPr>
        <p:grpSpPr>
          <a:xfrm>
            <a:off x="5873029" y="3960167"/>
            <a:ext cx="2767734" cy="1755060"/>
            <a:chOff x="5873029" y="3960167"/>
            <a:chExt cx="2767734" cy="1755060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873029" y="3960167"/>
              <a:ext cx="2767734" cy="175506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86342" tIns="43172" rIns="86342" bIns="43172" anchor="ctr"/>
            <a:lstStyle/>
            <a:p>
              <a:pPr marL="324006" indent="-324006">
                <a:lnSpc>
                  <a:spcPct val="70000"/>
                </a:lnSpc>
                <a:tabLst>
                  <a:tab pos="391508" algn="l"/>
                </a:tabLst>
              </a:pPr>
              <a:endParaRPr lang="de-DE" sz="900" dirty="0"/>
            </a:p>
          </p:txBody>
        </p:sp>
        <p:pic>
          <p:nvPicPr>
            <p:cNvPr id="1028" name="Picture 4" descr="http://www.gsd.eu/sales/img/Wincor_Nixdorf_Logo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20581" y="4248199"/>
              <a:ext cx="2341687" cy="1080037"/>
            </a:xfrm>
            <a:prstGeom prst="rect">
              <a:avLst/>
            </a:prstGeom>
            <a:noFill/>
          </p:spPr>
        </p:pic>
      </p:grp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0" y="0"/>
            <a:ext cx="5887145" cy="364510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2952055"/>
            <a:ext cx="8640763" cy="1008112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lIns="86342" tIns="43172" rIns="86342" bIns="43172" anchor="ctr"/>
          <a:lstStyle/>
          <a:p>
            <a:pPr marL="324006" indent="-324006">
              <a:lnSpc>
                <a:spcPct val="70000"/>
              </a:lnSpc>
              <a:tabLst>
                <a:tab pos="391508" algn="l"/>
              </a:tabLst>
            </a:pPr>
            <a:endParaRPr lang="de-DE" sz="900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white">
          <a:xfrm>
            <a:off x="143917" y="6048399"/>
            <a:ext cx="43211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796925"/>
            <a:r>
              <a:rPr lang="cs-CZ" sz="14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</a:rPr>
              <a:t>Martin Ptáček, </a:t>
            </a:r>
            <a:r>
              <a:rPr lang="cs-CZ" sz="140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</a:rPr>
              <a:t>Praha 2012</a:t>
            </a:r>
            <a:endParaRPr lang="de-DE" sz="1400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 idx="4294967295"/>
          </p:nvPr>
        </p:nvSpPr>
        <p:spPr>
          <a:xfrm>
            <a:off x="147685" y="3051359"/>
            <a:ext cx="5688013" cy="889000"/>
          </a:xfrm>
        </p:spPr>
        <p:txBody>
          <a:bodyPr/>
          <a:lstStyle/>
          <a:p>
            <a:r>
              <a:rPr lang="en-US" sz="240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Development</a:t>
            </a:r>
            <a:br>
              <a:rPr lang="en-US" sz="240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 Practices</a:t>
            </a:r>
            <a:endParaRPr lang="en-US" sz="240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Web Design</a:t>
            </a:r>
            <a:br>
              <a:rPr lang="cs-CZ" sz="2400" dirty="0" smtClean="0"/>
            </a:br>
            <a:r>
              <a:rPr lang="en-US" sz="2000" b="0" dirty="0" smtClean="0"/>
              <a:t>UI Best Practices</a:t>
            </a:r>
            <a:r>
              <a:rPr lang="cs-CZ" sz="2000" b="0" dirty="0" smtClean="0"/>
              <a:t> – Komunikujte s uživatelem srozumitelně</a:t>
            </a:r>
            <a:endParaRPr lang="en-US" sz="2000" b="0" dirty="0" smtClean="0"/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10</a:t>
            </a:fld>
            <a:endParaRPr lang="en-US" altLang="en-US" smtClean="0">
              <a:latin typeface="Arial" pitchFamily="34" charset="0"/>
            </a:endParaRPr>
          </a:p>
        </p:txBody>
      </p:sp>
      <p:pic>
        <p:nvPicPr>
          <p:cNvPr id="5" name="Picture 5" descr="H:\bestOfWeb\images\save_dialog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95400"/>
            <a:ext cx="5486400" cy="416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android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0" y="1500188"/>
            <a:ext cx="3000375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Web Design</a:t>
            </a:r>
            <a:br>
              <a:rPr lang="cs-CZ" sz="2400" dirty="0" smtClean="0"/>
            </a:br>
            <a:r>
              <a:rPr lang="en-US" sz="2000" b="0" dirty="0" smtClean="0"/>
              <a:t>UI Best Practices</a:t>
            </a:r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11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74712" y="1439887"/>
            <a:ext cx="7891339" cy="392415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pl-PL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http://www.smashingmagazine.com/2009/06/23/10-ui-design-patterns-you-should-be-paying-attention-to/</a:t>
            </a:r>
            <a:endParaRPr lang="pl-PL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pl-P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Progressive Disclosure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Zobrazujte pouze informace významné pro konkrétní akci uživatele. Ostatní informace zobrazujte až na vyžádání.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pl-P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Breadcrumbs 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Zlepšení/zpřehlednění navigace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pl-P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Steps Left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Vícekrokové vyplňování dat (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Wizard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Web Design</a:t>
            </a:r>
            <a:br>
              <a:rPr lang="cs-CZ" sz="2400" dirty="0" smtClean="0"/>
            </a:br>
            <a:r>
              <a:rPr lang="en-US" sz="2000" b="0" dirty="0" smtClean="0"/>
              <a:t>UI Best Practices</a:t>
            </a:r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12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74712" y="1439887"/>
            <a:ext cx="7891339" cy="300082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pl-P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Hover Controls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Zobrazujte přípustné akce či operace až po najetí na konkrétní záznam.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pl-P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Clear Primary Action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Pokud je více tlačítek u formuláře, vždy dejte uživateli najevo, která akce je ta hlavní (primární).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pl-P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Required Field Marker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Označte uživateli povinná pole na formuláři.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Web Design</a:t>
            </a:r>
            <a:br>
              <a:rPr lang="cs-CZ" sz="2400" dirty="0" smtClean="0"/>
            </a:br>
            <a:r>
              <a:rPr lang="en-US" sz="2000" b="0" dirty="0" smtClean="0"/>
              <a:t>UI Best Practices</a:t>
            </a:r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13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74712" y="1439887"/>
            <a:ext cx="7891339" cy="423192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pl-PL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http://www.smashingmagazine.com/2008/12/15/10-useful-techniques-to-improve-your-user-interface-designs</a:t>
            </a:r>
            <a:endParaRPr lang="pl-PL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Using contrast to manage focus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Méně důležité informace zobrazujte s menším kontrastem.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Using color to manage attention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Použijte barvy pro zvýraznění chybných, problémových či jinak důležitých informací.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pl-P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White Space indicates relationships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Různé použití mezer mezi jednotlivými elementy umožňuje zpřehlednit související informace.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Web Design</a:t>
            </a:r>
            <a:br>
              <a:rPr lang="cs-CZ" sz="2400" dirty="0" smtClean="0"/>
            </a:br>
            <a:r>
              <a:rPr lang="en-US" sz="2000" b="0" dirty="0" smtClean="0"/>
              <a:t>UI Best Practices</a:t>
            </a:r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14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74712" y="1439887"/>
            <a:ext cx="7891339" cy="461664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Minimalizujte složitost UI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http://www.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smashingmagazine.com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/2009/10/07/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minimizing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complexity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-in-user-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interfaces</a:t>
            </a:r>
            <a:endParaRPr lang="cs-CZ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http://www.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smashingmagazine.com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/2009/01/19/12-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useful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techniques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for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good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-user-interface-design-in-web-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applications</a:t>
            </a:r>
            <a:endParaRPr lang="cs-CZ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Form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Design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Best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Practices</a:t>
            </a: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5"/>
              </a:rPr>
              <a:t>http://www.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5"/>
              </a:rPr>
              <a:t>slideshare.net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5"/>
              </a:rPr>
              <a:t>/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5"/>
              </a:rPr>
              <a:t>lukew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5"/>
              </a:rPr>
              <a:t>/web-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5"/>
              </a:rPr>
              <a:t>form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5"/>
              </a:rPr>
              <a:t>-design-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5"/>
              </a:rPr>
              <a:t>best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5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5"/>
              </a:rPr>
              <a:t>practices</a:t>
            </a:r>
            <a:endParaRPr lang="cs-CZ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White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Space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indicates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relationships</a:t>
            </a: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Různé použití mezer mezi jednotlivými elementy umožňuje zpřehlednit související informace.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Umožněte uživatelům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bookmarkovat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vaše stránky</a:t>
            </a:r>
            <a:endParaRPr lang="cs-CZ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HTML, CSS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Javascript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b="0" dirty="0" smtClean="0"/>
              <a:t> Dodržujte standardní strukturu webové aplikace</a:t>
            </a:r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15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74712" y="1439887"/>
            <a:ext cx="7891339" cy="477053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Dodržujte strukturu webové aplikace 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/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css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/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js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/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images</a:t>
            </a:r>
            <a:endParaRPr lang="cs-CZ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997200" lvl="4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/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button</a:t>
            </a:r>
            <a:endParaRPr lang="cs-CZ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997200" lvl="4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/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tabs</a:t>
            </a:r>
            <a:endParaRPr lang="cs-CZ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997200" lvl="4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atd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…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/WEB-INF</a:t>
            </a:r>
          </a:p>
          <a:p>
            <a:pPr marL="997200" lvl="4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/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template</a:t>
            </a:r>
            <a:endParaRPr lang="cs-CZ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997200" lvl="4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/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tld</a:t>
            </a:r>
            <a:endParaRPr lang="cs-CZ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*.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jsp</a:t>
            </a:r>
            <a:endParaRPr lang="cs-CZ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accent1"/>
                </a:solidFill>
                <a:latin typeface="Arial" charset="0"/>
              </a:rPr>
              <a:t>Smysluplně pojmenovávejte jednotlivé </a:t>
            </a:r>
            <a:r>
              <a:rPr lang="cs-CZ" sz="2000" dirty="0" err="1" smtClean="0">
                <a:solidFill>
                  <a:schemeClr val="accent1"/>
                </a:solidFill>
                <a:latin typeface="Arial" charset="0"/>
              </a:rPr>
              <a:t>resources</a:t>
            </a:r>
            <a:endParaRPr lang="cs-CZ" sz="2000" dirty="0" smtClean="0">
              <a:solidFill>
                <a:schemeClr val="accent1"/>
              </a:solidFill>
              <a:latin typeface="Arial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681288" y="4392215"/>
            <a:ext cx="3276600" cy="457200"/>
            <a:chOff x="1919" y="1872"/>
            <a:chExt cx="1153" cy="288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1968" y="1872"/>
              <a:ext cx="1104" cy="288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1" dirty="0" err="1">
                  <a:solidFill>
                    <a:schemeClr val="bg1"/>
                  </a:solidFill>
                </a:rPr>
                <a:t>Neve</a:t>
              </a:r>
              <a:r>
                <a:rPr lang="cs-CZ" sz="1600" b="1" dirty="0" err="1">
                  <a:solidFill>
                    <a:schemeClr val="bg1"/>
                  </a:solidFill>
                </a:rPr>
                <a:t>řejné</a:t>
              </a:r>
              <a:r>
                <a:rPr lang="cs-CZ" sz="1600" b="1" dirty="0">
                  <a:solidFill>
                    <a:schemeClr val="bg1"/>
                  </a:solidFill>
                </a:rPr>
                <a:t> šablony a </a:t>
              </a:r>
              <a:r>
                <a:rPr lang="cs-CZ" sz="1600" b="1" dirty="0" err="1">
                  <a:solidFill>
                    <a:schemeClr val="bg1"/>
                  </a:solidFill>
                </a:rPr>
                <a:t>includes</a:t>
              </a:r>
              <a:endParaRPr lang="cs-CZ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rot="-5411448">
              <a:off x="1871" y="1967"/>
              <a:ext cx="192" cy="96"/>
            </a:xfrm>
            <a:prstGeom prst="triangle">
              <a:avLst>
                <a:gd name="adj" fmla="val 50255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HTML, CSS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Javascript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en-US" sz="2000" b="0" dirty="0" smtClean="0"/>
              <a:t> </a:t>
            </a:r>
            <a:r>
              <a:rPr lang="cs-CZ" sz="2000" b="0" dirty="0" smtClean="0"/>
              <a:t>Pozor na používání absolutních odkazů</a:t>
            </a:r>
            <a:endParaRPr lang="en-US" sz="2000" b="0" dirty="0" smtClean="0"/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16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74712" y="1439887"/>
            <a:ext cx="7891339" cy="60785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Pokud to lze používejte vždy relativní odkazy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HTML, CSS a JavaScript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JSP a Action </a:t>
            </a:r>
            <a:endParaRPr lang="cs-CZ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V případě absolutních odkazů použijte proměnnou definovanou v </a:t>
            </a:r>
            <a:r>
              <a:rPr lang="cs-CZ" sz="2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taglibs.jsp</a:t>
            </a:r>
            <a:endParaRPr lang="cs-CZ" sz="2000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defRPr/>
            </a:pPr>
            <a:r>
              <a:rPr lang="cs-CZ" sz="1400" dirty="0" smtClean="0">
                <a:solidFill>
                  <a:srgbClr val="008080"/>
                </a:solidFill>
                <a:latin typeface="Courier New" pitchFamily="49" charset="0"/>
              </a:rPr>
              <a:t>	&lt;</a:t>
            </a:r>
            <a:r>
              <a:rPr lang="cs-CZ" sz="1400" dirty="0" smtClean="0">
                <a:solidFill>
                  <a:srgbClr val="3F7F7F"/>
                </a:solidFill>
                <a:latin typeface="Courier New" pitchFamily="49" charset="0"/>
              </a:rPr>
              <a:t>c:set</a:t>
            </a:r>
            <a:r>
              <a:rPr lang="cs-CZ" sz="1400" dirty="0" smtClean="0">
                <a:latin typeface="Courier New" pitchFamily="49" charset="0"/>
              </a:rPr>
              <a:t> </a:t>
            </a:r>
            <a:r>
              <a:rPr lang="cs-CZ" sz="1400" dirty="0" smtClean="0">
                <a:solidFill>
                  <a:srgbClr val="7F007F"/>
                </a:solidFill>
                <a:latin typeface="Courier New" pitchFamily="49" charset="0"/>
              </a:rPr>
              <a:t>var</a:t>
            </a:r>
            <a:r>
              <a:rPr lang="cs-CZ" sz="1400" dirty="0" smtClean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cs-CZ" sz="1400" dirty="0" smtClean="0">
                <a:solidFill>
                  <a:srgbClr val="2A00FF"/>
                </a:solidFill>
                <a:latin typeface="Courier New" pitchFamily="49" charset="0"/>
              </a:rPr>
              <a:t>"</a:t>
            </a:r>
            <a:r>
              <a:rPr lang="cs-CZ" sz="1400" dirty="0" err="1" smtClean="0">
                <a:solidFill>
                  <a:srgbClr val="2A00FF"/>
                </a:solidFill>
                <a:latin typeface="Courier New" pitchFamily="49" charset="0"/>
              </a:rPr>
              <a:t>ctx</a:t>
            </a:r>
            <a:r>
              <a:rPr lang="cs-CZ" sz="1400" dirty="0" smtClean="0">
                <a:solidFill>
                  <a:srgbClr val="2A00FF"/>
                </a:solidFill>
                <a:latin typeface="Courier New" pitchFamily="49" charset="0"/>
              </a:rPr>
              <a:t>"</a:t>
            </a:r>
            <a:r>
              <a:rPr lang="cs-CZ" sz="1400" dirty="0" smtClean="0">
                <a:latin typeface="Courier New" pitchFamily="49" charset="0"/>
              </a:rPr>
              <a:t> </a:t>
            </a:r>
            <a:r>
              <a:rPr lang="cs-CZ" sz="1400" dirty="0" err="1" smtClean="0">
                <a:solidFill>
                  <a:srgbClr val="7F007F"/>
                </a:solidFill>
                <a:latin typeface="Courier New" pitchFamily="49" charset="0"/>
              </a:rPr>
              <a:t>value</a:t>
            </a:r>
            <a:r>
              <a:rPr lang="cs-CZ" sz="1400" dirty="0" smtClean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cs-CZ" sz="1400" dirty="0" smtClean="0">
                <a:latin typeface="Courier New" pitchFamily="49" charset="0"/>
              </a:rPr>
              <a:t>"</a:t>
            </a:r>
            <a:r>
              <a:rPr lang="cs-CZ" sz="1400" dirty="0" smtClean="0">
                <a:solidFill>
                  <a:srgbClr val="000000"/>
                </a:solidFill>
                <a:latin typeface="Courier New" pitchFamily="49" charset="0"/>
              </a:rPr>
              <a:t>${</a:t>
            </a:r>
            <a:r>
              <a:rPr lang="cs-CZ" sz="1400" dirty="0" err="1" smtClean="0">
                <a:solidFill>
                  <a:srgbClr val="000000"/>
                </a:solidFill>
                <a:latin typeface="Courier New" pitchFamily="49" charset="0"/>
              </a:rPr>
              <a:t>pageContext.request.contextPath</a:t>
            </a:r>
            <a:r>
              <a:rPr lang="cs-CZ" sz="1400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r>
              <a:rPr lang="cs-CZ" sz="1400" dirty="0" smtClean="0">
                <a:latin typeface="Courier New" pitchFamily="49" charset="0"/>
              </a:rPr>
              <a:t>"</a:t>
            </a:r>
            <a:r>
              <a:rPr lang="cs-CZ" sz="1400" dirty="0" smtClean="0">
                <a:solidFill>
                  <a:srgbClr val="008080"/>
                </a:solidFill>
                <a:latin typeface="Courier New" pitchFamily="49" charset="0"/>
              </a:rPr>
              <a:t>/&gt;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Pozor na mapování kontextů při použití web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proxy</a:t>
            </a: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URL Rewriting Module</a:t>
            </a:r>
            <a:endParaRPr lang="cs-CZ" sz="1400" dirty="0" smtClean="0">
              <a:solidFill>
                <a:srgbClr val="008080"/>
              </a:solidFill>
              <a:latin typeface="Courier New" pitchFamily="49" charset="0"/>
            </a:endParaRP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defRPr/>
            </a:pPr>
            <a:endParaRPr lang="cs-CZ" sz="1400" dirty="0" smtClean="0">
              <a:solidFill>
                <a:srgbClr val="008080"/>
              </a:solidFill>
              <a:latin typeface="Courier New" pitchFamily="49" charset="0"/>
            </a:endParaRP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defRPr/>
            </a:pPr>
            <a:endParaRPr lang="cs-CZ" sz="1400" i="1" dirty="0" smtClean="0">
              <a:solidFill>
                <a:srgbClr val="008080"/>
              </a:solidFill>
              <a:latin typeface="Courier New" pitchFamily="49" charset="0"/>
            </a:endParaRP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defRPr/>
            </a:pPr>
            <a:endParaRPr lang="cs-CZ" sz="1400" i="1" dirty="0" smtClean="0">
              <a:solidFill>
                <a:srgbClr val="008080"/>
              </a:solidFill>
              <a:latin typeface="Courier New" pitchFamily="49" charset="0"/>
            </a:endParaRP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defRPr/>
            </a:pPr>
            <a:endParaRPr lang="cs-CZ" sz="1400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HTML, CSS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Javascript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b="0" dirty="0" smtClean="0"/>
              <a:t> HTML </a:t>
            </a:r>
            <a:r>
              <a:rPr lang="cs-CZ" sz="2000" b="0" dirty="0" err="1" smtClean="0"/>
              <a:t>Best</a:t>
            </a:r>
            <a:r>
              <a:rPr lang="cs-CZ" sz="2000" b="0" dirty="0" smtClean="0"/>
              <a:t> </a:t>
            </a:r>
            <a:r>
              <a:rPr lang="cs-CZ" sz="2000" b="0" dirty="0" err="1" smtClean="0"/>
              <a:t>Practices</a:t>
            </a:r>
            <a:endParaRPr lang="cs-CZ" sz="2000" b="0" dirty="0" smtClean="0"/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17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74712" y="1439887"/>
            <a:ext cx="7891339" cy="461664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Používejte správný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DocType</a:t>
            </a: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http://www.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klikzone.cz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/sekce-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html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/seznam-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html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tagu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/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doctype.php</a:t>
            </a:r>
            <a:endParaRPr lang="cs-CZ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Dodržujte strukturu stránky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http://www.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smashingmagazine.com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/2009/06/18/10-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ways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-to-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make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your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site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accessible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using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-web-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standards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/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Začněte používat HTML5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http://www.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onextrapixel.com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/2010/11/15/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useful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-html5-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code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snippets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you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can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-use-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today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/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http://www.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smashingmagazine.com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/2010/09/23/html5-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the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facts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and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the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myths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/ 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HTML, CSS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Javascript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en-US" sz="2000" b="0" dirty="0" smtClean="0"/>
              <a:t> HTML Best Practices</a:t>
            </a:r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18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74712" y="1439887"/>
            <a:ext cx="7891339" cy="392415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Omezte použití HTML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tag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  <a:r>
              <a:rPr lang="cs-CZ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&lt;</a:t>
            </a:r>
            <a:r>
              <a:rPr lang="cs-CZ" sz="2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img</a:t>
            </a:r>
            <a:r>
              <a:rPr lang="cs-CZ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&gt;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Všechny obrázky definujte jako CSS background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Vytvářejte HTML emailové zprávy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http://www.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vdotmedia.com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/blog/9-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best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practices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for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-email-design/</a:t>
            </a:r>
            <a:endParaRPr lang="cs-CZ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Tvořte stránky pro tisk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http://www.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smashingmagazine.com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/2007/02/21/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printing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the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-web-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solutions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and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techniques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/</a:t>
            </a:r>
            <a:endParaRPr lang="cs-CZ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Používejte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Firebug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nebo jiné developerské nástroje a naučte se používat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Photoshop</a:t>
            </a: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HTML, CSS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Javascript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b="0" dirty="0" smtClean="0"/>
              <a:t>CSS </a:t>
            </a:r>
            <a:r>
              <a:rPr lang="en-US" sz="2000" b="0" dirty="0" smtClean="0"/>
              <a:t>Best Practices</a:t>
            </a:r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19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74712" y="1439887"/>
            <a:ext cx="7891339" cy="369331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Nepoužívejte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inline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style  </a:t>
            </a:r>
            <a:r>
              <a:rPr lang="cs-CZ" sz="1400" dirty="0" smtClean="0">
                <a:solidFill>
                  <a:srgbClr val="008080"/>
                </a:solidFill>
                <a:latin typeface="Courier New" pitchFamily="49" charset="0"/>
              </a:rPr>
              <a:t>&lt;</a:t>
            </a:r>
            <a:r>
              <a:rPr lang="cs-CZ" sz="1400" dirty="0" smtClean="0">
                <a:solidFill>
                  <a:srgbClr val="3F7F7F"/>
                </a:solidFill>
                <a:latin typeface="Courier New" pitchFamily="49" charset="0"/>
              </a:rPr>
              <a:t>div</a:t>
            </a:r>
            <a:r>
              <a:rPr lang="cs-CZ" sz="1400" dirty="0" smtClean="0">
                <a:latin typeface="Courier New" pitchFamily="49" charset="0"/>
              </a:rPr>
              <a:t> </a:t>
            </a:r>
            <a:r>
              <a:rPr lang="cs-CZ" sz="1400" dirty="0" smtClean="0">
                <a:solidFill>
                  <a:srgbClr val="7F007F"/>
                </a:solidFill>
                <a:latin typeface="Courier New" pitchFamily="49" charset="0"/>
              </a:rPr>
              <a:t>style</a:t>
            </a:r>
            <a:r>
              <a:rPr lang="cs-CZ" sz="1400" dirty="0" smtClean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cs-CZ" sz="1400" i="1" dirty="0" smtClean="0">
                <a:solidFill>
                  <a:srgbClr val="2A00FF"/>
                </a:solidFill>
                <a:latin typeface="Courier New" pitchFamily="49" charset="0"/>
              </a:rPr>
              <a:t>"</a:t>
            </a:r>
            <a:r>
              <a:rPr lang="cs-CZ" sz="1400" i="1" dirty="0" err="1" smtClean="0">
                <a:solidFill>
                  <a:srgbClr val="2A00FF"/>
                </a:solidFill>
                <a:latin typeface="Courier New" pitchFamily="49" charset="0"/>
              </a:rPr>
              <a:t>width</a:t>
            </a:r>
            <a:r>
              <a:rPr lang="cs-CZ" sz="1400" i="1" dirty="0" smtClean="0">
                <a:solidFill>
                  <a:srgbClr val="2A00FF"/>
                </a:solidFill>
                <a:latin typeface="Courier New" pitchFamily="49" charset="0"/>
              </a:rPr>
              <a:t>:20px;"</a:t>
            </a:r>
            <a:r>
              <a:rPr lang="cs-CZ" sz="1400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r>
              <a:rPr lang="cs-CZ" sz="1400" dirty="0" smtClean="0">
                <a:solidFill>
                  <a:srgbClr val="000000"/>
                </a:solidFill>
                <a:latin typeface="Courier New" pitchFamily="49" charset="0"/>
              </a:rPr>
              <a:t>Text</a:t>
            </a:r>
            <a:r>
              <a:rPr lang="cs-CZ" sz="1400" dirty="0" smtClean="0">
                <a:solidFill>
                  <a:srgbClr val="008080"/>
                </a:solidFill>
                <a:latin typeface="Courier New" pitchFamily="49" charset="0"/>
              </a:rPr>
              <a:t>&lt;/</a:t>
            </a:r>
            <a:r>
              <a:rPr lang="cs-CZ" sz="1400" dirty="0" smtClean="0">
                <a:solidFill>
                  <a:srgbClr val="3F7F7F"/>
                </a:solidFill>
                <a:latin typeface="Courier New" pitchFamily="49" charset="0"/>
              </a:rPr>
              <a:t>div</a:t>
            </a:r>
            <a:r>
              <a:rPr lang="cs-CZ" sz="1400" dirty="0" smtClean="0">
                <a:solidFill>
                  <a:srgbClr val="008080"/>
                </a:solidFill>
                <a:latin typeface="Courier New" pitchFamily="49" charset="0"/>
              </a:rPr>
              <a:t>&gt;</a:t>
            </a:r>
            <a:endParaRPr lang="cs-CZ" sz="1400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Zpřehledněte CSS soubory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Rozdělte CSS na více souborů – použijte </a:t>
            </a:r>
            <a:r>
              <a:rPr lang="cs-CZ" sz="1800" b="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@import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Komentujte CSS, kombinujte pravidla, používejte několikanásobné CSS třídy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dirty="0" smtClean="0">
                <a:hlinkClick r:id="rId3"/>
              </a:rPr>
              <a:t>http://net.tutsplus.com/tutorials/html-css-techniques/30-css-best-practices-for-beginners/</a:t>
            </a:r>
            <a:r>
              <a:rPr lang="cs-CZ" sz="2000" dirty="0" smtClean="0"/>
              <a:t> 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Použijte Reset CSS 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http://sixrevisions.com/css/the-history-of-css-resets/</a:t>
            </a: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Obsah</a:t>
            </a:r>
            <a:endParaRPr lang="en-US" b="0" dirty="0" smtClean="0"/>
          </a:p>
        </p:txBody>
      </p:sp>
      <p:sp>
        <p:nvSpPr>
          <p:cNvPr id="8194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863600"/>
            <a:fld id="{ACEFA296-E298-487F-8518-CE7E0928A15F}" type="slidenum">
              <a:rPr lang="en-US" altLang="en-US" smtClean="0">
                <a:latin typeface="Arial" pitchFamily="34" charset="0"/>
              </a:rPr>
              <a:pPr defTabSz="863600"/>
              <a:t>2</a:t>
            </a:fld>
            <a:endParaRPr lang="en-US" altLang="en-US" smtClean="0">
              <a:latin typeface="Arial" pitchFamily="34" charset="0"/>
            </a:endParaRPr>
          </a:p>
        </p:txBody>
      </p:sp>
      <p:grpSp>
        <p:nvGrpSpPr>
          <p:cNvPr id="33" name="Skupina 32"/>
          <p:cNvGrpSpPr/>
          <p:nvPr/>
        </p:nvGrpSpPr>
        <p:grpSpPr>
          <a:xfrm>
            <a:off x="503957" y="1439887"/>
            <a:ext cx="7776864" cy="4425454"/>
            <a:chOff x="503957" y="1367879"/>
            <a:chExt cx="7933513" cy="4425454"/>
          </a:xfrm>
        </p:grpSpPr>
        <p:grpSp>
          <p:nvGrpSpPr>
            <p:cNvPr id="20" name="Skupina 19"/>
            <p:cNvGrpSpPr/>
            <p:nvPr/>
          </p:nvGrpSpPr>
          <p:grpSpPr>
            <a:xfrm>
              <a:off x="503957" y="1367879"/>
              <a:ext cx="7933513" cy="681038"/>
              <a:chOff x="491324" y="1295871"/>
              <a:chExt cx="7933513" cy="681038"/>
            </a:xfrm>
          </p:grpSpPr>
          <p:sp>
            <p:nvSpPr>
              <p:cNvPr id="8197" name="Rectangle 66"/>
              <p:cNvSpPr>
                <a:spLocks noChangeArrowheads="1"/>
              </p:cNvSpPr>
              <p:nvPr/>
            </p:nvSpPr>
            <p:spPr bwMode="gray">
              <a:xfrm>
                <a:off x="1184805" y="1295871"/>
                <a:ext cx="7240032" cy="6810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476230" tIns="0" rIns="136066" bIns="0" anchor="ctr"/>
              <a:lstStyle/>
              <a:p>
                <a:pPr marL="276225" indent="-287338" defTabSz="788988" eaLnBrk="0" hangingPunct="0">
                  <a:buClr>
                    <a:srgbClr val="C00000"/>
                  </a:buClr>
                  <a:buSzPct val="100000"/>
                  <a:tabLst>
                    <a:tab pos="3457575" algn="l"/>
                  </a:tabLst>
                </a:pPr>
                <a:r>
                  <a:rPr lang="en-US" sz="2000" dirty="0" smtClean="0"/>
                  <a:t>User Experience</a:t>
                </a:r>
              </a:p>
            </p:txBody>
          </p:sp>
          <p:sp>
            <p:nvSpPr>
              <p:cNvPr id="15" name="AutoShape 67"/>
              <p:cNvSpPr>
                <a:spLocks noChangeArrowheads="1"/>
              </p:cNvSpPr>
              <p:nvPr/>
            </p:nvSpPr>
            <p:spPr bwMode="gray">
              <a:xfrm>
                <a:off x="491324" y="1295871"/>
                <a:ext cx="860425" cy="681038"/>
              </a:xfrm>
              <a:prstGeom prst="homePlate">
                <a:avLst>
                  <a:gd name="adj" fmla="val 31608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defTabSz="790516" eaLnBrk="0" hangingPunct="0">
                  <a:lnSpc>
                    <a:spcPct val="150000"/>
                  </a:lnSpc>
                  <a:tabLst>
                    <a:tab pos="493510" algn="l"/>
                    <a:tab pos="3459066" algn="l"/>
                  </a:tabLst>
                  <a:defRPr/>
                </a:pPr>
                <a:r>
                  <a:rPr lang="cs-CZ" sz="1900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I</a:t>
                </a:r>
                <a:endParaRPr lang="en-US" sz="19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</p:grpSp>
        <p:grpSp>
          <p:nvGrpSpPr>
            <p:cNvPr id="21" name="Skupina 20"/>
            <p:cNvGrpSpPr/>
            <p:nvPr/>
          </p:nvGrpSpPr>
          <p:grpSpPr>
            <a:xfrm>
              <a:off x="503957" y="2303983"/>
              <a:ext cx="7933513" cy="681038"/>
              <a:chOff x="491324" y="1295871"/>
              <a:chExt cx="7933513" cy="681038"/>
            </a:xfrm>
          </p:grpSpPr>
          <p:sp>
            <p:nvSpPr>
              <p:cNvPr id="22" name="Rectangle 66"/>
              <p:cNvSpPr>
                <a:spLocks noChangeArrowheads="1"/>
              </p:cNvSpPr>
              <p:nvPr/>
            </p:nvSpPr>
            <p:spPr bwMode="gray">
              <a:xfrm>
                <a:off x="1184805" y="1295871"/>
                <a:ext cx="7240032" cy="6810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476230" tIns="0" rIns="136066" bIns="0" anchor="ctr"/>
              <a:lstStyle/>
              <a:p>
                <a:pPr marL="276225" indent="-287338" defTabSz="788988" eaLnBrk="0" hangingPunct="0">
                  <a:buClr>
                    <a:srgbClr val="C00000"/>
                  </a:buClr>
                  <a:buSzPct val="100000"/>
                  <a:tabLst>
                    <a:tab pos="3457575" algn="l"/>
                  </a:tabLst>
                </a:pPr>
                <a:r>
                  <a:rPr lang="cs-CZ" sz="2000" dirty="0" smtClean="0"/>
                  <a:t>Web Design</a:t>
                </a:r>
                <a:endParaRPr lang="en-US" sz="2000" dirty="0" smtClean="0"/>
              </a:p>
            </p:txBody>
          </p:sp>
          <p:sp>
            <p:nvSpPr>
              <p:cNvPr id="23" name="AutoShape 67"/>
              <p:cNvSpPr>
                <a:spLocks noChangeArrowheads="1"/>
              </p:cNvSpPr>
              <p:nvPr/>
            </p:nvSpPr>
            <p:spPr bwMode="gray">
              <a:xfrm>
                <a:off x="491324" y="1295871"/>
                <a:ext cx="860425" cy="681038"/>
              </a:xfrm>
              <a:prstGeom prst="homePlate">
                <a:avLst>
                  <a:gd name="adj" fmla="val 31608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defTabSz="790516" eaLnBrk="0" hangingPunct="0">
                  <a:lnSpc>
                    <a:spcPct val="150000"/>
                  </a:lnSpc>
                  <a:tabLst>
                    <a:tab pos="493510" algn="l"/>
                    <a:tab pos="3459066" algn="l"/>
                  </a:tabLst>
                  <a:defRPr/>
                </a:pPr>
                <a:r>
                  <a:rPr lang="cs-CZ" sz="1900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II</a:t>
                </a:r>
                <a:endParaRPr lang="en-US" sz="19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</p:grpSp>
        <p:grpSp>
          <p:nvGrpSpPr>
            <p:cNvPr id="24" name="Skupina 23"/>
            <p:cNvGrpSpPr/>
            <p:nvPr/>
          </p:nvGrpSpPr>
          <p:grpSpPr>
            <a:xfrm>
              <a:off x="503957" y="3240087"/>
              <a:ext cx="7933513" cy="681038"/>
              <a:chOff x="491324" y="1295871"/>
              <a:chExt cx="7933513" cy="681038"/>
            </a:xfrm>
          </p:grpSpPr>
          <p:sp>
            <p:nvSpPr>
              <p:cNvPr id="25" name="Rectangle 66"/>
              <p:cNvSpPr>
                <a:spLocks noChangeArrowheads="1"/>
              </p:cNvSpPr>
              <p:nvPr/>
            </p:nvSpPr>
            <p:spPr bwMode="gray">
              <a:xfrm>
                <a:off x="1184805" y="1295871"/>
                <a:ext cx="7240032" cy="6810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476230" tIns="0" rIns="136066" bIns="0" anchor="ctr"/>
              <a:lstStyle/>
              <a:p>
                <a:pPr marL="276225" indent="-287338" defTabSz="788988" eaLnBrk="0" hangingPunct="0">
                  <a:buClr>
                    <a:srgbClr val="C00000"/>
                  </a:buClr>
                  <a:buSzPct val="100000"/>
                  <a:tabLst>
                    <a:tab pos="3457575" algn="l"/>
                  </a:tabLst>
                </a:pPr>
                <a:r>
                  <a:rPr lang="en-US" sz="2000" dirty="0" smtClean="0"/>
                  <a:t>HTML, CSS a JavaScript</a:t>
                </a:r>
              </a:p>
            </p:txBody>
          </p:sp>
          <p:sp>
            <p:nvSpPr>
              <p:cNvPr id="26" name="AutoShape 67"/>
              <p:cNvSpPr>
                <a:spLocks noChangeArrowheads="1"/>
              </p:cNvSpPr>
              <p:nvPr/>
            </p:nvSpPr>
            <p:spPr bwMode="gray">
              <a:xfrm>
                <a:off x="491324" y="1295871"/>
                <a:ext cx="860425" cy="681038"/>
              </a:xfrm>
              <a:prstGeom prst="homePlate">
                <a:avLst>
                  <a:gd name="adj" fmla="val 31608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defTabSz="790516" eaLnBrk="0" hangingPunct="0">
                  <a:lnSpc>
                    <a:spcPct val="150000"/>
                  </a:lnSpc>
                  <a:tabLst>
                    <a:tab pos="493510" algn="l"/>
                    <a:tab pos="3459066" algn="l"/>
                  </a:tabLst>
                  <a:defRPr/>
                </a:pPr>
                <a:r>
                  <a:rPr lang="cs-CZ" sz="1900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III</a:t>
                </a:r>
                <a:endParaRPr lang="en-US" sz="19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</p:grpSp>
        <p:grpSp>
          <p:nvGrpSpPr>
            <p:cNvPr id="27" name="Skupina 26"/>
            <p:cNvGrpSpPr/>
            <p:nvPr/>
          </p:nvGrpSpPr>
          <p:grpSpPr>
            <a:xfrm>
              <a:off x="503957" y="4176191"/>
              <a:ext cx="7933513" cy="681038"/>
              <a:chOff x="491324" y="1295871"/>
              <a:chExt cx="7933513" cy="681038"/>
            </a:xfrm>
          </p:grpSpPr>
          <p:sp>
            <p:nvSpPr>
              <p:cNvPr id="28" name="Rectangle 66"/>
              <p:cNvSpPr>
                <a:spLocks noChangeArrowheads="1"/>
              </p:cNvSpPr>
              <p:nvPr/>
            </p:nvSpPr>
            <p:spPr bwMode="gray">
              <a:xfrm>
                <a:off x="1184805" y="1295871"/>
                <a:ext cx="7240032" cy="6810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476230" tIns="0" rIns="136066" bIns="0" anchor="ctr"/>
              <a:lstStyle/>
              <a:p>
                <a:pPr marL="276225" indent="-287338" defTabSz="788988" eaLnBrk="0" hangingPunct="0">
                  <a:buClr>
                    <a:srgbClr val="C00000"/>
                  </a:buClr>
                  <a:buSzPct val="100000"/>
                  <a:tabLst>
                    <a:tab pos="3457575" algn="l"/>
                  </a:tabLst>
                </a:pPr>
                <a:r>
                  <a:rPr lang="en-US" sz="2000" dirty="0" smtClean="0"/>
                  <a:t>Java Web Development</a:t>
                </a:r>
              </a:p>
            </p:txBody>
          </p:sp>
          <p:sp>
            <p:nvSpPr>
              <p:cNvPr id="29" name="AutoShape 67"/>
              <p:cNvSpPr>
                <a:spLocks noChangeArrowheads="1"/>
              </p:cNvSpPr>
              <p:nvPr/>
            </p:nvSpPr>
            <p:spPr bwMode="gray">
              <a:xfrm>
                <a:off x="491324" y="1295871"/>
                <a:ext cx="860425" cy="681038"/>
              </a:xfrm>
              <a:prstGeom prst="homePlate">
                <a:avLst>
                  <a:gd name="adj" fmla="val 31608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defTabSz="790516" eaLnBrk="0" hangingPunct="0">
                  <a:lnSpc>
                    <a:spcPct val="150000"/>
                  </a:lnSpc>
                  <a:tabLst>
                    <a:tab pos="493510" algn="l"/>
                    <a:tab pos="3459066" algn="l"/>
                  </a:tabLst>
                  <a:defRPr/>
                </a:pPr>
                <a:r>
                  <a:rPr lang="cs-CZ" sz="1900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IV</a:t>
                </a:r>
                <a:endParaRPr lang="en-US" sz="19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</p:grpSp>
        <p:grpSp>
          <p:nvGrpSpPr>
            <p:cNvPr id="30" name="Skupina 29"/>
            <p:cNvGrpSpPr/>
            <p:nvPr/>
          </p:nvGrpSpPr>
          <p:grpSpPr>
            <a:xfrm>
              <a:off x="503957" y="5112295"/>
              <a:ext cx="7933513" cy="681038"/>
              <a:chOff x="491324" y="1295871"/>
              <a:chExt cx="7933513" cy="681038"/>
            </a:xfrm>
          </p:grpSpPr>
          <p:sp>
            <p:nvSpPr>
              <p:cNvPr id="31" name="Rectangle 66"/>
              <p:cNvSpPr>
                <a:spLocks noChangeArrowheads="1"/>
              </p:cNvSpPr>
              <p:nvPr/>
            </p:nvSpPr>
            <p:spPr bwMode="gray">
              <a:xfrm>
                <a:off x="1184805" y="1295871"/>
                <a:ext cx="7240032" cy="6810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476230" tIns="0" rIns="136066" bIns="0" anchor="ctr"/>
              <a:lstStyle/>
              <a:p>
                <a:pPr marL="276225" indent="-287338" defTabSz="788988" eaLnBrk="0" hangingPunct="0">
                  <a:buClr>
                    <a:srgbClr val="C00000"/>
                  </a:buClr>
                  <a:buSzPct val="100000"/>
                  <a:tabLst>
                    <a:tab pos="3457575" algn="l"/>
                  </a:tabLst>
                </a:pPr>
                <a:r>
                  <a:rPr lang="cs-CZ" sz="2000" dirty="0" smtClean="0"/>
                  <a:t>Otázky a odpovědi</a:t>
                </a:r>
                <a:endParaRPr lang="en-US" sz="2000" dirty="0" smtClean="0"/>
              </a:p>
            </p:txBody>
          </p:sp>
          <p:sp>
            <p:nvSpPr>
              <p:cNvPr id="32" name="AutoShape 67"/>
              <p:cNvSpPr>
                <a:spLocks noChangeArrowheads="1"/>
              </p:cNvSpPr>
              <p:nvPr/>
            </p:nvSpPr>
            <p:spPr bwMode="gray">
              <a:xfrm>
                <a:off x="491324" y="1295871"/>
                <a:ext cx="860425" cy="681038"/>
              </a:xfrm>
              <a:prstGeom prst="homePlate">
                <a:avLst>
                  <a:gd name="adj" fmla="val 31608"/>
                </a:avLst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defTabSz="790516" eaLnBrk="0" hangingPunct="0">
                  <a:lnSpc>
                    <a:spcPct val="150000"/>
                  </a:lnSpc>
                  <a:tabLst>
                    <a:tab pos="493510" algn="l"/>
                    <a:tab pos="3459066" algn="l"/>
                  </a:tabLst>
                  <a:defRPr/>
                </a:pPr>
                <a:r>
                  <a:rPr lang="cs-CZ" sz="1900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V</a:t>
                </a:r>
                <a:endParaRPr lang="en-US" sz="19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HTML, CSS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Javascript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b="0" dirty="0" smtClean="0"/>
              <a:t>CSS </a:t>
            </a:r>
            <a:r>
              <a:rPr lang="en-US" sz="2000" b="0" dirty="0" smtClean="0"/>
              <a:t>Best Practices</a:t>
            </a:r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20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74712" y="1439887"/>
            <a:ext cx="7891339" cy="430887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CSS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Frameworks</a:t>
            </a:r>
            <a:endParaRPr lang="cs-CZ" sz="1400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817200" lvl="3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LESS CSS </a:t>
            </a:r>
          </a:p>
          <a:p>
            <a:pPr marL="997200" lvl="4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dirty="0" smtClean="0">
                <a:hlinkClick r:id="rId3"/>
              </a:rPr>
              <a:t>http://lesscss.org/</a:t>
            </a:r>
            <a:endParaRPr lang="cs-CZ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997200" lvl="4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dirty="0" smtClean="0">
                <a:hlinkClick r:id="rId4"/>
              </a:rPr>
              <a:t>http://www.</a:t>
            </a:r>
            <a:r>
              <a:rPr lang="cs-CZ" sz="1800" dirty="0" err="1" smtClean="0">
                <a:hlinkClick r:id="rId4"/>
              </a:rPr>
              <a:t>smashingmagazine.com</a:t>
            </a:r>
            <a:r>
              <a:rPr lang="cs-CZ" sz="1800" dirty="0" smtClean="0">
                <a:hlinkClick r:id="rId4"/>
              </a:rPr>
              <a:t>/2010/12/06/</a:t>
            </a:r>
            <a:r>
              <a:rPr lang="cs-CZ" sz="1800" dirty="0" err="1" smtClean="0">
                <a:hlinkClick r:id="rId4"/>
              </a:rPr>
              <a:t>using</a:t>
            </a:r>
            <a:r>
              <a:rPr lang="cs-CZ" sz="1800" dirty="0" smtClean="0">
                <a:hlinkClick r:id="rId4"/>
              </a:rPr>
              <a:t>-</a:t>
            </a:r>
            <a:r>
              <a:rPr lang="cs-CZ" sz="1800" dirty="0" err="1" smtClean="0">
                <a:hlinkClick r:id="rId4"/>
              </a:rPr>
              <a:t>the</a:t>
            </a:r>
            <a:r>
              <a:rPr lang="cs-CZ" sz="1800" dirty="0" smtClean="0">
                <a:hlinkClick r:id="rId4"/>
              </a:rPr>
              <a:t>-</a:t>
            </a:r>
            <a:r>
              <a:rPr lang="cs-CZ" sz="1800" dirty="0" err="1" smtClean="0">
                <a:hlinkClick r:id="rId4"/>
              </a:rPr>
              <a:t>less</a:t>
            </a:r>
            <a:r>
              <a:rPr lang="cs-CZ" sz="1800" dirty="0" smtClean="0">
                <a:hlinkClick r:id="rId4"/>
              </a:rPr>
              <a:t>-</a:t>
            </a:r>
            <a:r>
              <a:rPr lang="cs-CZ" sz="1800" dirty="0" err="1" smtClean="0">
                <a:hlinkClick r:id="rId4"/>
              </a:rPr>
              <a:t>css</a:t>
            </a:r>
            <a:r>
              <a:rPr lang="cs-CZ" sz="1800" dirty="0" smtClean="0">
                <a:hlinkClick r:id="rId4"/>
              </a:rPr>
              <a:t>-</a:t>
            </a:r>
            <a:r>
              <a:rPr lang="cs-CZ" sz="1800" dirty="0" err="1" smtClean="0">
                <a:hlinkClick r:id="rId4"/>
              </a:rPr>
              <a:t>preprocessor</a:t>
            </a:r>
            <a:r>
              <a:rPr lang="cs-CZ" sz="1800" dirty="0" smtClean="0">
                <a:hlinkClick r:id="rId4"/>
              </a:rPr>
              <a:t>-</a:t>
            </a:r>
            <a:r>
              <a:rPr lang="cs-CZ" sz="1800" dirty="0" err="1" smtClean="0">
                <a:hlinkClick r:id="rId4"/>
              </a:rPr>
              <a:t>for</a:t>
            </a:r>
            <a:r>
              <a:rPr lang="cs-CZ" sz="1800" dirty="0" smtClean="0">
                <a:hlinkClick r:id="rId4"/>
              </a:rPr>
              <a:t>-</a:t>
            </a:r>
            <a:r>
              <a:rPr lang="cs-CZ" sz="1800" dirty="0" err="1" smtClean="0">
                <a:hlinkClick r:id="rId4"/>
              </a:rPr>
              <a:t>smarter</a:t>
            </a:r>
            <a:r>
              <a:rPr lang="cs-CZ" sz="1800" dirty="0" smtClean="0">
                <a:hlinkClick r:id="rId4"/>
              </a:rPr>
              <a:t>-style-</a:t>
            </a:r>
            <a:r>
              <a:rPr lang="cs-CZ" sz="1800" dirty="0" err="1" smtClean="0">
                <a:hlinkClick r:id="rId4"/>
              </a:rPr>
              <a:t>sheets</a:t>
            </a:r>
            <a:r>
              <a:rPr lang="cs-CZ" sz="1800" dirty="0" smtClean="0">
                <a:hlinkClick r:id="rId4"/>
              </a:rPr>
              <a:t>/</a:t>
            </a:r>
            <a:endParaRPr lang="cs-CZ" sz="1600" dirty="0" smtClean="0"/>
          </a:p>
          <a:p>
            <a:pPr marL="817200" lvl="3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SASS </a:t>
            </a:r>
          </a:p>
          <a:p>
            <a:pPr marL="997200" lvl="4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dirty="0" smtClean="0">
                <a:hlinkClick r:id="rId5"/>
              </a:rPr>
              <a:t>http://sass-lang.com/</a:t>
            </a:r>
            <a:endParaRPr lang="cs-CZ" sz="1800" dirty="0" smtClean="0"/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100 CSS Tips and Tricks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dirty="0" smtClean="0">
                <a:hlinkClick r:id="rId6"/>
              </a:rPr>
              <a:t>http://sixrevisions.com/css/100-exceedingly-useful-css-tips-and-tricks/</a:t>
            </a: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HTML, CSS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Javascript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b="0" dirty="0" err="1" smtClean="0"/>
              <a:t>JavaScript</a:t>
            </a:r>
            <a:r>
              <a:rPr lang="cs-CZ" sz="2000" b="0" dirty="0" smtClean="0"/>
              <a:t> </a:t>
            </a:r>
            <a:r>
              <a:rPr lang="en-US" sz="2000" b="0" dirty="0" smtClean="0"/>
              <a:t>Best Practices</a:t>
            </a:r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21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74712" y="1439887"/>
            <a:ext cx="7891339" cy="515525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Dodržujte základní pravidla pro psaní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JavaScript</a:t>
            </a: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Rozdělte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JavaScript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na více souborů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Komentujte</a:t>
            </a:r>
            <a:endParaRPr lang="en-US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http://google-</a:t>
            </a:r>
            <a:r>
              <a:rPr lang="cs-CZ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styleguide.googlecode.com</a:t>
            </a:r>
            <a:r>
              <a:rPr lang="cs-CZ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/</a:t>
            </a:r>
            <a:r>
              <a:rPr lang="cs-CZ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svn</a:t>
            </a:r>
            <a:r>
              <a:rPr lang="cs-CZ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/trunk/</a:t>
            </a:r>
            <a:r>
              <a:rPr lang="cs-CZ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javascriptguide.xml</a:t>
            </a:r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Použijte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JavaScript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Framework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Oddělení</a:t>
            </a: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„</a:t>
            </a:r>
            <a:r>
              <a:rPr lang="en-US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chování</a:t>
            </a: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“ </a:t>
            </a:r>
            <a:r>
              <a:rPr lang="en-US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od</a:t>
            </a: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struktury</a:t>
            </a:r>
            <a:endParaRPr lang="en-US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Smazává</a:t>
            </a: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rozdíly</a:t>
            </a: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mezi</a:t>
            </a: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prohlížeči</a:t>
            </a:r>
            <a:endParaRPr lang="en-US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Vyhledávání</a:t>
            </a: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a </a:t>
            </a:r>
            <a:r>
              <a:rPr lang="en-US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změna</a:t>
            </a: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DOM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Události</a:t>
            </a:r>
            <a:endParaRPr lang="en-US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AJAX, </a:t>
            </a:r>
            <a:r>
              <a:rPr lang="en-US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Efekty</a:t>
            </a: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a </a:t>
            </a:r>
            <a:r>
              <a:rPr lang="en-US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animace</a:t>
            </a:r>
            <a:endParaRPr lang="en-US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JQuery</a:t>
            </a:r>
            <a:r>
              <a:rPr lang="en-US" sz="2400" dirty="0" smtClean="0">
                <a:solidFill>
                  <a:schemeClr val="accent1"/>
                </a:solidFill>
                <a:latin typeface="Arial" charset="0"/>
              </a:rPr>
              <a:t>,</a:t>
            </a: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Prototype, </a:t>
            </a:r>
            <a:r>
              <a:rPr lang="en-US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Mootools</a:t>
            </a: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, Yahoo UI, Dojo</a:t>
            </a:r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HTML, CSS and </a:t>
            </a:r>
            <a:r>
              <a:rPr lang="en-US" sz="2400" dirty="0" err="1" smtClean="0"/>
              <a:t>Javascript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b="0" dirty="0" smtClean="0"/>
              <a:t>Optimalizujte</a:t>
            </a:r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22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74712" y="1439887"/>
            <a:ext cx="7891339" cy="284693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Minimalizujte počet HTTP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request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ů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Pack CSS, Pack JavaScript, Compress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Použijte Web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Resource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Optimizer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for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Java (wro4j)</a:t>
            </a:r>
            <a:endParaRPr lang="en-US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997200" lvl="4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http://code.google.com/p/wro4j</a:t>
            </a:r>
          </a:p>
          <a:p>
            <a:pPr marL="997200" lvl="4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Merge, Pack, CSS Variable, CSS framework support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Použijte techniku CSS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Sprites</a:t>
            </a: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http://css-tricks.com/css-sprites/</a:t>
            </a:r>
            <a:endParaRPr lang="cs-CZ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Java Web </a:t>
            </a:r>
            <a:r>
              <a:rPr lang="cs-CZ" sz="2400" dirty="0" err="1" smtClean="0"/>
              <a:t>Development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b="0" dirty="0" err="1" smtClean="0"/>
              <a:t>Overview</a:t>
            </a:r>
            <a:endParaRPr lang="cs-CZ" sz="2000" b="0" dirty="0" smtClean="0"/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23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74712" y="1439887"/>
            <a:ext cx="7891339" cy="423192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Request/Action Frameworks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Spring MVC + Spring </a:t>
            </a:r>
            <a:r>
              <a:rPr lang="en-US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WebFlow</a:t>
            </a:r>
            <a:endParaRPr lang="en-US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Stripes, Struts 2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Component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Based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Frameworks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JSF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GWT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Wicket, Tapestry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Server-side Frameworks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WebServices</a:t>
            </a: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(SOAP and </a:t>
            </a:r>
            <a:r>
              <a:rPr lang="en-US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RESTful</a:t>
            </a: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)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AJAX Serialization/</a:t>
            </a:r>
            <a:r>
              <a:rPr lang="en-US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Deserialization</a:t>
            </a: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libraries (XML, JSON, YAML)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Java Web </a:t>
            </a:r>
            <a:r>
              <a:rPr lang="cs-CZ" sz="2400" dirty="0" err="1" smtClean="0"/>
              <a:t>Development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b="0" dirty="0" err="1" smtClean="0"/>
              <a:t>Request</a:t>
            </a:r>
            <a:r>
              <a:rPr lang="cs-CZ" sz="2000" b="0" dirty="0" smtClean="0"/>
              <a:t>/</a:t>
            </a:r>
            <a:r>
              <a:rPr lang="cs-CZ" sz="2000" b="0" dirty="0" err="1" smtClean="0"/>
              <a:t>Action</a:t>
            </a:r>
            <a:r>
              <a:rPr lang="cs-CZ" sz="2000" b="0" dirty="0" smtClean="0"/>
              <a:t> </a:t>
            </a:r>
            <a:r>
              <a:rPr lang="cs-CZ" sz="2000" b="0" dirty="0" err="1" smtClean="0"/>
              <a:t>Frameworks</a:t>
            </a:r>
            <a:endParaRPr lang="cs-CZ" sz="2000" b="0" dirty="0" smtClean="0"/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24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74712" y="1439887"/>
            <a:ext cx="7891339" cy="377026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Request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/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Action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Frameworks</a:t>
            </a: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Používají MVC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pattern</a:t>
            </a:r>
            <a:endParaRPr lang="cs-CZ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Jednoduché a přímočaré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Snadné použití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Znovupoužitelné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Controllers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and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Views</a:t>
            </a:r>
            <a:endParaRPr lang="en-US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Volitelná technologie pro tvorbu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View</a:t>
            </a:r>
            <a:endParaRPr lang="cs-CZ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997200" lvl="4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JPS + EL</a:t>
            </a:r>
          </a:p>
          <a:p>
            <a:pPr marL="997200" lvl="4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FreeMarker</a:t>
            </a:r>
            <a:endParaRPr lang="cs-CZ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997200" lvl="4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Velocity</a:t>
            </a:r>
            <a:endParaRPr lang="cs-CZ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997200" lvl="4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Other</a:t>
            </a:r>
            <a:endParaRPr lang="cs-CZ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Java Web Development</a:t>
            </a:r>
            <a:br>
              <a:rPr lang="en-US" sz="2400" dirty="0" smtClean="0"/>
            </a:br>
            <a:r>
              <a:rPr lang="en-US" sz="2000" b="0" dirty="0" smtClean="0"/>
              <a:t>Component </a:t>
            </a:r>
            <a:r>
              <a:rPr lang="cs-CZ" sz="2000" b="0" dirty="0" err="1" smtClean="0"/>
              <a:t>Based</a:t>
            </a:r>
            <a:r>
              <a:rPr lang="en-US" sz="2000" b="0" dirty="0" smtClean="0"/>
              <a:t> Frameworks</a:t>
            </a:r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25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74712" y="1439887"/>
            <a:ext cx="7891339" cy="146193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Component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Based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Frameworks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Component Model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More Complex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Predefined set of components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Java Web </a:t>
            </a:r>
            <a:r>
              <a:rPr lang="cs-CZ" sz="2400" dirty="0" err="1" smtClean="0"/>
              <a:t>Development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b="0" dirty="0" smtClean="0"/>
              <a:t>Jak vybrat správný Framework?</a:t>
            </a:r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26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74712" y="1439887"/>
            <a:ext cx="7891339" cy="461664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Developer Productivity and Availability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Templating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/ Components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AJAX support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Validation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Internationalization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Documentation, Books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Post and Redirect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Testability</a:t>
            </a:r>
            <a:endParaRPr lang="en-US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Java Web </a:t>
            </a:r>
            <a:r>
              <a:rPr lang="cs-CZ" sz="2400" dirty="0" err="1" smtClean="0"/>
              <a:t>Development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b="0" dirty="0" smtClean="0"/>
              <a:t>Typické kombinace Frameworků</a:t>
            </a:r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27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74712" y="1439887"/>
            <a:ext cx="7891339" cy="392415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HTML +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JavaScript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+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Action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/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Request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Framework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JSP +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JQuery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+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Spring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MVC /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Stripes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,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Struts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2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Velocity/</a:t>
            </a:r>
            <a:r>
              <a:rPr lang="en-US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FreeMarker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+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JQuery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+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Spring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MVC /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Stripes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,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Struts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2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JavaScript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library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+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Action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/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Request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Framework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YUI, Ext JS,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JQuery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+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Spring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MVC /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Stripes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,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Struts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2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GWT +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Spring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MVC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Wicket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,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Tapestry</a:t>
            </a: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JSF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Otázky a odpovědi</a:t>
            </a:r>
            <a:br>
              <a:rPr lang="cs-CZ" sz="2400" dirty="0" smtClean="0"/>
            </a:br>
            <a:endParaRPr lang="en-US" sz="2000" b="0" dirty="0" smtClean="0"/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28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772209" y="2592015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>
                <a:solidFill>
                  <a:schemeClr val="tx1"/>
                </a:solidFill>
              </a:rPr>
              <a:t>Otázky</a:t>
            </a:r>
            <a:r>
              <a:rPr lang="cs-CZ" sz="7200" dirty="0" smtClean="0">
                <a:solidFill>
                  <a:schemeClr val="tx1"/>
                </a:solidFill>
              </a:rPr>
              <a:t>?</a:t>
            </a:r>
            <a:endParaRPr lang="cs-CZ" sz="7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Děkuji za Vaši pozornost</a:t>
            </a:r>
            <a:br>
              <a:rPr lang="cs-CZ" sz="2400" dirty="0" smtClean="0"/>
            </a:br>
            <a:endParaRPr lang="en-US" sz="2000" b="0" dirty="0" smtClean="0"/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29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92389" y="3312095"/>
            <a:ext cx="394563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Martin Ptáček</a:t>
            </a:r>
          </a:p>
          <a:p>
            <a:r>
              <a:rPr lang="cs-CZ" sz="1800" b="0" dirty="0" err="1" smtClean="0">
                <a:solidFill>
                  <a:schemeClr val="tx1"/>
                </a:solidFill>
                <a:hlinkClick r:id="rId3"/>
              </a:rPr>
              <a:t>martin.ptacek</a:t>
            </a:r>
            <a:r>
              <a:rPr lang="cs-CZ" sz="1800" b="0" dirty="0" smtClean="0">
                <a:solidFill>
                  <a:schemeClr val="tx1"/>
                </a:solidFill>
                <a:hlinkClick r:id="rId3"/>
              </a:rPr>
              <a:t>@</a:t>
            </a:r>
            <a:r>
              <a:rPr lang="cs-CZ" sz="1800" b="0" dirty="0" err="1" smtClean="0">
                <a:solidFill>
                  <a:schemeClr val="tx1"/>
                </a:solidFill>
                <a:hlinkClick r:id="rId3"/>
              </a:rPr>
              <a:t>wincor</a:t>
            </a:r>
            <a:r>
              <a:rPr lang="cs-CZ" sz="1800" b="0" dirty="0" smtClean="0">
                <a:solidFill>
                  <a:schemeClr val="tx1"/>
                </a:solidFill>
                <a:hlinkClick r:id="rId3"/>
              </a:rPr>
              <a:t>-</a:t>
            </a:r>
            <a:r>
              <a:rPr lang="cs-CZ" sz="1800" b="0" dirty="0" err="1" smtClean="0">
                <a:solidFill>
                  <a:schemeClr val="tx1"/>
                </a:solidFill>
                <a:hlinkClick r:id="rId3"/>
              </a:rPr>
              <a:t>nixdorf.cz</a:t>
            </a:r>
            <a:endParaRPr lang="cs-CZ" sz="1800" b="0" dirty="0" smtClean="0">
              <a:solidFill>
                <a:schemeClr val="tx1"/>
              </a:solidFill>
            </a:endParaRPr>
          </a:p>
          <a:p>
            <a:r>
              <a:rPr lang="cs-CZ" sz="1600" b="0" dirty="0" smtClean="0">
                <a:solidFill>
                  <a:schemeClr val="tx1"/>
                </a:solidFill>
              </a:rPr>
              <a:t>+</a:t>
            </a:r>
            <a:r>
              <a:rPr lang="cs-CZ" sz="1600" b="0" dirty="0">
                <a:solidFill>
                  <a:schemeClr val="tx1"/>
                </a:solidFill>
              </a:rPr>
              <a:t>420 </a:t>
            </a:r>
            <a:r>
              <a:rPr lang="cs-CZ" sz="1600" b="0" dirty="0" smtClean="0">
                <a:solidFill>
                  <a:schemeClr val="tx1"/>
                </a:solidFill>
              </a:rPr>
              <a:t>739 681 075</a:t>
            </a:r>
            <a:endParaRPr lang="cs-CZ" sz="1600" b="0" dirty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b="1" dirty="0" err="1" smtClean="0">
                <a:solidFill>
                  <a:schemeClr val="tx1"/>
                </a:solidFill>
              </a:rPr>
              <a:t>Wincor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Nixdorf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>
                <a:solidFill>
                  <a:schemeClr val="tx1"/>
                </a:solidFill>
              </a:rPr>
              <a:t>s.r.o.</a:t>
            </a:r>
          </a:p>
          <a:p>
            <a:r>
              <a:rPr lang="cs-CZ" sz="1600" b="0" dirty="0" err="1" smtClean="0">
                <a:solidFill>
                  <a:schemeClr val="tx1"/>
                </a:solidFill>
              </a:rPr>
              <a:t>Lužná</a:t>
            </a:r>
            <a:r>
              <a:rPr lang="cs-CZ" sz="1600" b="0" dirty="0" smtClean="0">
                <a:solidFill>
                  <a:schemeClr val="tx1"/>
                </a:solidFill>
              </a:rPr>
              <a:t> 591, 160 </a:t>
            </a:r>
            <a:r>
              <a:rPr lang="cs-CZ" sz="1600" b="0" dirty="0">
                <a:solidFill>
                  <a:schemeClr val="tx1"/>
                </a:solidFill>
              </a:rPr>
              <a:t>00 Praha </a:t>
            </a:r>
            <a:r>
              <a:rPr lang="cs-CZ" sz="1600" b="0" dirty="0" smtClean="0">
                <a:solidFill>
                  <a:schemeClr val="tx1"/>
                </a:solidFill>
              </a:rPr>
              <a:t>6</a:t>
            </a:r>
            <a:endParaRPr lang="cs-CZ" sz="1600" b="0" dirty="0">
              <a:solidFill>
                <a:schemeClr val="tx1"/>
              </a:solidFill>
            </a:endParaRPr>
          </a:p>
          <a:p>
            <a:r>
              <a:rPr lang="cs-CZ" sz="1800" b="0" dirty="0" smtClean="0">
                <a:hlinkClick r:id="rId4"/>
              </a:rPr>
              <a:t>http://www.</a:t>
            </a:r>
            <a:r>
              <a:rPr lang="cs-CZ" sz="1800" b="0" dirty="0" err="1" smtClean="0">
                <a:hlinkClick r:id="rId4"/>
              </a:rPr>
              <a:t>wincor</a:t>
            </a:r>
            <a:r>
              <a:rPr lang="cs-CZ" sz="1800" b="0" dirty="0" smtClean="0">
                <a:hlinkClick r:id="rId4"/>
              </a:rPr>
              <a:t>-</a:t>
            </a:r>
            <a:r>
              <a:rPr lang="cs-CZ" sz="1800" b="0" dirty="0" err="1" smtClean="0">
                <a:hlinkClick r:id="rId4"/>
              </a:rPr>
              <a:t>nixdorf.cz</a:t>
            </a:r>
            <a:endParaRPr lang="cs-CZ" sz="1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User Experience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b="0" dirty="0" smtClean="0"/>
              <a:t>Co je </a:t>
            </a:r>
            <a:r>
              <a:rPr lang="en-US" sz="2000" b="0" dirty="0" smtClean="0"/>
              <a:t>User Experience</a:t>
            </a:r>
            <a:r>
              <a:rPr lang="cs-CZ" sz="2000" b="0" dirty="0" smtClean="0"/>
              <a:t>?</a:t>
            </a:r>
            <a:endParaRPr lang="en-US" sz="2000" b="0" dirty="0" smtClean="0"/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3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74712" y="1439887"/>
            <a:ext cx="7891339" cy="369331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User Experience 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(</a:t>
            </a:r>
            <a:r>
              <a:rPr lang="cs-CZ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UX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)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Uživatelský prožitek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Kvalita zážitku uživatele při interakci z určitým designem (klika, auto, lednice, webová stránka, aplikace, systém atd.)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UX je „konkurenční výhoda“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UX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Designer</a:t>
            </a: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http://www.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smashingmagazine.com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/2010/10/05/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what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is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-user-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experience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-design-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overview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tools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and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resources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/</a:t>
            </a:r>
            <a:endParaRPr lang="cs-CZ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http://konference.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dobryweb.cz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/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ux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/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cs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/</a:t>
            </a:r>
            <a:endParaRPr lang="cs-CZ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User Experience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b="0" dirty="0" smtClean="0"/>
              <a:t>Co je ovlivňuje uživatelský požitek?</a:t>
            </a:r>
            <a:endParaRPr lang="en-US" sz="2000" b="0" dirty="0" smtClean="0"/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4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74712" y="1439887"/>
            <a:ext cx="7891339" cy="384720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Použitelnost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–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jednoduchost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ovládání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Krásnější = Použitelnější ?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Design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Cílem designu je co nejúčelněji propojit                                              funkční a estetickou složku navrhovaného produktu.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Design není jen to jak produkt vypadá ale i to jak funguje.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První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dojem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Estetika,  Obal prodává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Na vytvoření prvního dojmu na webu stačí méně než 1 vteřina</a:t>
            </a:r>
          </a:p>
        </p:txBody>
      </p:sp>
      <p:pic>
        <p:nvPicPr>
          <p:cNvPr id="5" name="Picture 3" descr="01_user_experience_graphic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0538" y="1309563"/>
            <a:ext cx="2857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User Experience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en-US" sz="2000" b="0" dirty="0" smtClean="0"/>
              <a:t>Best Practices</a:t>
            </a:r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5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74712" y="1439887"/>
            <a:ext cx="7891339" cy="477053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Zaměřte se na uživatele a jeho potřeby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Přizpůsobte se cílům uživatele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Nezdržujte uživatele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dirty="0" smtClean="0">
                <a:solidFill>
                  <a:schemeClr val="accent1"/>
                </a:solidFill>
                <a:latin typeface="Arial" charset="0"/>
              </a:rPr>
              <a:t>Doveďte nejdůležitější funkce k dokonalosti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Usnadněte uživatelům učení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Známé, jednoduché UI prvky, konzistentní design a dobrá navigace.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Sdělujte informace ne data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Mluvte k uživatelům srozumitelně ať nemusí dumat nad tím, co jim vlastně chcete sdělit.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Testujte na uživatelích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Nepřeceňujte vlastní úsudek a testujte na skutečných uživatelích.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Web Design</a:t>
            </a:r>
            <a:br>
              <a:rPr lang="cs-CZ" sz="2400" dirty="0" smtClean="0"/>
            </a:br>
            <a:r>
              <a:rPr lang="cs-CZ" sz="2000" b="0" dirty="0" smtClean="0"/>
              <a:t>Dívejte se kolem sebe</a:t>
            </a:r>
            <a:endParaRPr lang="en-US" sz="2000" b="0" dirty="0" smtClean="0"/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6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74712" y="1439887"/>
            <a:ext cx="7891339" cy="384720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Inspirujte se existujícími aplikacemi – Používejte je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YouTube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,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Twitter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,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LinkedIn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,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Gmail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,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Facebook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…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InvoiceMachine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, 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Fakturoid</a:t>
            </a:r>
            <a:endParaRPr lang="cs-CZ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http://www.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tripwiremagazine.com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/2010/05/15-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best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sites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-to-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find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useful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-online-web-2.0-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applications.html</a:t>
            </a:r>
            <a:endParaRPr lang="cs-CZ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Čtěte specializované publikace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http://www.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smashingmagazine.com</a:t>
            </a:r>
            <a:endParaRPr lang="cs-CZ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5"/>
              </a:rPr>
              <a:t>http://blog.filosof.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5"/>
              </a:rPr>
              <a:t>biz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5"/>
              </a:rPr>
              <a:t>/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5"/>
              </a:rPr>
              <a:t>category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5"/>
              </a:rPr>
              <a:t>/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5"/>
              </a:rPr>
              <a:t>webdesign</a:t>
            </a:r>
            <a:endParaRPr lang="cs-CZ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6"/>
              </a:rPr>
              <a:t>http://designshack.co.uk/articles/css/holiday-wish-list-15-web-design-books-youll-want-for-christmas</a:t>
            </a:r>
            <a:endParaRPr lang="cs-CZ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</p:txBody>
      </p:sp>
      <p:pic>
        <p:nvPicPr>
          <p:cNvPr id="5" name="Picture 4" descr="SmashingMag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6485" y="3024063"/>
            <a:ext cx="1285875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81775" y="1981274"/>
            <a:ext cx="16573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youtube_logo.gif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43775" y="1120601"/>
            <a:ext cx="8953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ek 9" descr="twitter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12725" y="5359982"/>
            <a:ext cx="2228651" cy="931281"/>
          </a:xfrm>
          <a:prstGeom prst="rect">
            <a:avLst/>
          </a:prstGeom>
        </p:spPr>
      </p:pic>
      <p:pic>
        <p:nvPicPr>
          <p:cNvPr id="11" name="Obrázek 10" descr="DL4pk facebook Logo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592189" y="5419725"/>
            <a:ext cx="1504950" cy="676275"/>
          </a:xfrm>
          <a:prstGeom prst="rect">
            <a:avLst/>
          </a:prstGeom>
        </p:spPr>
      </p:pic>
      <p:pic>
        <p:nvPicPr>
          <p:cNvPr id="12" name="Obrázek 11" descr="google-plus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547623" y="5328319"/>
            <a:ext cx="852878" cy="92704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Web Design</a:t>
            </a:r>
            <a:br>
              <a:rPr lang="cs-CZ" sz="2400" dirty="0" smtClean="0"/>
            </a:br>
            <a:r>
              <a:rPr lang="cs-CZ" sz="2000" b="0" dirty="0" smtClean="0"/>
              <a:t>Navrhujte, kreslete a </a:t>
            </a:r>
            <a:r>
              <a:rPr lang="cs-CZ" sz="2000" b="0" dirty="0" err="1" smtClean="0"/>
              <a:t>prototypujte</a:t>
            </a:r>
            <a:endParaRPr lang="en-US" sz="2000" b="0" dirty="0" smtClean="0"/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7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74712" y="1439887"/>
            <a:ext cx="7891339" cy="29238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Wireframing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Wireframe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(“drátěný model”)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První a současně jedna z nejdůležitějších částí procesu tvorby designu.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Definuje textový i grafický obsah, rozmístění funkčních prvků, navigaci a ujasňuje funkce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Efektivní při komunikaci se zákazníkem.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Snadné zapracování změn.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dirty="0" smtClean="0">
                <a:solidFill>
                  <a:schemeClr val="accent1"/>
                </a:solidFill>
                <a:latin typeface="Arial" charset="0"/>
              </a:rPr>
              <a:t>Není grafickým návrhem, nepoužívá barvy!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Web Design</a:t>
            </a:r>
            <a:br>
              <a:rPr lang="cs-CZ" sz="2400" dirty="0" smtClean="0"/>
            </a:br>
            <a:r>
              <a:rPr lang="cs-CZ" sz="2000" b="0" dirty="0" smtClean="0"/>
              <a:t>Navrhujte, kreslete a </a:t>
            </a:r>
            <a:r>
              <a:rPr lang="cs-CZ" sz="2000" b="0" dirty="0" err="1" smtClean="0"/>
              <a:t>prototypujte</a:t>
            </a:r>
            <a:endParaRPr lang="en-US" sz="2000" b="0" dirty="0" smtClean="0"/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8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74712" y="1439887"/>
            <a:ext cx="7891339" cy="57708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Mockup</a:t>
            </a: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Zaměřen na vizuální stránku. 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Obsahuje veškeré grafické prvky, typografii a ostatní prvky stránky.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Velmi blízký finálnímu řešení.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Většinou v podobě obrázku.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Prototype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Polofunkční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aplikace s uživatelským rozhraním (HTML/CSS).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3"/>
              </a:rPr>
              <a:t>http://sixrevisions.com/user-interface/website-wireframing</a:t>
            </a:r>
            <a:endParaRPr lang="cs-CZ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http://www.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smashingmagazine.com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/2009/09/01/35-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excellent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wireframing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-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hlinkClick r:id="rId4"/>
              </a:rPr>
              <a:t>resources</a:t>
            </a:r>
            <a:endParaRPr lang="cs-CZ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endParaRPr lang="cs-CZ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cs-CZ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defRPr/>
            </a:pPr>
            <a:endParaRPr lang="en-US" sz="1800" b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Web Design</a:t>
            </a:r>
            <a:br>
              <a:rPr lang="cs-CZ" sz="2400" dirty="0" smtClean="0"/>
            </a:br>
            <a:r>
              <a:rPr lang="en-US" sz="2000" b="0" dirty="0" smtClean="0"/>
              <a:t>UI Best Practices</a:t>
            </a:r>
          </a:p>
        </p:txBody>
      </p:sp>
      <p:sp>
        <p:nvSpPr>
          <p:cNvPr id="1024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107363" y="6192838"/>
            <a:ext cx="317500" cy="287337"/>
          </a:xfrm>
          <a:noFill/>
        </p:spPr>
        <p:txBody>
          <a:bodyPr/>
          <a:lstStyle/>
          <a:p>
            <a:pPr defTabSz="863600"/>
            <a:fld id="{7DA126CB-E17A-489D-A17C-9D7C06BCD1CD}" type="slidenum">
              <a:rPr lang="en-US" altLang="en-US" smtClean="0">
                <a:latin typeface="Arial" pitchFamily="34" charset="0"/>
              </a:rPr>
              <a:pPr defTabSz="863600"/>
              <a:t>9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74712" y="1439887"/>
            <a:ext cx="7891339" cy="392415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pl-P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Neotvírejte odkazy do nového okna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Uživatel si sám určí jak a kam chce obsah odkazu otevřít.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pl-P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Uživatelé raději </a:t>
            </a:r>
            <a:r>
              <a:rPr lang="pl-PL" sz="2000" dirty="0" smtClean="0">
                <a:solidFill>
                  <a:schemeClr val="accent1"/>
                </a:solidFill>
                <a:latin typeface="Arial" charset="0"/>
              </a:rPr>
              <a:t>scrolují</a:t>
            </a:r>
            <a:r>
              <a:rPr lang="pl-P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nežli klikají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pl-P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Používejte záložky pro navigaci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pl-P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Využívejte modální okna</a:t>
            </a:r>
          </a:p>
          <a:p>
            <a:pPr marL="360000" lvl="2" indent="-360000" defTabSz="863600" eaLnBrk="0" hangingPunct="0">
              <a:lnSpc>
                <a:spcPts val="2400"/>
              </a:lnSpc>
              <a:spcBef>
                <a:spcPts val="24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pl-P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Komunikujte s uživatelem (Feedback)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Dejte najevo uživateli že akce se provedla v pořádku (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Growler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).</a:t>
            </a:r>
          </a:p>
          <a:p>
            <a:pPr marL="540000" lvl="3" indent="-179388" defTabSz="863600" eaLnBrk="0" hangingPunct="0">
              <a:lnSpc>
                <a:spcPts val="24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Provádějte klientské validace (</a:t>
            </a:r>
            <a:r>
              <a:rPr lang="cs-CZ" sz="18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LiveValidation</a:t>
            </a:r>
            <a:r>
              <a:rPr lang="cs-CZ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eere Präsentation">
  <a:themeElements>
    <a:clrScheme name="Leere Präsentatio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399"/>
      </a:accent1>
      <a:accent2>
        <a:srgbClr val="CC0000"/>
      </a:accent2>
      <a:accent3>
        <a:srgbClr val="FFFFFF"/>
      </a:accent3>
      <a:accent4>
        <a:srgbClr val="000000"/>
      </a:accent4>
      <a:accent5>
        <a:srgbClr val="AAADCA"/>
      </a:accent5>
      <a:accent6>
        <a:srgbClr val="B90000"/>
      </a:accent6>
      <a:hlink>
        <a:srgbClr val="3399FF"/>
      </a:hlink>
      <a:folHlink>
        <a:srgbClr val="FF99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8636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8636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33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B90000"/>
        </a:accent6>
        <a:hlink>
          <a:srgbClr val="3399FF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22078F9EDDFEB41A43A31CC8E1110E6" ma:contentTypeVersion="0" ma:contentTypeDescription="Vytvořit nový dokument" ma:contentTypeScope="" ma:versionID="d3b69d27e8ec9b6fc0ed580ea4c01ac7">
  <xsd:schema xmlns:xsd="http://www.w3.org/2001/XMLSchema" xmlns:p="http://schemas.microsoft.com/office/2006/metadata/properties" targetNamespace="http://schemas.microsoft.com/office/2006/metadata/properties" ma:root="true" ma:fieldsID="6e09d84638f9847586fe3e45fca2917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03FBBE7-6CFB-400D-89D1-FA2D8EA760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9122CF5-D048-40B6-98DB-1E9D597F9F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234818-DA7C-4A21-92CA-FB6C0047F8F1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12805</TotalTime>
  <Words>1128</Words>
  <Application>Microsoft Office PowerPoint</Application>
  <PresentationFormat>Vlastní</PresentationFormat>
  <Paragraphs>299</Paragraphs>
  <Slides>29</Slides>
  <Notes>28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1_Leere Präsentation</vt:lpstr>
      <vt:lpstr>Web Development Best Practices</vt:lpstr>
      <vt:lpstr>Obsah</vt:lpstr>
      <vt:lpstr>User Experience Co je User Experience?</vt:lpstr>
      <vt:lpstr>User Experience Co je ovlivňuje uživatelský požitek?</vt:lpstr>
      <vt:lpstr>User Experience Best Practices</vt:lpstr>
      <vt:lpstr>Web Design Dívejte se kolem sebe</vt:lpstr>
      <vt:lpstr>Web Design Navrhujte, kreslete a prototypujte</vt:lpstr>
      <vt:lpstr>Web Design Navrhujte, kreslete a prototypujte</vt:lpstr>
      <vt:lpstr>Web Design UI Best Practices</vt:lpstr>
      <vt:lpstr>Web Design UI Best Practices – Komunikujte s uživatelem srozumitelně</vt:lpstr>
      <vt:lpstr>Web Design UI Best Practices</vt:lpstr>
      <vt:lpstr>Web Design UI Best Practices</vt:lpstr>
      <vt:lpstr>Web Design UI Best Practices</vt:lpstr>
      <vt:lpstr>Web Design UI Best Practices</vt:lpstr>
      <vt:lpstr>HTML, CSS and Javascript  Dodržujte standardní strukturu webové aplikace</vt:lpstr>
      <vt:lpstr>HTML, CSS and Javascript  Pozor na používání absolutních odkazů</vt:lpstr>
      <vt:lpstr>HTML, CSS and Javascript  HTML Best Practices</vt:lpstr>
      <vt:lpstr>HTML, CSS and Javascript  HTML Best Practices</vt:lpstr>
      <vt:lpstr>HTML, CSS and Javascript CSS Best Practices</vt:lpstr>
      <vt:lpstr>HTML, CSS and Javascript CSS Best Practices</vt:lpstr>
      <vt:lpstr>HTML, CSS and Javascript JavaScript Best Practices</vt:lpstr>
      <vt:lpstr>HTML, CSS and Javascript Optimalizujte</vt:lpstr>
      <vt:lpstr>Java Web Development Overview</vt:lpstr>
      <vt:lpstr>Java Web Development Request/Action Frameworks</vt:lpstr>
      <vt:lpstr>Java Web Development Component Based Frameworks</vt:lpstr>
      <vt:lpstr>Java Web Development Jak vybrat správný Framework?</vt:lpstr>
      <vt:lpstr>Java Web Development Typické kombinace Frameworků</vt:lpstr>
      <vt:lpstr>Otázky a odpovědi </vt:lpstr>
      <vt:lpstr>Děkuji za Vaši pozornost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Sigrid Huth</dc:creator>
  <cp:lastModifiedBy>martin.ptacek</cp:lastModifiedBy>
  <cp:revision>1647</cp:revision>
  <cp:lastPrinted>2004-07-26T08:47:27Z</cp:lastPrinted>
  <dcterms:created xsi:type="dcterms:W3CDTF">2004-07-23T14:44:14Z</dcterms:created>
  <dcterms:modified xsi:type="dcterms:W3CDTF">2012-04-11T05:24:10Z</dcterms:modified>
</cp:coreProperties>
</file>