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086600" cy="102108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AFF"/>
    <a:srgbClr val="B6CBEC"/>
    <a:srgbClr val="008000"/>
    <a:srgbClr val="FFE38B"/>
    <a:srgbClr val="FFFFCC"/>
    <a:srgbClr val="0033CC"/>
    <a:srgbClr val="000099"/>
    <a:srgbClr val="F5D5BD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8" autoAdjust="0"/>
    <p:restoredTop sz="86420" autoAdjust="0"/>
  </p:normalViewPr>
  <p:slideViewPr>
    <p:cSldViewPr>
      <p:cViewPr>
        <p:scale>
          <a:sx n="125" d="100"/>
          <a:sy n="125" d="100"/>
        </p:scale>
        <p:origin x="-72" y="-48"/>
      </p:cViewPr>
      <p:guideLst>
        <p:guide orient="horz" pos="1824"/>
        <p:guide pos="3424"/>
      </p:guideLst>
    </p:cSldViewPr>
  </p:slideViewPr>
  <p:outlineViewPr>
    <p:cViewPr>
      <p:scale>
        <a:sx n="33" d="100"/>
        <a:sy n="33" d="100"/>
      </p:scale>
      <p:origin x="0" y="15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75" d="100"/>
          <a:sy n="75" d="100"/>
        </p:scale>
        <p:origin x="-1680" y="-72"/>
      </p:cViewPr>
      <p:guideLst>
        <p:guide orient="horz" pos="3217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529" cy="509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072" y="0"/>
            <a:ext cx="3070528" cy="509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algn="r"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1321"/>
            <a:ext cx="3070529" cy="509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/>
          <a:lstStyle>
            <a:lvl1pPr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072" y="9701321"/>
            <a:ext cx="3070528" cy="509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/>
          <a:lstStyle>
            <a:lvl1pPr algn="r"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fld id="{18C43801-87C2-43F9-923D-D15F889465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17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529" cy="50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072" y="0"/>
            <a:ext cx="3070528" cy="50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algn="r"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3588"/>
            <a:ext cx="5113338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886" y="4849845"/>
            <a:ext cx="5198831" cy="459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1321"/>
            <a:ext cx="3070529" cy="50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/>
          <a:lstStyle>
            <a:lvl1pPr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072" y="9701321"/>
            <a:ext cx="3070528" cy="50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/>
          <a:lstStyle>
            <a:lvl1pPr algn="r"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8BE6190B-D8DD-4AA9-8703-A0E1D36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1600" indent="-101600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1000" indent="-889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73100" indent="-10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52500" indent="-889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44600" indent="-10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fld id="{9ABD7CE5-6731-4AC4-85FE-ED5DEE586CAD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190B-D8DD-4AA9-8703-A0E1D3631B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58138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Ajax v PHP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Martin Klíma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implementace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Všechny moderní prohlížeče mají funkci </a:t>
            </a:r>
            <a:r>
              <a:rPr lang="cs-CZ" dirty="0" err="1" smtClean="0"/>
              <a:t>XMLHttpRequest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Bohužel tato funkce je silně závislá na použitém prohlížeči.</a:t>
            </a:r>
          </a:p>
          <a:p>
            <a:r>
              <a:rPr lang="cs-CZ" dirty="0" smtClean="0"/>
              <a:t>IE podle verze používá</a:t>
            </a:r>
          </a:p>
          <a:p>
            <a:pPr lvl="1"/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ActiveXObject</a:t>
            </a:r>
            <a:r>
              <a:rPr lang="cs-CZ" dirty="0" smtClean="0"/>
              <a:t>("Msxml2.XMLHTTP")</a:t>
            </a:r>
          </a:p>
          <a:p>
            <a:pPr lvl="1"/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ActiveXObject</a:t>
            </a:r>
            <a:r>
              <a:rPr lang="cs-CZ" dirty="0" smtClean="0"/>
              <a:t>("</a:t>
            </a:r>
            <a:r>
              <a:rPr lang="cs-CZ" dirty="0" err="1" smtClean="0"/>
              <a:t>Microsoft.XMLHTTP</a:t>
            </a:r>
            <a:r>
              <a:rPr lang="cs-CZ" dirty="0" smtClean="0"/>
              <a:t>")</a:t>
            </a:r>
          </a:p>
          <a:p>
            <a:r>
              <a:rPr lang="cs-CZ" dirty="0" err="1" smtClean="0"/>
              <a:t>Mozila</a:t>
            </a:r>
            <a:r>
              <a:rPr lang="cs-CZ" dirty="0" smtClean="0"/>
              <a:t> a Safari používají</a:t>
            </a:r>
          </a:p>
          <a:p>
            <a:pPr lvl="1"/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XMLHttpRequest</a:t>
            </a:r>
            <a:r>
              <a:rPr lang="cs-CZ" dirty="0" smtClean="0"/>
              <a:t>()</a:t>
            </a:r>
          </a:p>
          <a:p>
            <a:r>
              <a:rPr lang="cs-CZ" dirty="0" err="1" smtClean="0"/>
              <a:t>IceBrowser</a:t>
            </a:r>
            <a:r>
              <a:rPr lang="cs-CZ" dirty="0" smtClean="0"/>
              <a:t> používá</a:t>
            </a:r>
          </a:p>
          <a:p>
            <a:pPr lvl="1"/>
            <a:r>
              <a:rPr lang="cs-CZ" dirty="0" err="1" smtClean="0"/>
              <a:t>window.createRequest</a:t>
            </a:r>
            <a:r>
              <a:rPr lang="cs-CZ" dirty="0" smtClean="0"/>
              <a:t>()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</a:t>
            </a:r>
            <a:r>
              <a:rPr lang="cs-CZ" dirty="0" err="1" smtClean="0"/>
              <a:t>Javascriptu</a:t>
            </a:r>
            <a:r>
              <a:rPr lang="cs-CZ" dirty="0" smtClean="0"/>
              <a:t> pro IE a </a:t>
            </a:r>
            <a:r>
              <a:rPr lang="cs-CZ" dirty="0" err="1" smtClean="0"/>
              <a:t>Mozilu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44" y="785794"/>
            <a:ext cx="850112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200" b="1" dirty="0" err="1" smtClean="0">
                <a:solidFill>
                  <a:srgbClr val="0000FF"/>
                </a:solidFill>
                <a:latin typeface="Courier New"/>
              </a:rPr>
              <a:t>script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"text/</a:t>
            </a:r>
            <a:r>
              <a:rPr lang="cs-CZ" sz="1200" b="1" dirty="0" err="1" smtClean="0">
                <a:solidFill>
                  <a:srgbClr val="8000FF"/>
                </a:solidFill>
                <a:latin typeface="Courier New"/>
              </a:rPr>
              <a:t>javascript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200" b="1" dirty="0" smtClean="0">
                <a:solidFill>
                  <a:srgbClr val="008000"/>
                </a:solidFill>
                <a:latin typeface="Courier New"/>
              </a:rPr>
              <a:t>//&lt;![CDATA[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80"/>
                </a:solidFill>
                <a:latin typeface="Courier New"/>
              </a:rPr>
              <a:t>var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false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/*@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cc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_on @*/</a:t>
            </a:r>
            <a:endParaRPr lang="cs-CZ" sz="1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/*@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if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(@_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jscript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_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version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&gt;= 5)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sz="1200" dirty="0" err="1" smtClean="0">
                <a:solidFill>
                  <a:srgbClr val="008000"/>
                </a:solidFill>
                <a:latin typeface="Courier New"/>
              </a:rPr>
              <a:t>JScript</a:t>
            </a:r>
            <a:r>
              <a:rPr lang="en-US" sz="1200" dirty="0" smtClean="0">
                <a:solidFill>
                  <a:srgbClr val="008000"/>
                </a:solidFill>
                <a:latin typeface="Courier New"/>
              </a:rPr>
              <a:t> gives us Conditional compilation, we can cope with old IE versions.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Courier New"/>
              </a:rPr>
              <a:t>// and security blocked creation of the objects.</a:t>
            </a:r>
          </a:p>
          <a:p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try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{</a:t>
            </a:r>
          </a:p>
          <a:p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xmlhttp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=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new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ActiveXObject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("Msxml2.XMLHTTP");</a:t>
            </a: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}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catch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(e) {</a:t>
            </a:r>
          </a:p>
          <a:p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try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{</a:t>
            </a:r>
          </a:p>
          <a:p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xmlhttp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=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new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ActiveXObject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("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Microsoft.XMLHTTP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");</a:t>
            </a: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}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catch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(E) {</a:t>
            </a:r>
          </a:p>
          <a:p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xmlhttp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= 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false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;</a:t>
            </a: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@</a:t>
            </a:r>
            <a:r>
              <a:rPr lang="cs-CZ" sz="1200" dirty="0" err="1" smtClean="0">
                <a:solidFill>
                  <a:srgbClr val="008000"/>
                </a:solidFill>
                <a:latin typeface="Courier New"/>
              </a:rPr>
              <a:t>end</a:t>
            </a:r>
            <a:r>
              <a:rPr lang="cs-CZ" sz="1200" dirty="0" smtClean="0">
                <a:solidFill>
                  <a:srgbClr val="008000"/>
                </a:solidFill>
                <a:latin typeface="Courier New"/>
              </a:rPr>
              <a:t> @*/</a:t>
            </a:r>
            <a:endParaRPr lang="cs-CZ" sz="1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200" b="1" dirty="0" smtClean="0">
                <a:solidFill>
                  <a:srgbClr val="000080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(!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&amp;&amp; </a:t>
            </a:r>
            <a:r>
              <a:rPr lang="en-US" sz="1200" b="1" dirty="0" err="1" smtClean="0">
                <a:solidFill>
                  <a:srgbClr val="000080"/>
                </a:solidFill>
                <a:latin typeface="Courier New"/>
              </a:rPr>
              <a:t>typeof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XMLHttpRequest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!=</a:t>
            </a:r>
            <a:r>
              <a:rPr lang="en-US" sz="1200" b="1" dirty="0" smtClean="0">
                <a:solidFill>
                  <a:srgbClr val="808080"/>
                </a:solidFill>
                <a:latin typeface="Courier New"/>
              </a:rPr>
              <a:t>'undefined'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try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new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Courier New"/>
              </a:rPr>
              <a:t>XMLHttpRequest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catch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(e) {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false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if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(!</a:t>
            </a:r>
            <a:r>
              <a:rPr lang="cs-CZ" sz="1200" b="1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&amp;&amp; </a:t>
            </a:r>
            <a:r>
              <a:rPr lang="cs-CZ" sz="1200" b="1" dirty="0" err="1" smtClean="0">
                <a:solidFill>
                  <a:srgbClr val="000000"/>
                </a:solidFill>
                <a:latin typeface="Courier New"/>
              </a:rPr>
              <a:t>window.createRequest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try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cs-CZ" sz="1200" b="1" dirty="0" err="1" smtClean="0">
                <a:solidFill>
                  <a:srgbClr val="000000"/>
                </a:solidFill>
                <a:latin typeface="Courier New"/>
              </a:rPr>
              <a:t>window.createRequest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catch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(e) {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xmlhttp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err="1" smtClean="0">
                <a:solidFill>
                  <a:srgbClr val="000080"/>
                </a:solidFill>
                <a:latin typeface="Courier New"/>
              </a:rPr>
              <a:t>false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cs-CZ" sz="1200" dirty="0" smtClean="0">
              <a:solidFill>
                <a:srgbClr val="0000FF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- použití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2844" y="785794"/>
            <a:ext cx="8501122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vyrobDotaz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xmlhttp.open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"GET"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8080"/>
                </a:solidFill>
                <a:latin typeface="Courier New"/>
              </a:rPr>
              <a:t>ajax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_hodiny_server.</a:t>
            </a:r>
            <a:r>
              <a:rPr lang="cs-CZ" sz="1400" b="1" dirty="0" err="1" smtClean="0">
                <a:solidFill>
                  <a:srgbClr val="808080"/>
                </a:solidFill>
                <a:latin typeface="Courier New"/>
              </a:rPr>
              <a:t>php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true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xmlhttp.onreadystatechange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if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xmlhttp.readyState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==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4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		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vypisHodiny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xmlhttp.responseText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xmlhttp.send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null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vypisHodiny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(hodiny_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string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document.getElementById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"div_hodiny"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).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innerHTML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+= 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"&lt;br/&gt;"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+ hodiny_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string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86512" y="428604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Javascript</a:t>
            </a:r>
            <a:r>
              <a:rPr lang="cs-CZ" dirty="0" smtClean="0"/>
              <a:t> na klientovi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285984" y="4214818"/>
            <a:ext cx="6357982" cy="2167424"/>
            <a:chOff x="3143240" y="5357826"/>
            <a:chExt cx="6072230" cy="2167424"/>
          </a:xfrm>
        </p:grpSpPr>
        <p:sp>
          <p:nvSpPr>
            <p:cNvPr id="6" name="TextovéPole 5"/>
            <p:cNvSpPr txBox="1"/>
            <p:nvPr/>
          </p:nvSpPr>
          <p:spPr>
            <a:xfrm>
              <a:off x="3143240" y="5709368"/>
              <a:ext cx="6072230" cy="1815882"/>
            </a:xfrm>
            <a:prstGeom prst="rect">
              <a:avLst/>
            </a:prstGeom>
            <a:solidFill>
              <a:srgbClr val="B6CBE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rgbClr val="FF0000"/>
                  </a:solidFill>
                  <a:latin typeface="Courier New"/>
                </a:rPr>
                <a:t>&lt;?</a:t>
              </a:r>
              <a:r>
                <a:rPr lang="cs-CZ" sz="1400" b="1" dirty="0" err="1" smtClean="0">
                  <a:solidFill>
                    <a:srgbClr val="FF0000"/>
                  </a:solidFill>
                  <a:latin typeface="Courier New"/>
                </a:rPr>
                <a:t>php</a:t>
              </a:r>
              <a:endParaRPr lang="cs-CZ" sz="1400" b="1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Courier New"/>
                </a:rPr>
                <a:t>header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en-US" sz="1400" dirty="0" smtClean="0">
                  <a:solidFill>
                    <a:srgbClr val="FF00FF"/>
                  </a:solidFill>
                  <a:latin typeface="Courier New"/>
                </a:rPr>
                <a:t>"Expires: Wed, 23 Dec 1980 00:30:00 GMT"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);</a:t>
              </a:r>
              <a:endParaRPr lang="en-US" sz="1400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Courier New"/>
                </a:rPr>
                <a:t>header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en-US" sz="1400" dirty="0" smtClean="0">
                  <a:solidFill>
                    <a:srgbClr val="FF00FF"/>
                  </a:solidFill>
                  <a:latin typeface="Courier New"/>
                </a:rPr>
                <a:t>"Last-Modified:"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.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/>
                </a:rPr>
                <a:t>gmdate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en-US" sz="1400" dirty="0" smtClean="0">
                  <a:solidFill>
                    <a:srgbClr val="FF00FF"/>
                  </a:solidFill>
                  <a:latin typeface="Courier New"/>
                </a:rPr>
                <a:t>"D, d M Y H:i:s"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).</a:t>
              </a:r>
              <a:r>
                <a:rPr lang="en-US" sz="1400" dirty="0" smtClean="0">
                  <a:solidFill>
                    <a:srgbClr val="FF00FF"/>
                  </a:solidFill>
                  <a:latin typeface="Courier New"/>
                </a:rPr>
                <a:t>" GMT"</a:t>
              </a:r>
              <a:r>
                <a:rPr lang="en-US" sz="1400" dirty="0" smtClean="0">
                  <a:solidFill>
                    <a:srgbClr val="8000FF"/>
                  </a:solidFill>
                  <a:latin typeface="Courier New"/>
                </a:rPr>
                <a:t>);</a:t>
              </a:r>
              <a:endParaRPr lang="en-US" sz="1400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cs-CZ" sz="1400" dirty="0" err="1" smtClean="0">
                  <a:solidFill>
                    <a:srgbClr val="000000"/>
                  </a:solidFill>
                  <a:latin typeface="Courier New"/>
                </a:rPr>
                <a:t>header</a:t>
              </a:r>
              <a:r>
                <a:rPr lang="cs-CZ" sz="1400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"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Cache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-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Control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: no-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cache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, 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must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-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revalidate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"</a:t>
              </a:r>
              <a:r>
                <a:rPr lang="cs-CZ" sz="1400" dirty="0" smtClean="0">
                  <a:solidFill>
                    <a:srgbClr val="8000FF"/>
                  </a:solidFill>
                  <a:latin typeface="Courier New"/>
                </a:rPr>
                <a:t>);</a:t>
              </a:r>
              <a:endParaRPr lang="cs-CZ" sz="1400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cs-CZ" sz="1400" dirty="0" err="1" smtClean="0">
                  <a:solidFill>
                    <a:srgbClr val="000000"/>
                  </a:solidFill>
                  <a:latin typeface="Courier New"/>
                </a:rPr>
                <a:t>header</a:t>
              </a:r>
              <a:r>
                <a:rPr lang="cs-CZ" sz="1400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"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Pragma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: no-</a:t>
              </a:r>
              <a:r>
                <a:rPr lang="cs-CZ" sz="1400" dirty="0" err="1" smtClean="0">
                  <a:solidFill>
                    <a:srgbClr val="FF00FF"/>
                  </a:solidFill>
                  <a:latin typeface="Courier New"/>
                </a:rPr>
                <a:t>cache</a:t>
              </a:r>
              <a:r>
                <a:rPr lang="cs-CZ" sz="1400" dirty="0" smtClean="0">
                  <a:solidFill>
                    <a:srgbClr val="FF00FF"/>
                  </a:solidFill>
                  <a:latin typeface="Courier New"/>
                </a:rPr>
                <a:t>"</a:t>
              </a:r>
              <a:r>
                <a:rPr lang="cs-CZ" sz="1400" dirty="0" smtClean="0">
                  <a:solidFill>
                    <a:srgbClr val="8000FF"/>
                  </a:solidFill>
                  <a:latin typeface="Courier New"/>
                </a:rPr>
                <a:t>);</a:t>
              </a:r>
              <a:endParaRPr lang="cs-CZ" sz="1400" dirty="0" smtClean="0">
                <a:solidFill>
                  <a:srgbClr val="000000"/>
                </a:solidFill>
                <a:latin typeface="Courier New"/>
              </a:endParaRPr>
            </a:p>
            <a:p>
              <a:endParaRPr lang="cs-CZ" sz="1400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cs-CZ" sz="1400" b="1" dirty="0" smtClean="0">
                  <a:solidFill>
                    <a:srgbClr val="0000FF"/>
                  </a:solidFill>
                  <a:latin typeface="Courier New"/>
                </a:rPr>
                <a:t>echo</a:t>
              </a:r>
              <a:r>
                <a:rPr lang="cs-CZ" sz="1400" b="1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cs-CZ" sz="1400" b="1" dirty="0" err="1" smtClean="0">
                  <a:solidFill>
                    <a:srgbClr val="000000"/>
                  </a:solidFill>
                  <a:latin typeface="Courier New"/>
                </a:rPr>
                <a:t>date</a:t>
              </a:r>
              <a:r>
                <a:rPr lang="cs-CZ" sz="1400" b="1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cs-CZ" sz="1400" b="1" dirty="0" smtClean="0">
                  <a:solidFill>
                    <a:srgbClr val="FF00FF"/>
                  </a:solidFill>
                  <a:latin typeface="Courier New"/>
                </a:rPr>
                <a:t>"H:i:s"</a:t>
              </a:r>
              <a:r>
                <a:rPr lang="cs-CZ" sz="1400" b="1" dirty="0" smtClean="0">
                  <a:solidFill>
                    <a:srgbClr val="8000FF"/>
                  </a:solidFill>
                  <a:latin typeface="Courier New"/>
                </a:rPr>
                <a:t>);</a:t>
              </a:r>
              <a:endParaRPr lang="cs-CZ" sz="1400" b="1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cs-CZ" sz="1400" b="1" dirty="0" smtClean="0">
                  <a:solidFill>
                    <a:srgbClr val="FF0000"/>
                  </a:solidFill>
                  <a:latin typeface="Courier New"/>
                </a:rPr>
                <a:t>?&gt;</a:t>
              </a:r>
              <a:endParaRPr lang="cs-CZ" sz="1600" dirty="0" smtClean="0">
                <a:solidFill>
                  <a:srgbClr val="0000FF"/>
                </a:solidFill>
                <a:latin typeface="Times New Roman"/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143720" y="5357826"/>
              <a:ext cx="2119696" cy="353943"/>
            </a:xfrm>
            <a:prstGeom prst="rect">
              <a:avLst/>
            </a:prstGeom>
            <a:solidFill>
              <a:srgbClr val="5DBA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1700" dirty="0" err="1" smtClean="0"/>
                <a:t>ajax</a:t>
              </a:r>
              <a:r>
                <a:rPr lang="cs-CZ" sz="1700" dirty="0" smtClean="0"/>
                <a:t>_hodiny_server.</a:t>
              </a:r>
              <a:r>
                <a:rPr lang="cs-CZ" sz="1700" dirty="0" err="1" smtClean="0"/>
                <a:t>php</a:t>
              </a:r>
              <a:endParaRPr lang="cs-CZ" sz="1700" dirty="0"/>
            </a:p>
          </p:txBody>
        </p:sp>
      </p:grpSp>
      <p:sp>
        <p:nvSpPr>
          <p:cNvPr id="8" name="Obdélníkový popisek 7"/>
          <p:cNvSpPr/>
          <p:nvPr/>
        </p:nvSpPr>
        <p:spPr bwMode="auto">
          <a:xfrm>
            <a:off x="6143636" y="1357298"/>
            <a:ext cx="2000264" cy="357190"/>
          </a:xfrm>
          <a:prstGeom prst="wedgeRectCallout">
            <a:avLst>
              <a:gd name="adj1" fmla="val -101132"/>
              <a:gd name="adj2" fmla="val -2918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Handler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události</a:t>
            </a: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143636" y="1928802"/>
            <a:ext cx="2000264" cy="571504"/>
          </a:xfrm>
          <a:prstGeom prst="wedgeRectCallout">
            <a:avLst>
              <a:gd name="adj1" fmla="val -100618"/>
              <a:gd name="adj2" fmla="val -4644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Obsluha události odpovědi serveru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Formát není definován</a:t>
            </a:r>
          </a:p>
          <a:p>
            <a:r>
              <a:rPr lang="fr-FR" dirty="0" smtClean="0"/>
              <a:t>Je třeba sjednotit klientskou a serverovou stranu</a:t>
            </a:r>
          </a:p>
          <a:p>
            <a:r>
              <a:rPr lang="cs-CZ" dirty="0" smtClean="0"/>
              <a:t>Klient a server tedy není univerzální</a:t>
            </a:r>
          </a:p>
          <a:p>
            <a:r>
              <a:rPr lang="cs-CZ" dirty="0" smtClean="0"/>
              <a:t>Obvykle se používají např.:</a:t>
            </a:r>
          </a:p>
          <a:p>
            <a:pPr lvl="1"/>
            <a:r>
              <a:rPr lang="cs-CZ" dirty="0" smtClean="0"/>
              <a:t>pole oddělená čárkou</a:t>
            </a:r>
          </a:p>
          <a:p>
            <a:pPr lvl="1"/>
            <a:r>
              <a:rPr lang="cs-CZ" dirty="0" err="1" smtClean="0"/>
              <a:t>serializovaný</a:t>
            </a:r>
            <a:r>
              <a:rPr lang="cs-CZ" dirty="0" smtClean="0"/>
              <a:t> </a:t>
            </a:r>
            <a:r>
              <a:rPr lang="cs-CZ" dirty="0" err="1" smtClean="0"/>
              <a:t>Javascript</a:t>
            </a:r>
            <a:r>
              <a:rPr lang="cs-CZ" dirty="0" smtClean="0"/>
              <a:t> (JSON)</a:t>
            </a:r>
          </a:p>
          <a:p>
            <a:pPr lvl="1"/>
            <a:r>
              <a:rPr lang="cs-CZ" dirty="0" smtClean="0"/>
              <a:t>nějaká XML formát</a:t>
            </a:r>
          </a:p>
          <a:p>
            <a:pPr lvl="1"/>
            <a:r>
              <a:rPr lang="cs-CZ" dirty="0" smtClean="0"/>
              <a:t>SOAP</a:t>
            </a:r>
          </a:p>
          <a:p>
            <a:pPr lvl="1"/>
            <a:r>
              <a:rPr lang="cs-CZ" dirty="0" smtClean="0"/>
              <a:t>pole s pevnou velikostí (např. 20 byte)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</a:t>
            </a:r>
            <a:r>
              <a:rPr lang="cs-CZ" dirty="0" err="1" smtClean="0"/>
              <a:t>AJAXu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Asynchronní způsob aktualizace stránky</a:t>
            </a:r>
          </a:p>
          <a:p>
            <a:pPr lvl="1"/>
            <a:r>
              <a:rPr lang="pl-PL" dirty="0" smtClean="0"/>
              <a:t>Není zaručeno, za jak dlouhou dobu server odpoví</a:t>
            </a:r>
          </a:p>
          <a:p>
            <a:pPr lvl="1"/>
            <a:r>
              <a:rPr lang="cs-CZ" dirty="0" smtClean="0"/>
              <a:t>Události NESMÍ mít závislosti – možnost </a:t>
            </a:r>
            <a:r>
              <a:rPr lang="cs-CZ" dirty="0" err="1" smtClean="0"/>
              <a:t>deadlocku</a:t>
            </a:r>
            <a:r>
              <a:rPr lang="cs-CZ" dirty="0" smtClean="0"/>
              <a:t> nebo nečekaného chování</a:t>
            </a:r>
          </a:p>
          <a:p>
            <a:r>
              <a:rPr lang="cs-CZ" dirty="0" smtClean="0"/>
              <a:t>Příklad asynchronního problému</a:t>
            </a:r>
          </a:p>
          <a:p>
            <a:pPr lvl="1"/>
            <a:r>
              <a:rPr lang="cs-CZ" dirty="0" err="1" smtClean="0"/>
              <a:t>async</a:t>
            </a:r>
            <a:r>
              <a:rPr lang="cs-CZ" dirty="0" smtClean="0"/>
              <a:t>_</a:t>
            </a:r>
            <a:r>
              <a:rPr lang="cs-CZ" dirty="0" err="1" smtClean="0"/>
              <a:t>login</a:t>
            </a:r>
            <a:r>
              <a:rPr lang="cs-CZ" dirty="0" smtClean="0"/>
              <a:t>_</a:t>
            </a:r>
            <a:r>
              <a:rPr lang="cs-CZ" dirty="0" err="1" smtClean="0"/>
              <a:t>request</a:t>
            </a:r>
            <a:r>
              <a:rPr lang="cs-CZ" dirty="0" smtClean="0"/>
              <a:t> (data)</a:t>
            </a:r>
          </a:p>
          <a:p>
            <a:pPr lvl="1"/>
            <a:r>
              <a:rPr lang="cs-CZ" dirty="0" err="1" smtClean="0"/>
              <a:t>async</a:t>
            </a:r>
            <a:r>
              <a:rPr lang="cs-CZ" dirty="0" smtClean="0"/>
              <a:t>_</a:t>
            </a:r>
            <a:r>
              <a:rPr lang="cs-CZ" dirty="0" err="1" smtClean="0"/>
              <a:t>get</a:t>
            </a:r>
            <a:r>
              <a:rPr lang="cs-CZ" dirty="0" smtClean="0"/>
              <a:t>_</a:t>
            </a:r>
            <a:r>
              <a:rPr lang="cs-CZ" dirty="0" err="1" smtClean="0"/>
              <a:t>account</a:t>
            </a:r>
            <a:r>
              <a:rPr lang="cs-CZ" dirty="0" smtClean="0"/>
              <a:t>_</a:t>
            </a:r>
            <a:r>
              <a:rPr lang="cs-CZ" dirty="0" err="1" smtClean="0"/>
              <a:t>state</a:t>
            </a:r>
            <a:r>
              <a:rPr lang="cs-CZ" dirty="0" smtClean="0"/>
              <a:t>_</a:t>
            </a:r>
            <a:r>
              <a:rPr lang="cs-CZ" dirty="0" err="1" smtClean="0"/>
              <a:t>request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get</a:t>
            </a:r>
            <a:r>
              <a:rPr lang="cs-CZ" dirty="0" smtClean="0"/>
              <a:t>_</a:t>
            </a:r>
            <a:r>
              <a:rPr lang="cs-CZ" dirty="0" err="1" smtClean="0"/>
              <a:t>account</a:t>
            </a:r>
            <a:r>
              <a:rPr lang="cs-CZ" dirty="0" smtClean="0"/>
              <a:t>_</a:t>
            </a:r>
            <a:r>
              <a:rPr lang="cs-CZ" dirty="0" err="1" smtClean="0"/>
              <a:t>state</a:t>
            </a:r>
            <a:r>
              <a:rPr lang="cs-CZ" dirty="0" smtClean="0"/>
              <a:t>_response (uživatel není </a:t>
            </a:r>
            <a:r>
              <a:rPr lang="cs-CZ" dirty="0" err="1" smtClean="0"/>
              <a:t>zalogován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login</a:t>
            </a:r>
            <a:r>
              <a:rPr lang="cs-CZ" dirty="0" smtClean="0"/>
              <a:t>_response(OK, jste </a:t>
            </a:r>
            <a:r>
              <a:rPr lang="cs-CZ" dirty="0" err="1" smtClean="0"/>
              <a:t>zalogován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Oblouk 9"/>
          <p:cNvSpPr/>
          <p:nvPr/>
        </p:nvSpPr>
        <p:spPr bwMode="auto">
          <a:xfrm rot="20855892">
            <a:off x="5128295" y="3130588"/>
            <a:ext cx="642942" cy="593485"/>
          </a:xfrm>
          <a:prstGeom prst="arc">
            <a:avLst>
              <a:gd name="adj1" fmla="val 16200000"/>
              <a:gd name="adj2" fmla="val 7055055"/>
            </a:avLst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072198" y="307181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get</a:t>
            </a:r>
            <a:r>
              <a:rPr lang="cs-CZ" dirty="0" smtClean="0"/>
              <a:t>_</a:t>
            </a:r>
            <a:r>
              <a:rPr lang="cs-CZ" dirty="0" err="1" smtClean="0"/>
              <a:t>account</a:t>
            </a:r>
            <a:r>
              <a:rPr lang="cs-CZ" dirty="0" smtClean="0"/>
              <a:t>_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předběhl </a:t>
            </a:r>
            <a:r>
              <a:rPr lang="cs-CZ" dirty="0" err="1" smtClean="0"/>
              <a:t>login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Ajax</a:t>
            </a:r>
            <a:r>
              <a:rPr lang="cs-CZ" dirty="0" smtClean="0"/>
              <a:t> a </a:t>
            </a:r>
            <a:r>
              <a:rPr lang="cs-CZ" dirty="0" err="1" smtClean="0"/>
              <a:t>session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aplikace je de-facto udržován v prohlížeči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Sessions</a:t>
            </a:r>
            <a:r>
              <a:rPr lang="cs-CZ" dirty="0" smtClean="0"/>
              <a:t> nejsou potřeba“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…to je utopie</a:t>
            </a:r>
          </a:p>
          <a:p>
            <a:r>
              <a:rPr lang="cs-CZ" dirty="0" smtClean="0"/>
              <a:t>vše funguje dobře až do okamžiku, než uživatel znovu</a:t>
            </a:r>
            <a:r>
              <a:rPr lang="en-US" dirty="0" smtClean="0"/>
              <a:t> </a:t>
            </a:r>
            <a:r>
              <a:rPr lang="pt-BR" dirty="0" smtClean="0"/>
              <a:t>načte celou stránku (historie, reload, F5)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v </a:t>
            </a:r>
            <a:r>
              <a:rPr lang="en-US" dirty="0" err="1" smtClean="0"/>
              <a:t>praxi</a:t>
            </a:r>
            <a:r>
              <a:rPr lang="en-US" dirty="0" smtClean="0"/>
              <a:t> – </a:t>
            </a:r>
            <a:r>
              <a:rPr lang="en-US" dirty="0" err="1" smtClean="0"/>
              <a:t>pou</a:t>
            </a:r>
            <a:r>
              <a:rPr lang="cs-CZ" dirty="0" smtClean="0"/>
              <a:t>žijme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SAJAX</a:t>
            </a:r>
          </a:p>
          <a:p>
            <a:r>
              <a:rPr lang="cs-CZ" dirty="0" smtClean="0"/>
              <a:t>XAJAX</a:t>
            </a:r>
          </a:p>
          <a:p>
            <a:r>
              <a:rPr lang="cs-CZ" dirty="0" smtClean="0"/>
              <a:t>AJAXAC</a:t>
            </a:r>
          </a:p>
          <a:p>
            <a:r>
              <a:rPr lang="cs-CZ" dirty="0" smtClean="0"/>
              <a:t>JPSPAN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XAJAX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http://xajaxproject.org/</a:t>
            </a:r>
          </a:p>
          <a:p>
            <a:r>
              <a:rPr lang="cs-CZ" dirty="0" smtClean="0"/>
              <a:t>Obsahuje </a:t>
            </a:r>
            <a:r>
              <a:rPr lang="cs-CZ" dirty="0" err="1" smtClean="0"/>
              <a:t>kninovnu</a:t>
            </a:r>
            <a:r>
              <a:rPr lang="cs-CZ" dirty="0" smtClean="0"/>
              <a:t> </a:t>
            </a:r>
            <a:r>
              <a:rPr lang="cs-CZ" dirty="0" err="1" smtClean="0"/>
              <a:t>JavaScriptu</a:t>
            </a:r>
            <a:r>
              <a:rPr lang="cs-CZ" dirty="0" smtClean="0"/>
              <a:t> a PHP</a:t>
            </a:r>
          </a:p>
          <a:p>
            <a:r>
              <a:rPr lang="pl-PL" dirty="0" smtClean="0"/>
              <a:t>Jednoduchá manipulace s objekty DOMu pomocí PHP </a:t>
            </a:r>
            <a:r>
              <a:rPr lang="cs-CZ" dirty="0" smtClean="0"/>
              <a:t>metod</a:t>
            </a:r>
          </a:p>
          <a:p>
            <a:r>
              <a:rPr lang="cs-CZ" dirty="0" smtClean="0"/>
              <a:t>Uživatel je odstíněn od implementačních detailů </a:t>
            </a:r>
            <a:r>
              <a:rPr lang="cs-CZ" dirty="0" err="1" smtClean="0"/>
              <a:t>javascriptu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990600"/>
            <a:ext cx="8572500" cy="5867400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vyrobíme PHP funkci, která bude manipulovat s </a:t>
            </a:r>
            <a:r>
              <a:rPr lang="cs-CZ" dirty="0" err="1" smtClean="0"/>
              <a:t>DOMem</a:t>
            </a:r>
            <a:endParaRPr lang="cs-CZ" dirty="0" smtClean="0"/>
          </a:p>
          <a:p>
            <a:pPr marL="914400" lvl="1" indent="-514350"/>
            <a:r>
              <a:rPr lang="pl-PL" dirty="0" smtClean="0"/>
              <a:t>manipulace pomocí objektu typu xajaxResponse</a:t>
            </a:r>
          </a:p>
          <a:p>
            <a:pPr marL="914400" lvl="1" indent="-514350"/>
            <a:r>
              <a:rPr lang="cs-CZ" dirty="0" smtClean="0"/>
              <a:t>nad </a:t>
            </a:r>
            <a:r>
              <a:rPr lang="cs-CZ" dirty="0" err="1" smtClean="0"/>
              <a:t>xajaxResponse</a:t>
            </a:r>
            <a:r>
              <a:rPr lang="cs-CZ" dirty="0" smtClean="0"/>
              <a:t> voláme jednotlivé metody manipulace DOM</a:t>
            </a:r>
          </a:p>
          <a:p>
            <a:pPr marL="914400" lvl="1" indent="-514350"/>
            <a:r>
              <a:rPr lang="cs-CZ" dirty="0" smtClean="0"/>
              <a:t>funkce může mít parametry, ty jsou předány z klienta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vyrobíme objekt </a:t>
            </a:r>
            <a:r>
              <a:rPr lang="cs-CZ" dirty="0" err="1" smtClean="0"/>
              <a:t>xajax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zaregistrujeme funkci u objektu typu xajax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zavoláme </a:t>
            </a:r>
            <a:r>
              <a:rPr lang="cs-CZ" dirty="0" err="1" smtClean="0"/>
              <a:t>xajax</a:t>
            </a:r>
            <a:r>
              <a:rPr lang="cs-CZ" dirty="0" smtClean="0"/>
              <a:t>-&gt;</a:t>
            </a:r>
            <a:r>
              <a:rPr lang="cs-CZ" dirty="0" err="1" smtClean="0"/>
              <a:t>processRequest</a:t>
            </a:r>
            <a:r>
              <a:rPr lang="cs-CZ" dirty="0" smtClean="0"/>
              <a:t>();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dále následuje iniciální </a:t>
            </a:r>
            <a:r>
              <a:rPr lang="cs-CZ" dirty="0" err="1" smtClean="0"/>
              <a:t>html</a:t>
            </a:r>
            <a:r>
              <a:rPr lang="cs-CZ" dirty="0" smtClean="0"/>
              <a:t> stránka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sekci </a:t>
            </a:r>
            <a:r>
              <a:rPr lang="cs-CZ" dirty="0" err="1" smtClean="0"/>
              <a:t>head</a:t>
            </a:r>
            <a:r>
              <a:rPr lang="cs-CZ" dirty="0" smtClean="0"/>
              <a:t> vypíšeme vygenerovaný </a:t>
            </a:r>
            <a:r>
              <a:rPr lang="cs-CZ" dirty="0" err="1" smtClean="0"/>
              <a:t>javascript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použijeme „serverové“ funkce podle libosti voláním funkcí v </a:t>
            </a:r>
            <a:r>
              <a:rPr lang="cs-CZ" dirty="0" err="1" smtClean="0"/>
              <a:t>javascriptu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</a:t>
            </a:r>
            <a:r>
              <a:rPr lang="cs-CZ" dirty="0" err="1" smtClean="0"/>
              <a:t>Xajax</a:t>
            </a:r>
            <a:r>
              <a:rPr lang="cs-CZ" dirty="0" smtClean="0"/>
              <a:t> – aktuální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jednoduchost vše uložíme do jednoho jediného </a:t>
            </a:r>
            <a:r>
              <a:rPr lang="cs-CZ" dirty="0" err="1" smtClean="0"/>
              <a:t>php</a:t>
            </a:r>
            <a:r>
              <a:rPr lang="cs-CZ" dirty="0" smtClean="0"/>
              <a:t> skriptu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44" y="2000240"/>
            <a:ext cx="8501122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require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core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/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xajax.inc.php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aktualniCas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cas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date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"H:i:s"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objResponse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xajaxResponse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fr-FR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fr-FR" sz="1400" b="1" dirty="0" smtClean="0">
                <a:solidFill>
                  <a:srgbClr val="008000"/>
                </a:solidFill>
                <a:latin typeface="Courier New"/>
              </a:rPr>
              <a:t>$objResponse</a:t>
            </a:r>
            <a:r>
              <a:rPr lang="fr-FR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fr-FR" sz="1400" b="1" dirty="0" smtClean="0">
                <a:solidFill>
                  <a:srgbClr val="000000"/>
                </a:solidFill>
                <a:latin typeface="Courier New"/>
              </a:rPr>
              <a:t>append</a:t>
            </a:r>
            <a:r>
              <a:rPr lang="fr-FR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fr-FR" sz="1400" b="1" dirty="0" smtClean="0">
                <a:solidFill>
                  <a:srgbClr val="FF00FF"/>
                </a:solidFill>
                <a:latin typeface="Courier New"/>
              </a:rPr>
              <a:t>'div_cas'</a:t>
            </a:r>
            <a:r>
              <a:rPr lang="fr-FR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fr-FR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400" b="1" dirty="0" smtClean="0">
                <a:solidFill>
                  <a:srgbClr val="FF00FF"/>
                </a:solidFill>
                <a:latin typeface="Courier New"/>
              </a:rPr>
              <a:t>'innerHTML'</a:t>
            </a:r>
            <a:r>
              <a:rPr lang="fr-FR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fr-FR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400" b="1" dirty="0" smtClean="0">
                <a:solidFill>
                  <a:srgbClr val="FF00FF"/>
                </a:solidFill>
                <a:latin typeface="Courier New"/>
              </a:rPr>
              <a:t>"&lt;br/&gt;</a:t>
            </a:r>
            <a:r>
              <a:rPr lang="fr-FR" sz="1400" b="1" dirty="0" smtClean="0">
                <a:solidFill>
                  <a:srgbClr val="808080"/>
                </a:solidFill>
                <a:latin typeface="Courier New"/>
              </a:rPr>
              <a:t>$cas</a:t>
            </a:r>
            <a:r>
              <a:rPr lang="fr-FR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fr-FR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r>
              <a:rPr lang="fr-FR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objResponse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// zaregistrujeme funkci </a:t>
            </a:r>
            <a:r>
              <a:rPr lang="cs-CZ" sz="1400" dirty="0" err="1" smtClean="0">
                <a:solidFill>
                  <a:srgbClr val="008000"/>
                </a:solidFill>
                <a:latin typeface="Courier New"/>
              </a:rPr>
              <a:t>aktualniCas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reqAktualniCas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=&amp;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registerFunction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aktualniCas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processRequest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// zde je </a:t>
            </a:r>
            <a:r>
              <a:rPr lang="cs-CZ" sz="1400" dirty="0" err="1" smtClean="0">
                <a:solidFill>
                  <a:srgbClr val="008000"/>
                </a:solidFill>
                <a:latin typeface="Courier New"/>
              </a:rPr>
              <a:t>inicialni</a:t>
            </a:r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cs-CZ" sz="1400" dirty="0" err="1" smtClean="0">
                <a:solidFill>
                  <a:srgbClr val="008000"/>
                </a:solidFill>
                <a:latin typeface="Courier New"/>
              </a:rPr>
              <a:t>stranka</a:t>
            </a:r>
            <a:endParaRPr lang="cs-CZ" sz="1400" dirty="0" smtClean="0">
              <a:solidFill>
                <a:srgbClr val="008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// následuje HTML </a:t>
            </a:r>
            <a:r>
              <a:rPr lang="cs-CZ" sz="1400" dirty="0" err="1" smtClean="0">
                <a:solidFill>
                  <a:srgbClr val="008000"/>
                </a:solidFill>
                <a:latin typeface="Courier New"/>
              </a:rPr>
              <a:t>tránka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5" name="Obdélníkový popisek 4"/>
          <p:cNvSpPr/>
          <p:nvPr/>
        </p:nvSpPr>
        <p:spPr bwMode="auto">
          <a:xfrm>
            <a:off x="6715140" y="2071678"/>
            <a:ext cx="2214578" cy="571504"/>
          </a:xfrm>
          <a:prstGeom prst="wedgeRectCallout">
            <a:avLst>
              <a:gd name="adj1" fmla="val -232820"/>
              <a:gd name="adj2" fmla="val 1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Xajax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objekt</a:t>
            </a: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6715140" y="2786058"/>
            <a:ext cx="2214578" cy="714380"/>
          </a:xfrm>
          <a:prstGeom prst="wedgeRectCallout">
            <a:avLst>
              <a:gd name="adj1" fmla="val -228435"/>
              <a:gd name="adj2" fmla="val -1980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serverová funkce volatelná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axynchrnonně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z </a:t>
            </a:r>
            <a:r>
              <a:rPr kumimoji="0" lang="cs-CZ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javascriptu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715140" y="4143380"/>
            <a:ext cx="2214578" cy="714380"/>
          </a:xfrm>
          <a:prstGeom prst="wedgeRectCallout">
            <a:avLst>
              <a:gd name="adj1" fmla="val -126931"/>
              <a:gd name="adj2" fmla="val 4597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/>
              <a:t>registrace funkce do </a:t>
            </a:r>
            <a:r>
              <a:rPr lang="cs-CZ" sz="1400" dirty="0" err="1" smtClean="0"/>
              <a:t>ajax</a:t>
            </a:r>
            <a:r>
              <a:rPr lang="cs-CZ" sz="1400" dirty="0" smtClean="0"/>
              <a:t> objektu pod </a:t>
            </a:r>
            <a:r>
              <a:rPr lang="cs-CZ" sz="1400" dirty="0" err="1" smtClean="0"/>
              <a:t>jmenem</a:t>
            </a:r>
            <a:r>
              <a:rPr lang="cs-CZ" sz="1400" dirty="0" smtClean="0"/>
              <a:t> </a:t>
            </a:r>
            <a:r>
              <a:rPr lang="cs-CZ" sz="1400" dirty="0" err="1" smtClean="0"/>
              <a:t>aktualniCas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715140" y="5000636"/>
            <a:ext cx="2214578" cy="714380"/>
          </a:xfrm>
          <a:prstGeom prst="wedgeRectCallout">
            <a:avLst>
              <a:gd name="adj1" fmla="val -212378"/>
              <a:gd name="adj2" fmla="val 330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/>
              <a:t>spuštění obsluhy – pozná, zda má obsloužit </a:t>
            </a:r>
            <a:r>
              <a:rPr lang="cs-CZ" sz="1400" dirty="0" err="1" smtClean="0"/>
              <a:t>sync</a:t>
            </a:r>
            <a:r>
              <a:rPr lang="cs-CZ" sz="1400" dirty="0" smtClean="0"/>
              <a:t> či </a:t>
            </a:r>
            <a:r>
              <a:rPr lang="cs-CZ" sz="1400" dirty="0" err="1" smtClean="0"/>
              <a:t>async</a:t>
            </a:r>
            <a:r>
              <a:rPr lang="cs-CZ" sz="1400" dirty="0" smtClean="0"/>
              <a:t> způsobem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715140" y="5929330"/>
            <a:ext cx="2214578" cy="714380"/>
          </a:xfrm>
          <a:prstGeom prst="wedgeRectCallout">
            <a:avLst>
              <a:gd name="adj1" fmla="val -267431"/>
              <a:gd name="adj2" fmla="val -180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/>
              <a:t>statické </a:t>
            </a:r>
            <a:r>
              <a:rPr lang="cs-CZ" sz="1400" dirty="0" err="1" smtClean="0"/>
              <a:t>html</a:t>
            </a:r>
            <a:r>
              <a:rPr lang="cs-CZ" sz="1400" dirty="0" smtClean="0"/>
              <a:t> </a:t>
            </a:r>
            <a:r>
              <a:rPr lang="cs-CZ" sz="1400" dirty="0" err="1" smtClean="0"/>
              <a:t>všetně</a:t>
            </a:r>
            <a:r>
              <a:rPr lang="cs-CZ" sz="1400" dirty="0" smtClean="0"/>
              <a:t> </a:t>
            </a:r>
            <a:r>
              <a:rPr lang="cs-CZ" sz="1400" dirty="0" err="1" smtClean="0"/>
              <a:t>javascript</a:t>
            </a:r>
            <a:r>
              <a:rPr lang="cs-CZ" sz="1400" dirty="0" smtClean="0"/>
              <a:t> funkcí je na dalším slide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AJAX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</a:t>
            </a:r>
            <a:r>
              <a:rPr lang="cs-CZ" dirty="0" err="1" smtClean="0"/>
              <a:t>synchronous</a:t>
            </a:r>
            <a:r>
              <a:rPr lang="cs-CZ" dirty="0" smtClean="0"/>
              <a:t> </a:t>
            </a:r>
            <a:r>
              <a:rPr lang="cs-CZ" b="1" dirty="0" err="1" smtClean="0"/>
              <a:t>J</a:t>
            </a:r>
            <a:r>
              <a:rPr lang="cs-CZ" dirty="0" err="1" smtClean="0"/>
              <a:t>avascript</a:t>
            </a:r>
            <a:r>
              <a:rPr lang="cs-CZ" dirty="0" smtClean="0"/>
              <a:t> </a:t>
            </a:r>
            <a:r>
              <a:rPr lang="cs-CZ" b="1" dirty="0" smtClean="0"/>
              <a:t>A</a:t>
            </a:r>
            <a:r>
              <a:rPr lang="cs-CZ" dirty="0" smtClean="0"/>
              <a:t>nd </a:t>
            </a:r>
            <a:r>
              <a:rPr lang="cs-CZ" b="1" dirty="0" smtClean="0"/>
              <a:t>X</a:t>
            </a:r>
            <a:r>
              <a:rPr lang="cs-CZ" dirty="0" smtClean="0"/>
              <a:t>ML</a:t>
            </a:r>
          </a:p>
          <a:p>
            <a:r>
              <a:rPr lang="cs-CZ" dirty="0" smtClean="0"/>
              <a:t>Webový klient komunikuje s webovým serverem</a:t>
            </a:r>
            <a:r>
              <a:rPr lang="en-US" dirty="0" smtClean="0"/>
              <a:t> </a:t>
            </a:r>
            <a:r>
              <a:rPr lang="cs-CZ" dirty="0" smtClean="0"/>
              <a:t>asynchronně.</a:t>
            </a:r>
          </a:p>
          <a:p>
            <a:r>
              <a:rPr lang="cs-CZ" dirty="0" smtClean="0"/>
              <a:t>Výsledkem je jen částečná aktualizace stránky</a:t>
            </a:r>
          </a:p>
          <a:p>
            <a:r>
              <a:rPr lang="cs-CZ" dirty="0" smtClean="0"/>
              <a:t>Blíží se návrhu klasické </a:t>
            </a:r>
            <a:r>
              <a:rPr lang="cs-CZ" dirty="0" err="1" smtClean="0"/>
              <a:t>desktopové</a:t>
            </a:r>
            <a:r>
              <a:rPr lang="cs-CZ" dirty="0" smtClean="0"/>
              <a:t> aplikace</a:t>
            </a:r>
          </a:p>
          <a:p>
            <a:r>
              <a:rPr lang="cs-CZ" dirty="0" smtClean="0"/>
              <a:t>AJAX není nová technologie</a:t>
            </a:r>
          </a:p>
          <a:p>
            <a:r>
              <a:rPr lang="cs-CZ" dirty="0" smtClean="0"/>
              <a:t>Jde o novou aplikaci existující technologie, resp. o rádoby</a:t>
            </a:r>
            <a:r>
              <a:rPr lang="en-US" dirty="0" smtClean="0"/>
              <a:t> </a:t>
            </a:r>
            <a:r>
              <a:rPr lang="pt-BR" dirty="0" smtClean="0"/>
              <a:t>novinku v souvislosti s pojmem Web 2.0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</a:t>
            </a:r>
            <a:r>
              <a:rPr lang="cs-CZ" dirty="0" err="1" smtClean="0"/>
              <a:t>Xajax</a:t>
            </a:r>
            <a:r>
              <a:rPr lang="cs-CZ" dirty="0" smtClean="0"/>
              <a:t> – aktuální čas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44" y="857232"/>
            <a:ext cx="8501122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// ... pokračování z předchozího slide</a:t>
            </a:r>
            <a:endParaRPr lang="cs-CZ" sz="1400" b="1" dirty="0" smtClean="0">
              <a:solidFill>
                <a:srgbClr val="0000FF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echo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'&lt;?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xml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version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="1.0" 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encoding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="UTF-8"?&gt;'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?&gt;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&lt;!DOCTYPE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PUBLIC "-//W3C//DTD XHTML 1.0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Strict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//EN" "http://www.w3.org/TR/xhtml1/DTD/xhtml1-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strict.dtd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"&gt;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  <a:latin typeface="Courier New"/>
              </a:rPr>
              <a:t>xmlns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"http://www.w3.org/1999/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xhtml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xml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: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lang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en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lang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en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aktualni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cas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&lt;?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php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printJavascript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?&gt;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	</a:t>
            </a: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&lt;body&gt;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action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&lt;input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button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onclick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&lt;?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php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reqAktualniCas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printScript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?&gt;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value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"Aktuální čas"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/&gt;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&lt;div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id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"div_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cas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&gt;&lt;/div&gt;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&lt;/body&gt;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6715140" y="2786058"/>
            <a:ext cx="2214578" cy="714380"/>
          </a:xfrm>
          <a:prstGeom prst="wedgeRectCallout">
            <a:avLst>
              <a:gd name="adj1" fmla="val -174529"/>
              <a:gd name="adj2" fmla="val -3403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javascript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generovaný PHP knihovnou-</a:t>
            </a:r>
          </a:p>
        </p:txBody>
      </p:sp>
      <p:sp>
        <p:nvSpPr>
          <p:cNvPr id="10" name="Obdélníkový popisek 9"/>
          <p:cNvSpPr/>
          <p:nvPr/>
        </p:nvSpPr>
        <p:spPr bwMode="auto">
          <a:xfrm>
            <a:off x="6715140" y="4643446"/>
            <a:ext cx="2214578" cy="571504"/>
          </a:xfrm>
          <a:prstGeom prst="wedgeRectCallout">
            <a:avLst>
              <a:gd name="adj1" fmla="val -46644"/>
              <a:gd name="adj2" fmla="val -9980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volání registrované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funkce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</a:t>
            </a:r>
            <a:r>
              <a:rPr lang="cs-CZ" dirty="0" err="1" smtClean="0"/>
              <a:t>Xajax</a:t>
            </a:r>
            <a:r>
              <a:rPr lang="cs-CZ" dirty="0" smtClean="0"/>
              <a:t> II - našeptávač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Funkce našeptávače</a:t>
            </a:r>
          </a:p>
          <a:p>
            <a:r>
              <a:rPr lang="cs-CZ" dirty="0" smtClean="0"/>
              <a:t>Jak uživatel píše do textového políčka, je průběžně na server odesílán obsah tohoto pole</a:t>
            </a:r>
          </a:p>
          <a:p>
            <a:r>
              <a:rPr lang="cs-CZ" dirty="0" smtClean="0"/>
              <a:t>Server text zpracuje a odešle seznam relevantních dat</a:t>
            </a:r>
          </a:p>
          <a:p>
            <a:r>
              <a:rPr lang="cs-CZ" dirty="0" smtClean="0"/>
              <a:t>Klient reaguje na příjem dat aktualizací nějaké části stránky</a:t>
            </a:r>
          </a:p>
          <a:p>
            <a:r>
              <a:rPr lang="cs-CZ" dirty="0" smtClean="0"/>
              <a:t>Uživateli se zdá, že mu server našeptává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Klient:</a:t>
            </a:r>
          </a:p>
          <a:p>
            <a:r>
              <a:rPr lang="cs-CZ" dirty="0" smtClean="0"/>
              <a:t>Textové pole</a:t>
            </a:r>
          </a:p>
          <a:p>
            <a:r>
              <a:rPr lang="cs-CZ" dirty="0" err="1" smtClean="0"/>
              <a:t>Javascript</a:t>
            </a:r>
            <a:r>
              <a:rPr lang="cs-CZ" dirty="0" smtClean="0"/>
              <a:t> reakce na událost napsání textu (</a:t>
            </a:r>
            <a:r>
              <a:rPr lang="cs-CZ" dirty="0" err="1" smtClean="0"/>
              <a:t>keyup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Reakce na příjem dat, modifikace DOM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Server:</a:t>
            </a:r>
          </a:p>
          <a:p>
            <a:r>
              <a:rPr lang="cs-CZ" dirty="0" smtClean="0"/>
              <a:t>Zpracování http </a:t>
            </a:r>
            <a:r>
              <a:rPr lang="cs-CZ" dirty="0" err="1" smtClean="0"/>
              <a:t>request</a:t>
            </a:r>
            <a:endParaRPr lang="cs-CZ" dirty="0" smtClean="0"/>
          </a:p>
          <a:p>
            <a:r>
              <a:rPr lang="cs-CZ" dirty="0" smtClean="0"/>
              <a:t>Nalezení relevantních dat</a:t>
            </a:r>
          </a:p>
          <a:p>
            <a:r>
              <a:rPr lang="cs-CZ" dirty="0" smtClean="0"/>
              <a:t>Odeslání události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– HTML + </a:t>
            </a:r>
            <a:r>
              <a:rPr lang="cs-CZ" dirty="0" err="1" smtClean="0"/>
              <a:t>Javascript</a:t>
            </a:r>
            <a:r>
              <a:rPr lang="cs-CZ" dirty="0" smtClean="0"/>
              <a:t> v </a:t>
            </a:r>
            <a:r>
              <a:rPr lang="cs-CZ" dirty="0" err="1" smtClean="0"/>
              <a:t>Xajax</a:t>
            </a:r>
            <a:r>
              <a:rPr lang="cs-CZ" dirty="0" smtClean="0"/>
              <a:t> = </a:t>
            </a:r>
            <a:r>
              <a:rPr lang="cs-CZ" dirty="0" err="1" smtClean="0"/>
              <a:t>view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44" y="954362"/>
            <a:ext cx="8501122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&lt;!DOCTYPE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PUBLIC "-//W3C//DTD XHTML 1.0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Transitional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//EN" "http://www.w3.org/TR/xhtml1/DTD/xhtml1-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transitional.dtd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"&gt;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naseptavac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&lt;?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php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printJavascript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'./'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?&gt;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&lt;meta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http-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equiv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Content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-Type"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content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"text/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html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 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charset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utf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-8"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/&gt;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&lt;body&gt;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action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for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search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Začněte psát jméno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&gt;&lt;br/&gt;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&lt;input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"text"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/>
              </a:rPr>
              <a:t>onkeyup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en-US" sz="1400" b="1" dirty="0" err="1" smtClean="0">
                <a:solidFill>
                  <a:srgbClr val="8000FF"/>
                </a:solidFill>
                <a:latin typeface="Courier New"/>
              </a:rPr>
              <a:t>xajax_whisper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err="1" smtClean="0">
                <a:solidFill>
                  <a:srgbClr val="8000FF"/>
                </a:solidFill>
                <a:latin typeface="Courier New"/>
              </a:rPr>
              <a:t>this.value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);"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</a:rPr>
              <a:t>name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"search"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</a:rPr>
              <a:t>id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"search"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/&gt;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    </a:t>
            </a: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&lt;br/&gt;&lt;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  <a:latin typeface="Courier New"/>
              </a:rPr>
              <a:t>for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whisper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Nalezená jména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&lt;div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id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whisperdiv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&lt;select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</a:rPr>
              <a:t>id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"whisper"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</a:rPr>
              <a:t>name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en-US" sz="1400" b="1" dirty="0" err="1" smtClean="0">
                <a:solidFill>
                  <a:srgbClr val="8000FF"/>
                </a:solidFill>
                <a:latin typeface="Courier New"/>
              </a:rPr>
              <a:t>whisperselect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select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&lt;/div&gt;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&lt;/body&gt;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FF0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Server data z DB = model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44" y="714357"/>
            <a:ext cx="8715436" cy="61247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Nameday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getNameday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$like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$limit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8000"/>
                </a:solidFill>
                <a:latin typeface="Courier New"/>
              </a:rPr>
              <a:t>10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query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</a:p>
          <a:p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			SELECT svatek1 </a:t>
            </a:r>
          </a:p>
          <a:p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			FROM </a:t>
            </a:r>
            <a:r>
              <a:rPr lang="cs-CZ" sz="1400" dirty="0" err="1" smtClean="0">
                <a:solidFill>
                  <a:srgbClr val="FF00FF"/>
                </a:solidFill>
                <a:latin typeface="Courier New"/>
              </a:rPr>
              <a:t>svatky</a:t>
            </a:r>
            <a:endParaRPr lang="cs-CZ" sz="1400" dirty="0" smtClean="0">
              <a:solidFill>
                <a:srgbClr val="FF00FF"/>
              </a:solidFill>
              <a:latin typeface="Courier New"/>
            </a:endParaRPr>
          </a:p>
          <a:p>
            <a:r>
              <a:rPr lang="en-US" sz="1400" dirty="0" smtClean="0">
                <a:solidFill>
                  <a:srgbClr val="FF00FF"/>
                </a:solidFill>
                <a:latin typeface="Courier New"/>
              </a:rPr>
              <a:t>			WHERE svatek1 LIKE ('"</a:t>
            </a:r>
            <a:r>
              <a:rPr lang="en-US" sz="1400" dirty="0" smtClean="0">
                <a:solidFill>
                  <a:srgbClr val="8000FF"/>
                </a:solidFill>
                <a:latin typeface="Courier New"/>
              </a:rPr>
              <a:t>.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addslashes</a:t>
            </a:r>
            <a:r>
              <a:rPr lang="en-US" sz="1400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$like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).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"%')</a:t>
            </a:r>
          </a:p>
          <a:p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			ORDER BY svatek1</a:t>
            </a:r>
          </a:p>
          <a:p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			LIMIT </a:t>
            </a:r>
            <a:r>
              <a:rPr lang="cs-CZ" sz="1400" dirty="0" smtClean="0">
                <a:solidFill>
                  <a:srgbClr val="808080"/>
                </a:solidFill>
                <a:latin typeface="Courier New"/>
              </a:rPr>
              <a:t>$limit</a:t>
            </a:r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 "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result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DB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::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query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query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(!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result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die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"DB dotaz selhal"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.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mysql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error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result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getNamedayAsSelect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$like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$name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$id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$limit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8000"/>
                </a:solidFill>
                <a:latin typeface="Courier New"/>
              </a:rPr>
              <a:t>10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</a:rPr>
              <a:t>to_return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"&lt;select name='"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.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htmlspecialchars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$name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).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"' id='"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.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htmlspecialchars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$id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).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"'&gt;"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trim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like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!=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$result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self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::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getNameday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$like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$limit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while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row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mysql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fetch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assoc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result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))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</a:rPr>
              <a:t>to_return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.=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"&lt;option&gt;"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.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htmlspecialchars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</a:rPr>
              <a:t>$row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[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'svatek1'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]).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"&lt;/option&gt;"</a:t>
            </a:r>
            <a:r>
              <a:rPr lang="en-US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en-US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$to_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return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.=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"&lt;/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select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&gt;"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$to_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return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Controller</a:t>
            </a:r>
            <a:r>
              <a:rPr lang="cs-CZ" dirty="0" smtClean="0"/>
              <a:t> – </a:t>
            </a:r>
            <a:r>
              <a:rPr lang="cs-CZ" dirty="0" err="1" smtClean="0"/>
              <a:t>Xajax</a:t>
            </a:r>
            <a:r>
              <a:rPr lang="cs-CZ" dirty="0" smtClean="0"/>
              <a:t> kouzlo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2844" y="714357"/>
            <a:ext cx="8715436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require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core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/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xajax.inc.php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require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autoload.php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whisper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$text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{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objResponse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xajaxResponse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objResponse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clear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whisperdiv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innerHTML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append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dirty="0" err="1" smtClean="0">
                <a:solidFill>
                  <a:srgbClr val="FF00FF"/>
                </a:solidFill>
                <a:latin typeface="Courier New"/>
              </a:rPr>
              <a:t>whisperdiv</a:t>
            </a:r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dirty="0" err="1" smtClean="0">
                <a:solidFill>
                  <a:srgbClr val="FF00FF"/>
                </a:solidFill>
                <a:latin typeface="Courier New"/>
              </a:rPr>
              <a:t>innerHTML</a:t>
            </a:r>
            <a:r>
              <a:rPr lang="cs-CZ" sz="1400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Nameday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::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getNamedayAsSelect</a:t>
            </a:r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$text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whisper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whisper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objResponse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8000FF"/>
                </a:solidFill>
                <a:latin typeface="Courier New"/>
              </a:rPr>
              <a:t>}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// registruji </a:t>
            </a:r>
            <a:r>
              <a:rPr lang="cs-CZ" sz="1400" dirty="0" err="1" smtClean="0">
                <a:solidFill>
                  <a:srgbClr val="008000"/>
                </a:solidFill>
                <a:latin typeface="Courier New"/>
              </a:rPr>
              <a:t>naseptavaci</a:t>
            </a:r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 funkci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whisper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register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XAJAX_FUNCTION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,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whisper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$</a:t>
            </a:r>
            <a:r>
              <a:rPr lang="cs-CZ" sz="1400" b="1" dirty="0" err="1" smtClean="0">
                <a:solidFill>
                  <a:srgbClr val="008000"/>
                </a:solidFill>
                <a:latin typeface="Courier New"/>
              </a:rPr>
              <a:t>xajax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-&gt;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processRequest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en-US" sz="1400" b="1" dirty="0" smtClean="0">
              <a:solidFill>
                <a:srgbClr val="0000FF"/>
              </a:solidFill>
              <a:latin typeface="Courier New"/>
            </a:endParaRPr>
          </a:p>
          <a:p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include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naseptavac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view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_</a:t>
            </a:r>
            <a:r>
              <a:rPr lang="en-US" sz="1400" b="1" dirty="0" err="1" smtClean="0">
                <a:solidFill>
                  <a:srgbClr val="FF00FF"/>
                </a:solidFill>
                <a:latin typeface="Courier New"/>
              </a:rPr>
              <a:t>bez_cekani</a:t>
            </a:r>
            <a:r>
              <a:rPr lang="en-US" sz="1400" b="1" dirty="0" smtClean="0">
                <a:solidFill>
                  <a:srgbClr val="FF00FF"/>
                </a:solidFill>
                <a:latin typeface="Courier New"/>
              </a:rPr>
              <a:t>.</a:t>
            </a:r>
            <a:r>
              <a:rPr lang="cs-CZ" sz="1400" b="1" dirty="0" err="1" smtClean="0">
                <a:solidFill>
                  <a:srgbClr val="FF00FF"/>
                </a:solidFill>
                <a:latin typeface="Courier New"/>
              </a:rPr>
              <a:t>php</a:t>
            </a:r>
            <a:r>
              <a:rPr lang="cs-CZ" sz="1400" b="1" dirty="0" smtClean="0">
                <a:solidFill>
                  <a:srgbClr val="FF00FF"/>
                </a:solidFill>
                <a:latin typeface="Courier New"/>
              </a:rPr>
              <a:t>'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);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?&gt;</a:t>
            </a:r>
            <a:endParaRPr lang="cs-CZ" sz="1400" b="1" dirty="0" smtClean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Příklady:</a:t>
            </a:r>
          </a:p>
          <a:p>
            <a:r>
              <a:rPr lang="cs-CZ" dirty="0" smtClean="0"/>
              <a:t>Našeptávače (www.seznam.cz)</a:t>
            </a:r>
          </a:p>
          <a:p>
            <a:r>
              <a:rPr lang="cs-CZ" dirty="0" smtClean="0"/>
              <a:t>On-line mapy (mapy.seznam.cz)</a:t>
            </a:r>
          </a:p>
          <a:p>
            <a:r>
              <a:rPr lang="cs-CZ" dirty="0" err="1" smtClean="0"/>
              <a:t>gmail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AJAX - jak to funguje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Klasický web</a:t>
            </a:r>
          </a:p>
          <a:p>
            <a:r>
              <a:rPr lang="cs-CZ" sz="2000" dirty="0" smtClean="0"/>
              <a:t>Událost v prohlížeči vyvolá</a:t>
            </a:r>
            <a:r>
              <a:rPr lang="en-US" sz="2000" dirty="0" smtClean="0"/>
              <a:t> </a:t>
            </a:r>
            <a:r>
              <a:rPr lang="cs-CZ" sz="2000" dirty="0" smtClean="0"/>
              <a:t>HTTP </a:t>
            </a:r>
            <a:r>
              <a:rPr lang="cs-CZ" sz="2000" dirty="0" err="1" smtClean="0"/>
              <a:t>request</a:t>
            </a:r>
            <a:endParaRPr lang="cs-CZ" sz="2000" dirty="0" smtClean="0"/>
          </a:p>
          <a:p>
            <a:r>
              <a:rPr lang="cs-CZ" sz="2000" dirty="0" smtClean="0"/>
              <a:t>Server </a:t>
            </a:r>
            <a:r>
              <a:rPr lang="cs-CZ" sz="2000" dirty="0" err="1" smtClean="0"/>
              <a:t>oblouží</a:t>
            </a:r>
            <a:r>
              <a:rPr lang="cs-CZ" sz="2000" dirty="0" smtClean="0"/>
              <a:t> dotaz a</a:t>
            </a:r>
            <a:r>
              <a:rPr lang="en-US" sz="2000" dirty="0" smtClean="0"/>
              <a:t> </a:t>
            </a:r>
            <a:r>
              <a:rPr lang="cs-CZ" sz="2000" dirty="0" smtClean="0"/>
              <a:t>vrací nová data, např.</a:t>
            </a:r>
            <a:r>
              <a:rPr lang="en-US" sz="2000" dirty="0" smtClean="0"/>
              <a:t> </a:t>
            </a:r>
            <a:r>
              <a:rPr lang="cs-CZ" sz="2000" dirty="0" smtClean="0"/>
              <a:t>HTML</a:t>
            </a:r>
          </a:p>
          <a:p>
            <a:r>
              <a:rPr lang="cs-CZ" sz="2000" dirty="0" smtClean="0"/>
              <a:t>Klient dekóduje data a</a:t>
            </a:r>
            <a:r>
              <a:rPr lang="en-US" sz="2000" dirty="0" smtClean="0"/>
              <a:t> </a:t>
            </a:r>
            <a:r>
              <a:rPr lang="cs-CZ" sz="2000" dirty="0" smtClean="0"/>
              <a:t>nahrazuje jimi celou</a:t>
            </a:r>
            <a:r>
              <a:rPr lang="en-US" sz="2000" dirty="0" smtClean="0"/>
              <a:t> </a:t>
            </a:r>
            <a:r>
              <a:rPr lang="cs-CZ" sz="2000" dirty="0" smtClean="0"/>
              <a:t>stránku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err="1" smtClean="0"/>
              <a:t>Ajax</a:t>
            </a:r>
            <a:endParaRPr lang="cs-CZ" sz="2000" dirty="0" smtClean="0"/>
          </a:p>
          <a:p>
            <a:r>
              <a:rPr lang="cs-CZ" sz="2000" dirty="0" smtClean="0"/>
              <a:t>Událost v prohlížeči je</a:t>
            </a:r>
            <a:r>
              <a:rPr lang="en-US" sz="2000" dirty="0" smtClean="0"/>
              <a:t> </a:t>
            </a:r>
            <a:r>
              <a:rPr lang="cs-CZ" sz="2000" dirty="0" smtClean="0"/>
              <a:t>obsloužena </a:t>
            </a:r>
            <a:r>
              <a:rPr lang="en-US" sz="2000" dirty="0" smtClean="0"/>
              <a:t>j</a:t>
            </a:r>
            <a:r>
              <a:rPr lang="cs-CZ" sz="2000" dirty="0" err="1" smtClean="0"/>
              <a:t>avascriptovým</a:t>
            </a:r>
            <a:r>
              <a:rPr lang="en-US" sz="2000" dirty="0" smtClean="0"/>
              <a:t> </a:t>
            </a:r>
            <a:r>
              <a:rPr lang="cs-CZ" sz="2000" dirty="0" err="1" smtClean="0"/>
              <a:t>handlerem</a:t>
            </a:r>
            <a:endParaRPr lang="cs-CZ" sz="2000" dirty="0" smtClean="0"/>
          </a:p>
          <a:p>
            <a:r>
              <a:rPr lang="cs-CZ" sz="2000" dirty="0" smtClean="0"/>
              <a:t>Je vytvořen HTTP </a:t>
            </a:r>
            <a:r>
              <a:rPr lang="cs-CZ" sz="2000" dirty="0" err="1" smtClean="0"/>
              <a:t>request</a:t>
            </a:r>
            <a:r>
              <a:rPr lang="cs-CZ" sz="2000" dirty="0" smtClean="0"/>
              <a:t> a</a:t>
            </a:r>
            <a:r>
              <a:rPr lang="en-US" sz="2000" dirty="0" smtClean="0"/>
              <a:t> </a:t>
            </a:r>
            <a:r>
              <a:rPr lang="cs-CZ" sz="2000" dirty="0" smtClean="0"/>
              <a:t>v něm předány informace</a:t>
            </a:r>
          </a:p>
          <a:p>
            <a:r>
              <a:rPr lang="cs-CZ" sz="2000" dirty="0" smtClean="0"/>
              <a:t>Informace jsou zakódovány</a:t>
            </a:r>
            <a:r>
              <a:rPr lang="en-US" sz="2000" dirty="0" smtClean="0"/>
              <a:t> </a:t>
            </a:r>
            <a:r>
              <a:rPr lang="cs-CZ" sz="2000" dirty="0" smtClean="0"/>
              <a:t>v dohodnutém formátu</a:t>
            </a:r>
          </a:p>
          <a:p>
            <a:r>
              <a:rPr lang="cs-CZ" sz="2000" dirty="0" smtClean="0"/>
              <a:t>Server obslouží dotaz a</a:t>
            </a:r>
            <a:r>
              <a:rPr lang="en-US" sz="2000" dirty="0" smtClean="0"/>
              <a:t> </a:t>
            </a:r>
            <a:r>
              <a:rPr lang="cs-CZ" sz="2000" dirty="0" smtClean="0"/>
              <a:t>vrací data</a:t>
            </a:r>
          </a:p>
          <a:p>
            <a:r>
              <a:rPr lang="cs-CZ" sz="2000" dirty="0" smtClean="0"/>
              <a:t>Klient dekóduje data a</a:t>
            </a:r>
            <a:r>
              <a:rPr lang="en-US" sz="2000" dirty="0" smtClean="0"/>
              <a:t> </a:t>
            </a:r>
            <a:r>
              <a:rPr lang="cs-CZ" sz="2000" dirty="0" smtClean="0"/>
              <a:t>modifikuje DOM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– </a:t>
            </a:r>
            <a:r>
              <a:rPr lang="en-US" dirty="0" err="1" smtClean="0"/>
              <a:t>jak</a:t>
            </a:r>
            <a:r>
              <a:rPr lang="en-US" dirty="0" smtClean="0"/>
              <a:t> to </a:t>
            </a:r>
            <a:r>
              <a:rPr lang="en-US" dirty="0" err="1" smtClean="0"/>
              <a:t>funguje</a:t>
            </a:r>
            <a:r>
              <a:rPr lang="en-US" dirty="0" smtClean="0"/>
              <a:t> II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49153"/>
            <a:ext cx="7791472" cy="560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1410562" y="100010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Klasick</a:t>
            </a:r>
            <a:r>
              <a:rPr lang="cs-CZ" dirty="0" smtClean="0"/>
              <a:t>ý web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95947" y="100010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Ajax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Několik různých způsobů implementace, všechny mají následující kroky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Otevři asynchronní spojení klient – server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Pošli dotaz pomocí domluveného protokolu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Zpracuj dotaz a manipuluj DOMem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implementace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14356"/>
            <a:ext cx="8572500" cy="1081078"/>
          </a:xfrm>
        </p:spPr>
        <p:txBody>
          <a:bodyPr/>
          <a:lstStyle/>
          <a:p>
            <a:r>
              <a:rPr lang="cs-CZ" dirty="0" smtClean="0"/>
              <a:t>Přidávání elementu, pro jehož získání je třeba vygenerovat http </a:t>
            </a:r>
            <a:r>
              <a:rPr lang="cs-CZ" dirty="0" err="1" smtClean="0"/>
              <a:t>request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643050"/>
            <a:ext cx="850112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&lt;!DOCTYPE </a:t>
            </a:r>
            <a:r>
              <a:rPr lang="cs-CZ" sz="1600" dirty="0" err="1" smtClean="0">
                <a:solidFill>
                  <a:srgbClr val="000000"/>
                </a:solidFill>
                <a:latin typeface="Courier New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PUBLIC "-//W3C//DTD XHTML 1.0 </a:t>
            </a:r>
            <a:r>
              <a:rPr lang="cs-CZ" sz="1600" dirty="0" err="1" smtClean="0">
                <a:solidFill>
                  <a:srgbClr val="000000"/>
                </a:solidFill>
                <a:latin typeface="Courier New"/>
              </a:rPr>
              <a:t>Strict</a:t>
            </a:r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//EN"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"http://www.w3.org/TR/xhtml1/DTD/xhtml1-</a:t>
            </a:r>
            <a:r>
              <a:rPr lang="cs-CZ" sz="1600" dirty="0" err="1" smtClean="0">
                <a:solidFill>
                  <a:srgbClr val="000000"/>
                </a:solidFill>
                <a:latin typeface="Courier New"/>
              </a:rPr>
              <a:t>strict.dtd</a:t>
            </a:r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"&gt;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6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Courier New"/>
              </a:rPr>
              <a:t>xmlns</a:t>
            </a:r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"http://www.w3.org/1999/</a:t>
            </a:r>
            <a:r>
              <a:rPr lang="cs-CZ" sz="1600" b="1" dirty="0" err="1" smtClean="0">
                <a:solidFill>
                  <a:srgbClr val="8000FF"/>
                </a:solidFill>
                <a:latin typeface="Courier New"/>
              </a:rPr>
              <a:t>xhtml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script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urier New"/>
              </a:rPr>
              <a:t>language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600" b="1" dirty="0" err="1" smtClean="0">
                <a:solidFill>
                  <a:srgbClr val="8000FF"/>
                </a:solidFill>
                <a:latin typeface="Courier New"/>
              </a:rPr>
              <a:t>JavaScript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"text/</a:t>
            </a:r>
            <a:r>
              <a:rPr lang="cs-CZ" sz="1600" b="1" dirty="0" err="1" smtClean="0">
                <a:solidFill>
                  <a:srgbClr val="8000FF"/>
                </a:solidFill>
                <a:latin typeface="Courier New"/>
              </a:rPr>
              <a:t>javascript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cs-CZ" sz="1600" b="1" i="1" dirty="0" err="1" smtClean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b="1" i="1" dirty="0" err="1" smtClean="0">
                <a:solidFill>
                  <a:srgbClr val="000000"/>
                </a:solidFill>
                <a:latin typeface="Courier New"/>
              </a:rPr>
              <a:t>obrazky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 () {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600" b="1" i="1" dirty="0" smtClean="0">
                <a:solidFill>
                  <a:srgbClr val="000080"/>
                </a:solidFill>
                <a:latin typeface="Courier New"/>
              </a:rPr>
              <a:t>var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b="1" i="1" dirty="0" err="1" smtClean="0">
                <a:solidFill>
                  <a:srgbClr val="000000"/>
                </a:solidFill>
                <a:latin typeface="Courier New"/>
              </a:rPr>
              <a:t>obrazek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cs-CZ" sz="1600" b="1" i="1" dirty="0" err="1" smtClean="0">
                <a:solidFill>
                  <a:srgbClr val="000080"/>
                </a:solidFill>
                <a:latin typeface="Courier New"/>
              </a:rPr>
              <a:t>new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 Image(</a:t>
            </a:r>
            <a:r>
              <a:rPr lang="cs-CZ" sz="1600" b="1" i="1" dirty="0" smtClean="0">
                <a:solidFill>
                  <a:srgbClr val="FF0000"/>
                </a:solidFill>
                <a:latin typeface="Courier New"/>
              </a:rPr>
              <a:t>400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cs-CZ" sz="1600" b="1" i="1" dirty="0" smtClean="0">
                <a:solidFill>
                  <a:srgbClr val="FF0000"/>
                </a:solidFill>
                <a:latin typeface="Courier New"/>
              </a:rPr>
              <a:t>353</a:t>
            </a:r>
            <a:r>
              <a:rPr lang="cs-CZ" sz="1600" b="1" i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600" dirty="0" err="1" smtClean="0">
                <a:solidFill>
                  <a:srgbClr val="000000"/>
                </a:solidFill>
                <a:latin typeface="Courier New"/>
              </a:rPr>
              <a:t>obrazek.src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6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600" b="1" dirty="0" err="1" smtClean="0">
                <a:solidFill>
                  <a:srgbClr val="808080"/>
                </a:solidFill>
                <a:latin typeface="Courier New"/>
              </a:rPr>
              <a:t>obrazky</a:t>
            </a:r>
            <a:r>
              <a:rPr lang="cs-CZ" sz="1600" b="1" dirty="0" smtClean="0">
                <a:solidFill>
                  <a:srgbClr val="808080"/>
                </a:solidFill>
                <a:latin typeface="Courier New"/>
              </a:rPr>
              <a:t>/pejsek.</a:t>
            </a:r>
            <a:r>
              <a:rPr lang="cs-CZ" sz="1600" b="1" dirty="0" err="1" smtClean="0">
                <a:solidFill>
                  <a:srgbClr val="808080"/>
                </a:solidFill>
                <a:latin typeface="Courier New"/>
              </a:rPr>
              <a:t>jpg</a:t>
            </a:r>
            <a:r>
              <a:rPr lang="cs-CZ" sz="16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600" dirty="0" err="1" smtClean="0">
                <a:solidFill>
                  <a:srgbClr val="000000"/>
                </a:solidFill>
                <a:latin typeface="Courier New"/>
              </a:rPr>
              <a:t>document.getElementById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600" b="1" dirty="0" smtClean="0">
                <a:solidFill>
                  <a:srgbClr val="808080"/>
                </a:solidFill>
                <a:latin typeface="Courier New"/>
              </a:rPr>
              <a:t>"obr_id"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).</a:t>
            </a:r>
            <a:r>
              <a:rPr lang="cs-CZ" sz="1600" b="1" dirty="0" err="1" smtClean="0">
                <a:solidFill>
                  <a:srgbClr val="000000"/>
                </a:solidFill>
                <a:latin typeface="Courier New"/>
              </a:rPr>
              <a:t>appendChild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Courier New"/>
              </a:rPr>
              <a:t>obrazek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script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Obrázek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&lt;body&gt;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urier New"/>
              </a:rPr>
              <a:t>action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""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&lt;input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"button"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value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en-US" sz="1600" b="1" dirty="0" err="1" smtClean="0">
                <a:solidFill>
                  <a:srgbClr val="8000FF"/>
                </a:solidFill>
                <a:latin typeface="Courier New"/>
              </a:rPr>
              <a:t>Obr</a:t>
            </a:r>
            <a:r>
              <a:rPr lang="cs-CZ" sz="1600" b="1" dirty="0" err="1" smtClean="0">
                <a:solidFill>
                  <a:srgbClr val="8000FF"/>
                </a:solidFill>
                <a:latin typeface="Courier New"/>
              </a:rPr>
              <a:t>áze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k"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onclick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en-US" sz="1600" b="1" dirty="0" err="1" smtClean="0">
                <a:solidFill>
                  <a:srgbClr val="8000FF"/>
                </a:solidFill>
                <a:latin typeface="Courier New"/>
              </a:rPr>
              <a:t>obrazky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();"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/&gt;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&lt;div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Courier New"/>
              </a:rPr>
              <a:t>id</a:t>
            </a:r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600" b="1" dirty="0" smtClean="0">
                <a:solidFill>
                  <a:srgbClr val="8000FF"/>
                </a:solidFill>
                <a:latin typeface="Courier New"/>
              </a:rPr>
              <a:t>"obr_id"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&gt;&lt;/div&gt;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&lt;/body&gt;</a:t>
            </a:r>
            <a:endParaRPr lang="cs-CZ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600" b="1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6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15140" y="634581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kuk ajax1_</a:t>
            </a:r>
            <a:r>
              <a:rPr lang="cs-CZ" dirty="0" err="1" smtClean="0"/>
              <a:t>img.html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implementace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990600"/>
            <a:ext cx="8572500" cy="5295920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Přidávání obrázku je hezké, ale není v tom žádná logika ze serveru</a:t>
            </a:r>
          </a:p>
          <a:p>
            <a:r>
              <a:rPr lang="cs-CZ" dirty="0" smtClean="0"/>
              <a:t>Nyní použijeme jiný element, který má také atribut </a:t>
            </a:r>
            <a:r>
              <a:rPr lang="cs-CZ" i="1" dirty="0" err="1" smtClean="0"/>
              <a:t>src</a:t>
            </a:r>
            <a:r>
              <a:rPr lang="cs-CZ" dirty="0" smtClean="0"/>
              <a:t> a který může zužitkovat serverovou logiku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Použití elementu </a:t>
            </a:r>
            <a:r>
              <a:rPr lang="cs-CZ" dirty="0" smtClean="0"/>
              <a:t>SCRIP</a:t>
            </a:r>
            <a:r>
              <a:rPr lang="en-US" smtClean="0"/>
              <a:t>T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Javascriptem</a:t>
            </a:r>
            <a:r>
              <a:rPr lang="cs-CZ" dirty="0" smtClean="0"/>
              <a:t> vyrobíme nový element SCRIPT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Přiřadíme mu vlastnost </a:t>
            </a:r>
            <a:r>
              <a:rPr lang="cs-CZ" dirty="0" err="1" smtClean="0"/>
              <a:t>src</a:t>
            </a:r>
            <a:endParaRPr lang="cs-CZ" dirty="0" smtClean="0"/>
          </a:p>
          <a:p>
            <a:pPr marL="914400" lvl="1" indent="-514350"/>
            <a:r>
              <a:rPr lang="cs-CZ" dirty="0" smtClean="0"/>
              <a:t>to způsobí nahrání obsahu </a:t>
            </a:r>
            <a:r>
              <a:rPr lang="cs-CZ" dirty="0" err="1" smtClean="0"/>
              <a:t>scriptu</a:t>
            </a:r>
            <a:r>
              <a:rPr lang="cs-CZ" dirty="0" smtClean="0"/>
              <a:t> z externího zdroje</a:t>
            </a:r>
          </a:p>
          <a:p>
            <a:pPr marL="914400" lvl="1" indent="-514350"/>
            <a:r>
              <a:rPr lang="pl-PL" dirty="0" smtClean="0"/>
              <a:t>pokud je zdroj pod naší kontrolou, máme vyhráno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Skript přidáme do dokumentu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implementace II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06" y="714356"/>
            <a:ext cx="8501122" cy="535531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&lt;!DOCTYPE 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html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 PUBLIC "-//W3C//DTD XHTML 1.0 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Strict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//EN"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"http://www.w3.org/TR/xhtml1/DTD/xhtml1-</a:t>
            </a:r>
            <a:r>
              <a:rPr lang="cs-CZ" sz="1200" dirty="0" err="1" smtClean="0">
                <a:solidFill>
                  <a:srgbClr val="000000"/>
                </a:solidFill>
                <a:latin typeface="Courier New"/>
              </a:rPr>
              <a:t>strict.dtd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"&gt;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2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dirty="0" err="1" smtClean="0">
                <a:solidFill>
                  <a:srgbClr val="FF0000"/>
                </a:solidFill>
                <a:latin typeface="Courier New"/>
              </a:rPr>
              <a:t>xmlns</a:t>
            </a:r>
            <a:r>
              <a:rPr lang="cs-CZ" sz="1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"http://www.w3.org/1999/</a:t>
            </a:r>
            <a:r>
              <a:rPr lang="cs-CZ" sz="1200" b="1" dirty="0" err="1" smtClean="0">
                <a:solidFill>
                  <a:srgbClr val="8000FF"/>
                </a:solidFill>
                <a:latin typeface="Courier New"/>
              </a:rPr>
              <a:t>xhtml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200" b="1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2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200" b="1" dirty="0" err="1" smtClean="0">
                <a:solidFill>
                  <a:srgbClr val="000000"/>
                </a:solidFill>
                <a:latin typeface="Courier New"/>
              </a:rPr>
              <a:t>Ajax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pomocí objektu SCRIPT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200" b="1" dirty="0" err="1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script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"text/</a:t>
            </a:r>
            <a:r>
              <a:rPr lang="cs-CZ" sz="1400" b="1" dirty="0" err="1" smtClean="0">
                <a:solidFill>
                  <a:srgbClr val="8000FF"/>
                </a:solidFill>
                <a:latin typeface="Courier New"/>
              </a:rPr>
              <a:t>javascript</a:t>
            </a:r>
            <a:r>
              <a:rPr lang="cs-CZ" sz="14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cs-CZ" sz="1400" b="1" dirty="0" smtClean="0">
                <a:solidFill>
                  <a:srgbClr val="008000"/>
                </a:solidFill>
                <a:latin typeface="Courier New"/>
              </a:rPr>
              <a:t>//&lt;![CDATA[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vyrobDotaz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cs-CZ" sz="1400" b="1" dirty="0" smtClean="0">
                <a:solidFill>
                  <a:srgbClr val="000080"/>
                </a:solidFill>
                <a:latin typeface="Courier New"/>
              </a:rPr>
              <a:t>var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oScript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document.createElement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400" b="1" dirty="0" err="1" smtClean="0">
                <a:solidFill>
                  <a:srgbClr val="808080"/>
                </a:solidFill>
                <a:latin typeface="Courier New"/>
              </a:rPr>
              <a:t>script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oScript.src</a:t>
            </a:r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"skript_</a:t>
            </a:r>
            <a:r>
              <a:rPr lang="cs-CZ" sz="1400" b="1" dirty="0" err="1" smtClean="0">
                <a:solidFill>
                  <a:srgbClr val="808080"/>
                </a:solidFill>
                <a:latin typeface="Courier New"/>
              </a:rPr>
              <a:t>generovany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_</a:t>
            </a:r>
            <a:r>
              <a:rPr lang="cs-CZ" sz="1400" b="1" dirty="0" err="1" smtClean="0">
                <a:solidFill>
                  <a:srgbClr val="808080"/>
                </a:solidFill>
                <a:latin typeface="Courier New"/>
              </a:rPr>
              <a:t>php.php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document.body.appendChild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oScript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err="1" smtClean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vypisHodiny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(hodiny_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string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cs-CZ" sz="1400" dirty="0" err="1" smtClean="0">
                <a:solidFill>
                  <a:srgbClr val="000000"/>
                </a:solidFill>
                <a:latin typeface="Courier New"/>
              </a:rPr>
              <a:t>document.getElementById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"div_hodiny"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).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innerHTML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+= </a:t>
            </a:r>
            <a:r>
              <a:rPr lang="cs-CZ" sz="1400" b="1" dirty="0" smtClean="0">
                <a:solidFill>
                  <a:srgbClr val="808080"/>
                </a:solidFill>
                <a:latin typeface="Courier New"/>
              </a:rPr>
              <a:t>"&lt;br/&gt;"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+ hodiny_</a:t>
            </a:r>
            <a:r>
              <a:rPr lang="cs-CZ" sz="1400" b="1" dirty="0" err="1" smtClean="0">
                <a:solidFill>
                  <a:srgbClr val="000000"/>
                </a:solidFill>
                <a:latin typeface="Courier New"/>
              </a:rPr>
              <a:t>string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dirty="0" smtClean="0">
                <a:solidFill>
                  <a:srgbClr val="008000"/>
                </a:solidFill>
                <a:latin typeface="Courier New"/>
              </a:rPr>
              <a:t>//]]&gt;</a:t>
            </a:r>
            <a:endParaRPr lang="cs-CZ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script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b="1" dirty="0" err="1" smtClean="0">
                <a:solidFill>
                  <a:srgbClr val="0000FF"/>
                </a:solidFill>
                <a:latin typeface="Courier New"/>
              </a:rPr>
              <a:t>head</a:t>
            </a:r>
            <a:r>
              <a:rPr lang="cs-CZ" sz="14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&lt;body&gt;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</a:t>
            </a:r>
            <a:r>
              <a:rPr lang="cs-CZ" sz="12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  <a:latin typeface="Courier New"/>
              </a:rPr>
              <a:t>action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""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&lt;input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Courier New"/>
              </a:rPr>
              <a:t>type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200" b="1" dirty="0" err="1" smtClean="0">
                <a:solidFill>
                  <a:srgbClr val="8000FF"/>
                </a:solidFill>
                <a:latin typeface="Courier New"/>
              </a:rPr>
              <a:t>button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  <a:latin typeface="Courier New"/>
              </a:rPr>
              <a:t>value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"Kolik je hodin?"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  <a:latin typeface="Courier New"/>
              </a:rPr>
              <a:t>onclick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cs-CZ" sz="1200" b="1" dirty="0" err="1" smtClean="0">
                <a:solidFill>
                  <a:srgbClr val="8000FF"/>
                </a:solidFill>
                <a:latin typeface="Courier New"/>
              </a:rPr>
              <a:t>vyrobDotaz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()"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/&gt;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&lt;div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Courier New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cs-CZ" sz="1200" b="1" dirty="0" smtClean="0">
                <a:solidFill>
                  <a:srgbClr val="8000FF"/>
                </a:solidFill>
                <a:latin typeface="Courier New"/>
              </a:rPr>
              <a:t>"div_hodiny"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&gt;&lt;/div&gt;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200" b="1" dirty="0" err="1" smtClean="0">
                <a:solidFill>
                  <a:srgbClr val="0000FF"/>
                </a:solidFill>
                <a:latin typeface="Courier New"/>
              </a:rPr>
              <a:t>form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cs-CZ" sz="1200" b="1" dirty="0" smtClean="0">
                <a:solidFill>
                  <a:srgbClr val="0000FF"/>
                </a:solidFill>
                <a:latin typeface="Courier New"/>
              </a:rPr>
              <a:t>&lt;/body&gt;</a:t>
            </a:r>
            <a:endParaRPr lang="cs-CZ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&lt;/</a:t>
            </a:r>
            <a:r>
              <a:rPr lang="cs-CZ" sz="1400" dirty="0" err="1" smtClean="0">
                <a:solidFill>
                  <a:srgbClr val="0000FF"/>
                </a:solidFill>
                <a:latin typeface="Courier New"/>
              </a:rPr>
              <a:t>html</a:t>
            </a:r>
            <a:r>
              <a:rPr lang="cs-CZ" sz="1400" dirty="0" smtClean="0">
                <a:solidFill>
                  <a:srgbClr val="0000FF"/>
                </a:solidFill>
                <a:latin typeface="Courier New"/>
              </a:rPr>
              <a:t>&gt;</a:t>
            </a:r>
            <a:endParaRPr lang="cs-CZ" dirty="0" smtClean="0">
              <a:solidFill>
                <a:srgbClr val="0000FF"/>
              </a:solidFill>
              <a:latin typeface="Times New Roman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071802" y="5415005"/>
            <a:ext cx="6072230" cy="1228705"/>
            <a:chOff x="3143240" y="5357826"/>
            <a:chExt cx="6072230" cy="1228705"/>
          </a:xfrm>
        </p:grpSpPr>
        <p:sp>
          <p:nvSpPr>
            <p:cNvPr id="5" name="TextovéPole 4"/>
            <p:cNvSpPr txBox="1"/>
            <p:nvPr/>
          </p:nvSpPr>
          <p:spPr>
            <a:xfrm>
              <a:off x="3143240" y="5709368"/>
              <a:ext cx="6072230" cy="877163"/>
            </a:xfrm>
            <a:prstGeom prst="rect">
              <a:avLst/>
            </a:prstGeom>
            <a:solidFill>
              <a:srgbClr val="B6CBE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1700" b="1" dirty="0" smtClean="0">
                  <a:solidFill>
                    <a:srgbClr val="FF0000"/>
                  </a:solidFill>
                  <a:latin typeface="Courier New"/>
                </a:rPr>
                <a:t>&lt;?</a:t>
              </a:r>
              <a:r>
                <a:rPr lang="cs-CZ" sz="1700" b="1" dirty="0" err="1" smtClean="0">
                  <a:solidFill>
                    <a:srgbClr val="FF0000"/>
                  </a:solidFill>
                  <a:latin typeface="Courier New"/>
                </a:rPr>
                <a:t>php</a:t>
              </a:r>
              <a:endParaRPr lang="cs-CZ" sz="1700" b="1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cs-CZ" sz="1700" b="1" dirty="0" smtClean="0">
                  <a:solidFill>
                    <a:srgbClr val="0000FF"/>
                  </a:solidFill>
                  <a:latin typeface="Courier New"/>
                </a:rPr>
                <a:t>echo</a:t>
              </a:r>
              <a:r>
                <a:rPr lang="cs-CZ" sz="1700" b="1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cs-CZ" sz="1700" b="1" dirty="0" smtClean="0">
                  <a:solidFill>
                    <a:srgbClr val="FF00FF"/>
                  </a:solidFill>
                  <a:latin typeface="Courier New"/>
                </a:rPr>
                <a:t>"</a:t>
              </a:r>
              <a:r>
                <a:rPr lang="cs-CZ" sz="1700" b="1" dirty="0" err="1" smtClean="0">
                  <a:solidFill>
                    <a:srgbClr val="FF00FF"/>
                  </a:solidFill>
                  <a:latin typeface="Courier New"/>
                </a:rPr>
                <a:t>vypisHodiny</a:t>
              </a:r>
              <a:r>
                <a:rPr lang="cs-CZ" sz="1700" b="1" dirty="0" smtClean="0">
                  <a:solidFill>
                    <a:srgbClr val="FF00FF"/>
                  </a:solidFill>
                  <a:latin typeface="Courier New"/>
                </a:rPr>
                <a:t>(\""</a:t>
              </a:r>
              <a:r>
                <a:rPr lang="cs-CZ" sz="1700" b="1" dirty="0" smtClean="0">
                  <a:solidFill>
                    <a:srgbClr val="8000FF"/>
                  </a:solidFill>
                  <a:latin typeface="Courier New"/>
                </a:rPr>
                <a:t>.</a:t>
              </a:r>
              <a:r>
                <a:rPr lang="cs-CZ" sz="1700" b="1" dirty="0" err="1" smtClean="0">
                  <a:solidFill>
                    <a:srgbClr val="000000"/>
                  </a:solidFill>
                  <a:latin typeface="Courier New"/>
                </a:rPr>
                <a:t>date</a:t>
              </a:r>
              <a:r>
                <a:rPr lang="cs-CZ" sz="1700" b="1" dirty="0" smtClean="0">
                  <a:solidFill>
                    <a:srgbClr val="8000FF"/>
                  </a:solidFill>
                  <a:latin typeface="Courier New"/>
                </a:rPr>
                <a:t>(</a:t>
              </a:r>
              <a:r>
                <a:rPr lang="cs-CZ" sz="1700" b="1" dirty="0" smtClean="0">
                  <a:solidFill>
                    <a:srgbClr val="FF00FF"/>
                  </a:solidFill>
                  <a:latin typeface="Courier New"/>
                </a:rPr>
                <a:t>"H:i:s"</a:t>
              </a:r>
              <a:r>
                <a:rPr lang="cs-CZ" sz="1700" b="1" dirty="0" smtClean="0">
                  <a:solidFill>
                    <a:srgbClr val="8000FF"/>
                  </a:solidFill>
                  <a:latin typeface="Courier New"/>
                </a:rPr>
                <a:t>).</a:t>
              </a:r>
              <a:r>
                <a:rPr lang="cs-CZ" sz="1700" b="1" dirty="0" smtClean="0">
                  <a:solidFill>
                    <a:srgbClr val="FF00FF"/>
                  </a:solidFill>
                  <a:latin typeface="Courier New"/>
                </a:rPr>
                <a:t>"\");"</a:t>
              </a:r>
              <a:r>
                <a:rPr lang="cs-CZ" sz="1700" b="1" dirty="0" smtClean="0">
                  <a:solidFill>
                    <a:srgbClr val="8000FF"/>
                  </a:solidFill>
                  <a:latin typeface="Courier New"/>
                </a:rPr>
                <a:t>;</a:t>
              </a:r>
              <a:endParaRPr lang="cs-CZ" sz="1700" b="1" dirty="0" smtClean="0">
                <a:solidFill>
                  <a:srgbClr val="000000"/>
                </a:solidFill>
                <a:latin typeface="Courier New"/>
              </a:endParaRPr>
            </a:p>
            <a:p>
              <a:r>
                <a:rPr lang="cs-CZ" sz="1700" b="1" dirty="0" smtClean="0">
                  <a:solidFill>
                    <a:srgbClr val="FF0000"/>
                  </a:solidFill>
                  <a:latin typeface="Courier New"/>
                </a:rPr>
                <a:t>?&gt;</a:t>
              </a:r>
              <a:endParaRPr lang="cs-CZ" sz="1700" dirty="0" smtClean="0">
                <a:solidFill>
                  <a:srgbClr val="0000FF"/>
                </a:solidFill>
                <a:latin typeface="Times New Roman"/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3143720" y="5357826"/>
              <a:ext cx="2884123" cy="353943"/>
            </a:xfrm>
            <a:prstGeom prst="rect">
              <a:avLst/>
            </a:prstGeom>
            <a:solidFill>
              <a:srgbClr val="5DBA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1700" dirty="0" smtClean="0"/>
                <a:t>skript_</a:t>
              </a:r>
              <a:r>
                <a:rPr lang="cs-CZ" sz="1700" dirty="0" err="1" smtClean="0"/>
                <a:t>generovany</a:t>
              </a:r>
              <a:r>
                <a:rPr lang="cs-CZ" sz="1700" dirty="0" smtClean="0"/>
                <a:t>_</a:t>
              </a:r>
              <a:r>
                <a:rPr lang="cs-CZ" sz="1700" dirty="0" err="1" smtClean="0"/>
                <a:t>php.php</a:t>
              </a:r>
              <a:endParaRPr lang="cs-CZ" sz="1700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6787368" y="642918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kuk ajax2_</a:t>
            </a:r>
            <a:r>
              <a:rPr lang="cs-CZ" sz="1400" dirty="0" err="1" smtClean="0"/>
              <a:t>script.html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23199</TotalTime>
  <Words>1444</Words>
  <Application>Microsoft Office PowerPoint</Application>
  <PresentationFormat>Předvádění na obrazovce (4:3)</PresentationFormat>
  <Paragraphs>375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dcgi</vt:lpstr>
      <vt:lpstr> Ajax v PHP</vt:lpstr>
      <vt:lpstr>AJAX – co to je?</vt:lpstr>
      <vt:lpstr>Ajax</vt:lpstr>
      <vt:lpstr>AJAX - jak to funguje</vt:lpstr>
      <vt:lpstr>Ajax – jak to funguje II</vt:lpstr>
      <vt:lpstr>Implementace</vt:lpstr>
      <vt:lpstr>Příklad implementace I</vt:lpstr>
      <vt:lpstr>Příklad implementace II</vt:lpstr>
      <vt:lpstr>Příklad implementace II</vt:lpstr>
      <vt:lpstr>Příklad implementace III</vt:lpstr>
      <vt:lpstr>Implementace Javascriptu pro IE a Mozilu</vt:lpstr>
      <vt:lpstr>Implementace - použití</vt:lpstr>
      <vt:lpstr>Formát dat</vt:lpstr>
      <vt:lpstr>Nebezpečí AJAXu</vt:lpstr>
      <vt:lpstr>Ajax a session</vt:lpstr>
      <vt:lpstr>Jak na to v praxi – použijme knihovny</vt:lpstr>
      <vt:lpstr>XAJAX</vt:lpstr>
      <vt:lpstr>Postup</vt:lpstr>
      <vt:lpstr>Ukázka Xajax – aktuální čas</vt:lpstr>
      <vt:lpstr>Ukázka Xajax – aktuální čas</vt:lpstr>
      <vt:lpstr>Ukázka Xajax II - našeptávač</vt:lpstr>
      <vt:lpstr>Implementace</vt:lpstr>
      <vt:lpstr>Klient – HTML + Javascript v Xajax = view</vt:lpstr>
      <vt:lpstr>Server data z DB = model</vt:lpstr>
      <vt:lpstr>Controller – Xajax kouzlo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D1.1 User Requirements Report</dc:title>
  <dc:creator>Martin Klíma</dc:creator>
  <cp:lastModifiedBy>Klima</cp:lastModifiedBy>
  <cp:revision>764</cp:revision>
  <cp:lastPrinted>2001-05-30T07:23:33Z</cp:lastPrinted>
  <dcterms:created xsi:type="dcterms:W3CDTF">2006-11-05T10:58:59Z</dcterms:created>
  <dcterms:modified xsi:type="dcterms:W3CDTF">2012-12-05T07:51:04Z</dcterms:modified>
</cp:coreProperties>
</file>