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6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2" r:id="rId3"/>
    <p:sldId id="287" r:id="rId4"/>
    <p:sldId id="318" r:id="rId5"/>
    <p:sldId id="319" r:id="rId6"/>
    <p:sldId id="317" r:id="rId7"/>
    <p:sldId id="373" r:id="rId8"/>
    <p:sldId id="380" r:id="rId9"/>
    <p:sldId id="330" r:id="rId10"/>
    <p:sldId id="381" r:id="rId11"/>
    <p:sldId id="382" r:id="rId12"/>
    <p:sldId id="383" r:id="rId13"/>
    <p:sldId id="384" r:id="rId14"/>
    <p:sldId id="385" r:id="rId15"/>
    <p:sldId id="389" r:id="rId16"/>
    <p:sldId id="388" r:id="rId17"/>
    <p:sldId id="386" r:id="rId18"/>
    <p:sldId id="390" r:id="rId19"/>
    <p:sldId id="316" r:id="rId20"/>
    <p:sldId id="320" r:id="rId21"/>
    <p:sldId id="326" r:id="rId22"/>
    <p:sldId id="322" r:id="rId23"/>
    <p:sldId id="323" r:id="rId24"/>
    <p:sldId id="391" r:id="rId25"/>
    <p:sldId id="392" r:id="rId26"/>
    <p:sldId id="339" r:id="rId27"/>
    <p:sldId id="355" r:id="rId28"/>
    <p:sldId id="356" r:id="rId29"/>
    <p:sldId id="357" r:id="rId30"/>
    <p:sldId id="376" r:id="rId31"/>
    <p:sldId id="368" r:id="rId32"/>
    <p:sldId id="369" r:id="rId33"/>
    <p:sldId id="370" r:id="rId34"/>
    <p:sldId id="393" r:id="rId35"/>
    <p:sldId id="394" r:id="rId36"/>
    <p:sldId id="395" r:id="rId37"/>
    <p:sldId id="336" r:id="rId38"/>
  </p:sldIdLst>
  <p:sldSz cx="9144000" cy="6858000" type="screen4x3"/>
  <p:notesSz cx="7086600" cy="102108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6">
          <p15:clr>
            <a:srgbClr val="A4A3A4"/>
          </p15:clr>
        </p15:guide>
        <p15:guide id="2" pos="22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ACAC"/>
    <a:srgbClr val="CC3300"/>
    <a:srgbClr val="CC9900"/>
    <a:srgbClr val="FF9900"/>
    <a:srgbClr val="00FF00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 autoAdjust="0"/>
    <p:restoredTop sz="82043" autoAdjust="0"/>
  </p:normalViewPr>
  <p:slideViewPr>
    <p:cSldViewPr>
      <p:cViewPr varScale="1">
        <p:scale>
          <a:sx n="118" d="100"/>
          <a:sy n="118" d="100"/>
        </p:scale>
        <p:origin x="1074" y="102"/>
      </p:cViewPr>
      <p:guideLst>
        <p:guide orient="horz" pos="1824"/>
        <p:guide pos="3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>
      <p:cViewPr>
        <p:scale>
          <a:sx n="75" d="100"/>
          <a:sy n="75" d="100"/>
        </p:scale>
        <p:origin x="-552" y="840"/>
      </p:cViewPr>
      <p:guideLst>
        <p:guide orient="horz" pos="3216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1071" cy="50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defTabSz="947236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5529" y="0"/>
            <a:ext cx="3071071" cy="50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 defTabSz="947236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00815"/>
            <a:ext cx="3071071" cy="50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defTabSz="947236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5529" y="9700815"/>
            <a:ext cx="3071071" cy="50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 defTabSz="947236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9E204C3-4BDA-40EF-93BE-722134A41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15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1071" cy="50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defTabSz="9472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529" y="0"/>
            <a:ext cx="3071071" cy="50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 defTabSz="9472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458" y="4849616"/>
            <a:ext cx="5197685" cy="459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00815"/>
            <a:ext cx="3071071" cy="50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defTabSz="9472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529" y="9700815"/>
            <a:ext cx="3071071" cy="50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 defTabSz="9472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E9A6260-AB4E-4B7A-9995-3B15E140A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1600" indent="-101600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1000" indent="-889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73100" indent="-10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52500" indent="-889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44600" indent="-10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6AD1E-32A2-4E9A-BFB0-DDA9528269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7069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033BE-D728-4599-9B00-C2C12FA260B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37683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2F37F-9DA4-47A8-9F5E-620D2941F9A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03862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C7F3E-D6C1-48DA-986D-2D8E1C16480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71421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69BA7-51DA-4428-8DD9-7C5D88E1F0A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83186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86546-28BD-49A1-92D4-840F3792DFD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16072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3181C-3927-4760-8C04-F508E049790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3537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6A059-46EF-4588-9CA4-32B735CEB28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70688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41951-6AF6-4086-8055-C2798EED990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4742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E7B0C-8CE3-433F-BEFB-8B6F063B382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5100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C0844-1440-42EE-B5BB-C69AB880E267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432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721CB-5E3C-4A3E-ABA6-7F58BDC675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88422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10EAB-B9E7-4C01-9C21-C02DB6665ECC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6008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D6F4C-689D-4A99-8047-BBA37EC134F2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0352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7352E-5C7D-4E1B-A5D9-7A4BA6265FFD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1279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B460A-2922-457E-A99B-A8342623DA01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209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56225-1552-4E61-9196-35C185076F88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56135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43687-3F4A-468E-A0E8-707CD793569B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82263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0499B-1D64-45AF-B251-EFF523BB1D8F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4151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758AA-D940-4572-B8F4-52679A03901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2210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8249C-92B9-4495-9AE6-D4A36FC861A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DHTML: Dynamic HTML (W3C)</a:t>
            </a:r>
          </a:p>
          <a:p>
            <a:r>
              <a:rPr lang="cs-CZ" smtClean="0"/>
              <a:t>CSS: Cascade Style Sheets (W3C)</a:t>
            </a:r>
          </a:p>
          <a:p>
            <a:r>
              <a:rPr lang="cs-CZ" smtClean="0"/>
              <a:t>HTML: HyperText Markup Language (W3C)</a:t>
            </a:r>
          </a:p>
          <a:p>
            <a:r>
              <a:rPr lang="cs-CZ" smtClean="0"/>
              <a:t>DOM: Document Object Model (W3C)</a:t>
            </a:r>
          </a:p>
        </p:txBody>
      </p:sp>
    </p:spTree>
    <p:extLst>
      <p:ext uri="{BB962C8B-B14F-4D97-AF65-F5344CB8AC3E}">
        <p14:creationId xmlns:p14="http://schemas.microsoft.com/office/powerpoint/2010/main" val="8785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05A6F-FF29-49B5-8A64-37A41554C62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09829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77AE3-BE37-4DF8-A110-0DA77EDC5D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1713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2B226-0098-4E1A-BC74-EB8E3CBA41E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IE: Microsoft Internet Explorer</a:t>
            </a:r>
          </a:p>
        </p:txBody>
      </p:sp>
    </p:spTree>
    <p:extLst>
      <p:ext uri="{BB962C8B-B14F-4D97-AF65-F5344CB8AC3E}">
        <p14:creationId xmlns:p14="http://schemas.microsoft.com/office/powerpoint/2010/main" val="83565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D6154-D641-4973-8AA8-FEC53E51A42D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671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05637-5605-45F2-BC3A-31D94CDBF55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19302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A8FE4-8D74-46BC-9D09-73433F3311F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7997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839440"/>
            <a:ext cx="8572500" cy="52538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smtClean="0"/>
              <a:t>Text první úrovně</a:t>
            </a:r>
          </a:p>
          <a:p>
            <a:pPr lvl="0"/>
            <a:r>
              <a:rPr lang="cs-CZ" smtClean="0"/>
              <a:t>Další stejně velký text</a:t>
            </a:r>
          </a:p>
          <a:p>
            <a:pPr lvl="1"/>
            <a:r>
              <a:rPr lang="cs-CZ" smtClean="0"/>
              <a:t>Nižší úroveň</a:t>
            </a:r>
          </a:p>
          <a:p>
            <a:pPr lvl="2"/>
            <a:r>
              <a:rPr lang="cs-CZ" smtClean="0"/>
              <a:t>Ještě nižší úroveň (a dál bych už neklesal)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133600"/>
          </a:xfrm>
        </p:spPr>
        <p:txBody>
          <a:bodyPr anchor="ctr"/>
          <a:lstStyle/>
          <a:p>
            <a:pPr algn="ctr">
              <a:defRPr/>
            </a:pPr>
            <a:r>
              <a:rPr lang="en-US" sz="3600" dirty="0" err="1" smtClean="0"/>
              <a:t>Logika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stran</a:t>
            </a:r>
            <a:r>
              <a:rPr lang="cs-CZ" sz="3600" dirty="0" smtClean="0"/>
              <a:t>ě klienta, skriptovací jazyky</a:t>
            </a:r>
            <a:br>
              <a:rPr lang="cs-CZ" sz="3600" dirty="0" smtClean="0"/>
            </a:br>
            <a:endParaRPr lang="en-US" sz="3600" dirty="0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Martin </a:t>
            </a:r>
            <a:r>
              <a:rPr lang="en-US" b="1" dirty="0" err="1" smtClean="0"/>
              <a:t>Kl</a:t>
            </a:r>
            <a:r>
              <a:rPr lang="cs-CZ" b="1" dirty="0" err="1" smtClean="0"/>
              <a:t>íma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Skripty a HTML: jak ho zapsat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/>
              <a:t>&lt;script language="JavaScript" type="text/</a:t>
            </a:r>
            <a:r>
              <a:rPr lang="en-US" sz="1800" dirty="0" err="1" smtClean="0"/>
              <a:t>javascript</a:t>
            </a:r>
            <a:r>
              <a:rPr lang="en-US" sz="1800" dirty="0" smtClean="0"/>
              <a:t>"&gt;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8000"/>
                </a:solidFill>
              </a:rPr>
              <a:t>&lt;!-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/>
              <a:t>	</a:t>
            </a:r>
            <a:r>
              <a:rPr lang="en-US" sz="1800" b="1" dirty="0" err="1" smtClean="0"/>
              <a:t>tady</a:t>
            </a:r>
            <a:r>
              <a:rPr lang="en-US" sz="1800" b="1" dirty="0" smtClean="0"/>
              <a:t> je </a:t>
            </a:r>
            <a:r>
              <a:rPr lang="en-US" sz="1800" b="1" dirty="0" err="1" smtClean="0"/>
              <a:t>skript</a:t>
            </a:r>
            <a:endParaRPr lang="en-US" sz="1800" b="1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008000"/>
                </a:solidFill>
              </a:rPr>
              <a:t>// --&gt;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/>
              <a:t>&lt;/script&gt;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/>
              <a:t>&lt;script language="JavaScript" type="text/</a:t>
            </a:r>
            <a:r>
              <a:rPr lang="en-US" sz="1800" dirty="0" err="1" smtClean="0"/>
              <a:t>javascript</a:t>
            </a:r>
            <a:r>
              <a:rPr lang="en-US" sz="1800" dirty="0" smtClean="0"/>
              <a:t>" </a:t>
            </a:r>
            <a:r>
              <a:rPr lang="en-US" sz="1800" b="1" dirty="0" err="1" smtClean="0"/>
              <a:t>src</a:t>
            </a:r>
            <a:r>
              <a:rPr lang="en-US" sz="1800" b="1" dirty="0" smtClean="0"/>
              <a:t>="skript.js"</a:t>
            </a:r>
            <a:r>
              <a:rPr lang="en-US" sz="1800" dirty="0" smtClean="0"/>
              <a:t>&gt;&lt;/script&gt;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800" dirty="0" smtClean="0"/>
              <a:t>&lt;input type="button" </a:t>
            </a:r>
            <a:r>
              <a:rPr lang="en-US" sz="1800" b="1" dirty="0" err="1" smtClean="0"/>
              <a:t>onClick</a:t>
            </a:r>
            <a:r>
              <a:rPr lang="en-US" sz="1800" b="1" dirty="0" smtClean="0"/>
              <a:t>="</a:t>
            </a:r>
            <a:r>
              <a:rPr lang="en-US" sz="1800" b="1" dirty="0" err="1" smtClean="0"/>
              <a:t>tady</a:t>
            </a:r>
            <a:r>
              <a:rPr lang="en-US" sz="1800" b="1" dirty="0" smtClean="0"/>
              <a:t> je </a:t>
            </a:r>
            <a:r>
              <a:rPr lang="en-US" sz="1800" b="1" dirty="0" err="1" smtClean="0"/>
              <a:t>skript</a:t>
            </a:r>
            <a:r>
              <a:rPr lang="en-US" sz="1800" b="1" dirty="0" smtClean="0"/>
              <a:t>"</a:t>
            </a:r>
            <a:r>
              <a:rPr lang="en-US" sz="1800" dirty="0" smtClean="0"/>
              <a:t>/&gt;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3606800" y="1341438"/>
            <a:ext cx="1541463" cy="858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cs-CZ" sz="1400"/>
              <a:t>schová skript před prohlížeči, kte</a:t>
            </a:r>
            <a:r>
              <a:rPr lang="en-US" sz="1400"/>
              <a:t>r</a:t>
            </a:r>
            <a:r>
              <a:rPr lang="cs-CZ" sz="1400"/>
              <a:t>é ho neumí</a:t>
            </a:r>
          </a:p>
        </p:txBody>
      </p:sp>
      <p:cxnSp>
        <p:nvCxnSpPr>
          <p:cNvPr id="345093" name="AutoShape 5"/>
          <p:cNvCxnSpPr>
            <a:cxnSpLocks noChangeShapeType="1"/>
          </p:cNvCxnSpPr>
          <p:nvPr/>
        </p:nvCxnSpPr>
        <p:spPr bwMode="auto">
          <a:xfrm>
            <a:off x="762000" y="1340768"/>
            <a:ext cx="2844800" cy="3079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lg" len="med"/>
            <a:tailEnd/>
          </a:ln>
        </p:spPr>
      </p:cxnSp>
      <p:cxnSp>
        <p:nvCxnSpPr>
          <p:cNvPr id="345094" name="AutoShape 6"/>
          <p:cNvCxnSpPr>
            <a:cxnSpLocks noChangeShapeType="1"/>
          </p:cNvCxnSpPr>
          <p:nvPr/>
        </p:nvCxnSpPr>
        <p:spPr bwMode="auto">
          <a:xfrm flipV="1">
            <a:off x="873125" y="1628800"/>
            <a:ext cx="2733675" cy="2270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lg" len="med"/>
            <a:tailEnd/>
          </a:ln>
        </p:spPr>
      </p:cxnSp>
      <p:grpSp>
        <p:nvGrpSpPr>
          <p:cNvPr id="8" name="Group 7"/>
          <p:cNvGrpSpPr/>
          <p:nvPr/>
        </p:nvGrpSpPr>
        <p:grpSpPr>
          <a:xfrm>
            <a:off x="469036" y="4869160"/>
            <a:ext cx="4895052" cy="432048"/>
            <a:chOff x="1619672" y="4221088"/>
            <a:chExt cx="3888432" cy="432048"/>
          </a:xfrm>
        </p:grpSpPr>
        <p:cxnSp>
          <p:nvCxnSpPr>
            <p:cNvPr id="4" name="Straight Connector 3"/>
            <p:cNvCxnSpPr/>
            <p:nvPr/>
          </p:nvCxnSpPr>
          <p:spPr bwMode="auto">
            <a:xfrm flipH="1">
              <a:off x="1619672" y="4221088"/>
              <a:ext cx="3816424" cy="43204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>
              <a:off x="1619672" y="4221088"/>
              <a:ext cx="3888432" cy="43204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2914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Skripty a HTML: kam ho zapsat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&lt;html&gt;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b="1" smtClean="0">
                <a:solidFill>
                  <a:srgbClr val="FF9900"/>
                </a:solidFill>
                <a:latin typeface="Courier New" pitchFamily="49" charset="0"/>
              </a:rPr>
              <a:t>	&lt;head&gt;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		&lt;title&gt;Jednoduch</a:t>
            </a:r>
            <a:r>
              <a:rPr lang="cs-CZ" sz="1700" smtClean="0">
                <a:latin typeface="Courier New" pitchFamily="49" charset="0"/>
              </a:rPr>
              <a:t>ý</a:t>
            </a:r>
            <a:r>
              <a:rPr lang="de-DE" sz="1700" smtClean="0">
                <a:latin typeface="Courier New" pitchFamily="49" charset="0"/>
              </a:rPr>
              <a:t> dokument</a:t>
            </a:r>
            <a:r>
              <a:rPr lang="en-US" sz="1700" smtClean="0">
                <a:latin typeface="Courier New" pitchFamily="49" charset="0"/>
              </a:rPr>
              <a:t>&lt;/title&gt;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b="1" smtClean="0">
                <a:latin typeface="Courier New" pitchFamily="49" charset="0"/>
              </a:rPr>
              <a:t>		&lt;script type="text/javascript"&gt;tady je skript&lt;/script&gt;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b="1" smtClean="0">
                <a:latin typeface="Courier New" pitchFamily="49" charset="0"/>
              </a:rPr>
              <a:t>	</a:t>
            </a:r>
            <a:r>
              <a:rPr lang="en-US" sz="1700" b="1" smtClean="0">
                <a:solidFill>
                  <a:srgbClr val="FF9900"/>
                </a:solidFill>
                <a:latin typeface="Courier New" pitchFamily="49" charset="0"/>
              </a:rPr>
              <a:t>&lt;/head&gt;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17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b="1" smtClean="0">
                <a:latin typeface="Courier New" pitchFamily="49" charset="0"/>
              </a:rPr>
              <a:t>	</a:t>
            </a:r>
            <a:r>
              <a:rPr lang="en-US" sz="1700" b="1" smtClean="0">
                <a:solidFill>
                  <a:srgbClr val="FF9900"/>
                </a:solidFill>
                <a:latin typeface="Courier New" pitchFamily="49" charset="0"/>
              </a:rPr>
              <a:t>&lt;body&gt;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		&lt;h1&gt;T</a:t>
            </a:r>
            <a:r>
              <a:rPr lang="cs-CZ" sz="1700" smtClean="0">
                <a:latin typeface="Courier New" pitchFamily="49" charset="0"/>
              </a:rPr>
              <a:t>ělo dokumentu</a:t>
            </a:r>
            <a:r>
              <a:rPr lang="en-US" sz="1700" smtClean="0">
                <a:latin typeface="Courier New" pitchFamily="49" charset="0"/>
              </a:rPr>
              <a:t>&lt;/h1&gt;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b="1" smtClean="0">
                <a:latin typeface="Courier New" pitchFamily="49" charset="0"/>
              </a:rPr>
              <a:t>		&lt;script type="text/javascript"&gt;tady je skript&lt;/script&gt;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		&lt;form&gt;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			&lt;input type="text"/&gt;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			&lt;input type="button" </a:t>
            </a:r>
            <a:r>
              <a:rPr lang="en-US" sz="1700" b="1" smtClean="0">
                <a:solidFill>
                  <a:srgbClr val="FF9900"/>
                </a:solidFill>
                <a:latin typeface="Courier New" pitchFamily="49" charset="0"/>
              </a:rPr>
              <a:t>onClick</a:t>
            </a:r>
            <a:r>
              <a:rPr lang="en-US" sz="1700" b="1" smtClean="0">
                <a:latin typeface="Courier New" pitchFamily="49" charset="0"/>
              </a:rPr>
              <a:t>="tady je skript"</a:t>
            </a:r>
            <a:r>
              <a:rPr lang="en-US" sz="1700" smtClean="0">
                <a:latin typeface="Courier New" pitchFamily="49" charset="0"/>
              </a:rPr>
              <a:t>/&gt;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		&lt;/form&gt;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b="1" smtClean="0">
                <a:latin typeface="Courier New" pitchFamily="49" charset="0"/>
              </a:rPr>
              <a:t>	</a:t>
            </a:r>
            <a:r>
              <a:rPr lang="en-US" sz="1700" b="1" smtClean="0">
                <a:solidFill>
                  <a:srgbClr val="FF9900"/>
                </a:solidFill>
                <a:latin typeface="Courier New" pitchFamily="49" charset="0"/>
              </a:rPr>
              <a:t>&lt;/body&gt;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700" smtClean="0">
                <a:latin typeface="Courier New" pitchFamily="49" charset="0"/>
              </a:rPr>
              <a:t>&lt;/html&gt;</a:t>
            </a:r>
            <a:endParaRPr lang="cs-CZ" sz="1700" smtClean="0">
              <a:latin typeface="Courier New" pitchFamily="49" charset="0"/>
            </a:endParaRPr>
          </a:p>
        </p:txBody>
      </p:sp>
      <p:sp>
        <p:nvSpPr>
          <p:cNvPr id="346116" name="AutoShape 4"/>
          <p:cNvSpPr>
            <a:spLocks noChangeArrowheads="1"/>
          </p:cNvSpPr>
          <p:nvPr/>
        </p:nvSpPr>
        <p:spPr bwMode="auto">
          <a:xfrm rot="-5400000">
            <a:off x="4248150" y="-2439193"/>
            <a:ext cx="1081087" cy="8208962"/>
          </a:xfrm>
          <a:prstGeom prst="roundRect">
            <a:avLst>
              <a:gd name="adj" fmla="val 4250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b" anchorCtr="1"/>
          <a:lstStyle/>
          <a:p>
            <a:pPr algn="ctr" eaLnBrk="0" hangingPunct="0"/>
            <a:r>
              <a:rPr lang="en-US" sz="1600" b="1"/>
              <a:t>reakce na ud</a:t>
            </a:r>
            <a:r>
              <a:rPr lang="cs-CZ" sz="1600" b="1"/>
              <a:t>álosti</a:t>
            </a:r>
          </a:p>
        </p:txBody>
      </p:sp>
      <p:sp>
        <p:nvSpPr>
          <p:cNvPr id="346117" name="AutoShape 5"/>
          <p:cNvSpPr>
            <a:spLocks noChangeArrowheads="1"/>
          </p:cNvSpPr>
          <p:nvPr/>
        </p:nvSpPr>
        <p:spPr bwMode="auto">
          <a:xfrm rot="-5400000">
            <a:off x="3745706" y="-640605"/>
            <a:ext cx="2085975" cy="8208962"/>
          </a:xfrm>
          <a:prstGeom prst="roundRect">
            <a:avLst>
              <a:gd name="adj" fmla="val 4250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b" anchorCtr="1"/>
          <a:lstStyle/>
          <a:p>
            <a:pPr algn="ctr" eaLnBrk="0" hangingPunct="0"/>
            <a:r>
              <a:rPr lang="cs-CZ" sz="1600" b="1"/>
              <a:t>tvorba obsahu při načítání</a:t>
            </a:r>
          </a:p>
        </p:txBody>
      </p:sp>
      <p:sp>
        <p:nvSpPr>
          <p:cNvPr id="346119" name="AutoShape 7"/>
          <p:cNvSpPr>
            <a:spLocks noChangeArrowheads="1"/>
          </p:cNvSpPr>
          <p:nvPr/>
        </p:nvSpPr>
        <p:spPr bwMode="auto">
          <a:xfrm>
            <a:off x="4643438" y="3498628"/>
            <a:ext cx="3457575" cy="936625"/>
          </a:xfrm>
          <a:prstGeom prst="roundRect">
            <a:avLst>
              <a:gd name="adj" fmla="val 4250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b" anchorCtr="1"/>
          <a:lstStyle/>
          <a:p>
            <a:pPr algn="ctr" eaLnBrk="0" hangingPunct="0"/>
            <a:r>
              <a:rPr lang="en-US" sz="1600" b="1"/>
              <a:t>reakce na ud</a:t>
            </a:r>
            <a:r>
              <a:rPr lang="cs-CZ" sz="1600" b="1"/>
              <a:t>álosti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71218" y="3606900"/>
            <a:ext cx="3285158" cy="542180"/>
            <a:chOff x="1619672" y="4221088"/>
            <a:chExt cx="3888432" cy="432048"/>
          </a:xfrm>
        </p:grpSpPr>
        <p:cxnSp>
          <p:nvCxnSpPr>
            <p:cNvPr id="8" name="Straight Connector 7"/>
            <p:cNvCxnSpPr/>
            <p:nvPr/>
          </p:nvCxnSpPr>
          <p:spPr bwMode="auto">
            <a:xfrm flipH="1">
              <a:off x="1619672" y="4221088"/>
              <a:ext cx="3816424" cy="43204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19672" y="4221088"/>
              <a:ext cx="3888432" cy="43204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4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 animBg="1"/>
      <p:bldP spid="346117" grpId="0" animBg="1"/>
      <p:bldP spid="3461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Kdy se skripty spouští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984250"/>
            <a:ext cx="8572500" cy="474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při načítání dokumentu: uvnitř </a:t>
            </a:r>
            <a:r>
              <a:rPr lang="cs-CZ" i="1" dirty="0" smtClean="0"/>
              <a:t>body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cs-CZ" sz="1800" dirty="0" smtClean="0">
                <a:solidFill>
                  <a:srgbClr val="FF9900"/>
                </a:solidFill>
              </a:rPr>
              <a:t>	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49" charset="0"/>
              </a:rPr>
              <a:t>&lt;body&gt;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&lt;h1&gt;T</a:t>
            </a:r>
            <a:r>
              <a:rPr lang="cs-CZ" sz="1800" dirty="0" err="1" smtClean="0">
                <a:latin typeface="Courier New" pitchFamily="49" charset="0"/>
              </a:rPr>
              <a:t>ělo</a:t>
            </a:r>
            <a:r>
              <a:rPr lang="cs-CZ" sz="1800" dirty="0" smtClean="0">
                <a:latin typeface="Courier New" pitchFamily="49" charset="0"/>
              </a:rPr>
              <a:t> dokumentu</a:t>
            </a:r>
            <a:r>
              <a:rPr lang="en-US" sz="1800" dirty="0" smtClean="0">
                <a:latin typeface="Courier New" pitchFamily="49" charset="0"/>
              </a:rPr>
              <a:t>&lt;/h1&gt;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		&lt;script type="text/</a:t>
            </a:r>
            <a:r>
              <a:rPr lang="en-US" sz="1800" b="1" dirty="0" err="1" smtClean="0">
                <a:latin typeface="Courier New" pitchFamily="49" charset="0"/>
              </a:rPr>
              <a:t>javascript</a:t>
            </a:r>
            <a:r>
              <a:rPr lang="en-US" sz="1800" b="1" dirty="0" smtClean="0">
                <a:latin typeface="Courier New" pitchFamily="49" charset="0"/>
              </a:rPr>
              <a:t>"&gt;</a:t>
            </a:r>
            <a:r>
              <a:rPr lang="en-US" sz="1800" b="1" dirty="0" err="1" smtClean="0">
                <a:latin typeface="Courier New" pitchFamily="49" charset="0"/>
              </a:rPr>
              <a:t>tady</a:t>
            </a:r>
            <a:r>
              <a:rPr lang="en-US" sz="1800" b="1" dirty="0" smtClean="0">
                <a:latin typeface="Courier New" pitchFamily="49" charset="0"/>
              </a:rPr>
              <a:t> je </a:t>
            </a:r>
            <a:r>
              <a:rPr lang="en-US" sz="1800" b="1" dirty="0" err="1" smtClean="0">
                <a:latin typeface="Courier New" pitchFamily="49" charset="0"/>
              </a:rPr>
              <a:t>skript</a:t>
            </a:r>
            <a:r>
              <a:rPr lang="en-US" sz="1800" b="1" dirty="0" smtClean="0">
                <a:latin typeface="Courier New" pitchFamily="49" charset="0"/>
              </a:rPr>
              <a:t>&lt;/script&gt;</a:t>
            </a:r>
            <a:endParaRPr lang="cs-CZ" sz="18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9900"/>
                </a:solidFill>
                <a:latin typeface="Courier New" pitchFamily="49" charset="0"/>
              </a:rPr>
              <a:t>&lt;body&gt;</a:t>
            </a:r>
            <a:endParaRPr lang="cs-CZ" b="1" dirty="0" smtClean="0">
              <a:latin typeface="Courier New" pitchFamily="49" charset="0"/>
            </a:endParaRPr>
          </a:p>
          <a:p>
            <a:pPr>
              <a:defRPr/>
            </a:pPr>
            <a:endParaRPr lang="cs-CZ" sz="2000" dirty="0" smtClean="0">
              <a:latin typeface="Courier New" pitchFamily="49" charset="0"/>
            </a:endParaRPr>
          </a:p>
          <a:p>
            <a:pPr>
              <a:defRPr/>
            </a:pPr>
            <a:r>
              <a:rPr lang="cs-CZ" dirty="0" smtClean="0"/>
              <a:t>řízení událostmi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/>
              <a:t>	</a:t>
            </a:r>
            <a:r>
              <a:rPr lang="en-US" sz="1800" dirty="0" smtClean="0">
                <a:latin typeface="Courier New" pitchFamily="49" charset="0"/>
              </a:rPr>
              <a:t>&lt;input type="button" </a:t>
            </a:r>
            <a:r>
              <a:rPr lang="en-US" sz="1800" b="1" dirty="0" err="1" smtClean="0">
                <a:solidFill>
                  <a:srgbClr val="FF9900"/>
                </a:solidFill>
                <a:latin typeface="Courier New" pitchFamily="49" charset="0"/>
              </a:rPr>
              <a:t>onClick</a:t>
            </a:r>
            <a:r>
              <a:rPr lang="en-US" sz="1800" dirty="0" smtClean="0">
                <a:latin typeface="Courier New" pitchFamily="49" charset="0"/>
              </a:rPr>
              <a:t>="</a:t>
            </a:r>
            <a:r>
              <a:rPr lang="en-US" sz="1800" dirty="0" err="1" smtClean="0">
                <a:latin typeface="Courier New" pitchFamily="49" charset="0"/>
              </a:rPr>
              <a:t>tady</a:t>
            </a:r>
            <a:r>
              <a:rPr lang="en-US" sz="1800" dirty="0" smtClean="0">
                <a:latin typeface="Courier New" pitchFamily="49" charset="0"/>
              </a:rPr>
              <a:t> je </a:t>
            </a:r>
            <a:r>
              <a:rPr lang="en-US" sz="1800" dirty="0" err="1" smtClean="0">
                <a:latin typeface="Courier New" pitchFamily="49" charset="0"/>
              </a:rPr>
              <a:t>skript</a:t>
            </a:r>
            <a:r>
              <a:rPr lang="en-US" sz="1800" dirty="0" smtClean="0">
                <a:latin typeface="Courier New" pitchFamily="49" charset="0"/>
              </a:rPr>
              <a:t>"/&gt;</a:t>
            </a:r>
            <a:endParaRPr lang="cs-CZ" sz="1800" dirty="0" smtClean="0">
              <a:latin typeface="Courier New" pitchFamily="49" charset="0"/>
            </a:endParaRPr>
          </a:p>
          <a:p>
            <a:pPr>
              <a:defRPr/>
            </a:pPr>
            <a:endParaRPr lang="cs-CZ" sz="2000" dirty="0" smtClean="0">
              <a:latin typeface="Courier New" pitchFamily="49" charset="0"/>
            </a:endParaRPr>
          </a:p>
          <a:p>
            <a:pPr>
              <a:defRPr/>
            </a:pPr>
            <a:r>
              <a:rPr lang="cs-CZ" dirty="0" smtClean="0"/>
              <a:t>spuštění jiným skriptem</a:t>
            </a:r>
          </a:p>
        </p:txBody>
      </p:sp>
      <p:sp>
        <p:nvSpPr>
          <p:cNvPr id="2" name="Rectangular Callout 1"/>
          <p:cNvSpPr/>
          <p:nvPr/>
        </p:nvSpPr>
        <p:spPr bwMode="auto">
          <a:xfrm>
            <a:off x="4572000" y="2924944"/>
            <a:ext cx="2088232" cy="360040"/>
          </a:xfrm>
          <a:prstGeom prst="wedgeRectCallout">
            <a:avLst>
              <a:gd name="adj1" fmla="val -54010"/>
              <a:gd name="adj2" fmla="val 12318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Takto to ale neděláme :-)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1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syntaxe a základy jazyka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647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Vlastnosti JavaScriptu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679450"/>
            <a:ext cx="8572500" cy="4749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proměnné</a:t>
            </a:r>
          </a:p>
          <a:p>
            <a:pPr marL="742950" lvl="2" indent="-342900">
              <a:buClr>
                <a:srgbClr val="00BCE9"/>
              </a:buClr>
              <a:buSzPct val="60000"/>
              <a:buNone/>
              <a:defRPr/>
            </a:pPr>
            <a:r>
              <a:rPr lang="cs-CZ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var </a:t>
            </a:r>
            <a:r>
              <a:rPr lang="cs-CZ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prom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; // </a:t>
            </a:r>
            <a:r>
              <a:rPr lang="en-US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deklarace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lok</a:t>
            </a:r>
            <a:r>
              <a:rPr lang="cs-CZ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ální</a:t>
            </a:r>
            <a:r>
              <a:rPr lang="cs-CZ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prom</a:t>
            </a:r>
            <a:r>
              <a:rPr lang="cs-CZ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.</a:t>
            </a:r>
            <a:endParaRPr lang="en-US" b="1" dirty="0" smtClean="0">
              <a:solidFill>
                <a:srgbClr val="0060AF"/>
              </a:solidFill>
              <a:effectLst/>
              <a:latin typeface="Courier New" pitchFamily="49" charset="0"/>
              <a:ea typeface="+mn-ea"/>
              <a:cs typeface="+mn-cs"/>
            </a:endParaRPr>
          </a:p>
          <a:p>
            <a:pPr marL="742950" lvl="2" indent="-342900">
              <a:buClr>
                <a:srgbClr val="00BCE9"/>
              </a:buClr>
              <a:buSzPct val="60000"/>
              <a:buNone/>
              <a:defRPr/>
            </a:pPr>
            <a:r>
              <a:rPr lang="cs-CZ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prom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2 = “</a:t>
            </a:r>
            <a:r>
              <a:rPr lang="en-US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ahoj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”;  // </a:t>
            </a:r>
            <a:r>
              <a:rPr lang="en-US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deklarace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 a </a:t>
            </a:r>
            <a:r>
              <a:rPr lang="en-US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definice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, glob</a:t>
            </a:r>
            <a:r>
              <a:rPr lang="cs-CZ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á</a:t>
            </a:r>
            <a:r>
              <a:rPr lang="en-US" b="1" dirty="0" err="1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ln</a:t>
            </a:r>
            <a:r>
              <a:rPr lang="cs-CZ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í</a:t>
            </a:r>
            <a:r>
              <a:rPr lang="en-US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 prom</a:t>
            </a:r>
            <a:r>
              <a:rPr lang="cs-CZ" b="1" dirty="0" smtClean="0">
                <a:solidFill>
                  <a:srgbClr val="0060AF"/>
                </a:solidFill>
                <a:effectLst/>
                <a:latin typeface="Courier New" pitchFamily="49" charset="0"/>
                <a:ea typeface="+mn-ea"/>
                <a:cs typeface="+mn-cs"/>
              </a:rPr>
              <a:t>.</a:t>
            </a:r>
          </a:p>
          <a:p>
            <a:pPr>
              <a:defRPr/>
            </a:pPr>
            <a:r>
              <a:rPr lang="cs-CZ" dirty="0" smtClean="0"/>
              <a:t>netypový jazyk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1800" dirty="0" smtClean="0">
                <a:latin typeface="Courier New" pitchFamily="49" charset="0"/>
              </a:rPr>
              <a:t>		</a:t>
            </a:r>
            <a:r>
              <a:rPr lang="cs-CZ" sz="1800" b="1" dirty="0" smtClean="0">
                <a:effectLst/>
                <a:latin typeface="Courier New" pitchFamily="49" charset="0"/>
              </a:rPr>
              <a:t>var </a:t>
            </a:r>
            <a:r>
              <a:rPr lang="cs-CZ" sz="1800" b="1" dirty="0" err="1" smtClean="0">
                <a:effectLst/>
                <a:latin typeface="Courier New" pitchFamily="49" charset="0"/>
              </a:rPr>
              <a:t>prom</a:t>
            </a:r>
            <a:r>
              <a:rPr lang="cs-CZ" sz="1800" b="1" dirty="0" smtClean="0">
                <a:effectLst/>
                <a:latin typeface="Courier New" pitchFamily="49" charset="0"/>
              </a:rPr>
              <a:t> = 12</a:t>
            </a:r>
            <a:r>
              <a:rPr lang="en-US" sz="1800" b="1" dirty="0" smtClean="0">
                <a:effectLst/>
                <a:latin typeface="Courier New" pitchFamily="49" charset="0"/>
              </a:rPr>
              <a:t>;</a:t>
            </a:r>
            <a:r>
              <a:rPr lang="cs-CZ" sz="1800" b="1" dirty="0" smtClean="0">
                <a:effectLst/>
                <a:latin typeface="Courier New" pitchFamily="49" charset="0"/>
              </a:rPr>
              <a:t>		</a:t>
            </a:r>
            <a:r>
              <a:rPr lang="en-US" sz="1800" b="1" dirty="0" smtClean="0">
                <a:effectLst/>
                <a:latin typeface="Courier New" pitchFamily="49" charset="0"/>
              </a:rPr>
              <a:t>// </a:t>
            </a:r>
            <a:r>
              <a:rPr lang="cs-CZ" sz="1800" b="1" dirty="0" err="1" smtClean="0">
                <a:effectLst/>
                <a:latin typeface="Courier New" pitchFamily="49" charset="0"/>
              </a:rPr>
              <a:t>prom</a:t>
            </a:r>
            <a:r>
              <a:rPr lang="en-US" sz="1800" b="1" dirty="0" smtClean="0">
                <a:effectLst/>
                <a:latin typeface="Courier New" pitchFamily="49" charset="0"/>
              </a:rPr>
              <a:t> je </a:t>
            </a:r>
            <a:r>
              <a:rPr lang="cs-CZ" sz="1800" b="1" dirty="0" err="1" smtClean="0">
                <a:effectLst/>
                <a:latin typeface="Courier New" pitchFamily="49" charset="0"/>
              </a:rPr>
              <a:t>Number</a:t>
            </a:r>
            <a:endParaRPr lang="cs-CZ" sz="1800" b="1" dirty="0" smtClean="0">
              <a:effectLst/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cs-CZ" sz="1800" b="1" dirty="0" smtClean="0">
                <a:effectLst/>
                <a:latin typeface="Courier New" pitchFamily="49" charset="0"/>
              </a:rPr>
              <a:t>		</a:t>
            </a:r>
            <a:r>
              <a:rPr lang="cs-CZ" sz="1800" b="1" dirty="0" err="1" smtClean="0">
                <a:effectLst/>
                <a:latin typeface="Courier New" pitchFamily="49" charset="0"/>
              </a:rPr>
              <a:t>prom</a:t>
            </a:r>
            <a:r>
              <a:rPr lang="en-US" sz="1800" b="1" dirty="0" smtClean="0">
                <a:effectLst/>
                <a:latin typeface="Courier New" pitchFamily="49" charset="0"/>
              </a:rPr>
              <a:t> = "text";</a:t>
            </a:r>
            <a:r>
              <a:rPr lang="cs-CZ" sz="1800" b="1" dirty="0" smtClean="0">
                <a:effectLst/>
                <a:latin typeface="Courier New" pitchFamily="49" charset="0"/>
              </a:rPr>
              <a:t>		// </a:t>
            </a:r>
            <a:r>
              <a:rPr lang="cs-CZ" sz="1800" b="1" dirty="0" err="1" smtClean="0">
                <a:effectLst/>
                <a:latin typeface="Courier New" pitchFamily="49" charset="0"/>
              </a:rPr>
              <a:t>prom</a:t>
            </a:r>
            <a:r>
              <a:rPr lang="cs-CZ" sz="1800" b="1" dirty="0" smtClean="0">
                <a:effectLst/>
                <a:latin typeface="Courier New" pitchFamily="49" charset="0"/>
              </a:rPr>
              <a:t> je </a:t>
            </a:r>
            <a:r>
              <a:rPr lang="cs-CZ" sz="1800" b="1" dirty="0" err="1" smtClean="0">
                <a:effectLst/>
                <a:latin typeface="Courier New" pitchFamily="49" charset="0"/>
              </a:rPr>
              <a:t>String</a:t>
            </a:r>
            <a:endParaRPr lang="cs-CZ" sz="1800" b="1" dirty="0" smtClean="0">
              <a:effectLst/>
              <a:latin typeface="Courier New" pitchFamily="49" charset="0"/>
            </a:endParaRPr>
          </a:p>
          <a:p>
            <a:pPr>
              <a:defRPr/>
            </a:pPr>
            <a:r>
              <a:rPr lang="cs-CZ" dirty="0" smtClean="0"/>
              <a:t>datové typy</a:t>
            </a:r>
          </a:p>
          <a:p>
            <a:pPr lvl="1">
              <a:defRPr/>
            </a:pPr>
            <a:r>
              <a:rPr lang="cs-CZ" sz="1800" dirty="0" err="1" smtClean="0"/>
              <a:t>String</a:t>
            </a:r>
            <a:r>
              <a:rPr lang="cs-CZ" sz="1800" dirty="0" smtClean="0"/>
              <a:t>: "řetězec" – </a:t>
            </a:r>
            <a:r>
              <a:rPr lang="cs-CZ" sz="1800" dirty="0" err="1" smtClean="0"/>
              <a:t>řetězec</a:t>
            </a:r>
            <a:r>
              <a:rPr lang="cs-CZ" sz="1800" dirty="0" smtClean="0"/>
              <a:t> znaků</a:t>
            </a:r>
          </a:p>
          <a:p>
            <a:pPr lvl="1">
              <a:defRPr/>
            </a:pPr>
            <a:r>
              <a:rPr lang="cs-CZ" sz="1800" dirty="0" err="1" smtClean="0"/>
              <a:t>Number</a:t>
            </a:r>
            <a:r>
              <a:rPr lang="cs-CZ" sz="1800" dirty="0" smtClean="0"/>
              <a:t>: 4.5e-12 – libovolné číslo (celé i desetinné; decimální, </a:t>
            </a:r>
            <a:r>
              <a:rPr lang="cs-CZ" sz="1800" dirty="0" err="1" smtClean="0"/>
              <a:t>oktal</a:t>
            </a:r>
            <a:r>
              <a:rPr lang="cs-CZ" sz="1800" dirty="0" smtClean="0"/>
              <a:t>, </a:t>
            </a:r>
            <a:r>
              <a:rPr lang="cs-CZ" sz="1800" dirty="0" err="1" smtClean="0"/>
              <a:t>hexadec</a:t>
            </a:r>
            <a:r>
              <a:rPr lang="cs-CZ" sz="1800" dirty="0" smtClean="0"/>
              <a:t>)</a:t>
            </a:r>
          </a:p>
          <a:p>
            <a:pPr lvl="1">
              <a:defRPr/>
            </a:pPr>
            <a:r>
              <a:rPr lang="cs-CZ" sz="1800" dirty="0" err="1" smtClean="0"/>
              <a:t>Boolean</a:t>
            </a:r>
            <a:r>
              <a:rPr lang="cs-CZ" sz="1800" dirty="0" smtClean="0"/>
              <a:t>: </a:t>
            </a:r>
            <a:r>
              <a:rPr lang="cs-CZ" sz="1800" dirty="0" err="1" smtClean="0"/>
              <a:t>true</a:t>
            </a:r>
            <a:r>
              <a:rPr lang="cs-CZ" sz="1800" dirty="0" smtClean="0"/>
              <a:t>, fa</a:t>
            </a:r>
            <a:r>
              <a:rPr lang="en-US" sz="1800" dirty="0" smtClean="0"/>
              <a:t>l</a:t>
            </a:r>
            <a:r>
              <a:rPr lang="cs-CZ" sz="1800" dirty="0" smtClean="0"/>
              <a:t>se – logická hodnota</a:t>
            </a:r>
          </a:p>
          <a:p>
            <a:pPr lvl="1">
              <a:defRPr/>
            </a:pPr>
            <a:r>
              <a:rPr lang="cs-CZ" sz="1800" dirty="0" err="1" smtClean="0"/>
              <a:t>Null</a:t>
            </a:r>
            <a:r>
              <a:rPr lang="cs-CZ" sz="1800" dirty="0" smtClean="0"/>
              <a:t>: </a:t>
            </a:r>
            <a:r>
              <a:rPr lang="cs-CZ" sz="1800" dirty="0" err="1" smtClean="0"/>
              <a:t>null</a:t>
            </a:r>
            <a:r>
              <a:rPr lang="cs-CZ" sz="1800" dirty="0" smtClean="0"/>
              <a:t>  – žádná hodnota</a:t>
            </a:r>
          </a:p>
          <a:p>
            <a:pPr lvl="1">
              <a:defRPr/>
            </a:pPr>
            <a:r>
              <a:rPr lang="cs-CZ" sz="1800" dirty="0" err="1" smtClean="0"/>
              <a:t>Object</a:t>
            </a:r>
            <a:r>
              <a:rPr lang="cs-CZ" sz="1800" dirty="0" smtClean="0"/>
              <a:t> definován svými vlastnostmi a metodami</a:t>
            </a:r>
          </a:p>
          <a:p>
            <a:pPr lvl="1">
              <a:defRPr/>
            </a:pPr>
            <a:r>
              <a:rPr lang="cs-CZ" sz="1800" dirty="0" err="1" smtClean="0"/>
              <a:t>Function</a:t>
            </a:r>
            <a:r>
              <a:rPr lang="cs-CZ" sz="1800" dirty="0" smtClean="0"/>
              <a:t>: </a:t>
            </a:r>
            <a:r>
              <a:rPr lang="cs-CZ" sz="1800" dirty="0" err="1" smtClean="0"/>
              <a:t>function</a:t>
            </a:r>
            <a:r>
              <a:rPr lang="cs-CZ" sz="1800" dirty="0" smtClean="0"/>
              <a:t> </a:t>
            </a:r>
            <a:r>
              <a:rPr lang="cs-CZ" sz="1800" dirty="0" err="1" smtClean="0"/>
              <a:t>provedKontrolu</a:t>
            </a:r>
            <a:r>
              <a:rPr lang="cs-CZ" sz="1800" dirty="0" smtClean="0"/>
              <a:t>() – definice funkce</a:t>
            </a:r>
          </a:p>
          <a:p>
            <a:pPr lvl="1">
              <a:defRPr/>
            </a:pPr>
            <a:r>
              <a:rPr lang="cs-CZ" sz="1800" dirty="0" err="1" smtClean="0"/>
              <a:t>Undefined</a:t>
            </a:r>
            <a:endParaRPr lang="cs-CZ" sz="1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cs-CZ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da-DK" dirty="0">
                <a:solidFill>
                  <a:srgbClr val="9F0D79"/>
                </a:solidFill>
                <a:latin typeface="Courier New" panose="02070309020205020404" pitchFamily="49" charset="0"/>
              </a:rPr>
              <a:t> pole</a:t>
            </a:r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a-DK" dirty="0">
                <a:solidFill>
                  <a:srgbClr val="CE7B00"/>
                </a:solidFill>
                <a:latin typeface="Courier New" panose="02070309020205020404" pitchFamily="49" charset="0"/>
              </a:rPr>
              <a:t>"foo"</a:t>
            </a:r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a-DK" dirty="0">
                <a:solidFill>
                  <a:srgbClr val="CE7B00"/>
                </a:solidFill>
                <a:latin typeface="Courier New" panose="02070309020205020404" pitchFamily="49" charset="0"/>
              </a:rPr>
              <a:t>"bar"</a:t>
            </a:r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</a:rPr>
              <a:t>, 3.14];</a:t>
            </a:r>
          </a:p>
          <a:p>
            <a:pPr marL="0" indent="0">
              <a:buNone/>
            </a:pP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dirty="0">
                <a:solidFill>
                  <a:srgbClr val="9F0D79"/>
                </a:solidFill>
                <a:latin typeface="Courier New" panose="02070309020205020404" pitchFamily="49" charset="0"/>
              </a:rPr>
              <a:t> data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= {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dirty="0" err="1">
                <a:solidFill>
                  <a:srgbClr val="009900"/>
                </a:solidFill>
                <a:latin typeface="Courier New" panose="02070309020205020404" pitchFamily="49" charset="0"/>
              </a:rPr>
              <a:t>jmeno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"Petr"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dirty="0" err="1">
                <a:solidFill>
                  <a:srgbClr val="009900"/>
                </a:solidFill>
                <a:latin typeface="Courier New" panose="02070309020205020404" pitchFamily="49" charset="0"/>
              </a:rPr>
              <a:t>prijmeni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"Novák"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</a:rPr>
              <a:t> plus = </a:t>
            </a:r>
            <a:r>
              <a:rPr lang="cs-CZ" b="1" dirty="0" err="1">
                <a:solidFill>
                  <a:srgbClr val="0000E6"/>
                </a:solidFill>
                <a:latin typeface="Courier New" panose="02070309020205020404" pitchFamily="49" charset="0"/>
              </a:rPr>
              <a:t>function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</a:rPr>
              <a:t>(a, b) { 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return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a+b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0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Syntaxe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>
                <a:solidFill>
                  <a:srgbClr val="0000E6"/>
                </a:solidFill>
                <a:latin typeface="Courier New" panose="02070309020205020404" pitchFamily="49" charset="0"/>
              </a:rPr>
              <a:t>if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(a &amp;&amp; b) { ... }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00E6"/>
                </a:solidFill>
                <a:latin typeface="Courier New" panose="02070309020205020404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i=0; i&lt;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pole.length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; i++) { ... }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00E6"/>
                </a:solidFill>
                <a:latin typeface="Courier New" panose="02070309020205020404" pitchFamily="49" charset="0"/>
              </a:rPr>
              <a:t>try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{ ... } </a:t>
            </a:r>
            <a:r>
              <a:rPr lang="cs-CZ" dirty="0" err="1">
                <a:solidFill>
                  <a:srgbClr val="0000E6"/>
                </a:solidFill>
                <a:latin typeface="Courier New" panose="02070309020205020404" pitchFamily="49" charset="0"/>
              </a:rPr>
              <a:t>catch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(e) { ... }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00E6"/>
                </a:solidFill>
                <a:latin typeface="Courier New" panose="02070309020205020404" pitchFamily="49" charset="0"/>
              </a:rPr>
              <a:t>switch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(</a:t>
            </a:r>
            <a:r>
              <a:rPr lang="cs-CZ" dirty="0">
                <a:solidFill>
                  <a:srgbClr val="9F0D79"/>
                </a:solidFill>
                <a:latin typeface="Courier New" panose="02070309020205020404" pitchFamily="49" charset="0"/>
              </a:rPr>
              <a:t>x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case</a:t>
            </a:r>
            <a:r>
              <a:rPr lang="cs-CZ" dirty="0">
                <a:solidFill>
                  <a:srgbClr val="9F0D79"/>
                </a:solidFill>
                <a:latin typeface="Courier New" panose="02070309020205020404" pitchFamily="49" charset="0"/>
              </a:rPr>
              <a:t> y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dirty="0" err="1">
                <a:solidFill>
                  <a:srgbClr val="0000E6"/>
                </a:solidFill>
                <a:latin typeface="Courier New" panose="02070309020205020404" pitchFamily="49" charset="0"/>
              </a:rPr>
              <a:t>break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5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Vlastnosti JavaScriptu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2000" dirty="0" smtClean="0"/>
              <a:t>konverze datových typů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smtClean="0">
                <a:latin typeface="Courier New" pitchFamily="49" charset="0"/>
              </a:rPr>
              <a:t>		</a:t>
            </a:r>
            <a:r>
              <a:rPr lang="cs-CZ" sz="1600" b="1" dirty="0" err="1" smtClean="0">
                <a:effectLst/>
                <a:latin typeface="Courier New" pitchFamily="49" charset="0"/>
              </a:rPr>
              <a:t>vysledek</a:t>
            </a:r>
            <a:r>
              <a:rPr lang="cs-CZ" sz="1600" b="1" dirty="0" smtClean="0">
                <a:effectLst/>
                <a:latin typeface="Courier New" pitchFamily="49" charset="0"/>
              </a:rPr>
              <a:t> = 2 + 3	</a:t>
            </a:r>
            <a:r>
              <a:rPr lang="en-US" sz="1600" b="1" dirty="0" smtClean="0">
                <a:effectLst/>
                <a:latin typeface="Courier New" pitchFamily="49" charset="0"/>
              </a:rPr>
              <a:t>// </a:t>
            </a:r>
            <a:r>
              <a:rPr lang="cs-CZ" sz="1600" b="1" dirty="0" err="1" smtClean="0">
                <a:effectLst/>
                <a:latin typeface="Courier New" pitchFamily="49" charset="0"/>
              </a:rPr>
              <a:t>vysledek</a:t>
            </a:r>
            <a:r>
              <a:rPr lang="cs-CZ" sz="1600" b="1" dirty="0" smtClean="0">
                <a:effectLst/>
                <a:latin typeface="Courier New" pitchFamily="49" charset="0"/>
              </a:rPr>
              <a:t> = 5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cs-CZ" sz="1600" b="1" dirty="0" err="1" smtClean="0">
                <a:effectLst/>
                <a:latin typeface="Courier New" pitchFamily="49" charset="0"/>
              </a:rPr>
              <a:t>vysledek</a:t>
            </a:r>
            <a:r>
              <a:rPr lang="cs-CZ" sz="1600" b="1" dirty="0" smtClean="0">
                <a:effectLst/>
                <a:latin typeface="Courier New" pitchFamily="49" charset="0"/>
              </a:rPr>
              <a:t> = 2 + "3"	</a:t>
            </a:r>
            <a:r>
              <a:rPr lang="en-US" sz="1600" b="1" dirty="0" smtClean="0">
                <a:effectLst/>
                <a:latin typeface="Courier New" pitchFamily="49" charset="0"/>
              </a:rPr>
              <a:t>// </a:t>
            </a:r>
            <a:r>
              <a:rPr lang="cs-CZ" sz="1600" b="1" dirty="0" err="1" smtClean="0">
                <a:effectLst/>
                <a:latin typeface="Courier New" pitchFamily="49" charset="0"/>
              </a:rPr>
              <a:t>vysledek</a:t>
            </a:r>
            <a:r>
              <a:rPr lang="cs-CZ" sz="1600" b="1" dirty="0" smtClean="0">
                <a:effectLst/>
                <a:latin typeface="Courier New" pitchFamily="49" charset="0"/>
              </a:rPr>
              <a:t> = "23"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cs-CZ" sz="1600" b="1" dirty="0" err="1" smtClean="0">
                <a:effectLst/>
                <a:latin typeface="Courier New" pitchFamily="49" charset="0"/>
              </a:rPr>
              <a:t>vysledek</a:t>
            </a:r>
            <a:r>
              <a:rPr lang="cs-CZ" sz="1600" b="1" dirty="0" smtClean="0">
                <a:effectLst/>
                <a:latin typeface="Courier New" pitchFamily="49" charset="0"/>
              </a:rPr>
              <a:t> = 2 + </a:t>
            </a:r>
            <a:r>
              <a:rPr lang="cs-CZ" sz="1600" b="1" dirty="0" err="1" smtClean="0">
                <a:effectLst/>
                <a:latin typeface="Courier New" pitchFamily="49" charset="0"/>
              </a:rPr>
              <a:t>2</a:t>
            </a:r>
            <a:r>
              <a:rPr lang="cs-CZ" sz="1600" b="1" dirty="0" smtClean="0">
                <a:effectLst/>
                <a:latin typeface="Courier New" pitchFamily="49" charset="0"/>
              </a:rPr>
              <a:t> + "3"	</a:t>
            </a:r>
            <a:r>
              <a:rPr lang="en-US" sz="1600" b="1" dirty="0" smtClean="0">
                <a:effectLst/>
                <a:latin typeface="Courier New" pitchFamily="49" charset="0"/>
              </a:rPr>
              <a:t>// </a:t>
            </a:r>
            <a:r>
              <a:rPr lang="cs-CZ" sz="1600" b="1" dirty="0" err="1" smtClean="0">
                <a:effectLst/>
                <a:latin typeface="Courier New" pitchFamily="49" charset="0"/>
              </a:rPr>
              <a:t>vysledek</a:t>
            </a:r>
            <a:r>
              <a:rPr lang="cs-CZ" sz="1600" b="1" dirty="0" smtClean="0">
                <a:effectLst/>
                <a:latin typeface="Courier New" pitchFamily="49" charset="0"/>
              </a:rPr>
              <a:t> = "43"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"12" &lt; 3	// numerické srovnání;</a:t>
            </a:r>
            <a:r>
              <a:rPr lang="cs-CZ" sz="1600" b="1" dirty="0" err="1" smtClean="0">
                <a:effectLst/>
                <a:latin typeface="Courier New" pitchFamily="49" charset="0"/>
              </a:rPr>
              <a:t>false</a:t>
            </a:r>
            <a:endParaRPr lang="cs-CZ" sz="1600" b="1" dirty="0" smtClean="0">
              <a:effectLst/>
              <a:latin typeface="Courier New" pitchFamily="49" charset="0"/>
            </a:endParaRPr>
          </a:p>
          <a:p>
            <a:pPr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2000" dirty="0" smtClean="0"/>
              <a:t>pole</a:t>
            </a:r>
          </a:p>
          <a:p>
            <a:pPr lvl="1"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smtClean="0"/>
              <a:t>nemají souvislý index</a:t>
            </a:r>
            <a:r>
              <a:rPr lang="en-US" sz="1600" dirty="0" smtClean="0"/>
              <a:t>, ka</a:t>
            </a:r>
            <a:r>
              <a:rPr lang="cs-CZ" sz="1600" dirty="0" err="1" smtClean="0"/>
              <a:t>ždá</a:t>
            </a:r>
            <a:r>
              <a:rPr lang="cs-CZ" sz="1600" dirty="0" smtClean="0"/>
              <a:t> položka jiný typ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smtClean="0">
                <a:latin typeface="Courier New" pitchFamily="49" charset="0"/>
              </a:rPr>
              <a:t>		</a:t>
            </a:r>
            <a:r>
              <a:rPr lang="en-US" sz="1600" b="1" dirty="0" smtClean="0">
                <a:effectLst/>
                <a:latin typeface="Courier New" pitchFamily="49" charset="0"/>
              </a:rPr>
              <a:t>p[0]= 1;</a:t>
            </a: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en-US" sz="1600" b="1" dirty="0" smtClean="0">
                <a:effectLst/>
                <a:latin typeface="Courier New" pitchFamily="49" charset="0"/>
              </a:rPr>
              <a:t>// </a:t>
            </a:r>
            <a:r>
              <a:rPr lang="en-US" sz="1600" b="1" dirty="0" err="1" smtClean="0">
                <a:effectLst/>
                <a:latin typeface="Courier New" pitchFamily="49" charset="0"/>
              </a:rPr>
              <a:t>p.length</a:t>
            </a:r>
            <a:r>
              <a:rPr lang="en-US" sz="1600" b="1" dirty="0" smtClean="0">
                <a:effectLst/>
                <a:latin typeface="Courier New" pitchFamily="49" charset="0"/>
              </a:rPr>
              <a:t>=</a:t>
            </a:r>
            <a:r>
              <a:rPr lang="cs-CZ" sz="1600" b="1" dirty="0" smtClean="0">
                <a:effectLst/>
                <a:latin typeface="Courier New" pitchFamily="49" charset="0"/>
              </a:rPr>
              <a:t>=</a:t>
            </a:r>
            <a:r>
              <a:rPr lang="en-US" sz="1600" b="1" dirty="0" smtClean="0">
                <a:effectLst/>
                <a:latin typeface="Courier New" pitchFamily="49" charset="0"/>
              </a:rPr>
              <a:t>1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en-US" sz="1600" b="1" dirty="0" smtClean="0">
                <a:effectLst/>
                <a:latin typeface="Courier New" pitchFamily="49" charset="0"/>
              </a:rPr>
              <a:t>		p[10]="</a:t>
            </a:r>
            <a:r>
              <a:rPr lang="en-US" sz="1600" b="1" dirty="0" err="1" smtClean="0">
                <a:effectLst/>
                <a:latin typeface="Courier New" pitchFamily="49" charset="0"/>
              </a:rPr>
              <a:t>prvek</a:t>
            </a:r>
            <a:r>
              <a:rPr lang="en-US" sz="1600" b="1" dirty="0" smtClean="0">
                <a:effectLst/>
                <a:latin typeface="Courier New" pitchFamily="49" charset="0"/>
              </a:rPr>
              <a:t> s </a:t>
            </a:r>
            <a:r>
              <a:rPr lang="en-US" sz="1600" b="1" dirty="0" err="1" smtClean="0">
                <a:effectLst/>
                <a:latin typeface="Courier New" pitchFamily="49" charset="0"/>
              </a:rPr>
              <a:t>indexem</a:t>
            </a:r>
            <a:r>
              <a:rPr lang="en-US" sz="1600" b="1" dirty="0" smtClean="0">
                <a:effectLst/>
                <a:latin typeface="Courier New" pitchFamily="49" charset="0"/>
              </a:rPr>
              <a:t> 10";</a:t>
            </a:r>
            <a:r>
              <a:rPr lang="cs-CZ" sz="1600" b="1" dirty="0" smtClean="0">
                <a:effectLst/>
                <a:latin typeface="Courier New" pitchFamily="49" charset="0"/>
              </a:rPr>
              <a:t>	</a:t>
            </a:r>
            <a:r>
              <a:rPr lang="en-US" sz="1600" b="1" dirty="0" smtClean="0">
                <a:effectLst/>
                <a:latin typeface="Courier New" pitchFamily="49" charset="0"/>
              </a:rPr>
              <a:t>// </a:t>
            </a:r>
            <a:r>
              <a:rPr lang="en-US" sz="1600" b="1" dirty="0" err="1" smtClean="0">
                <a:effectLst/>
                <a:latin typeface="Courier New" pitchFamily="49" charset="0"/>
              </a:rPr>
              <a:t>p.length</a:t>
            </a:r>
            <a:r>
              <a:rPr lang="en-US" sz="1600" b="1" dirty="0" smtClean="0">
                <a:effectLst/>
                <a:latin typeface="Courier New" pitchFamily="49" charset="0"/>
              </a:rPr>
              <a:t>=</a:t>
            </a:r>
            <a:r>
              <a:rPr lang="cs-CZ" sz="1600" b="1" dirty="0" smtClean="0">
                <a:effectLst/>
                <a:latin typeface="Courier New" pitchFamily="49" charset="0"/>
              </a:rPr>
              <a:t>=</a:t>
            </a:r>
            <a:r>
              <a:rPr lang="en-US" sz="1600" b="1" dirty="0" smtClean="0">
                <a:effectLst/>
                <a:latin typeface="Courier New" pitchFamily="49" charset="0"/>
              </a:rPr>
              <a:t>11;v </a:t>
            </a:r>
            <a:r>
              <a:rPr lang="en-US" sz="1600" b="1" dirty="0" err="1" smtClean="0">
                <a:effectLst/>
                <a:latin typeface="Courier New" pitchFamily="49" charset="0"/>
              </a:rPr>
              <a:t>pam</a:t>
            </a:r>
            <a:r>
              <a:rPr lang="cs-CZ" sz="1600" b="1" dirty="0" err="1" smtClean="0">
                <a:effectLst/>
                <a:latin typeface="Courier New" pitchFamily="49" charset="0"/>
              </a:rPr>
              <a:t>ěti</a:t>
            </a:r>
            <a:r>
              <a:rPr lang="cs-CZ" sz="1600" b="1" dirty="0" smtClean="0">
                <a:effectLst/>
                <a:latin typeface="Courier New" pitchFamily="49" charset="0"/>
              </a:rPr>
              <a:t> 2 prvky</a:t>
            </a:r>
          </a:p>
          <a:p>
            <a:pPr lvl="1"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smtClean="0"/>
              <a:t>asociativní pole</a:t>
            </a:r>
          </a:p>
          <a:p>
            <a:pPr lvl="1"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smtClean="0"/>
              <a:t>metody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smtClean="0">
                <a:latin typeface="Courier New" pitchFamily="49" charset="0"/>
              </a:rPr>
              <a:t>		</a:t>
            </a:r>
            <a:r>
              <a:rPr lang="cs-CZ" sz="1600" b="1" dirty="0" err="1" smtClean="0">
                <a:effectLst/>
                <a:latin typeface="Courier New" pitchFamily="49" charset="0"/>
              </a:rPr>
              <a:t>p.join</a:t>
            </a:r>
            <a:r>
              <a:rPr lang="cs-CZ" sz="1600" b="1" dirty="0" smtClean="0">
                <a:effectLst/>
                <a:latin typeface="Courier New" pitchFamily="49" charset="0"/>
              </a:rPr>
              <a:t>(</a:t>
            </a:r>
            <a:r>
              <a:rPr lang="en-US" sz="1600" b="1" dirty="0" smtClean="0">
                <a:effectLst/>
                <a:latin typeface="Courier New" pitchFamily="49" charset="0"/>
              </a:rPr>
              <a:t>,);</a:t>
            </a:r>
            <a:r>
              <a:rPr lang="cs-CZ" sz="1600" b="1" dirty="0" smtClean="0">
                <a:effectLst/>
                <a:latin typeface="Courier New" pitchFamily="49" charset="0"/>
              </a:rPr>
              <a:t>	</a:t>
            </a:r>
            <a:r>
              <a:rPr lang="en-US" sz="1600" b="1" dirty="0" smtClean="0">
                <a:effectLst/>
                <a:latin typeface="Courier New" pitchFamily="49" charset="0"/>
              </a:rPr>
              <a:t>// </a:t>
            </a:r>
            <a:r>
              <a:rPr lang="en-US" sz="1600" b="1" dirty="0" err="1" smtClean="0">
                <a:effectLst/>
                <a:latin typeface="Courier New" pitchFamily="49" charset="0"/>
              </a:rPr>
              <a:t>konverze</a:t>
            </a:r>
            <a:r>
              <a:rPr lang="en-US" sz="1600" b="1" dirty="0" smtClean="0">
                <a:effectLst/>
                <a:latin typeface="Courier New" pitchFamily="49" charset="0"/>
              </a:rPr>
              <a:t> do String, odd</a:t>
            </a:r>
            <a:r>
              <a:rPr lang="cs-CZ" sz="1600" b="1" dirty="0" err="1" smtClean="0">
                <a:effectLst/>
                <a:latin typeface="Courier New" pitchFamily="49" charset="0"/>
              </a:rPr>
              <a:t>ělovač</a:t>
            </a:r>
            <a:r>
              <a:rPr lang="cs-CZ" sz="1600" b="1" dirty="0" smtClean="0">
                <a:effectLst/>
                <a:latin typeface="Courier New" pitchFamily="49" charset="0"/>
              </a:rPr>
              <a:t> ","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en-US" sz="1600" b="1" dirty="0" smtClean="0">
                <a:effectLst/>
                <a:latin typeface="Courier New" pitchFamily="49" charset="0"/>
              </a:rPr>
              <a:t>p</a:t>
            </a:r>
            <a:r>
              <a:rPr lang="cs-CZ" sz="1600" b="1" dirty="0" smtClean="0">
                <a:effectLst/>
                <a:latin typeface="Courier New" pitchFamily="49" charset="0"/>
              </a:rPr>
              <a:t>.reverse()</a:t>
            </a:r>
            <a:r>
              <a:rPr lang="en-US" sz="1600" b="1" dirty="0" smtClean="0">
                <a:effectLst/>
                <a:latin typeface="Courier New" pitchFamily="49" charset="0"/>
              </a:rPr>
              <a:t>;</a:t>
            </a:r>
            <a:r>
              <a:rPr lang="cs-CZ" sz="1600" b="1" dirty="0" smtClean="0">
                <a:effectLst/>
                <a:latin typeface="Courier New" pitchFamily="49" charset="0"/>
              </a:rPr>
              <a:t>	</a:t>
            </a:r>
            <a:r>
              <a:rPr lang="en-US" sz="1600" b="1" dirty="0" smtClean="0">
                <a:effectLst/>
                <a:latin typeface="Courier New" pitchFamily="49" charset="0"/>
              </a:rPr>
              <a:t>//</a:t>
            </a:r>
            <a:r>
              <a:rPr lang="cs-CZ" sz="1600" b="1" dirty="0" smtClean="0">
                <a:effectLst/>
                <a:latin typeface="Courier New" pitchFamily="49" charset="0"/>
              </a:rPr>
              <a:t> řazení pozpátku</a:t>
            </a:r>
            <a:endParaRPr lang="cs-CZ" sz="2000" b="1" dirty="0" smtClean="0">
              <a:effectLst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en-US" sz="1600" b="1" dirty="0" smtClean="0">
                <a:effectLst/>
                <a:latin typeface="Courier New" pitchFamily="49" charset="0"/>
              </a:rPr>
              <a:t>p</a:t>
            </a:r>
            <a:r>
              <a:rPr lang="cs-CZ" sz="1600" b="1" dirty="0" smtClean="0">
                <a:effectLst/>
                <a:latin typeface="Courier New" pitchFamily="49" charset="0"/>
              </a:rPr>
              <a:t>.sort()</a:t>
            </a:r>
            <a:r>
              <a:rPr lang="en-US" sz="1600" b="1" dirty="0" smtClean="0">
                <a:effectLst/>
                <a:latin typeface="Courier New" pitchFamily="49" charset="0"/>
              </a:rPr>
              <a:t>;</a:t>
            </a:r>
            <a:r>
              <a:rPr lang="cs-CZ" sz="1600" b="1" dirty="0" smtClean="0">
                <a:effectLst/>
                <a:latin typeface="Courier New" pitchFamily="49" charset="0"/>
              </a:rPr>
              <a:t>	</a:t>
            </a:r>
            <a:r>
              <a:rPr lang="en-US" sz="1600" b="1" dirty="0" smtClean="0">
                <a:effectLst/>
                <a:latin typeface="Courier New" pitchFamily="49" charset="0"/>
              </a:rPr>
              <a:t>//</a:t>
            </a:r>
            <a:r>
              <a:rPr lang="cs-CZ" sz="1600" b="1" dirty="0" smtClean="0">
                <a:effectLst/>
                <a:latin typeface="Courier New" pitchFamily="49" charset="0"/>
              </a:rPr>
              <a:t> alfanumerické řazení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cs-CZ" sz="1600" b="1" dirty="0" err="1" smtClean="0">
                <a:effectLst/>
                <a:latin typeface="Courier New" pitchFamily="49" charset="0"/>
              </a:rPr>
              <a:t>function</a:t>
            </a:r>
            <a:r>
              <a:rPr lang="cs-CZ" sz="1600" b="1" dirty="0" smtClean="0">
                <a:effectLst/>
                <a:latin typeface="Courier New" pitchFamily="49" charset="0"/>
              </a:rPr>
              <a:t> </a:t>
            </a:r>
            <a:r>
              <a:rPr lang="cs-CZ" sz="1600" b="1" dirty="0" err="1" smtClean="0">
                <a:effectLst/>
                <a:latin typeface="Courier New" pitchFamily="49" charset="0"/>
              </a:rPr>
              <a:t>ciselne</a:t>
            </a:r>
            <a:r>
              <a:rPr lang="cs-CZ" sz="1600" b="1" dirty="0" smtClean="0">
                <a:effectLst/>
                <a:latin typeface="Courier New" pitchFamily="49" charset="0"/>
              </a:rPr>
              <a:t>_razeni</a:t>
            </a:r>
            <a:r>
              <a:rPr lang="en-US" sz="1600" b="1" dirty="0" smtClean="0">
                <a:effectLst/>
                <a:latin typeface="Courier New" pitchFamily="49" charset="0"/>
              </a:rPr>
              <a:t>(</a:t>
            </a:r>
            <a:r>
              <a:rPr lang="en-US" sz="1600" b="1" dirty="0" err="1" smtClean="0">
                <a:effectLst/>
                <a:latin typeface="Courier New" pitchFamily="49" charset="0"/>
              </a:rPr>
              <a:t>a,b</a:t>
            </a:r>
            <a:r>
              <a:rPr lang="en-US" sz="1600" b="1" dirty="0" smtClean="0">
                <a:effectLst/>
                <a:latin typeface="Courier New" pitchFamily="49" charset="0"/>
              </a:rPr>
              <a:t>){return a-b}</a:t>
            </a:r>
            <a:endParaRPr lang="en-US" sz="2000" b="1" dirty="0" smtClean="0">
              <a:effectLst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b="1" dirty="0" smtClean="0">
                <a:effectLst/>
                <a:latin typeface="Courier New" pitchFamily="49" charset="0"/>
              </a:rPr>
              <a:t>		</a:t>
            </a:r>
            <a:r>
              <a:rPr lang="en-US" sz="1600" b="1" dirty="0" smtClean="0">
                <a:effectLst/>
                <a:latin typeface="Courier New" pitchFamily="49" charset="0"/>
              </a:rPr>
              <a:t>p</a:t>
            </a:r>
            <a:r>
              <a:rPr lang="cs-CZ" sz="1600" b="1" dirty="0" smtClean="0">
                <a:effectLst/>
                <a:latin typeface="Courier New" pitchFamily="49" charset="0"/>
              </a:rPr>
              <a:t>.sort(</a:t>
            </a:r>
            <a:r>
              <a:rPr lang="en-US" sz="1600" b="1" dirty="0" err="1" smtClean="0">
                <a:effectLst/>
                <a:latin typeface="Courier New" pitchFamily="49" charset="0"/>
              </a:rPr>
              <a:t>ciselne_razeni</a:t>
            </a:r>
            <a:r>
              <a:rPr lang="cs-CZ" sz="1600" b="1" dirty="0" smtClean="0">
                <a:effectLst/>
                <a:latin typeface="Courier New" pitchFamily="49" charset="0"/>
              </a:rPr>
              <a:t>)</a:t>
            </a:r>
            <a:r>
              <a:rPr lang="en-US" sz="1600" b="1" dirty="0" smtClean="0">
                <a:effectLst/>
                <a:latin typeface="Courier New" pitchFamily="49" charset="0"/>
              </a:rPr>
              <a:t>;</a:t>
            </a:r>
            <a:r>
              <a:rPr lang="cs-CZ" sz="1600" b="1" dirty="0" smtClean="0">
                <a:effectLst/>
                <a:latin typeface="Courier New" pitchFamily="49" charset="0"/>
              </a:rPr>
              <a:t>	</a:t>
            </a:r>
            <a:r>
              <a:rPr lang="en-US" sz="1600" b="1" dirty="0" smtClean="0">
                <a:effectLst/>
                <a:latin typeface="Courier New" pitchFamily="49" charset="0"/>
              </a:rPr>
              <a:t>//</a:t>
            </a:r>
            <a:r>
              <a:rPr lang="cs-CZ" sz="1600" b="1" dirty="0" smtClean="0">
                <a:effectLst/>
                <a:latin typeface="Courier New" pitchFamily="49" charset="0"/>
              </a:rPr>
              <a:t> </a:t>
            </a:r>
            <a:r>
              <a:rPr lang="en-US" sz="1600" b="1" dirty="0" err="1" smtClean="0">
                <a:effectLst/>
                <a:latin typeface="Courier New" pitchFamily="49" charset="0"/>
              </a:rPr>
              <a:t>numerick</a:t>
            </a:r>
            <a:r>
              <a:rPr lang="cs-CZ" sz="1600" b="1" dirty="0" smtClean="0">
                <a:effectLst/>
                <a:latin typeface="Courier New" pitchFamily="49" charset="0"/>
              </a:rPr>
              <a:t>é seřazení</a:t>
            </a:r>
          </a:p>
          <a:p>
            <a:pPr lvl="1">
              <a:tabLst>
                <a:tab pos="719138" algn="l"/>
                <a:tab pos="901700" algn="l"/>
                <a:tab pos="3852863" algn="l"/>
                <a:tab pos="4303713" algn="l"/>
              </a:tabLst>
              <a:defRPr/>
            </a:pPr>
            <a:r>
              <a:rPr lang="cs-CZ" sz="1600" dirty="0" err="1" smtClean="0"/>
              <a:t>build</a:t>
            </a:r>
            <a:r>
              <a:rPr lang="cs-CZ" sz="1600" dirty="0" smtClean="0"/>
              <a:t>-in pole: např.: </a:t>
            </a:r>
            <a:r>
              <a:rPr lang="cs-CZ" sz="1600" dirty="0" err="1" smtClean="0"/>
              <a:t>forms</a:t>
            </a:r>
            <a:r>
              <a:rPr lang="en-US" sz="1600" dirty="0" smtClean="0"/>
              <a:t>[], elements[]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8453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 s prohlížečem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511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DOM - hierarchie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625725" y="836613"/>
            <a:ext cx="3314700" cy="863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b="1"/>
              <a:t>window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627313" y="1274763"/>
            <a:ext cx="936625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frame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835150" y="2139950"/>
            <a:ext cx="143986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history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563938" y="1274763"/>
            <a:ext cx="719137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self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4283075" y="1274763"/>
            <a:ext cx="64928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top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932363" y="1274763"/>
            <a:ext cx="1008062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parent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563938" y="2133600"/>
            <a:ext cx="1439862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document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5219700" y="2139950"/>
            <a:ext cx="143986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location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835150" y="3219450"/>
            <a:ext cx="143986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link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563938" y="3213100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form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5219700" y="3219450"/>
            <a:ext cx="143986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anchor</a:t>
            </a:r>
          </a:p>
        </p:txBody>
      </p:sp>
      <p:cxnSp>
        <p:nvCxnSpPr>
          <p:cNvPr id="10254" name="AutoShape 25"/>
          <p:cNvCxnSpPr>
            <a:cxnSpLocks noChangeShapeType="1"/>
            <a:stCxn id="10249" idx="0"/>
            <a:endCxn id="10243" idx="2"/>
          </p:cNvCxnSpPr>
          <p:nvPr/>
        </p:nvCxnSpPr>
        <p:spPr bwMode="auto">
          <a:xfrm flipH="1" flipV="1">
            <a:off x="4283075" y="1714500"/>
            <a:ext cx="1588" cy="4048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0255" name="AutoShape 26"/>
          <p:cNvCxnSpPr>
            <a:cxnSpLocks noChangeShapeType="1"/>
            <a:stCxn id="10245" idx="0"/>
            <a:endCxn id="10243" idx="2"/>
          </p:cNvCxnSpPr>
          <p:nvPr/>
        </p:nvCxnSpPr>
        <p:spPr bwMode="auto">
          <a:xfrm flipV="1">
            <a:off x="2555875" y="1714500"/>
            <a:ext cx="1727200" cy="411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0256" name="AutoShape 27"/>
          <p:cNvCxnSpPr>
            <a:cxnSpLocks noChangeShapeType="1"/>
            <a:stCxn id="10250" idx="0"/>
            <a:endCxn id="10243" idx="2"/>
          </p:cNvCxnSpPr>
          <p:nvPr/>
        </p:nvCxnSpPr>
        <p:spPr bwMode="auto">
          <a:xfrm flipH="1" flipV="1">
            <a:off x="4283075" y="1714500"/>
            <a:ext cx="1657350" cy="411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0257" name="AutoShape 28"/>
          <p:cNvCxnSpPr>
            <a:cxnSpLocks noChangeShapeType="1"/>
            <a:stCxn id="10252" idx="0"/>
            <a:endCxn id="10249" idx="2"/>
          </p:cNvCxnSpPr>
          <p:nvPr/>
        </p:nvCxnSpPr>
        <p:spPr bwMode="auto">
          <a:xfrm flipV="1">
            <a:off x="4284663" y="2573338"/>
            <a:ext cx="0" cy="6254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0258" name="AutoShape 29"/>
          <p:cNvCxnSpPr>
            <a:cxnSpLocks noChangeShapeType="1"/>
            <a:stCxn id="10251" idx="0"/>
            <a:endCxn id="10249" idx="2"/>
          </p:cNvCxnSpPr>
          <p:nvPr/>
        </p:nvCxnSpPr>
        <p:spPr bwMode="auto">
          <a:xfrm flipV="1">
            <a:off x="2555875" y="2573338"/>
            <a:ext cx="1728788" cy="631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0259" name="AutoShape 30"/>
          <p:cNvCxnSpPr>
            <a:cxnSpLocks noChangeShapeType="1"/>
            <a:stCxn id="10253" idx="0"/>
            <a:endCxn id="10249" idx="2"/>
          </p:cNvCxnSpPr>
          <p:nvPr/>
        </p:nvCxnSpPr>
        <p:spPr bwMode="auto">
          <a:xfrm flipH="1" flipV="1">
            <a:off x="4284663" y="2573338"/>
            <a:ext cx="1655762" cy="631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0260" name="AutoShape 31"/>
          <p:cNvCxnSpPr>
            <a:cxnSpLocks noChangeShapeType="1"/>
            <a:stCxn id="10262" idx="0"/>
            <a:endCxn id="10252" idx="2"/>
          </p:cNvCxnSpPr>
          <p:nvPr/>
        </p:nvCxnSpPr>
        <p:spPr bwMode="auto">
          <a:xfrm rot="-5400000">
            <a:off x="2359026" y="2120900"/>
            <a:ext cx="393700" cy="34575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61" name="AutoShape 32"/>
          <p:cNvCxnSpPr>
            <a:cxnSpLocks noChangeShapeType="1"/>
            <a:stCxn id="10266" idx="0"/>
            <a:endCxn id="10252" idx="2"/>
          </p:cNvCxnSpPr>
          <p:nvPr/>
        </p:nvCxnSpPr>
        <p:spPr bwMode="auto">
          <a:xfrm rot="-5400000">
            <a:off x="2459832" y="2813844"/>
            <a:ext cx="985837" cy="2663825"/>
          </a:xfrm>
          <a:prstGeom prst="bentConnector3">
            <a:avLst>
              <a:gd name="adj1" fmla="val 80514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sp>
        <p:nvSpPr>
          <p:cNvPr id="10262" name="Text Box 15"/>
          <p:cNvSpPr txBox="1">
            <a:spLocks noChangeArrowheads="1"/>
          </p:cNvSpPr>
          <p:nvPr/>
        </p:nvSpPr>
        <p:spPr bwMode="auto">
          <a:xfrm>
            <a:off x="106363" y="4060825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text</a:t>
            </a:r>
          </a:p>
        </p:txBody>
      </p:sp>
      <p:sp>
        <p:nvSpPr>
          <p:cNvPr id="10263" name="Text Box 16"/>
          <p:cNvSpPr txBox="1">
            <a:spLocks noChangeArrowheads="1"/>
          </p:cNvSpPr>
          <p:nvPr/>
        </p:nvSpPr>
        <p:spPr bwMode="auto">
          <a:xfrm>
            <a:off x="2555875" y="4060825"/>
            <a:ext cx="1439863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radio</a:t>
            </a:r>
          </a:p>
        </p:txBody>
      </p:sp>
      <p:sp>
        <p:nvSpPr>
          <p:cNvPr id="10264" name="Text Box 17"/>
          <p:cNvSpPr txBox="1">
            <a:spLocks noChangeArrowheads="1"/>
          </p:cNvSpPr>
          <p:nvPr/>
        </p:nvSpPr>
        <p:spPr bwMode="auto">
          <a:xfrm>
            <a:off x="4211638" y="5229225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button</a:t>
            </a:r>
          </a:p>
        </p:txBody>
      </p:sp>
      <p:sp>
        <p:nvSpPr>
          <p:cNvPr id="10265" name="Text Box 18"/>
          <p:cNvSpPr txBox="1">
            <a:spLocks noChangeArrowheads="1"/>
          </p:cNvSpPr>
          <p:nvPr/>
        </p:nvSpPr>
        <p:spPr bwMode="auto">
          <a:xfrm>
            <a:off x="7453313" y="4064000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select</a:t>
            </a:r>
          </a:p>
        </p:txBody>
      </p:sp>
      <p:sp>
        <p:nvSpPr>
          <p:cNvPr id="10266" name="Text Box 19"/>
          <p:cNvSpPr txBox="1">
            <a:spLocks noChangeArrowheads="1"/>
          </p:cNvSpPr>
          <p:nvPr/>
        </p:nvSpPr>
        <p:spPr bwMode="auto">
          <a:xfrm>
            <a:off x="900113" y="4652963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textarea</a:t>
            </a:r>
          </a:p>
        </p:txBody>
      </p:sp>
      <p:sp>
        <p:nvSpPr>
          <p:cNvPr id="10267" name="Text Box 20"/>
          <p:cNvSpPr txBox="1">
            <a:spLocks noChangeArrowheads="1"/>
          </p:cNvSpPr>
          <p:nvPr/>
        </p:nvSpPr>
        <p:spPr bwMode="auto">
          <a:xfrm>
            <a:off x="3348038" y="4652963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checkbox</a:t>
            </a:r>
          </a:p>
        </p:txBody>
      </p:sp>
      <p:sp>
        <p:nvSpPr>
          <p:cNvPr id="10268" name="Text Box 21"/>
          <p:cNvSpPr txBox="1">
            <a:spLocks noChangeArrowheads="1"/>
          </p:cNvSpPr>
          <p:nvPr/>
        </p:nvSpPr>
        <p:spPr bwMode="auto">
          <a:xfrm>
            <a:off x="5076825" y="4060825"/>
            <a:ext cx="1439863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submit</a:t>
            </a:r>
          </a:p>
        </p:txBody>
      </p:sp>
      <p:sp>
        <p:nvSpPr>
          <p:cNvPr id="10269" name="Text Box 22"/>
          <p:cNvSpPr txBox="1">
            <a:spLocks noChangeArrowheads="1"/>
          </p:cNvSpPr>
          <p:nvPr/>
        </p:nvSpPr>
        <p:spPr bwMode="auto">
          <a:xfrm>
            <a:off x="5867400" y="4656138"/>
            <a:ext cx="1439863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reset</a:t>
            </a:r>
          </a:p>
        </p:txBody>
      </p:sp>
      <p:sp>
        <p:nvSpPr>
          <p:cNvPr id="10270" name="Text Box 23"/>
          <p:cNvSpPr txBox="1">
            <a:spLocks noChangeArrowheads="1"/>
          </p:cNvSpPr>
          <p:nvPr/>
        </p:nvSpPr>
        <p:spPr bwMode="auto">
          <a:xfrm>
            <a:off x="7453313" y="5235575"/>
            <a:ext cx="1439862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option</a:t>
            </a:r>
          </a:p>
        </p:txBody>
      </p:sp>
      <p:sp>
        <p:nvSpPr>
          <p:cNvPr id="10271" name="Text Box 24"/>
          <p:cNvSpPr txBox="1">
            <a:spLocks noChangeArrowheads="1"/>
          </p:cNvSpPr>
          <p:nvPr/>
        </p:nvSpPr>
        <p:spPr bwMode="auto">
          <a:xfrm>
            <a:off x="1692275" y="5229225"/>
            <a:ext cx="1439863" cy="4254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2000" b="1"/>
              <a:t>password</a:t>
            </a:r>
          </a:p>
        </p:txBody>
      </p:sp>
      <p:cxnSp>
        <p:nvCxnSpPr>
          <p:cNvPr id="10272" name="AutoShape 33"/>
          <p:cNvCxnSpPr>
            <a:cxnSpLocks noChangeShapeType="1"/>
            <a:stCxn id="10271" idx="0"/>
            <a:endCxn id="10252" idx="2"/>
          </p:cNvCxnSpPr>
          <p:nvPr/>
        </p:nvCxnSpPr>
        <p:spPr bwMode="auto">
          <a:xfrm rot="-5400000">
            <a:off x="2567782" y="3498056"/>
            <a:ext cx="1562100" cy="1871663"/>
          </a:xfrm>
          <a:prstGeom prst="bentConnector3">
            <a:avLst>
              <a:gd name="adj1" fmla="val 87398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3" name="AutoShape 34"/>
          <p:cNvCxnSpPr>
            <a:cxnSpLocks noChangeShapeType="1"/>
            <a:stCxn id="10263" idx="0"/>
            <a:endCxn id="10252" idx="2"/>
          </p:cNvCxnSpPr>
          <p:nvPr/>
        </p:nvCxnSpPr>
        <p:spPr bwMode="auto">
          <a:xfrm rot="-5400000">
            <a:off x="3583782" y="3345656"/>
            <a:ext cx="393700" cy="10080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4" name="AutoShape 35"/>
          <p:cNvCxnSpPr>
            <a:cxnSpLocks noChangeShapeType="1"/>
            <a:stCxn id="10267" idx="0"/>
            <a:endCxn id="10252" idx="2"/>
          </p:cNvCxnSpPr>
          <p:nvPr/>
        </p:nvCxnSpPr>
        <p:spPr bwMode="auto">
          <a:xfrm rot="-5400000">
            <a:off x="3683794" y="4037807"/>
            <a:ext cx="985837" cy="215900"/>
          </a:xfrm>
          <a:prstGeom prst="bentConnector3">
            <a:avLst>
              <a:gd name="adj1" fmla="val 7987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5" name="AutoShape 36"/>
          <p:cNvCxnSpPr>
            <a:cxnSpLocks noChangeShapeType="1"/>
            <a:stCxn id="10264" idx="0"/>
            <a:endCxn id="10252" idx="2"/>
          </p:cNvCxnSpPr>
          <p:nvPr/>
        </p:nvCxnSpPr>
        <p:spPr bwMode="auto">
          <a:xfrm rot="5400000" flipH="1">
            <a:off x="3827463" y="4110038"/>
            <a:ext cx="1562100" cy="647700"/>
          </a:xfrm>
          <a:prstGeom prst="bentConnector3">
            <a:avLst>
              <a:gd name="adj1" fmla="val 87495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6" name="AutoShape 37"/>
          <p:cNvCxnSpPr>
            <a:cxnSpLocks noChangeShapeType="1"/>
            <a:stCxn id="10268" idx="0"/>
            <a:endCxn id="10252" idx="2"/>
          </p:cNvCxnSpPr>
          <p:nvPr/>
        </p:nvCxnSpPr>
        <p:spPr bwMode="auto">
          <a:xfrm rot="5400000" flipH="1">
            <a:off x="4844257" y="3093244"/>
            <a:ext cx="393700" cy="15128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7" name="AutoShape 39"/>
          <p:cNvCxnSpPr>
            <a:cxnSpLocks noChangeShapeType="1"/>
            <a:stCxn id="10269" idx="0"/>
            <a:endCxn id="10252" idx="2"/>
          </p:cNvCxnSpPr>
          <p:nvPr/>
        </p:nvCxnSpPr>
        <p:spPr bwMode="auto">
          <a:xfrm rot="5400000" flipH="1">
            <a:off x="4941888" y="2995613"/>
            <a:ext cx="989012" cy="2303462"/>
          </a:xfrm>
          <a:prstGeom prst="bentConnector3">
            <a:avLst>
              <a:gd name="adj1" fmla="val 79773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8" name="AutoShape 40"/>
          <p:cNvCxnSpPr>
            <a:cxnSpLocks noChangeShapeType="1"/>
            <a:stCxn id="10265" idx="0"/>
            <a:endCxn id="10252" idx="2"/>
          </p:cNvCxnSpPr>
          <p:nvPr/>
        </p:nvCxnSpPr>
        <p:spPr bwMode="auto">
          <a:xfrm rot="5400000" flipH="1">
            <a:off x="6030913" y="1906588"/>
            <a:ext cx="396875" cy="38893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cxnSp>
        <p:nvCxnSpPr>
          <p:cNvPr id="10279" name="AutoShape 41"/>
          <p:cNvCxnSpPr>
            <a:cxnSpLocks noChangeShapeType="1"/>
            <a:stCxn id="10270" idx="0"/>
            <a:endCxn id="10265" idx="2"/>
          </p:cNvCxnSpPr>
          <p:nvPr/>
        </p:nvCxnSpPr>
        <p:spPr bwMode="auto">
          <a:xfrm flipV="1">
            <a:off x="8174038" y="4503738"/>
            <a:ext cx="0" cy="717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sp>
        <p:nvSpPr>
          <p:cNvPr id="10280" name="AutoShape 42"/>
          <p:cNvSpPr>
            <a:spLocks noChangeArrowheads="1"/>
          </p:cNvSpPr>
          <p:nvPr/>
        </p:nvSpPr>
        <p:spPr bwMode="auto">
          <a:xfrm>
            <a:off x="7380288" y="3933825"/>
            <a:ext cx="1584325" cy="1798638"/>
          </a:xfrm>
          <a:prstGeom prst="roundRect">
            <a:avLst>
              <a:gd name="adj" fmla="val 4250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b" anchorCtr="1"/>
          <a:lstStyle/>
          <a:p>
            <a:pPr algn="ctr" eaLnBrk="0" hangingPunct="0"/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60475" y="2565400"/>
            <a:ext cx="898525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1200" b="1"/>
              <a:t>HTML prohlížeč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3852863" y="1412875"/>
            <a:ext cx="4895850" cy="2952750"/>
          </a:xfrm>
          <a:prstGeom prst="roundRect">
            <a:avLst>
              <a:gd name="adj" fmla="val 4250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b" anchorCtr="1"/>
          <a:lstStyle/>
          <a:p>
            <a:pPr algn="ctr" eaLnBrk="0" hangingPunct="0"/>
            <a:r>
              <a:rPr lang="cs-CZ" sz="1600" b="1"/>
              <a:t>Server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24300" y="2428875"/>
            <a:ext cx="1042988" cy="85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1200" b="1"/>
              <a:t>zpracování</a:t>
            </a:r>
          </a:p>
          <a:p>
            <a:pPr algn="ctr" eaLnBrk="0" hangingPunct="0"/>
            <a:r>
              <a:rPr lang="cs-CZ" sz="1200" b="1"/>
              <a:t>požadavku/ odeslání odpovědi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Architektura web aplikace: dynamický web</a:t>
            </a:r>
          </a:p>
        </p:txBody>
      </p:sp>
      <p:sp>
        <p:nvSpPr>
          <p:cNvPr id="4102" name="tower"/>
          <p:cNvSpPr>
            <a:spLocks noEditPoints="1" noChangeArrowheads="1"/>
          </p:cNvSpPr>
          <p:nvPr/>
        </p:nvSpPr>
        <p:spPr bwMode="auto">
          <a:xfrm>
            <a:off x="8326438" y="1484313"/>
            <a:ext cx="350837" cy="504825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4103" name="AutoShape 7"/>
          <p:cNvCxnSpPr>
            <a:cxnSpLocks noChangeShapeType="1"/>
            <a:stCxn id="4120" idx="0"/>
            <a:endCxn id="4105" idx="0"/>
          </p:cNvCxnSpPr>
          <p:nvPr/>
        </p:nvCxnSpPr>
        <p:spPr bwMode="auto">
          <a:xfrm rot="5400000" flipV="1">
            <a:off x="3059906" y="1669257"/>
            <a:ext cx="1587" cy="1943100"/>
          </a:xfrm>
          <a:prstGeom prst="curvedConnector3">
            <a:avLst>
              <a:gd name="adj1" fmla="val -144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4104" name="AutoShape 8"/>
          <p:cNvCxnSpPr>
            <a:cxnSpLocks noChangeShapeType="1"/>
            <a:stCxn id="4106" idx="2"/>
            <a:endCxn id="4121" idx="2"/>
          </p:cNvCxnSpPr>
          <p:nvPr/>
        </p:nvCxnSpPr>
        <p:spPr bwMode="auto">
          <a:xfrm rot="5400000">
            <a:off x="3059906" y="2101057"/>
            <a:ext cx="1587" cy="1943100"/>
          </a:xfrm>
          <a:prstGeom prst="curvedConnector3">
            <a:avLst>
              <a:gd name="adj1" fmla="val 143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995738" y="2640013"/>
            <a:ext cx="73025" cy="7143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995738" y="3000375"/>
            <a:ext cx="73025" cy="71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624138" y="2147888"/>
            <a:ext cx="96202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200" b="1"/>
              <a:t>požadavek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695575" y="3300413"/>
            <a:ext cx="836613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200" b="1"/>
              <a:t>odpověď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593975" y="2589213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b="1"/>
              <a:t>HTTP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107113" y="1773238"/>
            <a:ext cx="1346200" cy="21558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b" anchorCtr="1"/>
          <a:lstStyle/>
          <a:p>
            <a:pPr algn="ctr" eaLnBrk="0" hangingPunct="0"/>
            <a:r>
              <a:rPr lang="cs-CZ" sz="1200" b="1"/>
              <a:t>generátor</a:t>
            </a:r>
          </a:p>
          <a:p>
            <a:pPr algn="ctr" eaLnBrk="0" hangingPunct="0"/>
            <a:r>
              <a:rPr lang="cs-CZ" sz="1200" b="1"/>
              <a:t>HTML stránek</a:t>
            </a:r>
          </a:p>
        </p:txBody>
      </p:sp>
      <p:cxnSp>
        <p:nvCxnSpPr>
          <p:cNvPr id="4111" name="AutoShape 15"/>
          <p:cNvCxnSpPr>
            <a:cxnSpLocks noChangeShapeType="1"/>
            <a:stCxn id="4110" idx="1"/>
            <a:endCxn id="4100" idx="3"/>
          </p:cNvCxnSpPr>
          <p:nvPr/>
        </p:nvCxnSpPr>
        <p:spPr bwMode="auto">
          <a:xfrm flipH="1">
            <a:off x="4981575" y="2851150"/>
            <a:ext cx="111125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med"/>
            <a:tailEnd type="triangle" w="lg" len="med"/>
          </a:ln>
        </p:spPr>
      </p:cxn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5148263" y="2924175"/>
            <a:ext cx="792162" cy="863600"/>
          </a:xfrm>
          <a:prstGeom prst="foldedCorner">
            <a:avLst>
              <a:gd name="adj" fmla="val 24542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36000" tIns="36000" rIns="36000" bIns="36000" anchor="ctr"/>
          <a:lstStyle/>
          <a:p>
            <a:pPr algn="ctr" eaLnBrk="0" hangingPunct="0">
              <a:spcBef>
                <a:spcPct val="50000"/>
              </a:spcBef>
            </a:pPr>
            <a:r>
              <a:rPr lang="cs-CZ" sz="1200" b="1"/>
              <a:t>Stránka 1</a:t>
            </a:r>
          </a:p>
          <a:p>
            <a:pPr eaLnBrk="0" hangingPunct="0">
              <a:spcBef>
                <a:spcPct val="10000"/>
              </a:spcBef>
            </a:pPr>
            <a:r>
              <a:rPr lang="cs-CZ" sz="900" b="1"/>
              <a:t>Toto je</a:t>
            </a:r>
            <a:r>
              <a:rPr lang="cs-CZ" sz="1200" b="1"/>
              <a:t> </a:t>
            </a:r>
            <a:r>
              <a:rPr lang="cs-CZ" sz="700"/>
              <a:t>dynamicky generovaná stránka x xxxx xx.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7958138" y="2546350"/>
            <a:ext cx="719137" cy="609600"/>
          </a:xfrm>
          <a:prstGeom prst="can">
            <a:avLst>
              <a:gd name="adj" fmla="val 1612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1200" b="1"/>
              <a:t>Data</a:t>
            </a:r>
            <a:endParaRPr lang="cs-CZ" sz="1200" b="1"/>
          </a:p>
        </p:txBody>
      </p:sp>
      <p:cxnSp>
        <p:nvCxnSpPr>
          <p:cNvPr id="4114" name="AutoShape 18"/>
          <p:cNvCxnSpPr>
            <a:cxnSpLocks noChangeShapeType="1"/>
            <a:stCxn id="4110" idx="3"/>
            <a:endCxn id="4113" idx="2"/>
          </p:cNvCxnSpPr>
          <p:nvPr/>
        </p:nvCxnSpPr>
        <p:spPr bwMode="auto">
          <a:xfrm>
            <a:off x="7467600" y="2851150"/>
            <a:ext cx="4762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med"/>
            <a:tailEnd type="triangle" w="lg" len="med"/>
          </a:ln>
        </p:spPr>
      </p:cxn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299200" y="1916113"/>
            <a:ext cx="100965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1200" b="1"/>
              <a:t>model</a:t>
            </a:r>
          </a:p>
          <a:p>
            <a:pPr algn="ctr" eaLnBrk="0" hangingPunct="0"/>
            <a:r>
              <a:rPr lang="cs-CZ" sz="1200"/>
              <a:t>(JavaBean)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297613" y="2852738"/>
            <a:ext cx="1009650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s-CZ" sz="1200" b="1"/>
              <a:t>view</a:t>
            </a:r>
          </a:p>
          <a:p>
            <a:pPr algn="ctr" eaLnBrk="0" hangingPunct="0"/>
            <a:r>
              <a:rPr lang="cs-CZ" sz="1200"/>
              <a:t>(HTML)</a:t>
            </a:r>
          </a:p>
        </p:txBody>
      </p:sp>
      <p:cxnSp>
        <p:nvCxnSpPr>
          <p:cNvPr id="4117" name="AutoShape 21"/>
          <p:cNvCxnSpPr>
            <a:cxnSpLocks noChangeShapeType="1"/>
            <a:stCxn id="4115" idx="2"/>
            <a:endCxn id="4116" idx="0"/>
          </p:cNvCxnSpPr>
          <p:nvPr/>
        </p:nvCxnSpPr>
        <p:spPr bwMode="auto">
          <a:xfrm flipH="1">
            <a:off x="6802438" y="2416175"/>
            <a:ext cx="1587" cy="422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med"/>
            <a:tailEnd type="triangle" w="lg" len="med"/>
          </a:ln>
        </p:spPr>
      </p:cxn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180975" y="1412875"/>
            <a:ext cx="2087563" cy="2952750"/>
          </a:xfrm>
          <a:prstGeom prst="roundRect">
            <a:avLst>
              <a:gd name="adj" fmla="val 4250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b" anchorCtr="1"/>
          <a:lstStyle/>
          <a:p>
            <a:pPr algn="ctr" eaLnBrk="0" hangingPunct="0"/>
            <a:r>
              <a:rPr lang="cs-CZ" sz="1600" b="1"/>
              <a:t>Tenký klient (HTML)</a:t>
            </a:r>
          </a:p>
        </p:txBody>
      </p:sp>
      <p:grpSp>
        <p:nvGrpSpPr>
          <p:cNvPr id="4119" name="Group 23"/>
          <p:cNvGrpSpPr>
            <a:grpSpLocks/>
          </p:cNvGrpSpPr>
          <p:nvPr/>
        </p:nvGrpSpPr>
        <p:grpSpPr bwMode="auto">
          <a:xfrm>
            <a:off x="323850" y="1484313"/>
            <a:ext cx="431800" cy="350837"/>
            <a:chOff x="249" y="1390"/>
            <a:chExt cx="1017" cy="825"/>
          </a:xfrm>
        </p:grpSpPr>
        <p:sp>
          <p:nvSpPr>
            <p:cNvPr id="4140" name="PC"/>
            <p:cNvSpPr>
              <a:spLocks noEditPoints="1" noChangeArrowheads="1"/>
            </p:cNvSpPr>
            <p:nvPr/>
          </p:nvSpPr>
          <p:spPr bwMode="auto">
            <a:xfrm rot="-5400000">
              <a:off x="545" y="1495"/>
              <a:ext cx="825" cy="6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2801 w 21600"/>
                <a:gd name="T19" fmla="*/ 3892 h 21600"/>
                <a:gd name="T20" fmla="*/ 19060 w 21600"/>
                <a:gd name="T21" fmla="*/ 142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extrusionOk="0">
                  <a:moveTo>
                    <a:pt x="21600" y="10851"/>
                  </a:moveTo>
                  <a:lnTo>
                    <a:pt x="21600" y="0"/>
                  </a:lnTo>
                  <a:lnTo>
                    <a:pt x="10823" y="0"/>
                  </a:lnTo>
                  <a:lnTo>
                    <a:pt x="0" y="0"/>
                  </a:lnTo>
                  <a:lnTo>
                    <a:pt x="0" y="10919"/>
                  </a:lnTo>
                  <a:lnTo>
                    <a:pt x="0" y="19328"/>
                  </a:lnTo>
                  <a:lnTo>
                    <a:pt x="5924" y="19328"/>
                  </a:lnTo>
                  <a:lnTo>
                    <a:pt x="6494" y="21600"/>
                  </a:lnTo>
                  <a:lnTo>
                    <a:pt x="10663" y="21600"/>
                  </a:lnTo>
                  <a:lnTo>
                    <a:pt x="15334" y="21600"/>
                  </a:lnTo>
                  <a:lnTo>
                    <a:pt x="15904" y="19328"/>
                  </a:lnTo>
                  <a:lnTo>
                    <a:pt x="21600" y="19328"/>
                  </a:lnTo>
                  <a:lnTo>
                    <a:pt x="21600" y="10851"/>
                  </a:lnTo>
                  <a:close/>
                </a:path>
                <a:path w="21600" h="21600" extrusionOk="0">
                  <a:moveTo>
                    <a:pt x="15904" y="19328"/>
                  </a:moveTo>
                  <a:lnTo>
                    <a:pt x="16861" y="14750"/>
                  </a:lnTo>
                  <a:lnTo>
                    <a:pt x="19367" y="14750"/>
                  </a:lnTo>
                  <a:lnTo>
                    <a:pt x="19367" y="3459"/>
                  </a:lnTo>
                  <a:lnTo>
                    <a:pt x="2461" y="3459"/>
                  </a:lnTo>
                  <a:lnTo>
                    <a:pt x="2461" y="14750"/>
                  </a:lnTo>
                  <a:lnTo>
                    <a:pt x="4967" y="14750"/>
                  </a:lnTo>
                  <a:lnTo>
                    <a:pt x="5924" y="19159"/>
                  </a:lnTo>
                  <a:moveTo>
                    <a:pt x="15904" y="19328"/>
                  </a:moveTo>
                  <a:lnTo>
                    <a:pt x="16861" y="14750"/>
                  </a:lnTo>
                  <a:lnTo>
                    <a:pt x="2461" y="1475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cs-CZ"/>
            </a:p>
          </p:txBody>
        </p:sp>
        <p:grpSp>
          <p:nvGrpSpPr>
            <p:cNvPr id="4141" name="Group 25"/>
            <p:cNvGrpSpPr>
              <a:grpSpLocks/>
            </p:cNvGrpSpPr>
            <p:nvPr/>
          </p:nvGrpSpPr>
          <p:grpSpPr bwMode="auto">
            <a:xfrm>
              <a:off x="249" y="1529"/>
              <a:ext cx="445" cy="496"/>
              <a:chOff x="249" y="2662"/>
              <a:chExt cx="445" cy="496"/>
            </a:xfrm>
          </p:grpSpPr>
          <p:grpSp>
            <p:nvGrpSpPr>
              <p:cNvPr id="4142" name="Group 26"/>
              <p:cNvGrpSpPr>
                <a:grpSpLocks/>
              </p:cNvGrpSpPr>
              <p:nvPr/>
            </p:nvGrpSpPr>
            <p:grpSpPr bwMode="auto">
              <a:xfrm>
                <a:off x="249" y="2662"/>
                <a:ext cx="374" cy="496"/>
                <a:chOff x="249" y="2662"/>
                <a:chExt cx="374" cy="496"/>
              </a:xfrm>
            </p:grpSpPr>
            <p:sp>
              <p:nvSpPr>
                <p:cNvPr id="4150" name="Freeform 27"/>
                <p:cNvSpPr>
                  <a:spLocks/>
                </p:cNvSpPr>
                <p:nvPr/>
              </p:nvSpPr>
              <p:spPr bwMode="auto">
                <a:xfrm>
                  <a:off x="288" y="2763"/>
                  <a:ext cx="293" cy="353"/>
                </a:xfrm>
                <a:custGeom>
                  <a:avLst/>
                  <a:gdLst>
                    <a:gd name="T0" fmla="*/ 128 w 293"/>
                    <a:gd name="T1" fmla="*/ 6 h 348"/>
                    <a:gd name="T2" fmla="*/ 0 w 293"/>
                    <a:gd name="T3" fmla="*/ 0 h 348"/>
                    <a:gd name="T4" fmla="*/ 0 w 293"/>
                    <a:gd name="T5" fmla="*/ 383 h 348"/>
                    <a:gd name="T6" fmla="*/ 216 w 293"/>
                    <a:gd name="T7" fmla="*/ 383 h 348"/>
                    <a:gd name="T8" fmla="*/ 216 w 293"/>
                    <a:gd name="T9" fmla="*/ 219 h 348"/>
                    <a:gd name="T10" fmla="*/ 293 w 293"/>
                    <a:gd name="T11" fmla="*/ 219 h 348"/>
                    <a:gd name="T12" fmla="*/ 291 w 293"/>
                    <a:gd name="T13" fmla="*/ 158 h 348"/>
                    <a:gd name="T14" fmla="*/ 110 w 293"/>
                    <a:gd name="T15" fmla="*/ 144 h 348"/>
                    <a:gd name="T16" fmla="*/ 128 w 293"/>
                    <a:gd name="T17" fmla="*/ 6 h 3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93"/>
                    <a:gd name="T28" fmla="*/ 0 h 348"/>
                    <a:gd name="T29" fmla="*/ 293 w 293"/>
                    <a:gd name="T30" fmla="*/ 348 h 34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93" h="348">
                      <a:moveTo>
                        <a:pt x="128" y="6"/>
                      </a:moveTo>
                      <a:lnTo>
                        <a:pt x="0" y="0"/>
                      </a:lnTo>
                      <a:lnTo>
                        <a:pt x="0" y="348"/>
                      </a:lnTo>
                      <a:lnTo>
                        <a:pt x="216" y="348"/>
                      </a:lnTo>
                      <a:lnTo>
                        <a:pt x="216" y="198"/>
                      </a:lnTo>
                      <a:lnTo>
                        <a:pt x="293" y="198"/>
                      </a:lnTo>
                      <a:lnTo>
                        <a:pt x="291" y="144"/>
                      </a:lnTo>
                      <a:lnTo>
                        <a:pt x="110" y="130"/>
                      </a:lnTo>
                      <a:lnTo>
                        <a:pt x="128" y="6"/>
                      </a:lnTo>
                      <a:close/>
                    </a:path>
                  </a:pathLst>
                </a:custGeom>
                <a:solidFill>
                  <a:srgbClr val="E0C090"/>
                </a:solidFill>
                <a:ln w="12700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51" name="Freeform 28"/>
                <p:cNvSpPr>
                  <a:spLocks/>
                </p:cNvSpPr>
                <p:nvPr/>
              </p:nvSpPr>
              <p:spPr bwMode="auto">
                <a:xfrm>
                  <a:off x="249" y="2662"/>
                  <a:ext cx="374" cy="496"/>
                </a:xfrm>
                <a:custGeom>
                  <a:avLst/>
                  <a:gdLst>
                    <a:gd name="T0" fmla="*/ 3 w 746"/>
                    <a:gd name="T1" fmla="*/ 2 h 992"/>
                    <a:gd name="T2" fmla="*/ 3 w 746"/>
                    <a:gd name="T3" fmla="*/ 2 h 992"/>
                    <a:gd name="T4" fmla="*/ 3 w 746"/>
                    <a:gd name="T5" fmla="*/ 2 h 992"/>
                    <a:gd name="T6" fmla="*/ 3 w 746"/>
                    <a:gd name="T7" fmla="*/ 2 h 992"/>
                    <a:gd name="T8" fmla="*/ 3 w 746"/>
                    <a:gd name="T9" fmla="*/ 2 h 992"/>
                    <a:gd name="T10" fmla="*/ 3 w 746"/>
                    <a:gd name="T11" fmla="*/ 2 h 992"/>
                    <a:gd name="T12" fmla="*/ 3 w 746"/>
                    <a:gd name="T13" fmla="*/ 2 h 992"/>
                    <a:gd name="T14" fmla="*/ 3 w 746"/>
                    <a:gd name="T15" fmla="*/ 2 h 992"/>
                    <a:gd name="T16" fmla="*/ 3 w 746"/>
                    <a:gd name="T17" fmla="*/ 2 h 992"/>
                    <a:gd name="T18" fmla="*/ 4 w 746"/>
                    <a:gd name="T19" fmla="*/ 3 h 992"/>
                    <a:gd name="T20" fmla="*/ 4 w 746"/>
                    <a:gd name="T21" fmla="*/ 3 h 992"/>
                    <a:gd name="T22" fmla="*/ 5 w 746"/>
                    <a:gd name="T23" fmla="*/ 3 h 992"/>
                    <a:gd name="T24" fmla="*/ 5 w 746"/>
                    <a:gd name="T25" fmla="*/ 4 h 992"/>
                    <a:gd name="T26" fmla="*/ 5 w 746"/>
                    <a:gd name="T27" fmla="*/ 4 h 992"/>
                    <a:gd name="T28" fmla="*/ 5 w 746"/>
                    <a:gd name="T29" fmla="*/ 4 h 992"/>
                    <a:gd name="T30" fmla="*/ 6 w 746"/>
                    <a:gd name="T31" fmla="*/ 5 h 992"/>
                    <a:gd name="T32" fmla="*/ 4 w 746"/>
                    <a:gd name="T33" fmla="*/ 5 h 992"/>
                    <a:gd name="T34" fmla="*/ 4 w 746"/>
                    <a:gd name="T35" fmla="*/ 6 h 992"/>
                    <a:gd name="T36" fmla="*/ 4 w 746"/>
                    <a:gd name="T37" fmla="*/ 6 h 992"/>
                    <a:gd name="T38" fmla="*/ 4 w 746"/>
                    <a:gd name="T39" fmla="*/ 6 h 992"/>
                    <a:gd name="T40" fmla="*/ 3 w 746"/>
                    <a:gd name="T41" fmla="*/ 6 h 992"/>
                    <a:gd name="T42" fmla="*/ 3 w 746"/>
                    <a:gd name="T43" fmla="*/ 6 h 992"/>
                    <a:gd name="T44" fmla="*/ 3 w 746"/>
                    <a:gd name="T45" fmla="*/ 6 h 992"/>
                    <a:gd name="T46" fmla="*/ 3 w 746"/>
                    <a:gd name="T47" fmla="*/ 5 h 992"/>
                    <a:gd name="T48" fmla="*/ 3 w 746"/>
                    <a:gd name="T49" fmla="*/ 6 h 992"/>
                    <a:gd name="T50" fmla="*/ 3 w 746"/>
                    <a:gd name="T51" fmla="*/ 6 h 992"/>
                    <a:gd name="T52" fmla="*/ 3 w 746"/>
                    <a:gd name="T53" fmla="*/ 6 h 992"/>
                    <a:gd name="T54" fmla="*/ 3 w 746"/>
                    <a:gd name="T55" fmla="*/ 6 h 992"/>
                    <a:gd name="T56" fmla="*/ 3 w 746"/>
                    <a:gd name="T57" fmla="*/ 6 h 992"/>
                    <a:gd name="T58" fmla="*/ 3 w 746"/>
                    <a:gd name="T59" fmla="*/ 6 h 992"/>
                    <a:gd name="T60" fmla="*/ 3 w 746"/>
                    <a:gd name="T61" fmla="*/ 7 h 992"/>
                    <a:gd name="T62" fmla="*/ 3 w 746"/>
                    <a:gd name="T63" fmla="*/ 7 h 992"/>
                    <a:gd name="T64" fmla="*/ 4 w 746"/>
                    <a:gd name="T65" fmla="*/ 7 h 992"/>
                    <a:gd name="T66" fmla="*/ 4 w 746"/>
                    <a:gd name="T67" fmla="*/ 7 h 992"/>
                    <a:gd name="T68" fmla="*/ 4 w 746"/>
                    <a:gd name="T69" fmla="*/ 7 h 992"/>
                    <a:gd name="T70" fmla="*/ 4 w 746"/>
                    <a:gd name="T71" fmla="*/ 7 h 992"/>
                    <a:gd name="T72" fmla="*/ 1 w 746"/>
                    <a:gd name="T73" fmla="*/ 8 h 992"/>
                    <a:gd name="T74" fmla="*/ 2 w 746"/>
                    <a:gd name="T75" fmla="*/ 2 h 992"/>
                    <a:gd name="T76" fmla="*/ 2 w 746"/>
                    <a:gd name="T77" fmla="*/ 1 h 992"/>
                    <a:gd name="T78" fmla="*/ 1 w 746"/>
                    <a:gd name="T79" fmla="*/ 1 h 992"/>
                    <a:gd name="T80" fmla="*/ 1 w 746"/>
                    <a:gd name="T81" fmla="*/ 1 h 992"/>
                    <a:gd name="T82" fmla="*/ 1 w 746"/>
                    <a:gd name="T83" fmla="*/ 1 h 992"/>
                    <a:gd name="T84" fmla="*/ 1 w 746"/>
                    <a:gd name="T85" fmla="*/ 1 h 992"/>
                    <a:gd name="T86" fmla="*/ 1 w 746"/>
                    <a:gd name="T87" fmla="*/ 1 h 992"/>
                    <a:gd name="T88" fmla="*/ 1 w 746"/>
                    <a:gd name="T89" fmla="*/ 1 h 992"/>
                    <a:gd name="T90" fmla="*/ 0 w 746"/>
                    <a:gd name="T91" fmla="*/ 2 h 992"/>
                    <a:gd name="T92" fmla="*/ 5 w 746"/>
                    <a:gd name="T93" fmla="*/ 8 h 992"/>
                    <a:gd name="T94" fmla="*/ 6 w 746"/>
                    <a:gd name="T95" fmla="*/ 6 h 992"/>
                    <a:gd name="T96" fmla="*/ 6 w 746"/>
                    <a:gd name="T97" fmla="*/ 5 h 992"/>
                    <a:gd name="T98" fmla="*/ 6 w 746"/>
                    <a:gd name="T99" fmla="*/ 5 h 992"/>
                    <a:gd name="T100" fmla="*/ 6 w 746"/>
                    <a:gd name="T101" fmla="*/ 4 h 992"/>
                    <a:gd name="T102" fmla="*/ 6 w 746"/>
                    <a:gd name="T103" fmla="*/ 3 h 992"/>
                    <a:gd name="T104" fmla="*/ 5 w 746"/>
                    <a:gd name="T105" fmla="*/ 3 h 992"/>
                    <a:gd name="T106" fmla="*/ 5 w 746"/>
                    <a:gd name="T107" fmla="*/ 2 h 992"/>
                    <a:gd name="T108" fmla="*/ 4 w 746"/>
                    <a:gd name="T109" fmla="*/ 2 h 992"/>
                    <a:gd name="T110" fmla="*/ 3 w 746"/>
                    <a:gd name="T111" fmla="*/ 2 h 992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746"/>
                    <a:gd name="T169" fmla="*/ 0 h 992"/>
                    <a:gd name="T170" fmla="*/ 746 w 746"/>
                    <a:gd name="T171" fmla="*/ 992 h 992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746" h="992">
                      <a:moveTo>
                        <a:pt x="340" y="140"/>
                      </a:moveTo>
                      <a:lnTo>
                        <a:pt x="331" y="139"/>
                      </a:lnTo>
                      <a:lnTo>
                        <a:pt x="323" y="140"/>
                      </a:lnTo>
                      <a:lnTo>
                        <a:pt x="315" y="143"/>
                      </a:lnTo>
                      <a:lnTo>
                        <a:pt x="308" y="146"/>
                      </a:lnTo>
                      <a:lnTo>
                        <a:pt x="303" y="151"/>
                      </a:lnTo>
                      <a:lnTo>
                        <a:pt x="297" y="158"/>
                      </a:lnTo>
                      <a:lnTo>
                        <a:pt x="293" y="165"/>
                      </a:lnTo>
                      <a:lnTo>
                        <a:pt x="290" y="173"/>
                      </a:lnTo>
                      <a:lnTo>
                        <a:pt x="289" y="181"/>
                      </a:lnTo>
                      <a:lnTo>
                        <a:pt x="290" y="189"/>
                      </a:lnTo>
                      <a:lnTo>
                        <a:pt x="292" y="197"/>
                      </a:lnTo>
                      <a:lnTo>
                        <a:pt x="296" y="204"/>
                      </a:lnTo>
                      <a:lnTo>
                        <a:pt x="300" y="210"/>
                      </a:lnTo>
                      <a:lnTo>
                        <a:pt x="307" y="215"/>
                      </a:lnTo>
                      <a:lnTo>
                        <a:pt x="314" y="219"/>
                      </a:lnTo>
                      <a:lnTo>
                        <a:pt x="322" y="222"/>
                      </a:lnTo>
                      <a:lnTo>
                        <a:pt x="356" y="231"/>
                      </a:lnTo>
                      <a:lnTo>
                        <a:pt x="389" y="243"/>
                      </a:lnTo>
                      <a:lnTo>
                        <a:pt x="420" y="257"/>
                      </a:lnTo>
                      <a:lnTo>
                        <a:pt x="450" y="273"/>
                      </a:lnTo>
                      <a:lnTo>
                        <a:pt x="478" y="291"/>
                      </a:lnTo>
                      <a:lnTo>
                        <a:pt x="505" y="312"/>
                      </a:lnTo>
                      <a:lnTo>
                        <a:pt x="530" y="335"/>
                      </a:lnTo>
                      <a:lnTo>
                        <a:pt x="554" y="359"/>
                      </a:lnTo>
                      <a:lnTo>
                        <a:pt x="575" y="386"/>
                      </a:lnTo>
                      <a:lnTo>
                        <a:pt x="594" y="413"/>
                      </a:lnTo>
                      <a:lnTo>
                        <a:pt x="611" y="442"/>
                      </a:lnTo>
                      <a:lnTo>
                        <a:pt x="626" y="473"/>
                      </a:lnTo>
                      <a:lnTo>
                        <a:pt x="639" y="504"/>
                      </a:lnTo>
                      <a:lnTo>
                        <a:pt x="648" y="537"/>
                      </a:lnTo>
                      <a:lnTo>
                        <a:pt x="656" y="570"/>
                      </a:lnTo>
                      <a:lnTo>
                        <a:pt x="661" y="605"/>
                      </a:lnTo>
                      <a:lnTo>
                        <a:pt x="510" y="605"/>
                      </a:lnTo>
                      <a:lnTo>
                        <a:pt x="510" y="762"/>
                      </a:lnTo>
                      <a:lnTo>
                        <a:pt x="486" y="759"/>
                      </a:lnTo>
                      <a:lnTo>
                        <a:pt x="464" y="753"/>
                      </a:lnTo>
                      <a:lnTo>
                        <a:pt x="442" y="744"/>
                      </a:lnTo>
                      <a:lnTo>
                        <a:pt x="422" y="733"/>
                      </a:lnTo>
                      <a:lnTo>
                        <a:pt x="404" y="719"/>
                      </a:lnTo>
                      <a:lnTo>
                        <a:pt x="388" y="703"/>
                      </a:lnTo>
                      <a:lnTo>
                        <a:pt x="373" y="684"/>
                      </a:lnTo>
                      <a:lnTo>
                        <a:pt x="361" y="663"/>
                      </a:lnTo>
                      <a:lnTo>
                        <a:pt x="357" y="656"/>
                      </a:lnTo>
                      <a:lnTo>
                        <a:pt x="351" y="651"/>
                      </a:lnTo>
                      <a:lnTo>
                        <a:pt x="345" y="646"/>
                      </a:lnTo>
                      <a:lnTo>
                        <a:pt x="337" y="643"/>
                      </a:lnTo>
                      <a:lnTo>
                        <a:pt x="330" y="640"/>
                      </a:lnTo>
                      <a:lnTo>
                        <a:pt x="322" y="640"/>
                      </a:lnTo>
                      <a:lnTo>
                        <a:pt x="314" y="642"/>
                      </a:lnTo>
                      <a:lnTo>
                        <a:pt x="306" y="644"/>
                      </a:lnTo>
                      <a:lnTo>
                        <a:pt x="293" y="654"/>
                      </a:lnTo>
                      <a:lnTo>
                        <a:pt x="285" y="668"/>
                      </a:lnTo>
                      <a:lnTo>
                        <a:pt x="283" y="684"/>
                      </a:lnTo>
                      <a:lnTo>
                        <a:pt x="288" y="699"/>
                      </a:lnTo>
                      <a:lnTo>
                        <a:pt x="296" y="715"/>
                      </a:lnTo>
                      <a:lnTo>
                        <a:pt x="305" y="730"/>
                      </a:lnTo>
                      <a:lnTo>
                        <a:pt x="315" y="745"/>
                      </a:lnTo>
                      <a:lnTo>
                        <a:pt x="327" y="758"/>
                      </a:lnTo>
                      <a:lnTo>
                        <a:pt x="338" y="771"/>
                      </a:lnTo>
                      <a:lnTo>
                        <a:pt x="351" y="783"/>
                      </a:lnTo>
                      <a:lnTo>
                        <a:pt x="365" y="794"/>
                      </a:lnTo>
                      <a:lnTo>
                        <a:pt x="379" y="803"/>
                      </a:lnTo>
                      <a:lnTo>
                        <a:pt x="394" y="812"/>
                      </a:lnTo>
                      <a:lnTo>
                        <a:pt x="409" y="820"/>
                      </a:lnTo>
                      <a:lnTo>
                        <a:pt x="425" y="827"/>
                      </a:lnTo>
                      <a:lnTo>
                        <a:pt x="441" y="833"/>
                      </a:lnTo>
                      <a:lnTo>
                        <a:pt x="457" y="837"/>
                      </a:lnTo>
                      <a:lnTo>
                        <a:pt x="474" y="842"/>
                      </a:lnTo>
                      <a:lnTo>
                        <a:pt x="493" y="844"/>
                      </a:lnTo>
                      <a:lnTo>
                        <a:pt x="510" y="845"/>
                      </a:lnTo>
                      <a:lnTo>
                        <a:pt x="510" y="909"/>
                      </a:lnTo>
                      <a:lnTo>
                        <a:pt x="83" y="909"/>
                      </a:lnTo>
                      <a:lnTo>
                        <a:pt x="83" y="212"/>
                      </a:lnTo>
                      <a:lnTo>
                        <a:pt x="217" y="212"/>
                      </a:lnTo>
                      <a:lnTo>
                        <a:pt x="139" y="25"/>
                      </a:lnTo>
                      <a:lnTo>
                        <a:pt x="134" y="18"/>
                      </a:lnTo>
                      <a:lnTo>
                        <a:pt x="130" y="11"/>
                      </a:lnTo>
                      <a:lnTo>
                        <a:pt x="123" y="7"/>
                      </a:lnTo>
                      <a:lnTo>
                        <a:pt x="116" y="3"/>
                      </a:lnTo>
                      <a:lnTo>
                        <a:pt x="109" y="1"/>
                      </a:lnTo>
                      <a:lnTo>
                        <a:pt x="101" y="0"/>
                      </a:lnTo>
                      <a:lnTo>
                        <a:pt x="93" y="1"/>
                      </a:lnTo>
                      <a:lnTo>
                        <a:pt x="85" y="3"/>
                      </a:lnTo>
                      <a:lnTo>
                        <a:pt x="71" y="13"/>
                      </a:lnTo>
                      <a:lnTo>
                        <a:pt x="63" y="26"/>
                      </a:lnTo>
                      <a:lnTo>
                        <a:pt x="60" y="41"/>
                      </a:lnTo>
                      <a:lnTo>
                        <a:pt x="63" y="57"/>
                      </a:lnTo>
                      <a:lnTo>
                        <a:pt x="93" y="129"/>
                      </a:lnTo>
                      <a:lnTo>
                        <a:pt x="0" y="129"/>
                      </a:lnTo>
                      <a:lnTo>
                        <a:pt x="0" y="992"/>
                      </a:lnTo>
                      <a:lnTo>
                        <a:pt x="593" y="991"/>
                      </a:lnTo>
                      <a:lnTo>
                        <a:pt x="593" y="688"/>
                      </a:lnTo>
                      <a:lnTo>
                        <a:pt x="746" y="688"/>
                      </a:lnTo>
                      <a:lnTo>
                        <a:pt x="746" y="646"/>
                      </a:lnTo>
                      <a:lnTo>
                        <a:pt x="744" y="601"/>
                      </a:lnTo>
                      <a:lnTo>
                        <a:pt x="738" y="557"/>
                      </a:lnTo>
                      <a:lnTo>
                        <a:pt x="729" y="515"/>
                      </a:lnTo>
                      <a:lnTo>
                        <a:pt x="716" y="473"/>
                      </a:lnTo>
                      <a:lnTo>
                        <a:pt x="699" y="433"/>
                      </a:lnTo>
                      <a:lnTo>
                        <a:pt x="679" y="394"/>
                      </a:lnTo>
                      <a:lnTo>
                        <a:pt x="656" y="358"/>
                      </a:lnTo>
                      <a:lnTo>
                        <a:pt x="631" y="322"/>
                      </a:lnTo>
                      <a:lnTo>
                        <a:pt x="602" y="290"/>
                      </a:lnTo>
                      <a:lnTo>
                        <a:pt x="571" y="260"/>
                      </a:lnTo>
                      <a:lnTo>
                        <a:pt x="538" y="233"/>
                      </a:lnTo>
                      <a:lnTo>
                        <a:pt x="502" y="208"/>
                      </a:lnTo>
                      <a:lnTo>
                        <a:pt x="464" y="186"/>
                      </a:lnTo>
                      <a:lnTo>
                        <a:pt x="425" y="167"/>
                      </a:lnTo>
                      <a:lnTo>
                        <a:pt x="383" y="152"/>
                      </a:lnTo>
                      <a:lnTo>
                        <a:pt x="340" y="1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4143" name="Group 29"/>
              <p:cNvGrpSpPr>
                <a:grpSpLocks/>
              </p:cNvGrpSpPr>
              <p:nvPr/>
            </p:nvGrpSpPr>
            <p:grpSpPr bwMode="auto">
              <a:xfrm>
                <a:off x="370" y="2764"/>
                <a:ext cx="324" cy="181"/>
                <a:chOff x="370" y="2764"/>
                <a:chExt cx="324" cy="181"/>
              </a:xfrm>
            </p:grpSpPr>
            <p:sp>
              <p:nvSpPr>
                <p:cNvPr id="4144" name="Freeform 30"/>
                <p:cNvSpPr>
                  <a:spLocks/>
                </p:cNvSpPr>
                <p:nvPr/>
              </p:nvSpPr>
              <p:spPr bwMode="auto">
                <a:xfrm>
                  <a:off x="513" y="2764"/>
                  <a:ext cx="181" cy="181"/>
                </a:xfrm>
                <a:custGeom>
                  <a:avLst/>
                  <a:gdLst>
                    <a:gd name="T0" fmla="*/ 1 w 362"/>
                    <a:gd name="T1" fmla="*/ 3 h 361"/>
                    <a:gd name="T2" fmla="*/ 1 w 362"/>
                    <a:gd name="T3" fmla="*/ 3 h 361"/>
                    <a:gd name="T4" fmla="*/ 1 w 362"/>
                    <a:gd name="T5" fmla="*/ 3 h 361"/>
                    <a:gd name="T6" fmla="*/ 1 w 362"/>
                    <a:gd name="T7" fmla="*/ 3 h 361"/>
                    <a:gd name="T8" fmla="*/ 1 w 362"/>
                    <a:gd name="T9" fmla="*/ 3 h 361"/>
                    <a:gd name="T10" fmla="*/ 3 w 362"/>
                    <a:gd name="T11" fmla="*/ 3 h 361"/>
                    <a:gd name="T12" fmla="*/ 3 w 362"/>
                    <a:gd name="T13" fmla="*/ 3 h 361"/>
                    <a:gd name="T14" fmla="*/ 3 w 362"/>
                    <a:gd name="T15" fmla="*/ 3 h 361"/>
                    <a:gd name="T16" fmla="*/ 3 w 362"/>
                    <a:gd name="T17" fmla="*/ 3 h 361"/>
                    <a:gd name="T18" fmla="*/ 3 w 362"/>
                    <a:gd name="T19" fmla="*/ 3 h 361"/>
                    <a:gd name="T20" fmla="*/ 3 w 362"/>
                    <a:gd name="T21" fmla="*/ 3 h 361"/>
                    <a:gd name="T22" fmla="*/ 3 w 362"/>
                    <a:gd name="T23" fmla="*/ 3 h 361"/>
                    <a:gd name="T24" fmla="*/ 3 w 362"/>
                    <a:gd name="T25" fmla="*/ 2 h 361"/>
                    <a:gd name="T26" fmla="*/ 3 w 362"/>
                    <a:gd name="T27" fmla="*/ 2 h 361"/>
                    <a:gd name="T28" fmla="*/ 3 w 362"/>
                    <a:gd name="T29" fmla="*/ 2 h 361"/>
                    <a:gd name="T30" fmla="*/ 3 w 362"/>
                    <a:gd name="T31" fmla="*/ 2 h 361"/>
                    <a:gd name="T32" fmla="*/ 3 w 362"/>
                    <a:gd name="T33" fmla="*/ 2 h 361"/>
                    <a:gd name="T34" fmla="*/ 3 w 362"/>
                    <a:gd name="T35" fmla="*/ 2 h 361"/>
                    <a:gd name="T36" fmla="*/ 3 w 362"/>
                    <a:gd name="T37" fmla="*/ 2 h 361"/>
                    <a:gd name="T38" fmla="*/ 3 w 362"/>
                    <a:gd name="T39" fmla="*/ 1 h 361"/>
                    <a:gd name="T40" fmla="*/ 3 w 362"/>
                    <a:gd name="T41" fmla="*/ 1 h 361"/>
                    <a:gd name="T42" fmla="*/ 3 w 362"/>
                    <a:gd name="T43" fmla="*/ 1 h 361"/>
                    <a:gd name="T44" fmla="*/ 3 w 362"/>
                    <a:gd name="T45" fmla="*/ 1 h 361"/>
                    <a:gd name="T46" fmla="*/ 3 w 362"/>
                    <a:gd name="T47" fmla="*/ 1 h 361"/>
                    <a:gd name="T48" fmla="*/ 3 w 362"/>
                    <a:gd name="T49" fmla="*/ 1 h 361"/>
                    <a:gd name="T50" fmla="*/ 3 w 362"/>
                    <a:gd name="T51" fmla="*/ 1 h 361"/>
                    <a:gd name="T52" fmla="*/ 3 w 362"/>
                    <a:gd name="T53" fmla="*/ 1 h 361"/>
                    <a:gd name="T54" fmla="*/ 3 w 362"/>
                    <a:gd name="T55" fmla="*/ 1 h 361"/>
                    <a:gd name="T56" fmla="*/ 1 w 362"/>
                    <a:gd name="T57" fmla="*/ 1 h 361"/>
                    <a:gd name="T58" fmla="*/ 1 w 362"/>
                    <a:gd name="T59" fmla="*/ 1 h 361"/>
                    <a:gd name="T60" fmla="*/ 1 w 362"/>
                    <a:gd name="T61" fmla="*/ 1 h 361"/>
                    <a:gd name="T62" fmla="*/ 1 w 362"/>
                    <a:gd name="T63" fmla="*/ 1 h 361"/>
                    <a:gd name="T64" fmla="*/ 1 w 362"/>
                    <a:gd name="T65" fmla="*/ 0 h 361"/>
                    <a:gd name="T66" fmla="*/ 1 w 362"/>
                    <a:gd name="T67" fmla="*/ 1 h 361"/>
                    <a:gd name="T68" fmla="*/ 1 w 362"/>
                    <a:gd name="T69" fmla="*/ 1 h 361"/>
                    <a:gd name="T70" fmla="*/ 1 w 362"/>
                    <a:gd name="T71" fmla="*/ 1 h 361"/>
                    <a:gd name="T72" fmla="*/ 1 w 362"/>
                    <a:gd name="T73" fmla="*/ 1 h 361"/>
                    <a:gd name="T74" fmla="*/ 1 w 362"/>
                    <a:gd name="T75" fmla="*/ 1 h 361"/>
                    <a:gd name="T76" fmla="*/ 1 w 362"/>
                    <a:gd name="T77" fmla="*/ 1 h 361"/>
                    <a:gd name="T78" fmla="*/ 1 w 362"/>
                    <a:gd name="T79" fmla="*/ 2 h 361"/>
                    <a:gd name="T80" fmla="*/ 0 w 362"/>
                    <a:gd name="T81" fmla="*/ 2 h 361"/>
                    <a:gd name="T82" fmla="*/ 1 w 362"/>
                    <a:gd name="T83" fmla="*/ 2 h 361"/>
                    <a:gd name="T84" fmla="*/ 1 w 362"/>
                    <a:gd name="T85" fmla="*/ 2 h 361"/>
                    <a:gd name="T86" fmla="*/ 1 w 362"/>
                    <a:gd name="T87" fmla="*/ 2 h 361"/>
                    <a:gd name="T88" fmla="*/ 1 w 362"/>
                    <a:gd name="T89" fmla="*/ 2 h 361"/>
                    <a:gd name="T90" fmla="*/ 1 w 362"/>
                    <a:gd name="T91" fmla="*/ 3 h 361"/>
                    <a:gd name="T92" fmla="*/ 1 w 362"/>
                    <a:gd name="T93" fmla="*/ 3 h 361"/>
                    <a:gd name="T94" fmla="*/ 1 w 362"/>
                    <a:gd name="T95" fmla="*/ 3 h 361"/>
                    <a:gd name="T96" fmla="*/ 1 w 362"/>
                    <a:gd name="T97" fmla="*/ 3 h 361"/>
                    <a:gd name="T98" fmla="*/ 1 w 362"/>
                    <a:gd name="T99" fmla="*/ 3 h 361"/>
                    <a:gd name="T100" fmla="*/ 1 w 362"/>
                    <a:gd name="T101" fmla="*/ 3 h 361"/>
                    <a:gd name="T102" fmla="*/ 1 w 362"/>
                    <a:gd name="T103" fmla="*/ 3 h 361"/>
                    <a:gd name="T104" fmla="*/ 1 w 362"/>
                    <a:gd name="T105" fmla="*/ 3 h 361"/>
                    <a:gd name="T106" fmla="*/ 1 w 362"/>
                    <a:gd name="T107" fmla="*/ 3 h 361"/>
                    <a:gd name="T108" fmla="*/ 1 w 362"/>
                    <a:gd name="T109" fmla="*/ 3 h 361"/>
                    <a:gd name="T110" fmla="*/ 1 w 362"/>
                    <a:gd name="T111" fmla="*/ 3 h 361"/>
                    <a:gd name="T112" fmla="*/ 1 w 362"/>
                    <a:gd name="T113" fmla="*/ 3 h 361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362"/>
                    <a:gd name="T172" fmla="*/ 0 h 361"/>
                    <a:gd name="T173" fmla="*/ 362 w 362"/>
                    <a:gd name="T174" fmla="*/ 361 h 361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362" h="361">
                      <a:moveTo>
                        <a:pt x="181" y="361"/>
                      </a:moveTo>
                      <a:lnTo>
                        <a:pt x="200" y="360"/>
                      </a:lnTo>
                      <a:lnTo>
                        <a:pt x="217" y="358"/>
                      </a:lnTo>
                      <a:lnTo>
                        <a:pt x="234" y="353"/>
                      </a:lnTo>
                      <a:lnTo>
                        <a:pt x="250" y="348"/>
                      </a:lnTo>
                      <a:lnTo>
                        <a:pt x="266" y="341"/>
                      </a:lnTo>
                      <a:lnTo>
                        <a:pt x="281" y="332"/>
                      </a:lnTo>
                      <a:lnTo>
                        <a:pt x="295" y="321"/>
                      </a:lnTo>
                      <a:lnTo>
                        <a:pt x="309" y="309"/>
                      </a:lnTo>
                      <a:lnTo>
                        <a:pt x="322" y="296"/>
                      </a:lnTo>
                      <a:lnTo>
                        <a:pt x="332" y="281"/>
                      </a:lnTo>
                      <a:lnTo>
                        <a:pt x="341" y="266"/>
                      </a:lnTo>
                      <a:lnTo>
                        <a:pt x="348" y="250"/>
                      </a:lnTo>
                      <a:lnTo>
                        <a:pt x="354" y="234"/>
                      </a:lnTo>
                      <a:lnTo>
                        <a:pt x="359" y="216"/>
                      </a:lnTo>
                      <a:lnTo>
                        <a:pt x="361" y="199"/>
                      </a:lnTo>
                      <a:lnTo>
                        <a:pt x="362" y="181"/>
                      </a:lnTo>
                      <a:lnTo>
                        <a:pt x="361" y="162"/>
                      </a:lnTo>
                      <a:lnTo>
                        <a:pt x="359" y="145"/>
                      </a:lnTo>
                      <a:lnTo>
                        <a:pt x="354" y="128"/>
                      </a:lnTo>
                      <a:lnTo>
                        <a:pt x="348" y="112"/>
                      </a:lnTo>
                      <a:lnTo>
                        <a:pt x="341" y="95"/>
                      </a:lnTo>
                      <a:lnTo>
                        <a:pt x="332" y="80"/>
                      </a:lnTo>
                      <a:lnTo>
                        <a:pt x="322" y="67"/>
                      </a:lnTo>
                      <a:lnTo>
                        <a:pt x="309" y="53"/>
                      </a:lnTo>
                      <a:lnTo>
                        <a:pt x="295" y="41"/>
                      </a:lnTo>
                      <a:lnTo>
                        <a:pt x="281" y="31"/>
                      </a:lnTo>
                      <a:lnTo>
                        <a:pt x="266" y="22"/>
                      </a:lnTo>
                      <a:lnTo>
                        <a:pt x="250" y="14"/>
                      </a:lnTo>
                      <a:lnTo>
                        <a:pt x="234" y="8"/>
                      </a:lnTo>
                      <a:lnTo>
                        <a:pt x="217" y="3"/>
                      </a:lnTo>
                      <a:lnTo>
                        <a:pt x="200" y="1"/>
                      </a:lnTo>
                      <a:lnTo>
                        <a:pt x="181" y="0"/>
                      </a:lnTo>
                      <a:lnTo>
                        <a:pt x="144" y="3"/>
                      </a:lnTo>
                      <a:lnTo>
                        <a:pt x="111" y="14"/>
                      </a:lnTo>
                      <a:lnTo>
                        <a:pt x="80" y="31"/>
                      </a:lnTo>
                      <a:lnTo>
                        <a:pt x="53" y="53"/>
                      </a:lnTo>
                      <a:lnTo>
                        <a:pt x="31" y="80"/>
                      </a:lnTo>
                      <a:lnTo>
                        <a:pt x="14" y="110"/>
                      </a:lnTo>
                      <a:lnTo>
                        <a:pt x="4" y="145"/>
                      </a:lnTo>
                      <a:lnTo>
                        <a:pt x="0" y="181"/>
                      </a:lnTo>
                      <a:lnTo>
                        <a:pt x="1" y="199"/>
                      </a:lnTo>
                      <a:lnTo>
                        <a:pt x="4" y="216"/>
                      </a:lnTo>
                      <a:lnTo>
                        <a:pt x="8" y="234"/>
                      </a:lnTo>
                      <a:lnTo>
                        <a:pt x="14" y="250"/>
                      </a:lnTo>
                      <a:lnTo>
                        <a:pt x="21" y="266"/>
                      </a:lnTo>
                      <a:lnTo>
                        <a:pt x="30" y="281"/>
                      </a:lnTo>
                      <a:lnTo>
                        <a:pt x="41" y="296"/>
                      </a:lnTo>
                      <a:lnTo>
                        <a:pt x="53" y="309"/>
                      </a:lnTo>
                      <a:lnTo>
                        <a:pt x="67" y="321"/>
                      </a:lnTo>
                      <a:lnTo>
                        <a:pt x="81" y="332"/>
                      </a:lnTo>
                      <a:lnTo>
                        <a:pt x="96" y="341"/>
                      </a:lnTo>
                      <a:lnTo>
                        <a:pt x="112" y="348"/>
                      </a:lnTo>
                      <a:lnTo>
                        <a:pt x="128" y="353"/>
                      </a:lnTo>
                      <a:lnTo>
                        <a:pt x="145" y="358"/>
                      </a:lnTo>
                      <a:lnTo>
                        <a:pt x="163" y="360"/>
                      </a:lnTo>
                      <a:lnTo>
                        <a:pt x="181" y="3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45" name="Freeform 31"/>
                <p:cNvSpPr>
                  <a:spLocks/>
                </p:cNvSpPr>
                <p:nvPr/>
              </p:nvSpPr>
              <p:spPr bwMode="auto">
                <a:xfrm>
                  <a:off x="560" y="2811"/>
                  <a:ext cx="87" cy="88"/>
                </a:xfrm>
                <a:custGeom>
                  <a:avLst/>
                  <a:gdLst>
                    <a:gd name="T0" fmla="*/ 0 w 175"/>
                    <a:gd name="T1" fmla="*/ 1 h 175"/>
                    <a:gd name="T2" fmla="*/ 0 w 175"/>
                    <a:gd name="T3" fmla="*/ 1 h 175"/>
                    <a:gd name="T4" fmla="*/ 0 w 175"/>
                    <a:gd name="T5" fmla="*/ 1 h 175"/>
                    <a:gd name="T6" fmla="*/ 0 w 175"/>
                    <a:gd name="T7" fmla="*/ 1 h 175"/>
                    <a:gd name="T8" fmla="*/ 0 w 175"/>
                    <a:gd name="T9" fmla="*/ 1 h 175"/>
                    <a:gd name="T10" fmla="*/ 0 w 175"/>
                    <a:gd name="T11" fmla="*/ 1 h 175"/>
                    <a:gd name="T12" fmla="*/ 0 w 175"/>
                    <a:gd name="T13" fmla="*/ 1 h 175"/>
                    <a:gd name="T14" fmla="*/ 0 w 175"/>
                    <a:gd name="T15" fmla="*/ 1 h 175"/>
                    <a:gd name="T16" fmla="*/ 0 w 175"/>
                    <a:gd name="T17" fmla="*/ 1 h 175"/>
                    <a:gd name="T18" fmla="*/ 0 w 175"/>
                    <a:gd name="T19" fmla="*/ 1 h 175"/>
                    <a:gd name="T20" fmla="*/ 0 w 175"/>
                    <a:gd name="T21" fmla="*/ 1 h 175"/>
                    <a:gd name="T22" fmla="*/ 0 w 175"/>
                    <a:gd name="T23" fmla="*/ 0 h 175"/>
                    <a:gd name="T24" fmla="*/ 0 w 175"/>
                    <a:gd name="T25" fmla="*/ 0 h 175"/>
                    <a:gd name="T26" fmla="*/ 0 w 175"/>
                    <a:gd name="T27" fmla="*/ 0 h 175"/>
                    <a:gd name="T28" fmla="*/ 0 w 175"/>
                    <a:gd name="T29" fmla="*/ 1 h 175"/>
                    <a:gd name="T30" fmla="*/ 0 w 175"/>
                    <a:gd name="T31" fmla="*/ 1 h 175"/>
                    <a:gd name="T32" fmla="*/ 0 w 175"/>
                    <a:gd name="T33" fmla="*/ 1 h 175"/>
                    <a:gd name="T34" fmla="*/ 1 w 175"/>
                    <a:gd name="T35" fmla="*/ 1 h 175"/>
                    <a:gd name="T36" fmla="*/ 1 w 175"/>
                    <a:gd name="T37" fmla="*/ 1 h 175"/>
                    <a:gd name="T38" fmla="*/ 1 w 175"/>
                    <a:gd name="T39" fmla="*/ 1 h 175"/>
                    <a:gd name="T40" fmla="*/ 1 w 175"/>
                    <a:gd name="T41" fmla="*/ 1 h 175"/>
                    <a:gd name="T42" fmla="*/ 1 w 175"/>
                    <a:gd name="T43" fmla="*/ 1 h 175"/>
                    <a:gd name="T44" fmla="*/ 1 w 175"/>
                    <a:gd name="T45" fmla="*/ 1 h 175"/>
                    <a:gd name="T46" fmla="*/ 1 w 175"/>
                    <a:gd name="T47" fmla="*/ 1 h 175"/>
                    <a:gd name="T48" fmla="*/ 1 w 175"/>
                    <a:gd name="T49" fmla="*/ 1 h 175"/>
                    <a:gd name="T50" fmla="*/ 1 w 175"/>
                    <a:gd name="T51" fmla="*/ 1 h 175"/>
                    <a:gd name="T52" fmla="*/ 1 w 175"/>
                    <a:gd name="T53" fmla="*/ 1 h 175"/>
                    <a:gd name="T54" fmla="*/ 1 w 175"/>
                    <a:gd name="T55" fmla="*/ 2 h 175"/>
                    <a:gd name="T56" fmla="*/ 1 w 175"/>
                    <a:gd name="T57" fmla="*/ 2 h 175"/>
                    <a:gd name="T58" fmla="*/ 1 w 175"/>
                    <a:gd name="T59" fmla="*/ 2 h 175"/>
                    <a:gd name="T60" fmla="*/ 0 w 175"/>
                    <a:gd name="T61" fmla="*/ 2 h 175"/>
                    <a:gd name="T62" fmla="*/ 0 w 175"/>
                    <a:gd name="T63" fmla="*/ 2 h 175"/>
                    <a:gd name="T64" fmla="*/ 0 w 175"/>
                    <a:gd name="T65" fmla="*/ 2 h 175"/>
                    <a:gd name="T66" fmla="*/ 0 w 175"/>
                    <a:gd name="T67" fmla="*/ 2 h 175"/>
                    <a:gd name="T68" fmla="*/ 0 w 175"/>
                    <a:gd name="T69" fmla="*/ 2 h 175"/>
                    <a:gd name="T70" fmla="*/ 0 w 175"/>
                    <a:gd name="T71" fmla="*/ 2 h 175"/>
                    <a:gd name="T72" fmla="*/ 0 w 175"/>
                    <a:gd name="T73" fmla="*/ 2 h 175"/>
                    <a:gd name="T74" fmla="*/ 0 w 175"/>
                    <a:gd name="T75" fmla="*/ 2 h 175"/>
                    <a:gd name="T76" fmla="*/ 0 w 175"/>
                    <a:gd name="T77" fmla="*/ 2 h 175"/>
                    <a:gd name="T78" fmla="*/ 0 w 175"/>
                    <a:gd name="T79" fmla="*/ 2 h 175"/>
                    <a:gd name="T80" fmla="*/ 0 w 175"/>
                    <a:gd name="T81" fmla="*/ 2 h 175"/>
                    <a:gd name="T82" fmla="*/ 0 w 175"/>
                    <a:gd name="T83" fmla="*/ 2 h 175"/>
                    <a:gd name="T84" fmla="*/ 0 w 175"/>
                    <a:gd name="T85" fmla="*/ 1 h 175"/>
                    <a:gd name="T86" fmla="*/ 0 w 175"/>
                    <a:gd name="T87" fmla="*/ 1 h 175"/>
                    <a:gd name="T88" fmla="*/ 0 w 175"/>
                    <a:gd name="T89" fmla="*/ 1 h 17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75"/>
                    <a:gd name="T136" fmla="*/ 0 h 175"/>
                    <a:gd name="T137" fmla="*/ 175 w 175"/>
                    <a:gd name="T138" fmla="*/ 175 h 17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75" h="175">
                      <a:moveTo>
                        <a:pt x="0" y="88"/>
                      </a:moveTo>
                      <a:lnTo>
                        <a:pt x="1" y="70"/>
                      </a:lnTo>
                      <a:lnTo>
                        <a:pt x="7" y="54"/>
                      </a:lnTo>
                      <a:lnTo>
                        <a:pt x="15" y="39"/>
                      </a:lnTo>
                      <a:lnTo>
                        <a:pt x="25" y="27"/>
                      </a:lnTo>
                      <a:lnTo>
                        <a:pt x="32" y="21"/>
                      </a:lnTo>
                      <a:lnTo>
                        <a:pt x="39" y="15"/>
                      </a:lnTo>
                      <a:lnTo>
                        <a:pt x="46" y="10"/>
                      </a:lnTo>
                      <a:lnTo>
                        <a:pt x="54" y="7"/>
                      </a:lnTo>
                      <a:lnTo>
                        <a:pt x="62" y="4"/>
                      </a:lnTo>
                      <a:lnTo>
                        <a:pt x="70" y="1"/>
                      </a:lnTo>
                      <a:lnTo>
                        <a:pt x="79" y="0"/>
                      </a:lnTo>
                      <a:lnTo>
                        <a:pt x="87" y="0"/>
                      </a:lnTo>
                      <a:lnTo>
                        <a:pt x="95" y="0"/>
                      </a:lnTo>
                      <a:lnTo>
                        <a:pt x="104" y="1"/>
                      </a:lnTo>
                      <a:lnTo>
                        <a:pt x="113" y="4"/>
                      </a:lnTo>
                      <a:lnTo>
                        <a:pt x="121" y="7"/>
                      </a:lnTo>
                      <a:lnTo>
                        <a:pt x="129" y="10"/>
                      </a:lnTo>
                      <a:lnTo>
                        <a:pt x="136" y="15"/>
                      </a:lnTo>
                      <a:lnTo>
                        <a:pt x="143" y="21"/>
                      </a:lnTo>
                      <a:lnTo>
                        <a:pt x="149" y="27"/>
                      </a:lnTo>
                      <a:lnTo>
                        <a:pt x="160" y="39"/>
                      </a:lnTo>
                      <a:lnTo>
                        <a:pt x="168" y="54"/>
                      </a:lnTo>
                      <a:lnTo>
                        <a:pt x="174" y="70"/>
                      </a:lnTo>
                      <a:lnTo>
                        <a:pt x="175" y="88"/>
                      </a:lnTo>
                      <a:lnTo>
                        <a:pt x="172" y="105"/>
                      </a:lnTo>
                      <a:lnTo>
                        <a:pt x="168" y="122"/>
                      </a:lnTo>
                      <a:lnTo>
                        <a:pt x="160" y="137"/>
                      </a:lnTo>
                      <a:lnTo>
                        <a:pt x="149" y="150"/>
                      </a:lnTo>
                      <a:lnTo>
                        <a:pt x="137" y="160"/>
                      </a:lnTo>
                      <a:lnTo>
                        <a:pt x="122" y="168"/>
                      </a:lnTo>
                      <a:lnTo>
                        <a:pt x="104" y="173"/>
                      </a:lnTo>
                      <a:lnTo>
                        <a:pt x="87" y="175"/>
                      </a:lnTo>
                      <a:lnTo>
                        <a:pt x="79" y="175"/>
                      </a:lnTo>
                      <a:lnTo>
                        <a:pt x="70" y="174"/>
                      </a:lnTo>
                      <a:lnTo>
                        <a:pt x="62" y="172"/>
                      </a:lnTo>
                      <a:lnTo>
                        <a:pt x="54" y="169"/>
                      </a:lnTo>
                      <a:lnTo>
                        <a:pt x="46" y="166"/>
                      </a:lnTo>
                      <a:lnTo>
                        <a:pt x="39" y="161"/>
                      </a:lnTo>
                      <a:lnTo>
                        <a:pt x="32" y="156"/>
                      </a:lnTo>
                      <a:lnTo>
                        <a:pt x="25" y="150"/>
                      </a:lnTo>
                      <a:lnTo>
                        <a:pt x="15" y="137"/>
                      </a:lnTo>
                      <a:lnTo>
                        <a:pt x="7" y="122"/>
                      </a:lnTo>
                      <a:lnTo>
                        <a:pt x="1" y="105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46" name="Freeform 32"/>
                <p:cNvSpPr>
                  <a:spLocks/>
                </p:cNvSpPr>
                <p:nvPr/>
              </p:nvSpPr>
              <p:spPr bwMode="auto">
                <a:xfrm>
                  <a:off x="370" y="2764"/>
                  <a:ext cx="181" cy="181"/>
                </a:xfrm>
                <a:custGeom>
                  <a:avLst/>
                  <a:gdLst>
                    <a:gd name="T0" fmla="*/ 1 w 362"/>
                    <a:gd name="T1" fmla="*/ 3 h 361"/>
                    <a:gd name="T2" fmla="*/ 1 w 362"/>
                    <a:gd name="T3" fmla="*/ 3 h 361"/>
                    <a:gd name="T4" fmla="*/ 1 w 362"/>
                    <a:gd name="T5" fmla="*/ 3 h 361"/>
                    <a:gd name="T6" fmla="*/ 1 w 362"/>
                    <a:gd name="T7" fmla="*/ 3 h 361"/>
                    <a:gd name="T8" fmla="*/ 1 w 362"/>
                    <a:gd name="T9" fmla="*/ 3 h 361"/>
                    <a:gd name="T10" fmla="*/ 3 w 362"/>
                    <a:gd name="T11" fmla="*/ 3 h 361"/>
                    <a:gd name="T12" fmla="*/ 3 w 362"/>
                    <a:gd name="T13" fmla="*/ 3 h 361"/>
                    <a:gd name="T14" fmla="*/ 3 w 362"/>
                    <a:gd name="T15" fmla="*/ 3 h 361"/>
                    <a:gd name="T16" fmla="*/ 3 w 362"/>
                    <a:gd name="T17" fmla="*/ 3 h 361"/>
                    <a:gd name="T18" fmla="*/ 3 w 362"/>
                    <a:gd name="T19" fmla="*/ 3 h 361"/>
                    <a:gd name="T20" fmla="*/ 3 w 362"/>
                    <a:gd name="T21" fmla="*/ 3 h 361"/>
                    <a:gd name="T22" fmla="*/ 3 w 362"/>
                    <a:gd name="T23" fmla="*/ 3 h 361"/>
                    <a:gd name="T24" fmla="*/ 3 w 362"/>
                    <a:gd name="T25" fmla="*/ 2 h 361"/>
                    <a:gd name="T26" fmla="*/ 3 w 362"/>
                    <a:gd name="T27" fmla="*/ 2 h 361"/>
                    <a:gd name="T28" fmla="*/ 3 w 362"/>
                    <a:gd name="T29" fmla="*/ 2 h 361"/>
                    <a:gd name="T30" fmla="*/ 3 w 362"/>
                    <a:gd name="T31" fmla="*/ 2 h 361"/>
                    <a:gd name="T32" fmla="*/ 3 w 362"/>
                    <a:gd name="T33" fmla="*/ 2 h 361"/>
                    <a:gd name="T34" fmla="*/ 3 w 362"/>
                    <a:gd name="T35" fmla="*/ 2 h 361"/>
                    <a:gd name="T36" fmla="*/ 3 w 362"/>
                    <a:gd name="T37" fmla="*/ 2 h 361"/>
                    <a:gd name="T38" fmla="*/ 3 w 362"/>
                    <a:gd name="T39" fmla="*/ 1 h 361"/>
                    <a:gd name="T40" fmla="*/ 3 w 362"/>
                    <a:gd name="T41" fmla="*/ 1 h 361"/>
                    <a:gd name="T42" fmla="*/ 3 w 362"/>
                    <a:gd name="T43" fmla="*/ 1 h 361"/>
                    <a:gd name="T44" fmla="*/ 3 w 362"/>
                    <a:gd name="T45" fmla="*/ 1 h 361"/>
                    <a:gd name="T46" fmla="*/ 3 w 362"/>
                    <a:gd name="T47" fmla="*/ 1 h 361"/>
                    <a:gd name="T48" fmla="*/ 3 w 362"/>
                    <a:gd name="T49" fmla="*/ 1 h 361"/>
                    <a:gd name="T50" fmla="*/ 3 w 362"/>
                    <a:gd name="T51" fmla="*/ 1 h 361"/>
                    <a:gd name="T52" fmla="*/ 3 w 362"/>
                    <a:gd name="T53" fmla="*/ 1 h 361"/>
                    <a:gd name="T54" fmla="*/ 3 w 362"/>
                    <a:gd name="T55" fmla="*/ 1 h 361"/>
                    <a:gd name="T56" fmla="*/ 1 w 362"/>
                    <a:gd name="T57" fmla="*/ 1 h 361"/>
                    <a:gd name="T58" fmla="*/ 1 w 362"/>
                    <a:gd name="T59" fmla="*/ 1 h 361"/>
                    <a:gd name="T60" fmla="*/ 1 w 362"/>
                    <a:gd name="T61" fmla="*/ 1 h 361"/>
                    <a:gd name="T62" fmla="*/ 1 w 362"/>
                    <a:gd name="T63" fmla="*/ 1 h 361"/>
                    <a:gd name="T64" fmla="*/ 1 w 362"/>
                    <a:gd name="T65" fmla="*/ 0 h 361"/>
                    <a:gd name="T66" fmla="*/ 1 w 362"/>
                    <a:gd name="T67" fmla="*/ 1 h 361"/>
                    <a:gd name="T68" fmla="*/ 1 w 362"/>
                    <a:gd name="T69" fmla="*/ 1 h 361"/>
                    <a:gd name="T70" fmla="*/ 1 w 362"/>
                    <a:gd name="T71" fmla="*/ 1 h 361"/>
                    <a:gd name="T72" fmla="*/ 1 w 362"/>
                    <a:gd name="T73" fmla="*/ 1 h 361"/>
                    <a:gd name="T74" fmla="*/ 1 w 362"/>
                    <a:gd name="T75" fmla="*/ 1 h 361"/>
                    <a:gd name="T76" fmla="*/ 1 w 362"/>
                    <a:gd name="T77" fmla="*/ 1 h 361"/>
                    <a:gd name="T78" fmla="*/ 1 w 362"/>
                    <a:gd name="T79" fmla="*/ 2 h 361"/>
                    <a:gd name="T80" fmla="*/ 0 w 362"/>
                    <a:gd name="T81" fmla="*/ 2 h 361"/>
                    <a:gd name="T82" fmla="*/ 1 w 362"/>
                    <a:gd name="T83" fmla="*/ 2 h 361"/>
                    <a:gd name="T84" fmla="*/ 1 w 362"/>
                    <a:gd name="T85" fmla="*/ 2 h 361"/>
                    <a:gd name="T86" fmla="*/ 1 w 362"/>
                    <a:gd name="T87" fmla="*/ 2 h 361"/>
                    <a:gd name="T88" fmla="*/ 1 w 362"/>
                    <a:gd name="T89" fmla="*/ 2 h 361"/>
                    <a:gd name="T90" fmla="*/ 1 w 362"/>
                    <a:gd name="T91" fmla="*/ 3 h 361"/>
                    <a:gd name="T92" fmla="*/ 1 w 362"/>
                    <a:gd name="T93" fmla="*/ 3 h 361"/>
                    <a:gd name="T94" fmla="*/ 1 w 362"/>
                    <a:gd name="T95" fmla="*/ 3 h 361"/>
                    <a:gd name="T96" fmla="*/ 1 w 362"/>
                    <a:gd name="T97" fmla="*/ 3 h 361"/>
                    <a:gd name="T98" fmla="*/ 1 w 362"/>
                    <a:gd name="T99" fmla="*/ 3 h 361"/>
                    <a:gd name="T100" fmla="*/ 1 w 362"/>
                    <a:gd name="T101" fmla="*/ 3 h 361"/>
                    <a:gd name="T102" fmla="*/ 1 w 362"/>
                    <a:gd name="T103" fmla="*/ 3 h 361"/>
                    <a:gd name="T104" fmla="*/ 1 w 362"/>
                    <a:gd name="T105" fmla="*/ 3 h 361"/>
                    <a:gd name="T106" fmla="*/ 1 w 362"/>
                    <a:gd name="T107" fmla="*/ 3 h 361"/>
                    <a:gd name="T108" fmla="*/ 1 w 362"/>
                    <a:gd name="T109" fmla="*/ 3 h 361"/>
                    <a:gd name="T110" fmla="*/ 1 w 362"/>
                    <a:gd name="T111" fmla="*/ 3 h 361"/>
                    <a:gd name="T112" fmla="*/ 1 w 362"/>
                    <a:gd name="T113" fmla="*/ 3 h 361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362"/>
                    <a:gd name="T172" fmla="*/ 0 h 361"/>
                    <a:gd name="T173" fmla="*/ 362 w 362"/>
                    <a:gd name="T174" fmla="*/ 361 h 361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362" h="361">
                      <a:moveTo>
                        <a:pt x="181" y="361"/>
                      </a:moveTo>
                      <a:lnTo>
                        <a:pt x="200" y="360"/>
                      </a:lnTo>
                      <a:lnTo>
                        <a:pt x="217" y="358"/>
                      </a:lnTo>
                      <a:lnTo>
                        <a:pt x="234" y="353"/>
                      </a:lnTo>
                      <a:lnTo>
                        <a:pt x="250" y="348"/>
                      </a:lnTo>
                      <a:lnTo>
                        <a:pt x="267" y="341"/>
                      </a:lnTo>
                      <a:lnTo>
                        <a:pt x="282" y="332"/>
                      </a:lnTo>
                      <a:lnTo>
                        <a:pt x="297" y="321"/>
                      </a:lnTo>
                      <a:lnTo>
                        <a:pt x="309" y="309"/>
                      </a:lnTo>
                      <a:lnTo>
                        <a:pt x="322" y="296"/>
                      </a:lnTo>
                      <a:lnTo>
                        <a:pt x="332" y="281"/>
                      </a:lnTo>
                      <a:lnTo>
                        <a:pt x="341" y="266"/>
                      </a:lnTo>
                      <a:lnTo>
                        <a:pt x="348" y="250"/>
                      </a:lnTo>
                      <a:lnTo>
                        <a:pt x="354" y="234"/>
                      </a:lnTo>
                      <a:lnTo>
                        <a:pt x="359" y="216"/>
                      </a:lnTo>
                      <a:lnTo>
                        <a:pt x="361" y="199"/>
                      </a:lnTo>
                      <a:lnTo>
                        <a:pt x="362" y="181"/>
                      </a:lnTo>
                      <a:lnTo>
                        <a:pt x="361" y="162"/>
                      </a:lnTo>
                      <a:lnTo>
                        <a:pt x="359" y="145"/>
                      </a:lnTo>
                      <a:lnTo>
                        <a:pt x="354" y="128"/>
                      </a:lnTo>
                      <a:lnTo>
                        <a:pt x="348" y="112"/>
                      </a:lnTo>
                      <a:lnTo>
                        <a:pt x="341" y="95"/>
                      </a:lnTo>
                      <a:lnTo>
                        <a:pt x="332" y="80"/>
                      </a:lnTo>
                      <a:lnTo>
                        <a:pt x="322" y="67"/>
                      </a:lnTo>
                      <a:lnTo>
                        <a:pt x="309" y="53"/>
                      </a:lnTo>
                      <a:lnTo>
                        <a:pt x="297" y="41"/>
                      </a:lnTo>
                      <a:lnTo>
                        <a:pt x="282" y="31"/>
                      </a:lnTo>
                      <a:lnTo>
                        <a:pt x="267" y="22"/>
                      </a:lnTo>
                      <a:lnTo>
                        <a:pt x="250" y="14"/>
                      </a:lnTo>
                      <a:lnTo>
                        <a:pt x="234" y="8"/>
                      </a:lnTo>
                      <a:lnTo>
                        <a:pt x="217" y="3"/>
                      </a:lnTo>
                      <a:lnTo>
                        <a:pt x="200" y="1"/>
                      </a:lnTo>
                      <a:lnTo>
                        <a:pt x="181" y="0"/>
                      </a:lnTo>
                      <a:lnTo>
                        <a:pt x="146" y="3"/>
                      </a:lnTo>
                      <a:lnTo>
                        <a:pt x="111" y="14"/>
                      </a:lnTo>
                      <a:lnTo>
                        <a:pt x="81" y="31"/>
                      </a:lnTo>
                      <a:lnTo>
                        <a:pt x="53" y="53"/>
                      </a:lnTo>
                      <a:lnTo>
                        <a:pt x="32" y="80"/>
                      </a:lnTo>
                      <a:lnTo>
                        <a:pt x="14" y="110"/>
                      </a:lnTo>
                      <a:lnTo>
                        <a:pt x="4" y="145"/>
                      </a:lnTo>
                      <a:lnTo>
                        <a:pt x="0" y="181"/>
                      </a:lnTo>
                      <a:lnTo>
                        <a:pt x="2" y="199"/>
                      </a:lnTo>
                      <a:lnTo>
                        <a:pt x="4" y="216"/>
                      </a:lnTo>
                      <a:lnTo>
                        <a:pt x="9" y="234"/>
                      </a:lnTo>
                      <a:lnTo>
                        <a:pt x="14" y="250"/>
                      </a:lnTo>
                      <a:lnTo>
                        <a:pt x="21" y="266"/>
                      </a:lnTo>
                      <a:lnTo>
                        <a:pt x="30" y="281"/>
                      </a:lnTo>
                      <a:lnTo>
                        <a:pt x="41" y="296"/>
                      </a:lnTo>
                      <a:lnTo>
                        <a:pt x="53" y="309"/>
                      </a:lnTo>
                      <a:lnTo>
                        <a:pt x="67" y="321"/>
                      </a:lnTo>
                      <a:lnTo>
                        <a:pt x="81" y="332"/>
                      </a:lnTo>
                      <a:lnTo>
                        <a:pt x="96" y="341"/>
                      </a:lnTo>
                      <a:lnTo>
                        <a:pt x="112" y="348"/>
                      </a:lnTo>
                      <a:lnTo>
                        <a:pt x="128" y="353"/>
                      </a:lnTo>
                      <a:lnTo>
                        <a:pt x="146" y="358"/>
                      </a:lnTo>
                      <a:lnTo>
                        <a:pt x="163" y="360"/>
                      </a:lnTo>
                      <a:lnTo>
                        <a:pt x="181" y="3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47" name="Freeform 33"/>
                <p:cNvSpPr>
                  <a:spLocks/>
                </p:cNvSpPr>
                <p:nvPr/>
              </p:nvSpPr>
              <p:spPr bwMode="auto">
                <a:xfrm>
                  <a:off x="416" y="2811"/>
                  <a:ext cx="88" cy="88"/>
                </a:xfrm>
                <a:custGeom>
                  <a:avLst/>
                  <a:gdLst>
                    <a:gd name="T0" fmla="*/ 0 w 175"/>
                    <a:gd name="T1" fmla="*/ 1 h 175"/>
                    <a:gd name="T2" fmla="*/ 1 w 175"/>
                    <a:gd name="T3" fmla="*/ 1 h 175"/>
                    <a:gd name="T4" fmla="*/ 1 w 175"/>
                    <a:gd name="T5" fmla="*/ 1 h 175"/>
                    <a:gd name="T6" fmla="*/ 1 w 175"/>
                    <a:gd name="T7" fmla="*/ 1 h 175"/>
                    <a:gd name="T8" fmla="*/ 1 w 175"/>
                    <a:gd name="T9" fmla="*/ 1 h 175"/>
                    <a:gd name="T10" fmla="*/ 1 w 175"/>
                    <a:gd name="T11" fmla="*/ 1 h 175"/>
                    <a:gd name="T12" fmla="*/ 1 w 175"/>
                    <a:gd name="T13" fmla="*/ 1 h 175"/>
                    <a:gd name="T14" fmla="*/ 1 w 175"/>
                    <a:gd name="T15" fmla="*/ 1 h 175"/>
                    <a:gd name="T16" fmla="*/ 1 w 175"/>
                    <a:gd name="T17" fmla="*/ 1 h 175"/>
                    <a:gd name="T18" fmla="*/ 1 w 175"/>
                    <a:gd name="T19" fmla="*/ 1 h 175"/>
                    <a:gd name="T20" fmla="*/ 1 w 175"/>
                    <a:gd name="T21" fmla="*/ 1 h 175"/>
                    <a:gd name="T22" fmla="*/ 1 w 175"/>
                    <a:gd name="T23" fmla="*/ 0 h 175"/>
                    <a:gd name="T24" fmla="*/ 1 w 175"/>
                    <a:gd name="T25" fmla="*/ 0 h 175"/>
                    <a:gd name="T26" fmla="*/ 1 w 175"/>
                    <a:gd name="T27" fmla="*/ 0 h 175"/>
                    <a:gd name="T28" fmla="*/ 1 w 175"/>
                    <a:gd name="T29" fmla="*/ 1 h 175"/>
                    <a:gd name="T30" fmla="*/ 1 w 175"/>
                    <a:gd name="T31" fmla="*/ 1 h 175"/>
                    <a:gd name="T32" fmla="*/ 1 w 175"/>
                    <a:gd name="T33" fmla="*/ 1 h 175"/>
                    <a:gd name="T34" fmla="*/ 2 w 175"/>
                    <a:gd name="T35" fmla="*/ 1 h 175"/>
                    <a:gd name="T36" fmla="*/ 2 w 175"/>
                    <a:gd name="T37" fmla="*/ 1 h 175"/>
                    <a:gd name="T38" fmla="*/ 2 w 175"/>
                    <a:gd name="T39" fmla="*/ 1 h 175"/>
                    <a:gd name="T40" fmla="*/ 2 w 175"/>
                    <a:gd name="T41" fmla="*/ 1 h 175"/>
                    <a:gd name="T42" fmla="*/ 2 w 175"/>
                    <a:gd name="T43" fmla="*/ 1 h 175"/>
                    <a:gd name="T44" fmla="*/ 2 w 175"/>
                    <a:gd name="T45" fmla="*/ 1 h 175"/>
                    <a:gd name="T46" fmla="*/ 2 w 175"/>
                    <a:gd name="T47" fmla="*/ 1 h 175"/>
                    <a:gd name="T48" fmla="*/ 2 w 175"/>
                    <a:gd name="T49" fmla="*/ 1 h 175"/>
                    <a:gd name="T50" fmla="*/ 2 w 175"/>
                    <a:gd name="T51" fmla="*/ 1 h 175"/>
                    <a:gd name="T52" fmla="*/ 2 w 175"/>
                    <a:gd name="T53" fmla="*/ 1 h 175"/>
                    <a:gd name="T54" fmla="*/ 2 w 175"/>
                    <a:gd name="T55" fmla="*/ 2 h 175"/>
                    <a:gd name="T56" fmla="*/ 2 w 175"/>
                    <a:gd name="T57" fmla="*/ 2 h 175"/>
                    <a:gd name="T58" fmla="*/ 2 w 175"/>
                    <a:gd name="T59" fmla="*/ 2 h 175"/>
                    <a:gd name="T60" fmla="*/ 1 w 175"/>
                    <a:gd name="T61" fmla="*/ 2 h 175"/>
                    <a:gd name="T62" fmla="*/ 1 w 175"/>
                    <a:gd name="T63" fmla="*/ 2 h 175"/>
                    <a:gd name="T64" fmla="*/ 1 w 175"/>
                    <a:gd name="T65" fmla="*/ 2 h 175"/>
                    <a:gd name="T66" fmla="*/ 1 w 175"/>
                    <a:gd name="T67" fmla="*/ 2 h 175"/>
                    <a:gd name="T68" fmla="*/ 1 w 175"/>
                    <a:gd name="T69" fmla="*/ 2 h 175"/>
                    <a:gd name="T70" fmla="*/ 1 w 175"/>
                    <a:gd name="T71" fmla="*/ 2 h 175"/>
                    <a:gd name="T72" fmla="*/ 1 w 175"/>
                    <a:gd name="T73" fmla="*/ 2 h 175"/>
                    <a:gd name="T74" fmla="*/ 1 w 175"/>
                    <a:gd name="T75" fmla="*/ 2 h 175"/>
                    <a:gd name="T76" fmla="*/ 1 w 175"/>
                    <a:gd name="T77" fmla="*/ 2 h 175"/>
                    <a:gd name="T78" fmla="*/ 1 w 175"/>
                    <a:gd name="T79" fmla="*/ 2 h 175"/>
                    <a:gd name="T80" fmla="*/ 1 w 175"/>
                    <a:gd name="T81" fmla="*/ 2 h 175"/>
                    <a:gd name="T82" fmla="*/ 1 w 175"/>
                    <a:gd name="T83" fmla="*/ 2 h 175"/>
                    <a:gd name="T84" fmla="*/ 1 w 175"/>
                    <a:gd name="T85" fmla="*/ 1 h 175"/>
                    <a:gd name="T86" fmla="*/ 1 w 175"/>
                    <a:gd name="T87" fmla="*/ 1 h 175"/>
                    <a:gd name="T88" fmla="*/ 0 w 175"/>
                    <a:gd name="T89" fmla="*/ 1 h 17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75"/>
                    <a:gd name="T136" fmla="*/ 0 h 175"/>
                    <a:gd name="T137" fmla="*/ 175 w 175"/>
                    <a:gd name="T138" fmla="*/ 175 h 17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75" h="175">
                      <a:moveTo>
                        <a:pt x="0" y="88"/>
                      </a:moveTo>
                      <a:lnTo>
                        <a:pt x="1" y="70"/>
                      </a:lnTo>
                      <a:lnTo>
                        <a:pt x="7" y="54"/>
                      </a:lnTo>
                      <a:lnTo>
                        <a:pt x="15" y="39"/>
                      </a:lnTo>
                      <a:lnTo>
                        <a:pt x="25" y="27"/>
                      </a:lnTo>
                      <a:lnTo>
                        <a:pt x="32" y="21"/>
                      </a:lnTo>
                      <a:lnTo>
                        <a:pt x="39" y="15"/>
                      </a:lnTo>
                      <a:lnTo>
                        <a:pt x="46" y="10"/>
                      </a:lnTo>
                      <a:lnTo>
                        <a:pt x="54" y="7"/>
                      </a:lnTo>
                      <a:lnTo>
                        <a:pt x="62" y="4"/>
                      </a:lnTo>
                      <a:lnTo>
                        <a:pt x="70" y="1"/>
                      </a:lnTo>
                      <a:lnTo>
                        <a:pt x="79" y="0"/>
                      </a:lnTo>
                      <a:lnTo>
                        <a:pt x="87" y="0"/>
                      </a:lnTo>
                      <a:lnTo>
                        <a:pt x="95" y="0"/>
                      </a:lnTo>
                      <a:lnTo>
                        <a:pt x="105" y="1"/>
                      </a:lnTo>
                      <a:lnTo>
                        <a:pt x="113" y="4"/>
                      </a:lnTo>
                      <a:lnTo>
                        <a:pt x="121" y="7"/>
                      </a:lnTo>
                      <a:lnTo>
                        <a:pt x="129" y="10"/>
                      </a:lnTo>
                      <a:lnTo>
                        <a:pt x="136" y="15"/>
                      </a:lnTo>
                      <a:lnTo>
                        <a:pt x="143" y="21"/>
                      </a:lnTo>
                      <a:lnTo>
                        <a:pt x="150" y="27"/>
                      </a:lnTo>
                      <a:lnTo>
                        <a:pt x="160" y="39"/>
                      </a:lnTo>
                      <a:lnTo>
                        <a:pt x="168" y="54"/>
                      </a:lnTo>
                      <a:lnTo>
                        <a:pt x="174" y="70"/>
                      </a:lnTo>
                      <a:lnTo>
                        <a:pt x="175" y="88"/>
                      </a:lnTo>
                      <a:lnTo>
                        <a:pt x="173" y="105"/>
                      </a:lnTo>
                      <a:lnTo>
                        <a:pt x="168" y="122"/>
                      </a:lnTo>
                      <a:lnTo>
                        <a:pt x="160" y="137"/>
                      </a:lnTo>
                      <a:lnTo>
                        <a:pt x="150" y="150"/>
                      </a:lnTo>
                      <a:lnTo>
                        <a:pt x="137" y="160"/>
                      </a:lnTo>
                      <a:lnTo>
                        <a:pt x="122" y="168"/>
                      </a:lnTo>
                      <a:lnTo>
                        <a:pt x="105" y="173"/>
                      </a:lnTo>
                      <a:lnTo>
                        <a:pt x="87" y="175"/>
                      </a:lnTo>
                      <a:lnTo>
                        <a:pt x="79" y="175"/>
                      </a:lnTo>
                      <a:lnTo>
                        <a:pt x="70" y="174"/>
                      </a:lnTo>
                      <a:lnTo>
                        <a:pt x="62" y="172"/>
                      </a:lnTo>
                      <a:lnTo>
                        <a:pt x="54" y="169"/>
                      </a:lnTo>
                      <a:lnTo>
                        <a:pt x="46" y="166"/>
                      </a:lnTo>
                      <a:lnTo>
                        <a:pt x="39" y="161"/>
                      </a:lnTo>
                      <a:lnTo>
                        <a:pt x="32" y="156"/>
                      </a:lnTo>
                      <a:lnTo>
                        <a:pt x="25" y="150"/>
                      </a:lnTo>
                      <a:lnTo>
                        <a:pt x="15" y="137"/>
                      </a:lnTo>
                      <a:lnTo>
                        <a:pt x="7" y="122"/>
                      </a:lnTo>
                      <a:lnTo>
                        <a:pt x="1" y="105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48" name="Freeform 34"/>
                <p:cNvSpPr>
                  <a:spLocks/>
                </p:cNvSpPr>
                <p:nvPr/>
              </p:nvSpPr>
              <p:spPr bwMode="auto">
                <a:xfrm>
                  <a:off x="592" y="2843"/>
                  <a:ext cx="24" cy="24"/>
                </a:xfrm>
                <a:custGeom>
                  <a:avLst/>
                  <a:gdLst>
                    <a:gd name="T0" fmla="*/ 1 w 48"/>
                    <a:gd name="T1" fmla="*/ 1 h 47"/>
                    <a:gd name="T2" fmla="*/ 1 w 48"/>
                    <a:gd name="T3" fmla="*/ 1 h 47"/>
                    <a:gd name="T4" fmla="*/ 1 w 48"/>
                    <a:gd name="T5" fmla="*/ 1 h 47"/>
                    <a:gd name="T6" fmla="*/ 1 w 48"/>
                    <a:gd name="T7" fmla="*/ 1 h 47"/>
                    <a:gd name="T8" fmla="*/ 1 w 48"/>
                    <a:gd name="T9" fmla="*/ 1 h 47"/>
                    <a:gd name="T10" fmla="*/ 1 w 48"/>
                    <a:gd name="T11" fmla="*/ 1 h 47"/>
                    <a:gd name="T12" fmla="*/ 1 w 48"/>
                    <a:gd name="T13" fmla="*/ 1 h 47"/>
                    <a:gd name="T14" fmla="*/ 1 w 48"/>
                    <a:gd name="T15" fmla="*/ 1 h 47"/>
                    <a:gd name="T16" fmla="*/ 1 w 48"/>
                    <a:gd name="T17" fmla="*/ 0 h 47"/>
                    <a:gd name="T18" fmla="*/ 1 w 48"/>
                    <a:gd name="T19" fmla="*/ 1 h 47"/>
                    <a:gd name="T20" fmla="*/ 1 w 48"/>
                    <a:gd name="T21" fmla="*/ 1 h 47"/>
                    <a:gd name="T22" fmla="*/ 1 w 48"/>
                    <a:gd name="T23" fmla="*/ 1 h 47"/>
                    <a:gd name="T24" fmla="*/ 0 w 48"/>
                    <a:gd name="T25" fmla="*/ 1 h 47"/>
                    <a:gd name="T26" fmla="*/ 1 w 48"/>
                    <a:gd name="T27" fmla="*/ 1 h 47"/>
                    <a:gd name="T28" fmla="*/ 1 w 48"/>
                    <a:gd name="T29" fmla="*/ 1 h 47"/>
                    <a:gd name="T30" fmla="*/ 1 w 48"/>
                    <a:gd name="T31" fmla="*/ 1 h 47"/>
                    <a:gd name="T32" fmla="*/ 1 w 48"/>
                    <a:gd name="T33" fmla="*/ 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8"/>
                    <a:gd name="T52" fmla="*/ 0 h 47"/>
                    <a:gd name="T53" fmla="*/ 48 w 48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8" h="47">
                      <a:moveTo>
                        <a:pt x="24" y="47"/>
                      </a:moveTo>
                      <a:lnTo>
                        <a:pt x="33" y="45"/>
                      </a:lnTo>
                      <a:lnTo>
                        <a:pt x="41" y="40"/>
                      </a:lnTo>
                      <a:lnTo>
                        <a:pt x="46" y="32"/>
                      </a:lnTo>
                      <a:lnTo>
                        <a:pt x="48" y="23"/>
                      </a:lnTo>
                      <a:lnTo>
                        <a:pt x="46" y="13"/>
                      </a:lnTo>
                      <a:lnTo>
                        <a:pt x="41" y="7"/>
                      </a:lnTo>
                      <a:lnTo>
                        <a:pt x="33" y="2"/>
                      </a:lnTo>
                      <a:lnTo>
                        <a:pt x="24" y="0"/>
                      </a:ln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3"/>
                      </a:lnTo>
                      <a:lnTo>
                        <a:pt x="0" y="23"/>
                      </a:lnTo>
                      <a:lnTo>
                        <a:pt x="2" y="32"/>
                      </a:lnTo>
                      <a:lnTo>
                        <a:pt x="7" y="40"/>
                      </a:lnTo>
                      <a:lnTo>
                        <a:pt x="15" y="45"/>
                      </a:lnTo>
                      <a:lnTo>
                        <a:pt x="24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149" name="Freeform 35"/>
                <p:cNvSpPr>
                  <a:spLocks/>
                </p:cNvSpPr>
                <p:nvPr/>
              </p:nvSpPr>
              <p:spPr bwMode="auto">
                <a:xfrm>
                  <a:off x="448" y="2843"/>
                  <a:ext cx="24" cy="24"/>
                </a:xfrm>
                <a:custGeom>
                  <a:avLst/>
                  <a:gdLst>
                    <a:gd name="T0" fmla="*/ 0 w 49"/>
                    <a:gd name="T1" fmla="*/ 1 h 47"/>
                    <a:gd name="T2" fmla="*/ 0 w 49"/>
                    <a:gd name="T3" fmla="*/ 1 h 47"/>
                    <a:gd name="T4" fmla="*/ 0 w 49"/>
                    <a:gd name="T5" fmla="*/ 1 h 47"/>
                    <a:gd name="T6" fmla="*/ 0 w 49"/>
                    <a:gd name="T7" fmla="*/ 1 h 47"/>
                    <a:gd name="T8" fmla="*/ 0 w 49"/>
                    <a:gd name="T9" fmla="*/ 1 h 47"/>
                    <a:gd name="T10" fmla="*/ 0 w 49"/>
                    <a:gd name="T11" fmla="*/ 1 h 47"/>
                    <a:gd name="T12" fmla="*/ 0 w 49"/>
                    <a:gd name="T13" fmla="*/ 1 h 47"/>
                    <a:gd name="T14" fmla="*/ 0 w 49"/>
                    <a:gd name="T15" fmla="*/ 1 h 47"/>
                    <a:gd name="T16" fmla="*/ 0 w 49"/>
                    <a:gd name="T17" fmla="*/ 0 h 47"/>
                    <a:gd name="T18" fmla="*/ 0 w 49"/>
                    <a:gd name="T19" fmla="*/ 1 h 47"/>
                    <a:gd name="T20" fmla="*/ 0 w 49"/>
                    <a:gd name="T21" fmla="*/ 1 h 47"/>
                    <a:gd name="T22" fmla="*/ 0 w 49"/>
                    <a:gd name="T23" fmla="*/ 1 h 47"/>
                    <a:gd name="T24" fmla="*/ 0 w 49"/>
                    <a:gd name="T25" fmla="*/ 1 h 47"/>
                    <a:gd name="T26" fmla="*/ 0 w 49"/>
                    <a:gd name="T27" fmla="*/ 1 h 47"/>
                    <a:gd name="T28" fmla="*/ 0 w 49"/>
                    <a:gd name="T29" fmla="*/ 1 h 47"/>
                    <a:gd name="T30" fmla="*/ 0 w 49"/>
                    <a:gd name="T31" fmla="*/ 1 h 47"/>
                    <a:gd name="T32" fmla="*/ 0 w 49"/>
                    <a:gd name="T33" fmla="*/ 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9"/>
                    <a:gd name="T52" fmla="*/ 0 h 47"/>
                    <a:gd name="T53" fmla="*/ 49 w 49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9" h="47">
                      <a:moveTo>
                        <a:pt x="24" y="47"/>
                      </a:moveTo>
                      <a:lnTo>
                        <a:pt x="34" y="45"/>
                      </a:lnTo>
                      <a:lnTo>
                        <a:pt x="42" y="40"/>
                      </a:lnTo>
                      <a:lnTo>
                        <a:pt x="46" y="32"/>
                      </a:lnTo>
                      <a:lnTo>
                        <a:pt x="49" y="23"/>
                      </a:lnTo>
                      <a:lnTo>
                        <a:pt x="46" y="13"/>
                      </a:lnTo>
                      <a:lnTo>
                        <a:pt x="42" y="7"/>
                      </a:lnTo>
                      <a:lnTo>
                        <a:pt x="34" y="2"/>
                      </a:lnTo>
                      <a:lnTo>
                        <a:pt x="24" y="0"/>
                      </a:ln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3"/>
                      </a:lnTo>
                      <a:lnTo>
                        <a:pt x="0" y="23"/>
                      </a:lnTo>
                      <a:lnTo>
                        <a:pt x="2" y="32"/>
                      </a:lnTo>
                      <a:lnTo>
                        <a:pt x="7" y="40"/>
                      </a:lnTo>
                      <a:lnTo>
                        <a:pt x="15" y="45"/>
                      </a:lnTo>
                      <a:lnTo>
                        <a:pt x="24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4120" name="Rectangle 36"/>
          <p:cNvSpPr>
            <a:spLocks noChangeArrowheads="1"/>
          </p:cNvSpPr>
          <p:nvPr/>
        </p:nvSpPr>
        <p:spPr bwMode="auto">
          <a:xfrm>
            <a:off x="2052638" y="2640013"/>
            <a:ext cx="73025" cy="7143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121" name="Rectangle 37"/>
          <p:cNvSpPr>
            <a:spLocks noChangeArrowheads="1"/>
          </p:cNvSpPr>
          <p:nvPr/>
        </p:nvSpPr>
        <p:spPr bwMode="auto">
          <a:xfrm>
            <a:off x="2052638" y="3000375"/>
            <a:ext cx="73025" cy="7143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122" name="Text Box 38"/>
          <p:cNvSpPr txBox="1">
            <a:spLocks noChangeArrowheads="1"/>
          </p:cNvSpPr>
          <p:nvPr/>
        </p:nvSpPr>
        <p:spPr bwMode="auto">
          <a:xfrm>
            <a:off x="288925" y="2565400"/>
            <a:ext cx="898525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1200" b="1"/>
              <a:t>logika na klientovi</a:t>
            </a:r>
          </a:p>
        </p:txBody>
      </p:sp>
      <p:cxnSp>
        <p:nvCxnSpPr>
          <p:cNvPr id="4123" name="AutoShape 39"/>
          <p:cNvCxnSpPr>
            <a:cxnSpLocks noChangeShapeType="1"/>
            <a:stCxn id="4122" idx="0"/>
            <a:endCxn id="4098" idx="0"/>
          </p:cNvCxnSpPr>
          <p:nvPr/>
        </p:nvCxnSpPr>
        <p:spPr bwMode="auto">
          <a:xfrm rot="5400000" flipV="1">
            <a:off x="1223169" y="2066132"/>
            <a:ext cx="1587" cy="971550"/>
          </a:xfrm>
          <a:prstGeom prst="curvedConnector3">
            <a:avLst>
              <a:gd name="adj1" fmla="val -135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4124" name="Text Box 40"/>
          <p:cNvSpPr txBox="1">
            <a:spLocks noChangeArrowheads="1"/>
          </p:cNvSpPr>
          <p:nvPr/>
        </p:nvSpPr>
        <p:spPr bwMode="auto">
          <a:xfrm>
            <a:off x="828675" y="2074863"/>
            <a:ext cx="78422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200" b="1"/>
              <a:t>validace</a:t>
            </a:r>
          </a:p>
        </p:txBody>
      </p:sp>
      <p:cxnSp>
        <p:nvCxnSpPr>
          <p:cNvPr id="4125" name="AutoShape 41"/>
          <p:cNvCxnSpPr>
            <a:cxnSpLocks noChangeShapeType="1"/>
            <a:stCxn id="4098" idx="2"/>
            <a:endCxn id="4122" idx="2"/>
          </p:cNvCxnSpPr>
          <p:nvPr/>
        </p:nvCxnSpPr>
        <p:spPr bwMode="auto">
          <a:xfrm rot="5400000">
            <a:off x="1223169" y="2742407"/>
            <a:ext cx="1587" cy="971550"/>
          </a:xfrm>
          <a:prstGeom prst="curvedConnector3">
            <a:avLst>
              <a:gd name="adj1" fmla="val 135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4126" name="Text Box 42"/>
          <p:cNvSpPr txBox="1">
            <a:spLocks noChangeArrowheads="1"/>
          </p:cNvSpPr>
          <p:nvPr/>
        </p:nvSpPr>
        <p:spPr bwMode="auto">
          <a:xfrm>
            <a:off x="468313" y="3441700"/>
            <a:ext cx="160813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200" b="1"/>
              <a:t>zpracování událostí</a:t>
            </a:r>
          </a:p>
        </p:txBody>
      </p:sp>
      <p:sp>
        <p:nvSpPr>
          <p:cNvPr id="4127" name="Line 43"/>
          <p:cNvSpPr>
            <a:spLocks noChangeShapeType="1"/>
          </p:cNvSpPr>
          <p:nvPr/>
        </p:nvSpPr>
        <p:spPr bwMode="auto">
          <a:xfrm>
            <a:off x="636588" y="3933825"/>
            <a:ext cx="5889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80975" y="908050"/>
            <a:ext cx="2087563" cy="3457575"/>
            <a:chOff x="114" y="572"/>
            <a:chExt cx="1315" cy="2178"/>
          </a:xfrm>
        </p:grpSpPr>
        <p:sp>
          <p:nvSpPr>
            <p:cNvPr id="4138" name="AutoShape 44"/>
            <p:cNvSpPr>
              <a:spLocks noChangeArrowheads="1"/>
            </p:cNvSpPr>
            <p:nvPr/>
          </p:nvSpPr>
          <p:spPr bwMode="auto">
            <a:xfrm>
              <a:off x="114" y="890"/>
              <a:ext cx="1315" cy="1860"/>
            </a:xfrm>
            <a:prstGeom prst="roundRect">
              <a:avLst>
                <a:gd name="adj" fmla="val 5884"/>
              </a:avLst>
            </a:prstGeom>
            <a:solidFill>
              <a:srgbClr val="CC9900">
                <a:alpha val="59999"/>
              </a:srgbClr>
            </a:solidFill>
            <a:ln w="12700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139" name="Text Box 48"/>
            <p:cNvSpPr txBox="1">
              <a:spLocks noChangeArrowheads="1"/>
            </p:cNvSpPr>
            <p:nvPr/>
          </p:nvSpPr>
          <p:spPr bwMode="auto">
            <a:xfrm>
              <a:off x="367" y="572"/>
              <a:ext cx="835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/>
                <a:t>I.</a:t>
              </a:r>
              <a:r>
                <a:rPr lang="cs-CZ" sz="1400" b="1"/>
                <a:t> presentační</a:t>
              </a:r>
            </a:p>
            <a:p>
              <a:pPr algn="ctr" eaLnBrk="0" hangingPunct="0"/>
              <a:r>
                <a:rPr lang="cs-CZ" sz="1400" b="1"/>
                <a:t>vrstva</a:t>
              </a: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3849688" y="908050"/>
            <a:ext cx="3746500" cy="3457575"/>
            <a:chOff x="2425" y="572"/>
            <a:chExt cx="2360" cy="2178"/>
          </a:xfrm>
        </p:grpSpPr>
        <p:sp>
          <p:nvSpPr>
            <p:cNvPr id="4136" name="Freeform 45"/>
            <p:cNvSpPr>
              <a:spLocks/>
            </p:cNvSpPr>
            <p:nvPr/>
          </p:nvSpPr>
          <p:spPr bwMode="auto">
            <a:xfrm>
              <a:off x="2425" y="890"/>
              <a:ext cx="2360" cy="1860"/>
            </a:xfrm>
            <a:custGeom>
              <a:avLst/>
              <a:gdLst>
                <a:gd name="T0" fmla="*/ 2 w 2352"/>
                <a:gd name="T1" fmla="*/ 91 h 1860"/>
                <a:gd name="T2" fmla="*/ 15 w 2352"/>
                <a:gd name="T3" fmla="*/ 31 h 1860"/>
                <a:gd name="T4" fmla="*/ 66 w 2352"/>
                <a:gd name="T5" fmla="*/ 0 h 1860"/>
                <a:gd name="T6" fmla="*/ 794 w 2352"/>
                <a:gd name="T7" fmla="*/ 0 h 1860"/>
                <a:gd name="T8" fmla="*/ 791 w 2352"/>
                <a:gd name="T9" fmla="*/ 769 h 1860"/>
                <a:gd name="T10" fmla="*/ 2408 w 2352"/>
                <a:gd name="T11" fmla="*/ 769 h 1860"/>
                <a:gd name="T12" fmla="*/ 2408 w 2352"/>
                <a:gd name="T13" fmla="*/ 1859 h 1860"/>
                <a:gd name="T14" fmla="*/ 794 w 2352"/>
                <a:gd name="T15" fmla="*/ 1860 h 1860"/>
                <a:gd name="T16" fmla="*/ 60 w 2352"/>
                <a:gd name="T17" fmla="*/ 1860 h 1860"/>
                <a:gd name="T18" fmla="*/ 20 w 2352"/>
                <a:gd name="T19" fmla="*/ 1831 h 1860"/>
                <a:gd name="T20" fmla="*/ 2 w 2352"/>
                <a:gd name="T21" fmla="*/ 1800 h 1860"/>
                <a:gd name="T22" fmla="*/ 2 w 2352"/>
                <a:gd name="T23" fmla="*/ 91 h 18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52"/>
                <a:gd name="T37" fmla="*/ 0 h 1860"/>
                <a:gd name="T38" fmla="*/ 2352 w 2352"/>
                <a:gd name="T39" fmla="*/ 1860 h 18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52" h="1860">
                  <a:moveTo>
                    <a:pt x="2" y="91"/>
                  </a:moveTo>
                  <a:cubicBezTo>
                    <a:pt x="2" y="91"/>
                    <a:pt x="4" y="55"/>
                    <a:pt x="15" y="31"/>
                  </a:cubicBezTo>
                  <a:cubicBezTo>
                    <a:pt x="26" y="7"/>
                    <a:pt x="64" y="1"/>
                    <a:pt x="66" y="0"/>
                  </a:cubicBezTo>
                  <a:cubicBezTo>
                    <a:pt x="429" y="0"/>
                    <a:pt x="773" y="0"/>
                    <a:pt x="773" y="0"/>
                  </a:cubicBezTo>
                  <a:lnTo>
                    <a:pt x="770" y="769"/>
                  </a:lnTo>
                  <a:lnTo>
                    <a:pt x="2352" y="769"/>
                  </a:lnTo>
                  <a:lnTo>
                    <a:pt x="2352" y="1859"/>
                  </a:lnTo>
                  <a:lnTo>
                    <a:pt x="773" y="1860"/>
                  </a:lnTo>
                  <a:lnTo>
                    <a:pt x="60" y="1860"/>
                  </a:lnTo>
                  <a:cubicBezTo>
                    <a:pt x="31" y="1849"/>
                    <a:pt x="29" y="1839"/>
                    <a:pt x="20" y="1831"/>
                  </a:cubicBezTo>
                  <a:cubicBezTo>
                    <a:pt x="11" y="1823"/>
                    <a:pt x="2" y="1799"/>
                    <a:pt x="2" y="1800"/>
                  </a:cubicBezTo>
                  <a:cubicBezTo>
                    <a:pt x="0" y="1508"/>
                    <a:pt x="5" y="391"/>
                    <a:pt x="2" y="91"/>
                  </a:cubicBezTo>
                  <a:close/>
                </a:path>
              </a:pathLst>
            </a:custGeom>
            <a:solidFill>
              <a:srgbClr val="0066CC">
                <a:alpha val="59999"/>
              </a:srgb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7" name="Text Box 49"/>
            <p:cNvSpPr txBox="1">
              <a:spLocks noChangeArrowheads="1"/>
            </p:cNvSpPr>
            <p:nvPr/>
          </p:nvSpPr>
          <p:spPr bwMode="auto">
            <a:xfrm>
              <a:off x="2562" y="572"/>
              <a:ext cx="569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/>
                <a:t>II.</a:t>
              </a:r>
              <a:r>
                <a:rPr lang="cs-CZ" sz="1400" b="1"/>
                <a:t> vrstva</a:t>
              </a:r>
            </a:p>
            <a:p>
              <a:pPr algn="ctr" eaLnBrk="0" hangingPunct="0"/>
              <a:r>
                <a:rPr lang="cs-CZ" sz="1400" b="1"/>
                <a:t>webu</a:t>
              </a:r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5076825" y="908050"/>
            <a:ext cx="2519363" cy="1728788"/>
            <a:chOff x="3198" y="572"/>
            <a:chExt cx="1587" cy="1089"/>
          </a:xfrm>
        </p:grpSpPr>
        <p:sp>
          <p:nvSpPr>
            <p:cNvPr id="4134" name="Rectangle 47"/>
            <p:cNvSpPr>
              <a:spLocks noChangeArrowheads="1"/>
            </p:cNvSpPr>
            <p:nvPr/>
          </p:nvSpPr>
          <p:spPr bwMode="auto">
            <a:xfrm>
              <a:off x="3198" y="890"/>
              <a:ext cx="1587" cy="771"/>
            </a:xfrm>
            <a:prstGeom prst="rect">
              <a:avLst/>
            </a:prstGeom>
            <a:solidFill>
              <a:srgbClr val="008000">
                <a:alpha val="59999"/>
              </a:srgb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135" name="Text Box 50"/>
            <p:cNvSpPr txBox="1">
              <a:spLocks noChangeArrowheads="1"/>
            </p:cNvSpPr>
            <p:nvPr/>
          </p:nvSpPr>
          <p:spPr bwMode="auto">
            <a:xfrm>
              <a:off x="3612" y="572"/>
              <a:ext cx="946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/>
                <a:t>III</a:t>
              </a:r>
              <a:r>
                <a:rPr lang="cs-CZ" sz="1400" b="1"/>
                <a:t>. vrstva</a:t>
              </a:r>
            </a:p>
            <a:p>
              <a:pPr algn="ctr" eaLnBrk="0" hangingPunct="0"/>
              <a:r>
                <a:rPr lang="cs-CZ" sz="1400" b="1"/>
                <a:t>aplikační logiky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7583488" y="895350"/>
            <a:ext cx="1165225" cy="3470275"/>
            <a:chOff x="4777" y="564"/>
            <a:chExt cx="734" cy="2186"/>
          </a:xfrm>
        </p:grpSpPr>
        <p:sp>
          <p:nvSpPr>
            <p:cNvPr id="4132" name="Freeform 46"/>
            <p:cNvSpPr>
              <a:spLocks/>
            </p:cNvSpPr>
            <p:nvPr/>
          </p:nvSpPr>
          <p:spPr bwMode="auto">
            <a:xfrm flipH="1">
              <a:off x="4785" y="890"/>
              <a:ext cx="726" cy="1860"/>
            </a:xfrm>
            <a:custGeom>
              <a:avLst/>
              <a:gdLst>
                <a:gd name="T0" fmla="*/ 2 w 773"/>
                <a:gd name="T1" fmla="*/ 91 h 1860"/>
                <a:gd name="T2" fmla="*/ 8 w 773"/>
                <a:gd name="T3" fmla="*/ 31 h 1860"/>
                <a:gd name="T4" fmla="*/ 42 w 773"/>
                <a:gd name="T5" fmla="*/ 0 h 1860"/>
                <a:gd name="T6" fmla="*/ 499 w 773"/>
                <a:gd name="T7" fmla="*/ 0 h 1860"/>
                <a:gd name="T8" fmla="*/ 499 w 773"/>
                <a:gd name="T9" fmla="*/ 1860 h 1860"/>
                <a:gd name="T10" fmla="*/ 39 w 773"/>
                <a:gd name="T11" fmla="*/ 1860 h 1860"/>
                <a:gd name="T12" fmla="*/ 13 w 773"/>
                <a:gd name="T13" fmla="*/ 1831 h 1860"/>
                <a:gd name="T14" fmla="*/ 2 w 773"/>
                <a:gd name="T15" fmla="*/ 1800 h 1860"/>
                <a:gd name="T16" fmla="*/ 2 w 773"/>
                <a:gd name="T17" fmla="*/ 91 h 18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3"/>
                <a:gd name="T28" fmla="*/ 0 h 1860"/>
                <a:gd name="T29" fmla="*/ 773 w 773"/>
                <a:gd name="T30" fmla="*/ 1860 h 18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3" h="1860">
                  <a:moveTo>
                    <a:pt x="2" y="91"/>
                  </a:moveTo>
                  <a:cubicBezTo>
                    <a:pt x="2" y="91"/>
                    <a:pt x="4" y="55"/>
                    <a:pt x="15" y="31"/>
                  </a:cubicBezTo>
                  <a:cubicBezTo>
                    <a:pt x="26" y="7"/>
                    <a:pt x="64" y="1"/>
                    <a:pt x="66" y="0"/>
                  </a:cubicBezTo>
                  <a:cubicBezTo>
                    <a:pt x="429" y="0"/>
                    <a:pt x="773" y="0"/>
                    <a:pt x="773" y="0"/>
                  </a:cubicBezTo>
                  <a:lnTo>
                    <a:pt x="773" y="1860"/>
                  </a:lnTo>
                  <a:lnTo>
                    <a:pt x="60" y="1860"/>
                  </a:lnTo>
                  <a:cubicBezTo>
                    <a:pt x="31" y="1849"/>
                    <a:pt x="29" y="1839"/>
                    <a:pt x="20" y="1831"/>
                  </a:cubicBezTo>
                  <a:cubicBezTo>
                    <a:pt x="11" y="1823"/>
                    <a:pt x="2" y="1799"/>
                    <a:pt x="2" y="1800"/>
                  </a:cubicBezTo>
                  <a:cubicBezTo>
                    <a:pt x="0" y="1508"/>
                    <a:pt x="5" y="391"/>
                    <a:pt x="2" y="91"/>
                  </a:cubicBezTo>
                  <a:close/>
                </a:path>
              </a:pathLst>
            </a:custGeom>
            <a:solidFill>
              <a:srgbClr val="CC3300">
                <a:alpha val="59999"/>
              </a:srgbClr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Text Box 51"/>
            <p:cNvSpPr txBox="1">
              <a:spLocks noChangeArrowheads="1"/>
            </p:cNvSpPr>
            <p:nvPr/>
          </p:nvSpPr>
          <p:spPr bwMode="auto">
            <a:xfrm>
              <a:off x="4777" y="564"/>
              <a:ext cx="643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/>
                <a:t>IV.</a:t>
              </a:r>
              <a:r>
                <a:rPr lang="cs-CZ" sz="1400" b="1"/>
                <a:t> datová</a:t>
              </a:r>
            </a:p>
            <a:p>
              <a:pPr algn="ctr" eaLnBrk="0" hangingPunct="0"/>
              <a:r>
                <a:rPr lang="cs-CZ" sz="1400" b="1"/>
                <a:t>vrstva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DOM: Ukázk</a:t>
            </a:r>
            <a:r>
              <a:rPr lang="en-US" smtClean="0"/>
              <a:t>a</a:t>
            </a:r>
            <a:endParaRPr lang="cs-CZ" smtClean="0"/>
          </a:p>
        </p:txBody>
      </p:sp>
      <p:sp>
        <p:nvSpPr>
          <p:cNvPr id="32769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93688" y="990600"/>
            <a:ext cx="4494212" cy="474980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&lt;html&gt;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&lt;head&gt;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	&lt;title&gt;Jednoduch</a:t>
            </a:r>
            <a:r>
              <a:rPr lang="cs-CZ" sz="2000" smtClean="0"/>
              <a:t>ý</a:t>
            </a:r>
            <a:r>
              <a:rPr lang="de-DE" sz="2000" smtClean="0"/>
              <a:t> dokument</a:t>
            </a:r>
            <a:r>
              <a:rPr lang="en-US" sz="2000" smtClean="0"/>
              <a:t>&lt;/title&gt;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&lt;/head&gt;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&lt;body&gt;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&lt;h1&gt;T</a:t>
            </a:r>
            <a:r>
              <a:rPr lang="cs-CZ" sz="2000" smtClean="0"/>
              <a:t>ělo dokumentu</a:t>
            </a:r>
            <a:r>
              <a:rPr lang="en-US" sz="2000" smtClean="0"/>
              <a:t>&lt;/h1&gt;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b="1" smtClean="0"/>
              <a:t>&lt;form&gt;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b="1" smtClean="0"/>
              <a:t>	&lt;input type="text"/&gt;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b="1" smtClean="0"/>
              <a:t>	&lt;input type="button"/&gt;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b="1" smtClean="0"/>
              <a:t>&lt;/form&gt;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&lt;/body&gt;</a:t>
            </a:r>
          </a:p>
          <a:p>
            <a:pPr>
              <a:buFont typeface="Wingdings" pitchFamily="2" charset="2"/>
              <a:buNone/>
              <a:tabLst>
                <a:tab pos="182563" algn="l"/>
              </a:tabLst>
              <a:defRPr/>
            </a:pPr>
            <a:r>
              <a:rPr lang="en-US" sz="2000" smtClean="0"/>
              <a:t>&lt;/html&gt;</a:t>
            </a:r>
            <a:endParaRPr lang="cs-CZ" sz="2000" smtClean="0"/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5075238" y="1123950"/>
            <a:ext cx="1585912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Window</a:t>
            </a:r>
          </a:p>
        </p:txBody>
      </p:sp>
      <p:sp>
        <p:nvSpPr>
          <p:cNvPr id="327685" name="Text Box 5"/>
          <p:cNvSpPr txBox="1">
            <a:spLocks noChangeArrowheads="1"/>
          </p:cNvSpPr>
          <p:nvPr/>
        </p:nvSpPr>
        <p:spPr bwMode="auto">
          <a:xfrm>
            <a:off x="7018338" y="1123950"/>
            <a:ext cx="1585912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000"/>
              <a:t>Location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5075238" y="2132013"/>
            <a:ext cx="1585912" cy="576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Document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5075238" y="3284538"/>
            <a:ext cx="1585912" cy="5762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Form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50752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Text</a:t>
            </a:r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68024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Button</a:t>
            </a:r>
          </a:p>
        </p:txBody>
      </p:sp>
      <p:cxnSp>
        <p:nvCxnSpPr>
          <p:cNvPr id="327692" name="AutoShape 12"/>
          <p:cNvCxnSpPr>
            <a:cxnSpLocks noChangeShapeType="1"/>
            <a:stCxn id="327686" idx="0"/>
            <a:endCxn id="327684" idx="2"/>
          </p:cNvCxnSpPr>
          <p:nvPr/>
        </p:nvCxnSpPr>
        <p:spPr bwMode="auto">
          <a:xfrm flipV="1">
            <a:off x="5868988" y="1714500"/>
            <a:ext cx="0" cy="403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327693" name="AutoShape 13"/>
          <p:cNvCxnSpPr>
            <a:cxnSpLocks noChangeShapeType="1"/>
            <a:stCxn id="327685" idx="1"/>
            <a:endCxn id="327684" idx="3"/>
          </p:cNvCxnSpPr>
          <p:nvPr/>
        </p:nvCxnSpPr>
        <p:spPr bwMode="auto">
          <a:xfrm flipH="1">
            <a:off x="6675438" y="1412875"/>
            <a:ext cx="328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327694" name="AutoShape 14"/>
          <p:cNvCxnSpPr>
            <a:cxnSpLocks noChangeShapeType="1"/>
            <a:stCxn id="327687" idx="0"/>
            <a:endCxn id="327686" idx="2"/>
          </p:cNvCxnSpPr>
          <p:nvPr/>
        </p:nvCxnSpPr>
        <p:spPr bwMode="auto">
          <a:xfrm flipV="1">
            <a:off x="5868988" y="2722563"/>
            <a:ext cx="0" cy="5476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327695" name="AutoShape 15"/>
          <p:cNvCxnSpPr>
            <a:cxnSpLocks noChangeShapeType="1"/>
            <a:stCxn id="327688" idx="0"/>
            <a:endCxn id="327687" idx="2"/>
          </p:cNvCxnSpPr>
          <p:nvPr/>
        </p:nvCxnSpPr>
        <p:spPr bwMode="auto">
          <a:xfrm flipV="1">
            <a:off x="5868988" y="3875088"/>
            <a:ext cx="0" cy="692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327696" name="AutoShape 16"/>
          <p:cNvCxnSpPr>
            <a:cxnSpLocks noChangeShapeType="1"/>
            <a:stCxn id="327689" idx="0"/>
            <a:endCxn id="327687" idx="2"/>
          </p:cNvCxnSpPr>
          <p:nvPr/>
        </p:nvCxnSpPr>
        <p:spPr bwMode="auto">
          <a:xfrm rot="5400000" flipH="1">
            <a:off x="6386513" y="3357563"/>
            <a:ext cx="692150" cy="1727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6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6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76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76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76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0" grpId="0" build="p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DOM</a:t>
            </a:r>
            <a:r>
              <a:rPr lang="en-US" dirty="0"/>
              <a:t> </a:t>
            </a:r>
            <a:r>
              <a:rPr lang="en-US" dirty="0" err="1" smtClean="0"/>
              <a:t>adresov</a:t>
            </a:r>
            <a:r>
              <a:rPr lang="cs-CZ" dirty="0" err="1" smtClean="0"/>
              <a:t>ání</a:t>
            </a:r>
            <a:endParaRPr lang="cs-CZ" dirty="0" smtClean="0"/>
          </a:p>
        </p:txBody>
      </p:sp>
      <p:sp>
        <p:nvSpPr>
          <p:cNvPr id="3430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93688" y="990600"/>
            <a:ext cx="4926012" cy="4749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>
              <a:lnSpc>
                <a:spcPct val="90000"/>
              </a:lnSpc>
              <a:defRPr/>
            </a:pPr>
            <a:r>
              <a:rPr lang="en-US" sz="2000" dirty="0" err="1" smtClean="0"/>
              <a:t>document.getElementByID</a:t>
            </a:r>
            <a:r>
              <a:rPr lang="en-US" sz="2000" dirty="0" smtClean="0"/>
              <a:t>(</a:t>
            </a:r>
            <a:r>
              <a:rPr lang="cs-CZ" sz="2000" dirty="0" smtClean="0"/>
              <a:t>"</a:t>
            </a:r>
            <a:r>
              <a:rPr lang="en-US" sz="2000" dirty="0" smtClean="0"/>
              <a:t>form_01</a:t>
            </a:r>
            <a:r>
              <a:rPr lang="cs-CZ" sz="2000" dirty="0" smtClean="0"/>
              <a:t>"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000" dirty="0" err="1" smtClean="0"/>
              <a:t>document.getElementByID</a:t>
            </a:r>
            <a:r>
              <a:rPr lang="en-US" sz="2000" dirty="0" smtClean="0"/>
              <a:t>("jmeno1</a:t>
            </a:r>
            <a:r>
              <a:rPr lang="cs-CZ" sz="2000" dirty="0" smtClean="0"/>
              <a:t>"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err="1" smtClean="0"/>
              <a:t>document.getElementByID</a:t>
            </a:r>
            <a:r>
              <a:rPr lang="en-US" sz="2000" dirty="0" smtClean="0"/>
              <a:t>("hledej2")</a:t>
            </a:r>
          </a:p>
          <a:p>
            <a:pPr>
              <a:lnSpc>
                <a:spcPct val="90000"/>
              </a:lnSpc>
              <a:defRPr/>
            </a:pPr>
            <a:endParaRPr lang="cs-CZ" sz="2000" dirty="0" smtClean="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248275" y="5130800"/>
            <a:ext cx="1339850" cy="603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name="jmeno"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 b="1"/>
              <a:t>id="jmeno1"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978650" y="5157788"/>
            <a:ext cx="1290638" cy="6032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name="overit"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 b="1"/>
              <a:t>id="hledej2"</a:t>
            </a:r>
            <a:endParaRPr lang="cs-CZ" sz="1400" b="1"/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5075238" y="1123950"/>
            <a:ext cx="1585912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Window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7018338" y="1123950"/>
            <a:ext cx="1585912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000"/>
              <a:t>Location</a:t>
            </a:r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5075238" y="2132013"/>
            <a:ext cx="1585912" cy="576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Document</a:t>
            </a:r>
          </a:p>
        </p:txBody>
      </p:sp>
      <p:sp>
        <p:nvSpPr>
          <p:cNvPr id="343051" name="Text Box 11"/>
          <p:cNvSpPr txBox="1">
            <a:spLocks noChangeArrowheads="1"/>
          </p:cNvSpPr>
          <p:nvPr/>
        </p:nvSpPr>
        <p:spPr bwMode="auto">
          <a:xfrm>
            <a:off x="5075238" y="3284538"/>
            <a:ext cx="1585912" cy="5762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Form</a:t>
            </a:r>
          </a:p>
        </p:txBody>
      </p:sp>
      <p:sp>
        <p:nvSpPr>
          <p:cNvPr id="343052" name="Text Box 12"/>
          <p:cNvSpPr txBox="1">
            <a:spLocks noChangeArrowheads="1"/>
          </p:cNvSpPr>
          <p:nvPr/>
        </p:nvSpPr>
        <p:spPr bwMode="auto">
          <a:xfrm>
            <a:off x="50752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Text</a:t>
            </a:r>
          </a:p>
        </p:txBody>
      </p:sp>
      <p:sp>
        <p:nvSpPr>
          <p:cNvPr id="343053" name="Text Box 13"/>
          <p:cNvSpPr txBox="1">
            <a:spLocks noChangeArrowheads="1"/>
          </p:cNvSpPr>
          <p:nvPr/>
        </p:nvSpPr>
        <p:spPr bwMode="auto">
          <a:xfrm>
            <a:off x="68024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Button</a:t>
            </a:r>
          </a:p>
        </p:txBody>
      </p:sp>
      <p:cxnSp>
        <p:nvCxnSpPr>
          <p:cNvPr id="13324" name="AutoShape 14"/>
          <p:cNvCxnSpPr>
            <a:cxnSpLocks noChangeShapeType="1"/>
            <a:stCxn id="343050" idx="0"/>
            <a:endCxn id="343048" idx="2"/>
          </p:cNvCxnSpPr>
          <p:nvPr/>
        </p:nvCxnSpPr>
        <p:spPr bwMode="auto">
          <a:xfrm flipV="1">
            <a:off x="5868988" y="1714500"/>
            <a:ext cx="0" cy="403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3325" name="AutoShape 15"/>
          <p:cNvCxnSpPr>
            <a:cxnSpLocks noChangeShapeType="1"/>
            <a:stCxn id="13319" idx="1"/>
            <a:endCxn id="343048" idx="3"/>
          </p:cNvCxnSpPr>
          <p:nvPr/>
        </p:nvCxnSpPr>
        <p:spPr bwMode="auto">
          <a:xfrm flipH="1">
            <a:off x="6675438" y="1412875"/>
            <a:ext cx="328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3326" name="AutoShape 16"/>
          <p:cNvCxnSpPr>
            <a:cxnSpLocks noChangeShapeType="1"/>
            <a:stCxn id="343051" idx="0"/>
            <a:endCxn id="343050" idx="2"/>
          </p:cNvCxnSpPr>
          <p:nvPr/>
        </p:nvCxnSpPr>
        <p:spPr bwMode="auto">
          <a:xfrm flipV="1">
            <a:off x="5868988" y="2722563"/>
            <a:ext cx="0" cy="5476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3327" name="AutoShape 17"/>
          <p:cNvCxnSpPr>
            <a:cxnSpLocks noChangeShapeType="1"/>
            <a:stCxn id="343052" idx="0"/>
            <a:endCxn id="343051" idx="2"/>
          </p:cNvCxnSpPr>
          <p:nvPr/>
        </p:nvCxnSpPr>
        <p:spPr bwMode="auto">
          <a:xfrm flipV="1">
            <a:off x="5868988" y="3875088"/>
            <a:ext cx="0" cy="692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3328" name="AutoShape 18"/>
          <p:cNvCxnSpPr>
            <a:cxnSpLocks noChangeShapeType="1"/>
            <a:stCxn id="343053" idx="0"/>
            <a:endCxn id="343051" idx="2"/>
          </p:cNvCxnSpPr>
          <p:nvPr/>
        </p:nvCxnSpPr>
        <p:spPr bwMode="auto">
          <a:xfrm rot="5400000" flipH="1">
            <a:off x="6386513" y="3357563"/>
            <a:ext cx="692150" cy="1727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6665913" y="3213100"/>
            <a:ext cx="1506537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name="formular"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 b="1"/>
              <a:t>id="form_01"</a:t>
            </a:r>
            <a:endParaRPr lang="cs-CZ" sz="1400" b="1"/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357438" y="1709738"/>
            <a:ext cx="1071562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11500">
                <a:solidFill>
                  <a:srgbClr val="008000"/>
                </a:solidFill>
                <a:sym typeface="Wingdings" pitchFamily="2" charset="2"/>
              </a:rPr>
              <a:t></a:t>
            </a:r>
            <a:endParaRPr lang="cs-CZ" sz="1150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6"/>
          <p:cNvSpPr txBox="1">
            <a:spLocks noChangeArrowheads="1"/>
          </p:cNvSpPr>
          <p:nvPr/>
        </p:nvSpPr>
        <p:spPr bwMode="auto">
          <a:xfrm>
            <a:off x="4948238" y="5130800"/>
            <a:ext cx="1941512" cy="8588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name="jmeno"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id="jmeno1"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 b="1"/>
              <a:t>value="Zadej jm</a:t>
            </a:r>
            <a:r>
              <a:rPr lang="cs-CZ" sz="1400" b="1"/>
              <a:t>éno"</a:t>
            </a:r>
          </a:p>
        </p:txBody>
      </p:sp>
      <p:sp>
        <p:nvSpPr>
          <p:cNvPr id="14339" name="Text Box 17"/>
          <p:cNvSpPr txBox="1">
            <a:spLocks noChangeArrowheads="1"/>
          </p:cNvSpPr>
          <p:nvPr/>
        </p:nvSpPr>
        <p:spPr bwMode="auto">
          <a:xfrm>
            <a:off x="6938963" y="5157788"/>
            <a:ext cx="1371600" cy="85883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name="overit"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id="hledej2"</a:t>
            </a:r>
            <a:endParaRPr lang="cs-CZ" sz="1400"/>
          </a:p>
          <a:p>
            <a:pPr algn="ctr" eaLnBrk="0" hangingPunct="0">
              <a:lnSpc>
                <a:spcPct val="120000"/>
              </a:lnSpc>
            </a:pPr>
            <a:r>
              <a:rPr lang="cs-CZ" sz="1400" b="1"/>
              <a:t>value="Ověř!"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DOM: Vlastnosti (properties)</a:t>
            </a:r>
            <a:endParaRPr lang="cs-CZ" smtClean="0"/>
          </a:p>
        </p:txBody>
      </p:sp>
      <p:sp>
        <p:nvSpPr>
          <p:cNvPr id="332818" name="Rectangle 1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err="1" smtClean="0"/>
              <a:t>document.getElementByID</a:t>
            </a:r>
            <a:r>
              <a:rPr lang="en-US" sz="2000" dirty="0" smtClean="0"/>
              <a:t>(</a:t>
            </a:r>
            <a:r>
              <a:rPr lang="cs-CZ" sz="2000" dirty="0" smtClean="0"/>
              <a:t>“</a:t>
            </a:r>
            <a:r>
              <a:rPr lang="en-US" sz="2000" dirty="0" smtClean="0"/>
              <a:t>jmeno1</a:t>
            </a:r>
            <a:r>
              <a:rPr lang="cs-CZ" sz="2000" dirty="0" smtClean="0"/>
              <a:t>"</a:t>
            </a:r>
            <a:r>
              <a:rPr lang="en-US" sz="2000" dirty="0" smtClean="0"/>
              <a:t>)</a:t>
            </a:r>
            <a:r>
              <a:rPr lang="cs-CZ" sz="2000" dirty="0" smtClean="0"/>
              <a:t>.</a:t>
            </a:r>
            <a:r>
              <a:rPr lang="cs-CZ" sz="2000" dirty="0" err="1" smtClean="0"/>
              <a:t>value</a:t>
            </a:r>
            <a:endParaRPr lang="en-US" sz="2000" dirty="0" smtClean="0"/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>
              <a:buFont typeface="Wingdings" pitchFamily="2" charset="2"/>
              <a:buNone/>
              <a:defRPr/>
            </a:pPr>
            <a:endParaRPr lang="cs-CZ" sz="2000" dirty="0" smtClean="0"/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5075238" y="1123950"/>
            <a:ext cx="1585912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Window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7018338" y="1123950"/>
            <a:ext cx="1585912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000"/>
              <a:t>Location</a:t>
            </a:r>
          </a:p>
        </p:txBody>
      </p:sp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5075238" y="2132013"/>
            <a:ext cx="1585912" cy="576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Document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5075238" y="3284538"/>
            <a:ext cx="1585912" cy="5762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Form</a:t>
            </a:r>
          </a:p>
        </p:txBody>
      </p:sp>
      <p:sp>
        <p:nvSpPr>
          <p:cNvPr id="332808" name="Text Box 8"/>
          <p:cNvSpPr txBox="1">
            <a:spLocks noChangeArrowheads="1"/>
          </p:cNvSpPr>
          <p:nvPr/>
        </p:nvSpPr>
        <p:spPr bwMode="auto">
          <a:xfrm>
            <a:off x="50752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Text</a:t>
            </a:r>
          </a:p>
        </p:txBody>
      </p:sp>
      <p:sp>
        <p:nvSpPr>
          <p:cNvPr id="332809" name="Text Box 9"/>
          <p:cNvSpPr txBox="1">
            <a:spLocks noChangeArrowheads="1"/>
          </p:cNvSpPr>
          <p:nvPr/>
        </p:nvSpPr>
        <p:spPr bwMode="auto">
          <a:xfrm>
            <a:off x="68024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Button</a:t>
            </a:r>
          </a:p>
        </p:txBody>
      </p:sp>
      <p:cxnSp>
        <p:nvCxnSpPr>
          <p:cNvPr id="14348" name="AutoShape 10"/>
          <p:cNvCxnSpPr>
            <a:cxnSpLocks noChangeShapeType="1"/>
            <a:stCxn id="332806" idx="0"/>
            <a:endCxn id="332804" idx="2"/>
          </p:cNvCxnSpPr>
          <p:nvPr/>
        </p:nvCxnSpPr>
        <p:spPr bwMode="auto">
          <a:xfrm flipV="1">
            <a:off x="5868988" y="1714500"/>
            <a:ext cx="0" cy="403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4349" name="AutoShape 11"/>
          <p:cNvCxnSpPr>
            <a:cxnSpLocks noChangeShapeType="1"/>
            <a:stCxn id="14343" idx="1"/>
            <a:endCxn id="332804" idx="3"/>
          </p:cNvCxnSpPr>
          <p:nvPr/>
        </p:nvCxnSpPr>
        <p:spPr bwMode="auto">
          <a:xfrm flipH="1">
            <a:off x="6675438" y="1412875"/>
            <a:ext cx="328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4350" name="AutoShape 12"/>
          <p:cNvCxnSpPr>
            <a:cxnSpLocks noChangeShapeType="1"/>
            <a:stCxn id="332807" idx="0"/>
            <a:endCxn id="332806" idx="2"/>
          </p:cNvCxnSpPr>
          <p:nvPr/>
        </p:nvCxnSpPr>
        <p:spPr bwMode="auto">
          <a:xfrm flipV="1">
            <a:off x="5868988" y="2722563"/>
            <a:ext cx="0" cy="5476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4351" name="AutoShape 13"/>
          <p:cNvCxnSpPr>
            <a:cxnSpLocks noChangeShapeType="1"/>
            <a:stCxn id="332808" idx="0"/>
            <a:endCxn id="332807" idx="2"/>
          </p:cNvCxnSpPr>
          <p:nvPr/>
        </p:nvCxnSpPr>
        <p:spPr bwMode="auto">
          <a:xfrm flipV="1">
            <a:off x="5868988" y="3875088"/>
            <a:ext cx="0" cy="692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4352" name="AutoShape 14"/>
          <p:cNvCxnSpPr>
            <a:cxnSpLocks noChangeShapeType="1"/>
            <a:stCxn id="332809" idx="0"/>
            <a:endCxn id="332807" idx="2"/>
          </p:cNvCxnSpPr>
          <p:nvPr/>
        </p:nvCxnSpPr>
        <p:spPr bwMode="auto">
          <a:xfrm rot="5400000" flipH="1">
            <a:off x="6386513" y="3357563"/>
            <a:ext cx="692150" cy="1727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sp>
        <p:nvSpPr>
          <p:cNvPr id="14353" name="Text Box 15"/>
          <p:cNvSpPr txBox="1">
            <a:spLocks noChangeArrowheads="1"/>
          </p:cNvSpPr>
          <p:nvPr/>
        </p:nvSpPr>
        <p:spPr bwMode="auto">
          <a:xfrm>
            <a:off x="6665913" y="3213100"/>
            <a:ext cx="1506537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name="formular"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id="form_01"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11738" y="5130800"/>
            <a:ext cx="1812925" cy="8588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name="jmeno"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id="jmeno1"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value="Zadej jm</a:t>
            </a:r>
            <a:r>
              <a:rPr lang="cs-CZ" sz="1400"/>
              <a:t>éno"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978650" y="5157788"/>
            <a:ext cx="1290638" cy="85883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name="overit"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id="hledej2"</a:t>
            </a:r>
            <a:endParaRPr lang="cs-CZ" sz="1400"/>
          </a:p>
          <a:p>
            <a:pPr algn="ctr" eaLnBrk="0" hangingPunct="0">
              <a:lnSpc>
                <a:spcPct val="120000"/>
              </a:lnSpc>
            </a:pPr>
            <a:r>
              <a:rPr lang="cs-CZ" sz="1400"/>
              <a:t>value="Ověř!"</a:t>
            </a:r>
            <a:endParaRPr lang="de-DE" sz="1400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DOM: </a:t>
            </a:r>
            <a:r>
              <a:rPr lang="cs-CZ" smtClean="0"/>
              <a:t>Metody</a:t>
            </a: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93688" y="990600"/>
            <a:ext cx="4565650" cy="4749800"/>
          </a:xfrm>
        </p:spPr>
        <p:txBody>
          <a:bodyPr/>
          <a:lstStyle/>
          <a:p>
            <a:pPr>
              <a:defRPr/>
            </a:pPr>
            <a:r>
              <a:rPr lang="cs-CZ" sz="2000" dirty="0" err="1" smtClean="0"/>
              <a:t>window.moveTo</a:t>
            </a:r>
            <a:r>
              <a:rPr lang="cs-CZ" sz="2000" dirty="0" smtClean="0"/>
              <a:t>(</a:t>
            </a:r>
            <a:r>
              <a:rPr lang="de-DE" sz="2000" dirty="0" smtClean="0"/>
              <a:t>30,50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cs-CZ" sz="2000" strike="sngStrike" dirty="0" err="1" smtClean="0"/>
              <a:t>document.write</a:t>
            </a:r>
            <a:r>
              <a:rPr lang="cs-CZ" sz="2000" strike="sngStrike" dirty="0" smtClean="0"/>
              <a:t>("Nějaký text")</a:t>
            </a:r>
            <a:endParaRPr lang="en-US" sz="2000" strike="sngStrike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document.</a:t>
            </a:r>
            <a:r>
              <a:rPr lang="cs-CZ" sz="2000" dirty="0" err="1" smtClean="0"/>
              <a:t>getElementByID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</a:t>
            </a:r>
            <a:r>
              <a:rPr lang="en-US" sz="2000" dirty="0" smtClean="0"/>
              <a:t>“form_01”).</a:t>
            </a:r>
            <a:r>
              <a:rPr lang="cs-CZ" sz="2000" dirty="0" err="1" smtClean="0"/>
              <a:t>submit</a:t>
            </a:r>
            <a:r>
              <a:rPr lang="cs-CZ" sz="2000" dirty="0" smtClean="0"/>
              <a:t>()</a:t>
            </a:r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cs-CZ" sz="2000" dirty="0" err="1" smtClean="0"/>
              <a:t>document.formular.jmeno.select</a:t>
            </a:r>
            <a:r>
              <a:rPr lang="cs-CZ" sz="2000" dirty="0" smtClean="0"/>
              <a:t>()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5075238" y="1123950"/>
            <a:ext cx="1585912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Window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018338" y="1123950"/>
            <a:ext cx="1585912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000"/>
              <a:t>Location</a:t>
            </a: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5075238" y="2132013"/>
            <a:ext cx="1585912" cy="5762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Document</a:t>
            </a:r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5075238" y="3284538"/>
            <a:ext cx="1585912" cy="5762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Form</a:t>
            </a:r>
          </a:p>
        </p:txBody>
      </p:sp>
      <p:sp>
        <p:nvSpPr>
          <p:cNvPr id="334858" name="Text Box 10"/>
          <p:cNvSpPr txBox="1">
            <a:spLocks noChangeArrowheads="1"/>
          </p:cNvSpPr>
          <p:nvPr/>
        </p:nvSpPr>
        <p:spPr bwMode="auto">
          <a:xfrm>
            <a:off x="50752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Text</a:t>
            </a:r>
          </a:p>
        </p:txBody>
      </p:sp>
      <p:sp>
        <p:nvSpPr>
          <p:cNvPr id="334859" name="Text Box 11"/>
          <p:cNvSpPr txBox="1">
            <a:spLocks noChangeArrowheads="1"/>
          </p:cNvSpPr>
          <p:nvPr/>
        </p:nvSpPr>
        <p:spPr bwMode="auto">
          <a:xfrm>
            <a:off x="6802438" y="4581525"/>
            <a:ext cx="158591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chemeClr val="folHlink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cs-CZ" sz="2000" b="1">
                <a:latin typeface="Arial" pitchFamily="34" charset="0"/>
                <a:cs typeface="+mn-cs"/>
              </a:rPr>
              <a:t>Button</a:t>
            </a:r>
          </a:p>
        </p:txBody>
      </p:sp>
      <p:cxnSp>
        <p:nvCxnSpPr>
          <p:cNvPr id="15372" name="AutoShape 12"/>
          <p:cNvCxnSpPr>
            <a:cxnSpLocks noChangeShapeType="1"/>
            <a:stCxn id="334856" idx="0"/>
            <a:endCxn id="334854" idx="2"/>
          </p:cNvCxnSpPr>
          <p:nvPr/>
        </p:nvCxnSpPr>
        <p:spPr bwMode="auto">
          <a:xfrm flipV="1">
            <a:off x="5868988" y="1714500"/>
            <a:ext cx="0" cy="403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5373" name="AutoShape 13"/>
          <p:cNvCxnSpPr>
            <a:cxnSpLocks noChangeShapeType="1"/>
            <a:stCxn id="15367" idx="1"/>
            <a:endCxn id="334854" idx="3"/>
          </p:cNvCxnSpPr>
          <p:nvPr/>
        </p:nvCxnSpPr>
        <p:spPr bwMode="auto">
          <a:xfrm flipH="1">
            <a:off x="6675438" y="1412875"/>
            <a:ext cx="328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5374" name="AutoShape 14"/>
          <p:cNvCxnSpPr>
            <a:cxnSpLocks noChangeShapeType="1"/>
            <a:stCxn id="334857" idx="0"/>
            <a:endCxn id="334856" idx="2"/>
          </p:cNvCxnSpPr>
          <p:nvPr/>
        </p:nvCxnSpPr>
        <p:spPr bwMode="auto">
          <a:xfrm flipV="1">
            <a:off x="5868988" y="2722563"/>
            <a:ext cx="0" cy="5476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5375" name="AutoShape 15"/>
          <p:cNvCxnSpPr>
            <a:cxnSpLocks noChangeShapeType="1"/>
            <a:stCxn id="334858" idx="0"/>
            <a:endCxn id="334857" idx="2"/>
          </p:cNvCxnSpPr>
          <p:nvPr/>
        </p:nvCxnSpPr>
        <p:spPr bwMode="auto">
          <a:xfrm flipV="1">
            <a:off x="5868988" y="3875088"/>
            <a:ext cx="0" cy="6921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5376" name="AutoShape 16"/>
          <p:cNvCxnSpPr>
            <a:cxnSpLocks noChangeShapeType="1"/>
            <a:stCxn id="334859" idx="0"/>
            <a:endCxn id="334857" idx="2"/>
          </p:cNvCxnSpPr>
          <p:nvPr/>
        </p:nvCxnSpPr>
        <p:spPr bwMode="auto">
          <a:xfrm rot="5400000" flipH="1">
            <a:off x="6386513" y="3357563"/>
            <a:ext cx="692150" cy="17272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triangle" w="lg" len="med"/>
            <a:tailEnd/>
          </a:ln>
        </p:spPr>
      </p:cxn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665913" y="3213100"/>
            <a:ext cx="1506537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1400"/>
              <a:t>name="formular"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1400"/>
              <a:t>id="form_01"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 - dotazování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3688" y="839440"/>
            <a:ext cx="8814816" cy="5253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pt-BR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druhyOdkaz</a:t>
            </a:r>
            <a:r>
              <a:rPr lang="pt-B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pt-BR" sz="2000" dirty="0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pt-B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.querySelectorAll(</a:t>
            </a:r>
            <a:r>
              <a:rPr lang="pt-BR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"a"</a:t>
            </a:r>
            <a:r>
              <a:rPr lang="pt-B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)[1];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pt-BR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obrazek</a:t>
            </a:r>
            <a:r>
              <a:rPr lang="pt-B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pt-BR" sz="2000" dirty="0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pt-B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.querySelector(</a:t>
            </a:r>
            <a:r>
              <a:rPr lang="pt-BR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"p &gt; img"</a:t>
            </a:r>
            <a:r>
              <a:rPr lang="pt-B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odstavec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obrazek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.parentNode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potomek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odstavec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.firstChild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alert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odstavec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.innerHTML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6840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 - manipulace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odstavec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.querySelector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"p"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odstavec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cs-CZ" sz="2000" dirty="0" err="1">
                <a:solidFill>
                  <a:srgbClr val="009900"/>
                </a:solidFill>
                <a:latin typeface="Courier New" panose="02070309020205020404" pitchFamily="49" charset="0"/>
              </a:rPr>
              <a:t>innerHTML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"Generováno &lt;</a:t>
            </a:r>
            <a:r>
              <a:rPr lang="cs-CZ" sz="2000" dirty="0" err="1">
                <a:solidFill>
                  <a:srgbClr val="CE7B00"/>
                </a:solidFill>
                <a:latin typeface="Courier New" panose="02070309020205020404" pitchFamily="49" charset="0"/>
              </a:rPr>
              <a:t>em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&gt;skriptem&lt;/</a:t>
            </a:r>
            <a:r>
              <a:rPr lang="cs-CZ" sz="2000" dirty="0" err="1">
                <a:solidFill>
                  <a:srgbClr val="CE7B00"/>
                </a:solidFill>
                <a:latin typeface="Courier New" panose="02070309020205020404" pitchFamily="49" charset="0"/>
              </a:rPr>
              <a:t>em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&gt;"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obrazek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.createElement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 err="1">
                <a:solidFill>
                  <a:srgbClr val="CE7B00"/>
                </a:solidFill>
                <a:latin typeface="Courier New" panose="02070309020205020404" pitchFamily="49" charset="0"/>
              </a:rPr>
              <a:t>img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obrazek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  <a:r>
              <a:rPr lang="cs-CZ" sz="2000" dirty="0" err="1">
                <a:solidFill>
                  <a:srgbClr val="009900"/>
                </a:solidFill>
                <a:latin typeface="Courier New" panose="02070309020205020404" pitchFamily="49" charset="0"/>
              </a:rPr>
              <a:t>src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"..."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odstavec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.appendChild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obrazek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4049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Javascript – pokročilé programování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Vytváření objektů</a:t>
            </a:r>
          </a:p>
          <a:p>
            <a:pPr>
              <a:defRPr/>
            </a:pPr>
            <a:r>
              <a:rPr lang="cs-CZ" smtClean="0"/>
              <a:t>Prototypy a dědičnost</a:t>
            </a:r>
          </a:p>
          <a:p>
            <a:pPr>
              <a:defRPr/>
            </a:pPr>
            <a:r>
              <a:rPr lang="cs-CZ" smtClean="0"/>
              <a:t>Události</a:t>
            </a:r>
          </a:p>
          <a:p>
            <a:pPr lvl="1">
              <a:defRPr/>
            </a:pPr>
            <a:r>
              <a:rPr lang="cs-CZ" smtClean="0"/>
              <a:t>Event Handler</a:t>
            </a:r>
          </a:p>
          <a:p>
            <a:pPr lvl="1">
              <a:defRPr/>
            </a:pPr>
            <a:r>
              <a:rPr lang="cs-CZ" smtClean="0"/>
              <a:t>Event Objekt</a:t>
            </a:r>
          </a:p>
          <a:p>
            <a:pPr lvl="1">
              <a:defRPr/>
            </a:pPr>
            <a:r>
              <a:rPr lang="cs-CZ" smtClean="0"/>
              <a:t>Probublávání</a:t>
            </a:r>
          </a:p>
          <a:p>
            <a:pPr lvl="1">
              <a:defRPr/>
            </a:pPr>
            <a:r>
              <a:rPr lang="cs-CZ" smtClean="0"/>
              <a:t>Ošetřování chyb</a:t>
            </a:r>
          </a:p>
        </p:txBody>
      </p:sp>
      <p:sp>
        <p:nvSpPr>
          <p:cNvPr id="614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Ud</a:t>
            </a:r>
            <a:r>
              <a:rPr lang="cs-CZ" dirty="0" smtClean="0"/>
              <a:t>álosti </a:t>
            </a:r>
            <a:endParaRPr lang="cs-CZ" dirty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Ud</a:t>
            </a:r>
            <a:r>
              <a:rPr lang="cs-CZ" smtClean="0"/>
              <a:t>álosti v javascriptu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mtClean="0"/>
          </a:p>
          <a:p>
            <a:pPr>
              <a:defRPr/>
            </a:pPr>
            <a:r>
              <a:rPr lang="cs-CZ" smtClean="0"/>
              <a:t>Implicitní definice Event-handleru</a:t>
            </a:r>
          </a:p>
          <a:p>
            <a:pPr>
              <a:defRPr/>
            </a:pPr>
            <a:r>
              <a:rPr lang="cs-CZ" smtClean="0"/>
              <a:t>Explicitní definice Event-handleru</a:t>
            </a:r>
          </a:p>
          <a:p>
            <a:pPr>
              <a:defRPr/>
            </a:pPr>
            <a:r>
              <a:rPr lang="cs-CZ" smtClean="0"/>
              <a:t>Objekt event</a:t>
            </a:r>
          </a:p>
          <a:p>
            <a:pPr>
              <a:defRPr/>
            </a:pPr>
            <a:r>
              <a:rPr lang="cs-CZ" smtClean="0"/>
              <a:t>Životní cyklus události</a:t>
            </a:r>
          </a:p>
          <a:p>
            <a:pPr>
              <a:defRPr/>
            </a:pPr>
            <a:r>
              <a:rPr lang="cs-CZ" smtClean="0"/>
              <a:t>Probublávání události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Události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Události jsou generovány v uživatelském rozhraní</a:t>
            </a:r>
          </a:p>
          <a:p>
            <a:pPr>
              <a:defRPr/>
            </a:pPr>
            <a:r>
              <a:rPr lang="cs-CZ" smtClean="0"/>
              <a:t>Máme možnost je odchytnout a napojit na nějaký vlastní kód</a:t>
            </a:r>
          </a:p>
          <a:p>
            <a:pPr>
              <a:defRPr/>
            </a:pPr>
            <a:r>
              <a:rPr lang="cs-CZ" smtClean="0"/>
              <a:t>Část programu, která ošetřuje události se nazývá </a:t>
            </a:r>
            <a:r>
              <a:rPr lang="cs-CZ" b="1" smtClean="0"/>
              <a:t>Event-Handler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 je to DHTML?</a:t>
            </a:r>
            <a:endParaRPr lang="cs-CZ" smtClean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smtClean="0"/>
              <a:t>Cíl:</a:t>
            </a:r>
            <a:r>
              <a:rPr lang="cs-CZ" smtClean="0"/>
              <a:t> HTML dokument reaguje na události bez nutnosti spolupráce se serverovou stranou web aplikace</a:t>
            </a:r>
            <a:endParaRPr lang="en-US" smtClean="0"/>
          </a:p>
          <a:p>
            <a:pPr lvl="1">
              <a:defRPr/>
            </a:pPr>
            <a:r>
              <a:rPr lang="cs-CZ" sz="1800" smtClean="0"/>
              <a:t>změna obsahu a prezentace stránky, validace formulářů, atd.</a:t>
            </a:r>
          </a:p>
          <a:p>
            <a:pPr>
              <a:defRPr/>
            </a:pPr>
            <a:r>
              <a:rPr lang="cs-CZ" b="1" smtClean="0"/>
              <a:t>Řešení:</a:t>
            </a:r>
            <a:r>
              <a:rPr lang="cs-CZ" smtClean="0"/>
              <a:t> umožnit vytvářet klientský program manipulující s obsahem HTML dokumentu</a:t>
            </a:r>
            <a:endParaRPr lang="en-US" smtClean="0"/>
          </a:p>
          <a:p>
            <a:pPr>
              <a:defRPr/>
            </a:pPr>
            <a:r>
              <a:rPr lang="cs-CZ" smtClean="0"/>
              <a:t>DHTML je směs následujících technologií:</a:t>
            </a:r>
            <a:endParaRPr lang="en-US" smtClean="0"/>
          </a:p>
          <a:p>
            <a:pPr lvl="1">
              <a:defRPr/>
            </a:pPr>
            <a:r>
              <a:rPr lang="cs-CZ" sz="1800" smtClean="0"/>
              <a:t>DOM</a:t>
            </a:r>
            <a:r>
              <a:rPr lang="en-US" sz="1800" smtClean="0"/>
              <a:t> (Document Object Model)</a:t>
            </a:r>
          </a:p>
          <a:p>
            <a:pPr lvl="1">
              <a:defRPr/>
            </a:pPr>
            <a:r>
              <a:rPr lang="cs-CZ" sz="1800" smtClean="0"/>
              <a:t>klientské skriptování</a:t>
            </a:r>
          </a:p>
          <a:p>
            <a:pPr lvl="1">
              <a:defRPr/>
            </a:pPr>
            <a:r>
              <a:rPr lang="cs-CZ" sz="1800" smtClean="0"/>
              <a:t>CSS</a:t>
            </a:r>
            <a:endParaRPr lang="en-US" sz="1800" smtClean="0"/>
          </a:p>
        </p:txBody>
      </p:sp>
      <p:grpSp>
        <p:nvGrpSpPr>
          <p:cNvPr id="11" name="Skupina 10"/>
          <p:cNvGrpSpPr/>
          <p:nvPr/>
        </p:nvGrpSpPr>
        <p:grpSpPr>
          <a:xfrm>
            <a:off x="971600" y="4941342"/>
            <a:ext cx="6911975" cy="1223962"/>
            <a:chOff x="1258888" y="4437063"/>
            <a:chExt cx="6911975" cy="1223962"/>
          </a:xfrm>
        </p:grpSpPr>
        <p:sp>
          <p:nvSpPr>
            <p:cNvPr id="272391" name="AutoShape 7"/>
            <p:cNvSpPr>
              <a:spLocks noChangeArrowheads="1"/>
            </p:cNvSpPr>
            <p:nvPr/>
          </p:nvSpPr>
          <p:spPr bwMode="auto">
            <a:xfrm>
              <a:off x="3922713" y="4437063"/>
              <a:ext cx="1801812" cy="1223962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DOM</a:t>
              </a:r>
            </a:p>
            <a:p>
              <a:pPr algn="ctr" eaLnBrk="0" hangingPunct="0"/>
              <a:r>
                <a:rPr lang="en-US" sz="1600"/>
                <a:t>objektov</a:t>
              </a:r>
              <a:r>
                <a:rPr lang="cs-CZ" sz="1600"/>
                <a:t>ý model</a:t>
              </a:r>
            </a:p>
            <a:p>
              <a:pPr algn="ctr" eaLnBrk="0" hangingPunct="0"/>
              <a:r>
                <a:rPr lang="cs-CZ" sz="1600"/>
                <a:t>HTML dokumentu</a:t>
              </a:r>
            </a:p>
          </p:txBody>
        </p:sp>
        <p:sp>
          <p:nvSpPr>
            <p:cNvPr id="272392" name="Text Box 8"/>
            <p:cNvSpPr txBox="1">
              <a:spLocks noChangeArrowheads="1"/>
            </p:cNvSpPr>
            <p:nvPr/>
          </p:nvSpPr>
          <p:spPr bwMode="auto">
            <a:xfrm>
              <a:off x="6875463" y="4805363"/>
              <a:ext cx="1295400" cy="485775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/>
                <a:t>CSS</a:t>
              </a:r>
              <a:endParaRPr lang="cs-CZ" b="1"/>
            </a:p>
          </p:txBody>
        </p:sp>
        <p:sp>
          <p:nvSpPr>
            <p:cNvPr id="272393" name="Text Box 9"/>
            <p:cNvSpPr txBox="1">
              <a:spLocks noChangeArrowheads="1"/>
            </p:cNvSpPr>
            <p:nvPr/>
          </p:nvSpPr>
          <p:spPr bwMode="auto">
            <a:xfrm>
              <a:off x="1258888" y="4805363"/>
              <a:ext cx="1295400" cy="485775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/>
                <a:t>Skript</a:t>
              </a:r>
              <a:endParaRPr lang="cs-CZ" b="1"/>
            </a:p>
          </p:txBody>
        </p:sp>
        <p:cxnSp>
          <p:nvCxnSpPr>
            <p:cNvPr id="272395" name="AutoShape 11"/>
            <p:cNvCxnSpPr>
              <a:cxnSpLocks noChangeShapeType="1"/>
              <a:stCxn id="272391" idx="1"/>
              <a:endCxn id="272393" idx="3"/>
            </p:cNvCxnSpPr>
            <p:nvPr/>
          </p:nvCxnSpPr>
          <p:spPr bwMode="auto">
            <a:xfrm flipH="1" flipV="1">
              <a:off x="2568575" y="5048250"/>
              <a:ext cx="1339850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med"/>
              <a:tailEnd/>
            </a:ln>
          </p:spPr>
        </p:cxnSp>
        <p:sp>
          <p:nvSpPr>
            <p:cNvPr id="272396" name="Text Box 12"/>
            <p:cNvSpPr txBox="1">
              <a:spLocks noChangeArrowheads="1"/>
            </p:cNvSpPr>
            <p:nvPr/>
          </p:nvSpPr>
          <p:spPr bwMode="auto">
            <a:xfrm>
              <a:off x="2570163" y="4724400"/>
              <a:ext cx="1179512" cy="347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cs-CZ" sz="1400"/>
                <a:t>manipuluje s</a:t>
              </a:r>
            </a:p>
          </p:txBody>
        </p:sp>
        <p:cxnSp>
          <p:nvCxnSpPr>
            <p:cNvPr id="272397" name="AutoShape 13"/>
            <p:cNvCxnSpPr>
              <a:cxnSpLocks noChangeShapeType="1"/>
              <a:stCxn id="272391" idx="3"/>
              <a:endCxn id="272392" idx="1"/>
            </p:cNvCxnSpPr>
            <p:nvPr/>
          </p:nvCxnSpPr>
          <p:spPr bwMode="auto">
            <a:xfrm flipV="1">
              <a:off x="5738813" y="5048250"/>
              <a:ext cx="1122362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med"/>
              <a:tailEnd/>
            </a:ln>
          </p:spPr>
        </p:cxnSp>
        <p:sp>
          <p:nvSpPr>
            <p:cNvPr id="272398" name="Text Box 14"/>
            <p:cNvSpPr txBox="1">
              <a:spLocks noChangeArrowheads="1"/>
            </p:cNvSpPr>
            <p:nvPr/>
          </p:nvSpPr>
          <p:spPr bwMode="auto">
            <a:xfrm>
              <a:off x="5794375" y="4737100"/>
              <a:ext cx="1031875" cy="347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cs-CZ" sz="1400"/>
                <a:t>je součástí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Ošetření událostí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Některé události mají přiřazené implicitní akce</a:t>
            </a:r>
          </a:p>
          <a:p>
            <a:pPr>
              <a:defRPr/>
            </a:pPr>
            <a:r>
              <a:rPr lang="cs-CZ" sz="2000" dirty="0" smtClean="0"/>
              <a:t>Tyto akce jsou volány, pokud neřekneme jinak</a:t>
            </a:r>
          </a:p>
          <a:p>
            <a:pPr>
              <a:defRPr/>
            </a:pPr>
            <a:r>
              <a:rPr lang="cs-CZ" sz="2000" dirty="0" smtClean="0"/>
              <a:t>Příklad:</a:t>
            </a:r>
          </a:p>
          <a:p>
            <a:pPr lvl="1">
              <a:defRPr/>
            </a:pPr>
            <a:r>
              <a:rPr lang="cs-CZ" sz="2400" dirty="0" smtClean="0"/>
              <a:t>click na odkazu způsobí přechod na jinou stránku</a:t>
            </a:r>
          </a:p>
          <a:p>
            <a:pPr lvl="1">
              <a:defRPr/>
            </a:pPr>
            <a:r>
              <a:rPr lang="cs-CZ" sz="2400" dirty="0" smtClean="0"/>
              <a:t>click na tlačítko submit způsobí odeslání formuláře</a:t>
            </a:r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Jestliže definujeme vlastní akci, je pořadí vykonání </a:t>
            </a:r>
          </a:p>
          <a:p>
            <a:pPr lvl="1">
              <a:buFontTx/>
              <a:buAutoNum type="arabicPeriod"/>
              <a:defRPr/>
            </a:pPr>
            <a:r>
              <a:rPr lang="cs-CZ" sz="2400" dirty="0" smtClean="0"/>
              <a:t>vlastní definované akce</a:t>
            </a:r>
          </a:p>
          <a:p>
            <a:pPr lvl="1">
              <a:buFontTx/>
              <a:buAutoNum type="arabicPeriod"/>
              <a:defRPr/>
            </a:pPr>
            <a:r>
              <a:rPr lang="cs-CZ" sz="2400" dirty="0" smtClean="0"/>
              <a:t>implicitní akce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80988" y="294928"/>
            <a:ext cx="8585200" cy="6858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Registrace </a:t>
            </a:r>
            <a:r>
              <a:rPr lang="cs-CZ" dirty="0" err="1" smtClean="0"/>
              <a:t>Event</a:t>
            </a:r>
            <a:r>
              <a:rPr lang="cs-CZ" dirty="0" smtClean="0"/>
              <a:t>-</a:t>
            </a:r>
            <a:r>
              <a:rPr lang="cs-CZ" dirty="0" err="1" smtClean="0"/>
              <a:t>handlerů</a:t>
            </a:r>
            <a:r>
              <a:rPr lang="cs-CZ" dirty="0" smtClean="0"/>
              <a:t> podle standardu W3C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Registruj</a:t>
            </a:r>
            <a:r>
              <a:rPr lang="cs-CZ" smtClean="0"/>
              <a:t>í se oba</a:t>
            </a:r>
          </a:p>
          <a:p>
            <a:pPr>
              <a:defRPr/>
            </a:pPr>
            <a:r>
              <a:rPr lang="cs-CZ" smtClean="0"/>
              <a:t>Poslední argument určuje, zda se událost má odchytit ve fázi capture nebo bubble (false=bubble)</a:t>
            </a:r>
          </a:p>
          <a:p>
            <a:pPr>
              <a:defRPr/>
            </a:pPr>
            <a:endParaRPr lang="cs-CZ" smtClean="0"/>
          </a:p>
          <a:p>
            <a:pPr>
              <a:defRPr/>
            </a:pPr>
            <a:r>
              <a:rPr lang="cs-CZ" smtClean="0"/>
              <a:t>Odstranění Event-handleru</a:t>
            </a:r>
          </a:p>
          <a:p>
            <a:pPr>
              <a:defRPr/>
            </a:pPr>
            <a:endParaRPr lang="cs-CZ" smtClean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85750" y="1376363"/>
            <a:ext cx="7786688" cy="13223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1600" b="1" dirty="0">
                <a:latin typeface="Courier New" pitchFamily="49" charset="0"/>
                <a:cs typeface="+mn-cs"/>
              </a:rPr>
              <a:t>element.addEventListener('click',</a:t>
            </a:r>
            <a:br>
              <a:rPr lang="cs-CZ" sz="1600" b="1" dirty="0">
                <a:latin typeface="Courier New" pitchFamily="49" charset="0"/>
                <a:cs typeface="+mn-cs"/>
              </a:rPr>
            </a:br>
            <a:r>
              <a:rPr lang="cs-CZ" sz="1600" b="1" dirty="0">
                <a:latin typeface="Courier New" pitchFamily="49" charset="0"/>
                <a:cs typeface="+mn-cs"/>
              </a:rPr>
              <a:t>		doSomething, false)</a:t>
            </a:r>
            <a:r>
              <a:rPr lang="en-US" sz="1600" b="1" dirty="0">
                <a:latin typeface="Courier New" pitchFamily="49" charset="0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1600" b="1" dirty="0">
              <a:latin typeface="Courier New" pitchFamily="49" charset="0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1600" b="1" dirty="0">
                <a:latin typeface="Courier New" pitchFamily="49" charset="0"/>
                <a:cs typeface="+mn-cs"/>
              </a:rPr>
              <a:t>element.addEventListener('click',</a:t>
            </a:r>
            <a:br>
              <a:rPr lang="cs-CZ" sz="1600" b="1" dirty="0">
                <a:latin typeface="Courier New" pitchFamily="49" charset="0"/>
                <a:cs typeface="+mn-cs"/>
              </a:rPr>
            </a:br>
            <a:r>
              <a:rPr lang="cs-CZ" sz="1600" b="1" dirty="0">
                <a:latin typeface="Courier New" pitchFamily="49" charset="0"/>
                <a:cs typeface="+mn-cs"/>
              </a:rPr>
              <a:t>		doSomething</a:t>
            </a:r>
            <a:r>
              <a:rPr lang="en-US" sz="1600" b="1" dirty="0">
                <a:latin typeface="Courier New" pitchFamily="49" charset="0"/>
                <a:cs typeface="+mn-cs"/>
              </a:rPr>
              <a:t>Else</a:t>
            </a:r>
            <a:r>
              <a:rPr lang="cs-CZ" sz="1600" b="1" dirty="0">
                <a:latin typeface="Courier New" pitchFamily="49" charset="0"/>
                <a:cs typeface="+mn-cs"/>
              </a:rPr>
              <a:t>, false)</a:t>
            </a:r>
            <a:r>
              <a:rPr lang="en-US" sz="1600" b="1" dirty="0">
                <a:latin typeface="Courier New" pitchFamily="49" charset="0"/>
                <a:cs typeface="+mn-cs"/>
              </a:rPr>
              <a:t>;</a:t>
            </a:r>
            <a:r>
              <a:rPr lang="cs-CZ" sz="1600" b="1" dirty="0">
                <a:latin typeface="Courier New" pitchFamily="49" charset="0"/>
                <a:cs typeface="+mn-cs"/>
              </a:rPr>
              <a:t>  </a:t>
            </a:r>
            <a:endParaRPr lang="en-US" sz="1600" b="1" dirty="0">
              <a:solidFill>
                <a:srgbClr val="0000FF"/>
              </a:solidFill>
              <a:latin typeface="Courier New"/>
              <a:cs typeface="+mn-cs"/>
            </a:endParaRP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285750" y="5019675"/>
            <a:ext cx="7786688" cy="3381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1600" b="1" dirty="0">
                <a:latin typeface="Courier New" pitchFamily="49" charset="0"/>
                <a:cs typeface="+mn-cs"/>
              </a:rPr>
              <a:t>element.</a:t>
            </a:r>
            <a:r>
              <a:rPr lang="cs-CZ" sz="1600" b="1" dirty="0">
                <a:solidFill>
                  <a:srgbClr val="000000"/>
                </a:solidFill>
                <a:latin typeface="Courier New" pitchFamily="49" charset="0"/>
                <a:cs typeface="+mn-cs"/>
              </a:rPr>
              <a:t>removeEventListener</a:t>
            </a:r>
            <a:r>
              <a:rPr lang="cs-CZ" sz="1600" b="1" dirty="0">
                <a:latin typeface="Courier New" pitchFamily="49" charset="0"/>
                <a:cs typeface="+mn-cs"/>
              </a:rPr>
              <a:t>('click',	doSomethingElse, false)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Způsoby zachytávání událostí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Otázka: jestliže mám vnořený element který odchytává stejnou událost jako jeho nadřazený element, kdo to má odchytit první?</a:t>
            </a:r>
          </a:p>
          <a:p>
            <a:pPr>
              <a:defRPr/>
            </a:pP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Capture</a:t>
            </a:r>
            <a:endParaRPr lang="cs-CZ" dirty="0" smtClean="0"/>
          </a:p>
          <a:p>
            <a:pPr marL="914400" lvl="1" indent="-457200">
              <a:buFontTx/>
              <a:buAutoNum type="arabicPeriod"/>
              <a:defRPr/>
            </a:pPr>
            <a:r>
              <a:rPr lang="cs-CZ" dirty="0" err="1" smtClean="0"/>
              <a:t>document</a:t>
            </a:r>
            <a:endParaRPr lang="cs-CZ" dirty="0" smtClean="0"/>
          </a:p>
          <a:p>
            <a:pPr marL="914400" lvl="1" indent="-457200">
              <a:buFontTx/>
              <a:buAutoNum type="arabicPeriod"/>
              <a:defRPr/>
            </a:pPr>
            <a:r>
              <a:rPr lang="cs-CZ" dirty="0" smtClean="0"/>
              <a:t>div 1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cs-CZ" dirty="0" smtClean="0"/>
              <a:t>div 2</a:t>
            </a:r>
          </a:p>
          <a:p>
            <a:pPr>
              <a:defRPr/>
            </a:pPr>
            <a:r>
              <a:rPr lang="cs-CZ" dirty="0" err="1" smtClean="0"/>
              <a:t>Event</a:t>
            </a:r>
            <a:r>
              <a:rPr lang="cs-CZ" dirty="0" smtClean="0"/>
              <a:t> </a:t>
            </a:r>
            <a:r>
              <a:rPr lang="cs-CZ" dirty="0" err="1" smtClean="0"/>
              <a:t>Bubbling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div 2</a:t>
            </a:r>
          </a:p>
          <a:p>
            <a:pPr>
              <a:defRPr/>
            </a:pPr>
            <a:r>
              <a:rPr lang="cs-CZ" dirty="0" smtClean="0"/>
              <a:t>div 1</a:t>
            </a:r>
          </a:p>
          <a:p>
            <a:pPr>
              <a:defRPr/>
            </a:pPr>
            <a:r>
              <a:rPr lang="cs-CZ" dirty="0" err="1" smtClean="0"/>
              <a:t>document</a:t>
            </a: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grpSp>
        <p:nvGrpSpPr>
          <p:cNvPr id="48132" name="Group 12"/>
          <p:cNvGrpSpPr>
            <a:grpSpLocks/>
          </p:cNvGrpSpPr>
          <p:nvPr/>
        </p:nvGrpSpPr>
        <p:grpSpPr bwMode="auto">
          <a:xfrm>
            <a:off x="3535363" y="2490788"/>
            <a:ext cx="3465512" cy="1509712"/>
            <a:chOff x="3534826" y="2491088"/>
            <a:chExt cx="3466066" cy="1509416"/>
          </a:xfrm>
        </p:grpSpPr>
        <p:grpSp>
          <p:nvGrpSpPr>
            <p:cNvPr id="48143" name="Group 8"/>
            <p:cNvGrpSpPr>
              <a:grpSpLocks/>
            </p:cNvGrpSpPr>
            <p:nvPr/>
          </p:nvGrpSpPr>
          <p:grpSpPr bwMode="auto">
            <a:xfrm>
              <a:off x="3534826" y="2491088"/>
              <a:ext cx="3466066" cy="1509416"/>
              <a:chOff x="3029468" y="2071678"/>
              <a:chExt cx="4757242" cy="2071702"/>
            </a:xfrm>
          </p:grpSpPr>
          <p:sp>
            <p:nvSpPr>
              <p:cNvPr id="48146" name="Rectangle 7"/>
              <p:cNvSpPr>
                <a:spLocks noChangeArrowheads="1"/>
              </p:cNvSpPr>
              <p:nvPr/>
            </p:nvSpPr>
            <p:spPr bwMode="auto">
              <a:xfrm>
                <a:off x="3029468" y="2071678"/>
                <a:ext cx="4757242" cy="2071702"/>
              </a:xfrm>
              <a:prstGeom prst="rect">
                <a:avLst/>
              </a:prstGeom>
              <a:solidFill>
                <a:srgbClr val="FFE38B">
                  <a:alpha val="61960"/>
                </a:srgb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sz="1600"/>
                  <a:t>document</a:t>
                </a:r>
              </a:p>
            </p:txBody>
          </p:sp>
          <p:grpSp>
            <p:nvGrpSpPr>
              <p:cNvPr id="48147" name="Group 6"/>
              <p:cNvGrpSpPr>
                <a:grpSpLocks/>
              </p:cNvGrpSpPr>
              <p:nvPr/>
            </p:nvGrpSpPr>
            <p:grpSpPr bwMode="auto">
              <a:xfrm>
                <a:off x="3727733" y="2688008"/>
                <a:ext cx="3701787" cy="1357322"/>
                <a:chOff x="3286116" y="1931827"/>
                <a:chExt cx="4286280" cy="1571636"/>
              </a:xfrm>
            </p:grpSpPr>
            <p:sp>
              <p:nvSpPr>
                <p:cNvPr id="48148" name="Rectangle 4"/>
                <p:cNvSpPr>
                  <a:spLocks noChangeArrowheads="1"/>
                </p:cNvSpPr>
                <p:nvPr/>
              </p:nvSpPr>
              <p:spPr bwMode="auto">
                <a:xfrm>
                  <a:off x="3286116" y="1931827"/>
                  <a:ext cx="4286280" cy="1571636"/>
                </a:xfrm>
                <a:prstGeom prst="rect">
                  <a:avLst/>
                </a:prstGeom>
                <a:solidFill>
                  <a:srgbClr val="B9E1FF">
                    <a:alpha val="61960"/>
                  </a:srgb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600"/>
                    <a:t>div 1</a:t>
                  </a:r>
                </a:p>
              </p:txBody>
            </p:sp>
            <p:sp>
              <p:nvSpPr>
                <p:cNvPr id="48149" name="Rectangle 5"/>
                <p:cNvSpPr>
                  <a:spLocks noChangeArrowheads="1"/>
                </p:cNvSpPr>
                <p:nvPr/>
              </p:nvSpPr>
              <p:spPr bwMode="auto">
                <a:xfrm>
                  <a:off x="4152896" y="2450443"/>
                  <a:ext cx="2562244" cy="939489"/>
                </a:xfrm>
                <a:prstGeom prst="rect">
                  <a:avLst/>
                </a:prstGeom>
                <a:solidFill>
                  <a:srgbClr val="FFC000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600"/>
                    <a:t>div 2</a:t>
                  </a:r>
                </a:p>
              </p:txBody>
            </p:sp>
          </p:grpSp>
        </p:grpSp>
        <p:cxnSp>
          <p:nvCxnSpPr>
            <p:cNvPr id="48144" name="Straight Arrow Connector 10"/>
            <p:cNvCxnSpPr>
              <a:cxnSpLocks noChangeShapeType="1"/>
            </p:cNvCxnSpPr>
            <p:nvPr/>
          </p:nvCxnSpPr>
          <p:spPr bwMode="auto">
            <a:xfrm>
              <a:off x="3786182" y="2571744"/>
              <a:ext cx="357190" cy="28575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145" name="Straight Arrow Connector 11"/>
            <p:cNvCxnSpPr>
              <a:cxnSpLocks noChangeShapeType="1"/>
            </p:cNvCxnSpPr>
            <p:nvPr/>
          </p:nvCxnSpPr>
          <p:spPr bwMode="auto">
            <a:xfrm>
              <a:off x="4214810" y="3000372"/>
              <a:ext cx="357190" cy="28575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8133" name="Group 13"/>
          <p:cNvGrpSpPr>
            <a:grpSpLocks/>
          </p:cNvGrpSpPr>
          <p:nvPr/>
        </p:nvGrpSpPr>
        <p:grpSpPr bwMode="auto">
          <a:xfrm>
            <a:off x="3500438" y="4214813"/>
            <a:ext cx="3465512" cy="1509712"/>
            <a:chOff x="3534826" y="2491088"/>
            <a:chExt cx="3466066" cy="1509416"/>
          </a:xfrm>
        </p:grpSpPr>
        <p:grpSp>
          <p:nvGrpSpPr>
            <p:cNvPr id="48136" name="Group 14"/>
            <p:cNvGrpSpPr>
              <a:grpSpLocks/>
            </p:cNvGrpSpPr>
            <p:nvPr/>
          </p:nvGrpSpPr>
          <p:grpSpPr bwMode="auto">
            <a:xfrm>
              <a:off x="3534826" y="2491088"/>
              <a:ext cx="3466066" cy="1509416"/>
              <a:chOff x="3029468" y="2071678"/>
              <a:chExt cx="4757242" cy="2071702"/>
            </a:xfrm>
          </p:grpSpPr>
          <p:sp>
            <p:nvSpPr>
              <p:cNvPr id="48139" name="Rectangle 17"/>
              <p:cNvSpPr>
                <a:spLocks noChangeArrowheads="1"/>
              </p:cNvSpPr>
              <p:nvPr/>
            </p:nvSpPr>
            <p:spPr bwMode="auto">
              <a:xfrm>
                <a:off x="3029468" y="2071678"/>
                <a:ext cx="4757242" cy="2071702"/>
              </a:xfrm>
              <a:prstGeom prst="rect">
                <a:avLst/>
              </a:prstGeom>
              <a:solidFill>
                <a:srgbClr val="FFE38B">
                  <a:alpha val="61960"/>
                </a:srgb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sz="1600"/>
                  <a:t>document</a:t>
                </a:r>
              </a:p>
            </p:txBody>
          </p:sp>
          <p:grpSp>
            <p:nvGrpSpPr>
              <p:cNvPr id="48140" name="Group 18"/>
              <p:cNvGrpSpPr>
                <a:grpSpLocks/>
              </p:cNvGrpSpPr>
              <p:nvPr/>
            </p:nvGrpSpPr>
            <p:grpSpPr bwMode="auto">
              <a:xfrm>
                <a:off x="3727733" y="2688008"/>
                <a:ext cx="3701787" cy="1357322"/>
                <a:chOff x="3286116" y="1931827"/>
                <a:chExt cx="4286280" cy="1571636"/>
              </a:xfrm>
            </p:grpSpPr>
            <p:sp>
              <p:nvSpPr>
                <p:cNvPr id="48141" name="Rectangle 19"/>
                <p:cNvSpPr>
                  <a:spLocks noChangeArrowheads="1"/>
                </p:cNvSpPr>
                <p:nvPr/>
              </p:nvSpPr>
              <p:spPr bwMode="auto">
                <a:xfrm>
                  <a:off x="3286116" y="1931827"/>
                  <a:ext cx="4286280" cy="1571636"/>
                </a:xfrm>
                <a:prstGeom prst="rect">
                  <a:avLst/>
                </a:prstGeom>
                <a:solidFill>
                  <a:srgbClr val="B9E1FF">
                    <a:alpha val="61960"/>
                  </a:srgb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600"/>
                    <a:t>div 1</a:t>
                  </a:r>
                </a:p>
              </p:txBody>
            </p:sp>
            <p:sp>
              <p:nvSpPr>
                <p:cNvPr id="48142" name="Rectangle 20"/>
                <p:cNvSpPr>
                  <a:spLocks noChangeArrowheads="1"/>
                </p:cNvSpPr>
                <p:nvPr/>
              </p:nvSpPr>
              <p:spPr bwMode="auto">
                <a:xfrm>
                  <a:off x="4152896" y="2450443"/>
                  <a:ext cx="2562244" cy="939489"/>
                </a:xfrm>
                <a:prstGeom prst="rect">
                  <a:avLst/>
                </a:prstGeom>
                <a:solidFill>
                  <a:srgbClr val="FFC000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600"/>
                    <a:t>div 2</a:t>
                  </a:r>
                </a:p>
              </p:txBody>
            </p:sp>
          </p:grpSp>
        </p:grpSp>
        <p:cxnSp>
          <p:nvCxnSpPr>
            <p:cNvPr id="48137" name="Straight Arrow Connector 15"/>
            <p:cNvCxnSpPr>
              <a:cxnSpLocks noChangeShapeType="1"/>
            </p:cNvCxnSpPr>
            <p:nvPr/>
          </p:nvCxnSpPr>
          <p:spPr bwMode="auto">
            <a:xfrm>
              <a:off x="3786182" y="2571744"/>
              <a:ext cx="357190" cy="28575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  <p:cxnSp>
          <p:nvCxnSpPr>
            <p:cNvPr id="48138" name="Straight Arrow Connector 16"/>
            <p:cNvCxnSpPr>
              <a:cxnSpLocks noChangeShapeType="1"/>
            </p:cNvCxnSpPr>
            <p:nvPr/>
          </p:nvCxnSpPr>
          <p:spPr bwMode="auto">
            <a:xfrm>
              <a:off x="4214810" y="3000372"/>
              <a:ext cx="357190" cy="28575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arrow" w="med" len="med"/>
              <a:tailEnd/>
            </a:ln>
          </p:spPr>
        </p:cxnSp>
      </p:grpSp>
      <p:sp>
        <p:nvSpPr>
          <p:cNvPr id="48134" name="TextBox 21"/>
          <p:cNvSpPr txBox="1">
            <a:spLocks noChangeArrowheads="1"/>
          </p:cNvSpPr>
          <p:nvPr/>
        </p:nvSpPr>
        <p:spPr bwMode="auto">
          <a:xfrm>
            <a:off x="7429500" y="2928938"/>
            <a:ext cx="115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Netscape</a:t>
            </a:r>
          </a:p>
        </p:txBody>
      </p:sp>
      <p:sp>
        <p:nvSpPr>
          <p:cNvPr id="48135" name="TextBox 23"/>
          <p:cNvSpPr txBox="1">
            <a:spLocks noChangeArrowheads="1"/>
          </p:cNvSpPr>
          <p:nvPr/>
        </p:nvSpPr>
        <p:spPr bwMode="auto">
          <a:xfrm>
            <a:off x="7429500" y="4786313"/>
            <a:ext cx="1120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Microsoft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Propagovaní události – W3C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Kombinace capture a bubble propagace</a:t>
            </a:r>
          </a:p>
          <a:p>
            <a:pPr>
              <a:defRPr/>
            </a:pPr>
            <a:r>
              <a:rPr lang="cs-CZ" smtClean="0"/>
              <a:t>Nejprve capture (c), pak zpětné bubble (b)</a:t>
            </a:r>
          </a:p>
        </p:txBody>
      </p:sp>
      <p:grpSp>
        <p:nvGrpSpPr>
          <p:cNvPr id="49156" name="Group 3"/>
          <p:cNvGrpSpPr>
            <a:grpSpLocks/>
          </p:cNvGrpSpPr>
          <p:nvPr/>
        </p:nvGrpSpPr>
        <p:grpSpPr bwMode="auto">
          <a:xfrm>
            <a:off x="928688" y="2276475"/>
            <a:ext cx="6746875" cy="2938463"/>
            <a:chOff x="3534826" y="2491088"/>
            <a:chExt cx="3466066" cy="1509416"/>
          </a:xfrm>
        </p:grpSpPr>
        <p:grpSp>
          <p:nvGrpSpPr>
            <p:cNvPr id="49164" name="Group 8"/>
            <p:cNvGrpSpPr>
              <a:grpSpLocks/>
            </p:cNvGrpSpPr>
            <p:nvPr/>
          </p:nvGrpSpPr>
          <p:grpSpPr bwMode="auto">
            <a:xfrm>
              <a:off x="3534826" y="2491088"/>
              <a:ext cx="3466066" cy="1509416"/>
              <a:chOff x="3029468" y="2071678"/>
              <a:chExt cx="4757242" cy="2071702"/>
            </a:xfrm>
          </p:grpSpPr>
          <p:sp>
            <p:nvSpPr>
              <p:cNvPr id="49167" name="Rectangle 7"/>
              <p:cNvSpPr>
                <a:spLocks noChangeArrowheads="1"/>
              </p:cNvSpPr>
              <p:nvPr/>
            </p:nvSpPr>
            <p:spPr bwMode="auto">
              <a:xfrm>
                <a:off x="3029468" y="2071678"/>
                <a:ext cx="4757242" cy="2071702"/>
              </a:xfrm>
              <a:prstGeom prst="rect">
                <a:avLst/>
              </a:prstGeom>
              <a:solidFill>
                <a:srgbClr val="FFE38B">
                  <a:alpha val="61960"/>
                </a:srgb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sz="1600"/>
                  <a:t>document</a:t>
                </a:r>
              </a:p>
            </p:txBody>
          </p:sp>
          <p:grpSp>
            <p:nvGrpSpPr>
              <p:cNvPr id="49168" name="Group 8"/>
              <p:cNvGrpSpPr>
                <a:grpSpLocks/>
              </p:cNvGrpSpPr>
              <p:nvPr/>
            </p:nvGrpSpPr>
            <p:grpSpPr bwMode="auto">
              <a:xfrm>
                <a:off x="3727733" y="2688008"/>
                <a:ext cx="3701787" cy="1357322"/>
                <a:chOff x="3286116" y="1931827"/>
                <a:chExt cx="4286280" cy="1571636"/>
              </a:xfrm>
            </p:grpSpPr>
            <p:sp>
              <p:nvSpPr>
                <p:cNvPr id="49169" name="Rectangle 9"/>
                <p:cNvSpPr>
                  <a:spLocks noChangeArrowheads="1"/>
                </p:cNvSpPr>
                <p:nvPr/>
              </p:nvSpPr>
              <p:spPr bwMode="auto">
                <a:xfrm>
                  <a:off x="3286116" y="1931827"/>
                  <a:ext cx="4286280" cy="1571636"/>
                </a:xfrm>
                <a:prstGeom prst="rect">
                  <a:avLst/>
                </a:prstGeom>
                <a:solidFill>
                  <a:srgbClr val="B9E1FF">
                    <a:alpha val="61960"/>
                  </a:srgb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600"/>
                    <a:t>div 1</a:t>
                  </a:r>
                </a:p>
              </p:txBody>
            </p:sp>
            <p:sp>
              <p:nvSpPr>
                <p:cNvPr id="49170" name="Rectangle 10"/>
                <p:cNvSpPr>
                  <a:spLocks noChangeArrowheads="1"/>
                </p:cNvSpPr>
                <p:nvPr/>
              </p:nvSpPr>
              <p:spPr bwMode="auto">
                <a:xfrm>
                  <a:off x="4152896" y="2450443"/>
                  <a:ext cx="2562244" cy="939489"/>
                </a:xfrm>
                <a:prstGeom prst="rect">
                  <a:avLst/>
                </a:prstGeom>
                <a:solidFill>
                  <a:srgbClr val="FFC000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600"/>
                    <a:t>div 2</a:t>
                  </a:r>
                </a:p>
              </p:txBody>
            </p:sp>
          </p:grpSp>
        </p:grpSp>
        <p:cxnSp>
          <p:nvCxnSpPr>
            <p:cNvPr id="49165" name="Straight Arrow Connector 5"/>
            <p:cNvCxnSpPr>
              <a:cxnSpLocks noChangeShapeType="1"/>
            </p:cNvCxnSpPr>
            <p:nvPr/>
          </p:nvCxnSpPr>
          <p:spPr bwMode="auto">
            <a:xfrm>
              <a:off x="3786182" y="2571744"/>
              <a:ext cx="357190" cy="28575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9166" name="Straight Arrow Connector 6"/>
            <p:cNvCxnSpPr>
              <a:cxnSpLocks noChangeShapeType="1"/>
            </p:cNvCxnSpPr>
            <p:nvPr/>
          </p:nvCxnSpPr>
          <p:spPr bwMode="auto">
            <a:xfrm>
              <a:off x="4214810" y="3000372"/>
              <a:ext cx="357190" cy="28575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49157" name="TextBox 11"/>
          <p:cNvSpPr txBox="1">
            <a:spLocks noChangeArrowheads="1"/>
          </p:cNvSpPr>
          <p:nvPr/>
        </p:nvSpPr>
        <p:spPr bwMode="auto">
          <a:xfrm>
            <a:off x="1714500" y="2428875"/>
            <a:ext cx="57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/>
              <a:t>c 1</a:t>
            </a:r>
          </a:p>
        </p:txBody>
      </p:sp>
      <p:sp>
        <p:nvSpPr>
          <p:cNvPr id="49158" name="TextBox 12"/>
          <p:cNvSpPr txBox="1">
            <a:spLocks noChangeArrowheads="1"/>
          </p:cNvSpPr>
          <p:nvPr/>
        </p:nvSpPr>
        <p:spPr bwMode="auto">
          <a:xfrm>
            <a:off x="2643188" y="3286125"/>
            <a:ext cx="57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/>
              <a:t>c 2</a:t>
            </a:r>
          </a:p>
        </p:txBody>
      </p:sp>
      <p:cxnSp>
        <p:nvCxnSpPr>
          <p:cNvPr id="49159" name="Straight Arrow Connector 14"/>
          <p:cNvCxnSpPr>
            <a:cxnSpLocks noChangeShapeType="1"/>
          </p:cNvCxnSpPr>
          <p:nvPr/>
        </p:nvCxnSpPr>
        <p:spPr bwMode="auto">
          <a:xfrm rot="10800000">
            <a:off x="2071688" y="3429000"/>
            <a:ext cx="714375" cy="5715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160" name="TextBox 15"/>
          <p:cNvSpPr txBox="1">
            <a:spLocks noChangeArrowheads="1"/>
          </p:cNvSpPr>
          <p:nvPr/>
        </p:nvSpPr>
        <p:spPr bwMode="auto">
          <a:xfrm>
            <a:off x="2071688" y="3714750"/>
            <a:ext cx="57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/>
              <a:t>b 1</a:t>
            </a:r>
          </a:p>
        </p:txBody>
      </p:sp>
      <p:sp>
        <p:nvSpPr>
          <p:cNvPr id="49161" name="TextBox 16"/>
          <p:cNvSpPr txBox="1">
            <a:spLocks noChangeArrowheads="1"/>
          </p:cNvSpPr>
          <p:nvPr/>
        </p:nvSpPr>
        <p:spPr bwMode="auto">
          <a:xfrm>
            <a:off x="1071563" y="2928938"/>
            <a:ext cx="57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/>
              <a:t>b 2</a:t>
            </a:r>
          </a:p>
        </p:txBody>
      </p:sp>
      <p:cxnSp>
        <p:nvCxnSpPr>
          <p:cNvPr id="49162" name="Straight Arrow Connector 17"/>
          <p:cNvCxnSpPr>
            <a:cxnSpLocks noChangeShapeType="1"/>
          </p:cNvCxnSpPr>
          <p:nvPr/>
        </p:nvCxnSpPr>
        <p:spPr bwMode="auto">
          <a:xfrm rot="10800000">
            <a:off x="1214438" y="2571750"/>
            <a:ext cx="714375" cy="5715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9163" name="Rectangle 17"/>
          <p:cNvSpPr>
            <a:spLocks noChangeArrowheads="1"/>
          </p:cNvSpPr>
          <p:nvPr/>
        </p:nvSpPr>
        <p:spPr bwMode="auto">
          <a:xfrm>
            <a:off x="6610350" y="5416550"/>
            <a:ext cx="1890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kuk: capture.htm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Události 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dirty="0">
                <a:solidFill>
                  <a:srgbClr val="9F0D79"/>
                </a:solidFill>
                <a:latin typeface="Courier New" panose="02070309020205020404" pitchFamily="49" charset="0"/>
              </a:rPr>
              <a:t> p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dirty="0" err="1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.querySelector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"p"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posluchac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b="1" dirty="0" err="1">
                <a:solidFill>
                  <a:srgbClr val="0000E6"/>
                </a:solidFill>
                <a:latin typeface="Courier New" panose="02070309020205020404" pitchFamily="49" charset="0"/>
              </a:rPr>
              <a:t>function</a:t>
            </a:r>
            <a:r>
              <a:rPr lang="cs-CZ" b="1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alert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"kliknuto"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9F0D79"/>
                </a:solidFill>
                <a:latin typeface="Courier New" panose="02070309020205020404" pitchFamily="49" charset="0"/>
              </a:rPr>
              <a:t>p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.addEventListener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dirty="0" err="1">
                <a:solidFill>
                  <a:srgbClr val="CE7B00"/>
                </a:solidFill>
                <a:latin typeface="Courier New" panose="02070309020205020404" pitchFamily="49" charset="0"/>
              </a:rPr>
              <a:t>click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posluchac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cs-CZ" dirty="0">
                <a:solidFill>
                  <a:srgbClr val="969696"/>
                </a:solidFill>
                <a:latin typeface="Courier New" panose="02070309020205020404" pitchFamily="49" charset="0"/>
              </a:rPr>
              <a:t>// </a:t>
            </a:r>
            <a:r>
              <a:rPr lang="cs-CZ" dirty="0" smtClean="0">
                <a:solidFill>
                  <a:srgbClr val="969696"/>
                </a:solidFill>
                <a:latin typeface="Courier New" panose="02070309020205020404" pitchFamily="49" charset="0"/>
              </a:rPr>
              <a:t>předáno </a:t>
            </a:r>
            <a:r>
              <a:rPr lang="cs-CZ" dirty="0">
                <a:solidFill>
                  <a:srgbClr val="969696"/>
                </a:solidFill>
                <a:latin typeface="Courier New" panose="02070309020205020404" pitchFamily="49" charset="0"/>
              </a:rPr>
              <a:t>odkazem</a:t>
            </a:r>
          </a:p>
          <a:p>
            <a:pPr marL="0" indent="0">
              <a:buNone/>
            </a:pPr>
            <a:endParaRPr lang="cs-CZ" dirty="0">
              <a:solidFill>
                <a:srgbClr val="969696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969696"/>
                </a:solidFill>
                <a:latin typeface="Courier New" panose="02070309020205020404" pitchFamily="49" charset="0"/>
              </a:rPr>
              <a:t>/* ... */</a:t>
            </a:r>
          </a:p>
          <a:p>
            <a:pPr marL="0" indent="0">
              <a:buNone/>
            </a:pPr>
            <a:endParaRPr lang="cs-CZ" dirty="0">
              <a:solidFill>
                <a:srgbClr val="969696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9F0D79"/>
                </a:solidFill>
                <a:latin typeface="Courier New" panose="02070309020205020404" pitchFamily="49" charset="0"/>
              </a:rPr>
              <a:t>p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.removeEventListener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dirty="0" err="1">
                <a:solidFill>
                  <a:srgbClr val="CE7B00"/>
                </a:solidFill>
                <a:latin typeface="Courier New" panose="02070309020205020404" pitchFamily="49" charset="0"/>
              </a:rPr>
              <a:t>click</a:t>
            </a:r>
            <a:r>
              <a:rPr lang="cs-CZ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ourier New" panose="02070309020205020404" pitchFamily="49" charset="0"/>
              </a:rPr>
              <a:t>posluchac</a:t>
            </a:r>
            <a:r>
              <a:rPr lang="cs-CZ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3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Event</a:t>
            </a:r>
            <a:r>
              <a:rPr lang="cs-CZ" dirty="0" smtClean="0"/>
              <a:t> objekt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.body.addEventListener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4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400" dirty="0" err="1">
                <a:solidFill>
                  <a:srgbClr val="CE7B00"/>
                </a:solidFill>
                <a:latin typeface="Courier New" panose="02070309020205020404" pitchFamily="49" charset="0"/>
              </a:rPr>
              <a:t>click</a:t>
            </a:r>
            <a:r>
              <a:rPr lang="cs-CZ" sz="24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cs-CZ" sz="2400" dirty="0" err="1">
                <a:solidFill>
                  <a:srgbClr val="0000E6"/>
                </a:solidFill>
                <a:latin typeface="Courier New" panose="02070309020205020404" pitchFamily="49" charset="0"/>
              </a:rPr>
              <a:t>function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(e) {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alert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e.type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);     </a:t>
            </a:r>
            <a:r>
              <a:rPr lang="cs-CZ" sz="2400" dirty="0">
                <a:solidFill>
                  <a:srgbClr val="969696"/>
                </a:solidFill>
                <a:latin typeface="Courier New" panose="02070309020205020404" pitchFamily="49" charset="0"/>
              </a:rPr>
              <a:t>// "</a:t>
            </a:r>
            <a:r>
              <a:rPr lang="cs-CZ" sz="2400" dirty="0" err="1">
                <a:solidFill>
                  <a:srgbClr val="969696"/>
                </a:solidFill>
                <a:latin typeface="Courier New" panose="02070309020205020404" pitchFamily="49" charset="0"/>
              </a:rPr>
              <a:t>click</a:t>
            </a:r>
            <a:r>
              <a:rPr lang="cs-CZ" sz="2400" dirty="0">
                <a:solidFill>
                  <a:srgbClr val="969696"/>
                </a:solidFill>
                <a:latin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cs-CZ" sz="2400" dirty="0">
              <a:solidFill>
                <a:srgbClr val="969696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alert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e.clientX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);  </a:t>
            </a:r>
            <a:r>
              <a:rPr lang="cs-CZ" sz="2400" dirty="0">
                <a:solidFill>
                  <a:srgbClr val="969696"/>
                </a:solidFill>
                <a:latin typeface="Courier New" panose="02070309020205020404" pitchFamily="49" charset="0"/>
              </a:rPr>
              <a:t>// </a:t>
            </a:r>
            <a:r>
              <a:rPr lang="cs-CZ" sz="2400" dirty="0" smtClean="0">
                <a:solidFill>
                  <a:srgbClr val="969696"/>
                </a:solidFill>
                <a:latin typeface="Courier New" panose="02070309020205020404" pitchFamily="49" charset="0"/>
              </a:rPr>
              <a:t>souřadnice </a:t>
            </a:r>
            <a:r>
              <a:rPr lang="cs-CZ" sz="2400" dirty="0">
                <a:solidFill>
                  <a:srgbClr val="969696"/>
                </a:solidFill>
                <a:latin typeface="Courier New" panose="02070309020205020404" pitchFamily="49" charset="0"/>
              </a:rPr>
              <a:t>kurzoru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alert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e.target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);   </a:t>
            </a:r>
            <a:r>
              <a:rPr lang="cs-CZ" sz="2400" dirty="0">
                <a:solidFill>
                  <a:srgbClr val="969696"/>
                </a:solidFill>
                <a:latin typeface="Courier New" panose="02070309020205020404" pitchFamily="49" charset="0"/>
              </a:rPr>
              <a:t>// ?</a:t>
            </a:r>
          </a:p>
          <a:p>
            <a:pPr marL="0" indent="0">
              <a:buNone/>
            </a:pPr>
            <a:endParaRPr lang="cs-CZ" sz="2400" dirty="0">
              <a:solidFill>
                <a:srgbClr val="969696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alert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e.ctrlKey</a:t>
            </a: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);  </a:t>
            </a:r>
            <a:r>
              <a:rPr lang="cs-CZ" sz="2400" dirty="0">
                <a:solidFill>
                  <a:srgbClr val="969696"/>
                </a:solidFill>
                <a:latin typeface="Courier New" panose="02070309020205020404" pitchFamily="49" charset="0"/>
              </a:rPr>
              <a:t>// informace o klávesách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latin typeface="Courier New" panose="02070309020205020404" pitchFamily="49" charset="0"/>
              </a:rPr>
              <a:t>});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58249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akce a zastavení akce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form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.querySelector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 err="1">
                <a:solidFill>
                  <a:srgbClr val="CE7B00"/>
                </a:solidFill>
                <a:latin typeface="Courier New" panose="02070309020205020404" pitchFamily="49" charset="0"/>
              </a:rPr>
              <a:t>form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form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.addEventListener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 err="1">
                <a:solidFill>
                  <a:srgbClr val="CE7B00"/>
                </a:solidFill>
                <a:latin typeface="Courier New" panose="02070309020205020404" pitchFamily="49" charset="0"/>
              </a:rPr>
              <a:t>submit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cs-CZ" sz="2000" dirty="0" err="1">
                <a:solidFill>
                  <a:srgbClr val="0000E6"/>
                </a:solidFill>
                <a:latin typeface="Courier New" panose="02070309020205020404" pitchFamily="49" charset="0"/>
              </a:rPr>
              <a:t>function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(e) {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e.preventDefault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(); </a:t>
            </a:r>
            <a:r>
              <a:rPr lang="cs-CZ" sz="2000" dirty="0">
                <a:solidFill>
                  <a:srgbClr val="969696"/>
                </a:solidFill>
                <a:latin typeface="Courier New" panose="02070309020205020404" pitchFamily="49" charset="0"/>
              </a:rPr>
              <a:t>// </a:t>
            </a:r>
            <a:r>
              <a:rPr lang="cs-CZ" sz="2000" dirty="0" err="1">
                <a:solidFill>
                  <a:srgbClr val="969696"/>
                </a:solidFill>
                <a:latin typeface="Courier New" panose="02070309020205020404" pitchFamily="49" charset="0"/>
              </a:rPr>
              <a:t>formuláø</a:t>
            </a:r>
            <a:r>
              <a:rPr lang="cs-CZ" sz="2000" dirty="0">
                <a:solidFill>
                  <a:srgbClr val="969696"/>
                </a:solidFill>
                <a:latin typeface="Courier New" panose="02070309020205020404" pitchFamily="49" charset="0"/>
              </a:rPr>
              <a:t> nebude odeslán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});</a:t>
            </a: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E6"/>
                </a:solidFill>
                <a:latin typeface="Courier New" panose="02070309020205020404" pitchFamily="49" charset="0"/>
              </a:rPr>
              <a:t>var</a:t>
            </a:r>
            <a:r>
              <a:rPr lang="cs-CZ" sz="2000" dirty="0">
                <a:solidFill>
                  <a:srgbClr val="9F0D79"/>
                </a:solidFill>
                <a:latin typeface="Courier New" panose="02070309020205020404" pitchFamily="49" charset="0"/>
              </a:rPr>
              <a:t> odkaz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document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.querySelector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"a"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2000" dirty="0" err="1">
                <a:solidFill>
                  <a:srgbClr val="9F0D79"/>
                </a:solidFill>
                <a:latin typeface="Courier New" panose="02070309020205020404" pitchFamily="49" charset="0"/>
              </a:rPr>
              <a:t>odkaz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.addEventListener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 err="1">
                <a:solidFill>
                  <a:srgbClr val="CE7B00"/>
                </a:solidFill>
                <a:latin typeface="Courier New" panose="02070309020205020404" pitchFamily="49" charset="0"/>
              </a:rPr>
              <a:t>click</a:t>
            </a:r>
            <a:r>
              <a:rPr lang="cs-CZ" sz="2000" dirty="0">
                <a:solidFill>
                  <a:srgbClr val="CE7B00"/>
                </a:solidFill>
                <a:latin typeface="Courier New" panose="02070309020205020404" pitchFamily="49" charset="0"/>
              </a:rPr>
              <a:t>"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cs-CZ" sz="2000" dirty="0" err="1">
                <a:solidFill>
                  <a:srgbClr val="0000E6"/>
                </a:solidFill>
                <a:latin typeface="Courier New" panose="02070309020205020404" pitchFamily="49" charset="0"/>
              </a:rPr>
              <a:t>function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(e) {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cs-CZ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e.stopPropagation</a:t>
            </a: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(); </a:t>
            </a:r>
            <a:r>
              <a:rPr lang="cs-CZ" sz="2000" dirty="0">
                <a:solidFill>
                  <a:srgbClr val="969696"/>
                </a:solidFill>
                <a:latin typeface="Courier New" panose="02070309020205020404" pitchFamily="49" charset="0"/>
              </a:rPr>
              <a:t>// nikdo další se nedozví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});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3746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Děkuj</a:t>
            </a:r>
            <a:r>
              <a:rPr lang="en-US" smtClean="0"/>
              <a:t>i</a:t>
            </a:r>
            <a:r>
              <a:rPr lang="cs-CZ" smtClean="0"/>
              <a:t> za pozornost</a:t>
            </a:r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Martin </a:t>
            </a:r>
            <a:r>
              <a:rPr lang="en-US" dirty="0" err="1" smtClean="0"/>
              <a:t>Kl</a:t>
            </a:r>
            <a:r>
              <a:rPr lang="cs-CZ" dirty="0" err="1" smtClean="0"/>
              <a:t>íma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Charakteristika</a:t>
            </a:r>
            <a:r>
              <a:rPr lang="en-US" dirty="0" smtClean="0"/>
              <a:t> </a:t>
            </a:r>
            <a:r>
              <a:rPr lang="en-US" dirty="0" err="1" smtClean="0"/>
              <a:t>JavaScriptu</a:t>
            </a:r>
            <a:endParaRPr lang="cs-CZ" dirty="0" smtClean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skriptovac</a:t>
            </a:r>
            <a:r>
              <a:rPr lang="cs-CZ" dirty="0" smtClean="0"/>
              <a:t>í jazyk</a:t>
            </a:r>
          </a:p>
          <a:p>
            <a:pPr lvl="1">
              <a:defRPr/>
            </a:pPr>
            <a:r>
              <a:rPr lang="cs-CZ" sz="1800" dirty="0" smtClean="0"/>
              <a:t>interpretovaný klientem</a:t>
            </a:r>
          </a:p>
          <a:p>
            <a:pPr lvl="1">
              <a:defRPr/>
            </a:pPr>
            <a:r>
              <a:rPr lang="cs-CZ" sz="1800" dirty="0" smtClean="0"/>
              <a:t>nezávislý na platformě (nutné pro použití všude)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skripty v prohlížeči pracují v </a:t>
            </a:r>
            <a:r>
              <a:rPr lang="cs-CZ" dirty="0" err="1" smtClean="0"/>
              <a:t>definovanémm</a:t>
            </a:r>
            <a:r>
              <a:rPr lang="cs-CZ" dirty="0" smtClean="0"/>
              <a:t> prostředí</a:t>
            </a:r>
          </a:p>
          <a:p>
            <a:pPr lvl="1">
              <a:defRPr/>
            </a:pPr>
            <a:r>
              <a:rPr lang="cs-CZ" sz="1800" dirty="0" smtClean="0"/>
              <a:t>omezené možnosti (</a:t>
            </a:r>
            <a:r>
              <a:rPr lang="cs-CZ" sz="1800" dirty="0" err="1" smtClean="0"/>
              <a:t>sandbox</a:t>
            </a:r>
            <a:r>
              <a:rPr lang="cs-CZ" sz="1800" dirty="0" smtClean="0"/>
              <a:t>)</a:t>
            </a:r>
          </a:p>
          <a:p>
            <a:pPr lvl="1">
              <a:defRPr/>
            </a:pPr>
            <a:r>
              <a:rPr lang="cs-CZ" sz="1800" dirty="0" smtClean="0"/>
              <a:t>datový model DOM</a:t>
            </a:r>
          </a:p>
          <a:p>
            <a:pPr lvl="1">
              <a:defRPr/>
            </a:pPr>
            <a:r>
              <a:rPr lang="cs-CZ" sz="1800" dirty="0" smtClean="0"/>
              <a:t>UI+prezentace dat: řeší HTML prohlížeč</a:t>
            </a:r>
          </a:p>
          <a:p>
            <a:pPr lvl="1">
              <a:defRPr/>
            </a:pPr>
            <a:r>
              <a:rPr lang="cs-CZ" sz="1800" dirty="0" smtClean="0"/>
              <a:t>události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 čemu skripty slouží a k čemu ne?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ANO</a:t>
            </a:r>
          </a:p>
          <a:p>
            <a:pPr lvl="1">
              <a:defRPr/>
            </a:pPr>
            <a:r>
              <a:rPr lang="cs-CZ" sz="1800" dirty="0" smtClean="0"/>
              <a:t>kontrola a předzpracování vstupních dat (formuláře)</a:t>
            </a:r>
          </a:p>
          <a:p>
            <a:pPr lvl="1">
              <a:defRPr/>
            </a:pPr>
            <a:r>
              <a:rPr lang="cs-CZ" sz="1800" dirty="0" smtClean="0"/>
              <a:t>manipulace s malými objemy dat</a:t>
            </a:r>
          </a:p>
          <a:p>
            <a:pPr lvl="1">
              <a:defRPr/>
            </a:pPr>
            <a:r>
              <a:rPr lang="cs-CZ" sz="1800" dirty="0" smtClean="0"/>
              <a:t>dymické změny obsahu HTML</a:t>
            </a:r>
          </a:p>
          <a:p>
            <a:pPr lvl="2">
              <a:defRPr/>
            </a:pPr>
            <a:r>
              <a:rPr lang="cs-CZ" dirty="0" smtClean="0"/>
              <a:t>událost =&gt; změna HTML elementu (např. obrázků, položek ve formuláři), generování HTML do nových oken prohlížeče</a:t>
            </a:r>
          </a:p>
          <a:p>
            <a:pPr lvl="1">
              <a:defRPr/>
            </a:pPr>
            <a:r>
              <a:rPr lang="cs-CZ" dirty="0" smtClean="0"/>
              <a:t>AJAX (samostatná přednáška)</a:t>
            </a:r>
          </a:p>
          <a:p>
            <a:pPr>
              <a:defRPr/>
            </a:pPr>
            <a:r>
              <a:rPr lang="cs-CZ" dirty="0" smtClean="0"/>
              <a:t>NE</a:t>
            </a:r>
          </a:p>
          <a:p>
            <a:pPr lvl="1">
              <a:defRPr/>
            </a:pPr>
            <a:r>
              <a:rPr lang="cs-CZ" sz="1800" dirty="0" smtClean="0"/>
              <a:t>spouštění aplikací na klientském počítači</a:t>
            </a:r>
          </a:p>
          <a:p>
            <a:pPr lvl="1">
              <a:defRPr/>
            </a:pPr>
            <a:r>
              <a:rPr lang="cs-CZ" sz="1800" dirty="0" smtClean="0"/>
              <a:t>manipulace se soubory a adresáři</a:t>
            </a:r>
          </a:p>
          <a:p>
            <a:pPr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	POZOR! Není-li zaručeno, že prohlížeč všech uživatelů umí spouštět skripty, vaše stránky by </a:t>
            </a:r>
            <a:r>
              <a:rPr lang="en-US" dirty="0" smtClean="0"/>
              <a:t>m</a:t>
            </a:r>
            <a:r>
              <a:rPr lang="cs-CZ" dirty="0" smtClean="0"/>
              <a:t>ěly fungovat i bez nich.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</a:t>
            </a:r>
            <a:r>
              <a:rPr lang="cs-CZ" dirty="0" err="1" smtClean="0"/>
              <a:t>JavaScriptu</a:t>
            </a:r>
            <a:endParaRPr lang="cs-CZ" dirty="0" smtClean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Dosti divoká historie</a:t>
            </a:r>
          </a:p>
          <a:p>
            <a:pPr>
              <a:defRPr/>
            </a:pPr>
            <a:r>
              <a:rPr lang="cs-CZ" dirty="0" smtClean="0"/>
              <a:t>Vede k řadě nekompatibilit</a:t>
            </a:r>
          </a:p>
          <a:p>
            <a:pPr>
              <a:defRPr/>
            </a:pPr>
            <a:r>
              <a:rPr lang="cs-CZ" dirty="0" smtClean="0"/>
              <a:t>V současnosti se situace stabilizuje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Řada nových rozšíření v souvislosti s HTML5</a:t>
            </a:r>
          </a:p>
          <a:p>
            <a:pPr lvl="1"/>
            <a:r>
              <a:rPr lang="cs-CZ" dirty="0"/>
              <a:t>Přístup k vykreslené stránce</a:t>
            </a:r>
          </a:p>
          <a:p>
            <a:pPr lvl="1"/>
            <a:r>
              <a:rPr lang="cs-CZ" dirty="0"/>
              <a:t>Síťová komunikace</a:t>
            </a:r>
          </a:p>
          <a:p>
            <a:pPr lvl="1"/>
            <a:r>
              <a:rPr lang="cs-CZ" dirty="0"/>
              <a:t>Periferie: repro/mikrofon, </a:t>
            </a:r>
            <a:r>
              <a:rPr lang="cs-CZ" dirty="0" err="1"/>
              <a:t>OpenGL</a:t>
            </a:r>
            <a:r>
              <a:rPr lang="cs-CZ" dirty="0"/>
              <a:t>, senzory (mobil), GPS</a:t>
            </a:r>
          </a:p>
          <a:p>
            <a:pPr lvl="1"/>
            <a:r>
              <a:rPr lang="cs-CZ" dirty="0"/>
              <a:t>Lokální ukládání dat</a:t>
            </a:r>
          </a:p>
          <a:p>
            <a:pPr lvl="1"/>
            <a:r>
              <a:rPr lang="cs-CZ" dirty="0"/>
              <a:t>Omezená práce se souborovým systémem</a:t>
            </a:r>
          </a:p>
          <a:p>
            <a:pPr lvl="1"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Zpracov</a:t>
            </a:r>
            <a:r>
              <a:rPr lang="cs-CZ" dirty="0" err="1" smtClean="0"/>
              <a:t>ání</a:t>
            </a:r>
            <a:r>
              <a:rPr lang="cs-CZ" dirty="0" smtClean="0"/>
              <a:t> dokumentu</a:t>
            </a:r>
            <a:endParaRPr lang="cs-CZ" dirty="0"/>
          </a:p>
        </p:txBody>
      </p:sp>
      <p:sp>
        <p:nvSpPr>
          <p:cNvPr id="9219" name="Ohnutý roh 5"/>
          <p:cNvSpPr>
            <a:spLocks noChangeArrowheads="1"/>
          </p:cNvSpPr>
          <p:nvPr/>
        </p:nvSpPr>
        <p:spPr bwMode="auto">
          <a:xfrm>
            <a:off x="142875" y="2786063"/>
            <a:ext cx="1285875" cy="1500187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en-US" sz="1800"/>
              <a:t>HTML</a:t>
            </a:r>
            <a:endParaRPr lang="cs-CZ" sz="1800"/>
          </a:p>
        </p:txBody>
      </p:sp>
      <p:sp>
        <p:nvSpPr>
          <p:cNvPr id="9220" name="Vývojový diagram: alternativní postup 6"/>
          <p:cNvSpPr>
            <a:spLocks noChangeArrowheads="1"/>
          </p:cNvSpPr>
          <p:nvPr/>
        </p:nvSpPr>
        <p:spPr bwMode="auto">
          <a:xfrm>
            <a:off x="1928813" y="2786063"/>
            <a:ext cx="1285875" cy="1500187"/>
          </a:xfrm>
          <a:prstGeom prst="flowChartAlternateProcess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en-US" sz="1800"/>
              <a:t>Parser</a:t>
            </a:r>
            <a:endParaRPr lang="cs-CZ" sz="1800"/>
          </a:p>
        </p:txBody>
      </p:sp>
      <p:sp>
        <p:nvSpPr>
          <p:cNvPr id="9221" name="Ohnutý roh 7"/>
          <p:cNvSpPr>
            <a:spLocks noChangeArrowheads="1"/>
          </p:cNvSpPr>
          <p:nvPr/>
        </p:nvSpPr>
        <p:spPr bwMode="auto">
          <a:xfrm>
            <a:off x="3786188" y="2786063"/>
            <a:ext cx="1285875" cy="1500187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en-US" sz="1800"/>
              <a:t>DOM</a:t>
            </a:r>
            <a:endParaRPr lang="cs-CZ" sz="1800"/>
          </a:p>
        </p:txBody>
      </p:sp>
      <p:sp>
        <p:nvSpPr>
          <p:cNvPr id="9222" name="Vývojový diagram: alternativní postup 8"/>
          <p:cNvSpPr>
            <a:spLocks noChangeArrowheads="1"/>
          </p:cNvSpPr>
          <p:nvPr/>
        </p:nvSpPr>
        <p:spPr bwMode="auto">
          <a:xfrm>
            <a:off x="5715000" y="2786063"/>
            <a:ext cx="1285875" cy="1500187"/>
          </a:xfrm>
          <a:prstGeom prst="flowChartAlternateProcess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en-US" sz="1800"/>
              <a:t>Renderer</a:t>
            </a:r>
            <a:endParaRPr lang="cs-CZ" sz="1800"/>
          </a:p>
        </p:txBody>
      </p:sp>
      <p:sp>
        <p:nvSpPr>
          <p:cNvPr id="9223" name="Ohnutý roh 9"/>
          <p:cNvSpPr>
            <a:spLocks noChangeArrowheads="1"/>
          </p:cNvSpPr>
          <p:nvPr/>
        </p:nvSpPr>
        <p:spPr bwMode="auto">
          <a:xfrm>
            <a:off x="7643813" y="2786063"/>
            <a:ext cx="1285875" cy="1500187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en-US" sz="1800"/>
              <a:t>Bitmap</a:t>
            </a:r>
            <a:endParaRPr lang="cs-CZ" sz="1800"/>
          </a:p>
        </p:txBody>
      </p:sp>
      <p:sp>
        <p:nvSpPr>
          <p:cNvPr id="9224" name="Šipka doprava 10"/>
          <p:cNvSpPr>
            <a:spLocks noChangeArrowheads="1"/>
          </p:cNvSpPr>
          <p:nvPr/>
        </p:nvSpPr>
        <p:spPr bwMode="auto">
          <a:xfrm>
            <a:off x="1428750" y="3429000"/>
            <a:ext cx="500063" cy="357188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9225" name="Šipka doprava 11"/>
          <p:cNvSpPr>
            <a:spLocks noChangeArrowheads="1"/>
          </p:cNvSpPr>
          <p:nvPr/>
        </p:nvSpPr>
        <p:spPr bwMode="auto">
          <a:xfrm>
            <a:off x="3275013" y="3429000"/>
            <a:ext cx="500062" cy="357188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9226" name="Šipka doprava 12"/>
          <p:cNvSpPr>
            <a:spLocks noChangeArrowheads="1"/>
          </p:cNvSpPr>
          <p:nvPr/>
        </p:nvSpPr>
        <p:spPr bwMode="auto">
          <a:xfrm>
            <a:off x="5143500" y="3429000"/>
            <a:ext cx="500063" cy="357188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9227" name="Šipka doprava 13"/>
          <p:cNvSpPr>
            <a:spLocks noChangeArrowheads="1"/>
          </p:cNvSpPr>
          <p:nvPr/>
        </p:nvSpPr>
        <p:spPr bwMode="auto">
          <a:xfrm>
            <a:off x="7072313" y="3429000"/>
            <a:ext cx="500062" cy="357188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3786188" y="2286000"/>
            <a:ext cx="1285875" cy="35718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cs-CZ" sz="1800"/>
              <a:t>JavaScript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Skript napsat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3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Ukázka JavaScriptu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 l="15495" t="18280" r="6250" b="10977"/>
          <a:stretch>
            <a:fillRect/>
          </a:stretch>
        </p:blipFill>
        <p:spPr bwMode="auto">
          <a:xfrm>
            <a:off x="684213" y="857250"/>
            <a:ext cx="7632700" cy="501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27360</TotalTime>
  <Words>1194</Words>
  <Application>Microsoft Office PowerPoint</Application>
  <PresentationFormat>On-screen Show (4:3)</PresentationFormat>
  <Paragraphs>462</Paragraphs>
  <Slides>37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Times</vt:lpstr>
      <vt:lpstr>Times New Roman</vt:lpstr>
      <vt:lpstr>Wingdings</vt:lpstr>
      <vt:lpstr>dcgi</vt:lpstr>
      <vt:lpstr>Logika na straně klienta, skriptovací jazyky </vt:lpstr>
      <vt:lpstr>Architektura web aplikace: dynamický web</vt:lpstr>
      <vt:lpstr>Co je to DHTML?</vt:lpstr>
      <vt:lpstr>Charakteristika JavaScriptu</vt:lpstr>
      <vt:lpstr>K čemu skripty slouží a k čemu ne?</vt:lpstr>
      <vt:lpstr>Vývoj JavaScriptu</vt:lpstr>
      <vt:lpstr>Zpracování dokumentu</vt:lpstr>
      <vt:lpstr>Kam Skript napsat</vt:lpstr>
      <vt:lpstr>Ukázka JavaScriptu</vt:lpstr>
      <vt:lpstr>Skripty a HTML: jak ho zapsat</vt:lpstr>
      <vt:lpstr>Skripty a HTML: kam ho zapsat</vt:lpstr>
      <vt:lpstr>Kdy se skripty spouští</vt:lpstr>
      <vt:lpstr>syntaxe a základy jazyka</vt:lpstr>
      <vt:lpstr>Vlastnosti JavaScriptu</vt:lpstr>
      <vt:lpstr>Syntaxe</vt:lpstr>
      <vt:lpstr>Syntaxe pokr.</vt:lpstr>
      <vt:lpstr>Vlastnosti JavaScriptu</vt:lpstr>
      <vt:lpstr>Spojení s prohlížečem</vt:lpstr>
      <vt:lpstr>DOM - hierarchie</vt:lpstr>
      <vt:lpstr>DOM: Ukázka</vt:lpstr>
      <vt:lpstr>DOM adresování</vt:lpstr>
      <vt:lpstr>DOM: Vlastnosti (properties)</vt:lpstr>
      <vt:lpstr>DOM: Metody</vt:lpstr>
      <vt:lpstr>DOM - dotazování</vt:lpstr>
      <vt:lpstr>DOM - manipulace</vt:lpstr>
      <vt:lpstr>Javascript – pokročilé programování</vt:lpstr>
      <vt:lpstr>Události </vt:lpstr>
      <vt:lpstr>Události v javascriptu</vt:lpstr>
      <vt:lpstr>Události</vt:lpstr>
      <vt:lpstr>Ošetření událostí</vt:lpstr>
      <vt:lpstr>Registrace Event-handlerů podle standardu W3C</vt:lpstr>
      <vt:lpstr>Způsoby zachytávání událostí</vt:lpstr>
      <vt:lpstr>Propagovaní události – W3C</vt:lpstr>
      <vt:lpstr>Události - příklad</vt:lpstr>
      <vt:lpstr>Event objekt</vt:lpstr>
      <vt:lpstr>Výchozí akce a zastavení akce</vt:lpstr>
      <vt:lpstr>Děkuji za pozornost</vt:lpstr>
    </vt:vector>
  </TitlesOfParts>
  <Company>ZGDV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Zdenek Mikovec</dc:creator>
  <cp:lastModifiedBy>Martin Klíma</cp:lastModifiedBy>
  <cp:revision>729</cp:revision>
  <cp:lastPrinted>2001-05-30T07:23:33Z</cp:lastPrinted>
  <dcterms:created xsi:type="dcterms:W3CDTF">2001-05-22T07:08:40Z</dcterms:created>
  <dcterms:modified xsi:type="dcterms:W3CDTF">2015-10-20T10:05:43Z</dcterms:modified>
</cp:coreProperties>
</file>