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8" r:id="rId2"/>
    <p:sldId id="340" r:id="rId3"/>
    <p:sldId id="360" r:id="rId4"/>
    <p:sldId id="342" r:id="rId5"/>
    <p:sldId id="368" r:id="rId6"/>
    <p:sldId id="363" r:id="rId7"/>
    <p:sldId id="358" r:id="rId8"/>
    <p:sldId id="361" r:id="rId9"/>
    <p:sldId id="355" r:id="rId10"/>
    <p:sldId id="362" r:id="rId11"/>
    <p:sldId id="349" r:id="rId12"/>
    <p:sldId id="364" r:id="rId13"/>
    <p:sldId id="370" r:id="rId14"/>
    <p:sldId id="345" r:id="rId15"/>
    <p:sldId id="346" r:id="rId16"/>
    <p:sldId id="347" r:id="rId17"/>
    <p:sldId id="341" r:id="rId18"/>
    <p:sldId id="348" r:id="rId19"/>
    <p:sldId id="350" r:id="rId20"/>
    <p:sldId id="354" r:id="rId21"/>
    <p:sldId id="351" r:id="rId22"/>
    <p:sldId id="353" r:id="rId23"/>
    <p:sldId id="356" r:id="rId24"/>
    <p:sldId id="365" r:id="rId25"/>
    <p:sldId id="357" r:id="rId26"/>
    <p:sldId id="369" r:id="rId27"/>
    <p:sldId id="366" r:id="rId2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FF00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2" autoAdjust="0"/>
    <p:restoredTop sz="99262" autoAdjust="0"/>
  </p:normalViewPr>
  <p:slideViewPr>
    <p:cSldViewPr>
      <p:cViewPr>
        <p:scale>
          <a:sx n="100" d="100"/>
          <a:sy n="100" d="100"/>
        </p:scale>
        <p:origin x="-66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25144"/>
            <a:ext cx="8640960" cy="187220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  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r>
              <a:rPr lang="en-US" sz="1400" smtClean="0"/>
              <a:t>-  </a:t>
            </a:r>
            <a:r>
              <a:rPr lang="en-US" sz="1400"/>
              <a:t>William Pugh.</a:t>
            </a:r>
            <a:r>
              <a:rPr lang="en-US" sz="1400" i="1"/>
              <a:t> Skip lists: A probabilistic alternative to balanced trees</a:t>
            </a:r>
            <a:r>
              <a:rPr lang="en-US" sz="1400"/>
              <a:t>. Communications </a:t>
            </a:r>
            <a:r>
              <a:rPr lang="en-US" sz="1400" smtClean="0"/>
              <a:t>of the </a:t>
            </a:r>
            <a:r>
              <a:rPr lang="en-US" sz="1400"/>
              <a:t>ACM, </a:t>
            </a:r>
          </a:p>
          <a:p>
            <a:r>
              <a:rPr lang="en-US" sz="1400" smtClean="0"/>
              <a:t>      33(6</a:t>
            </a:r>
            <a:r>
              <a:rPr lang="en-US" sz="1400"/>
              <a:t>):668–676, 1990</a:t>
            </a:r>
            <a:r>
              <a:rPr lang="en-US" sz="1400" smtClean="0"/>
              <a:t>.</a:t>
            </a:r>
          </a:p>
          <a:p>
            <a:r>
              <a:rPr lang="en-US" sz="1400"/>
              <a:t>-  William Pugh: </a:t>
            </a:r>
            <a:r>
              <a:rPr lang="en-US" sz="1400" i="1"/>
              <a:t>A Skip List Cookbook</a:t>
            </a:r>
            <a:r>
              <a:rPr lang="en-US" sz="1400"/>
              <a:t>  [http://cglab.ca/~morin/teaching/5408/refs/p90b.pdf</a:t>
            </a:r>
            <a:r>
              <a:rPr lang="en-US" sz="1400" smtClean="0"/>
              <a:t>]</a:t>
            </a:r>
          </a:p>
          <a:p>
            <a:r>
              <a:rPr lang="en-US" sz="1400" smtClean="0"/>
              <a:t>-  </a:t>
            </a:r>
            <a:r>
              <a:rPr lang="cs-CZ" sz="1400" smtClean="0"/>
              <a:t>Bradley </a:t>
            </a:r>
            <a:r>
              <a:rPr lang="cs-CZ" sz="1400"/>
              <a:t>T. Vander </a:t>
            </a:r>
            <a:r>
              <a:rPr lang="cs-CZ" sz="1400" smtClean="0"/>
              <a:t>Zanden</a:t>
            </a:r>
            <a:r>
              <a:rPr lang="en-US" sz="1400" smtClean="0"/>
              <a:t>:</a:t>
            </a:r>
            <a:r>
              <a:rPr lang="cs-CZ" sz="1400" b="1" smtClean="0"/>
              <a:t> </a:t>
            </a:r>
            <a:r>
              <a:rPr lang="en-US" sz="1400" b="1" smtClean="0"/>
              <a:t>  </a:t>
            </a:r>
            <a:r>
              <a:rPr lang="en-US" sz="1400" smtClean="0"/>
              <a:t>[http</a:t>
            </a:r>
            <a:r>
              <a:rPr lang="en-US" sz="1400"/>
              <a:t>://web.eecs.utk.edu/~</a:t>
            </a:r>
            <a:r>
              <a:rPr lang="en-US" sz="1400" smtClean="0"/>
              <a:t>huangj/CS302S04/notes/skip-lists.html]</a:t>
            </a: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611560" y="45091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251520" y="76470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" name="AutoShape 105"/>
          <p:cNvSpPr>
            <a:spLocks noChangeArrowheads="1"/>
          </p:cNvSpPr>
          <p:nvPr/>
        </p:nvSpPr>
        <p:spPr bwMode="auto">
          <a:xfrm>
            <a:off x="8316416" y="62068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7" name="AutoShape 46"/>
          <p:cNvSpPr>
            <a:spLocks noChangeArrowheads="1"/>
          </p:cNvSpPr>
          <p:nvPr/>
        </p:nvSpPr>
        <p:spPr bwMode="auto">
          <a:xfrm>
            <a:off x="6228184" y="404664"/>
            <a:ext cx="1872208" cy="503758"/>
          </a:xfrm>
          <a:prstGeom prst="roundRect">
            <a:avLst>
              <a:gd name="adj" fmla="val 17146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Berezovsk</a:t>
            </a:r>
            <a:r>
              <a:rPr lang="cs-CZ" sz="1200" b="1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PAL 2015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AutoShape 105"/>
          <p:cNvSpPr>
            <a:spLocks noChangeArrowheads="1"/>
          </p:cNvSpPr>
          <p:nvPr/>
        </p:nvSpPr>
        <p:spPr bwMode="auto">
          <a:xfrm>
            <a:off x="8244408" y="33265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0" name="AutoShape 46"/>
          <p:cNvSpPr>
            <a:spLocks noChangeArrowheads="1"/>
          </p:cNvSpPr>
          <p:nvPr/>
        </p:nvSpPr>
        <p:spPr bwMode="auto">
          <a:xfrm>
            <a:off x="755576" y="260648"/>
            <a:ext cx="324036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800" b="1" smtClean="0">
                <a:solidFill>
                  <a:schemeClr val="bg1"/>
                </a:solidFill>
                <a:latin typeface="Arial Black" pitchFamily="34" charset="0"/>
              </a:rPr>
              <a:t>Skip List</a:t>
            </a:r>
            <a:endParaRPr lang="en-US" sz="48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539552" y="1916832"/>
            <a:ext cx="7776864" cy="1944216"/>
            <a:chOff x="107504" y="2132856"/>
            <a:chExt cx="8784976" cy="2016759"/>
          </a:xfrm>
        </p:grpSpPr>
        <p:sp>
          <p:nvSpPr>
            <p:cNvPr id="206" name="Rectangle 93"/>
            <p:cNvSpPr>
              <a:spLocks noChangeArrowheads="1"/>
            </p:cNvSpPr>
            <p:nvPr/>
          </p:nvSpPr>
          <p:spPr bwMode="auto">
            <a:xfrm>
              <a:off x="563614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07" name="Straight Arrow Connector 206"/>
            <p:cNvCxnSpPr/>
            <p:nvPr/>
          </p:nvCxnSpPr>
          <p:spPr bwMode="auto">
            <a:xfrm>
              <a:off x="577765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08" name="Rectangle 93"/>
            <p:cNvSpPr>
              <a:spLocks noChangeArrowheads="1"/>
            </p:cNvSpPr>
            <p:nvPr/>
          </p:nvSpPr>
          <p:spPr bwMode="auto">
            <a:xfrm>
              <a:off x="2664602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9" name="Rectangle 93"/>
            <p:cNvSpPr>
              <a:spLocks noChangeArrowheads="1"/>
            </p:cNvSpPr>
            <p:nvPr/>
          </p:nvSpPr>
          <p:spPr bwMode="auto">
            <a:xfrm>
              <a:off x="4150374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0" name="Rectangle 93"/>
            <p:cNvSpPr>
              <a:spLocks noChangeArrowheads="1"/>
            </p:cNvSpPr>
            <p:nvPr/>
          </p:nvSpPr>
          <p:spPr bwMode="auto">
            <a:xfrm>
              <a:off x="563614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1" name="Rectangle 93"/>
            <p:cNvSpPr>
              <a:spLocks noChangeArrowheads="1"/>
            </p:cNvSpPr>
            <p:nvPr/>
          </p:nvSpPr>
          <p:spPr bwMode="auto">
            <a:xfrm>
              <a:off x="7617180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2" name="Rectangle 93"/>
            <p:cNvSpPr>
              <a:spLocks noChangeArrowheads="1"/>
            </p:cNvSpPr>
            <p:nvPr/>
          </p:nvSpPr>
          <p:spPr bwMode="auto">
            <a:xfrm>
              <a:off x="11797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A</a:t>
              </a:r>
              <a:endParaRPr lang="cs-CZ" sz="1400" b="1"/>
            </a:p>
          </p:txBody>
        </p:sp>
        <p:sp>
          <p:nvSpPr>
            <p:cNvPr id="213" name="Rectangle 93"/>
            <p:cNvSpPr>
              <a:spLocks noChangeArrowheads="1"/>
            </p:cNvSpPr>
            <p:nvPr/>
          </p:nvSpPr>
          <p:spPr bwMode="auto">
            <a:xfrm>
              <a:off x="1675839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B</a:t>
              </a:r>
              <a:endParaRPr lang="cs-CZ" sz="1400" b="1"/>
            </a:p>
          </p:txBody>
        </p:sp>
        <p:sp>
          <p:nvSpPr>
            <p:cNvPr id="214" name="Rectangle 93"/>
            <p:cNvSpPr>
              <a:spLocks noChangeArrowheads="1"/>
            </p:cNvSpPr>
            <p:nvPr/>
          </p:nvSpPr>
          <p:spPr bwMode="auto">
            <a:xfrm>
              <a:off x="217109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C</a:t>
              </a:r>
              <a:endParaRPr lang="cs-CZ" sz="1400" b="1"/>
            </a:p>
          </p:txBody>
        </p:sp>
        <p:sp>
          <p:nvSpPr>
            <p:cNvPr id="215" name="Rectangle 93"/>
            <p:cNvSpPr>
              <a:spLocks noChangeArrowheads="1"/>
            </p:cNvSpPr>
            <p:nvPr/>
          </p:nvSpPr>
          <p:spPr bwMode="auto">
            <a:xfrm>
              <a:off x="266635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D</a:t>
              </a:r>
              <a:endParaRPr lang="cs-CZ" sz="1400" b="1"/>
            </a:p>
          </p:txBody>
        </p:sp>
        <p:sp>
          <p:nvSpPr>
            <p:cNvPr id="216" name="Rectangle 93"/>
            <p:cNvSpPr>
              <a:spLocks noChangeArrowheads="1"/>
            </p:cNvSpPr>
            <p:nvPr/>
          </p:nvSpPr>
          <p:spPr bwMode="auto">
            <a:xfrm>
              <a:off x="316161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E</a:t>
              </a:r>
              <a:endParaRPr lang="cs-CZ" sz="1400" b="1"/>
            </a:p>
          </p:txBody>
        </p:sp>
        <p:sp>
          <p:nvSpPr>
            <p:cNvPr id="217" name="Rectangle 93"/>
            <p:cNvSpPr>
              <a:spLocks noChangeArrowheads="1"/>
            </p:cNvSpPr>
            <p:nvPr/>
          </p:nvSpPr>
          <p:spPr bwMode="auto">
            <a:xfrm>
              <a:off x="365862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G</a:t>
              </a:r>
              <a:endParaRPr lang="cs-CZ" sz="1400" b="1"/>
            </a:p>
          </p:txBody>
        </p:sp>
        <p:sp>
          <p:nvSpPr>
            <p:cNvPr id="218" name="Rectangle 93"/>
            <p:cNvSpPr>
              <a:spLocks noChangeArrowheads="1"/>
            </p:cNvSpPr>
            <p:nvPr/>
          </p:nvSpPr>
          <p:spPr bwMode="auto">
            <a:xfrm>
              <a:off x="465265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L</a:t>
              </a:r>
              <a:endParaRPr lang="cs-CZ" sz="1400" b="1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>
              <a:off x="614105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Q</a:t>
              </a:r>
              <a:endParaRPr lang="cs-CZ" sz="1400" b="1"/>
            </a:p>
          </p:txBody>
        </p:sp>
        <p:sp>
          <p:nvSpPr>
            <p:cNvPr id="220" name="Rectangle 93"/>
            <p:cNvSpPr>
              <a:spLocks noChangeArrowheads="1"/>
            </p:cNvSpPr>
            <p:nvPr/>
          </p:nvSpPr>
          <p:spPr bwMode="auto">
            <a:xfrm>
              <a:off x="6835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1" name="Rectangle 93"/>
            <p:cNvSpPr>
              <a:spLocks noChangeArrowheads="1"/>
            </p:cNvSpPr>
            <p:nvPr/>
          </p:nvSpPr>
          <p:spPr bwMode="auto">
            <a:xfrm>
              <a:off x="11797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2" name="Rectangle 93"/>
            <p:cNvSpPr>
              <a:spLocks noChangeArrowheads="1"/>
            </p:cNvSpPr>
            <p:nvPr/>
          </p:nvSpPr>
          <p:spPr bwMode="auto">
            <a:xfrm>
              <a:off x="1675839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3" name="Rectangle 93"/>
            <p:cNvSpPr>
              <a:spLocks noChangeArrowheads="1"/>
            </p:cNvSpPr>
            <p:nvPr/>
          </p:nvSpPr>
          <p:spPr bwMode="auto">
            <a:xfrm>
              <a:off x="217109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4" name="Rectangle 93"/>
            <p:cNvSpPr>
              <a:spLocks noChangeArrowheads="1"/>
            </p:cNvSpPr>
            <p:nvPr/>
          </p:nvSpPr>
          <p:spPr bwMode="auto">
            <a:xfrm>
              <a:off x="266635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5" name="Rectangle 93"/>
            <p:cNvSpPr>
              <a:spLocks noChangeArrowheads="1"/>
            </p:cNvSpPr>
            <p:nvPr/>
          </p:nvSpPr>
          <p:spPr bwMode="auto">
            <a:xfrm>
              <a:off x="316161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6" name="Rectangle 93"/>
            <p:cNvSpPr>
              <a:spLocks noChangeArrowheads="1"/>
            </p:cNvSpPr>
            <p:nvPr/>
          </p:nvSpPr>
          <p:spPr bwMode="auto">
            <a:xfrm>
              <a:off x="365862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465265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8" name="Rectangle 93"/>
            <p:cNvSpPr>
              <a:spLocks noChangeArrowheads="1"/>
            </p:cNvSpPr>
            <p:nvPr/>
          </p:nvSpPr>
          <p:spPr bwMode="auto">
            <a:xfrm>
              <a:off x="614105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9" name="Rectangle 93"/>
            <p:cNvSpPr>
              <a:spLocks noChangeArrowheads="1"/>
            </p:cNvSpPr>
            <p:nvPr/>
          </p:nvSpPr>
          <p:spPr bwMode="auto">
            <a:xfrm>
              <a:off x="6835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30" name="Straight Arrow Connector 229"/>
            <p:cNvCxnSpPr/>
            <p:nvPr/>
          </p:nvCxnSpPr>
          <p:spPr bwMode="auto">
            <a:xfrm>
              <a:off x="82507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1" name="Straight Arrow Connector 230"/>
            <p:cNvCxnSpPr/>
            <p:nvPr/>
          </p:nvCxnSpPr>
          <p:spPr bwMode="auto">
            <a:xfrm>
              <a:off x="132032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2" name="Straight Arrow Connector 231"/>
            <p:cNvCxnSpPr/>
            <p:nvPr/>
          </p:nvCxnSpPr>
          <p:spPr bwMode="auto">
            <a:xfrm>
              <a:off x="181558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3" name="Straight Arrow Connector 232"/>
            <p:cNvCxnSpPr/>
            <p:nvPr/>
          </p:nvCxnSpPr>
          <p:spPr bwMode="auto">
            <a:xfrm>
              <a:off x="2310845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4" name="Straight Arrow Connector 233"/>
            <p:cNvCxnSpPr/>
            <p:nvPr/>
          </p:nvCxnSpPr>
          <p:spPr bwMode="auto">
            <a:xfrm>
              <a:off x="280610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5" name="Straight Arrow Connector 234"/>
            <p:cNvCxnSpPr/>
            <p:nvPr/>
          </p:nvCxnSpPr>
          <p:spPr bwMode="auto">
            <a:xfrm>
              <a:off x="330136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6" name="Straight Arrow Connector 235"/>
            <p:cNvCxnSpPr/>
            <p:nvPr/>
          </p:nvCxnSpPr>
          <p:spPr bwMode="auto">
            <a:xfrm>
              <a:off x="379662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7" name="Straight Arrow Connector 236"/>
            <p:cNvCxnSpPr/>
            <p:nvPr/>
          </p:nvCxnSpPr>
          <p:spPr bwMode="auto">
            <a:xfrm>
              <a:off x="4787133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8" name="Straight Arrow Connector 237"/>
            <p:cNvCxnSpPr/>
            <p:nvPr/>
          </p:nvCxnSpPr>
          <p:spPr bwMode="auto">
            <a:xfrm>
              <a:off x="627290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39" name="Rectangle 93"/>
            <p:cNvSpPr>
              <a:spLocks noChangeArrowheads="1"/>
            </p:cNvSpPr>
            <p:nvPr/>
          </p:nvSpPr>
          <p:spPr bwMode="auto">
            <a:xfrm>
              <a:off x="662403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R</a:t>
              </a:r>
              <a:endParaRPr lang="cs-CZ" sz="1400" b="1"/>
            </a:p>
          </p:txBody>
        </p:sp>
        <p:sp>
          <p:nvSpPr>
            <p:cNvPr id="240" name="Rectangle 93"/>
            <p:cNvSpPr>
              <a:spLocks noChangeArrowheads="1"/>
            </p:cNvSpPr>
            <p:nvPr/>
          </p:nvSpPr>
          <p:spPr bwMode="auto">
            <a:xfrm>
              <a:off x="71201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</a:t>
              </a:r>
              <a:endParaRPr lang="cs-CZ" sz="1400" b="1"/>
            </a:p>
          </p:txBody>
        </p:sp>
        <p:sp>
          <p:nvSpPr>
            <p:cNvPr id="241" name="Rectangle 93"/>
            <p:cNvSpPr>
              <a:spLocks noChangeArrowheads="1"/>
            </p:cNvSpPr>
            <p:nvPr/>
          </p:nvSpPr>
          <p:spPr bwMode="auto">
            <a:xfrm>
              <a:off x="76163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V</a:t>
              </a:r>
              <a:endParaRPr lang="cs-CZ" sz="1400" b="1"/>
            </a:p>
          </p:txBody>
        </p:sp>
        <p:sp>
          <p:nvSpPr>
            <p:cNvPr id="242" name="Rectangle 93"/>
            <p:cNvSpPr>
              <a:spLocks noChangeArrowheads="1"/>
            </p:cNvSpPr>
            <p:nvPr/>
          </p:nvSpPr>
          <p:spPr bwMode="auto">
            <a:xfrm>
              <a:off x="811243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X</a:t>
              </a:r>
              <a:endParaRPr lang="cs-CZ" sz="1400" b="1"/>
            </a:p>
          </p:txBody>
        </p:sp>
        <p:sp>
          <p:nvSpPr>
            <p:cNvPr id="243" name="Rectangle 93"/>
            <p:cNvSpPr>
              <a:spLocks noChangeArrowheads="1"/>
            </p:cNvSpPr>
            <p:nvPr/>
          </p:nvSpPr>
          <p:spPr bwMode="auto">
            <a:xfrm>
              <a:off x="662403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4" name="Rectangle 93"/>
            <p:cNvSpPr>
              <a:spLocks noChangeArrowheads="1"/>
            </p:cNvSpPr>
            <p:nvPr/>
          </p:nvSpPr>
          <p:spPr bwMode="auto">
            <a:xfrm>
              <a:off x="71201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5" name="Rectangle 93"/>
            <p:cNvSpPr>
              <a:spLocks noChangeArrowheads="1"/>
            </p:cNvSpPr>
            <p:nvPr/>
          </p:nvSpPr>
          <p:spPr bwMode="auto">
            <a:xfrm>
              <a:off x="76163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6" name="Rectangle 93"/>
            <p:cNvSpPr>
              <a:spLocks noChangeArrowheads="1"/>
            </p:cNvSpPr>
            <p:nvPr/>
          </p:nvSpPr>
          <p:spPr bwMode="auto">
            <a:xfrm>
              <a:off x="811243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47" name="Straight Arrow Connector 246"/>
            <p:cNvCxnSpPr/>
            <p:nvPr/>
          </p:nvCxnSpPr>
          <p:spPr bwMode="auto">
            <a:xfrm>
              <a:off x="6758516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8" name="Straight Arrow Connector 247"/>
            <p:cNvCxnSpPr/>
            <p:nvPr/>
          </p:nvCxnSpPr>
          <p:spPr bwMode="auto">
            <a:xfrm>
              <a:off x="7253774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9" name="Straight Arrow Connector 248"/>
            <p:cNvCxnSpPr/>
            <p:nvPr/>
          </p:nvCxnSpPr>
          <p:spPr bwMode="auto">
            <a:xfrm>
              <a:off x="774903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2171097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1" name="Rectangle 93"/>
            <p:cNvSpPr>
              <a:spLocks noChangeArrowheads="1"/>
            </p:cNvSpPr>
            <p:nvPr/>
          </p:nvSpPr>
          <p:spPr bwMode="auto">
            <a:xfrm>
              <a:off x="3658625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2" name="Rectangle 93"/>
            <p:cNvSpPr>
              <a:spLocks noChangeArrowheads="1"/>
            </p:cNvSpPr>
            <p:nvPr/>
          </p:nvSpPr>
          <p:spPr bwMode="auto">
            <a:xfrm>
              <a:off x="68356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3" name="Rectangle 93"/>
            <p:cNvSpPr>
              <a:spLocks noChangeArrowheads="1"/>
            </p:cNvSpPr>
            <p:nvPr/>
          </p:nvSpPr>
          <p:spPr bwMode="auto">
            <a:xfrm>
              <a:off x="6624033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4" name="Rectangle 93"/>
            <p:cNvSpPr>
              <a:spLocks noChangeArrowheads="1"/>
            </p:cNvSpPr>
            <p:nvPr/>
          </p:nvSpPr>
          <p:spPr bwMode="auto">
            <a:xfrm>
              <a:off x="811243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55" name="Straight Arrow Connector 254"/>
            <p:cNvCxnSpPr/>
            <p:nvPr/>
          </p:nvCxnSpPr>
          <p:spPr bwMode="auto">
            <a:xfrm>
              <a:off x="825071" y="3428108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6" name="Straight Arrow Connector 255"/>
            <p:cNvCxnSpPr/>
            <p:nvPr/>
          </p:nvCxnSpPr>
          <p:spPr bwMode="auto">
            <a:xfrm>
              <a:off x="2806102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7" name="Straight Arrow Connector 256"/>
            <p:cNvCxnSpPr/>
            <p:nvPr/>
          </p:nvCxnSpPr>
          <p:spPr bwMode="auto">
            <a:xfrm>
              <a:off x="4291877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8" name="Straight Arrow Connector 257"/>
            <p:cNvCxnSpPr>
              <a:endCxn id="211" idx="1"/>
            </p:cNvCxnSpPr>
            <p:nvPr/>
          </p:nvCxnSpPr>
          <p:spPr bwMode="auto">
            <a:xfrm>
              <a:off x="6768168" y="3428108"/>
              <a:ext cx="849016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9" name="Rectangle 93"/>
            <p:cNvSpPr>
              <a:spLocks noChangeArrowheads="1"/>
            </p:cNvSpPr>
            <p:nvPr/>
          </p:nvSpPr>
          <p:spPr bwMode="auto">
            <a:xfrm>
              <a:off x="683568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0" name="Rectangle 93"/>
            <p:cNvSpPr>
              <a:spLocks noChangeArrowheads="1"/>
            </p:cNvSpPr>
            <p:nvPr/>
          </p:nvSpPr>
          <p:spPr bwMode="auto">
            <a:xfrm>
              <a:off x="68356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1" name="Rectangle 93"/>
            <p:cNvSpPr>
              <a:spLocks noChangeArrowheads="1"/>
            </p:cNvSpPr>
            <p:nvPr/>
          </p:nvSpPr>
          <p:spPr bwMode="auto">
            <a:xfrm>
              <a:off x="2169343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2" name="Rectangle 93"/>
            <p:cNvSpPr>
              <a:spLocks noChangeArrowheads="1"/>
            </p:cNvSpPr>
            <p:nvPr/>
          </p:nvSpPr>
          <p:spPr bwMode="auto">
            <a:xfrm>
              <a:off x="3655115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3655115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4" name="Rectangle 93"/>
            <p:cNvSpPr>
              <a:spLocks noChangeArrowheads="1"/>
            </p:cNvSpPr>
            <p:nvPr/>
          </p:nvSpPr>
          <p:spPr bwMode="auto">
            <a:xfrm>
              <a:off x="4150374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H</a:t>
              </a:r>
              <a:endParaRPr lang="cs-CZ" sz="1400" b="1"/>
            </a:p>
          </p:txBody>
        </p:sp>
        <p:sp>
          <p:nvSpPr>
            <p:cNvPr id="265" name="Rectangle 93"/>
            <p:cNvSpPr>
              <a:spLocks noChangeArrowheads="1"/>
            </p:cNvSpPr>
            <p:nvPr/>
          </p:nvSpPr>
          <p:spPr bwMode="auto">
            <a:xfrm>
              <a:off x="4150374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2" name="Straight Arrow Connector 361"/>
            <p:cNvCxnSpPr/>
            <p:nvPr/>
          </p:nvCxnSpPr>
          <p:spPr bwMode="auto">
            <a:xfrm>
              <a:off x="429187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3" name="Rectangle 93"/>
            <p:cNvSpPr>
              <a:spLocks noChangeArrowheads="1"/>
            </p:cNvSpPr>
            <p:nvPr/>
          </p:nvSpPr>
          <p:spPr bwMode="auto">
            <a:xfrm>
              <a:off x="514088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M</a:t>
              </a:r>
              <a:endParaRPr lang="cs-CZ" sz="1400" b="1"/>
            </a:p>
          </p:txBody>
        </p:sp>
        <p:sp>
          <p:nvSpPr>
            <p:cNvPr id="364" name="Rectangle 93"/>
            <p:cNvSpPr>
              <a:spLocks noChangeArrowheads="1"/>
            </p:cNvSpPr>
            <p:nvPr/>
          </p:nvSpPr>
          <p:spPr bwMode="auto">
            <a:xfrm>
              <a:off x="514088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5" name="Rectangle 93"/>
            <p:cNvSpPr>
              <a:spLocks noChangeArrowheads="1"/>
            </p:cNvSpPr>
            <p:nvPr/>
          </p:nvSpPr>
          <p:spPr bwMode="auto">
            <a:xfrm>
              <a:off x="514088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6" name="Rectangle 93"/>
            <p:cNvSpPr>
              <a:spLocks noChangeArrowheads="1"/>
            </p:cNvSpPr>
            <p:nvPr/>
          </p:nvSpPr>
          <p:spPr bwMode="auto">
            <a:xfrm>
              <a:off x="514088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7" name="Straight Arrow Connector 366"/>
            <p:cNvCxnSpPr/>
            <p:nvPr/>
          </p:nvCxnSpPr>
          <p:spPr bwMode="auto">
            <a:xfrm>
              <a:off x="528239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68" name="Straight Arrow Connector 367"/>
            <p:cNvCxnSpPr/>
            <p:nvPr/>
          </p:nvCxnSpPr>
          <p:spPr bwMode="auto">
            <a:xfrm>
              <a:off x="5777650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9" name="Rectangle 93"/>
            <p:cNvSpPr>
              <a:spLocks noChangeArrowheads="1"/>
            </p:cNvSpPr>
            <p:nvPr/>
          </p:nvSpPr>
          <p:spPr bwMode="auto">
            <a:xfrm>
              <a:off x="563614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P</a:t>
              </a:r>
              <a:endParaRPr lang="cs-CZ" sz="1400" b="1"/>
            </a:p>
          </p:txBody>
        </p:sp>
        <p:sp>
          <p:nvSpPr>
            <p:cNvPr id="370" name="Rectangle 93"/>
            <p:cNvSpPr>
              <a:spLocks noChangeArrowheads="1"/>
            </p:cNvSpPr>
            <p:nvPr/>
          </p:nvSpPr>
          <p:spPr bwMode="auto">
            <a:xfrm>
              <a:off x="761717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71" name="Straight Arrow Connector 370"/>
            <p:cNvCxnSpPr/>
            <p:nvPr/>
          </p:nvCxnSpPr>
          <p:spPr bwMode="auto">
            <a:xfrm>
              <a:off x="825071" y="2852757"/>
              <a:ext cx="2830044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2" name="Straight Arrow Connector 371"/>
            <p:cNvCxnSpPr/>
            <p:nvPr/>
          </p:nvCxnSpPr>
          <p:spPr bwMode="auto">
            <a:xfrm>
              <a:off x="3796620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3" name="Straight Arrow Connector 372"/>
            <p:cNvCxnSpPr/>
            <p:nvPr/>
          </p:nvCxnSpPr>
          <p:spPr bwMode="auto">
            <a:xfrm>
              <a:off x="5282392" y="3140433"/>
              <a:ext cx="2334788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4" name="Straight Arrow Connector 373"/>
            <p:cNvCxnSpPr/>
            <p:nvPr/>
          </p:nvCxnSpPr>
          <p:spPr bwMode="auto">
            <a:xfrm>
              <a:off x="825071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5" name="Straight Arrow Connector 374"/>
            <p:cNvCxnSpPr/>
            <p:nvPr/>
          </p:nvCxnSpPr>
          <p:spPr bwMode="auto">
            <a:xfrm>
              <a:off x="2310845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6" name="Straight Arrow Connector 375"/>
            <p:cNvCxnSpPr/>
            <p:nvPr/>
          </p:nvCxnSpPr>
          <p:spPr bwMode="auto">
            <a:xfrm>
              <a:off x="2310845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7" name="Straight Arrow Connector 376"/>
            <p:cNvCxnSpPr/>
            <p:nvPr/>
          </p:nvCxnSpPr>
          <p:spPr bwMode="auto">
            <a:xfrm>
              <a:off x="3796618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8" name="Straight Arrow Connector 377"/>
            <p:cNvCxnSpPr/>
            <p:nvPr/>
          </p:nvCxnSpPr>
          <p:spPr bwMode="auto">
            <a:xfrm>
              <a:off x="5282391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9" name="Straight Arrow Connector 378"/>
            <p:cNvCxnSpPr/>
            <p:nvPr/>
          </p:nvCxnSpPr>
          <p:spPr bwMode="auto">
            <a:xfrm>
              <a:off x="7758702" y="34317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80" name="Rectangle 93"/>
            <p:cNvSpPr>
              <a:spLocks noChangeArrowheads="1"/>
            </p:cNvSpPr>
            <p:nvPr/>
          </p:nvSpPr>
          <p:spPr bwMode="auto">
            <a:xfrm>
              <a:off x="860859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8690090" y="2802379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2" name="Rectangle 93"/>
            <p:cNvSpPr>
              <a:spLocks noChangeArrowheads="1"/>
            </p:cNvSpPr>
            <p:nvPr/>
          </p:nvSpPr>
          <p:spPr bwMode="auto">
            <a:xfrm>
              <a:off x="8608598" y="2996952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3" name="Oval 382"/>
            <p:cNvSpPr/>
            <p:nvPr/>
          </p:nvSpPr>
          <p:spPr bwMode="auto">
            <a:xfrm>
              <a:off x="8690090" y="3090411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4" name="Rectangle 93"/>
            <p:cNvSpPr>
              <a:spLocks noChangeArrowheads="1"/>
            </p:cNvSpPr>
            <p:nvPr/>
          </p:nvSpPr>
          <p:spPr bwMode="auto">
            <a:xfrm>
              <a:off x="8608598" y="3284984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5" name="Oval 384"/>
            <p:cNvSpPr/>
            <p:nvPr/>
          </p:nvSpPr>
          <p:spPr bwMode="auto">
            <a:xfrm>
              <a:off x="8690090" y="3378443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6" name="Rectangle 93"/>
            <p:cNvSpPr>
              <a:spLocks noChangeArrowheads="1"/>
            </p:cNvSpPr>
            <p:nvPr/>
          </p:nvSpPr>
          <p:spPr bwMode="auto">
            <a:xfrm>
              <a:off x="8608598" y="357301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8690090" y="3666475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8" name="Straight Arrow Connector 387"/>
            <p:cNvCxnSpPr/>
            <p:nvPr/>
          </p:nvCxnSpPr>
          <p:spPr bwMode="auto">
            <a:xfrm>
              <a:off x="8254802" y="3429000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89" name="Straight Arrow Connector 388"/>
            <p:cNvCxnSpPr/>
            <p:nvPr/>
          </p:nvCxnSpPr>
          <p:spPr bwMode="auto">
            <a:xfrm>
              <a:off x="8254802" y="37170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0" name="Straight Arrow Connector 389"/>
            <p:cNvCxnSpPr/>
            <p:nvPr/>
          </p:nvCxnSpPr>
          <p:spPr bwMode="auto">
            <a:xfrm>
              <a:off x="7759488" y="314096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1" name="Straight Arrow Connector 390"/>
            <p:cNvCxnSpPr/>
            <p:nvPr/>
          </p:nvCxnSpPr>
          <p:spPr bwMode="auto">
            <a:xfrm>
              <a:off x="3796973" y="2852936"/>
              <a:ext cx="4811625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2" name="Rectangle 93"/>
            <p:cNvSpPr>
              <a:spLocks noChangeArrowheads="1"/>
            </p:cNvSpPr>
            <p:nvPr/>
          </p:nvSpPr>
          <p:spPr bwMode="auto">
            <a:xfrm>
              <a:off x="8608598" y="3861048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smtClean="0">
                  <a:sym typeface="Symbol"/>
                </a:rPr>
                <a:t></a:t>
              </a:r>
              <a:endParaRPr lang="cs-CZ" b="1"/>
            </a:p>
          </p:txBody>
        </p:sp>
        <p:cxnSp>
          <p:nvCxnSpPr>
            <p:cNvPr id="393" name="Straight Arrow Connector 392"/>
            <p:cNvCxnSpPr/>
            <p:nvPr/>
          </p:nvCxnSpPr>
          <p:spPr bwMode="auto">
            <a:xfrm>
              <a:off x="683568" y="2564904"/>
              <a:ext cx="309634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4" name="Right Bracket 393"/>
            <p:cNvSpPr/>
            <p:nvPr/>
          </p:nvSpPr>
          <p:spPr bwMode="auto">
            <a:xfrm flipH="1">
              <a:off x="539552" y="2564904"/>
              <a:ext cx="144016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5" name="Straight Arrow Connector 394"/>
            <p:cNvCxnSpPr/>
            <p:nvPr/>
          </p:nvCxnSpPr>
          <p:spPr bwMode="auto">
            <a:xfrm>
              <a:off x="683568" y="2420888"/>
              <a:ext cx="705678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6" name="Right Bracket 395"/>
            <p:cNvSpPr/>
            <p:nvPr/>
          </p:nvSpPr>
          <p:spPr bwMode="auto">
            <a:xfrm flipV="1">
              <a:off x="3779912" y="2564904"/>
              <a:ext cx="216024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7" name="Right Bracket 396"/>
            <p:cNvSpPr/>
            <p:nvPr/>
          </p:nvSpPr>
          <p:spPr bwMode="auto">
            <a:xfrm flipV="1">
              <a:off x="7740352" y="2420888"/>
              <a:ext cx="216024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8" name="Right Bracket 397"/>
            <p:cNvSpPr/>
            <p:nvPr/>
          </p:nvSpPr>
          <p:spPr bwMode="auto">
            <a:xfrm flipH="1">
              <a:off x="395536" y="2420888"/>
              <a:ext cx="288032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9" name="Straight Arrow Connector 398"/>
            <p:cNvCxnSpPr/>
            <p:nvPr/>
          </p:nvCxnSpPr>
          <p:spPr bwMode="auto">
            <a:xfrm>
              <a:off x="683568" y="2276872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0" name="Right Bracket 399"/>
            <p:cNvSpPr/>
            <p:nvPr/>
          </p:nvSpPr>
          <p:spPr bwMode="auto">
            <a:xfrm flipV="1">
              <a:off x="8244408" y="2276872"/>
              <a:ext cx="288032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401" name="Right Bracket 400"/>
            <p:cNvSpPr/>
            <p:nvPr/>
          </p:nvSpPr>
          <p:spPr bwMode="auto">
            <a:xfrm flipH="1">
              <a:off x="251520" y="2276872"/>
              <a:ext cx="432048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2" name="Right Bracket 401"/>
            <p:cNvSpPr/>
            <p:nvPr/>
          </p:nvSpPr>
          <p:spPr bwMode="auto">
            <a:xfrm flipV="1">
              <a:off x="8244408" y="2132856"/>
              <a:ext cx="432048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cxnSp>
          <p:nvCxnSpPr>
            <p:cNvPr id="403" name="Straight Arrow Connector 402"/>
            <p:cNvCxnSpPr/>
            <p:nvPr/>
          </p:nvCxnSpPr>
          <p:spPr bwMode="auto">
            <a:xfrm>
              <a:off x="683568" y="2132856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4" name="Right Bracket 403"/>
            <p:cNvSpPr/>
            <p:nvPr/>
          </p:nvSpPr>
          <p:spPr bwMode="auto">
            <a:xfrm flipH="1">
              <a:off x="107504" y="2132856"/>
              <a:ext cx="576064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utoShape 3"/>
          <p:cNvSpPr>
            <a:spLocks noChangeArrowheads="1"/>
          </p:cNvSpPr>
          <p:nvPr/>
        </p:nvSpPr>
        <p:spPr bwMode="auto">
          <a:xfrm>
            <a:off x="251520" y="3573016"/>
            <a:ext cx="8640960" cy="266429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190524" y="4107517"/>
            <a:ext cx="7127193" cy="1696001"/>
          </a:xfrm>
          <a:custGeom>
            <a:avLst/>
            <a:gdLst>
              <a:gd name="connsiteX0" fmla="*/ 430474 w 7272642"/>
              <a:gd name="connsiteY0" fmla="*/ 26970 h 1702406"/>
              <a:gd name="connsiteX1" fmla="*/ 3735649 w 7272642"/>
              <a:gd name="connsiteY1" fmla="*/ 17445 h 1702406"/>
              <a:gd name="connsiteX2" fmla="*/ 3840424 w 7272642"/>
              <a:gd name="connsiteY2" fmla="*/ 284145 h 1702406"/>
              <a:gd name="connsiteX3" fmla="*/ 3888049 w 7272642"/>
              <a:gd name="connsiteY3" fmla="*/ 427020 h 1702406"/>
              <a:gd name="connsiteX4" fmla="*/ 4545274 w 7272642"/>
              <a:gd name="connsiteY4" fmla="*/ 436545 h 1702406"/>
              <a:gd name="connsiteX5" fmla="*/ 6040699 w 7272642"/>
              <a:gd name="connsiteY5" fmla="*/ 436545 h 1702406"/>
              <a:gd name="connsiteX6" fmla="*/ 6002599 w 7272642"/>
              <a:gd name="connsiteY6" fmla="*/ 598470 h 1702406"/>
              <a:gd name="connsiteX7" fmla="*/ 5354899 w 7272642"/>
              <a:gd name="connsiteY7" fmla="*/ 607995 h 1702406"/>
              <a:gd name="connsiteX8" fmla="*/ 5345374 w 7272642"/>
              <a:gd name="connsiteY8" fmla="*/ 722295 h 1702406"/>
              <a:gd name="connsiteX9" fmla="*/ 5802574 w 7272642"/>
              <a:gd name="connsiteY9" fmla="*/ 741345 h 1702406"/>
              <a:gd name="connsiteX10" fmla="*/ 6631249 w 7272642"/>
              <a:gd name="connsiteY10" fmla="*/ 750870 h 1702406"/>
              <a:gd name="connsiteX11" fmla="*/ 7164649 w 7272642"/>
              <a:gd name="connsiteY11" fmla="*/ 741345 h 1702406"/>
              <a:gd name="connsiteX12" fmla="*/ 7088449 w 7272642"/>
              <a:gd name="connsiteY12" fmla="*/ 893745 h 1702406"/>
              <a:gd name="connsiteX13" fmla="*/ 6659824 w 7272642"/>
              <a:gd name="connsiteY13" fmla="*/ 922320 h 1702406"/>
              <a:gd name="connsiteX14" fmla="*/ 6688399 w 7272642"/>
              <a:gd name="connsiteY14" fmla="*/ 1074720 h 1702406"/>
              <a:gd name="connsiteX15" fmla="*/ 7078924 w 7272642"/>
              <a:gd name="connsiteY15" fmla="*/ 1008045 h 1702406"/>
              <a:gd name="connsiteX16" fmla="*/ 7269424 w 7272642"/>
              <a:gd name="connsiteY16" fmla="*/ 1389045 h 1702406"/>
              <a:gd name="connsiteX17" fmla="*/ 7183699 w 7272642"/>
              <a:gd name="connsiteY17" fmla="*/ 1655745 h 1702406"/>
              <a:gd name="connsiteX18" fmla="*/ 6993199 w 7272642"/>
              <a:gd name="connsiteY18" fmla="*/ 1655745 h 1702406"/>
              <a:gd name="connsiteX19" fmla="*/ 6974149 w 7272642"/>
              <a:gd name="connsiteY19" fmla="*/ 1189020 h 1702406"/>
              <a:gd name="connsiteX20" fmla="*/ 6783649 w 7272642"/>
              <a:gd name="connsiteY20" fmla="*/ 1217595 h 1702406"/>
              <a:gd name="connsiteX21" fmla="*/ 6488374 w 7272642"/>
              <a:gd name="connsiteY21" fmla="*/ 1217595 h 1702406"/>
              <a:gd name="connsiteX22" fmla="*/ 6488374 w 7272642"/>
              <a:gd name="connsiteY22" fmla="*/ 922320 h 1702406"/>
              <a:gd name="connsiteX23" fmla="*/ 5783524 w 7272642"/>
              <a:gd name="connsiteY23" fmla="*/ 931845 h 1702406"/>
              <a:gd name="connsiteX24" fmla="*/ 4850074 w 7272642"/>
              <a:gd name="connsiteY24" fmla="*/ 922320 h 1702406"/>
              <a:gd name="connsiteX25" fmla="*/ 4878649 w 7272642"/>
              <a:gd name="connsiteY25" fmla="*/ 646095 h 1702406"/>
              <a:gd name="connsiteX26" fmla="*/ 3792799 w 7272642"/>
              <a:gd name="connsiteY26" fmla="*/ 627045 h 1702406"/>
              <a:gd name="connsiteX27" fmla="*/ 3268924 w 7272642"/>
              <a:gd name="connsiteY27" fmla="*/ 655620 h 1702406"/>
              <a:gd name="connsiteX28" fmla="*/ 3297499 w 7272642"/>
              <a:gd name="connsiteY28" fmla="*/ 350820 h 1702406"/>
              <a:gd name="connsiteX29" fmla="*/ 792424 w 7272642"/>
              <a:gd name="connsiteY29" fmla="*/ 379395 h 1702406"/>
              <a:gd name="connsiteX30" fmla="*/ 87574 w 7272642"/>
              <a:gd name="connsiteY30" fmla="*/ 331770 h 1702406"/>
              <a:gd name="connsiteX31" fmla="*/ 49474 w 7272642"/>
              <a:gd name="connsiteY31" fmla="*/ 36495 h 1702406"/>
              <a:gd name="connsiteX32" fmla="*/ 430474 w 7272642"/>
              <a:gd name="connsiteY32" fmla="*/ 26970 h 1702406"/>
              <a:gd name="connsiteX0" fmla="*/ 413415 w 7255583"/>
              <a:gd name="connsiteY0" fmla="*/ 28579 h 1704015"/>
              <a:gd name="connsiteX1" fmla="*/ 3718590 w 7255583"/>
              <a:gd name="connsiteY1" fmla="*/ 19054 h 1704015"/>
              <a:gd name="connsiteX2" fmla="*/ 3823365 w 7255583"/>
              <a:gd name="connsiteY2" fmla="*/ 285754 h 1704015"/>
              <a:gd name="connsiteX3" fmla="*/ 3870990 w 7255583"/>
              <a:gd name="connsiteY3" fmla="*/ 428629 h 1704015"/>
              <a:gd name="connsiteX4" fmla="*/ 4528215 w 7255583"/>
              <a:gd name="connsiteY4" fmla="*/ 438154 h 1704015"/>
              <a:gd name="connsiteX5" fmla="*/ 6023640 w 7255583"/>
              <a:gd name="connsiteY5" fmla="*/ 438154 h 1704015"/>
              <a:gd name="connsiteX6" fmla="*/ 5985540 w 7255583"/>
              <a:gd name="connsiteY6" fmla="*/ 600079 h 1704015"/>
              <a:gd name="connsiteX7" fmla="*/ 5337840 w 7255583"/>
              <a:gd name="connsiteY7" fmla="*/ 609604 h 1704015"/>
              <a:gd name="connsiteX8" fmla="*/ 5328315 w 7255583"/>
              <a:gd name="connsiteY8" fmla="*/ 723904 h 1704015"/>
              <a:gd name="connsiteX9" fmla="*/ 5785515 w 7255583"/>
              <a:gd name="connsiteY9" fmla="*/ 742954 h 1704015"/>
              <a:gd name="connsiteX10" fmla="*/ 6614190 w 7255583"/>
              <a:gd name="connsiteY10" fmla="*/ 752479 h 1704015"/>
              <a:gd name="connsiteX11" fmla="*/ 7147590 w 7255583"/>
              <a:gd name="connsiteY11" fmla="*/ 742954 h 1704015"/>
              <a:gd name="connsiteX12" fmla="*/ 7071390 w 7255583"/>
              <a:gd name="connsiteY12" fmla="*/ 895354 h 1704015"/>
              <a:gd name="connsiteX13" fmla="*/ 6642765 w 7255583"/>
              <a:gd name="connsiteY13" fmla="*/ 923929 h 1704015"/>
              <a:gd name="connsiteX14" fmla="*/ 6671340 w 7255583"/>
              <a:gd name="connsiteY14" fmla="*/ 1076329 h 1704015"/>
              <a:gd name="connsiteX15" fmla="*/ 7061865 w 7255583"/>
              <a:gd name="connsiteY15" fmla="*/ 1009654 h 1704015"/>
              <a:gd name="connsiteX16" fmla="*/ 7252365 w 7255583"/>
              <a:gd name="connsiteY16" fmla="*/ 1390654 h 1704015"/>
              <a:gd name="connsiteX17" fmla="*/ 7166640 w 7255583"/>
              <a:gd name="connsiteY17" fmla="*/ 1657354 h 1704015"/>
              <a:gd name="connsiteX18" fmla="*/ 6976140 w 7255583"/>
              <a:gd name="connsiteY18" fmla="*/ 1657354 h 1704015"/>
              <a:gd name="connsiteX19" fmla="*/ 6957090 w 7255583"/>
              <a:gd name="connsiteY19" fmla="*/ 1190629 h 1704015"/>
              <a:gd name="connsiteX20" fmla="*/ 6766590 w 7255583"/>
              <a:gd name="connsiteY20" fmla="*/ 1219204 h 1704015"/>
              <a:gd name="connsiteX21" fmla="*/ 6471315 w 7255583"/>
              <a:gd name="connsiteY21" fmla="*/ 1219204 h 1704015"/>
              <a:gd name="connsiteX22" fmla="*/ 6471315 w 7255583"/>
              <a:gd name="connsiteY22" fmla="*/ 923929 h 1704015"/>
              <a:gd name="connsiteX23" fmla="*/ 5766465 w 7255583"/>
              <a:gd name="connsiteY23" fmla="*/ 933454 h 1704015"/>
              <a:gd name="connsiteX24" fmla="*/ 4833015 w 7255583"/>
              <a:gd name="connsiteY24" fmla="*/ 923929 h 1704015"/>
              <a:gd name="connsiteX25" fmla="*/ 4861590 w 7255583"/>
              <a:gd name="connsiteY25" fmla="*/ 647704 h 1704015"/>
              <a:gd name="connsiteX26" fmla="*/ 3775740 w 7255583"/>
              <a:gd name="connsiteY26" fmla="*/ 628654 h 1704015"/>
              <a:gd name="connsiteX27" fmla="*/ 3251865 w 7255583"/>
              <a:gd name="connsiteY27" fmla="*/ 657229 h 1704015"/>
              <a:gd name="connsiteX28" fmla="*/ 3280440 w 7255583"/>
              <a:gd name="connsiteY28" fmla="*/ 352429 h 1704015"/>
              <a:gd name="connsiteX29" fmla="*/ 775365 w 7255583"/>
              <a:gd name="connsiteY29" fmla="*/ 381004 h 1704015"/>
              <a:gd name="connsiteX30" fmla="*/ 70515 w 7255583"/>
              <a:gd name="connsiteY30" fmla="*/ 333379 h 1704015"/>
              <a:gd name="connsiteX31" fmla="*/ 70515 w 7255583"/>
              <a:gd name="connsiteY31" fmla="*/ 85729 h 1704015"/>
              <a:gd name="connsiteX32" fmla="*/ 413415 w 7255583"/>
              <a:gd name="connsiteY32" fmla="*/ 28579 h 1704015"/>
              <a:gd name="connsiteX0" fmla="*/ 443656 w 7285824"/>
              <a:gd name="connsiteY0" fmla="*/ 28579 h 1704015"/>
              <a:gd name="connsiteX1" fmla="*/ 3748831 w 7285824"/>
              <a:gd name="connsiteY1" fmla="*/ 19054 h 1704015"/>
              <a:gd name="connsiteX2" fmla="*/ 3853606 w 7285824"/>
              <a:gd name="connsiteY2" fmla="*/ 285754 h 1704015"/>
              <a:gd name="connsiteX3" fmla="*/ 3901231 w 7285824"/>
              <a:gd name="connsiteY3" fmla="*/ 428629 h 1704015"/>
              <a:gd name="connsiteX4" fmla="*/ 4558456 w 7285824"/>
              <a:gd name="connsiteY4" fmla="*/ 438154 h 1704015"/>
              <a:gd name="connsiteX5" fmla="*/ 6053881 w 7285824"/>
              <a:gd name="connsiteY5" fmla="*/ 438154 h 1704015"/>
              <a:gd name="connsiteX6" fmla="*/ 6015781 w 7285824"/>
              <a:gd name="connsiteY6" fmla="*/ 600079 h 1704015"/>
              <a:gd name="connsiteX7" fmla="*/ 5368081 w 7285824"/>
              <a:gd name="connsiteY7" fmla="*/ 609604 h 1704015"/>
              <a:gd name="connsiteX8" fmla="*/ 5358556 w 7285824"/>
              <a:gd name="connsiteY8" fmla="*/ 723904 h 1704015"/>
              <a:gd name="connsiteX9" fmla="*/ 5815756 w 7285824"/>
              <a:gd name="connsiteY9" fmla="*/ 742954 h 1704015"/>
              <a:gd name="connsiteX10" fmla="*/ 6644431 w 7285824"/>
              <a:gd name="connsiteY10" fmla="*/ 752479 h 1704015"/>
              <a:gd name="connsiteX11" fmla="*/ 7177831 w 7285824"/>
              <a:gd name="connsiteY11" fmla="*/ 742954 h 1704015"/>
              <a:gd name="connsiteX12" fmla="*/ 7101631 w 7285824"/>
              <a:gd name="connsiteY12" fmla="*/ 895354 h 1704015"/>
              <a:gd name="connsiteX13" fmla="*/ 6673006 w 7285824"/>
              <a:gd name="connsiteY13" fmla="*/ 923929 h 1704015"/>
              <a:gd name="connsiteX14" fmla="*/ 6701581 w 7285824"/>
              <a:gd name="connsiteY14" fmla="*/ 1076329 h 1704015"/>
              <a:gd name="connsiteX15" fmla="*/ 7092106 w 7285824"/>
              <a:gd name="connsiteY15" fmla="*/ 1009654 h 1704015"/>
              <a:gd name="connsiteX16" fmla="*/ 7282606 w 7285824"/>
              <a:gd name="connsiteY16" fmla="*/ 1390654 h 1704015"/>
              <a:gd name="connsiteX17" fmla="*/ 7196881 w 7285824"/>
              <a:gd name="connsiteY17" fmla="*/ 1657354 h 1704015"/>
              <a:gd name="connsiteX18" fmla="*/ 7006381 w 7285824"/>
              <a:gd name="connsiteY18" fmla="*/ 1657354 h 1704015"/>
              <a:gd name="connsiteX19" fmla="*/ 6987331 w 7285824"/>
              <a:gd name="connsiteY19" fmla="*/ 1190629 h 1704015"/>
              <a:gd name="connsiteX20" fmla="*/ 6796831 w 7285824"/>
              <a:gd name="connsiteY20" fmla="*/ 1219204 h 1704015"/>
              <a:gd name="connsiteX21" fmla="*/ 6501556 w 7285824"/>
              <a:gd name="connsiteY21" fmla="*/ 1219204 h 1704015"/>
              <a:gd name="connsiteX22" fmla="*/ 6501556 w 7285824"/>
              <a:gd name="connsiteY22" fmla="*/ 923929 h 1704015"/>
              <a:gd name="connsiteX23" fmla="*/ 5796706 w 7285824"/>
              <a:gd name="connsiteY23" fmla="*/ 933454 h 1704015"/>
              <a:gd name="connsiteX24" fmla="*/ 4863256 w 7285824"/>
              <a:gd name="connsiteY24" fmla="*/ 923929 h 1704015"/>
              <a:gd name="connsiteX25" fmla="*/ 4891831 w 7285824"/>
              <a:gd name="connsiteY25" fmla="*/ 647704 h 1704015"/>
              <a:gd name="connsiteX26" fmla="*/ 3805981 w 7285824"/>
              <a:gd name="connsiteY26" fmla="*/ 628654 h 1704015"/>
              <a:gd name="connsiteX27" fmla="*/ 3282106 w 7285824"/>
              <a:gd name="connsiteY27" fmla="*/ 657229 h 1704015"/>
              <a:gd name="connsiteX28" fmla="*/ 3310681 w 7285824"/>
              <a:gd name="connsiteY28" fmla="*/ 352429 h 1704015"/>
              <a:gd name="connsiteX29" fmla="*/ 805606 w 7285824"/>
              <a:gd name="connsiteY29" fmla="*/ 381004 h 1704015"/>
              <a:gd name="connsiteX30" fmla="*/ 100756 w 7285824"/>
              <a:gd name="connsiteY30" fmla="*/ 333379 h 1704015"/>
              <a:gd name="connsiteX31" fmla="*/ 100756 w 7285824"/>
              <a:gd name="connsiteY31" fmla="*/ 85729 h 1704015"/>
              <a:gd name="connsiteX32" fmla="*/ 443656 w 7285824"/>
              <a:gd name="connsiteY32" fmla="*/ 28579 h 1704015"/>
              <a:gd name="connsiteX0" fmla="*/ 424902 w 7267070"/>
              <a:gd name="connsiteY0" fmla="*/ 40570 h 1716006"/>
              <a:gd name="connsiteX1" fmla="*/ 3730077 w 7267070"/>
              <a:gd name="connsiteY1" fmla="*/ 31045 h 1716006"/>
              <a:gd name="connsiteX2" fmla="*/ 3834852 w 7267070"/>
              <a:gd name="connsiteY2" fmla="*/ 297745 h 1716006"/>
              <a:gd name="connsiteX3" fmla="*/ 3882477 w 7267070"/>
              <a:gd name="connsiteY3" fmla="*/ 440620 h 1716006"/>
              <a:gd name="connsiteX4" fmla="*/ 4539702 w 7267070"/>
              <a:gd name="connsiteY4" fmla="*/ 450145 h 1716006"/>
              <a:gd name="connsiteX5" fmla="*/ 6035127 w 7267070"/>
              <a:gd name="connsiteY5" fmla="*/ 450145 h 1716006"/>
              <a:gd name="connsiteX6" fmla="*/ 5997027 w 7267070"/>
              <a:gd name="connsiteY6" fmla="*/ 612070 h 1716006"/>
              <a:gd name="connsiteX7" fmla="*/ 5349327 w 7267070"/>
              <a:gd name="connsiteY7" fmla="*/ 621595 h 1716006"/>
              <a:gd name="connsiteX8" fmla="*/ 5339802 w 7267070"/>
              <a:gd name="connsiteY8" fmla="*/ 735895 h 1716006"/>
              <a:gd name="connsiteX9" fmla="*/ 5797002 w 7267070"/>
              <a:gd name="connsiteY9" fmla="*/ 754945 h 1716006"/>
              <a:gd name="connsiteX10" fmla="*/ 6625677 w 7267070"/>
              <a:gd name="connsiteY10" fmla="*/ 764470 h 1716006"/>
              <a:gd name="connsiteX11" fmla="*/ 7159077 w 7267070"/>
              <a:gd name="connsiteY11" fmla="*/ 754945 h 1716006"/>
              <a:gd name="connsiteX12" fmla="*/ 7082877 w 7267070"/>
              <a:gd name="connsiteY12" fmla="*/ 907345 h 1716006"/>
              <a:gd name="connsiteX13" fmla="*/ 6654252 w 7267070"/>
              <a:gd name="connsiteY13" fmla="*/ 935920 h 1716006"/>
              <a:gd name="connsiteX14" fmla="*/ 6682827 w 7267070"/>
              <a:gd name="connsiteY14" fmla="*/ 1088320 h 1716006"/>
              <a:gd name="connsiteX15" fmla="*/ 7073352 w 7267070"/>
              <a:gd name="connsiteY15" fmla="*/ 1021645 h 1716006"/>
              <a:gd name="connsiteX16" fmla="*/ 7263852 w 7267070"/>
              <a:gd name="connsiteY16" fmla="*/ 1402645 h 1716006"/>
              <a:gd name="connsiteX17" fmla="*/ 7178127 w 7267070"/>
              <a:gd name="connsiteY17" fmla="*/ 1669345 h 1716006"/>
              <a:gd name="connsiteX18" fmla="*/ 6987627 w 7267070"/>
              <a:gd name="connsiteY18" fmla="*/ 1669345 h 1716006"/>
              <a:gd name="connsiteX19" fmla="*/ 6968577 w 7267070"/>
              <a:gd name="connsiteY19" fmla="*/ 1202620 h 1716006"/>
              <a:gd name="connsiteX20" fmla="*/ 6778077 w 7267070"/>
              <a:gd name="connsiteY20" fmla="*/ 1231195 h 1716006"/>
              <a:gd name="connsiteX21" fmla="*/ 6482802 w 7267070"/>
              <a:gd name="connsiteY21" fmla="*/ 1231195 h 1716006"/>
              <a:gd name="connsiteX22" fmla="*/ 6482802 w 7267070"/>
              <a:gd name="connsiteY22" fmla="*/ 935920 h 1716006"/>
              <a:gd name="connsiteX23" fmla="*/ 5777952 w 7267070"/>
              <a:gd name="connsiteY23" fmla="*/ 945445 h 1716006"/>
              <a:gd name="connsiteX24" fmla="*/ 4844502 w 7267070"/>
              <a:gd name="connsiteY24" fmla="*/ 935920 h 1716006"/>
              <a:gd name="connsiteX25" fmla="*/ 4873077 w 7267070"/>
              <a:gd name="connsiteY25" fmla="*/ 659695 h 1716006"/>
              <a:gd name="connsiteX26" fmla="*/ 3787227 w 7267070"/>
              <a:gd name="connsiteY26" fmla="*/ 640645 h 1716006"/>
              <a:gd name="connsiteX27" fmla="*/ 3263352 w 7267070"/>
              <a:gd name="connsiteY27" fmla="*/ 669220 h 1716006"/>
              <a:gd name="connsiteX28" fmla="*/ 3291927 w 7267070"/>
              <a:gd name="connsiteY28" fmla="*/ 364420 h 1716006"/>
              <a:gd name="connsiteX29" fmla="*/ 786852 w 7267070"/>
              <a:gd name="connsiteY29" fmla="*/ 392995 h 1716006"/>
              <a:gd name="connsiteX30" fmla="*/ 82002 w 7267070"/>
              <a:gd name="connsiteY30" fmla="*/ 345370 h 1716006"/>
              <a:gd name="connsiteX31" fmla="*/ 424902 w 7267070"/>
              <a:gd name="connsiteY31" fmla="*/ 40570 h 1716006"/>
              <a:gd name="connsiteX0" fmla="*/ 388742 w 7297585"/>
              <a:gd name="connsiteY0" fmla="*/ 36374 h 1721335"/>
              <a:gd name="connsiteX1" fmla="*/ 3760592 w 7297585"/>
              <a:gd name="connsiteY1" fmla="*/ 36374 h 1721335"/>
              <a:gd name="connsiteX2" fmla="*/ 3865367 w 7297585"/>
              <a:gd name="connsiteY2" fmla="*/ 303074 h 1721335"/>
              <a:gd name="connsiteX3" fmla="*/ 3912992 w 7297585"/>
              <a:gd name="connsiteY3" fmla="*/ 445949 h 1721335"/>
              <a:gd name="connsiteX4" fmla="*/ 4570217 w 7297585"/>
              <a:gd name="connsiteY4" fmla="*/ 455474 h 1721335"/>
              <a:gd name="connsiteX5" fmla="*/ 6065642 w 7297585"/>
              <a:gd name="connsiteY5" fmla="*/ 455474 h 1721335"/>
              <a:gd name="connsiteX6" fmla="*/ 6027542 w 7297585"/>
              <a:gd name="connsiteY6" fmla="*/ 617399 h 1721335"/>
              <a:gd name="connsiteX7" fmla="*/ 5379842 w 7297585"/>
              <a:gd name="connsiteY7" fmla="*/ 626924 h 1721335"/>
              <a:gd name="connsiteX8" fmla="*/ 5370317 w 7297585"/>
              <a:gd name="connsiteY8" fmla="*/ 741224 h 1721335"/>
              <a:gd name="connsiteX9" fmla="*/ 5827517 w 7297585"/>
              <a:gd name="connsiteY9" fmla="*/ 760274 h 1721335"/>
              <a:gd name="connsiteX10" fmla="*/ 6656192 w 7297585"/>
              <a:gd name="connsiteY10" fmla="*/ 769799 h 1721335"/>
              <a:gd name="connsiteX11" fmla="*/ 7189592 w 7297585"/>
              <a:gd name="connsiteY11" fmla="*/ 760274 h 1721335"/>
              <a:gd name="connsiteX12" fmla="*/ 7113392 w 7297585"/>
              <a:gd name="connsiteY12" fmla="*/ 912674 h 1721335"/>
              <a:gd name="connsiteX13" fmla="*/ 6684767 w 7297585"/>
              <a:gd name="connsiteY13" fmla="*/ 941249 h 1721335"/>
              <a:gd name="connsiteX14" fmla="*/ 6713342 w 7297585"/>
              <a:gd name="connsiteY14" fmla="*/ 1093649 h 1721335"/>
              <a:gd name="connsiteX15" fmla="*/ 7103867 w 7297585"/>
              <a:gd name="connsiteY15" fmla="*/ 1026974 h 1721335"/>
              <a:gd name="connsiteX16" fmla="*/ 7294367 w 7297585"/>
              <a:gd name="connsiteY16" fmla="*/ 1407974 h 1721335"/>
              <a:gd name="connsiteX17" fmla="*/ 7208642 w 7297585"/>
              <a:gd name="connsiteY17" fmla="*/ 1674674 h 1721335"/>
              <a:gd name="connsiteX18" fmla="*/ 7018142 w 7297585"/>
              <a:gd name="connsiteY18" fmla="*/ 1674674 h 1721335"/>
              <a:gd name="connsiteX19" fmla="*/ 6999092 w 7297585"/>
              <a:gd name="connsiteY19" fmla="*/ 1207949 h 1721335"/>
              <a:gd name="connsiteX20" fmla="*/ 6808592 w 7297585"/>
              <a:gd name="connsiteY20" fmla="*/ 1236524 h 1721335"/>
              <a:gd name="connsiteX21" fmla="*/ 6513317 w 7297585"/>
              <a:gd name="connsiteY21" fmla="*/ 1236524 h 1721335"/>
              <a:gd name="connsiteX22" fmla="*/ 6513317 w 7297585"/>
              <a:gd name="connsiteY22" fmla="*/ 941249 h 1721335"/>
              <a:gd name="connsiteX23" fmla="*/ 5808467 w 7297585"/>
              <a:gd name="connsiteY23" fmla="*/ 950774 h 1721335"/>
              <a:gd name="connsiteX24" fmla="*/ 4875017 w 7297585"/>
              <a:gd name="connsiteY24" fmla="*/ 941249 h 1721335"/>
              <a:gd name="connsiteX25" fmla="*/ 4903592 w 7297585"/>
              <a:gd name="connsiteY25" fmla="*/ 665024 h 1721335"/>
              <a:gd name="connsiteX26" fmla="*/ 3817742 w 7297585"/>
              <a:gd name="connsiteY26" fmla="*/ 645974 h 1721335"/>
              <a:gd name="connsiteX27" fmla="*/ 3293867 w 7297585"/>
              <a:gd name="connsiteY27" fmla="*/ 674549 h 1721335"/>
              <a:gd name="connsiteX28" fmla="*/ 3322442 w 7297585"/>
              <a:gd name="connsiteY28" fmla="*/ 369749 h 1721335"/>
              <a:gd name="connsiteX29" fmla="*/ 817367 w 7297585"/>
              <a:gd name="connsiteY29" fmla="*/ 398324 h 1721335"/>
              <a:gd name="connsiteX30" fmla="*/ 112517 w 7297585"/>
              <a:gd name="connsiteY30" fmla="*/ 350699 h 1721335"/>
              <a:gd name="connsiteX31" fmla="*/ 388742 w 7297585"/>
              <a:gd name="connsiteY31" fmla="*/ 36374 h 1721335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22442 w 7297585"/>
              <a:gd name="connsiteY29" fmla="*/ 369749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3322442 w 7297585"/>
              <a:gd name="connsiteY30" fmla="*/ 369749 h 1708609"/>
              <a:gd name="connsiteX31" fmla="*/ 817367 w 7297585"/>
              <a:gd name="connsiteY31" fmla="*/ 398324 h 1708609"/>
              <a:gd name="connsiteX32" fmla="*/ 112517 w 7297585"/>
              <a:gd name="connsiteY32" fmla="*/ 350699 h 1708609"/>
              <a:gd name="connsiteX33" fmla="*/ 388742 w 7297585"/>
              <a:gd name="connsiteY33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41942 w 7297585"/>
              <a:gd name="connsiteY20" fmla="*/ 1255574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4718"/>
              <a:gd name="connsiteY0" fmla="*/ 36374 h 1708609"/>
              <a:gd name="connsiteX1" fmla="*/ 3760592 w 7294718"/>
              <a:gd name="connsiteY1" fmla="*/ 36374 h 1708609"/>
              <a:gd name="connsiteX2" fmla="*/ 3865367 w 7294718"/>
              <a:gd name="connsiteY2" fmla="*/ 303074 h 1708609"/>
              <a:gd name="connsiteX3" fmla="*/ 3912992 w 7294718"/>
              <a:gd name="connsiteY3" fmla="*/ 445949 h 1708609"/>
              <a:gd name="connsiteX4" fmla="*/ 4570217 w 7294718"/>
              <a:gd name="connsiteY4" fmla="*/ 455474 h 1708609"/>
              <a:gd name="connsiteX5" fmla="*/ 6065642 w 7294718"/>
              <a:gd name="connsiteY5" fmla="*/ 455474 h 1708609"/>
              <a:gd name="connsiteX6" fmla="*/ 6027542 w 7294718"/>
              <a:gd name="connsiteY6" fmla="*/ 617399 h 1708609"/>
              <a:gd name="connsiteX7" fmla="*/ 5379842 w 7294718"/>
              <a:gd name="connsiteY7" fmla="*/ 626924 h 1708609"/>
              <a:gd name="connsiteX8" fmla="*/ 5370317 w 7294718"/>
              <a:gd name="connsiteY8" fmla="*/ 741224 h 1708609"/>
              <a:gd name="connsiteX9" fmla="*/ 5798942 w 7294718"/>
              <a:gd name="connsiteY9" fmla="*/ 760274 h 1708609"/>
              <a:gd name="connsiteX10" fmla="*/ 6656192 w 7294718"/>
              <a:gd name="connsiteY10" fmla="*/ 769799 h 1708609"/>
              <a:gd name="connsiteX11" fmla="*/ 7189592 w 7294718"/>
              <a:gd name="connsiteY11" fmla="*/ 760274 h 1708609"/>
              <a:gd name="connsiteX12" fmla="*/ 7113392 w 7294718"/>
              <a:gd name="connsiteY12" fmla="*/ 912674 h 1708609"/>
              <a:gd name="connsiteX13" fmla="*/ 6789542 w 7294718"/>
              <a:gd name="connsiteY13" fmla="*/ 903149 h 1708609"/>
              <a:gd name="connsiteX14" fmla="*/ 6713342 w 7294718"/>
              <a:gd name="connsiteY14" fmla="*/ 1093649 h 1708609"/>
              <a:gd name="connsiteX15" fmla="*/ 7180067 w 7294718"/>
              <a:gd name="connsiteY15" fmla="*/ 1074599 h 1708609"/>
              <a:gd name="connsiteX16" fmla="*/ 7294367 w 7294718"/>
              <a:gd name="connsiteY16" fmla="*/ 1407974 h 1708609"/>
              <a:gd name="connsiteX17" fmla="*/ 7208642 w 7294718"/>
              <a:gd name="connsiteY17" fmla="*/ 1674674 h 1708609"/>
              <a:gd name="connsiteX18" fmla="*/ 7018142 w 7294718"/>
              <a:gd name="connsiteY18" fmla="*/ 1674674 h 1708609"/>
              <a:gd name="connsiteX19" fmla="*/ 6932418 w 7294718"/>
              <a:gd name="connsiteY19" fmla="*/ 1398451 h 1708609"/>
              <a:gd name="connsiteX20" fmla="*/ 6941942 w 7294718"/>
              <a:gd name="connsiteY20" fmla="*/ 1255574 h 1708609"/>
              <a:gd name="connsiteX21" fmla="*/ 6799067 w 7294718"/>
              <a:gd name="connsiteY21" fmla="*/ 1293674 h 1708609"/>
              <a:gd name="connsiteX22" fmla="*/ 6389492 w 7294718"/>
              <a:gd name="connsiteY22" fmla="*/ 1303199 h 1708609"/>
              <a:gd name="connsiteX23" fmla="*/ 6351392 w 7294718"/>
              <a:gd name="connsiteY23" fmla="*/ 960299 h 1708609"/>
              <a:gd name="connsiteX24" fmla="*/ 5808467 w 7294718"/>
              <a:gd name="connsiteY24" fmla="*/ 950774 h 1708609"/>
              <a:gd name="connsiteX25" fmla="*/ 4855967 w 7294718"/>
              <a:gd name="connsiteY25" fmla="*/ 969824 h 1708609"/>
              <a:gd name="connsiteX26" fmla="*/ 4789292 w 7294718"/>
              <a:gd name="connsiteY26" fmla="*/ 665024 h 1708609"/>
              <a:gd name="connsiteX27" fmla="*/ 3817742 w 7294718"/>
              <a:gd name="connsiteY27" fmla="*/ 741224 h 1708609"/>
              <a:gd name="connsiteX28" fmla="*/ 3303392 w 7294718"/>
              <a:gd name="connsiteY28" fmla="*/ 731699 h 1708609"/>
              <a:gd name="connsiteX29" fmla="*/ 3351018 w 7294718"/>
              <a:gd name="connsiteY29" fmla="*/ 388801 h 1708609"/>
              <a:gd name="connsiteX30" fmla="*/ 817367 w 7294718"/>
              <a:gd name="connsiteY30" fmla="*/ 398324 h 1708609"/>
              <a:gd name="connsiteX31" fmla="*/ 112517 w 7294718"/>
              <a:gd name="connsiteY31" fmla="*/ 350699 h 1708609"/>
              <a:gd name="connsiteX32" fmla="*/ 388742 w 7294718"/>
              <a:gd name="connsiteY32" fmla="*/ 36374 h 1708609"/>
              <a:gd name="connsiteX0" fmla="*/ 388742 w 7327068"/>
              <a:gd name="connsiteY0" fmla="*/ 36374 h 1708609"/>
              <a:gd name="connsiteX1" fmla="*/ 3760592 w 7327068"/>
              <a:gd name="connsiteY1" fmla="*/ 36374 h 1708609"/>
              <a:gd name="connsiteX2" fmla="*/ 3865367 w 7327068"/>
              <a:gd name="connsiteY2" fmla="*/ 303074 h 1708609"/>
              <a:gd name="connsiteX3" fmla="*/ 3912992 w 7327068"/>
              <a:gd name="connsiteY3" fmla="*/ 445949 h 1708609"/>
              <a:gd name="connsiteX4" fmla="*/ 4570217 w 7327068"/>
              <a:gd name="connsiteY4" fmla="*/ 455474 h 1708609"/>
              <a:gd name="connsiteX5" fmla="*/ 6065642 w 7327068"/>
              <a:gd name="connsiteY5" fmla="*/ 455474 h 1708609"/>
              <a:gd name="connsiteX6" fmla="*/ 6027542 w 7327068"/>
              <a:gd name="connsiteY6" fmla="*/ 617399 h 1708609"/>
              <a:gd name="connsiteX7" fmla="*/ 5379842 w 7327068"/>
              <a:gd name="connsiteY7" fmla="*/ 626924 h 1708609"/>
              <a:gd name="connsiteX8" fmla="*/ 5370317 w 7327068"/>
              <a:gd name="connsiteY8" fmla="*/ 741224 h 1708609"/>
              <a:gd name="connsiteX9" fmla="*/ 5798942 w 7327068"/>
              <a:gd name="connsiteY9" fmla="*/ 760274 h 1708609"/>
              <a:gd name="connsiteX10" fmla="*/ 6656192 w 7327068"/>
              <a:gd name="connsiteY10" fmla="*/ 769799 h 1708609"/>
              <a:gd name="connsiteX11" fmla="*/ 7189592 w 7327068"/>
              <a:gd name="connsiteY11" fmla="*/ 760274 h 1708609"/>
              <a:gd name="connsiteX12" fmla="*/ 7113392 w 7327068"/>
              <a:gd name="connsiteY12" fmla="*/ 912674 h 1708609"/>
              <a:gd name="connsiteX13" fmla="*/ 6789542 w 7327068"/>
              <a:gd name="connsiteY13" fmla="*/ 903149 h 1708609"/>
              <a:gd name="connsiteX14" fmla="*/ 6713342 w 7327068"/>
              <a:gd name="connsiteY14" fmla="*/ 1093649 h 1708609"/>
              <a:gd name="connsiteX15" fmla="*/ 7275317 w 7327068"/>
              <a:gd name="connsiteY15" fmla="*/ 998399 h 1708609"/>
              <a:gd name="connsiteX16" fmla="*/ 7294367 w 7327068"/>
              <a:gd name="connsiteY16" fmla="*/ 1407974 h 1708609"/>
              <a:gd name="connsiteX17" fmla="*/ 7208642 w 7327068"/>
              <a:gd name="connsiteY17" fmla="*/ 1674674 h 1708609"/>
              <a:gd name="connsiteX18" fmla="*/ 7018142 w 7327068"/>
              <a:gd name="connsiteY18" fmla="*/ 1674674 h 1708609"/>
              <a:gd name="connsiteX19" fmla="*/ 6932418 w 7327068"/>
              <a:gd name="connsiteY19" fmla="*/ 1398451 h 1708609"/>
              <a:gd name="connsiteX20" fmla="*/ 6941942 w 7327068"/>
              <a:gd name="connsiteY20" fmla="*/ 1255574 h 1708609"/>
              <a:gd name="connsiteX21" fmla="*/ 6799067 w 7327068"/>
              <a:gd name="connsiteY21" fmla="*/ 1293674 h 1708609"/>
              <a:gd name="connsiteX22" fmla="*/ 6389492 w 7327068"/>
              <a:gd name="connsiteY22" fmla="*/ 1303199 h 1708609"/>
              <a:gd name="connsiteX23" fmla="*/ 6351392 w 7327068"/>
              <a:gd name="connsiteY23" fmla="*/ 960299 h 1708609"/>
              <a:gd name="connsiteX24" fmla="*/ 5808467 w 7327068"/>
              <a:gd name="connsiteY24" fmla="*/ 950774 h 1708609"/>
              <a:gd name="connsiteX25" fmla="*/ 4855967 w 7327068"/>
              <a:gd name="connsiteY25" fmla="*/ 969824 h 1708609"/>
              <a:gd name="connsiteX26" fmla="*/ 4789292 w 7327068"/>
              <a:gd name="connsiteY26" fmla="*/ 665024 h 1708609"/>
              <a:gd name="connsiteX27" fmla="*/ 3817742 w 7327068"/>
              <a:gd name="connsiteY27" fmla="*/ 741224 h 1708609"/>
              <a:gd name="connsiteX28" fmla="*/ 3303392 w 7327068"/>
              <a:gd name="connsiteY28" fmla="*/ 731699 h 1708609"/>
              <a:gd name="connsiteX29" fmla="*/ 3351018 w 7327068"/>
              <a:gd name="connsiteY29" fmla="*/ 388801 h 1708609"/>
              <a:gd name="connsiteX30" fmla="*/ 817367 w 7327068"/>
              <a:gd name="connsiteY30" fmla="*/ 398324 h 1708609"/>
              <a:gd name="connsiteX31" fmla="*/ 112517 w 7327068"/>
              <a:gd name="connsiteY31" fmla="*/ 350699 h 1708609"/>
              <a:gd name="connsiteX32" fmla="*/ 388742 w 7327068"/>
              <a:gd name="connsiteY32" fmla="*/ 36374 h 1708609"/>
              <a:gd name="connsiteX0" fmla="*/ 388742 w 7309763"/>
              <a:gd name="connsiteY0" fmla="*/ 36374 h 1708609"/>
              <a:gd name="connsiteX1" fmla="*/ 3760592 w 7309763"/>
              <a:gd name="connsiteY1" fmla="*/ 36374 h 1708609"/>
              <a:gd name="connsiteX2" fmla="*/ 3865367 w 7309763"/>
              <a:gd name="connsiteY2" fmla="*/ 303074 h 1708609"/>
              <a:gd name="connsiteX3" fmla="*/ 3912992 w 7309763"/>
              <a:gd name="connsiteY3" fmla="*/ 445949 h 1708609"/>
              <a:gd name="connsiteX4" fmla="*/ 4570217 w 7309763"/>
              <a:gd name="connsiteY4" fmla="*/ 455474 h 1708609"/>
              <a:gd name="connsiteX5" fmla="*/ 6065642 w 7309763"/>
              <a:gd name="connsiteY5" fmla="*/ 455474 h 1708609"/>
              <a:gd name="connsiteX6" fmla="*/ 6027542 w 7309763"/>
              <a:gd name="connsiteY6" fmla="*/ 617399 h 1708609"/>
              <a:gd name="connsiteX7" fmla="*/ 5379842 w 7309763"/>
              <a:gd name="connsiteY7" fmla="*/ 626924 h 1708609"/>
              <a:gd name="connsiteX8" fmla="*/ 5370317 w 7309763"/>
              <a:gd name="connsiteY8" fmla="*/ 741224 h 1708609"/>
              <a:gd name="connsiteX9" fmla="*/ 5798942 w 7309763"/>
              <a:gd name="connsiteY9" fmla="*/ 760274 h 1708609"/>
              <a:gd name="connsiteX10" fmla="*/ 6656192 w 7309763"/>
              <a:gd name="connsiteY10" fmla="*/ 769799 h 1708609"/>
              <a:gd name="connsiteX11" fmla="*/ 7189592 w 7309763"/>
              <a:gd name="connsiteY11" fmla="*/ 760274 h 1708609"/>
              <a:gd name="connsiteX12" fmla="*/ 7113392 w 7309763"/>
              <a:gd name="connsiteY12" fmla="*/ 912674 h 1708609"/>
              <a:gd name="connsiteX13" fmla="*/ 6789542 w 7309763"/>
              <a:gd name="connsiteY13" fmla="*/ 903149 h 1708609"/>
              <a:gd name="connsiteX14" fmla="*/ 6713342 w 7309763"/>
              <a:gd name="connsiteY14" fmla="*/ 1093649 h 1708609"/>
              <a:gd name="connsiteX15" fmla="*/ 6963097 w 7309763"/>
              <a:gd name="connsiteY15" fmla="*/ 980170 h 1708609"/>
              <a:gd name="connsiteX16" fmla="*/ 7275317 w 7309763"/>
              <a:gd name="connsiteY16" fmla="*/ 998399 h 1708609"/>
              <a:gd name="connsiteX17" fmla="*/ 7294367 w 7309763"/>
              <a:gd name="connsiteY17" fmla="*/ 1407974 h 1708609"/>
              <a:gd name="connsiteX18" fmla="*/ 7208642 w 7309763"/>
              <a:gd name="connsiteY18" fmla="*/ 1674674 h 1708609"/>
              <a:gd name="connsiteX19" fmla="*/ 7018142 w 7309763"/>
              <a:gd name="connsiteY19" fmla="*/ 1674674 h 1708609"/>
              <a:gd name="connsiteX20" fmla="*/ 6932418 w 7309763"/>
              <a:gd name="connsiteY20" fmla="*/ 1398451 h 1708609"/>
              <a:gd name="connsiteX21" fmla="*/ 6941942 w 7309763"/>
              <a:gd name="connsiteY21" fmla="*/ 1255574 h 1708609"/>
              <a:gd name="connsiteX22" fmla="*/ 6799067 w 7309763"/>
              <a:gd name="connsiteY22" fmla="*/ 1293674 h 1708609"/>
              <a:gd name="connsiteX23" fmla="*/ 6389492 w 7309763"/>
              <a:gd name="connsiteY23" fmla="*/ 1303199 h 1708609"/>
              <a:gd name="connsiteX24" fmla="*/ 6351392 w 7309763"/>
              <a:gd name="connsiteY24" fmla="*/ 960299 h 1708609"/>
              <a:gd name="connsiteX25" fmla="*/ 5808467 w 7309763"/>
              <a:gd name="connsiteY25" fmla="*/ 950774 h 1708609"/>
              <a:gd name="connsiteX26" fmla="*/ 4855967 w 7309763"/>
              <a:gd name="connsiteY26" fmla="*/ 969824 h 1708609"/>
              <a:gd name="connsiteX27" fmla="*/ 4789292 w 7309763"/>
              <a:gd name="connsiteY27" fmla="*/ 665024 h 1708609"/>
              <a:gd name="connsiteX28" fmla="*/ 3817742 w 7309763"/>
              <a:gd name="connsiteY28" fmla="*/ 741224 h 1708609"/>
              <a:gd name="connsiteX29" fmla="*/ 3303392 w 7309763"/>
              <a:gd name="connsiteY29" fmla="*/ 731699 h 1708609"/>
              <a:gd name="connsiteX30" fmla="*/ 3351018 w 7309763"/>
              <a:gd name="connsiteY30" fmla="*/ 388801 h 1708609"/>
              <a:gd name="connsiteX31" fmla="*/ 817367 w 7309763"/>
              <a:gd name="connsiteY31" fmla="*/ 398324 h 1708609"/>
              <a:gd name="connsiteX32" fmla="*/ 112517 w 7309763"/>
              <a:gd name="connsiteY32" fmla="*/ 350699 h 1708609"/>
              <a:gd name="connsiteX33" fmla="*/ 388742 w 7309763"/>
              <a:gd name="connsiteY33" fmla="*/ 36374 h 1708609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41942 w 7354229"/>
              <a:gd name="connsiteY21" fmla="*/ 1255574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03842 w 7354229"/>
              <a:gd name="connsiteY21" fmla="*/ 1303199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706864"/>
              <a:gd name="connsiteX1" fmla="*/ 3760592 w 7354229"/>
              <a:gd name="connsiteY1" fmla="*/ 36374 h 1706864"/>
              <a:gd name="connsiteX2" fmla="*/ 3865367 w 7354229"/>
              <a:gd name="connsiteY2" fmla="*/ 303074 h 1706864"/>
              <a:gd name="connsiteX3" fmla="*/ 3912992 w 7354229"/>
              <a:gd name="connsiteY3" fmla="*/ 445949 h 1706864"/>
              <a:gd name="connsiteX4" fmla="*/ 4570217 w 7354229"/>
              <a:gd name="connsiteY4" fmla="*/ 455474 h 1706864"/>
              <a:gd name="connsiteX5" fmla="*/ 6065642 w 7354229"/>
              <a:gd name="connsiteY5" fmla="*/ 455474 h 1706864"/>
              <a:gd name="connsiteX6" fmla="*/ 6027542 w 7354229"/>
              <a:gd name="connsiteY6" fmla="*/ 617399 h 1706864"/>
              <a:gd name="connsiteX7" fmla="*/ 5379842 w 7354229"/>
              <a:gd name="connsiteY7" fmla="*/ 626924 h 1706864"/>
              <a:gd name="connsiteX8" fmla="*/ 5370317 w 7354229"/>
              <a:gd name="connsiteY8" fmla="*/ 741224 h 1706864"/>
              <a:gd name="connsiteX9" fmla="*/ 5798942 w 7354229"/>
              <a:gd name="connsiteY9" fmla="*/ 760274 h 1706864"/>
              <a:gd name="connsiteX10" fmla="*/ 6656192 w 7354229"/>
              <a:gd name="connsiteY10" fmla="*/ 769799 h 1706864"/>
              <a:gd name="connsiteX11" fmla="*/ 7189592 w 7354229"/>
              <a:gd name="connsiteY11" fmla="*/ 760274 h 1706864"/>
              <a:gd name="connsiteX12" fmla="*/ 7113392 w 7354229"/>
              <a:gd name="connsiteY12" fmla="*/ 912674 h 1706864"/>
              <a:gd name="connsiteX13" fmla="*/ 6789542 w 7354229"/>
              <a:gd name="connsiteY13" fmla="*/ 903149 h 1706864"/>
              <a:gd name="connsiteX14" fmla="*/ 6713342 w 7354229"/>
              <a:gd name="connsiteY14" fmla="*/ 1093649 h 1706864"/>
              <a:gd name="connsiteX15" fmla="*/ 6963097 w 7354229"/>
              <a:gd name="connsiteY15" fmla="*/ 980170 h 1706864"/>
              <a:gd name="connsiteX16" fmla="*/ 7275317 w 7354229"/>
              <a:gd name="connsiteY16" fmla="*/ 998399 h 1706864"/>
              <a:gd name="connsiteX17" fmla="*/ 7351517 w 7354229"/>
              <a:gd name="connsiteY17" fmla="*/ 1398449 h 1706864"/>
              <a:gd name="connsiteX18" fmla="*/ 7208642 w 7354229"/>
              <a:gd name="connsiteY18" fmla="*/ 1674674 h 1706864"/>
              <a:gd name="connsiteX19" fmla="*/ 7018142 w 7354229"/>
              <a:gd name="connsiteY19" fmla="*/ 1674674 h 1706864"/>
              <a:gd name="connsiteX20" fmla="*/ 6884793 w 7354229"/>
              <a:gd name="connsiteY20" fmla="*/ 1436551 h 1706864"/>
              <a:gd name="connsiteX21" fmla="*/ 6903842 w 7354229"/>
              <a:gd name="connsiteY21" fmla="*/ 1303199 h 1706864"/>
              <a:gd name="connsiteX22" fmla="*/ 6799067 w 7354229"/>
              <a:gd name="connsiteY22" fmla="*/ 1293674 h 1706864"/>
              <a:gd name="connsiteX23" fmla="*/ 6389492 w 7354229"/>
              <a:gd name="connsiteY23" fmla="*/ 1303199 h 1706864"/>
              <a:gd name="connsiteX24" fmla="*/ 6351392 w 7354229"/>
              <a:gd name="connsiteY24" fmla="*/ 960299 h 1706864"/>
              <a:gd name="connsiteX25" fmla="*/ 5808467 w 7354229"/>
              <a:gd name="connsiteY25" fmla="*/ 950774 h 1706864"/>
              <a:gd name="connsiteX26" fmla="*/ 4855967 w 7354229"/>
              <a:gd name="connsiteY26" fmla="*/ 969824 h 1706864"/>
              <a:gd name="connsiteX27" fmla="*/ 4789292 w 7354229"/>
              <a:gd name="connsiteY27" fmla="*/ 665024 h 1706864"/>
              <a:gd name="connsiteX28" fmla="*/ 3817742 w 7354229"/>
              <a:gd name="connsiteY28" fmla="*/ 741224 h 1706864"/>
              <a:gd name="connsiteX29" fmla="*/ 3303392 w 7354229"/>
              <a:gd name="connsiteY29" fmla="*/ 731699 h 1706864"/>
              <a:gd name="connsiteX30" fmla="*/ 3351018 w 7354229"/>
              <a:gd name="connsiteY30" fmla="*/ 388801 h 1706864"/>
              <a:gd name="connsiteX31" fmla="*/ 817367 w 7354229"/>
              <a:gd name="connsiteY31" fmla="*/ 398324 h 1706864"/>
              <a:gd name="connsiteX32" fmla="*/ 112517 w 7354229"/>
              <a:gd name="connsiteY32" fmla="*/ 350699 h 1706864"/>
              <a:gd name="connsiteX33" fmla="*/ 388742 w 7354229"/>
              <a:gd name="connsiteY33" fmla="*/ 36374 h 1706864"/>
              <a:gd name="connsiteX0" fmla="*/ 222332 w 7187819"/>
              <a:gd name="connsiteY0" fmla="*/ 42711 h 1713201"/>
              <a:gd name="connsiteX1" fmla="*/ 3594182 w 7187819"/>
              <a:gd name="connsiteY1" fmla="*/ 42711 h 1713201"/>
              <a:gd name="connsiteX2" fmla="*/ 3698957 w 7187819"/>
              <a:gd name="connsiteY2" fmla="*/ 309411 h 1713201"/>
              <a:gd name="connsiteX3" fmla="*/ 3746582 w 7187819"/>
              <a:gd name="connsiteY3" fmla="*/ 452286 h 1713201"/>
              <a:gd name="connsiteX4" fmla="*/ 4403807 w 7187819"/>
              <a:gd name="connsiteY4" fmla="*/ 461811 h 1713201"/>
              <a:gd name="connsiteX5" fmla="*/ 5899232 w 7187819"/>
              <a:gd name="connsiteY5" fmla="*/ 461811 h 1713201"/>
              <a:gd name="connsiteX6" fmla="*/ 5861132 w 7187819"/>
              <a:gd name="connsiteY6" fmla="*/ 623736 h 1713201"/>
              <a:gd name="connsiteX7" fmla="*/ 5213432 w 7187819"/>
              <a:gd name="connsiteY7" fmla="*/ 633261 h 1713201"/>
              <a:gd name="connsiteX8" fmla="*/ 5203907 w 7187819"/>
              <a:gd name="connsiteY8" fmla="*/ 747561 h 1713201"/>
              <a:gd name="connsiteX9" fmla="*/ 5632532 w 7187819"/>
              <a:gd name="connsiteY9" fmla="*/ 766611 h 1713201"/>
              <a:gd name="connsiteX10" fmla="*/ 6489782 w 7187819"/>
              <a:gd name="connsiteY10" fmla="*/ 776136 h 1713201"/>
              <a:gd name="connsiteX11" fmla="*/ 7023182 w 7187819"/>
              <a:gd name="connsiteY11" fmla="*/ 766611 h 1713201"/>
              <a:gd name="connsiteX12" fmla="*/ 6946982 w 7187819"/>
              <a:gd name="connsiteY12" fmla="*/ 919011 h 1713201"/>
              <a:gd name="connsiteX13" fmla="*/ 6623132 w 7187819"/>
              <a:gd name="connsiteY13" fmla="*/ 909486 h 1713201"/>
              <a:gd name="connsiteX14" fmla="*/ 6546932 w 7187819"/>
              <a:gd name="connsiteY14" fmla="*/ 1099986 h 1713201"/>
              <a:gd name="connsiteX15" fmla="*/ 6796687 w 7187819"/>
              <a:gd name="connsiteY15" fmla="*/ 986507 h 1713201"/>
              <a:gd name="connsiteX16" fmla="*/ 7108907 w 7187819"/>
              <a:gd name="connsiteY16" fmla="*/ 1004736 h 1713201"/>
              <a:gd name="connsiteX17" fmla="*/ 7185107 w 7187819"/>
              <a:gd name="connsiteY17" fmla="*/ 1404786 h 1713201"/>
              <a:gd name="connsiteX18" fmla="*/ 7042232 w 7187819"/>
              <a:gd name="connsiteY18" fmla="*/ 1681011 h 1713201"/>
              <a:gd name="connsiteX19" fmla="*/ 6851732 w 7187819"/>
              <a:gd name="connsiteY19" fmla="*/ 1681011 h 1713201"/>
              <a:gd name="connsiteX20" fmla="*/ 6718383 w 7187819"/>
              <a:gd name="connsiteY20" fmla="*/ 1442888 h 1713201"/>
              <a:gd name="connsiteX21" fmla="*/ 6737432 w 7187819"/>
              <a:gd name="connsiteY21" fmla="*/ 1309536 h 1713201"/>
              <a:gd name="connsiteX22" fmla="*/ 6632657 w 7187819"/>
              <a:gd name="connsiteY22" fmla="*/ 1300011 h 1713201"/>
              <a:gd name="connsiteX23" fmla="*/ 6223082 w 7187819"/>
              <a:gd name="connsiteY23" fmla="*/ 1309536 h 1713201"/>
              <a:gd name="connsiteX24" fmla="*/ 6184982 w 7187819"/>
              <a:gd name="connsiteY24" fmla="*/ 966636 h 1713201"/>
              <a:gd name="connsiteX25" fmla="*/ 5642057 w 7187819"/>
              <a:gd name="connsiteY25" fmla="*/ 957111 h 1713201"/>
              <a:gd name="connsiteX26" fmla="*/ 4689557 w 7187819"/>
              <a:gd name="connsiteY26" fmla="*/ 976161 h 1713201"/>
              <a:gd name="connsiteX27" fmla="*/ 4622882 w 7187819"/>
              <a:gd name="connsiteY27" fmla="*/ 671361 h 1713201"/>
              <a:gd name="connsiteX28" fmla="*/ 3651332 w 7187819"/>
              <a:gd name="connsiteY28" fmla="*/ 747561 h 1713201"/>
              <a:gd name="connsiteX29" fmla="*/ 3136982 w 7187819"/>
              <a:gd name="connsiteY29" fmla="*/ 738036 h 1713201"/>
              <a:gd name="connsiteX30" fmla="*/ 3184608 w 7187819"/>
              <a:gd name="connsiteY30" fmla="*/ 395138 h 1713201"/>
              <a:gd name="connsiteX31" fmla="*/ 650957 w 7187819"/>
              <a:gd name="connsiteY31" fmla="*/ 404661 h 1713201"/>
              <a:gd name="connsiteX32" fmla="*/ 349868 w 7187819"/>
              <a:gd name="connsiteY32" fmla="*/ 452038 h 1713201"/>
              <a:gd name="connsiteX33" fmla="*/ 222332 w 7187819"/>
              <a:gd name="connsiteY33" fmla="*/ 42711 h 1713201"/>
              <a:gd name="connsiteX0" fmla="*/ 255180 w 7090039"/>
              <a:gd name="connsiteY0" fmla="*/ 59371 h 1694235"/>
              <a:gd name="connsiteX1" fmla="*/ 3496402 w 7090039"/>
              <a:gd name="connsiteY1" fmla="*/ 23745 h 1694235"/>
              <a:gd name="connsiteX2" fmla="*/ 3601177 w 7090039"/>
              <a:gd name="connsiteY2" fmla="*/ 290445 h 1694235"/>
              <a:gd name="connsiteX3" fmla="*/ 3648802 w 7090039"/>
              <a:gd name="connsiteY3" fmla="*/ 433320 h 1694235"/>
              <a:gd name="connsiteX4" fmla="*/ 4306027 w 7090039"/>
              <a:gd name="connsiteY4" fmla="*/ 442845 h 1694235"/>
              <a:gd name="connsiteX5" fmla="*/ 5801452 w 7090039"/>
              <a:gd name="connsiteY5" fmla="*/ 442845 h 1694235"/>
              <a:gd name="connsiteX6" fmla="*/ 5763352 w 7090039"/>
              <a:gd name="connsiteY6" fmla="*/ 604770 h 1694235"/>
              <a:gd name="connsiteX7" fmla="*/ 5115652 w 7090039"/>
              <a:gd name="connsiteY7" fmla="*/ 614295 h 1694235"/>
              <a:gd name="connsiteX8" fmla="*/ 5106127 w 7090039"/>
              <a:gd name="connsiteY8" fmla="*/ 728595 h 1694235"/>
              <a:gd name="connsiteX9" fmla="*/ 5534752 w 7090039"/>
              <a:gd name="connsiteY9" fmla="*/ 747645 h 1694235"/>
              <a:gd name="connsiteX10" fmla="*/ 6392002 w 7090039"/>
              <a:gd name="connsiteY10" fmla="*/ 757170 h 1694235"/>
              <a:gd name="connsiteX11" fmla="*/ 6925402 w 7090039"/>
              <a:gd name="connsiteY11" fmla="*/ 747645 h 1694235"/>
              <a:gd name="connsiteX12" fmla="*/ 6849202 w 7090039"/>
              <a:gd name="connsiteY12" fmla="*/ 900045 h 1694235"/>
              <a:gd name="connsiteX13" fmla="*/ 6525352 w 7090039"/>
              <a:gd name="connsiteY13" fmla="*/ 890520 h 1694235"/>
              <a:gd name="connsiteX14" fmla="*/ 6449152 w 7090039"/>
              <a:gd name="connsiteY14" fmla="*/ 1081020 h 1694235"/>
              <a:gd name="connsiteX15" fmla="*/ 6698907 w 7090039"/>
              <a:gd name="connsiteY15" fmla="*/ 967541 h 1694235"/>
              <a:gd name="connsiteX16" fmla="*/ 7011127 w 7090039"/>
              <a:gd name="connsiteY16" fmla="*/ 985770 h 1694235"/>
              <a:gd name="connsiteX17" fmla="*/ 7087327 w 7090039"/>
              <a:gd name="connsiteY17" fmla="*/ 1385820 h 1694235"/>
              <a:gd name="connsiteX18" fmla="*/ 6944452 w 7090039"/>
              <a:gd name="connsiteY18" fmla="*/ 1662045 h 1694235"/>
              <a:gd name="connsiteX19" fmla="*/ 6753952 w 7090039"/>
              <a:gd name="connsiteY19" fmla="*/ 1662045 h 1694235"/>
              <a:gd name="connsiteX20" fmla="*/ 6620603 w 7090039"/>
              <a:gd name="connsiteY20" fmla="*/ 1423922 h 1694235"/>
              <a:gd name="connsiteX21" fmla="*/ 6639652 w 7090039"/>
              <a:gd name="connsiteY21" fmla="*/ 1290570 h 1694235"/>
              <a:gd name="connsiteX22" fmla="*/ 6534877 w 7090039"/>
              <a:gd name="connsiteY22" fmla="*/ 1281045 h 1694235"/>
              <a:gd name="connsiteX23" fmla="*/ 6125302 w 7090039"/>
              <a:gd name="connsiteY23" fmla="*/ 1290570 h 1694235"/>
              <a:gd name="connsiteX24" fmla="*/ 6087202 w 7090039"/>
              <a:gd name="connsiteY24" fmla="*/ 947670 h 1694235"/>
              <a:gd name="connsiteX25" fmla="*/ 5544277 w 7090039"/>
              <a:gd name="connsiteY25" fmla="*/ 938145 h 1694235"/>
              <a:gd name="connsiteX26" fmla="*/ 4591777 w 7090039"/>
              <a:gd name="connsiteY26" fmla="*/ 957195 h 1694235"/>
              <a:gd name="connsiteX27" fmla="*/ 4525102 w 7090039"/>
              <a:gd name="connsiteY27" fmla="*/ 652395 h 1694235"/>
              <a:gd name="connsiteX28" fmla="*/ 3553552 w 7090039"/>
              <a:gd name="connsiteY28" fmla="*/ 728595 h 1694235"/>
              <a:gd name="connsiteX29" fmla="*/ 3039202 w 7090039"/>
              <a:gd name="connsiteY29" fmla="*/ 719070 h 1694235"/>
              <a:gd name="connsiteX30" fmla="*/ 3086828 w 7090039"/>
              <a:gd name="connsiteY30" fmla="*/ 376172 h 1694235"/>
              <a:gd name="connsiteX31" fmla="*/ 553177 w 7090039"/>
              <a:gd name="connsiteY31" fmla="*/ 385695 h 1694235"/>
              <a:gd name="connsiteX32" fmla="*/ 252088 w 7090039"/>
              <a:gd name="connsiteY32" fmla="*/ 433072 h 1694235"/>
              <a:gd name="connsiteX33" fmla="*/ 255180 w 7090039"/>
              <a:gd name="connsiteY33" fmla="*/ 59371 h 1694235"/>
              <a:gd name="connsiteX0" fmla="*/ 292334 w 7127193"/>
              <a:gd name="connsiteY0" fmla="*/ 61137 h 1696001"/>
              <a:gd name="connsiteX1" fmla="*/ 3533556 w 7127193"/>
              <a:gd name="connsiteY1" fmla="*/ 25511 h 1696001"/>
              <a:gd name="connsiteX2" fmla="*/ 3638331 w 7127193"/>
              <a:gd name="connsiteY2" fmla="*/ 292211 h 1696001"/>
              <a:gd name="connsiteX3" fmla="*/ 3685956 w 7127193"/>
              <a:gd name="connsiteY3" fmla="*/ 435086 h 1696001"/>
              <a:gd name="connsiteX4" fmla="*/ 4343181 w 7127193"/>
              <a:gd name="connsiteY4" fmla="*/ 444611 h 1696001"/>
              <a:gd name="connsiteX5" fmla="*/ 5838606 w 7127193"/>
              <a:gd name="connsiteY5" fmla="*/ 444611 h 1696001"/>
              <a:gd name="connsiteX6" fmla="*/ 5800506 w 7127193"/>
              <a:gd name="connsiteY6" fmla="*/ 606536 h 1696001"/>
              <a:gd name="connsiteX7" fmla="*/ 5152806 w 7127193"/>
              <a:gd name="connsiteY7" fmla="*/ 616061 h 1696001"/>
              <a:gd name="connsiteX8" fmla="*/ 5143281 w 7127193"/>
              <a:gd name="connsiteY8" fmla="*/ 730361 h 1696001"/>
              <a:gd name="connsiteX9" fmla="*/ 5571906 w 7127193"/>
              <a:gd name="connsiteY9" fmla="*/ 749411 h 1696001"/>
              <a:gd name="connsiteX10" fmla="*/ 6429156 w 7127193"/>
              <a:gd name="connsiteY10" fmla="*/ 758936 h 1696001"/>
              <a:gd name="connsiteX11" fmla="*/ 6962556 w 7127193"/>
              <a:gd name="connsiteY11" fmla="*/ 749411 h 1696001"/>
              <a:gd name="connsiteX12" fmla="*/ 6886356 w 7127193"/>
              <a:gd name="connsiteY12" fmla="*/ 901811 h 1696001"/>
              <a:gd name="connsiteX13" fmla="*/ 6562506 w 7127193"/>
              <a:gd name="connsiteY13" fmla="*/ 892286 h 1696001"/>
              <a:gd name="connsiteX14" fmla="*/ 6486306 w 7127193"/>
              <a:gd name="connsiteY14" fmla="*/ 1082786 h 1696001"/>
              <a:gd name="connsiteX15" fmla="*/ 6736061 w 7127193"/>
              <a:gd name="connsiteY15" fmla="*/ 969307 h 1696001"/>
              <a:gd name="connsiteX16" fmla="*/ 7048281 w 7127193"/>
              <a:gd name="connsiteY16" fmla="*/ 987536 h 1696001"/>
              <a:gd name="connsiteX17" fmla="*/ 7124481 w 7127193"/>
              <a:gd name="connsiteY17" fmla="*/ 1387586 h 1696001"/>
              <a:gd name="connsiteX18" fmla="*/ 6981606 w 7127193"/>
              <a:gd name="connsiteY18" fmla="*/ 1663811 h 1696001"/>
              <a:gd name="connsiteX19" fmla="*/ 6791106 w 7127193"/>
              <a:gd name="connsiteY19" fmla="*/ 1663811 h 1696001"/>
              <a:gd name="connsiteX20" fmla="*/ 6657757 w 7127193"/>
              <a:gd name="connsiteY20" fmla="*/ 1425688 h 1696001"/>
              <a:gd name="connsiteX21" fmla="*/ 6676806 w 7127193"/>
              <a:gd name="connsiteY21" fmla="*/ 1292336 h 1696001"/>
              <a:gd name="connsiteX22" fmla="*/ 6572031 w 7127193"/>
              <a:gd name="connsiteY22" fmla="*/ 1282811 h 1696001"/>
              <a:gd name="connsiteX23" fmla="*/ 6162456 w 7127193"/>
              <a:gd name="connsiteY23" fmla="*/ 1292336 h 1696001"/>
              <a:gd name="connsiteX24" fmla="*/ 6124356 w 7127193"/>
              <a:gd name="connsiteY24" fmla="*/ 949436 h 1696001"/>
              <a:gd name="connsiteX25" fmla="*/ 5581431 w 7127193"/>
              <a:gd name="connsiteY25" fmla="*/ 939911 h 1696001"/>
              <a:gd name="connsiteX26" fmla="*/ 4628931 w 7127193"/>
              <a:gd name="connsiteY26" fmla="*/ 958961 h 1696001"/>
              <a:gd name="connsiteX27" fmla="*/ 4562256 w 7127193"/>
              <a:gd name="connsiteY27" fmla="*/ 654161 h 1696001"/>
              <a:gd name="connsiteX28" fmla="*/ 3590706 w 7127193"/>
              <a:gd name="connsiteY28" fmla="*/ 730361 h 1696001"/>
              <a:gd name="connsiteX29" fmla="*/ 3076356 w 7127193"/>
              <a:gd name="connsiteY29" fmla="*/ 720836 h 1696001"/>
              <a:gd name="connsiteX30" fmla="*/ 3123982 w 7127193"/>
              <a:gd name="connsiteY30" fmla="*/ 377938 h 1696001"/>
              <a:gd name="connsiteX31" fmla="*/ 590331 w 7127193"/>
              <a:gd name="connsiteY31" fmla="*/ 387461 h 1696001"/>
              <a:gd name="connsiteX32" fmla="*/ 194239 w 7127193"/>
              <a:gd name="connsiteY32" fmla="*/ 470464 h 1696001"/>
              <a:gd name="connsiteX33" fmla="*/ 292334 w 7127193"/>
              <a:gd name="connsiteY33" fmla="*/ 61137 h 169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127193" h="1696001">
                <a:moveTo>
                  <a:pt x="292334" y="61137"/>
                </a:moveTo>
                <a:cubicBezTo>
                  <a:pt x="848887" y="-13022"/>
                  <a:pt x="2975890" y="-13001"/>
                  <a:pt x="3533556" y="25511"/>
                </a:cubicBezTo>
                <a:cubicBezTo>
                  <a:pt x="4091222" y="64023"/>
                  <a:pt x="3612931" y="223949"/>
                  <a:pt x="3638331" y="292211"/>
                </a:cubicBezTo>
                <a:cubicBezTo>
                  <a:pt x="3663731" y="360474"/>
                  <a:pt x="3568481" y="409686"/>
                  <a:pt x="3685956" y="435086"/>
                </a:cubicBezTo>
                <a:cubicBezTo>
                  <a:pt x="3803431" y="460486"/>
                  <a:pt x="4343181" y="444611"/>
                  <a:pt x="4343181" y="444611"/>
                </a:cubicBezTo>
                <a:cubicBezTo>
                  <a:pt x="4701956" y="446198"/>
                  <a:pt x="5595719" y="417624"/>
                  <a:pt x="5838606" y="444611"/>
                </a:cubicBezTo>
                <a:cubicBezTo>
                  <a:pt x="6081493" y="471598"/>
                  <a:pt x="5914806" y="577961"/>
                  <a:pt x="5800506" y="606536"/>
                </a:cubicBezTo>
                <a:cubicBezTo>
                  <a:pt x="5686206" y="635111"/>
                  <a:pt x="5262343" y="595424"/>
                  <a:pt x="5152806" y="616061"/>
                </a:cubicBezTo>
                <a:cubicBezTo>
                  <a:pt x="5043269" y="636698"/>
                  <a:pt x="5073431" y="708136"/>
                  <a:pt x="5143281" y="730361"/>
                </a:cubicBezTo>
                <a:cubicBezTo>
                  <a:pt x="5213131" y="752586"/>
                  <a:pt x="5357594" y="744649"/>
                  <a:pt x="5571906" y="749411"/>
                </a:cubicBezTo>
                <a:cubicBezTo>
                  <a:pt x="5786218" y="754173"/>
                  <a:pt x="6197381" y="758936"/>
                  <a:pt x="6429156" y="758936"/>
                </a:cubicBezTo>
                <a:cubicBezTo>
                  <a:pt x="6660931" y="758936"/>
                  <a:pt x="6886356" y="725599"/>
                  <a:pt x="6962556" y="749411"/>
                </a:cubicBezTo>
                <a:cubicBezTo>
                  <a:pt x="7038756" y="773223"/>
                  <a:pt x="6953031" y="877999"/>
                  <a:pt x="6886356" y="901811"/>
                </a:cubicBezTo>
                <a:cubicBezTo>
                  <a:pt x="6819681" y="925624"/>
                  <a:pt x="6629181" y="862124"/>
                  <a:pt x="6562506" y="892286"/>
                </a:cubicBezTo>
                <a:cubicBezTo>
                  <a:pt x="6495831" y="922448"/>
                  <a:pt x="6457380" y="1069949"/>
                  <a:pt x="6486306" y="1082786"/>
                </a:cubicBezTo>
                <a:cubicBezTo>
                  <a:pt x="6515232" y="1095623"/>
                  <a:pt x="6642399" y="985182"/>
                  <a:pt x="6736061" y="969307"/>
                </a:cubicBezTo>
                <a:cubicBezTo>
                  <a:pt x="6829723" y="953432"/>
                  <a:pt x="6983544" y="917823"/>
                  <a:pt x="7048281" y="987536"/>
                </a:cubicBezTo>
                <a:cubicBezTo>
                  <a:pt x="7113018" y="1057249"/>
                  <a:pt x="7135593" y="1274874"/>
                  <a:pt x="7124481" y="1387586"/>
                </a:cubicBezTo>
                <a:cubicBezTo>
                  <a:pt x="7113369" y="1500298"/>
                  <a:pt x="7037168" y="1617774"/>
                  <a:pt x="6981606" y="1663811"/>
                </a:cubicBezTo>
                <a:cubicBezTo>
                  <a:pt x="6926044" y="1709848"/>
                  <a:pt x="6845081" y="1703498"/>
                  <a:pt x="6791106" y="1663811"/>
                </a:cubicBezTo>
                <a:cubicBezTo>
                  <a:pt x="6737131" y="1624124"/>
                  <a:pt x="6660932" y="1503475"/>
                  <a:pt x="6657757" y="1425688"/>
                </a:cubicBezTo>
                <a:cubicBezTo>
                  <a:pt x="6654582" y="1347901"/>
                  <a:pt x="6691094" y="1316149"/>
                  <a:pt x="6676806" y="1292336"/>
                </a:cubicBezTo>
                <a:cubicBezTo>
                  <a:pt x="6662518" y="1268523"/>
                  <a:pt x="6657756" y="1282811"/>
                  <a:pt x="6572031" y="1282811"/>
                </a:cubicBezTo>
                <a:cubicBezTo>
                  <a:pt x="6486306" y="1282811"/>
                  <a:pt x="6237068" y="1347898"/>
                  <a:pt x="6162456" y="1292336"/>
                </a:cubicBezTo>
                <a:cubicBezTo>
                  <a:pt x="6087844" y="1236774"/>
                  <a:pt x="6221193" y="1008173"/>
                  <a:pt x="6124356" y="949436"/>
                </a:cubicBezTo>
                <a:cubicBezTo>
                  <a:pt x="6027519" y="890699"/>
                  <a:pt x="5830668" y="938324"/>
                  <a:pt x="5581431" y="939911"/>
                </a:cubicBezTo>
                <a:cubicBezTo>
                  <a:pt x="5332194" y="941498"/>
                  <a:pt x="4798793" y="1006586"/>
                  <a:pt x="4628931" y="958961"/>
                </a:cubicBezTo>
                <a:cubicBezTo>
                  <a:pt x="4459069" y="911336"/>
                  <a:pt x="4735293" y="692261"/>
                  <a:pt x="4562256" y="654161"/>
                </a:cubicBezTo>
                <a:cubicBezTo>
                  <a:pt x="4389219" y="616061"/>
                  <a:pt x="3838356" y="719249"/>
                  <a:pt x="3590706" y="730361"/>
                </a:cubicBezTo>
                <a:cubicBezTo>
                  <a:pt x="3343056" y="741474"/>
                  <a:pt x="3154143" y="779573"/>
                  <a:pt x="3076356" y="720836"/>
                </a:cubicBezTo>
                <a:cubicBezTo>
                  <a:pt x="2998569" y="662099"/>
                  <a:pt x="3336707" y="538275"/>
                  <a:pt x="3123982" y="377938"/>
                </a:cubicBezTo>
                <a:cubicBezTo>
                  <a:pt x="2711232" y="331901"/>
                  <a:pt x="1130081" y="393811"/>
                  <a:pt x="590331" y="387461"/>
                </a:cubicBezTo>
                <a:cubicBezTo>
                  <a:pt x="50581" y="381111"/>
                  <a:pt x="318064" y="527614"/>
                  <a:pt x="194239" y="470464"/>
                </a:cubicBezTo>
                <a:cubicBezTo>
                  <a:pt x="133914" y="411727"/>
                  <a:pt x="-264219" y="135296"/>
                  <a:pt x="292334" y="61137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520280"/>
          </a:xfrm>
          <a:prstGeom prst="roundRect">
            <a:avLst>
              <a:gd name="adj" fmla="val 944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Scan </a:t>
            </a:r>
            <a:r>
              <a:rPr lang="en-US"/>
              <a:t>through the top list until </a:t>
            </a:r>
            <a:r>
              <a:rPr lang="en-US" smtClean="0"/>
              <a:t>the current </a:t>
            </a:r>
            <a:r>
              <a:rPr lang="en-US"/>
              <a:t>node either contains the search </a:t>
            </a:r>
            <a:r>
              <a:rPr lang="en-US" smtClean="0"/>
              <a:t>key </a:t>
            </a:r>
          </a:p>
          <a:p>
            <a:r>
              <a:rPr lang="en-US" smtClean="0"/>
              <a:t>or it contains a </a:t>
            </a:r>
            <a:r>
              <a:rPr lang="en-US"/>
              <a:t>smaller key </a:t>
            </a:r>
            <a:r>
              <a:rPr lang="en-US" smtClean="0"/>
              <a:t>and </a:t>
            </a:r>
            <a:r>
              <a:rPr lang="en-US"/>
              <a:t>a link to a node with a larger </a:t>
            </a:r>
            <a:r>
              <a:rPr lang="en-US" smtClean="0"/>
              <a:t>key</a:t>
            </a:r>
            <a:r>
              <a:rPr lang="en-US"/>
              <a:t>.</a:t>
            </a:r>
            <a:endParaRPr lang="en-US" smtClean="0"/>
          </a:p>
          <a:p>
            <a:r>
              <a:rPr lang="en-US"/>
              <a:t> </a:t>
            </a:r>
          </a:p>
          <a:p>
            <a:r>
              <a:rPr lang="en-US" smtClean="0"/>
              <a:t>Then</a:t>
            </a:r>
            <a:r>
              <a:rPr lang="en-US"/>
              <a:t>, </a:t>
            </a:r>
            <a:r>
              <a:rPr lang="en-US" smtClean="0"/>
              <a:t>move </a:t>
            </a:r>
            <a:r>
              <a:rPr lang="en-US"/>
              <a:t>to the second-from-top list and iterate the procedure, </a:t>
            </a:r>
            <a:endParaRPr lang="en-US" smtClean="0"/>
          </a:p>
          <a:p>
            <a:r>
              <a:rPr lang="en-US" smtClean="0"/>
              <a:t>continuing forward and downward until </a:t>
            </a:r>
            <a:r>
              <a:rPr lang="en-US"/>
              <a:t>the search key is found </a:t>
            </a:r>
            <a:endParaRPr lang="en-US" smtClean="0"/>
          </a:p>
          <a:p>
            <a:r>
              <a:rPr lang="en-US" smtClean="0"/>
              <a:t>or </a:t>
            </a:r>
            <a:r>
              <a:rPr lang="en-US"/>
              <a:t>a search </a:t>
            </a:r>
            <a:r>
              <a:rPr lang="en-US" smtClean="0"/>
              <a:t>mismatch </a:t>
            </a:r>
            <a:r>
              <a:rPr lang="en-US"/>
              <a:t>happens </a:t>
            </a:r>
            <a:r>
              <a:rPr lang="en-US" smtClean="0"/>
              <a:t>at </a:t>
            </a:r>
            <a:r>
              <a:rPr lang="en-US"/>
              <a:t>the bottom level. </a:t>
            </a:r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543609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57267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240432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3916492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543609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45232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89304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39799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1902054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240611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910166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41600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8810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89304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139799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1902054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240611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2910166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41600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442798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940152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8810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3211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3617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54022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04428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54834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239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55645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56456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07673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6444208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694826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45232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8" name="Rectangle 93"/>
          <p:cNvSpPr>
            <a:spLocks noChangeArrowheads="1"/>
          </p:cNvSpPr>
          <p:nvPr/>
        </p:nvSpPr>
        <p:spPr bwMode="auto">
          <a:xfrm>
            <a:off x="795637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57096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7502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596336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8536012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190205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416008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88100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444208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795637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532116" y="49450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548340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060508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endCxn id="13" idx="1"/>
          </p:cNvCxnSpPr>
          <p:nvPr/>
        </p:nvCxnSpPr>
        <p:spPr bwMode="auto">
          <a:xfrm>
            <a:off x="6588224" y="494116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388100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88100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900268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412436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412436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3916492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16492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06050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493204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493204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506862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572676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745232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532116" y="4368973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556452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068620" y="4657005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32116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044284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2044284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556452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06862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758890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5436096" y="3645024"/>
            <a:ext cx="1296144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Find S</a:t>
            </a:r>
            <a:endParaRPr lang="en-US"/>
          </a:p>
        </p:txBody>
      </p:sp>
      <p:sp>
        <p:nvSpPr>
          <p:cNvPr id="9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3563889" y="4365104"/>
            <a:ext cx="48965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846400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8464004" y="47962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8460432" y="45082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8460432" y="422019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8" name="Oval 117"/>
          <p:cNvSpPr/>
          <p:nvPr/>
        </p:nvSpPr>
        <p:spPr bwMode="auto">
          <a:xfrm>
            <a:off x="8532440" y="429220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536012" y="48691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8536012" y="45811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8100392" y="49411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8100392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7596336" y="465313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Oval 120"/>
          <p:cNvSpPr/>
          <p:nvPr/>
        </p:nvSpPr>
        <p:spPr bwMode="auto">
          <a:xfrm>
            <a:off x="8532440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956376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 rot="5400000" flipH="1">
            <a:off x="8460432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27984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93204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5436096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5940152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6444208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6947371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745232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27444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23528" y="2348880"/>
            <a:ext cx="8496944" cy="4176464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 search( 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= 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invariant: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x.key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searchKey, strict ineq!!</a:t>
            </a:r>
            <a:endParaRPr lang="en-US" sz="2000" b="1" i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 )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x.key &lt; searchKey &lt;= x.forward[1].key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return 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found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908720"/>
            <a:ext cx="7992888" cy="129614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Start </a:t>
            </a:r>
            <a:r>
              <a:rPr lang="en-US"/>
              <a:t>with the coarsest grain list and find where in that list the key resides, then drop down to the next </a:t>
            </a:r>
            <a:r>
              <a:rPr lang="en-US" smtClean="0"/>
              <a:t>less coarse </a:t>
            </a:r>
            <a:r>
              <a:rPr lang="en-US"/>
              <a:t>grain list and repeat the </a:t>
            </a:r>
            <a:r>
              <a:rPr lang="en-US" smtClean="0"/>
              <a:t>search.</a:t>
            </a:r>
            <a:endParaRPr lang="en-US"/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2327"/>
            <a:ext cx="3619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93484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323528" y="2708920"/>
            <a:ext cx="8568952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539552" y="692696"/>
            <a:ext cx="8208912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</a:t>
            </a:r>
          </a:p>
          <a:p>
            <a:endParaRPr lang="en-US" smtClean="0"/>
          </a:p>
          <a:p>
            <a:r>
              <a:rPr lang="en-US" b="1" smtClean="0"/>
              <a:t>Find</a:t>
            </a:r>
            <a:r>
              <a:rPr lang="en-US" smtClean="0"/>
              <a:t> the place for the new element. </a:t>
            </a:r>
          </a:p>
          <a:p>
            <a:r>
              <a:rPr lang="en-US" smtClean="0"/>
              <a:t>Assign to it its level </a:t>
            </a:r>
            <a:r>
              <a:rPr lang="en-US" b="1" i="1" smtClean="0"/>
              <a:t>k</a:t>
            </a:r>
            <a:r>
              <a:rPr lang="en-US" smtClean="0"/>
              <a:t> computed by flipping the coin.</a:t>
            </a:r>
          </a:p>
          <a:p>
            <a:r>
              <a:rPr lang="en-US" smtClean="0"/>
              <a:t>Insert </a:t>
            </a:r>
            <a:r>
              <a:rPr lang="en-US"/>
              <a:t>the </a:t>
            </a:r>
            <a:r>
              <a:rPr lang="en-US" smtClean="0"/>
              <a:t>element into each of those </a:t>
            </a:r>
            <a:r>
              <a:rPr lang="en-US" b="1" i="1" smtClean="0"/>
              <a:t>k</a:t>
            </a:r>
            <a:r>
              <a:rPr lang="en-US" smtClean="0"/>
              <a:t> lists</a:t>
            </a:r>
            <a:r>
              <a:rPr lang="en-US"/>
              <a:t>, </a:t>
            </a:r>
            <a:r>
              <a:rPr lang="en-US" smtClean="0"/>
              <a:t>starting at the bottom.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95536" y="2886382"/>
            <a:ext cx="4888807" cy="1836976"/>
          </a:xfrm>
          <a:custGeom>
            <a:avLst/>
            <a:gdLst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22269 w 4866806"/>
              <a:gd name="connsiteY5" fmla="*/ 4309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288944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58441 w 4893953"/>
              <a:gd name="connsiteY0" fmla="*/ 68964 h 1686249"/>
              <a:gd name="connsiteX1" fmla="*/ 2849241 w 4893953"/>
              <a:gd name="connsiteY1" fmla="*/ 59439 h 1686249"/>
              <a:gd name="connsiteX2" fmla="*/ 3725541 w 4893953"/>
              <a:gd name="connsiteY2" fmla="*/ 11814 h 1686249"/>
              <a:gd name="connsiteX3" fmla="*/ 3649341 w 4893953"/>
              <a:gd name="connsiteY3" fmla="*/ 307089 h 1686249"/>
              <a:gd name="connsiteX4" fmla="*/ 4316091 w 4893953"/>
              <a:gd name="connsiteY4" fmla="*/ 354714 h 1686249"/>
              <a:gd name="connsiteX5" fmla="*/ 4325616 w 4893953"/>
              <a:gd name="connsiteY5" fmla="*/ 545214 h 1686249"/>
              <a:gd name="connsiteX6" fmla="*/ 3763641 w 4893953"/>
              <a:gd name="connsiteY6" fmla="*/ 526164 h 1686249"/>
              <a:gd name="connsiteX7" fmla="*/ 3754116 w 4893953"/>
              <a:gd name="connsiteY7" fmla="*/ 621414 h 1686249"/>
              <a:gd name="connsiteX8" fmla="*/ 4201791 w 4893953"/>
              <a:gd name="connsiteY8" fmla="*/ 659514 h 1686249"/>
              <a:gd name="connsiteX9" fmla="*/ 4220841 w 4893953"/>
              <a:gd name="connsiteY9" fmla="*/ 926214 h 1686249"/>
              <a:gd name="connsiteX10" fmla="*/ 4478016 w 4893953"/>
              <a:gd name="connsiteY10" fmla="*/ 954789 h 1686249"/>
              <a:gd name="connsiteX11" fmla="*/ 4820916 w 4893953"/>
              <a:gd name="connsiteY11" fmla="*/ 954789 h 1686249"/>
              <a:gd name="connsiteX12" fmla="*/ 4878066 w 4893953"/>
              <a:gd name="connsiteY12" fmla="*/ 1116714 h 1686249"/>
              <a:gd name="connsiteX13" fmla="*/ 4887591 w 4893953"/>
              <a:gd name="connsiteY13" fmla="*/ 1592964 h 1686249"/>
              <a:gd name="connsiteX14" fmla="*/ 4792341 w 4893953"/>
              <a:gd name="connsiteY14" fmla="*/ 1650114 h 1686249"/>
              <a:gd name="connsiteX15" fmla="*/ 4735191 w 4893953"/>
              <a:gd name="connsiteY15" fmla="*/ 1173864 h 1686249"/>
              <a:gd name="connsiteX16" fmla="*/ 4287516 w 4893953"/>
              <a:gd name="connsiteY16" fmla="*/ 1183389 h 1686249"/>
              <a:gd name="connsiteX17" fmla="*/ 3830316 w 4893953"/>
              <a:gd name="connsiteY17" fmla="*/ 1211964 h 1686249"/>
              <a:gd name="connsiteX18" fmla="*/ 3849366 w 4893953"/>
              <a:gd name="connsiteY18" fmla="*/ 897639 h 1686249"/>
              <a:gd name="connsiteX19" fmla="*/ 3344541 w 4893953"/>
              <a:gd name="connsiteY19" fmla="*/ 916689 h 1686249"/>
              <a:gd name="connsiteX20" fmla="*/ 3335016 w 4893953"/>
              <a:gd name="connsiteY20" fmla="*/ 611889 h 1686249"/>
              <a:gd name="connsiteX21" fmla="*/ 3306441 w 4893953"/>
              <a:gd name="connsiteY21" fmla="*/ 345189 h 1686249"/>
              <a:gd name="connsiteX22" fmla="*/ 2753991 w 4893953"/>
              <a:gd name="connsiteY22" fmla="*/ 288039 h 1686249"/>
              <a:gd name="connsiteX23" fmla="*/ 706116 w 4893953"/>
              <a:gd name="connsiteY23" fmla="*/ 278514 h 1686249"/>
              <a:gd name="connsiteX24" fmla="*/ 296541 w 4893953"/>
              <a:gd name="connsiteY24" fmla="*/ 392814 h 1686249"/>
              <a:gd name="connsiteX25" fmla="*/ 96516 w 4893953"/>
              <a:gd name="connsiteY25" fmla="*/ 278514 h 1686249"/>
              <a:gd name="connsiteX26" fmla="*/ 258441 w 4893953"/>
              <a:gd name="connsiteY26" fmla="*/ 68964 h 1686249"/>
              <a:gd name="connsiteX0" fmla="*/ 282506 w 4918018"/>
              <a:gd name="connsiteY0" fmla="*/ 68964 h 1686249"/>
              <a:gd name="connsiteX1" fmla="*/ 2873306 w 4918018"/>
              <a:gd name="connsiteY1" fmla="*/ 59439 h 1686249"/>
              <a:gd name="connsiteX2" fmla="*/ 3749606 w 4918018"/>
              <a:gd name="connsiteY2" fmla="*/ 11814 h 1686249"/>
              <a:gd name="connsiteX3" fmla="*/ 3673406 w 4918018"/>
              <a:gd name="connsiteY3" fmla="*/ 307089 h 1686249"/>
              <a:gd name="connsiteX4" fmla="*/ 4340156 w 4918018"/>
              <a:gd name="connsiteY4" fmla="*/ 354714 h 1686249"/>
              <a:gd name="connsiteX5" fmla="*/ 4349681 w 4918018"/>
              <a:gd name="connsiteY5" fmla="*/ 545214 h 1686249"/>
              <a:gd name="connsiteX6" fmla="*/ 3787706 w 4918018"/>
              <a:gd name="connsiteY6" fmla="*/ 526164 h 1686249"/>
              <a:gd name="connsiteX7" fmla="*/ 3778181 w 4918018"/>
              <a:gd name="connsiteY7" fmla="*/ 621414 h 1686249"/>
              <a:gd name="connsiteX8" fmla="*/ 4225856 w 4918018"/>
              <a:gd name="connsiteY8" fmla="*/ 659514 h 1686249"/>
              <a:gd name="connsiteX9" fmla="*/ 4244906 w 4918018"/>
              <a:gd name="connsiteY9" fmla="*/ 926214 h 1686249"/>
              <a:gd name="connsiteX10" fmla="*/ 4502081 w 4918018"/>
              <a:gd name="connsiteY10" fmla="*/ 954789 h 1686249"/>
              <a:gd name="connsiteX11" fmla="*/ 4844981 w 4918018"/>
              <a:gd name="connsiteY11" fmla="*/ 954789 h 1686249"/>
              <a:gd name="connsiteX12" fmla="*/ 4902131 w 4918018"/>
              <a:gd name="connsiteY12" fmla="*/ 1116714 h 1686249"/>
              <a:gd name="connsiteX13" fmla="*/ 4911656 w 4918018"/>
              <a:gd name="connsiteY13" fmla="*/ 1592964 h 1686249"/>
              <a:gd name="connsiteX14" fmla="*/ 4816406 w 4918018"/>
              <a:gd name="connsiteY14" fmla="*/ 1650114 h 1686249"/>
              <a:gd name="connsiteX15" fmla="*/ 4759256 w 4918018"/>
              <a:gd name="connsiteY15" fmla="*/ 1173864 h 1686249"/>
              <a:gd name="connsiteX16" fmla="*/ 4311581 w 4918018"/>
              <a:gd name="connsiteY16" fmla="*/ 1183389 h 1686249"/>
              <a:gd name="connsiteX17" fmla="*/ 3854381 w 4918018"/>
              <a:gd name="connsiteY17" fmla="*/ 1211964 h 1686249"/>
              <a:gd name="connsiteX18" fmla="*/ 3873431 w 4918018"/>
              <a:gd name="connsiteY18" fmla="*/ 897639 h 1686249"/>
              <a:gd name="connsiteX19" fmla="*/ 3368606 w 4918018"/>
              <a:gd name="connsiteY19" fmla="*/ 916689 h 1686249"/>
              <a:gd name="connsiteX20" fmla="*/ 3359081 w 4918018"/>
              <a:gd name="connsiteY20" fmla="*/ 611889 h 1686249"/>
              <a:gd name="connsiteX21" fmla="*/ 3330506 w 4918018"/>
              <a:gd name="connsiteY21" fmla="*/ 345189 h 1686249"/>
              <a:gd name="connsiteX22" fmla="*/ 2778056 w 4918018"/>
              <a:gd name="connsiteY22" fmla="*/ 288039 h 1686249"/>
              <a:gd name="connsiteX23" fmla="*/ 730181 w 4918018"/>
              <a:gd name="connsiteY23" fmla="*/ 278514 h 1686249"/>
              <a:gd name="connsiteX24" fmla="*/ 320606 w 4918018"/>
              <a:gd name="connsiteY24" fmla="*/ 392814 h 1686249"/>
              <a:gd name="connsiteX25" fmla="*/ 72956 w 4918018"/>
              <a:gd name="connsiteY25" fmla="*/ 326139 h 1686249"/>
              <a:gd name="connsiteX26" fmla="*/ 282506 w 4918018"/>
              <a:gd name="connsiteY26" fmla="*/ 68964 h 1686249"/>
              <a:gd name="connsiteX0" fmla="*/ 272563 w 4908075"/>
              <a:gd name="connsiteY0" fmla="*/ 68964 h 1686249"/>
              <a:gd name="connsiteX1" fmla="*/ 2863363 w 4908075"/>
              <a:gd name="connsiteY1" fmla="*/ 59439 h 1686249"/>
              <a:gd name="connsiteX2" fmla="*/ 3739663 w 4908075"/>
              <a:gd name="connsiteY2" fmla="*/ 11814 h 1686249"/>
              <a:gd name="connsiteX3" fmla="*/ 3663463 w 4908075"/>
              <a:gd name="connsiteY3" fmla="*/ 307089 h 1686249"/>
              <a:gd name="connsiteX4" fmla="*/ 4330213 w 4908075"/>
              <a:gd name="connsiteY4" fmla="*/ 354714 h 1686249"/>
              <a:gd name="connsiteX5" fmla="*/ 4339738 w 4908075"/>
              <a:gd name="connsiteY5" fmla="*/ 545214 h 1686249"/>
              <a:gd name="connsiteX6" fmla="*/ 3777763 w 4908075"/>
              <a:gd name="connsiteY6" fmla="*/ 526164 h 1686249"/>
              <a:gd name="connsiteX7" fmla="*/ 3768238 w 4908075"/>
              <a:gd name="connsiteY7" fmla="*/ 621414 h 1686249"/>
              <a:gd name="connsiteX8" fmla="*/ 4215913 w 4908075"/>
              <a:gd name="connsiteY8" fmla="*/ 659514 h 1686249"/>
              <a:gd name="connsiteX9" fmla="*/ 4234963 w 4908075"/>
              <a:gd name="connsiteY9" fmla="*/ 926214 h 1686249"/>
              <a:gd name="connsiteX10" fmla="*/ 4492138 w 4908075"/>
              <a:gd name="connsiteY10" fmla="*/ 954789 h 1686249"/>
              <a:gd name="connsiteX11" fmla="*/ 4835038 w 4908075"/>
              <a:gd name="connsiteY11" fmla="*/ 954789 h 1686249"/>
              <a:gd name="connsiteX12" fmla="*/ 4892188 w 4908075"/>
              <a:gd name="connsiteY12" fmla="*/ 1116714 h 1686249"/>
              <a:gd name="connsiteX13" fmla="*/ 4901713 w 4908075"/>
              <a:gd name="connsiteY13" fmla="*/ 1592964 h 1686249"/>
              <a:gd name="connsiteX14" fmla="*/ 4806463 w 4908075"/>
              <a:gd name="connsiteY14" fmla="*/ 1650114 h 1686249"/>
              <a:gd name="connsiteX15" fmla="*/ 4749313 w 4908075"/>
              <a:gd name="connsiteY15" fmla="*/ 1173864 h 1686249"/>
              <a:gd name="connsiteX16" fmla="*/ 4301638 w 4908075"/>
              <a:gd name="connsiteY16" fmla="*/ 1183389 h 1686249"/>
              <a:gd name="connsiteX17" fmla="*/ 3844438 w 4908075"/>
              <a:gd name="connsiteY17" fmla="*/ 1211964 h 1686249"/>
              <a:gd name="connsiteX18" fmla="*/ 3863488 w 4908075"/>
              <a:gd name="connsiteY18" fmla="*/ 897639 h 1686249"/>
              <a:gd name="connsiteX19" fmla="*/ 3358663 w 4908075"/>
              <a:gd name="connsiteY19" fmla="*/ 916689 h 1686249"/>
              <a:gd name="connsiteX20" fmla="*/ 3349138 w 4908075"/>
              <a:gd name="connsiteY20" fmla="*/ 611889 h 1686249"/>
              <a:gd name="connsiteX21" fmla="*/ 3320563 w 4908075"/>
              <a:gd name="connsiteY21" fmla="*/ 345189 h 1686249"/>
              <a:gd name="connsiteX22" fmla="*/ 2768113 w 4908075"/>
              <a:gd name="connsiteY22" fmla="*/ 288039 h 1686249"/>
              <a:gd name="connsiteX23" fmla="*/ 720238 w 4908075"/>
              <a:gd name="connsiteY23" fmla="*/ 278514 h 1686249"/>
              <a:gd name="connsiteX24" fmla="*/ 310663 w 4908075"/>
              <a:gd name="connsiteY24" fmla="*/ 392814 h 1686249"/>
              <a:gd name="connsiteX25" fmla="*/ 82063 w 4908075"/>
              <a:gd name="connsiteY25" fmla="*/ 230889 h 1686249"/>
              <a:gd name="connsiteX26" fmla="*/ 272563 w 4908075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325732 w 4961244"/>
              <a:gd name="connsiteY0" fmla="*/ 68964 h 1686249"/>
              <a:gd name="connsiteX1" fmla="*/ 2916532 w 4961244"/>
              <a:gd name="connsiteY1" fmla="*/ 59439 h 1686249"/>
              <a:gd name="connsiteX2" fmla="*/ 3792832 w 4961244"/>
              <a:gd name="connsiteY2" fmla="*/ 11814 h 1686249"/>
              <a:gd name="connsiteX3" fmla="*/ 3716632 w 4961244"/>
              <a:gd name="connsiteY3" fmla="*/ 307089 h 1686249"/>
              <a:gd name="connsiteX4" fmla="*/ 4383382 w 4961244"/>
              <a:gd name="connsiteY4" fmla="*/ 354714 h 1686249"/>
              <a:gd name="connsiteX5" fmla="*/ 4392907 w 4961244"/>
              <a:gd name="connsiteY5" fmla="*/ 545214 h 1686249"/>
              <a:gd name="connsiteX6" fmla="*/ 3830932 w 4961244"/>
              <a:gd name="connsiteY6" fmla="*/ 526164 h 1686249"/>
              <a:gd name="connsiteX7" fmla="*/ 3821407 w 4961244"/>
              <a:gd name="connsiteY7" fmla="*/ 621414 h 1686249"/>
              <a:gd name="connsiteX8" fmla="*/ 4269082 w 4961244"/>
              <a:gd name="connsiteY8" fmla="*/ 659514 h 1686249"/>
              <a:gd name="connsiteX9" fmla="*/ 4288132 w 4961244"/>
              <a:gd name="connsiteY9" fmla="*/ 926214 h 1686249"/>
              <a:gd name="connsiteX10" fmla="*/ 4545307 w 4961244"/>
              <a:gd name="connsiteY10" fmla="*/ 954789 h 1686249"/>
              <a:gd name="connsiteX11" fmla="*/ 4888207 w 4961244"/>
              <a:gd name="connsiteY11" fmla="*/ 954789 h 1686249"/>
              <a:gd name="connsiteX12" fmla="*/ 4945357 w 4961244"/>
              <a:gd name="connsiteY12" fmla="*/ 1116714 h 1686249"/>
              <a:gd name="connsiteX13" fmla="*/ 4954882 w 4961244"/>
              <a:gd name="connsiteY13" fmla="*/ 1592964 h 1686249"/>
              <a:gd name="connsiteX14" fmla="*/ 4859632 w 4961244"/>
              <a:gd name="connsiteY14" fmla="*/ 1650114 h 1686249"/>
              <a:gd name="connsiteX15" fmla="*/ 4802482 w 4961244"/>
              <a:gd name="connsiteY15" fmla="*/ 1173864 h 1686249"/>
              <a:gd name="connsiteX16" fmla="*/ 4354807 w 4961244"/>
              <a:gd name="connsiteY16" fmla="*/ 1183389 h 1686249"/>
              <a:gd name="connsiteX17" fmla="*/ 3897607 w 4961244"/>
              <a:gd name="connsiteY17" fmla="*/ 1211964 h 1686249"/>
              <a:gd name="connsiteX18" fmla="*/ 3916657 w 4961244"/>
              <a:gd name="connsiteY18" fmla="*/ 897639 h 1686249"/>
              <a:gd name="connsiteX19" fmla="*/ 3411832 w 4961244"/>
              <a:gd name="connsiteY19" fmla="*/ 916689 h 1686249"/>
              <a:gd name="connsiteX20" fmla="*/ 3402307 w 4961244"/>
              <a:gd name="connsiteY20" fmla="*/ 611889 h 1686249"/>
              <a:gd name="connsiteX21" fmla="*/ 3373732 w 4961244"/>
              <a:gd name="connsiteY21" fmla="*/ 345189 h 1686249"/>
              <a:gd name="connsiteX22" fmla="*/ 2821282 w 4961244"/>
              <a:gd name="connsiteY22" fmla="*/ 288039 h 1686249"/>
              <a:gd name="connsiteX23" fmla="*/ 773407 w 4961244"/>
              <a:gd name="connsiteY23" fmla="*/ 278514 h 1686249"/>
              <a:gd name="connsiteX24" fmla="*/ 363832 w 4961244"/>
              <a:gd name="connsiteY24" fmla="*/ 392814 h 1686249"/>
              <a:gd name="connsiteX25" fmla="*/ 135232 w 4961244"/>
              <a:gd name="connsiteY25" fmla="*/ 230889 h 1686249"/>
              <a:gd name="connsiteX26" fmla="*/ 325732 w 4961244"/>
              <a:gd name="connsiteY26" fmla="*/ 68964 h 1686249"/>
              <a:gd name="connsiteX0" fmla="*/ 286013 w 4921525"/>
              <a:gd name="connsiteY0" fmla="*/ 87483 h 1704768"/>
              <a:gd name="connsiteX1" fmla="*/ 2876813 w 4921525"/>
              <a:gd name="connsiteY1" fmla="*/ 77958 h 1704768"/>
              <a:gd name="connsiteX2" fmla="*/ 3753113 w 4921525"/>
              <a:gd name="connsiteY2" fmla="*/ 30333 h 1704768"/>
              <a:gd name="connsiteX3" fmla="*/ 3676913 w 4921525"/>
              <a:gd name="connsiteY3" fmla="*/ 325608 h 1704768"/>
              <a:gd name="connsiteX4" fmla="*/ 4343663 w 4921525"/>
              <a:gd name="connsiteY4" fmla="*/ 373233 h 1704768"/>
              <a:gd name="connsiteX5" fmla="*/ 4353188 w 4921525"/>
              <a:gd name="connsiteY5" fmla="*/ 563733 h 1704768"/>
              <a:gd name="connsiteX6" fmla="*/ 3791213 w 4921525"/>
              <a:gd name="connsiteY6" fmla="*/ 544683 h 1704768"/>
              <a:gd name="connsiteX7" fmla="*/ 3781688 w 4921525"/>
              <a:gd name="connsiteY7" fmla="*/ 639933 h 1704768"/>
              <a:gd name="connsiteX8" fmla="*/ 4229363 w 4921525"/>
              <a:gd name="connsiteY8" fmla="*/ 678033 h 1704768"/>
              <a:gd name="connsiteX9" fmla="*/ 4248413 w 4921525"/>
              <a:gd name="connsiteY9" fmla="*/ 944733 h 1704768"/>
              <a:gd name="connsiteX10" fmla="*/ 4505588 w 4921525"/>
              <a:gd name="connsiteY10" fmla="*/ 973308 h 1704768"/>
              <a:gd name="connsiteX11" fmla="*/ 4848488 w 4921525"/>
              <a:gd name="connsiteY11" fmla="*/ 973308 h 1704768"/>
              <a:gd name="connsiteX12" fmla="*/ 4905638 w 4921525"/>
              <a:gd name="connsiteY12" fmla="*/ 1135233 h 1704768"/>
              <a:gd name="connsiteX13" fmla="*/ 4915163 w 4921525"/>
              <a:gd name="connsiteY13" fmla="*/ 1611483 h 1704768"/>
              <a:gd name="connsiteX14" fmla="*/ 4819913 w 4921525"/>
              <a:gd name="connsiteY14" fmla="*/ 1668633 h 1704768"/>
              <a:gd name="connsiteX15" fmla="*/ 4762763 w 4921525"/>
              <a:gd name="connsiteY15" fmla="*/ 1192383 h 1704768"/>
              <a:gd name="connsiteX16" fmla="*/ 4315088 w 4921525"/>
              <a:gd name="connsiteY16" fmla="*/ 1201908 h 1704768"/>
              <a:gd name="connsiteX17" fmla="*/ 3857888 w 4921525"/>
              <a:gd name="connsiteY17" fmla="*/ 1230483 h 1704768"/>
              <a:gd name="connsiteX18" fmla="*/ 3876938 w 4921525"/>
              <a:gd name="connsiteY18" fmla="*/ 916158 h 1704768"/>
              <a:gd name="connsiteX19" fmla="*/ 3372113 w 4921525"/>
              <a:gd name="connsiteY19" fmla="*/ 935208 h 1704768"/>
              <a:gd name="connsiteX20" fmla="*/ 3362588 w 4921525"/>
              <a:gd name="connsiteY20" fmla="*/ 630408 h 1704768"/>
              <a:gd name="connsiteX21" fmla="*/ 3334013 w 4921525"/>
              <a:gd name="connsiteY21" fmla="*/ 363708 h 1704768"/>
              <a:gd name="connsiteX22" fmla="*/ 2781563 w 4921525"/>
              <a:gd name="connsiteY22" fmla="*/ 306558 h 1704768"/>
              <a:gd name="connsiteX23" fmla="*/ 733688 w 4921525"/>
              <a:gd name="connsiteY23" fmla="*/ 297033 h 1704768"/>
              <a:gd name="connsiteX24" fmla="*/ 324113 w 4921525"/>
              <a:gd name="connsiteY24" fmla="*/ 411333 h 1704768"/>
              <a:gd name="connsiteX25" fmla="*/ 95513 w 4921525"/>
              <a:gd name="connsiteY25" fmla="*/ 249408 h 1704768"/>
              <a:gd name="connsiteX26" fmla="*/ 286013 w 4921525"/>
              <a:gd name="connsiteY26" fmla="*/ 87483 h 1704768"/>
              <a:gd name="connsiteX0" fmla="*/ 0 w 4826012"/>
              <a:gd name="connsiteY0" fmla="*/ 234200 h 1689560"/>
              <a:gd name="connsiteX1" fmla="*/ 2781300 w 4826012"/>
              <a:gd name="connsiteY1" fmla="*/ 62750 h 1689560"/>
              <a:gd name="connsiteX2" fmla="*/ 3657600 w 4826012"/>
              <a:gd name="connsiteY2" fmla="*/ 15125 h 1689560"/>
              <a:gd name="connsiteX3" fmla="*/ 3581400 w 4826012"/>
              <a:gd name="connsiteY3" fmla="*/ 310400 h 1689560"/>
              <a:gd name="connsiteX4" fmla="*/ 4248150 w 4826012"/>
              <a:gd name="connsiteY4" fmla="*/ 358025 h 1689560"/>
              <a:gd name="connsiteX5" fmla="*/ 4257675 w 4826012"/>
              <a:gd name="connsiteY5" fmla="*/ 548525 h 1689560"/>
              <a:gd name="connsiteX6" fmla="*/ 3695700 w 4826012"/>
              <a:gd name="connsiteY6" fmla="*/ 529475 h 1689560"/>
              <a:gd name="connsiteX7" fmla="*/ 3686175 w 4826012"/>
              <a:gd name="connsiteY7" fmla="*/ 624725 h 1689560"/>
              <a:gd name="connsiteX8" fmla="*/ 4133850 w 4826012"/>
              <a:gd name="connsiteY8" fmla="*/ 662825 h 1689560"/>
              <a:gd name="connsiteX9" fmla="*/ 4152900 w 4826012"/>
              <a:gd name="connsiteY9" fmla="*/ 929525 h 1689560"/>
              <a:gd name="connsiteX10" fmla="*/ 4410075 w 4826012"/>
              <a:gd name="connsiteY10" fmla="*/ 958100 h 1689560"/>
              <a:gd name="connsiteX11" fmla="*/ 4752975 w 4826012"/>
              <a:gd name="connsiteY11" fmla="*/ 958100 h 1689560"/>
              <a:gd name="connsiteX12" fmla="*/ 4810125 w 4826012"/>
              <a:gd name="connsiteY12" fmla="*/ 1120025 h 1689560"/>
              <a:gd name="connsiteX13" fmla="*/ 4819650 w 4826012"/>
              <a:gd name="connsiteY13" fmla="*/ 1596275 h 1689560"/>
              <a:gd name="connsiteX14" fmla="*/ 4724400 w 4826012"/>
              <a:gd name="connsiteY14" fmla="*/ 1653425 h 1689560"/>
              <a:gd name="connsiteX15" fmla="*/ 4667250 w 4826012"/>
              <a:gd name="connsiteY15" fmla="*/ 1177175 h 1689560"/>
              <a:gd name="connsiteX16" fmla="*/ 4219575 w 4826012"/>
              <a:gd name="connsiteY16" fmla="*/ 1186700 h 1689560"/>
              <a:gd name="connsiteX17" fmla="*/ 3762375 w 4826012"/>
              <a:gd name="connsiteY17" fmla="*/ 1215275 h 1689560"/>
              <a:gd name="connsiteX18" fmla="*/ 3781425 w 4826012"/>
              <a:gd name="connsiteY18" fmla="*/ 900950 h 1689560"/>
              <a:gd name="connsiteX19" fmla="*/ 3276600 w 4826012"/>
              <a:gd name="connsiteY19" fmla="*/ 920000 h 1689560"/>
              <a:gd name="connsiteX20" fmla="*/ 3267075 w 4826012"/>
              <a:gd name="connsiteY20" fmla="*/ 615200 h 1689560"/>
              <a:gd name="connsiteX21" fmla="*/ 3238500 w 4826012"/>
              <a:gd name="connsiteY21" fmla="*/ 348500 h 1689560"/>
              <a:gd name="connsiteX22" fmla="*/ 2686050 w 4826012"/>
              <a:gd name="connsiteY22" fmla="*/ 291350 h 1689560"/>
              <a:gd name="connsiteX23" fmla="*/ 638175 w 4826012"/>
              <a:gd name="connsiteY23" fmla="*/ 281825 h 1689560"/>
              <a:gd name="connsiteX24" fmla="*/ 228600 w 4826012"/>
              <a:gd name="connsiteY24" fmla="*/ 396125 h 1689560"/>
              <a:gd name="connsiteX25" fmla="*/ 0 w 4826012"/>
              <a:gd name="connsiteY25" fmla="*/ 234200 h 1689560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257175 w 4854587"/>
              <a:gd name="connsiteY24" fmla="*/ 392071 h 1685506"/>
              <a:gd name="connsiteX25" fmla="*/ 0 w 4854587"/>
              <a:gd name="connsiteY25" fmla="*/ 20596 h 1685506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190500 w 4854587"/>
              <a:gd name="connsiteY24" fmla="*/ 449221 h 1685506"/>
              <a:gd name="connsiteX25" fmla="*/ 0 w 4854587"/>
              <a:gd name="connsiteY25" fmla="*/ 20596 h 1685506"/>
              <a:gd name="connsiteX0" fmla="*/ 0 w 4864112"/>
              <a:gd name="connsiteY0" fmla="*/ 14751 h 1708236"/>
              <a:gd name="connsiteX1" fmla="*/ 2819400 w 4864112"/>
              <a:gd name="connsiteY1" fmla="*/ 81426 h 1708236"/>
              <a:gd name="connsiteX2" fmla="*/ 3695700 w 4864112"/>
              <a:gd name="connsiteY2" fmla="*/ 33801 h 1708236"/>
              <a:gd name="connsiteX3" fmla="*/ 3619500 w 4864112"/>
              <a:gd name="connsiteY3" fmla="*/ 329076 h 1708236"/>
              <a:gd name="connsiteX4" fmla="*/ 4286250 w 4864112"/>
              <a:gd name="connsiteY4" fmla="*/ 376701 h 1708236"/>
              <a:gd name="connsiteX5" fmla="*/ 4295775 w 4864112"/>
              <a:gd name="connsiteY5" fmla="*/ 567201 h 1708236"/>
              <a:gd name="connsiteX6" fmla="*/ 3733800 w 4864112"/>
              <a:gd name="connsiteY6" fmla="*/ 548151 h 1708236"/>
              <a:gd name="connsiteX7" fmla="*/ 3724275 w 4864112"/>
              <a:gd name="connsiteY7" fmla="*/ 643401 h 1708236"/>
              <a:gd name="connsiteX8" fmla="*/ 4171950 w 4864112"/>
              <a:gd name="connsiteY8" fmla="*/ 681501 h 1708236"/>
              <a:gd name="connsiteX9" fmla="*/ 4191000 w 4864112"/>
              <a:gd name="connsiteY9" fmla="*/ 948201 h 1708236"/>
              <a:gd name="connsiteX10" fmla="*/ 4448175 w 4864112"/>
              <a:gd name="connsiteY10" fmla="*/ 976776 h 1708236"/>
              <a:gd name="connsiteX11" fmla="*/ 4791075 w 4864112"/>
              <a:gd name="connsiteY11" fmla="*/ 976776 h 1708236"/>
              <a:gd name="connsiteX12" fmla="*/ 4848225 w 4864112"/>
              <a:gd name="connsiteY12" fmla="*/ 1138701 h 1708236"/>
              <a:gd name="connsiteX13" fmla="*/ 4857750 w 4864112"/>
              <a:gd name="connsiteY13" fmla="*/ 1614951 h 1708236"/>
              <a:gd name="connsiteX14" fmla="*/ 4762500 w 4864112"/>
              <a:gd name="connsiteY14" fmla="*/ 1672101 h 1708236"/>
              <a:gd name="connsiteX15" fmla="*/ 4705350 w 4864112"/>
              <a:gd name="connsiteY15" fmla="*/ 1195851 h 1708236"/>
              <a:gd name="connsiteX16" fmla="*/ 4257675 w 4864112"/>
              <a:gd name="connsiteY16" fmla="*/ 1205376 h 1708236"/>
              <a:gd name="connsiteX17" fmla="*/ 3800475 w 4864112"/>
              <a:gd name="connsiteY17" fmla="*/ 1233951 h 1708236"/>
              <a:gd name="connsiteX18" fmla="*/ 3819525 w 4864112"/>
              <a:gd name="connsiteY18" fmla="*/ 919626 h 1708236"/>
              <a:gd name="connsiteX19" fmla="*/ 3314700 w 4864112"/>
              <a:gd name="connsiteY19" fmla="*/ 938676 h 1708236"/>
              <a:gd name="connsiteX20" fmla="*/ 3305175 w 4864112"/>
              <a:gd name="connsiteY20" fmla="*/ 633876 h 1708236"/>
              <a:gd name="connsiteX21" fmla="*/ 3276600 w 4864112"/>
              <a:gd name="connsiteY21" fmla="*/ 367176 h 1708236"/>
              <a:gd name="connsiteX22" fmla="*/ 2724150 w 4864112"/>
              <a:gd name="connsiteY22" fmla="*/ 310026 h 1708236"/>
              <a:gd name="connsiteX23" fmla="*/ 676275 w 4864112"/>
              <a:gd name="connsiteY23" fmla="*/ 300501 h 1708236"/>
              <a:gd name="connsiteX24" fmla="*/ 200025 w 4864112"/>
              <a:gd name="connsiteY24" fmla="*/ 471951 h 1708236"/>
              <a:gd name="connsiteX25" fmla="*/ 0 w 4864112"/>
              <a:gd name="connsiteY25" fmla="*/ 14751 h 1708236"/>
              <a:gd name="connsiteX0" fmla="*/ 75680 w 4939792"/>
              <a:gd name="connsiteY0" fmla="*/ 111623 h 1805108"/>
              <a:gd name="connsiteX1" fmla="*/ 2895080 w 4939792"/>
              <a:gd name="connsiteY1" fmla="*/ 178298 h 1805108"/>
              <a:gd name="connsiteX2" fmla="*/ 3771380 w 4939792"/>
              <a:gd name="connsiteY2" fmla="*/ 130673 h 1805108"/>
              <a:gd name="connsiteX3" fmla="*/ 3695180 w 4939792"/>
              <a:gd name="connsiteY3" fmla="*/ 425948 h 1805108"/>
              <a:gd name="connsiteX4" fmla="*/ 4361930 w 4939792"/>
              <a:gd name="connsiteY4" fmla="*/ 473573 h 1805108"/>
              <a:gd name="connsiteX5" fmla="*/ 4371455 w 4939792"/>
              <a:gd name="connsiteY5" fmla="*/ 664073 h 1805108"/>
              <a:gd name="connsiteX6" fmla="*/ 3809480 w 4939792"/>
              <a:gd name="connsiteY6" fmla="*/ 645023 h 1805108"/>
              <a:gd name="connsiteX7" fmla="*/ 3799955 w 4939792"/>
              <a:gd name="connsiteY7" fmla="*/ 740273 h 1805108"/>
              <a:gd name="connsiteX8" fmla="*/ 4247630 w 4939792"/>
              <a:gd name="connsiteY8" fmla="*/ 778373 h 1805108"/>
              <a:gd name="connsiteX9" fmla="*/ 4266680 w 4939792"/>
              <a:gd name="connsiteY9" fmla="*/ 1045073 h 1805108"/>
              <a:gd name="connsiteX10" fmla="*/ 4523855 w 4939792"/>
              <a:gd name="connsiteY10" fmla="*/ 1073648 h 1805108"/>
              <a:gd name="connsiteX11" fmla="*/ 4866755 w 4939792"/>
              <a:gd name="connsiteY11" fmla="*/ 1073648 h 1805108"/>
              <a:gd name="connsiteX12" fmla="*/ 4923905 w 4939792"/>
              <a:gd name="connsiteY12" fmla="*/ 1235573 h 1805108"/>
              <a:gd name="connsiteX13" fmla="*/ 4933430 w 4939792"/>
              <a:gd name="connsiteY13" fmla="*/ 1711823 h 1805108"/>
              <a:gd name="connsiteX14" fmla="*/ 4838180 w 4939792"/>
              <a:gd name="connsiteY14" fmla="*/ 1768973 h 1805108"/>
              <a:gd name="connsiteX15" fmla="*/ 4781030 w 4939792"/>
              <a:gd name="connsiteY15" fmla="*/ 1292723 h 1805108"/>
              <a:gd name="connsiteX16" fmla="*/ 4333355 w 4939792"/>
              <a:gd name="connsiteY16" fmla="*/ 1302248 h 1805108"/>
              <a:gd name="connsiteX17" fmla="*/ 3876155 w 4939792"/>
              <a:gd name="connsiteY17" fmla="*/ 1330823 h 1805108"/>
              <a:gd name="connsiteX18" fmla="*/ 3895205 w 4939792"/>
              <a:gd name="connsiteY18" fmla="*/ 1016498 h 1805108"/>
              <a:gd name="connsiteX19" fmla="*/ 3390380 w 4939792"/>
              <a:gd name="connsiteY19" fmla="*/ 1035548 h 1805108"/>
              <a:gd name="connsiteX20" fmla="*/ 3380855 w 4939792"/>
              <a:gd name="connsiteY20" fmla="*/ 730748 h 1805108"/>
              <a:gd name="connsiteX21" fmla="*/ 3352280 w 4939792"/>
              <a:gd name="connsiteY21" fmla="*/ 464048 h 1805108"/>
              <a:gd name="connsiteX22" fmla="*/ 2799830 w 4939792"/>
              <a:gd name="connsiteY22" fmla="*/ 406898 h 1805108"/>
              <a:gd name="connsiteX23" fmla="*/ 751955 w 4939792"/>
              <a:gd name="connsiteY23" fmla="*/ 397373 h 1805108"/>
              <a:gd name="connsiteX24" fmla="*/ 275705 w 4939792"/>
              <a:gd name="connsiteY24" fmla="*/ 568823 h 1805108"/>
              <a:gd name="connsiteX25" fmla="*/ 75680 w 4939792"/>
              <a:gd name="connsiteY25" fmla="*/ 111623 h 1805108"/>
              <a:gd name="connsiteX0" fmla="*/ 87409 w 4875321"/>
              <a:gd name="connsiteY0" fmla="*/ 105391 h 1836976"/>
              <a:gd name="connsiteX1" fmla="*/ 2830609 w 4875321"/>
              <a:gd name="connsiteY1" fmla="*/ 210166 h 1836976"/>
              <a:gd name="connsiteX2" fmla="*/ 3706909 w 4875321"/>
              <a:gd name="connsiteY2" fmla="*/ 162541 h 1836976"/>
              <a:gd name="connsiteX3" fmla="*/ 3630709 w 4875321"/>
              <a:gd name="connsiteY3" fmla="*/ 457816 h 1836976"/>
              <a:gd name="connsiteX4" fmla="*/ 4297459 w 4875321"/>
              <a:gd name="connsiteY4" fmla="*/ 505441 h 1836976"/>
              <a:gd name="connsiteX5" fmla="*/ 4306984 w 4875321"/>
              <a:gd name="connsiteY5" fmla="*/ 695941 h 1836976"/>
              <a:gd name="connsiteX6" fmla="*/ 3745009 w 4875321"/>
              <a:gd name="connsiteY6" fmla="*/ 676891 h 1836976"/>
              <a:gd name="connsiteX7" fmla="*/ 3735484 w 4875321"/>
              <a:gd name="connsiteY7" fmla="*/ 772141 h 1836976"/>
              <a:gd name="connsiteX8" fmla="*/ 4183159 w 4875321"/>
              <a:gd name="connsiteY8" fmla="*/ 810241 h 1836976"/>
              <a:gd name="connsiteX9" fmla="*/ 4202209 w 4875321"/>
              <a:gd name="connsiteY9" fmla="*/ 1076941 h 1836976"/>
              <a:gd name="connsiteX10" fmla="*/ 4459384 w 4875321"/>
              <a:gd name="connsiteY10" fmla="*/ 1105516 h 1836976"/>
              <a:gd name="connsiteX11" fmla="*/ 4802284 w 4875321"/>
              <a:gd name="connsiteY11" fmla="*/ 1105516 h 1836976"/>
              <a:gd name="connsiteX12" fmla="*/ 4859434 w 4875321"/>
              <a:gd name="connsiteY12" fmla="*/ 1267441 h 1836976"/>
              <a:gd name="connsiteX13" fmla="*/ 4868959 w 4875321"/>
              <a:gd name="connsiteY13" fmla="*/ 1743691 h 1836976"/>
              <a:gd name="connsiteX14" fmla="*/ 4773709 w 4875321"/>
              <a:gd name="connsiteY14" fmla="*/ 1800841 h 1836976"/>
              <a:gd name="connsiteX15" fmla="*/ 4716559 w 4875321"/>
              <a:gd name="connsiteY15" fmla="*/ 1324591 h 1836976"/>
              <a:gd name="connsiteX16" fmla="*/ 4268884 w 4875321"/>
              <a:gd name="connsiteY16" fmla="*/ 1334116 h 1836976"/>
              <a:gd name="connsiteX17" fmla="*/ 3811684 w 4875321"/>
              <a:gd name="connsiteY17" fmla="*/ 1362691 h 1836976"/>
              <a:gd name="connsiteX18" fmla="*/ 3830734 w 4875321"/>
              <a:gd name="connsiteY18" fmla="*/ 1048366 h 1836976"/>
              <a:gd name="connsiteX19" fmla="*/ 3325909 w 4875321"/>
              <a:gd name="connsiteY19" fmla="*/ 1067416 h 1836976"/>
              <a:gd name="connsiteX20" fmla="*/ 3316384 w 4875321"/>
              <a:gd name="connsiteY20" fmla="*/ 762616 h 1836976"/>
              <a:gd name="connsiteX21" fmla="*/ 3287809 w 4875321"/>
              <a:gd name="connsiteY21" fmla="*/ 495916 h 1836976"/>
              <a:gd name="connsiteX22" fmla="*/ 2735359 w 4875321"/>
              <a:gd name="connsiteY22" fmla="*/ 438766 h 1836976"/>
              <a:gd name="connsiteX23" fmla="*/ 687484 w 4875321"/>
              <a:gd name="connsiteY23" fmla="*/ 429241 h 1836976"/>
              <a:gd name="connsiteX24" fmla="*/ 211234 w 4875321"/>
              <a:gd name="connsiteY24" fmla="*/ 600691 h 1836976"/>
              <a:gd name="connsiteX25" fmla="*/ 87409 w 4875321"/>
              <a:gd name="connsiteY25" fmla="*/ 105391 h 1836976"/>
              <a:gd name="connsiteX0" fmla="*/ 100895 w 4888807"/>
              <a:gd name="connsiteY0" fmla="*/ 105391 h 1836976"/>
              <a:gd name="connsiteX1" fmla="*/ 2844095 w 4888807"/>
              <a:gd name="connsiteY1" fmla="*/ 210166 h 1836976"/>
              <a:gd name="connsiteX2" fmla="*/ 3720395 w 4888807"/>
              <a:gd name="connsiteY2" fmla="*/ 162541 h 1836976"/>
              <a:gd name="connsiteX3" fmla="*/ 3644195 w 4888807"/>
              <a:gd name="connsiteY3" fmla="*/ 457816 h 1836976"/>
              <a:gd name="connsiteX4" fmla="*/ 4310945 w 4888807"/>
              <a:gd name="connsiteY4" fmla="*/ 505441 h 1836976"/>
              <a:gd name="connsiteX5" fmla="*/ 4320470 w 4888807"/>
              <a:gd name="connsiteY5" fmla="*/ 695941 h 1836976"/>
              <a:gd name="connsiteX6" fmla="*/ 3758495 w 4888807"/>
              <a:gd name="connsiteY6" fmla="*/ 676891 h 1836976"/>
              <a:gd name="connsiteX7" fmla="*/ 3748970 w 4888807"/>
              <a:gd name="connsiteY7" fmla="*/ 772141 h 1836976"/>
              <a:gd name="connsiteX8" fmla="*/ 4196645 w 4888807"/>
              <a:gd name="connsiteY8" fmla="*/ 810241 h 1836976"/>
              <a:gd name="connsiteX9" fmla="*/ 4215695 w 4888807"/>
              <a:gd name="connsiteY9" fmla="*/ 1076941 h 1836976"/>
              <a:gd name="connsiteX10" fmla="*/ 4472870 w 4888807"/>
              <a:gd name="connsiteY10" fmla="*/ 1105516 h 1836976"/>
              <a:gd name="connsiteX11" fmla="*/ 4815770 w 4888807"/>
              <a:gd name="connsiteY11" fmla="*/ 1105516 h 1836976"/>
              <a:gd name="connsiteX12" fmla="*/ 4872920 w 4888807"/>
              <a:gd name="connsiteY12" fmla="*/ 1267441 h 1836976"/>
              <a:gd name="connsiteX13" fmla="*/ 4882445 w 4888807"/>
              <a:gd name="connsiteY13" fmla="*/ 1743691 h 1836976"/>
              <a:gd name="connsiteX14" fmla="*/ 4787195 w 4888807"/>
              <a:gd name="connsiteY14" fmla="*/ 1800841 h 1836976"/>
              <a:gd name="connsiteX15" fmla="*/ 4730045 w 4888807"/>
              <a:gd name="connsiteY15" fmla="*/ 1324591 h 1836976"/>
              <a:gd name="connsiteX16" fmla="*/ 4282370 w 4888807"/>
              <a:gd name="connsiteY16" fmla="*/ 1334116 h 1836976"/>
              <a:gd name="connsiteX17" fmla="*/ 3825170 w 4888807"/>
              <a:gd name="connsiteY17" fmla="*/ 1362691 h 1836976"/>
              <a:gd name="connsiteX18" fmla="*/ 3844220 w 4888807"/>
              <a:gd name="connsiteY18" fmla="*/ 1048366 h 1836976"/>
              <a:gd name="connsiteX19" fmla="*/ 3339395 w 4888807"/>
              <a:gd name="connsiteY19" fmla="*/ 1067416 h 1836976"/>
              <a:gd name="connsiteX20" fmla="*/ 3329870 w 4888807"/>
              <a:gd name="connsiteY20" fmla="*/ 762616 h 1836976"/>
              <a:gd name="connsiteX21" fmla="*/ 3301295 w 4888807"/>
              <a:gd name="connsiteY21" fmla="*/ 495916 h 1836976"/>
              <a:gd name="connsiteX22" fmla="*/ 2748845 w 4888807"/>
              <a:gd name="connsiteY22" fmla="*/ 438766 h 1836976"/>
              <a:gd name="connsiteX23" fmla="*/ 700970 w 4888807"/>
              <a:gd name="connsiteY23" fmla="*/ 429241 h 1836976"/>
              <a:gd name="connsiteX24" fmla="*/ 224720 w 4888807"/>
              <a:gd name="connsiteY24" fmla="*/ 600691 h 1836976"/>
              <a:gd name="connsiteX25" fmla="*/ 100895 w 4888807"/>
              <a:gd name="connsiteY25" fmla="*/ 105391 h 18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8807" h="1836976">
                <a:moveTo>
                  <a:pt x="100895" y="105391"/>
                </a:moveTo>
                <a:cubicBezTo>
                  <a:pt x="316795" y="-178771"/>
                  <a:pt x="2240845" y="200641"/>
                  <a:pt x="2844095" y="210166"/>
                </a:cubicBezTo>
                <a:cubicBezTo>
                  <a:pt x="3447345" y="219691"/>
                  <a:pt x="3587045" y="121266"/>
                  <a:pt x="3720395" y="162541"/>
                </a:cubicBezTo>
                <a:cubicBezTo>
                  <a:pt x="3853745" y="203816"/>
                  <a:pt x="3545770" y="400666"/>
                  <a:pt x="3644195" y="457816"/>
                </a:cubicBezTo>
                <a:cubicBezTo>
                  <a:pt x="3742620" y="514966"/>
                  <a:pt x="4198233" y="465754"/>
                  <a:pt x="4310945" y="505441"/>
                </a:cubicBezTo>
                <a:cubicBezTo>
                  <a:pt x="4423658" y="545129"/>
                  <a:pt x="4412545" y="667366"/>
                  <a:pt x="4320470" y="695941"/>
                </a:cubicBezTo>
                <a:cubicBezTo>
                  <a:pt x="4228395" y="724516"/>
                  <a:pt x="3853745" y="664191"/>
                  <a:pt x="3758495" y="676891"/>
                </a:cubicBezTo>
                <a:cubicBezTo>
                  <a:pt x="3663245" y="689591"/>
                  <a:pt x="3675945" y="749916"/>
                  <a:pt x="3748970" y="772141"/>
                </a:cubicBezTo>
                <a:cubicBezTo>
                  <a:pt x="3821995" y="794366"/>
                  <a:pt x="4118858" y="759441"/>
                  <a:pt x="4196645" y="810241"/>
                </a:cubicBezTo>
                <a:cubicBezTo>
                  <a:pt x="4274433" y="861041"/>
                  <a:pt x="4169657" y="1027728"/>
                  <a:pt x="4215695" y="1076941"/>
                </a:cubicBezTo>
                <a:cubicBezTo>
                  <a:pt x="4261733" y="1126154"/>
                  <a:pt x="4372858" y="1100754"/>
                  <a:pt x="4472870" y="1105516"/>
                </a:cubicBezTo>
                <a:cubicBezTo>
                  <a:pt x="4572882" y="1110278"/>
                  <a:pt x="4749095" y="1078529"/>
                  <a:pt x="4815770" y="1105516"/>
                </a:cubicBezTo>
                <a:cubicBezTo>
                  <a:pt x="4882445" y="1132504"/>
                  <a:pt x="4861808" y="1161079"/>
                  <a:pt x="4872920" y="1267441"/>
                </a:cubicBezTo>
                <a:cubicBezTo>
                  <a:pt x="4884032" y="1373803"/>
                  <a:pt x="4896733" y="1654791"/>
                  <a:pt x="4882445" y="1743691"/>
                </a:cubicBezTo>
                <a:cubicBezTo>
                  <a:pt x="4868157" y="1832591"/>
                  <a:pt x="4812595" y="1870691"/>
                  <a:pt x="4787195" y="1800841"/>
                </a:cubicBezTo>
                <a:cubicBezTo>
                  <a:pt x="4761795" y="1730991"/>
                  <a:pt x="4814183" y="1402379"/>
                  <a:pt x="4730045" y="1324591"/>
                </a:cubicBezTo>
                <a:cubicBezTo>
                  <a:pt x="4645907" y="1246803"/>
                  <a:pt x="4433182" y="1327766"/>
                  <a:pt x="4282370" y="1334116"/>
                </a:cubicBezTo>
                <a:cubicBezTo>
                  <a:pt x="4131558" y="1340466"/>
                  <a:pt x="3898195" y="1410316"/>
                  <a:pt x="3825170" y="1362691"/>
                </a:cubicBezTo>
                <a:cubicBezTo>
                  <a:pt x="3752145" y="1315066"/>
                  <a:pt x="3925182" y="1097578"/>
                  <a:pt x="3844220" y="1048366"/>
                </a:cubicBezTo>
                <a:cubicBezTo>
                  <a:pt x="3763258" y="999154"/>
                  <a:pt x="3425120" y="1115041"/>
                  <a:pt x="3339395" y="1067416"/>
                </a:cubicBezTo>
                <a:cubicBezTo>
                  <a:pt x="3253670" y="1019791"/>
                  <a:pt x="3336220" y="857866"/>
                  <a:pt x="3329870" y="762616"/>
                </a:cubicBezTo>
                <a:cubicBezTo>
                  <a:pt x="3323520" y="667366"/>
                  <a:pt x="3398132" y="549891"/>
                  <a:pt x="3301295" y="495916"/>
                </a:cubicBezTo>
                <a:cubicBezTo>
                  <a:pt x="3204458" y="441941"/>
                  <a:pt x="3182232" y="449878"/>
                  <a:pt x="2748845" y="438766"/>
                </a:cubicBezTo>
                <a:cubicBezTo>
                  <a:pt x="2315458" y="427654"/>
                  <a:pt x="1121658" y="402254"/>
                  <a:pt x="700970" y="429241"/>
                </a:cubicBezTo>
                <a:cubicBezTo>
                  <a:pt x="280283" y="456229"/>
                  <a:pt x="391407" y="635616"/>
                  <a:pt x="224720" y="600691"/>
                </a:cubicBezTo>
                <a:cubicBezTo>
                  <a:pt x="58033" y="565766"/>
                  <a:pt x="-115005" y="389553"/>
                  <a:pt x="100895" y="105391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66124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9329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80526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22920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8518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37321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52920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8" name="Straight Arrow Connector 217"/>
          <p:cNvCxnSpPr/>
          <p:nvPr/>
        </p:nvCxnSpPr>
        <p:spPr bwMode="auto">
          <a:xfrm>
            <a:off x="543303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76873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4280907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5292080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7308304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257464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762413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2266469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277052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274581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5251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1257464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1762413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2266469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77052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3274581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4788024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5802898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75251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1" name="Straight Arrow Connector 240"/>
          <p:cNvCxnSpPr/>
          <p:nvPr/>
        </p:nvCxnSpPr>
        <p:spPr bwMode="auto">
          <a:xfrm>
            <a:off x="89653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140058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190464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240869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291275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341681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492897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93709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630019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80424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308304" y="3927654"/>
            <a:ext cx="28497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812360" y="3927654"/>
            <a:ext cx="28586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8" name="Straight Arrow Connector 257"/>
          <p:cNvCxnSpPr/>
          <p:nvPr/>
        </p:nvCxnSpPr>
        <p:spPr bwMode="auto">
          <a:xfrm>
            <a:off x="6431324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935380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439436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26646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752515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6300192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7812360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8" name="Straight Arrow Connector 267"/>
          <p:cNvCxnSpPr/>
          <p:nvPr/>
        </p:nvCxnSpPr>
        <p:spPr bwMode="auto">
          <a:xfrm>
            <a:off x="896531" y="378274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91275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>
            <a:off x="4424923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>
            <a:endCxn id="222" idx="1"/>
          </p:cNvCxnSpPr>
          <p:nvPr/>
        </p:nvCxnSpPr>
        <p:spPr bwMode="auto">
          <a:xfrm>
            <a:off x="6441147" y="3782745"/>
            <a:ext cx="86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2" name="Rectangle 93"/>
          <p:cNvSpPr>
            <a:spLocks noChangeArrowheads="1"/>
          </p:cNvSpPr>
          <p:nvPr/>
        </p:nvSpPr>
        <p:spPr bwMode="auto">
          <a:xfrm>
            <a:off x="752515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3" name="Rectangle 93"/>
          <p:cNvSpPr>
            <a:spLocks noChangeArrowheads="1"/>
          </p:cNvSpPr>
          <p:nvPr/>
        </p:nvSpPr>
        <p:spPr bwMode="auto">
          <a:xfrm>
            <a:off x="752515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2264683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776851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3776851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4280907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4280907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9" name="Straight Arrow Connector 278"/>
          <p:cNvCxnSpPr/>
          <p:nvPr/>
        </p:nvCxnSpPr>
        <p:spPr bwMode="auto">
          <a:xfrm>
            <a:off x="442492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543303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7308304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7377251" y="342270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96531" y="3206681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3920867" y="3494713"/>
            <a:ext cx="3384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896531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2408699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>
            <a:off x="240869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744925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3776851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776851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776851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247" name="Straight Arrow Connector 246"/>
          <p:cNvCxnSpPr/>
          <p:nvPr/>
        </p:nvCxnSpPr>
        <p:spPr bwMode="auto">
          <a:xfrm>
            <a:off x="392086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3920867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rot="5400000">
            <a:off x="5108999" y="4322805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5364088" y="2636912"/>
            <a:ext cx="1224136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 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07" name="Oval 306"/>
          <p:cNvSpPr/>
          <p:nvPr/>
        </p:nvSpPr>
        <p:spPr bwMode="auto">
          <a:xfrm>
            <a:off x="8391996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Rectangle 93"/>
          <p:cNvSpPr>
            <a:spLocks noChangeArrowheads="1"/>
          </p:cNvSpPr>
          <p:nvPr/>
        </p:nvSpPr>
        <p:spPr bwMode="auto">
          <a:xfrm>
            <a:off x="8319988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319988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316416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316416" y="306896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388424" y="31409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8391996" y="371792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>
            <a:off x="8391996" y="342989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6" name="Oval 315"/>
          <p:cNvSpPr/>
          <p:nvPr/>
        </p:nvSpPr>
        <p:spPr bwMode="auto">
          <a:xfrm>
            <a:off x="8388424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400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400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50131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901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3021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8518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37321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/>
          <p:nvPr/>
        </p:nvCxnSpPr>
        <p:spPr bwMode="auto">
          <a:xfrm>
            <a:off x="795637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>
            <a:off x="7956376" y="407707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3" name="Straight Arrow Connector 332"/>
          <p:cNvCxnSpPr/>
          <p:nvPr/>
        </p:nvCxnSpPr>
        <p:spPr bwMode="auto">
          <a:xfrm>
            <a:off x="3923928" y="3212976"/>
            <a:ext cx="43924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>
            <a:off x="7452320" y="350100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781236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 rot="5400000" flipH="1">
            <a:off x="831820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35" name="Rectangle 93"/>
          <p:cNvSpPr>
            <a:spLocks noChangeArrowheads="1"/>
          </p:cNvSpPr>
          <p:nvPr/>
        </p:nvSpPr>
        <p:spPr bwMode="auto">
          <a:xfrm>
            <a:off x="478802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29208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80863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630019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424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308304" y="4221088"/>
            <a:ext cx="29071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52006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3284984"/>
            <a:ext cx="8640960" cy="32403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731470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1987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19872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19872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587454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58745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1950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73147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44343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15540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11390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299422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539552" y="3212976"/>
            <a:ext cx="2592288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M,  level M = 3 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0432" y="5733256"/>
            <a:ext cx="292497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0432" y="5445224"/>
            <a:ext cx="292497" cy="28713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49393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163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2283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11390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8754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5865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2994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1" y="6021287"/>
            <a:ext cx="288925" cy="2889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36096" y="6019502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940152" y="349922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5940152" y="378725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0" name="Rectangle 93"/>
          <p:cNvSpPr>
            <a:spLocks noChangeArrowheads="1"/>
          </p:cNvSpPr>
          <p:nvPr/>
        </p:nvSpPr>
        <p:spPr bwMode="auto">
          <a:xfrm>
            <a:off x="5940152" y="407528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5940152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Arc 285"/>
          <p:cNvSpPr/>
          <p:nvPr/>
        </p:nvSpPr>
        <p:spPr bwMode="auto">
          <a:xfrm flipH="1">
            <a:off x="3563888" y="3931270"/>
            <a:ext cx="5040560" cy="1872208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9" name="Arc 288"/>
          <p:cNvSpPr/>
          <p:nvPr/>
        </p:nvSpPr>
        <p:spPr bwMode="auto">
          <a:xfrm flipH="1">
            <a:off x="4211960" y="3643238"/>
            <a:ext cx="3744416" cy="504056"/>
          </a:xfrm>
          <a:prstGeom prst="arc">
            <a:avLst>
              <a:gd name="adj1" fmla="val 16200000"/>
              <a:gd name="adj2" fmla="val 21215832"/>
            </a:avLst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3419872" y="3645024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  <p:sp>
        <p:nvSpPr>
          <p:cNvPr id="32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376264"/>
          </a:xfrm>
          <a:prstGeom prst="roundRect">
            <a:avLst>
              <a:gd name="adj" fmla="val 726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array </a:t>
            </a:r>
            <a:r>
              <a:rPr lang="en-US" b="1" smtClean="0"/>
              <a:t>update [ ]</a:t>
            </a:r>
            <a:r>
              <a:rPr lang="en-US" smtClean="0"/>
              <a:t> is an auxiliary array supporting Insert / Delete operations.</a:t>
            </a:r>
          </a:p>
          <a:p>
            <a:endParaRPr lang="en-US"/>
          </a:p>
          <a:p>
            <a:r>
              <a:rPr lang="en-US" smtClean="0"/>
              <a:t>update[</a:t>
            </a:r>
            <a:r>
              <a:rPr lang="en-US" b="1" smtClean="0"/>
              <a:t>k</a:t>
            </a:r>
            <a:r>
              <a:rPr lang="en-US" smtClean="0"/>
              <a:t>] points to that element in the list </a:t>
            </a:r>
          </a:p>
          <a:p>
            <a:r>
              <a:rPr lang="en-US" smtClean="0"/>
              <a:t>which level </a:t>
            </a:r>
            <a:r>
              <a:rPr lang="en-US" b="1" smtClean="0"/>
              <a:t>k</a:t>
            </a:r>
            <a:r>
              <a:rPr lang="en-US" smtClean="0"/>
              <a:t> pointer points to the inserted (or deleted) element,</a:t>
            </a:r>
          </a:p>
          <a:p>
            <a:r>
              <a:rPr lang="en-US" smtClean="0"/>
              <a:t>( = predecessor in the </a:t>
            </a:r>
            <a:r>
              <a:rPr lang="en-US" b="1" smtClean="0"/>
              <a:t>k</a:t>
            </a:r>
            <a:r>
              <a:rPr lang="en-US" smtClean="0"/>
              <a:t>-th level).</a:t>
            </a:r>
          </a:p>
          <a:p>
            <a:endParaRPr lang="en-US"/>
          </a:p>
          <a:p>
            <a:r>
              <a:rPr lang="en-US" smtClean="0"/>
              <a:t>Note that in many cases, when the level of the inserted/deleted element is 1, </a:t>
            </a:r>
          </a:p>
          <a:p>
            <a:r>
              <a:rPr lang="en-US" smtClean="0"/>
              <a:t>only update[</a:t>
            </a:r>
            <a:r>
              <a:rPr lang="en-US" b="1" smtClean="0"/>
              <a:t>1</a:t>
            </a:r>
            <a:r>
              <a:rPr lang="en-US" smtClean="0"/>
              <a:t>] will be used.  </a:t>
            </a:r>
            <a:endParaRPr lang="en-US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29131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6300192" y="342721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6300192" y="400327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6300192" y="371524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4572000" y="4509120"/>
            <a:ext cx="3024336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3" name="Arc 252"/>
          <p:cNvSpPr/>
          <p:nvPr/>
        </p:nvSpPr>
        <p:spPr bwMode="auto">
          <a:xfrm flipH="1">
            <a:off x="4067944" y="4221088"/>
            <a:ext cx="4032448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52" name="Straight Arrow Connector 351"/>
          <p:cNvCxnSpPr/>
          <p:nvPr/>
        </p:nvCxnSpPr>
        <p:spPr bwMode="auto">
          <a:xfrm>
            <a:off x="611560" y="407528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sp>
        <p:nvSpPr>
          <p:cNvPr id="353" name="TextBox 352"/>
          <p:cNvSpPr txBox="1"/>
          <p:nvPr/>
        </p:nvSpPr>
        <p:spPr>
          <a:xfrm>
            <a:off x="539552" y="414729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j-lt"/>
                <a:cs typeface="Courier New" panose="02070309020205020404" pitchFamily="49" charset="0"/>
              </a:rPr>
              <a:t>altered pointer</a:t>
            </a:r>
            <a:endParaRPr lang="cs-CZ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1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860032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86003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860032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35597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85102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35597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85102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99504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49999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85192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85192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860032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995936" y="234843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995936" y="20608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6803355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29840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680335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29840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0" name="Straight Arrow Connector 219"/>
          <p:cNvCxnSpPr/>
          <p:nvPr/>
        </p:nvCxnSpPr>
        <p:spPr bwMode="auto">
          <a:xfrm>
            <a:off x="644242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69473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6299299" y="220575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6299299" y="19177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5" name="Straight Arrow Connector 224"/>
          <p:cNvCxnSpPr/>
          <p:nvPr/>
        </p:nvCxnSpPr>
        <p:spPr bwMode="auto">
          <a:xfrm flipV="1">
            <a:off x="6443315" y="234932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>
            <a:endCxn id="233" idx="1"/>
          </p:cNvCxnSpPr>
          <p:nvPr/>
        </p:nvCxnSpPr>
        <p:spPr bwMode="auto">
          <a:xfrm flipV="1">
            <a:off x="6443315" y="2061295"/>
            <a:ext cx="1368152" cy="8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781146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81146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7811467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7811467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7307411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7307411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730830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0" name="Straight Arrow Connector 239"/>
          <p:cNvCxnSpPr/>
          <p:nvPr/>
        </p:nvCxnSpPr>
        <p:spPr bwMode="auto">
          <a:xfrm>
            <a:off x="7451427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7451427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971600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466651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971600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46665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6" name="Straight Arrow Connector 245"/>
          <p:cNvCxnSpPr/>
          <p:nvPr/>
        </p:nvCxnSpPr>
        <p:spPr bwMode="auto">
          <a:xfrm>
            <a:off x="61066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1115616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Rectangle 93"/>
          <p:cNvSpPr>
            <a:spLocks noChangeArrowheads="1"/>
          </p:cNvSpPr>
          <p:nvPr/>
        </p:nvSpPr>
        <p:spPr bwMode="auto">
          <a:xfrm>
            <a:off x="467544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9" name="Rectangle 93"/>
          <p:cNvSpPr>
            <a:spLocks noChangeArrowheads="1"/>
          </p:cNvSpPr>
          <p:nvPr/>
        </p:nvSpPr>
        <p:spPr bwMode="auto">
          <a:xfrm>
            <a:off x="467544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0" name="Straight Arrow Connector 249"/>
          <p:cNvCxnSpPr/>
          <p:nvPr/>
        </p:nvCxnSpPr>
        <p:spPr bwMode="auto">
          <a:xfrm flipV="1">
            <a:off x="611560" y="3930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>
            <a:endCxn id="255" idx="1"/>
          </p:cNvCxnSpPr>
          <p:nvPr/>
        </p:nvCxnSpPr>
        <p:spPr bwMode="auto">
          <a:xfrm>
            <a:off x="611560" y="3643237"/>
            <a:ext cx="1872208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2483768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2483768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2483768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2483768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9" name="Rectangle 93"/>
          <p:cNvSpPr>
            <a:spLocks noChangeArrowheads="1"/>
          </p:cNvSpPr>
          <p:nvPr/>
        </p:nvSpPr>
        <p:spPr bwMode="auto">
          <a:xfrm>
            <a:off x="1475656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1475656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2" name="Straight Arrow Connector 261"/>
          <p:cNvCxnSpPr/>
          <p:nvPr/>
        </p:nvCxnSpPr>
        <p:spPr bwMode="auto">
          <a:xfrm>
            <a:off x="1619672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1475656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3" name="Straight Arrow Connector 262"/>
          <p:cNvCxnSpPr>
            <a:endCxn id="254" idx="1"/>
          </p:cNvCxnSpPr>
          <p:nvPr/>
        </p:nvCxnSpPr>
        <p:spPr bwMode="auto">
          <a:xfrm>
            <a:off x="1619672" y="393037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1979712" y="436242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R</a:t>
            </a:r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1979712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2123728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500885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3995936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0" name="Rectangle 93"/>
          <p:cNvSpPr>
            <a:spLocks noChangeArrowheads="1"/>
          </p:cNvSpPr>
          <p:nvPr/>
        </p:nvSpPr>
        <p:spPr bwMode="auto">
          <a:xfrm>
            <a:off x="4500885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1" name="Rectangle 93"/>
          <p:cNvSpPr>
            <a:spLocks noChangeArrowheads="1"/>
          </p:cNvSpPr>
          <p:nvPr/>
        </p:nvSpPr>
        <p:spPr bwMode="auto">
          <a:xfrm>
            <a:off x="39959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2" name="Straight Arrow Connector 271"/>
          <p:cNvCxnSpPr/>
          <p:nvPr/>
        </p:nvCxnSpPr>
        <p:spPr bwMode="auto">
          <a:xfrm>
            <a:off x="4139952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4644901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399682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9682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6" name="Straight Arrow Connector 275"/>
          <p:cNvCxnSpPr>
            <a:endCxn id="288" idx="1"/>
          </p:cNvCxnSpPr>
          <p:nvPr/>
        </p:nvCxnSpPr>
        <p:spPr bwMode="auto">
          <a:xfrm flipV="1">
            <a:off x="4140845" y="393082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Straight Arrow Connector 276"/>
          <p:cNvCxnSpPr/>
          <p:nvPr/>
        </p:nvCxnSpPr>
        <p:spPr bwMode="auto">
          <a:xfrm>
            <a:off x="4139059" y="3644131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517109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651710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6517109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651710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5508997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508997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653013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5508997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9" name="Straight Arrow Connector 288"/>
          <p:cNvCxnSpPr/>
          <p:nvPr/>
        </p:nvCxnSpPr>
        <p:spPr bwMode="auto">
          <a:xfrm>
            <a:off x="5651227" y="393216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013053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013053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2" name="Straight Arrow Connector 291"/>
          <p:cNvCxnSpPr/>
          <p:nvPr/>
        </p:nvCxnSpPr>
        <p:spPr bwMode="auto">
          <a:xfrm>
            <a:off x="6157069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5004941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294" name="Rectangle 93"/>
          <p:cNvSpPr>
            <a:spLocks noChangeArrowheads="1"/>
          </p:cNvSpPr>
          <p:nvPr/>
        </p:nvSpPr>
        <p:spPr bwMode="auto">
          <a:xfrm>
            <a:off x="500494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8284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2352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8284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32352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9" name="Straight Arrow Connector 298"/>
          <p:cNvCxnSpPr/>
          <p:nvPr/>
        </p:nvCxnSpPr>
        <p:spPr bwMode="auto">
          <a:xfrm>
            <a:off x="46754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972493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24421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24421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3" name="Straight Arrow Connector 302"/>
          <p:cNvCxnSpPr>
            <a:endCxn id="315" idx="1"/>
          </p:cNvCxnSpPr>
          <p:nvPr/>
        </p:nvCxnSpPr>
        <p:spPr bwMode="auto">
          <a:xfrm>
            <a:off x="468437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>
            <a:endCxn id="326" idx="1"/>
          </p:cNvCxnSpPr>
          <p:nvPr/>
        </p:nvCxnSpPr>
        <p:spPr bwMode="auto">
          <a:xfrm>
            <a:off x="468437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1836589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13" name="Rectangle 93"/>
          <p:cNvSpPr>
            <a:spLocks noChangeArrowheads="1"/>
          </p:cNvSpPr>
          <p:nvPr/>
        </p:nvSpPr>
        <p:spPr bwMode="auto">
          <a:xfrm>
            <a:off x="1836589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1980605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5" name="Rectangle 93"/>
          <p:cNvSpPr>
            <a:spLocks noChangeArrowheads="1"/>
          </p:cNvSpPr>
          <p:nvPr/>
        </p:nvSpPr>
        <p:spPr bwMode="auto">
          <a:xfrm>
            <a:off x="1836589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133253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133253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2340645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2340645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4" name="Straight Arrow Connector 323"/>
          <p:cNvCxnSpPr/>
          <p:nvPr/>
        </p:nvCxnSpPr>
        <p:spPr bwMode="auto">
          <a:xfrm>
            <a:off x="2484661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2340645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6" name="Straight Arrow Connector 315"/>
          <p:cNvCxnSpPr/>
          <p:nvPr/>
        </p:nvCxnSpPr>
        <p:spPr bwMode="auto">
          <a:xfrm>
            <a:off x="2484661" y="551455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2340645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7" name="Straight Arrow Connector 326"/>
          <p:cNvCxnSpPr/>
          <p:nvPr/>
        </p:nvCxnSpPr>
        <p:spPr bwMode="auto">
          <a:xfrm>
            <a:off x="2484661" y="522741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147654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14895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1980605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340645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8356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340645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83569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97971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002262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449731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5002262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49731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464132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5146278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498206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4498206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5" name="Straight Arrow Connector 344"/>
          <p:cNvCxnSpPr>
            <a:endCxn id="357" idx="1"/>
          </p:cNvCxnSpPr>
          <p:nvPr/>
        </p:nvCxnSpPr>
        <p:spPr bwMode="auto">
          <a:xfrm>
            <a:off x="4642222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>
            <a:endCxn id="368" idx="1"/>
          </p:cNvCxnSpPr>
          <p:nvPr/>
        </p:nvCxnSpPr>
        <p:spPr bwMode="auto">
          <a:xfrm>
            <a:off x="4642222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6010374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6010374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6" name="Straight Arrow Connector 355"/>
          <p:cNvCxnSpPr/>
          <p:nvPr/>
        </p:nvCxnSpPr>
        <p:spPr bwMode="auto">
          <a:xfrm>
            <a:off x="6154390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010374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550631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62" name="Rectangle 93"/>
          <p:cNvSpPr>
            <a:spLocks noChangeArrowheads="1"/>
          </p:cNvSpPr>
          <p:nvPr/>
        </p:nvSpPr>
        <p:spPr bwMode="auto">
          <a:xfrm>
            <a:off x="550631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651443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651443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5" name="Straight Arrow Connector 364"/>
          <p:cNvCxnSpPr/>
          <p:nvPr/>
        </p:nvCxnSpPr>
        <p:spPr bwMode="auto">
          <a:xfrm>
            <a:off x="6658446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51443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 flipV="1">
            <a:off x="6658446" y="5515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651443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9" name="Straight Arrow Connector 368"/>
          <p:cNvCxnSpPr/>
          <p:nvPr/>
        </p:nvCxnSpPr>
        <p:spPr bwMode="auto">
          <a:xfrm>
            <a:off x="6658446" y="5227414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565033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6154390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018486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018486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4" name="Straight Arrow Connector 373"/>
          <p:cNvCxnSpPr/>
          <p:nvPr/>
        </p:nvCxnSpPr>
        <p:spPr bwMode="auto">
          <a:xfrm>
            <a:off x="7162502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6" name="AutoShape 3"/>
          <p:cNvSpPr>
            <a:spLocks noChangeArrowheads="1"/>
          </p:cNvSpPr>
          <p:nvPr/>
        </p:nvSpPr>
        <p:spPr bwMode="auto">
          <a:xfrm>
            <a:off x="539552" y="620688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Insert  </a:t>
            </a:r>
            <a:r>
              <a:rPr lang="pt-BR">
                <a:solidFill>
                  <a:srgbClr val="000000"/>
                </a:solidFill>
              </a:rPr>
              <a:t>A, S, E, R, C, H, I, N, G. 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7" name="AutoShape 71"/>
          <p:cNvSpPr>
            <a:spLocks noChangeArrowheads="1"/>
          </p:cNvSpPr>
          <p:nvPr/>
        </p:nvSpPr>
        <p:spPr bwMode="auto">
          <a:xfrm>
            <a:off x="7380312" y="630932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5" name="Oval 194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2986931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2986931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2986931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2986931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3058939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3058939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28438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28438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4" name="Oval 213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5" name="Straight Arrow Connector 214"/>
          <p:cNvCxnSpPr/>
          <p:nvPr/>
        </p:nvCxnSpPr>
        <p:spPr bwMode="auto">
          <a:xfrm>
            <a:off x="24837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Oval 223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536408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5364088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36408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364088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Oval 393"/>
          <p:cNvSpPr/>
          <p:nvPr/>
        </p:nvSpPr>
        <p:spPr bwMode="auto">
          <a:xfrm>
            <a:off x="5436096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6" name="Oval 395"/>
          <p:cNvSpPr/>
          <p:nvPr/>
        </p:nvSpPr>
        <p:spPr bwMode="auto">
          <a:xfrm>
            <a:off x="5436096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7" name="Oval 396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53955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0" name="Rectangle 93"/>
          <p:cNvSpPr>
            <a:spLocks noChangeArrowheads="1"/>
          </p:cNvSpPr>
          <p:nvPr/>
        </p:nvSpPr>
        <p:spPr bwMode="auto">
          <a:xfrm>
            <a:off x="53955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1" name="Straight Arrow Connector 400"/>
          <p:cNvCxnSpPr/>
          <p:nvPr/>
        </p:nvCxnSpPr>
        <p:spPr bwMode="auto">
          <a:xfrm>
            <a:off x="6835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Oval 401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10436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10436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05" name="Oval 404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00404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004048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" name="Straight Arrow Connector 408"/>
          <p:cNvCxnSpPr/>
          <p:nvPr/>
        </p:nvCxnSpPr>
        <p:spPr bwMode="auto">
          <a:xfrm>
            <a:off x="5004048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" name="Oval 409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31552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315523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31552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831552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Oval 414"/>
          <p:cNvSpPr/>
          <p:nvPr/>
        </p:nvSpPr>
        <p:spPr bwMode="auto">
          <a:xfrm>
            <a:off x="8387531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387531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1" name="Straight Arrow Connector 420"/>
          <p:cNvCxnSpPr/>
          <p:nvPr/>
        </p:nvCxnSpPr>
        <p:spPr bwMode="auto">
          <a:xfrm>
            <a:off x="795548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/>
          <p:nvPr/>
        </p:nvCxnSpPr>
        <p:spPr bwMode="auto">
          <a:xfrm>
            <a:off x="7955483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" name="Straight Arrow Connector 422"/>
          <p:cNvCxnSpPr/>
          <p:nvPr/>
        </p:nvCxnSpPr>
        <p:spPr bwMode="auto">
          <a:xfrm>
            <a:off x="7955483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>
            <a:off x="2626891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/>
          <p:nvPr/>
        </p:nvCxnSpPr>
        <p:spPr bwMode="auto">
          <a:xfrm>
            <a:off x="2626891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6" name="Straight Arrow Connector 425"/>
          <p:cNvCxnSpPr/>
          <p:nvPr/>
        </p:nvCxnSpPr>
        <p:spPr bwMode="auto">
          <a:xfrm>
            <a:off x="2626891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>
            <a:off x="6659339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" name="Straight Arrow Connector 427"/>
          <p:cNvCxnSpPr/>
          <p:nvPr/>
        </p:nvCxnSpPr>
        <p:spPr bwMode="auto">
          <a:xfrm>
            <a:off x="6659339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6659339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" name="Oval 429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" name="Rectangle 93"/>
          <p:cNvSpPr>
            <a:spLocks noChangeArrowheads="1"/>
          </p:cNvSpPr>
          <p:nvPr/>
        </p:nvSpPr>
        <p:spPr bwMode="auto">
          <a:xfrm>
            <a:off x="7019379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2" name="Rectangle 93"/>
          <p:cNvSpPr>
            <a:spLocks noChangeArrowheads="1"/>
          </p:cNvSpPr>
          <p:nvPr/>
        </p:nvSpPr>
        <p:spPr bwMode="auto">
          <a:xfrm>
            <a:off x="701937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7019379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7019379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5" name="Oval 434"/>
          <p:cNvSpPr/>
          <p:nvPr/>
        </p:nvSpPr>
        <p:spPr bwMode="auto">
          <a:xfrm>
            <a:off x="7091387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6" name="Oval 435"/>
          <p:cNvSpPr/>
          <p:nvPr/>
        </p:nvSpPr>
        <p:spPr bwMode="auto">
          <a:xfrm>
            <a:off x="7091387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7" name="Oval 436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334965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34965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3349650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334965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2845594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2845594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2989610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5" name="Straight Arrow Connector 444"/>
          <p:cNvCxnSpPr/>
          <p:nvPr/>
        </p:nvCxnSpPr>
        <p:spPr bwMode="auto">
          <a:xfrm>
            <a:off x="3491880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3491880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" name="Straight Arrow Connector 446"/>
          <p:cNvCxnSpPr/>
          <p:nvPr/>
        </p:nvCxnSpPr>
        <p:spPr bwMode="auto">
          <a:xfrm>
            <a:off x="3491880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8" name="Oval 447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3851920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0" name="Rectangle 93"/>
          <p:cNvSpPr>
            <a:spLocks noChangeArrowheads="1"/>
          </p:cNvSpPr>
          <p:nvPr/>
        </p:nvSpPr>
        <p:spPr bwMode="auto">
          <a:xfrm>
            <a:off x="385192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3" name="Oval 452"/>
          <p:cNvSpPr/>
          <p:nvPr/>
        </p:nvSpPr>
        <p:spPr bwMode="auto">
          <a:xfrm>
            <a:off x="3923928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4" name="Oval 453"/>
          <p:cNvSpPr/>
          <p:nvPr/>
        </p:nvSpPr>
        <p:spPr bwMode="auto">
          <a:xfrm>
            <a:off x="3923928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5" name="Oval 454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80292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80292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8029277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8029277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7525221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7525221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2" name="Straight Arrow Connector 461"/>
          <p:cNvCxnSpPr/>
          <p:nvPr/>
        </p:nvCxnSpPr>
        <p:spPr bwMode="auto">
          <a:xfrm>
            <a:off x="7669237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3" name="Straight Arrow Connector 462"/>
          <p:cNvCxnSpPr/>
          <p:nvPr/>
        </p:nvCxnSpPr>
        <p:spPr bwMode="auto">
          <a:xfrm>
            <a:off x="8171507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" name="Straight Arrow Connector 463"/>
          <p:cNvCxnSpPr/>
          <p:nvPr/>
        </p:nvCxnSpPr>
        <p:spPr bwMode="auto">
          <a:xfrm>
            <a:off x="8171507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5" name="Straight Arrow Connector 464"/>
          <p:cNvCxnSpPr/>
          <p:nvPr/>
        </p:nvCxnSpPr>
        <p:spPr bwMode="auto">
          <a:xfrm>
            <a:off x="8171507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6" name="Oval 465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8531547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8531547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8531547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70" name="Rectangle 93"/>
          <p:cNvSpPr>
            <a:spLocks noChangeArrowheads="1"/>
          </p:cNvSpPr>
          <p:nvPr/>
        </p:nvSpPr>
        <p:spPr bwMode="auto">
          <a:xfrm>
            <a:off x="853154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1" name="Oval 470"/>
          <p:cNvSpPr/>
          <p:nvPr/>
        </p:nvSpPr>
        <p:spPr bwMode="auto">
          <a:xfrm>
            <a:off x="8603555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2" name="Oval 471"/>
          <p:cNvSpPr/>
          <p:nvPr/>
        </p:nvSpPr>
        <p:spPr bwMode="auto">
          <a:xfrm>
            <a:off x="8603555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3" name="Oval 472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4" name="AutoShape 3"/>
          <p:cNvSpPr>
            <a:spLocks noChangeArrowheads="1"/>
          </p:cNvSpPr>
          <p:nvPr/>
        </p:nvSpPr>
        <p:spPr bwMode="auto">
          <a:xfrm>
            <a:off x="827584" y="1124744"/>
            <a:ext cx="7056784" cy="648072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  <a:r>
              <a:rPr lang="en-US" smtClean="0">
                <a:solidFill>
                  <a:srgbClr val="000000"/>
                </a:solidFill>
              </a:rPr>
              <a:t>in </a:t>
            </a:r>
            <a:r>
              <a:rPr lang="en-US">
                <a:solidFill>
                  <a:srgbClr val="000000"/>
                </a:solidFill>
              </a:rPr>
              <a:t>the order of insertion</a:t>
            </a:r>
            <a:r>
              <a:rPr lang="en-US" smtClean="0">
                <a:solidFill>
                  <a:srgbClr val="000000"/>
                </a:solidFill>
              </a:rPr>
              <a:t>,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were </a:t>
            </a:r>
            <a:r>
              <a:rPr lang="en-US">
                <a:solidFill>
                  <a:srgbClr val="000000"/>
                </a:solidFill>
              </a:rPr>
              <a:t>assigned </a:t>
            </a:r>
            <a:r>
              <a:rPr lang="en-US" smtClean="0">
                <a:solidFill>
                  <a:srgbClr val="000000"/>
                </a:solidFill>
              </a:rPr>
              <a:t>levels                         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1,3,2,1,1,3,1,3,2.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0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7" name="Rectangle 93"/>
          <p:cNvSpPr>
            <a:spLocks noChangeArrowheads="1"/>
          </p:cNvSpPr>
          <p:nvPr/>
        </p:nvSpPr>
        <p:spPr bwMode="auto">
          <a:xfrm>
            <a:off x="385281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8" name="Rectangle 93"/>
          <p:cNvSpPr>
            <a:spLocks noChangeArrowheads="1"/>
          </p:cNvSpPr>
          <p:nvPr/>
        </p:nvSpPr>
        <p:spPr bwMode="auto">
          <a:xfrm>
            <a:off x="3852813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3852813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1332533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827584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3325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827584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4" name="Straight Arrow Connector 333"/>
          <p:cNvCxnSpPr/>
          <p:nvPr/>
        </p:nvCxnSpPr>
        <p:spPr bwMode="auto">
          <a:xfrm>
            <a:off x="971600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1476549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828477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828477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8" name="Straight Arrow Connector 337"/>
          <p:cNvCxnSpPr>
            <a:endCxn id="350" idx="1"/>
          </p:cNvCxnSpPr>
          <p:nvPr/>
        </p:nvCxnSpPr>
        <p:spPr bwMode="auto">
          <a:xfrm>
            <a:off x="972493" y="1987947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>
            <a:endCxn id="361" idx="1"/>
          </p:cNvCxnSpPr>
          <p:nvPr/>
        </p:nvCxnSpPr>
        <p:spPr bwMode="auto">
          <a:xfrm>
            <a:off x="972493" y="1699915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35686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435686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356869" y="18430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356869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Oval 343"/>
          <p:cNvSpPr/>
          <p:nvPr/>
        </p:nvSpPr>
        <p:spPr bwMode="auto">
          <a:xfrm>
            <a:off x="4428877" y="16279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4428877" y="19159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4428877" y="22039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2340645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23406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9" name="Straight Arrow Connector 348"/>
          <p:cNvCxnSpPr/>
          <p:nvPr/>
        </p:nvCxnSpPr>
        <p:spPr bwMode="auto">
          <a:xfrm>
            <a:off x="2484661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2340645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3852813" y="24191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852813" y="21310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3" name="Straight Arrow Connector 352"/>
          <p:cNvCxnSpPr/>
          <p:nvPr/>
        </p:nvCxnSpPr>
        <p:spPr bwMode="auto">
          <a:xfrm>
            <a:off x="3996829" y="22750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183658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183658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2844701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28447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8" name="Straight Arrow Connector 357"/>
          <p:cNvCxnSpPr/>
          <p:nvPr/>
        </p:nvCxnSpPr>
        <p:spPr bwMode="auto">
          <a:xfrm>
            <a:off x="2988717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2844701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42" idx="1"/>
          </p:cNvCxnSpPr>
          <p:nvPr/>
        </p:nvCxnSpPr>
        <p:spPr bwMode="auto">
          <a:xfrm flipV="1">
            <a:off x="2988717" y="1987501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2844701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2" name="Straight Arrow Connector 361"/>
          <p:cNvCxnSpPr>
            <a:endCxn id="343" idx="1"/>
          </p:cNvCxnSpPr>
          <p:nvPr/>
        </p:nvCxnSpPr>
        <p:spPr bwMode="auto">
          <a:xfrm>
            <a:off x="2988717" y="1699915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1980605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2484661" y="19879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3348757" y="241999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334875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>
            <a:off x="3492773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1332533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827584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133253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827584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971600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147654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828477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828477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6" name="Straight Arrow Connector 375"/>
          <p:cNvCxnSpPr>
            <a:endCxn id="388" idx="1"/>
          </p:cNvCxnSpPr>
          <p:nvPr/>
        </p:nvCxnSpPr>
        <p:spPr bwMode="auto">
          <a:xfrm>
            <a:off x="972493" y="35721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>
            <a:endCxn id="399" idx="1"/>
          </p:cNvCxnSpPr>
          <p:nvPr/>
        </p:nvCxnSpPr>
        <p:spPr bwMode="auto">
          <a:xfrm>
            <a:off x="972493" y="3284091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4860032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4860032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4860032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4860032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2" name="Oval 381"/>
          <p:cNvSpPr/>
          <p:nvPr/>
        </p:nvSpPr>
        <p:spPr bwMode="auto">
          <a:xfrm>
            <a:off x="4932040" y="32120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3" name="Oval 382"/>
          <p:cNvSpPr/>
          <p:nvPr/>
        </p:nvSpPr>
        <p:spPr bwMode="auto">
          <a:xfrm>
            <a:off x="4932040" y="35001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4" name="Oval 383"/>
          <p:cNvSpPr/>
          <p:nvPr/>
        </p:nvSpPr>
        <p:spPr bwMode="auto">
          <a:xfrm>
            <a:off x="4932040" y="37881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2340645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2340645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7" name="Straight Arrow Connector 386"/>
          <p:cNvCxnSpPr/>
          <p:nvPr/>
        </p:nvCxnSpPr>
        <p:spPr bwMode="auto">
          <a:xfrm>
            <a:off x="2484661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2340645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4355976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355976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1" name="Straight Arrow Connector 390"/>
          <p:cNvCxnSpPr/>
          <p:nvPr/>
        </p:nvCxnSpPr>
        <p:spPr bwMode="auto">
          <a:xfrm>
            <a:off x="4499992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1836589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1836589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2844701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2844701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6" name="Straight Arrow Connector 395"/>
          <p:cNvCxnSpPr/>
          <p:nvPr/>
        </p:nvCxnSpPr>
        <p:spPr bwMode="auto">
          <a:xfrm>
            <a:off x="2988717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2844701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8" name="Straight Arrow Connector 397"/>
          <p:cNvCxnSpPr>
            <a:endCxn id="380" idx="1"/>
          </p:cNvCxnSpPr>
          <p:nvPr/>
        </p:nvCxnSpPr>
        <p:spPr bwMode="auto">
          <a:xfrm flipV="1">
            <a:off x="3996829" y="35716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2844701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81" idx="1"/>
          </p:cNvCxnSpPr>
          <p:nvPr/>
        </p:nvCxnSpPr>
        <p:spPr bwMode="auto">
          <a:xfrm>
            <a:off x="3996829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1980605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2484661" y="35721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348757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348757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5" name="Straight Arrow Connector 404"/>
          <p:cNvCxnSpPr/>
          <p:nvPr/>
        </p:nvCxnSpPr>
        <p:spPr bwMode="auto">
          <a:xfrm>
            <a:off x="3492773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6" name="Rectangle 93"/>
          <p:cNvSpPr>
            <a:spLocks noChangeArrowheads="1"/>
          </p:cNvSpPr>
          <p:nvPr/>
        </p:nvSpPr>
        <p:spPr bwMode="auto">
          <a:xfrm>
            <a:off x="3852813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cxnSp>
        <p:nvCxnSpPr>
          <p:cNvPr id="410" name="Straight Arrow Connector 409"/>
          <p:cNvCxnSpPr/>
          <p:nvPr/>
        </p:nvCxnSpPr>
        <p:spPr bwMode="auto">
          <a:xfrm>
            <a:off x="2988717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 flipV="1">
            <a:off x="2988717" y="35721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>
            <a:off x="399682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43559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4355976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Rectangle 93"/>
          <p:cNvSpPr>
            <a:spLocks noChangeArrowheads="1"/>
          </p:cNvSpPr>
          <p:nvPr/>
        </p:nvSpPr>
        <p:spPr bwMode="auto">
          <a:xfrm>
            <a:off x="4355976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6" name="Rectangle 93"/>
          <p:cNvSpPr>
            <a:spLocks noChangeArrowheads="1"/>
          </p:cNvSpPr>
          <p:nvPr/>
        </p:nvSpPr>
        <p:spPr bwMode="auto">
          <a:xfrm>
            <a:off x="133164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82669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133164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9" name="Rectangle 93"/>
          <p:cNvSpPr>
            <a:spLocks noChangeArrowheads="1"/>
          </p:cNvSpPr>
          <p:nvPr/>
        </p:nvSpPr>
        <p:spPr bwMode="auto">
          <a:xfrm>
            <a:off x="82669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/>
          <p:nvPr/>
        </p:nvCxnSpPr>
        <p:spPr bwMode="auto">
          <a:xfrm>
            <a:off x="97070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147565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" name="Rectangle 93"/>
          <p:cNvSpPr>
            <a:spLocks noChangeArrowheads="1"/>
          </p:cNvSpPr>
          <p:nvPr/>
        </p:nvSpPr>
        <p:spPr bwMode="auto">
          <a:xfrm>
            <a:off x="82758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82758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4" name="Straight Arrow Connector 423"/>
          <p:cNvCxnSpPr>
            <a:endCxn id="436" idx="1"/>
          </p:cNvCxnSpPr>
          <p:nvPr/>
        </p:nvCxnSpPr>
        <p:spPr bwMode="auto">
          <a:xfrm>
            <a:off x="971600" y="53723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>
            <a:endCxn id="447" idx="1"/>
          </p:cNvCxnSpPr>
          <p:nvPr/>
        </p:nvCxnSpPr>
        <p:spPr bwMode="auto">
          <a:xfrm>
            <a:off x="970707" y="5084291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6319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536319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8" name="Rectangle 93"/>
          <p:cNvSpPr>
            <a:spLocks noChangeArrowheads="1"/>
          </p:cNvSpPr>
          <p:nvPr/>
        </p:nvSpPr>
        <p:spPr bwMode="auto">
          <a:xfrm>
            <a:off x="5363195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9" name="Rectangle 93"/>
          <p:cNvSpPr>
            <a:spLocks noChangeArrowheads="1"/>
          </p:cNvSpPr>
          <p:nvPr/>
        </p:nvSpPr>
        <p:spPr bwMode="auto">
          <a:xfrm>
            <a:off x="5363195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0" name="Oval 429"/>
          <p:cNvSpPr/>
          <p:nvPr/>
        </p:nvSpPr>
        <p:spPr bwMode="auto">
          <a:xfrm>
            <a:off x="5435203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5435203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5435203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233975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33975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5" name="Straight Arrow Connector 434"/>
          <p:cNvCxnSpPr/>
          <p:nvPr/>
        </p:nvCxnSpPr>
        <p:spPr bwMode="auto">
          <a:xfrm>
            <a:off x="248376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6" name="Rectangle 93"/>
          <p:cNvSpPr>
            <a:spLocks noChangeArrowheads="1"/>
          </p:cNvSpPr>
          <p:nvPr/>
        </p:nvSpPr>
        <p:spPr bwMode="auto">
          <a:xfrm>
            <a:off x="2339752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4859139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4859139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9" name="Straight Arrow Connector 438"/>
          <p:cNvCxnSpPr/>
          <p:nvPr/>
        </p:nvCxnSpPr>
        <p:spPr bwMode="auto">
          <a:xfrm>
            <a:off x="5003155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183569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183569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33478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33478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34918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334786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6" name="Straight Arrow Connector 445"/>
          <p:cNvCxnSpPr>
            <a:endCxn id="428" idx="1"/>
          </p:cNvCxnSpPr>
          <p:nvPr/>
        </p:nvCxnSpPr>
        <p:spPr bwMode="auto">
          <a:xfrm flipV="1">
            <a:off x="4499992" y="53718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334786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8" name="Straight Arrow Connector 447"/>
          <p:cNvCxnSpPr>
            <a:endCxn id="429" idx="1"/>
          </p:cNvCxnSpPr>
          <p:nvPr/>
        </p:nvCxnSpPr>
        <p:spPr bwMode="auto">
          <a:xfrm>
            <a:off x="4499992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97971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>
            <a:off x="248376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3" name="Straight Arrow Connector 452"/>
          <p:cNvCxnSpPr/>
          <p:nvPr/>
        </p:nvCxnSpPr>
        <p:spPr bwMode="auto">
          <a:xfrm>
            <a:off x="39959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4" name="Rectangle 93"/>
          <p:cNvSpPr>
            <a:spLocks noChangeArrowheads="1"/>
          </p:cNvSpPr>
          <p:nvPr/>
        </p:nvSpPr>
        <p:spPr bwMode="auto">
          <a:xfrm>
            <a:off x="435597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455" name="Straight Arrow Connector 454"/>
          <p:cNvCxnSpPr/>
          <p:nvPr/>
        </p:nvCxnSpPr>
        <p:spPr bwMode="auto">
          <a:xfrm>
            <a:off x="3491880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" name="Straight Arrow Connector 455"/>
          <p:cNvCxnSpPr/>
          <p:nvPr/>
        </p:nvCxnSpPr>
        <p:spPr bwMode="auto">
          <a:xfrm flipV="1">
            <a:off x="3491880" y="53723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>
            <a:off x="44999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2842915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284291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2842915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1" name="Straight Arrow Connector 460"/>
          <p:cNvCxnSpPr/>
          <p:nvPr/>
        </p:nvCxnSpPr>
        <p:spPr bwMode="auto">
          <a:xfrm>
            <a:off x="2986931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/>
          <p:nvPr/>
        </p:nvCxnSpPr>
        <p:spPr bwMode="auto">
          <a:xfrm>
            <a:off x="298693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5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S, E, R, C, H, I, N, G.</a:t>
            </a:r>
            <a:r>
              <a:rPr lang="pt-BR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465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8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5580112" y="1556792"/>
            <a:ext cx="3024336" cy="180020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733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547260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341987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341987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572000" y="256490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572000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572000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0679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562995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067944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562995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707011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211960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563888" y="198884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563888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572000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707904" y="21324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707904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196629" y="25631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691680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196629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691680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835696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6950050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6950050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6950050" y="198973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6445994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941045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445994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941045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6085061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6590010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5941938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5941938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6950050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3" name="Straight Arrow Connector 162"/>
          <p:cNvCxnSpPr>
            <a:endCxn id="153" idx="1"/>
          </p:cNvCxnSpPr>
          <p:nvPr/>
        </p:nvCxnSpPr>
        <p:spPr bwMode="auto">
          <a:xfrm flipV="1">
            <a:off x="6085954" y="213419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6085954" y="18466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7454106" y="256758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7454106" y="227955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7454106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7094066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7094066" y="21346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5797029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5797029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797029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29297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4788024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29297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4788024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4932040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543698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788917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788917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797029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3" name="Straight Arrow Connector 212"/>
          <p:cNvCxnSpPr>
            <a:endCxn id="203" idx="1"/>
          </p:cNvCxnSpPr>
          <p:nvPr/>
        </p:nvCxnSpPr>
        <p:spPr bwMode="auto">
          <a:xfrm flipV="1">
            <a:off x="4932933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4932933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6301085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6301085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6301085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Oval 260"/>
          <p:cNvSpPr/>
          <p:nvPr/>
        </p:nvSpPr>
        <p:spPr bwMode="auto">
          <a:xfrm>
            <a:off x="6877149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7" name="Straight Arrow Connector 336"/>
          <p:cNvCxnSpPr/>
          <p:nvPr/>
        </p:nvCxnSpPr>
        <p:spPr bwMode="auto">
          <a:xfrm>
            <a:off x="5941045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5941045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5141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6805141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6445101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Oval 342"/>
          <p:cNvSpPr/>
          <p:nvPr/>
        </p:nvSpPr>
        <p:spPr bwMode="auto">
          <a:xfrm>
            <a:off x="7380312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7308304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7308304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7" name="Straight Arrow Connector 346"/>
          <p:cNvCxnSpPr/>
          <p:nvPr/>
        </p:nvCxnSpPr>
        <p:spPr bwMode="auto">
          <a:xfrm>
            <a:off x="6949157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140454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1404541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404541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90048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9553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900485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95536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5" name="Straight Arrow Connector 354"/>
          <p:cNvCxnSpPr/>
          <p:nvPr/>
        </p:nvCxnSpPr>
        <p:spPr bwMode="auto">
          <a:xfrm>
            <a:off x="539552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104450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396429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39642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1404541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50" idx="1"/>
          </p:cNvCxnSpPr>
          <p:nvPr/>
        </p:nvCxnSpPr>
        <p:spPr bwMode="auto">
          <a:xfrm flipV="1">
            <a:off x="540445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 flipV="1">
            <a:off x="540445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1908597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1908597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190859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7" name="Oval 366"/>
          <p:cNvSpPr/>
          <p:nvPr/>
        </p:nvSpPr>
        <p:spPr bwMode="auto">
          <a:xfrm>
            <a:off x="2484661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8" name="Straight Arrow Connector 367"/>
          <p:cNvCxnSpPr/>
          <p:nvPr/>
        </p:nvCxnSpPr>
        <p:spPr bwMode="auto">
          <a:xfrm>
            <a:off x="1548557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1548557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2412653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2412653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2052613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3" name="Oval 372"/>
          <p:cNvSpPr/>
          <p:nvPr/>
        </p:nvSpPr>
        <p:spPr bwMode="auto">
          <a:xfrm>
            <a:off x="298782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291581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291581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7" name="Straight Arrow Connector 376"/>
          <p:cNvCxnSpPr/>
          <p:nvPr/>
        </p:nvCxnSpPr>
        <p:spPr bwMode="auto">
          <a:xfrm>
            <a:off x="2556669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3419872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341987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3" name="Straight Arrow Connector 382"/>
          <p:cNvCxnSpPr>
            <a:endCxn id="381" idx="1"/>
          </p:cNvCxnSpPr>
          <p:nvPr/>
        </p:nvCxnSpPr>
        <p:spPr bwMode="auto">
          <a:xfrm>
            <a:off x="1547664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305983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>
            <a:endCxn id="380" idx="1"/>
          </p:cNvCxnSpPr>
          <p:nvPr/>
        </p:nvCxnSpPr>
        <p:spPr bwMode="auto">
          <a:xfrm flipV="1">
            <a:off x="2051720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74523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7452320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543698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5436989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5436989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932933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44279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4932933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4427984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5" name="Straight Arrow Connector 394"/>
          <p:cNvCxnSpPr/>
          <p:nvPr/>
        </p:nvCxnSpPr>
        <p:spPr bwMode="auto">
          <a:xfrm>
            <a:off x="4572000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5076949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442887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4428877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543698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90" idx="1"/>
          </p:cNvCxnSpPr>
          <p:nvPr/>
        </p:nvCxnSpPr>
        <p:spPr bwMode="auto">
          <a:xfrm flipV="1">
            <a:off x="4572893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 flipV="1">
            <a:off x="4572893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Rectangle 93"/>
          <p:cNvSpPr>
            <a:spLocks noChangeArrowheads="1"/>
          </p:cNvSpPr>
          <p:nvPr/>
        </p:nvSpPr>
        <p:spPr bwMode="auto">
          <a:xfrm>
            <a:off x="5941045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5941045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5941045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6" name="Oval 405"/>
          <p:cNvSpPr/>
          <p:nvPr/>
        </p:nvSpPr>
        <p:spPr bwMode="auto">
          <a:xfrm>
            <a:off x="6517109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581005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581005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644510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644510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1" name="Straight Arrow Connector 410"/>
          <p:cNvCxnSpPr/>
          <p:nvPr/>
        </p:nvCxnSpPr>
        <p:spPr bwMode="auto">
          <a:xfrm>
            <a:off x="608506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" name="Oval 411"/>
          <p:cNvSpPr/>
          <p:nvPr/>
        </p:nvSpPr>
        <p:spPr bwMode="auto">
          <a:xfrm>
            <a:off x="7020272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69482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69482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6" name="Straight Arrow Connector 415"/>
          <p:cNvCxnSpPr/>
          <p:nvPr/>
        </p:nvCxnSpPr>
        <p:spPr bwMode="auto">
          <a:xfrm>
            <a:off x="658911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74523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7452320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>
            <a:endCxn id="418" idx="1"/>
          </p:cNvCxnSpPr>
          <p:nvPr/>
        </p:nvCxnSpPr>
        <p:spPr bwMode="auto">
          <a:xfrm>
            <a:off x="5580112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70922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>
            <a:endCxn id="387" idx="1"/>
          </p:cNvCxnSpPr>
          <p:nvPr/>
        </p:nvCxnSpPr>
        <p:spPr bwMode="auto">
          <a:xfrm flipV="1">
            <a:off x="6084168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Oval 422"/>
          <p:cNvSpPr/>
          <p:nvPr/>
        </p:nvSpPr>
        <p:spPr bwMode="auto">
          <a:xfrm>
            <a:off x="802838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7956376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79563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6" name="Straight Arrow Connector 425"/>
          <p:cNvCxnSpPr/>
          <p:nvPr/>
        </p:nvCxnSpPr>
        <p:spPr bwMode="auto">
          <a:xfrm>
            <a:off x="75963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8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etc...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9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97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79208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Insert  </a:t>
            </a:r>
            <a:r>
              <a:rPr lang="pt-BR" b="1"/>
              <a:t>A, C, E, G, H, I, N, R, S.   </a:t>
            </a:r>
            <a:r>
              <a:rPr lang="pt-BR" b="1" smtClean="0"/>
              <a:t>                </a:t>
            </a:r>
            <a:r>
              <a:rPr lang="en-US" smtClean="0">
                <a:solidFill>
                  <a:srgbClr val="000000"/>
                </a:solidFill>
              </a:rPr>
              <a:t>The nodes 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A,C,E,G,H,I,N,R,S)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pt-BR"/>
              <a:t>(Same values, different order)</a:t>
            </a:r>
            <a:r>
              <a:rPr lang="en-US" smtClean="0">
                <a:solidFill>
                  <a:srgbClr val="000000"/>
                </a:solidFill>
              </a:rPr>
              <a:t>     were </a:t>
            </a:r>
            <a:r>
              <a:rPr lang="en-US">
                <a:solidFill>
                  <a:srgbClr val="000000"/>
                </a:solidFill>
              </a:rPr>
              <a:t>assigned levels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1,3,2,1,1,3,1,3,2</a:t>
            </a:r>
            <a:r>
              <a:rPr lang="en-US" b="1" smtClean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endParaRPr lang="en-US" b="1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49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3000524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cxnSp>
        <p:nvCxnSpPr>
          <p:cNvPr id="253" name="Straight Connector 252"/>
          <p:cNvCxnSpPr/>
          <p:nvPr/>
        </p:nvCxnSpPr>
        <p:spPr bwMode="auto">
          <a:xfrm>
            <a:off x="467544" y="4582021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sp>
        <p:nvSpPr>
          <p:cNvPr id="2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95637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795637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95637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Oval 256"/>
          <p:cNvSpPr/>
          <p:nvPr/>
        </p:nvSpPr>
        <p:spPr bwMode="auto">
          <a:xfrm>
            <a:off x="802838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802838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802838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26997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6997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3" name="Oval 262"/>
          <p:cNvSpPr/>
          <p:nvPr/>
        </p:nvSpPr>
        <p:spPr bwMode="auto">
          <a:xfrm>
            <a:off x="27718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4" name="Straight Arrow Connector 263"/>
          <p:cNvCxnSpPr/>
          <p:nvPr/>
        </p:nvCxnSpPr>
        <p:spPr bwMode="auto">
          <a:xfrm>
            <a:off x="2339752" y="24199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507605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507605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507605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507605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9" name="Oval 268"/>
          <p:cNvSpPr/>
          <p:nvPr/>
        </p:nvSpPr>
        <p:spPr bwMode="auto">
          <a:xfrm>
            <a:off x="514806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514806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514806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3" name="Straight Arrow Connector 272"/>
          <p:cNvCxnSpPr/>
          <p:nvPr/>
        </p:nvCxnSpPr>
        <p:spPr bwMode="auto">
          <a:xfrm>
            <a:off x="471601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471601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Straight Arrow Connector 274"/>
          <p:cNvCxnSpPr/>
          <p:nvPr/>
        </p:nvCxnSpPr>
        <p:spPr bwMode="auto">
          <a:xfrm>
            <a:off x="471601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1403648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1403648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1403648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899592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39464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899592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2" name="Rectangle 93"/>
          <p:cNvSpPr>
            <a:spLocks noChangeArrowheads="1"/>
          </p:cNvSpPr>
          <p:nvPr/>
        </p:nvSpPr>
        <p:spPr bwMode="auto">
          <a:xfrm>
            <a:off x="39464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3" name="Straight Arrow Connector 282"/>
          <p:cNvCxnSpPr/>
          <p:nvPr/>
        </p:nvCxnSpPr>
        <p:spPr bwMode="auto">
          <a:xfrm>
            <a:off x="53865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1043608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95536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395536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1403648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8" name="Straight Arrow Connector 287"/>
          <p:cNvCxnSpPr>
            <a:endCxn id="278" idx="1"/>
          </p:cNvCxnSpPr>
          <p:nvPr/>
        </p:nvCxnSpPr>
        <p:spPr bwMode="auto">
          <a:xfrm flipV="1">
            <a:off x="539552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539552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1907704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1907704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1907704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Oval 294"/>
          <p:cNvSpPr/>
          <p:nvPr/>
        </p:nvSpPr>
        <p:spPr bwMode="auto">
          <a:xfrm>
            <a:off x="2483768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6" name="Straight Arrow Connector 295"/>
          <p:cNvCxnSpPr/>
          <p:nvPr/>
        </p:nvCxnSpPr>
        <p:spPr bwMode="auto">
          <a:xfrm>
            <a:off x="1547664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Straight Arrow Connector 296"/>
          <p:cNvCxnSpPr/>
          <p:nvPr/>
        </p:nvCxnSpPr>
        <p:spPr bwMode="auto">
          <a:xfrm>
            <a:off x="1547664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2411760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2411760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0" name="Straight Arrow Connector 299"/>
          <p:cNvCxnSpPr/>
          <p:nvPr/>
        </p:nvCxnSpPr>
        <p:spPr bwMode="auto">
          <a:xfrm>
            <a:off x="20517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Straight Arrow Connector 301"/>
          <p:cNvCxnSpPr/>
          <p:nvPr/>
        </p:nvCxnSpPr>
        <p:spPr bwMode="auto">
          <a:xfrm>
            <a:off x="759633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>
            <a:off x="759633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 flipV="1">
            <a:off x="7092280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" name="Rectangle 93"/>
          <p:cNvSpPr>
            <a:spLocks noChangeArrowheads="1"/>
          </p:cNvSpPr>
          <p:nvPr/>
        </p:nvSpPr>
        <p:spPr bwMode="auto">
          <a:xfrm>
            <a:off x="395536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8" name="Rectangle 93"/>
          <p:cNvSpPr>
            <a:spLocks noChangeArrowheads="1"/>
          </p:cNvSpPr>
          <p:nvPr/>
        </p:nvSpPr>
        <p:spPr bwMode="auto">
          <a:xfrm>
            <a:off x="395536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9" name="Straight Arrow Connector 308"/>
          <p:cNvCxnSpPr/>
          <p:nvPr/>
        </p:nvCxnSpPr>
        <p:spPr bwMode="auto">
          <a:xfrm>
            <a:off x="539552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995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995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12" name="Oval 311"/>
          <p:cNvSpPr/>
          <p:nvPr/>
        </p:nvSpPr>
        <p:spPr bwMode="auto">
          <a:xfrm>
            <a:off x="9716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2555776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2051720" y="371703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 flipV="1">
            <a:off x="1547664" y="3429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2915816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8" name="Rectangle 93"/>
          <p:cNvSpPr>
            <a:spLocks noChangeArrowheads="1"/>
          </p:cNvSpPr>
          <p:nvPr/>
        </p:nvSpPr>
        <p:spPr bwMode="auto">
          <a:xfrm>
            <a:off x="2915816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2915816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2915816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Oval 320"/>
          <p:cNvSpPr/>
          <p:nvPr/>
        </p:nvSpPr>
        <p:spPr bwMode="auto">
          <a:xfrm>
            <a:off x="2987824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2987824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2987824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Rectangle 93"/>
          <p:cNvSpPr>
            <a:spLocks noChangeArrowheads="1"/>
          </p:cNvSpPr>
          <p:nvPr/>
        </p:nvSpPr>
        <p:spPr bwMode="auto">
          <a:xfrm>
            <a:off x="7884368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7884368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7884368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7" name="Rectangle 93"/>
          <p:cNvSpPr>
            <a:spLocks noChangeArrowheads="1"/>
          </p:cNvSpPr>
          <p:nvPr/>
        </p:nvSpPr>
        <p:spPr bwMode="auto">
          <a:xfrm>
            <a:off x="7884368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8" name="Oval 327"/>
          <p:cNvSpPr/>
          <p:nvPr/>
        </p:nvSpPr>
        <p:spPr bwMode="auto">
          <a:xfrm>
            <a:off x="7956376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7956376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>
            <a:off x="7956376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>
            <a:off x="74523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5940152" y="3429000"/>
            <a:ext cx="19442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6444208" y="3717032"/>
            <a:ext cx="14401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3923928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3" name="Rectangle 93"/>
          <p:cNvSpPr>
            <a:spLocks noChangeArrowheads="1"/>
          </p:cNvSpPr>
          <p:nvPr/>
        </p:nvSpPr>
        <p:spPr bwMode="auto">
          <a:xfrm>
            <a:off x="3923928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5" name="Rectangle 93"/>
          <p:cNvSpPr>
            <a:spLocks noChangeArrowheads="1"/>
          </p:cNvSpPr>
          <p:nvPr/>
        </p:nvSpPr>
        <p:spPr bwMode="auto">
          <a:xfrm>
            <a:off x="392392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99" name="Rectangle 93"/>
          <p:cNvSpPr>
            <a:spLocks noChangeArrowheads="1"/>
          </p:cNvSpPr>
          <p:nvPr/>
        </p:nvSpPr>
        <p:spPr bwMode="auto">
          <a:xfrm>
            <a:off x="3923928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0" name="Oval 499"/>
          <p:cNvSpPr/>
          <p:nvPr/>
        </p:nvSpPr>
        <p:spPr bwMode="auto">
          <a:xfrm>
            <a:off x="3995936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>
            <a:off x="3995936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>
            <a:off x="3995936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3" name="Straight Arrow Connector 502"/>
          <p:cNvCxnSpPr/>
          <p:nvPr/>
        </p:nvCxnSpPr>
        <p:spPr bwMode="auto">
          <a:xfrm>
            <a:off x="356388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4" name="Straight Arrow Connector 503"/>
          <p:cNvCxnSpPr/>
          <p:nvPr/>
        </p:nvCxnSpPr>
        <p:spPr bwMode="auto">
          <a:xfrm>
            <a:off x="356388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" name="Straight Arrow Connector 504"/>
          <p:cNvCxnSpPr/>
          <p:nvPr/>
        </p:nvCxnSpPr>
        <p:spPr bwMode="auto">
          <a:xfrm>
            <a:off x="3563888" y="508429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6" name="Rectangle 93"/>
          <p:cNvSpPr>
            <a:spLocks noChangeArrowheads="1"/>
          </p:cNvSpPr>
          <p:nvPr/>
        </p:nvSpPr>
        <p:spPr bwMode="auto">
          <a:xfrm>
            <a:off x="846043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7" name="Rectangle 93"/>
          <p:cNvSpPr>
            <a:spLocks noChangeArrowheads="1"/>
          </p:cNvSpPr>
          <p:nvPr/>
        </p:nvSpPr>
        <p:spPr bwMode="auto">
          <a:xfrm>
            <a:off x="846043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8" name="Rectangle 93"/>
          <p:cNvSpPr>
            <a:spLocks noChangeArrowheads="1"/>
          </p:cNvSpPr>
          <p:nvPr/>
        </p:nvSpPr>
        <p:spPr bwMode="auto">
          <a:xfrm>
            <a:off x="846043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509" name="Rectangle 93"/>
          <p:cNvSpPr>
            <a:spLocks noChangeArrowheads="1"/>
          </p:cNvSpPr>
          <p:nvPr/>
        </p:nvSpPr>
        <p:spPr bwMode="auto">
          <a:xfrm>
            <a:off x="846043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0" name="Oval 509"/>
          <p:cNvSpPr/>
          <p:nvPr/>
        </p:nvSpPr>
        <p:spPr bwMode="auto">
          <a:xfrm>
            <a:off x="8532440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1" name="Oval 510"/>
          <p:cNvSpPr/>
          <p:nvPr/>
        </p:nvSpPr>
        <p:spPr bwMode="auto">
          <a:xfrm>
            <a:off x="8532440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2" name="Oval 511"/>
          <p:cNvSpPr/>
          <p:nvPr/>
        </p:nvSpPr>
        <p:spPr bwMode="auto">
          <a:xfrm>
            <a:off x="8532440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3" name="Straight Arrow Connector 512"/>
          <p:cNvCxnSpPr/>
          <p:nvPr/>
        </p:nvCxnSpPr>
        <p:spPr bwMode="auto">
          <a:xfrm flipV="1">
            <a:off x="7596336" y="50842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" name="Straight Arrow Connector 513"/>
          <p:cNvCxnSpPr/>
          <p:nvPr/>
        </p:nvCxnSpPr>
        <p:spPr bwMode="auto">
          <a:xfrm flipV="1">
            <a:off x="7596336" y="53723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" name="Straight Arrow Connector 514"/>
          <p:cNvCxnSpPr/>
          <p:nvPr/>
        </p:nvCxnSpPr>
        <p:spPr bwMode="auto">
          <a:xfrm>
            <a:off x="81003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782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491880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491880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476549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476549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476549" y="119496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972493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467544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97249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467544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1560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116509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468437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468437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476549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612453" y="13394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12453" y="105184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80605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1980605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1980605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556669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620565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620565" y="133987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84661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484661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124621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059832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2987824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2987824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628677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491880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491880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619672" y="1054075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31840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123728" y="1341215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067944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3995936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3995936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572000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35896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499992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499992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499992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499992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635896" y="105362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635896" y="134166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139952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004048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004048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004048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644008" y="13416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4008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399682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3996829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3996829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7249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46754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97249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6754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611560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11650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46843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46843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1" name="Straight Arrow Connector 130"/>
          <p:cNvCxnSpPr>
            <a:endCxn id="143" idx="1"/>
          </p:cNvCxnSpPr>
          <p:nvPr/>
        </p:nvCxnSpPr>
        <p:spPr bwMode="auto">
          <a:xfrm>
            <a:off x="612453" y="4221088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>
            <a:endCxn id="154" idx="1"/>
          </p:cNvCxnSpPr>
          <p:nvPr/>
        </p:nvCxnSpPr>
        <p:spPr bwMode="auto">
          <a:xfrm>
            <a:off x="611560" y="3933056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500404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5004048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5004048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1980605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1980605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2124621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1980605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4499992" y="46522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499992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4644008" y="450822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147654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47654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2988717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2988717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132733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298871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>
            <a:endCxn id="135" idx="1"/>
          </p:cNvCxnSpPr>
          <p:nvPr/>
        </p:nvCxnSpPr>
        <p:spPr bwMode="auto">
          <a:xfrm flipV="1">
            <a:off x="4140845" y="4220642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298871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5" name="Straight Arrow Connector 154"/>
          <p:cNvCxnSpPr>
            <a:endCxn id="136" idx="1"/>
          </p:cNvCxnSpPr>
          <p:nvPr/>
        </p:nvCxnSpPr>
        <p:spPr bwMode="auto">
          <a:xfrm>
            <a:off x="4140845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162056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2124621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9277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49277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363678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99682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3132733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V="1">
            <a:off x="3132733" y="4221088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414084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248376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248376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483768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262778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62778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AutoShape 3"/>
          <p:cNvSpPr>
            <a:spLocks noChangeArrowheads="1"/>
          </p:cNvSpPr>
          <p:nvPr/>
        </p:nvSpPr>
        <p:spPr bwMode="auto">
          <a:xfrm>
            <a:off x="467544" y="2348880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sorted order.</a:t>
            </a: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67544" y="5085184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random order.</a:t>
            </a: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187624" y="3212976"/>
            <a:ext cx="4104456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result of the previous example</a:t>
            </a: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611560" y="5806157"/>
            <a:ext cx="8064896" cy="504056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shapes of the lists are different, the probabilistic properties are the same.</a:t>
            </a:r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323528" y="2924944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23528" y="5661248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6084168" y="980728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(A,C,E,G,H,I,N,R,S)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6084168" y="3645024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5508104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5508104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508104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508104" y="9087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5580112" y="9807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5580112" y="12687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5580112" y="15567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50810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5508104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Oval 207"/>
          <p:cNvSpPr/>
          <p:nvPr/>
        </p:nvSpPr>
        <p:spPr bwMode="auto">
          <a:xfrm>
            <a:off x="5580112" y="38610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5580112" y="41490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580112" y="44371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48064" y="13407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5148064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514806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5148064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14806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4644008" y="105273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933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update[k] .. predecessor at level 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 newValue){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list.level; i &gt;= 1; i-- 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//invariant: x.key &lt; searchKey &lt;= x.forward[i].key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         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x.value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newValue;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associative structure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  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insertion: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57634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9512" y="620688"/>
            <a:ext cx="8568952" cy="60486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kumimoji="0" lang="en-US" sz="2000" b="1" i="0" u="sng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 here: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randomLevel(list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newLevel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greater than the current 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list, knock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newLevel down so that it is only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than the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 level of the list.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 words,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increase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level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most 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operation. */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 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list.level &lt; list.MaxLevel ) list.level++;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newLevel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physical insertion: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makeNode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searchKey,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 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newLevel; i++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baseline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 baseline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of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insert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83568" y="476672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401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832648"/>
          </a:xfrm>
          <a:prstGeom prst="roundRect">
            <a:avLst>
              <a:gd name="adj" fmla="val 2641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204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4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419872" y="52292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90048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140543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0949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1354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91760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42344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2928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443512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94007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544502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594997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9553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90048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140543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190949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241354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291760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342344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392928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443512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494007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544502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594997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553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53955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04360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154766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205172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55577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05983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56388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06794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57200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07605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558011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08416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6441529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694647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745142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795637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6441529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694647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745142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795637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6578401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7082457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586513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2928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392928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494007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544502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406794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507605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>
            <a:off x="558011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795637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4940077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8460432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051720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3563888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076056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6588224" y="350100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AutoShape 3"/>
          <p:cNvSpPr>
            <a:spLocks noChangeArrowheads="1"/>
          </p:cNvSpPr>
          <p:nvPr/>
        </p:nvSpPr>
        <p:spPr bwMode="auto">
          <a:xfrm>
            <a:off x="5796136" y="836712"/>
            <a:ext cx="2664296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regular linked list </a:t>
            </a:r>
            <a:endParaRPr lang="en-US"/>
          </a:p>
        </p:txBody>
      </p:sp>
      <p:sp>
        <p:nvSpPr>
          <p:cNvPr id="214" name="AutoShape 3"/>
          <p:cNvSpPr>
            <a:spLocks noChangeArrowheads="1"/>
          </p:cNvSpPr>
          <p:nvPr/>
        </p:nvSpPr>
        <p:spPr bwMode="auto">
          <a:xfrm>
            <a:off x="4139952" y="2492896"/>
            <a:ext cx="4320480" cy="432048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faster search capability </a:t>
            </a:r>
            <a:endParaRPr lang="en-US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1987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928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198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928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544502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3888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795637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3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341987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0" name="Straight Arrow Connector 269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2051720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Arrow Connector 271"/>
          <p:cNvCxnSpPr/>
          <p:nvPr/>
        </p:nvCxnSpPr>
        <p:spPr bwMode="auto">
          <a:xfrm>
            <a:off x="3563888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5076056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6588224" y="566124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5536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39552" y="5373216"/>
            <a:ext cx="28803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3491880" y="4581128"/>
            <a:ext cx="4896544" cy="432048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even faster search capability </a:t>
            </a:r>
            <a:endParaRPr lang="en-US"/>
          </a:p>
        </p:txBody>
      </p:sp>
      <p:sp>
        <p:nvSpPr>
          <p:cNvPr id="296" name="AutoShape 627"/>
          <p:cNvSpPr>
            <a:spLocks noChangeArrowheads="1"/>
          </p:cNvSpPr>
          <p:nvPr/>
        </p:nvSpPr>
        <p:spPr bwMode="auto">
          <a:xfrm>
            <a:off x="179512" y="116632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Motivation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4" name="Freeform 313"/>
          <p:cNvSpPr/>
          <p:nvPr/>
        </p:nvSpPr>
        <p:spPr>
          <a:xfrm>
            <a:off x="539553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5" name="Freeform 314"/>
          <p:cNvSpPr/>
          <p:nvPr/>
        </p:nvSpPr>
        <p:spPr>
          <a:xfrm>
            <a:off x="2123728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6" name="Freeform 315"/>
          <p:cNvSpPr/>
          <p:nvPr/>
        </p:nvSpPr>
        <p:spPr>
          <a:xfrm>
            <a:off x="3635896" y="2996952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" name="Freeform 316"/>
          <p:cNvSpPr/>
          <p:nvPr/>
        </p:nvSpPr>
        <p:spPr>
          <a:xfrm rot="3167550">
            <a:off x="5212073" y="3315137"/>
            <a:ext cx="432048" cy="194346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8" name="Freeform 317"/>
          <p:cNvSpPr/>
          <p:nvPr/>
        </p:nvSpPr>
        <p:spPr>
          <a:xfrm>
            <a:off x="5652120" y="3429000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9" name="Freeform 318"/>
          <p:cNvSpPr/>
          <p:nvPr/>
        </p:nvSpPr>
        <p:spPr>
          <a:xfrm>
            <a:off x="53955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0" name="Freeform 319"/>
          <p:cNvSpPr/>
          <p:nvPr/>
        </p:nvSpPr>
        <p:spPr>
          <a:xfrm>
            <a:off x="104360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1" name="Freeform 320"/>
          <p:cNvSpPr/>
          <p:nvPr/>
        </p:nvSpPr>
        <p:spPr>
          <a:xfrm>
            <a:off x="154766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2" name="Freeform 321"/>
          <p:cNvSpPr/>
          <p:nvPr/>
        </p:nvSpPr>
        <p:spPr>
          <a:xfrm>
            <a:off x="205172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3" name="Freeform 322"/>
          <p:cNvSpPr/>
          <p:nvPr/>
        </p:nvSpPr>
        <p:spPr>
          <a:xfrm>
            <a:off x="255577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4" name="Freeform 323"/>
          <p:cNvSpPr/>
          <p:nvPr/>
        </p:nvSpPr>
        <p:spPr>
          <a:xfrm>
            <a:off x="305983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5" name="Freeform 324"/>
          <p:cNvSpPr/>
          <p:nvPr/>
        </p:nvSpPr>
        <p:spPr>
          <a:xfrm>
            <a:off x="356388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6" name="Freeform 325"/>
          <p:cNvSpPr/>
          <p:nvPr/>
        </p:nvSpPr>
        <p:spPr>
          <a:xfrm>
            <a:off x="406794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7" name="Freeform 326"/>
          <p:cNvSpPr/>
          <p:nvPr/>
        </p:nvSpPr>
        <p:spPr>
          <a:xfrm>
            <a:off x="457200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8" name="Freeform 327"/>
          <p:cNvSpPr/>
          <p:nvPr/>
        </p:nvSpPr>
        <p:spPr>
          <a:xfrm>
            <a:off x="507605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9" name="Freeform 328"/>
          <p:cNvSpPr/>
          <p:nvPr/>
        </p:nvSpPr>
        <p:spPr>
          <a:xfrm>
            <a:off x="558011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3" name="Freeform 332"/>
          <p:cNvSpPr/>
          <p:nvPr/>
        </p:nvSpPr>
        <p:spPr>
          <a:xfrm>
            <a:off x="611560" y="4941168"/>
            <a:ext cx="295232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4" name="Freeform 333"/>
          <p:cNvSpPr/>
          <p:nvPr/>
        </p:nvSpPr>
        <p:spPr>
          <a:xfrm rot="758212">
            <a:off x="3640427" y="5160957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5" name="Freeform 334"/>
          <p:cNvSpPr/>
          <p:nvPr/>
        </p:nvSpPr>
        <p:spPr>
          <a:xfrm rot="3167550">
            <a:off x="5235440" y="5508586"/>
            <a:ext cx="432048" cy="201788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6" name="Freeform 335"/>
          <p:cNvSpPr/>
          <p:nvPr/>
        </p:nvSpPr>
        <p:spPr>
          <a:xfrm>
            <a:off x="5652120" y="5517232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6" name="AutoShape 642"/>
          <p:cNvSpPr>
            <a:spLocks noChangeArrowheads="1"/>
          </p:cNvSpPr>
          <p:nvPr/>
        </p:nvSpPr>
        <p:spPr bwMode="auto">
          <a:xfrm>
            <a:off x="467544" y="620688"/>
            <a:ext cx="468052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Problem: </a:t>
            </a:r>
            <a:r>
              <a:rPr lang="en-US" sz="2000" b="1" smtClean="0"/>
              <a:t> Find(Q)   </a:t>
            </a:r>
            <a:r>
              <a:rPr lang="en-US" sz="2000" smtClean="0"/>
              <a:t>in your list.</a:t>
            </a:r>
            <a:endParaRPr lang="cs-CZ" sz="1600"/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 rot="5400000" flipH="1">
            <a:off x="846043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846043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Oval 276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8" name="Straight Arrow Connector 277"/>
          <p:cNvCxnSpPr/>
          <p:nvPr/>
        </p:nvCxnSpPr>
        <p:spPr bwMode="auto">
          <a:xfrm>
            <a:off x="810039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Rectangle 93"/>
          <p:cNvSpPr>
            <a:spLocks noChangeArrowheads="1"/>
          </p:cNvSpPr>
          <p:nvPr/>
        </p:nvSpPr>
        <p:spPr bwMode="auto">
          <a:xfrm rot="5400000" flipH="1">
            <a:off x="846043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8460432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8532440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100392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Oval 292"/>
          <p:cNvSpPr/>
          <p:nvPr/>
        </p:nvSpPr>
        <p:spPr bwMode="auto">
          <a:xfrm>
            <a:off x="8532440" y="342900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46043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" name="Rectangle 93"/>
          <p:cNvSpPr>
            <a:spLocks noChangeArrowheads="1"/>
          </p:cNvSpPr>
          <p:nvPr/>
        </p:nvSpPr>
        <p:spPr bwMode="auto">
          <a:xfrm>
            <a:off x="846043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1" name="Oval 330"/>
          <p:cNvSpPr/>
          <p:nvPr/>
        </p:nvSpPr>
        <p:spPr bwMode="auto">
          <a:xfrm>
            <a:off x="8532440" y="55892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Oval 336"/>
          <p:cNvSpPr/>
          <p:nvPr/>
        </p:nvSpPr>
        <p:spPr bwMode="auto">
          <a:xfrm>
            <a:off x="8532440" y="53012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cxnSp>
        <p:nvCxnSpPr>
          <p:cNvPr id="339" name="Straight Arrow Connector 338"/>
          <p:cNvCxnSpPr/>
          <p:nvPr/>
        </p:nvCxnSpPr>
        <p:spPr bwMode="auto">
          <a:xfrm>
            <a:off x="3563888" y="5373216"/>
            <a:ext cx="48965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443602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94097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5445919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89" name="Rectangle 93"/>
          <p:cNvSpPr>
            <a:spLocks noChangeArrowheads="1"/>
          </p:cNvSpPr>
          <p:nvPr/>
        </p:nvSpPr>
        <p:spPr bwMode="auto">
          <a:xfrm>
            <a:off x="595086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44242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694737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45232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43602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94097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84600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51920" y="908720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401070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401070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995375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995375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995375" y="141188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491319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986370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491319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986370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13038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635335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987263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987263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995375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1131279" y="155634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131279" y="126876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499431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99431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499431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3075495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139391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139391" y="155679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3003487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3003487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643447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57865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50665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506650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147503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4010706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4010706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2138498" y="1270992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650666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642554" y="1558132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58677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514762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51476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5090826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15472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501881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5018818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5018818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5018818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4154722" y="127054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154722" y="155857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65877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522874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522874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522874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162834" y="15585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162834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ounded Rectangle 56"/>
          <p:cNvSpPr/>
          <p:nvPr/>
        </p:nvSpPr>
        <p:spPr bwMode="auto">
          <a:xfrm>
            <a:off x="3866690" y="3573016"/>
            <a:ext cx="576064" cy="151216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4010706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4010706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95375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995375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995375" y="400327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91319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86370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491319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986370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1130386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635335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987263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987263" y="371613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1995375" y="371613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2" name="Straight Arrow Connector 71"/>
          <p:cNvCxnSpPr>
            <a:endCxn id="62" idx="1"/>
          </p:cNvCxnSpPr>
          <p:nvPr/>
        </p:nvCxnSpPr>
        <p:spPr bwMode="auto">
          <a:xfrm flipV="1">
            <a:off x="1131279" y="414774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1131279" y="386015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99431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2499431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2499431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7" name="Oval 76"/>
          <p:cNvSpPr/>
          <p:nvPr/>
        </p:nvSpPr>
        <p:spPr bwMode="auto">
          <a:xfrm>
            <a:off x="3075495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139391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2139391" y="41481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3003487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3003487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2643447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3578658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3506650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3506650" y="429398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3147503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4010706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4010706" y="37179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2138498" y="386238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650666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endCxn id="59" idx="1"/>
          </p:cNvCxnSpPr>
          <p:nvPr/>
        </p:nvCxnSpPr>
        <p:spPr bwMode="auto">
          <a:xfrm flipV="1">
            <a:off x="2642554" y="414952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al 91"/>
          <p:cNvSpPr/>
          <p:nvPr/>
        </p:nvSpPr>
        <p:spPr bwMode="auto">
          <a:xfrm>
            <a:off x="4586770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4514762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514762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5" name="Oval 94"/>
          <p:cNvSpPr/>
          <p:nvPr/>
        </p:nvSpPr>
        <p:spPr bwMode="auto">
          <a:xfrm>
            <a:off x="5090826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4154722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18818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18818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5018818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5018818" y="37179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>
            <a:endCxn id="100" idx="1"/>
          </p:cNvCxnSpPr>
          <p:nvPr/>
        </p:nvCxnSpPr>
        <p:spPr bwMode="auto">
          <a:xfrm>
            <a:off x="4154722" y="386194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4154722" y="414997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4658778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22874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5522874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5522874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5162834" y="41499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162834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2138498" y="3861940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2642554" y="414908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1995375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199537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1995375" y="551366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91319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98637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149131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86370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130386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1635335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987263" y="55145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987263" y="52265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1995375" y="522652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9" name="Straight Arrow Connector 128"/>
          <p:cNvCxnSpPr>
            <a:endCxn id="119" idx="1"/>
          </p:cNvCxnSpPr>
          <p:nvPr/>
        </p:nvCxnSpPr>
        <p:spPr bwMode="auto">
          <a:xfrm flipV="1">
            <a:off x="1131279" y="56581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1131279" y="537053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2499431" y="60915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32" name="Rectangle 93"/>
          <p:cNvSpPr>
            <a:spLocks noChangeArrowheads="1"/>
          </p:cNvSpPr>
          <p:nvPr/>
        </p:nvSpPr>
        <p:spPr bwMode="auto">
          <a:xfrm>
            <a:off x="2499431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2499431" y="551455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Oval 133"/>
          <p:cNvSpPr/>
          <p:nvPr/>
        </p:nvSpPr>
        <p:spPr bwMode="auto">
          <a:xfrm>
            <a:off x="3075495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2139391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213939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3003487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003487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2643447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Oval 139"/>
          <p:cNvSpPr/>
          <p:nvPr/>
        </p:nvSpPr>
        <p:spPr bwMode="auto">
          <a:xfrm>
            <a:off x="3578658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3506650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3506650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3" name="Straight Arrow Connector 142"/>
          <p:cNvCxnSpPr/>
          <p:nvPr/>
        </p:nvCxnSpPr>
        <p:spPr bwMode="auto">
          <a:xfrm>
            <a:off x="3147503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650666" y="594749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4586770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4514762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51476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Oval 151"/>
          <p:cNvSpPr/>
          <p:nvPr/>
        </p:nvSpPr>
        <p:spPr bwMode="auto">
          <a:xfrm>
            <a:off x="5090826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501881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018818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018818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018818" y="522830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465877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5522874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552287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5522874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5162834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5162834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>
            <a:endCxn id="157" idx="1"/>
          </p:cNvCxnSpPr>
          <p:nvPr/>
        </p:nvCxnSpPr>
        <p:spPr bwMode="auto">
          <a:xfrm>
            <a:off x="2138498" y="5372322"/>
            <a:ext cx="2880320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endCxn id="155" idx="1"/>
          </p:cNvCxnSpPr>
          <p:nvPr/>
        </p:nvCxnSpPr>
        <p:spPr bwMode="auto">
          <a:xfrm>
            <a:off x="2642554" y="5659908"/>
            <a:ext cx="2376264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2339752" y="620688"/>
            <a:ext cx="1224136" cy="360040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Delete </a:t>
            </a:r>
            <a:r>
              <a:rPr lang="en-US" b="1"/>
              <a:t>L </a:t>
            </a:r>
          </a:p>
        </p:txBody>
      </p:sp>
      <p:sp>
        <p:nvSpPr>
          <p:cNvPr id="1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9" name="Oval 198"/>
          <p:cNvSpPr/>
          <p:nvPr/>
        </p:nvSpPr>
        <p:spPr bwMode="auto">
          <a:xfrm>
            <a:off x="610251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03050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6030502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026930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Oval 204"/>
          <p:cNvSpPr/>
          <p:nvPr/>
        </p:nvSpPr>
        <p:spPr bwMode="auto">
          <a:xfrm>
            <a:off x="6102510" y="148657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6102510" y="119853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609893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602693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09" name="Straight Arrow Connector 208"/>
          <p:cNvCxnSpPr/>
          <p:nvPr/>
        </p:nvCxnSpPr>
        <p:spPr bwMode="auto">
          <a:xfrm>
            <a:off x="5666890" y="184571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Oval 209"/>
          <p:cNvSpPr/>
          <p:nvPr/>
        </p:nvSpPr>
        <p:spPr bwMode="auto">
          <a:xfrm>
            <a:off x="6098938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26930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26930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26930" y="37170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98938" y="40770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98938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95366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02693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8" name="Oval 217"/>
          <p:cNvSpPr/>
          <p:nvPr/>
        </p:nvSpPr>
        <p:spPr bwMode="auto">
          <a:xfrm>
            <a:off x="6098938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026930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02693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02693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Oval 221"/>
          <p:cNvSpPr/>
          <p:nvPr/>
        </p:nvSpPr>
        <p:spPr bwMode="auto">
          <a:xfrm>
            <a:off x="6098938" y="55874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6098938" y="529942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6095366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602693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26" name="Straight Arrow Connector 225"/>
          <p:cNvCxnSpPr/>
          <p:nvPr/>
        </p:nvCxnSpPr>
        <p:spPr bwMode="auto">
          <a:xfrm flipV="1">
            <a:off x="5162834" y="38610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Straight Arrow Connector 226"/>
          <p:cNvCxnSpPr/>
          <p:nvPr/>
        </p:nvCxnSpPr>
        <p:spPr bwMode="auto">
          <a:xfrm flipV="1">
            <a:off x="5162834" y="126965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5666890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5666890" y="59474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5666890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5666890" y="44371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5666890" y="41490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Straight Arrow Connector 232"/>
          <p:cNvCxnSpPr/>
          <p:nvPr/>
        </p:nvCxnSpPr>
        <p:spPr bwMode="auto">
          <a:xfrm flipV="1">
            <a:off x="5162834" y="537143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3851920" y="764704"/>
            <a:ext cx="648072" cy="1728192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6819018" y="242088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6819018" y="270892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6819018" y="299695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6819018" y="328498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Arc 237"/>
          <p:cNvSpPr/>
          <p:nvPr/>
        </p:nvSpPr>
        <p:spPr bwMode="auto">
          <a:xfrm flipH="1">
            <a:off x="2210506" y="2852936"/>
            <a:ext cx="3168352" cy="1656184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107050" y="320368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107050" y="233958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107050" y="291565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107050" y="262762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Arc 242"/>
          <p:cNvSpPr/>
          <p:nvPr/>
        </p:nvSpPr>
        <p:spPr bwMode="auto">
          <a:xfrm flipH="1">
            <a:off x="3650666" y="3429000"/>
            <a:ext cx="648072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44" name="Arc 243"/>
          <p:cNvSpPr/>
          <p:nvPr/>
        </p:nvSpPr>
        <p:spPr bwMode="auto">
          <a:xfrm flipH="1">
            <a:off x="2642554" y="3140968"/>
            <a:ext cx="2016224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 bwMode="auto">
          <a:xfrm flipH="1">
            <a:off x="3851920" y="2852936"/>
            <a:ext cx="311111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 flipH="1">
            <a:off x="3707904" y="3140968"/>
            <a:ext cx="325513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 flipH="1">
            <a:off x="4010706" y="3429000"/>
            <a:ext cx="29523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 flipH="1">
            <a:off x="6372200" y="2564904"/>
            <a:ext cx="59083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5148064" y="2420888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24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016224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Deleting in </a:t>
            </a:r>
            <a:r>
              <a:rPr lang="en-US"/>
              <a:t>a skip list is like deleting the same value </a:t>
            </a:r>
            <a:r>
              <a:rPr lang="en-US" smtClean="0"/>
              <a:t>independently from each list in which </a:t>
            </a:r>
            <a:r>
              <a:rPr lang="en-US"/>
              <a:t>forward pointers </a:t>
            </a:r>
            <a:r>
              <a:rPr lang="en-US" smtClean="0"/>
              <a:t>of the deleted element are involved.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algorithm </a:t>
            </a:r>
            <a:r>
              <a:rPr lang="en-US" smtClean="0"/>
              <a:t>registers the </a:t>
            </a:r>
            <a:r>
              <a:rPr lang="en-US"/>
              <a:t>element's predecessor </a:t>
            </a:r>
            <a:r>
              <a:rPr lang="en-US" smtClean="0"/>
              <a:t>in the list,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makes </a:t>
            </a:r>
            <a:r>
              <a:rPr lang="en-US"/>
              <a:t>the predecessor point to the element that the deleted element points to,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</a:t>
            </a:r>
            <a:r>
              <a:rPr lang="en-US"/>
              <a:t>finally deletes the element. It is a regular </a:t>
            </a:r>
            <a:r>
              <a:rPr lang="en-US" smtClean="0"/>
              <a:t>list delete operation.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7544" y="2852936"/>
            <a:ext cx="8208912" cy="352839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update is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array of pointers to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predecessors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element to be deleted.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delete(List list,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searchKey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forward[1]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== searchkey) {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...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utoShape 71"/>
          <p:cNvSpPr>
            <a:spLocks noChangeArrowheads="1"/>
          </p:cNvSpPr>
          <p:nvPr/>
        </p:nvSpPr>
        <p:spPr bwMode="auto">
          <a:xfrm>
            <a:off x="7524328" y="623731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29934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2276872"/>
            <a:ext cx="8640960" cy="42484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list.level; i++)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x)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(**)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destroy_remove(x);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deleting the element causes some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highest level list to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become empty, decrease the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until a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non-empty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encountered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((list.level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1) &amp;&amp;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(list.header.forward[list.level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list.header))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list.level--;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deleted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440160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B050"/>
                </a:solidFill>
                <a:cs typeface="Courier New" panose="02070309020205020404" pitchFamily="49" charset="0"/>
              </a:rPr>
              <a:t> (**) </a:t>
            </a:r>
            <a:r>
              <a:rPr lang="en-US" smtClean="0">
                <a:cs typeface="Courier New" panose="02070309020205020404" pitchFamily="49" charset="0"/>
              </a:rPr>
              <a:t> If </a:t>
            </a:r>
            <a:r>
              <a:rPr lang="en-US">
                <a:cs typeface="Courier New" panose="02070309020205020404" pitchFamily="49" charset="0"/>
              </a:rPr>
              <a:t>the element to be deleted is a level 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 </a:t>
            </a:r>
            <a:r>
              <a:rPr lang="en-US">
                <a:cs typeface="Courier New" panose="02070309020205020404" pitchFamily="49" charset="0"/>
              </a:rPr>
              <a:t>node, break out of the loop when level </a:t>
            </a:r>
            <a:r>
              <a:rPr lang="en-US" smtClean="0">
                <a:cs typeface="Courier New" panose="02070309020205020404" pitchFamily="49" charset="0"/>
              </a:rPr>
              <a:t>(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+1</a:t>
            </a:r>
            <a:r>
              <a:rPr lang="en-US">
                <a:cs typeface="Courier New" panose="02070309020205020404" pitchFamily="49" charset="0"/>
              </a:rPr>
              <a:t>) is reached. </a:t>
            </a:r>
            <a:r>
              <a:rPr lang="en-US" smtClean="0">
                <a:cs typeface="Courier New" panose="02070309020205020404" pitchFamily="49" charset="0"/>
              </a:rPr>
              <a:t>Since </a:t>
            </a:r>
            <a:r>
              <a:rPr lang="en-US">
                <a:cs typeface="Courier New" panose="02070309020205020404" pitchFamily="49" charset="0"/>
              </a:rPr>
              <a:t>the code does not store the level of an element, we determine that we have exhausted the levels of an element when a predecessor element points past it, rather than to it. 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95536" y="206084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26159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504056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p </a:t>
            </a:r>
            <a:endParaRPr lang="en-US" b="1" smtClean="0"/>
          </a:p>
          <a:p>
            <a:endParaRPr lang="en-US" b="1"/>
          </a:p>
          <a:p>
            <a:r>
              <a:rPr lang="en-US"/>
              <a:t>One might think that p should be chosen to be </a:t>
            </a:r>
            <a:r>
              <a:rPr lang="en-US" smtClean="0"/>
              <a:t>0.5. </a:t>
            </a:r>
          </a:p>
          <a:p>
            <a:r>
              <a:rPr lang="en-US" smtClean="0"/>
              <a:t>If </a:t>
            </a:r>
            <a:r>
              <a:rPr lang="en-US"/>
              <a:t>p is chosen to be 0.5, then roughly half our elements will be level 1 nodes, </a:t>
            </a:r>
            <a:endParaRPr lang="en-US" smtClean="0"/>
          </a:p>
          <a:p>
            <a:r>
              <a:rPr lang="en-US" smtClean="0"/>
              <a:t>0.25 </a:t>
            </a:r>
            <a:r>
              <a:rPr lang="en-US"/>
              <a:t>will be level 2 nodes, 0.125 will be level 3 nodes, and so on.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/>
              <a:t>will give us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average log(N) </a:t>
            </a:r>
            <a:r>
              <a:rPr lang="en-US"/>
              <a:t>search time and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</a:t>
            </a:r>
            <a:r>
              <a:rPr lang="en-US"/>
              <a:t>average 2 pointers per node. </a:t>
            </a:r>
            <a:endParaRPr lang="en-US" smtClean="0"/>
          </a:p>
          <a:p>
            <a:endParaRPr lang="en-US"/>
          </a:p>
          <a:p>
            <a:r>
              <a:rPr lang="en-US" smtClean="0"/>
              <a:t>However</a:t>
            </a:r>
            <a:r>
              <a:rPr lang="en-US"/>
              <a:t>, empirical tests show that choosing p to be 0.25 </a:t>
            </a:r>
            <a:endParaRPr lang="en-US" smtClean="0"/>
          </a:p>
          <a:p>
            <a:r>
              <a:rPr lang="en-US" smtClean="0"/>
              <a:t>results </a:t>
            </a:r>
            <a:r>
              <a:rPr lang="en-US"/>
              <a:t>in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roughly </a:t>
            </a:r>
            <a:r>
              <a:rPr lang="en-US"/>
              <a:t>the same search time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but </a:t>
            </a:r>
            <a:r>
              <a:rPr lang="en-US"/>
              <a:t>only an average of 1.33 pointers per </a:t>
            </a:r>
            <a:r>
              <a:rPr lang="en-US" smtClean="0"/>
              <a:t>node, </a:t>
            </a:r>
          </a:p>
          <a:p>
            <a:r>
              <a:rPr lang="en-US" smtClean="0"/>
              <a:t>    -- somewhat </a:t>
            </a:r>
            <a:r>
              <a:rPr lang="en-US"/>
              <a:t>more variability in the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There is a greater </a:t>
            </a:r>
            <a:r>
              <a:rPr lang="en-US"/>
              <a:t>chance of a search taking longer than expected, but the decrease in storage overhead seems to be worth </a:t>
            </a:r>
            <a:r>
              <a:rPr lang="en-US" smtClean="0"/>
              <a:t>it sometimes.</a:t>
            </a:r>
            <a:r>
              <a:rPr lang="en-US" i="1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Parameter p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77252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23528" y="3933056"/>
            <a:ext cx="8568952" cy="252028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692696"/>
            <a:ext cx="8280920" cy="288032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size and compexity  </a:t>
            </a:r>
          </a:p>
          <a:p>
            <a:endParaRPr lang="en-US" b="1" smtClean="0"/>
          </a:p>
          <a:p>
            <a:r>
              <a:rPr lang="en-US"/>
              <a:t>The average number of </a:t>
            </a:r>
            <a:r>
              <a:rPr lang="en-US" smtClean="0"/>
              <a:t>links in a </a:t>
            </a:r>
            <a:r>
              <a:rPr lang="en-US"/>
              <a:t>randomized skip list with parameter p</a:t>
            </a:r>
            <a:r>
              <a:rPr lang="en-US" smtClean="0"/>
              <a:t> is</a:t>
            </a:r>
          </a:p>
          <a:p>
            <a:r>
              <a:rPr lang="en-US" b="1" smtClean="0"/>
              <a:t>(p/(p </a:t>
            </a:r>
            <a:r>
              <a:rPr lang="en-US" b="1" smtClean="0">
                <a:sym typeface="Symbol"/>
              </a:rPr>
              <a:t></a:t>
            </a:r>
            <a:r>
              <a:rPr lang="en-US" b="1" smtClean="0"/>
              <a:t> </a:t>
            </a:r>
            <a:r>
              <a:rPr lang="en-US" b="1"/>
              <a:t>1</a:t>
            </a:r>
            <a:r>
              <a:rPr lang="en-US" b="1" smtClean="0"/>
              <a:t>)) ∙ N </a:t>
            </a:r>
          </a:p>
          <a:p>
            <a:endParaRPr lang="en-US" b="1"/>
          </a:p>
          <a:p>
            <a:r>
              <a:rPr lang="en-US" smtClean="0"/>
              <a:t>The average number of key comparisons in  </a:t>
            </a:r>
            <a:r>
              <a:rPr lang="en-US" b="1" smtClean="0"/>
              <a:t>search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insert</a:t>
            </a:r>
            <a:r>
              <a:rPr lang="en-US" smtClean="0"/>
              <a:t> </a:t>
            </a:r>
          </a:p>
          <a:p>
            <a:r>
              <a:rPr lang="en-US" smtClean="0"/>
              <a:t>in </a:t>
            </a:r>
            <a:r>
              <a:rPr lang="en-US"/>
              <a:t>a randomized skip list with parameter p</a:t>
            </a:r>
            <a:r>
              <a:rPr lang="en-US" smtClean="0"/>
              <a:t> is on average </a:t>
            </a:r>
          </a:p>
          <a:p>
            <a:endParaRPr lang="en-US" b="1" smtClean="0"/>
          </a:p>
          <a:p>
            <a:r>
              <a:rPr lang="en-US" b="1" smtClean="0">
                <a:sym typeface="Symbol"/>
              </a:rPr>
              <a:t> </a:t>
            </a:r>
            <a:r>
              <a:rPr lang="en-US" b="1" smtClean="0"/>
              <a:t>log</a:t>
            </a:r>
            <a:r>
              <a:rPr lang="en-US" b="1" baseline="-25000" smtClean="0"/>
              <a:t>p</a:t>
            </a:r>
            <a:r>
              <a:rPr lang="en-US" b="1" smtClean="0"/>
              <a:t> (N) / </a:t>
            </a:r>
            <a:r>
              <a:rPr lang="en-US" b="1"/>
              <a:t>2p = </a:t>
            </a:r>
            <a:r>
              <a:rPr lang="en-US" b="1" smtClean="0"/>
              <a:t> log(N) * (</a:t>
            </a:r>
            <a:r>
              <a:rPr lang="en-US" b="1" smtClean="0">
                <a:sym typeface="Symbol"/>
              </a:rPr>
              <a:t>1) * (2p * </a:t>
            </a:r>
            <a:r>
              <a:rPr lang="en-US" b="1" smtClean="0"/>
              <a:t>log </a:t>
            </a:r>
            <a:r>
              <a:rPr lang="en-US" b="1"/>
              <a:t>(p</a:t>
            </a:r>
            <a:r>
              <a:rPr lang="en-US" b="1" smtClean="0"/>
              <a:t>))</a:t>
            </a:r>
            <a:r>
              <a:rPr lang="en-US" b="1" baseline="30000">
                <a:sym typeface="Symbol"/>
              </a:rPr>
              <a:t>1</a:t>
            </a:r>
            <a:r>
              <a:rPr lang="en-US" b="1" smtClean="0"/>
              <a:t> =  </a:t>
            </a:r>
            <a:r>
              <a:rPr lang="en-US" b="1"/>
              <a:t>log(N) </a:t>
            </a:r>
            <a:r>
              <a:rPr lang="en-US" b="1" smtClean="0"/>
              <a:t>/ </a:t>
            </a:r>
            <a:r>
              <a:rPr lang="en-US" b="1">
                <a:sym typeface="Symbol"/>
              </a:rPr>
              <a:t>(2p * </a:t>
            </a:r>
            <a:r>
              <a:rPr lang="en-US" b="1"/>
              <a:t>log </a:t>
            </a:r>
            <a:r>
              <a:rPr lang="en-US" b="1" smtClean="0"/>
              <a:t>(1/p))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11263"/>
              </p:ext>
            </p:extLst>
          </p:nvPr>
        </p:nvGraphicFramePr>
        <p:xfrm>
          <a:off x="611560" y="4149080"/>
          <a:ext cx="79208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Search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Insert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Skip list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0.051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0.065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0.059    </a:t>
                      </a:r>
                      <a:r>
                        <a:rPr lang="en-US" b="1" smtClean="0"/>
                        <a:t> 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AVL</a:t>
                      </a:r>
                      <a:r>
                        <a:rPr lang="en-US" baseline="0" smtClean="0"/>
                        <a:t>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0.046     (0.91)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0.100      (1.55)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0.085     (1.46)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2-3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0.054     (1.05)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0.210      (3.2)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 21      (3.65)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Splay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0.490     (9.6)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0.510      (7.8)     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0.53       (9.0)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59832" y="6093296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Times in ms on some antiquated HW [Pugh, </a:t>
            </a:r>
            <a:r>
              <a:rPr lang="en-US"/>
              <a:t>1990</a:t>
            </a:r>
            <a:r>
              <a:rPr lang="en-US" smtClean="0"/>
              <a:t>] </a:t>
            </a:r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1560" y="3717032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Experimental time comparisons: </a:t>
            </a:r>
            <a:endParaRPr lang="en-US"/>
          </a:p>
        </p:txBody>
      </p:sp>
      <p:sp>
        <p:nvSpPr>
          <p:cNvPr id="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Complexity/experiment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5495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3528" y="836712"/>
            <a:ext cx="8280920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compexity  </a:t>
            </a:r>
          </a:p>
          <a:p>
            <a:endParaRPr lang="en-US" b="1"/>
          </a:p>
          <a:p>
            <a:r>
              <a:rPr lang="en-US"/>
              <a:t>The probabilistic analysis of skip lists is </a:t>
            </a:r>
            <a:r>
              <a:rPr lang="en-US" smtClean="0"/>
              <a:t>rather advanced. </a:t>
            </a:r>
          </a:p>
          <a:p>
            <a:r>
              <a:rPr lang="en-US" smtClean="0"/>
              <a:t>However</a:t>
            </a:r>
            <a:r>
              <a:rPr lang="en-US"/>
              <a:t>, it can be shown that  </a:t>
            </a:r>
            <a:r>
              <a:rPr lang="en-US" smtClean="0"/>
              <a:t>the </a:t>
            </a:r>
            <a:r>
              <a:rPr lang="en-US"/>
              <a:t>expected </a:t>
            </a:r>
            <a:r>
              <a:rPr lang="en-US" smtClean="0"/>
              <a:t>times of</a:t>
            </a:r>
          </a:p>
          <a:p>
            <a:r>
              <a:rPr lang="en-US" b="1"/>
              <a:t> </a:t>
            </a:r>
            <a:r>
              <a:rPr lang="en-US" b="1" smtClean="0"/>
              <a:t>        search</a:t>
            </a:r>
            <a:r>
              <a:rPr lang="en-US"/>
              <a:t>, </a:t>
            </a:r>
            <a:r>
              <a:rPr lang="en-US" b="1" smtClean="0"/>
              <a:t>insert</a:t>
            </a:r>
            <a:r>
              <a:rPr lang="en-US" smtClean="0"/>
              <a:t>, </a:t>
            </a:r>
            <a:r>
              <a:rPr lang="en-US" b="1" smtClean="0"/>
              <a:t>delete</a:t>
            </a:r>
            <a:r>
              <a:rPr lang="en-US" smtClean="0"/>
              <a:t>    are </a:t>
            </a:r>
            <a:r>
              <a:rPr lang="en-US"/>
              <a:t>all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</a:t>
            </a:r>
            <a:r>
              <a:rPr lang="en-US" b="1" smtClean="0"/>
              <a:t>O(lg </a:t>
            </a:r>
            <a:r>
              <a:rPr lang="en-US" b="1"/>
              <a:t>n).</a:t>
            </a:r>
            <a:r>
              <a:rPr lang="en-US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choice of p determines the variability of these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Intuitively</a:t>
            </a:r>
            <a:r>
              <a:rPr lang="en-US"/>
              <a:t>, decreasing p will increase the variability since it will decrease the number of higher-level elements (i.e., the number of "skip" nodes in the list).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Pugh paper contains a number of graphs that show the probability of a search taking significantly longer than expected for given values of p. For example, if p is 0.5 and there are more than 256 elements in the list, the chances of a search taking 3 times longer than expected are less than 1 in a million. If p is decreased to 0.25, the chances rise to about 1 in a thousand.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Complexity/memory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241622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2322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" name="Rounded Rectangle 512"/>
          <p:cNvSpPr/>
          <p:nvPr/>
        </p:nvSpPr>
        <p:spPr bwMode="auto">
          <a:xfrm>
            <a:off x="5508104" y="2132856"/>
            <a:ext cx="504056" cy="79208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6" name="Rounded Rectangle 505"/>
          <p:cNvSpPr/>
          <p:nvPr/>
        </p:nvSpPr>
        <p:spPr bwMode="auto">
          <a:xfrm>
            <a:off x="5004048" y="1844824"/>
            <a:ext cx="504056" cy="720080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5" name="Rounded Rectangle 504"/>
          <p:cNvSpPr/>
          <p:nvPr/>
        </p:nvSpPr>
        <p:spPr bwMode="auto">
          <a:xfrm>
            <a:off x="3995936" y="1844824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4" name="Rounded Rectangle 503"/>
          <p:cNvSpPr/>
          <p:nvPr/>
        </p:nvSpPr>
        <p:spPr bwMode="auto">
          <a:xfrm>
            <a:off x="3419872" y="1268760"/>
            <a:ext cx="576064" cy="1008112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67544" y="1268760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I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ndex access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Both list and array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145003" y="219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2627785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4139953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5148064" y="1916832"/>
            <a:ext cx="288032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161227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113448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1618397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2122453" y="219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2626509" y="2204864"/>
            <a:ext cx="289307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130565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4644008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5658882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11559" y="2199462"/>
            <a:ext cx="28803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9" name="Straight Arrow Connector 358"/>
          <p:cNvCxnSpPr/>
          <p:nvPr/>
        </p:nvCxnSpPr>
        <p:spPr bwMode="auto">
          <a:xfrm>
            <a:off x="133164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6150436" y="2199462"/>
            <a:ext cx="29377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6655385" y="2204864"/>
            <a:ext cx="292879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160334" y="2204864"/>
            <a:ext cx="291986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665283" y="2204864"/>
            <a:ext cx="29109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7" name="Rectangle 93"/>
          <p:cNvSpPr>
            <a:spLocks noChangeArrowheads="1"/>
          </p:cNvSpPr>
          <p:nvPr/>
        </p:nvSpPr>
        <p:spPr bwMode="auto">
          <a:xfrm>
            <a:off x="2122453" y="1910537"/>
            <a:ext cx="289307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608499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6156176" y="19168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7665283" y="1916831"/>
            <a:ext cx="291093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608499" y="1622505"/>
            <a:ext cx="291093" cy="29432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611560" y="1340768"/>
            <a:ext cx="288032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2123728" y="16288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3632835" y="1627907"/>
            <a:ext cx="291093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3632835" y="1340768"/>
            <a:ext cx="291093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136891" y="2204864"/>
            <a:ext cx="291093" cy="2826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7164288" y="16288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9" name="Straight Arrow Connector 398"/>
          <p:cNvCxnSpPr/>
          <p:nvPr/>
        </p:nvCxnSpPr>
        <p:spPr bwMode="auto">
          <a:xfrm flipV="1">
            <a:off x="827584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779912" y="1916832"/>
            <a:ext cx="14401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632835" y="2204863"/>
            <a:ext cx="291093" cy="2880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Oval 408"/>
          <p:cNvSpPr/>
          <p:nvPr/>
        </p:nvSpPr>
        <p:spPr bwMode="auto">
          <a:xfrm>
            <a:off x="8210476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8100392" y="2205758"/>
            <a:ext cx="360040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100392" y="1916833"/>
            <a:ext cx="360040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100392" y="1628801"/>
            <a:ext cx="360040" cy="288032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100392" y="1340769"/>
            <a:ext cx="360040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Oval 413"/>
          <p:cNvSpPr/>
          <p:nvPr/>
        </p:nvSpPr>
        <p:spPr bwMode="auto">
          <a:xfrm>
            <a:off x="8206904" y="14127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8210476" y="19897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210476" y="17017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206904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8100392" y="2492896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422" name="Straight Arrow Connector 421"/>
          <p:cNvCxnSpPr/>
          <p:nvPr/>
        </p:nvCxnSpPr>
        <p:spPr bwMode="auto">
          <a:xfrm>
            <a:off x="7380312" y="1772816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539550" y="1340768"/>
            <a:ext cx="216027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</a:t>
            </a:r>
            <a:endParaRPr lang="cs-CZ" b="1"/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539552" y="1628800"/>
            <a:ext cx="2160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539552" y="1916832"/>
            <a:ext cx="2160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9552" y="2204864"/>
            <a:ext cx="2160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104360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cxnSp>
        <p:nvCxnSpPr>
          <p:cNvPr id="428" name="Straight Arrow Connector 427"/>
          <p:cNvCxnSpPr/>
          <p:nvPr/>
        </p:nvCxnSpPr>
        <p:spPr bwMode="auto">
          <a:xfrm>
            <a:off x="827584" y="1484784"/>
            <a:ext cx="273630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82758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154766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05172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5" name="Rectangle 93"/>
          <p:cNvSpPr>
            <a:spLocks noChangeArrowheads="1"/>
          </p:cNvSpPr>
          <p:nvPr/>
        </p:nvSpPr>
        <p:spPr bwMode="auto">
          <a:xfrm>
            <a:off x="255577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305983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563888" y="2204864"/>
            <a:ext cx="216024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406794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457200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507605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558011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608416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658822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3" name="Rectangle 93"/>
          <p:cNvSpPr>
            <a:spLocks noChangeArrowheads="1"/>
          </p:cNvSpPr>
          <p:nvPr/>
        </p:nvSpPr>
        <p:spPr bwMode="auto">
          <a:xfrm>
            <a:off x="7092280" y="2204864"/>
            <a:ext cx="21764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5" name="Rectangle 93"/>
          <p:cNvSpPr>
            <a:spLocks noChangeArrowheads="1"/>
          </p:cNvSpPr>
          <p:nvPr/>
        </p:nvSpPr>
        <p:spPr bwMode="auto">
          <a:xfrm>
            <a:off x="7596336" y="2204864"/>
            <a:ext cx="217326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2051720" y="1915939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2555776" y="1916832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3563888" y="1922234"/>
            <a:ext cx="216024" cy="2826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4067944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5076056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6084168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2" name="Rectangle 93"/>
          <p:cNvSpPr>
            <a:spLocks noChangeArrowheads="1"/>
          </p:cNvSpPr>
          <p:nvPr/>
        </p:nvSpPr>
        <p:spPr bwMode="auto">
          <a:xfrm>
            <a:off x="7092280" y="1916832"/>
            <a:ext cx="217645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3" name="Rectangle 93"/>
          <p:cNvSpPr>
            <a:spLocks noChangeArrowheads="1"/>
          </p:cNvSpPr>
          <p:nvPr/>
        </p:nvSpPr>
        <p:spPr bwMode="auto">
          <a:xfrm>
            <a:off x="7596336" y="1916832"/>
            <a:ext cx="21732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2051720" y="1627907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3563888" y="1634202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</a:t>
            </a:r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7092280" y="1628800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cxnSp>
        <p:nvCxnSpPr>
          <p:cNvPr id="471" name="Straight Arrow Connector 470"/>
          <p:cNvCxnSpPr/>
          <p:nvPr/>
        </p:nvCxnSpPr>
        <p:spPr bwMode="auto">
          <a:xfrm flipV="1">
            <a:off x="2339752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8" name="Straight Arrow Connector 477"/>
          <p:cNvCxnSpPr/>
          <p:nvPr/>
        </p:nvCxnSpPr>
        <p:spPr bwMode="auto">
          <a:xfrm>
            <a:off x="3851920" y="1484784"/>
            <a:ext cx="42484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9" name="Rectangle 93"/>
          <p:cNvSpPr>
            <a:spLocks noChangeArrowheads="1"/>
          </p:cNvSpPr>
          <p:nvPr/>
        </p:nvSpPr>
        <p:spPr bwMode="auto">
          <a:xfrm>
            <a:off x="3563888" y="1339875"/>
            <a:ext cx="216026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9</a:t>
            </a:r>
            <a:endParaRPr lang="cs-CZ" b="1"/>
          </a:p>
        </p:txBody>
      </p:sp>
      <p:cxnSp>
        <p:nvCxnSpPr>
          <p:cNvPr id="480" name="Straight Arrow Connector 479"/>
          <p:cNvCxnSpPr/>
          <p:nvPr/>
        </p:nvCxnSpPr>
        <p:spPr bwMode="auto">
          <a:xfrm flipV="1">
            <a:off x="827584" y="2060848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" name="Straight Arrow Connector 480"/>
          <p:cNvCxnSpPr/>
          <p:nvPr/>
        </p:nvCxnSpPr>
        <p:spPr bwMode="auto">
          <a:xfrm>
            <a:off x="284380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>
            <a:off x="2339752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" name="Straight Arrow Connector 482"/>
          <p:cNvCxnSpPr/>
          <p:nvPr/>
        </p:nvCxnSpPr>
        <p:spPr bwMode="auto">
          <a:xfrm>
            <a:off x="1835696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" name="Straight Arrow Connector 483"/>
          <p:cNvCxnSpPr/>
          <p:nvPr/>
        </p:nvCxnSpPr>
        <p:spPr bwMode="auto">
          <a:xfrm>
            <a:off x="3347864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" name="Straight Arrow Connector 484"/>
          <p:cNvCxnSpPr/>
          <p:nvPr/>
        </p:nvCxnSpPr>
        <p:spPr bwMode="auto">
          <a:xfrm>
            <a:off x="2843808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6" name="Straight Arrow Connector 485"/>
          <p:cNvCxnSpPr/>
          <p:nvPr/>
        </p:nvCxnSpPr>
        <p:spPr bwMode="auto">
          <a:xfrm>
            <a:off x="435597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>
            <a:off x="3851920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" name="Straight Arrow Connector 487"/>
          <p:cNvCxnSpPr/>
          <p:nvPr/>
        </p:nvCxnSpPr>
        <p:spPr bwMode="auto">
          <a:xfrm>
            <a:off x="536408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>
            <a:off x="486003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>
            <a:off x="637220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586814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687625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>
            <a:off x="788436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>
            <a:off x="738031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5" name="Straight Arrow Connector 494"/>
          <p:cNvCxnSpPr/>
          <p:nvPr/>
        </p:nvCxnSpPr>
        <p:spPr bwMode="auto">
          <a:xfrm>
            <a:off x="3851920" y="1772816"/>
            <a:ext cx="32403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>
            <a:off x="4355976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>
            <a:off x="536408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8" name="Straight Arrow Connector 497"/>
          <p:cNvCxnSpPr/>
          <p:nvPr/>
        </p:nvCxnSpPr>
        <p:spPr bwMode="auto">
          <a:xfrm>
            <a:off x="6372200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" name="Straight Arrow Connector 498"/>
          <p:cNvCxnSpPr/>
          <p:nvPr/>
        </p:nvCxnSpPr>
        <p:spPr bwMode="auto">
          <a:xfrm>
            <a:off x="3851920" y="2060848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1043608" y="2487494"/>
            <a:ext cx="35876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1547665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2051721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2555777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3059833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4572000" y="2487494"/>
            <a:ext cx="36501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5580112" y="2487494"/>
            <a:ext cx="367696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539553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084168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67" name="Rectangle 93"/>
          <p:cNvSpPr>
            <a:spLocks noChangeArrowheads="1"/>
          </p:cNvSpPr>
          <p:nvPr/>
        </p:nvSpPr>
        <p:spPr bwMode="auto">
          <a:xfrm>
            <a:off x="6588223" y="2487494"/>
            <a:ext cx="35608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7092280" y="2487494"/>
            <a:ext cx="35967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7596336" y="2487494"/>
            <a:ext cx="360041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067943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5076055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405" name="Rectangle 93"/>
          <p:cNvSpPr>
            <a:spLocks noChangeArrowheads="1"/>
          </p:cNvSpPr>
          <p:nvPr/>
        </p:nvSpPr>
        <p:spPr bwMode="auto">
          <a:xfrm>
            <a:off x="3562103" y="2492003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500" name="Straight Arrow Connector 499"/>
          <p:cNvCxnSpPr/>
          <p:nvPr/>
        </p:nvCxnSpPr>
        <p:spPr bwMode="auto">
          <a:xfrm>
            <a:off x="7884368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" name="Straight Arrow Connector 500"/>
          <p:cNvCxnSpPr/>
          <p:nvPr/>
        </p:nvCxnSpPr>
        <p:spPr bwMode="auto">
          <a:xfrm>
            <a:off x="738031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" name="Straight Arrow Connector 501"/>
          <p:cNvCxnSpPr/>
          <p:nvPr/>
        </p:nvCxnSpPr>
        <p:spPr bwMode="auto">
          <a:xfrm>
            <a:off x="233975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" name="Freeform 506"/>
          <p:cNvSpPr/>
          <p:nvPr/>
        </p:nvSpPr>
        <p:spPr>
          <a:xfrm rot="21357444">
            <a:off x="764102" y="1071689"/>
            <a:ext cx="2592288" cy="333375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8" name="Freeform 507"/>
          <p:cNvSpPr/>
          <p:nvPr/>
        </p:nvSpPr>
        <p:spPr>
          <a:xfrm rot="2555304">
            <a:off x="3887540" y="1413988"/>
            <a:ext cx="554475" cy="321390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0" name="Freeform 509"/>
          <p:cNvSpPr/>
          <p:nvPr/>
        </p:nvSpPr>
        <p:spPr>
          <a:xfrm>
            <a:off x="4355977" y="1772816"/>
            <a:ext cx="576063" cy="268644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1" name="Freeform 510"/>
          <p:cNvSpPr/>
          <p:nvPr/>
        </p:nvSpPr>
        <p:spPr>
          <a:xfrm rot="2195796">
            <a:off x="5433207" y="1941028"/>
            <a:ext cx="401980" cy="239641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" name="AutoShape 642"/>
          <p:cNvSpPr>
            <a:spLocks noChangeArrowheads="1"/>
          </p:cNvSpPr>
          <p:nvPr/>
        </p:nvSpPr>
        <p:spPr bwMode="auto">
          <a:xfrm>
            <a:off x="4211960" y="692696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   </a:t>
            </a:r>
            <a:r>
              <a:rPr lang="en-US" sz="2000" b="1" smtClean="0"/>
              <a:t>list[10]== 'Q' </a:t>
            </a:r>
            <a:r>
              <a:rPr lang="en-US" sz="2000" smtClean="0"/>
              <a:t>   (10 = 6 + 1 + 2 + 1) </a:t>
            </a:r>
            <a:endParaRPr lang="cs-CZ" sz="1600"/>
          </a:p>
        </p:txBody>
      </p:sp>
      <p:sp>
        <p:nvSpPr>
          <p:cNvPr id="514" name="AutoShape 3"/>
          <p:cNvSpPr>
            <a:spLocks noChangeArrowheads="1"/>
          </p:cNvSpPr>
          <p:nvPr/>
        </p:nvSpPr>
        <p:spPr bwMode="auto">
          <a:xfrm>
            <a:off x="251520" y="3429000"/>
            <a:ext cx="8640960" cy="2664296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Supplement each forward pointer with its </a:t>
            </a:r>
          </a:p>
          <a:p>
            <a:r>
              <a:rPr lang="en-US"/>
              <a:t> </a:t>
            </a:r>
            <a:r>
              <a:rPr lang="en-US" smtClean="0"/>
              <a:t>                       "length" = 1 + number of the list elements it skips. </a:t>
            </a:r>
          </a:p>
          <a:p>
            <a:endParaRPr lang="en-US"/>
          </a:p>
          <a:p>
            <a:r>
              <a:rPr lang="en-US" smtClean="0"/>
              <a:t>A k-th list element can be acessed in expected O(log n) time.  </a:t>
            </a:r>
          </a:p>
          <a:p>
            <a:endParaRPr lang="en-US" smtClean="0"/>
          </a:p>
          <a:p>
            <a:r>
              <a:rPr lang="en-US"/>
              <a:t>Search, Insert, Delete </a:t>
            </a:r>
            <a:r>
              <a:rPr lang="en-US" smtClean="0"/>
              <a:t>are analogous to the "plain" variant. </a:t>
            </a:r>
            <a:r>
              <a:rPr lang="en-US"/>
              <a:t>The length of the affected pointers has to be updated after each Insert or Delete. Asymptotic complexity remains the same in all cases -- O(log n). </a:t>
            </a:r>
          </a:p>
        </p:txBody>
      </p:sp>
      <p:sp>
        <p:nvSpPr>
          <p:cNvPr id="515" name="AutoShape 642"/>
          <p:cNvSpPr>
            <a:spLocks noChangeArrowheads="1"/>
          </p:cNvSpPr>
          <p:nvPr/>
        </p:nvSpPr>
        <p:spPr bwMode="auto">
          <a:xfrm>
            <a:off x="467544" y="3140968"/>
            <a:ext cx="540060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Array-like property -- random element access 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504009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512" y="836712"/>
            <a:ext cx="8856984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References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Rich sources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448" y="18864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80112" y="534120"/>
            <a:ext cx="3384376" cy="309634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i="1"/>
              <a:t>erikdemaine</a:t>
            </a:r>
            <a:r>
              <a:rPr lang="cs-CZ" i="1"/>
              <a:t>.org/</a:t>
            </a:r>
            <a:endParaRPr lang="cs-CZ"/>
          </a:p>
        </p:txBody>
      </p:sp>
      <p:pic>
        <p:nvPicPr>
          <p:cNvPr id="2050" name="Picture 2" descr="http://erikdemaine.org/curved/Jaffe/thumbs/0323-3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78136"/>
            <a:ext cx="30963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312640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>
                <a:latin typeface="Courier New" panose="02070309020205020404" pitchFamily="49" charset="0"/>
                <a:cs typeface="Courier New" panose="02070309020205020404" pitchFamily="49" charset="0"/>
              </a:rPr>
              <a:t>erikdemaine.org</a:t>
            </a:r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973860"/>
            <a:ext cx="8877687" cy="3884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-  Erik </a:t>
            </a:r>
            <a:r>
              <a:rPr lang="en-US" sz="1600"/>
              <a:t>Demaine's   presentation at MIT  </a:t>
            </a:r>
            <a:endParaRPr lang="en-US" sz="1600" smtClean="0"/>
          </a:p>
          <a:p>
            <a:r>
              <a:rPr lang="en-US" sz="1600" smtClean="0"/>
              <a:t>    http</a:t>
            </a:r>
            <a:r>
              <a:rPr lang="en-US" sz="1600"/>
              <a:t>://videolectures.net/mit6046jf05_demaine_lec12</a:t>
            </a:r>
            <a:r>
              <a:rPr lang="en-US" sz="1600" smtClean="0"/>
              <a:t>/</a:t>
            </a:r>
          </a:p>
          <a:p>
            <a:endParaRPr lang="en-US" sz="1600"/>
          </a:p>
          <a:p>
            <a:pPr>
              <a:lnSpc>
                <a:spcPct val="120000"/>
              </a:lnSpc>
            </a:pPr>
            <a:r>
              <a:rPr lang="en-US" sz="1600"/>
              <a:t>- </a:t>
            </a:r>
            <a:r>
              <a:rPr lang="cs-CZ" sz="1600"/>
              <a:t>Robert Sedgewick</a:t>
            </a:r>
            <a:r>
              <a:rPr lang="en-US" sz="1600"/>
              <a:t>:  </a:t>
            </a:r>
            <a:r>
              <a:rPr lang="en-US" sz="1600" i="1"/>
              <a:t>Algorithms in C++, Parts 1–4: Fundamentals, Data Structure, </a:t>
            </a:r>
            <a:endParaRPr lang="en-US" sz="1600" i="1" smtClean="0"/>
          </a:p>
          <a:p>
            <a:pPr>
              <a:lnSpc>
                <a:spcPct val="120000"/>
              </a:lnSpc>
            </a:pPr>
            <a:r>
              <a:rPr lang="en-US" sz="1600" i="1"/>
              <a:t> </a:t>
            </a:r>
            <a:r>
              <a:rPr lang="en-US" sz="1600" i="1" smtClean="0"/>
              <a:t>  Sorting</a:t>
            </a:r>
            <a:r>
              <a:rPr lang="en-US" sz="1600" i="1"/>
              <a:t>, Searching,   </a:t>
            </a:r>
            <a:r>
              <a:rPr lang="en-US" sz="1600" i="1" smtClean="0"/>
              <a:t>Third </a:t>
            </a:r>
            <a:r>
              <a:rPr lang="en-US" sz="1600" i="1"/>
              <a:t>Edition</a:t>
            </a:r>
            <a:r>
              <a:rPr lang="en-US" sz="1600"/>
              <a:t>, </a:t>
            </a:r>
            <a:r>
              <a:rPr lang="cs-CZ" sz="1600"/>
              <a:t>Addison Wesley Professional</a:t>
            </a:r>
            <a:r>
              <a:rPr lang="en-US" sz="1600"/>
              <a:t>, 1998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</a:t>
            </a:r>
            <a:r>
              <a:rPr lang="en-US" sz="1600" smtClean="0"/>
              <a:t>Pugh:</a:t>
            </a:r>
            <a:r>
              <a:rPr lang="en-US" sz="1600" i="1" smtClean="0"/>
              <a:t> </a:t>
            </a:r>
            <a:r>
              <a:rPr lang="en-US" sz="1600" i="1"/>
              <a:t>Skip lists: A probabilistic alternative to balanced trees</a:t>
            </a:r>
            <a:r>
              <a:rPr lang="en-US" sz="1600"/>
              <a:t>. </a:t>
            </a:r>
            <a:endParaRPr lang="en-US" sz="1600" smtClean="0"/>
          </a:p>
          <a:p>
            <a:r>
              <a:rPr lang="en-US" sz="1600"/>
              <a:t> </a:t>
            </a:r>
            <a:r>
              <a:rPr lang="en-US" sz="1600" smtClean="0"/>
              <a:t>    Communications </a:t>
            </a:r>
            <a:r>
              <a:rPr lang="en-US" sz="1600"/>
              <a:t>of the ACM, </a:t>
            </a:r>
            <a:r>
              <a:rPr lang="en-US" sz="1600" smtClean="0"/>
              <a:t> </a:t>
            </a:r>
            <a:r>
              <a:rPr lang="en-US" sz="1600"/>
              <a:t>33(6):668–676, 1990.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Pugh: </a:t>
            </a:r>
            <a:r>
              <a:rPr lang="en-US" sz="1600" i="1"/>
              <a:t>A Skip List Cookbook</a:t>
            </a:r>
            <a:r>
              <a:rPr lang="en-US" sz="1600"/>
              <a:t>  [http://cglab.ca/~morin/teaching/5408/refs/p90b.pdf]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cs-CZ" sz="1600"/>
              <a:t>Bradley T. Vander Zanden</a:t>
            </a:r>
            <a:r>
              <a:rPr lang="en-US" sz="1600"/>
              <a:t>:</a:t>
            </a:r>
            <a:r>
              <a:rPr lang="cs-CZ" sz="1600" b="1"/>
              <a:t> </a:t>
            </a:r>
            <a:r>
              <a:rPr lang="en-US" sz="1600" b="1"/>
              <a:t>  </a:t>
            </a:r>
            <a:r>
              <a:rPr lang="en-US" sz="1600"/>
              <a:t>[http://web.eecs.utk.edu/~huangj/CS302S04/notes/skip-lists.html]</a:t>
            </a:r>
          </a:p>
          <a:p>
            <a:endParaRPr lang="en-US" sz="1600" smtClean="0"/>
          </a:p>
          <a:p>
            <a:endParaRPr lang="en-US" sz="1600"/>
          </a:p>
          <a:p>
            <a:endParaRPr lang="cs-CZ" sz="1600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6165304"/>
            <a:ext cx="70567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Also:  </a:t>
            </a:r>
            <a:r>
              <a:rPr lang="cs-CZ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java.util.concurrent.ConcurrentSkipListSet&lt;E</a:t>
            </a:r>
            <a:r>
              <a:rPr lang="cs-CZ" sz="1600" b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316835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543520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114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99592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364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8597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265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6709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22551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839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464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89959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454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859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265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670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2255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839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423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08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464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865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271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67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082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488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893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299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05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110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516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7921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327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063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558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0534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845953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7508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1564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5620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Oval 261"/>
          <p:cNvSpPr/>
          <p:nvPr/>
        </p:nvSpPr>
        <p:spPr bwMode="auto">
          <a:xfrm>
            <a:off x="8531547" y="25657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464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251520" y="4005064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Difficulty: 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Subsequent  Insert/Delete operations would destroy this favourable list shape.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cost of restauration is huge -- </a:t>
            </a:r>
            <a:r>
              <a:rPr lang="en-US">
                <a:solidFill>
                  <a:srgbClr val="000000"/>
                </a:solidFill>
                <a:sym typeface="Symbol"/>
              </a:rPr>
              <a:t>(N).</a:t>
            </a:r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40275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1176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341897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4427091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44331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7451427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241176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4427091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443315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427091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39464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9464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394643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845953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8459539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8459539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543520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4" name="Straight Arrow Connector 303"/>
          <p:cNvCxnSpPr>
            <a:endCxn id="223" idx="1"/>
          </p:cNvCxnSpPr>
          <p:nvPr/>
        </p:nvCxnSpPr>
        <p:spPr bwMode="auto">
          <a:xfrm>
            <a:off x="53865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154677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255488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3562995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4571107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557921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658733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795548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3" name="Straight Arrow Connector 312"/>
          <p:cNvCxnSpPr/>
          <p:nvPr/>
        </p:nvCxnSpPr>
        <p:spPr bwMode="auto">
          <a:xfrm>
            <a:off x="8099499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759544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>
            <a:endCxn id="299" idx="1"/>
          </p:cNvCxnSpPr>
          <p:nvPr/>
        </p:nvCxnSpPr>
        <p:spPr bwMode="auto">
          <a:xfrm>
            <a:off x="6587331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4571107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2554883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538659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>
            <a:endCxn id="293" idx="1"/>
          </p:cNvCxnSpPr>
          <p:nvPr/>
        </p:nvCxnSpPr>
        <p:spPr bwMode="auto">
          <a:xfrm>
            <a:off x="538659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>
            <a:off x="4571107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1" name="Oval 320"/>
          <p:cNvSpPr/>
          <p:nvPr/>
        </p:nvSpPr>
        <p:spPr bwMode="auto">
          <a:xfrm>
            <a:off x="8532440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8532440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AutoShape 3"/>
          <p:cNvSpPr>
            <a:spLocks noChangeArrowheads="1"/>
          </p:cNvSpPr>
          <p:nvPr/>
        </p:nvSpPr>
        <p:spPr bwMode="auto">
          <a:xfrm>
            <a:off x="395536" y="3284984"/>
            <a:ext cx="8352928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 the shape </a:t>
            </a:r>
            <a:r>
              <a:rPr lang="en-US" b="1" smtClean="0"/>
              <a:t>similarity</a:t>
            </a:r>
            <a:r>
              <a:rPr lang="en-US" smtClean="0"/>
              <a:t> to a</a:t>
            </a:r>
            <a:r>
              <a:rPr lang="en-US" b="1" smtClean="0"/>
              <a:t> balanced binary search tree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25" name="AutoShape 3"/>
          <p:cNvSpPr>
            <a:spLocks noChangeArrowheads="1"/>
          </p:cNvSpPr>
          <p:nvPr/>
        </p:nvSpPr>
        <p:spPr bwMode="auto">
          <a:xfrm>
            <a:off x="251520" y="5157192"/>
            <a:ext cx="8640960" cy="136815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 Solution</a:t>
            </a:r>
            <a:r>
              <a:rPr lang="en-US" b="1">
                <a:latin typeface="Arial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Create </a:t>
            </a:r>
            <a:r>
              <a:rPr lang="en-US">
                <a:latin typeface="Arial" charset="0"/>
              </a:rPr>
              <a:t>a randomized shape, roughly similar to the optimal </a:t>
            </a:r>
            <a:r>
              <a:rPr lang="en-US" smtClean="0">
                <a:latin typeface="Arial" charset="0"/>
              </a:rPr>
              <a:t>shape.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Random </a:t>
            </a:r>
            <a:r>
              <a:rPr lang="en-US">
                <a:latin typeface="Arial" charset="0"/>
              </a:rPr>
              <a:t>deviations from the nice shape in the long run nearly cancel each </a:t>
            </a:r>
            <a:r>
              <a:rPr lang="en-US" smtClean="0">
                <a:latin typeface="Arial" charset="0"/>
              </a:rPr>
              <a:t>other.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The result is a list shape with properties relatively close to the optimal properties.  </a:t>
            </a:r>
            <a:endParaRPr lang="en-US">
              <a:latin typeface="Arial" charset="0"/>
            </a:endParaRPr>
          </a:p>
        </p:txBody>
      </p:sp>
      <p:sp>
        <p:nvSpPr>
          <p:cNvPr id="3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Improved linked list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Freeform 343"/>
          <p:cNvSpPr/>
          <p:nvPr/>
        </p:nvSpPr>
        <p:spPr>
          <a:xfrm>
            <a:off x="611560" y="1340768"/>
            <a:ext cx="374441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5" name="Freeform 344"/>
          <p:cNvSpPr/>
          <p:nvPr/>
        </p:nvSpPr>
        <p:spPr>
          <a:xfrm rot="1821550">
            <a:off x="4635775" y="1668651"/>
            <a:ext cx="108343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6" name="Freeform 345"/>
          <p:cNvSpPr/>
          <p:nvPr/>
        </p:nvSpPr>
        <p:spPr>
          <a:xfrm rot="1555087">
            <a:off x="5763141" y="2126388"/>
            <a:ext cx="360040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211960" y="836712"/>
            <a:ext cx="4536504" cy="432048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="1"/>
              <a:t> </a:t>
            </a:r>
            <a:r>
              <a:rPr lang="en-US"/>
              <a:t>linked list with log(N)  search capability.  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795637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 rot="5400000" flipH="1">
            <a:off x="8459985" y="2781374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443602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493204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54360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595086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644242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694737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45232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559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179512" y="3645024"/>
            <a:ext cx="8712968" cy="28803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296144"/>
          </a:xfrm>
          <a:prstGeom prst="roundRect">
            <a:avLst>
              <a:gd name="adj" fmla="val 933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04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 skip list is an ordered linked list where each node </a:t>
            </a:r>
            <a:r>
              <a:rPr lang="en-US" b="1" smtClean="0"/>
              <a:t>contains a </a:t>
            </a:r>
            <a:r>
              <a:rPr lang="en-US" b="1"/>
              <a:t>variable number of links, with the </a:t>
            </a:r>
            <a:r>
              <a:rPr lang="en-US" b="1" smtClean="0"/>
              <a:t>k-th link </a:t>
            </a:r>
            <a:r>
              <a:rPr lang="en-US" b="1"/>
              <a:t>in the </a:t>
            </a:r>
            <a:r>
              <a:rPr lang="en-US" b="1" smtClean="0"/>
              <a:t>node implementing </a:t>
            </a:r>
            <a:r>
              <a:rPr lang="en-US" b="1"/>
              <a:t>singly linked </a:t>
            </a:r>
            <a:r>
              <a:rPr lang="en-US" b="1" smtClean="0"/>
              <a:t>list </a:t>
            </a:r>
            <a:r>
              <a:rPr lang="en-US" b="1"/>
              <a:t>that </a:t>
            </a:r>
            <a:r>
              <a:rPr lang="en-US" b="1" smtClean="0"/>
              <a:t>skips (forward) the </a:t>
            </a:r>
            <a:r>
              <a:rPr lang="en-US" b="1"/>
              <a:t>nodes </a:t>
            </a:r>
            <a:r>
              <a:rPr lang="en-US" b="1" smtClean="0"/>
              <a:t>with less </a:t>
            </a:r>
            <a:r>
              <a:rPr lang="en-US" b="1"/>
              <a:t>than </a:t>
            </a:r>
            <a:r>
              <a:rPr lang="en-US" b="1" smtClean="0"/>
              <a:t>k links.</a:t>
            </a:r>
          </a:p>
          <a:p>
            <a:r>
              <a:rPr lang="en-US" b="1" smtClean="0"/>
              <a:t>                                                                                             [Sedgewick]</a:t>
            </a:r>
            <a:endParaRPr lang="cs-CZ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9552" y="1916832"/>
            <a:ext cx="8064896" cy="165618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Each element points to its immediate successor (= next element).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Some elements </a:t>
            </a:r>
            <a:r>
              <a:rPr lang="en-US"/>
              <a:t>also point to </a:t>
            </a:r>
            <a:r>
              <a:rPr lang="en-US" smtClean="0"/>
              <a:t>one or more elements further </a:t>
            </a:r>
            <a:r>
              <a:rPr lang="en-US"/>
              <a:t>down the list</a:t>
            </a:r>
            <a:r>
              <a:rPr lang="en-US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 </a:t>
            </a:r>
            <a:r>
              <a:rPr lang="en-US" b="1"/>
              <a:t>level </a:t>
            </a:r>
            <a:r>
              <a:rPr lang="en-US" b="1" i="1"/>
              <a:t>k</a:t>
            </a:r>
            <a:r>
              <a:rPr lang="en-US"/>
              <a:t> element </a:t>
            </a:r>
            <a:r>
              <a:rPr lang="en-US" smtClean="0"/>
              <a:t>has </a:t>
            </a:r>
            <a:r>
              <a:rPr lang="en-US" b="1" i="1"/>
              <a:t>k</a:t>
            </a:r>
            <a:r>
              <a:rPr lang="en-US"/>
              <a:t> forward pointers.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 b="1" i="1" smtClean="0"/>
              <a:t>j-th</a:t>
            </a:r>
            <a:r>
              <a:rPr lang="en-US" i="1" smtClean="0"/>
              <a:t> </a:t>
            </a:r>
            <a:r>
              <a:rPr lang="en-US" smtClean="0"/>
              <a:t>pointer points </a:t>
            </a:r>
            <a:r>
              <a:rPr lang="en-US"/>
              <a:t>to the next </a:t>
            </a:r>
            <a:r>
              <a:rPr lang="en-US" smtClean="0"/>
              <a:t>element in level </a:t>
            </a:r>
            <a:r>
              <a:rPr lang="en-US" b="1" i="1" smtClean="0"/>
              <a:t>j</a:t>
            </a:r>
            <a:r>
              <a:rPr lang="en-US" smtClean="0"/>
              <a:t> .  </a:t>
            </a:r>
            <a:endParaRPr lang="en-US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543609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58011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241176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3923928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543609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745232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900485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140543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190949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241354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2917602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342344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39553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90048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140543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190949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1354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917602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342344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43512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594997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9553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3955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04360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54766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05172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55577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05983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56388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57200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08416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6441529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694647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7451427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95637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578401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82457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586513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190949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342344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39553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6441529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795637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39552" y="45811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555776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067944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>
            <a:endCxn id="11" idx="1"/>
          </p:cNvCxnSpPr>
          <p:nvPr/>
        </p:nvCxnSpPr>
        <p:spPr bwMode="auto">
          <a:xfrm>
            <a:off x="6588224" y="458112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395536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395536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907704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419872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3419872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92392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06794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4932040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493204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507605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580112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745232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539552" y="400506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563888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076056" y="429309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39552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051720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2051720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563888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07605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59633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42119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3" name="Straight Connector 92"/>
          <p:cNvCxnSpPr>
            <a:stCxn id="90" idx="0"/>
            <a:endCxn id="12" idx="2"/>
          </p:cNvCxnSpPr>
          <p:nvPr/>
        </p:nvCxnSpPr>
        <p:spPr bwMode="auto">
          <a:xfrm flipH="1" flipV="1">
            <a:off x="1044948" y="5302994"/>
            <a:ext cx="502716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0" idx="0"/>
            <a:endCxn id="13" idx="2"/>
          </p:cNvCxnSpPr>
          <p:nvPr/>
        </p:nvCxnSpPr>
        <p:spPr bwMode="auto">
          <a:xfrm flipV="1">
            <a:off x="1547664" y="5302994"/>
            <a:ext cx="223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0" idx="0"/>
            <a:endCxn id="16" idx="2"/>
          </p:cNvCxnSpPr>
          <p:nvPr/>
        </p:nvCxnSpPr>
        <p:spPr bwMode="auto">
          <a:xfrm flipV="1">
            <a:off x="1547664" y="5302994"/>
            <a:ext cx="1514401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899592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8" name="Straight Connector 97"/>
          <p:cNvCxnSpPr>
            <a:stCxn id="88" idx="0"/>
            <a:endCxn id="66" idx="2"/>
          </p:cNvCxnSpPr>
          <p:nvPr/>
        </p:nvCxnSpPr>
        <p:spPr bwMode="auto">
          <a:xfrm flipH="1" flipV="1">
            <a:off x="4068391" y="5302101"/>
            <a:ext cx="791641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8" idx="0"/>
          </p:cNvCxnSpPr>
          <p:nvPr/>
        </p:nvCxnSpPr>
        <p:spPr bwMode="auto">
          <a:xfrm flipV="1">
            <a:off x="4860032" y="5302101"/>
            <a:ext cx="720527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>
            <a:endCxn id="89" idx="0"/>
          </p:cNvCxnSpPr>
          <p:nvPr/>
        </p:nvCxnSpPr>
        <p:spPr bwMode="auto">
          <a:xfrm>
            <a:off x="5076503" y="5302101"/>
            <a:ext cx="1583729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>
            <a:stCxn id="89" idx="0"/>
          </p:cNvCxnSpPr>
          <p:nvPr/>
        </p:nvCxnSpPr>
        <p:spPr bwMode="auto">
          <a:xfrm flipV="1">
            <a:off x="6660232" y="5302994"/>
            <a:ext cx="935658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88" idx="0"/>
            <a:endCxn id="15" idx="2"/>
          </p:cNvCxnSpPr>
          <p:nvPr/>
        </p:nvCxnSpPr>
        <p:spPr bwMode="auto">
          <a:xfrm flipH="1" flipV="1">
            <a:off x="2558009" y="5302994"/>
            <a:ext cx="230202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2555776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 </a:t>
            </a:r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60121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130" name="Straight Connector 129"/>
          <p:cNvCxnSpPr>
            <a:stCxn id="129" idx="0"/>
            <a:endCxn id="17" idx="2"/>
          </p:cNvCxnSpPr>
          <p:nvPr/>
        </p:nvCxnSpPr>
        <p:spPr bwMode="auto">
          <a:xfrm flipV="1">
            <a:off x="3203848" y="5302994"/>
            <a:ext cx="364059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8459539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Oval 118"/>
          <p:cNvSpPr/>
          <p:nvPr/>
        </p:nvSpPr>
        <p:spPr bwMode="auto">
          <a:xfrm>
            <a:off x="8531547" y="47971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8459539" y="443621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8459539" y="414818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8459539" y="386015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Oval 122"/>
          <p:cNvSpPr/>
          <p:nvPr/>
        </p:nvSpPr>
        <p:spPr bwMode="auto">
          <a:xfrm>
            <a:off x="8532440" y="450822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8532440" y="422019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8532440" y="39321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3563888" y="400506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7596336" y="429309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8100392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8100392" y="486916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795637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 rot="5400000" flipH="1">
            <a:off x="8459985" y="5013622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43602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5436096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95086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6442422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694737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745232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7562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 flipV="1">
            <a:off x="251520" y="2780928"/>
            <a:ext cx="8136904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0" name="Rounded Rectangle 219"/>
          <p:cNvSpPr/>
          <p:nvPr/>
        </p:nvSpPr>
        <p:spPr bwMode="auto">
          <a:xfrm>
            <a:off x="826691" y="4869160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944216"/>
          </a:xfrm>
          <a:prstGeom prst="roundRect">
            <a:avLst>
              <a:gd name="adj" fmla="val 1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(x.forward[i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].key &lt; searchKey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x.forward[i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 != null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 is a   </a:t>
            </a:r>
            <a:r>
              <a:rPr lang="en-US" b="1" smtClean="0">
                <a:solidFill>
                  <a:srgbClr val="000000"/>
                </a:solidFill>
              </a:rPr>
              <a:t>sentinel</a:t>
            </a:r>
            <a:r>
              <a:rPr lang="en-US" smtClean="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with infinite key </a:t>
            </a:r>
            <a:r>
              <a:rPr lang="en-US" smtClean="0">
                <a:solidFill>
                  <a:srgbClr val="000000"/>
                </a:solidFill>
              </a:rPr>
              <a:t>value  at the tail of the list.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level of the sentinel is the same as the whole list level.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list may be implemented as circular with the header serving as the sentinel.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979712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979712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79712" y="53723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75656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75656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70707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114723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619672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971600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971600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1979712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>
            <a:endCxn id="60" idx="1"/>
          </p:cNvCxnSpPr>
          <p:nvPr/>
        </p:nvCxnSpPr>
        <p:spPr bwMode="auto">
          <a:xfrm flipV="1">
            <a:off x="1115616" y="551678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1115616" y="52292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2483768" y="59501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2483768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83768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Oval 74"/>
          <p:cNvSpPr/>
          <p:nvPr/>
        </p:nvSpPr>
        <p:spPr bwMode="auto">
          <a:xfrm>
            <a:off x="3059832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123728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2123728" y="551723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98782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79" name="Rectangle 93"/>
          <p:cNvSpPr>
            <a:spLocks noChangeArrowheads="1"/>
          </p:cNvSpPr>
          <p:nvPr/>
        </p:nvSpPr>
        <p:spPr bwMode="auto">
          <a:xfrm>
            <a:off x="298782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62778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3131840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123728" y="523098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627784" y="551901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Oval 89"/>
          <p:cNvSpPr/>
          <p:nvPr/>
        </p:nvSpPr>
        <p:spPr bwMode="auto">
          <a:xfrm>
            <a:off x="4572000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4499992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4499992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3" name="Oval 92"/>
          <p:cNvSpPr/>
          <p:nvPr/>
        </p:nvSpPr>
        <p:spPr bwMode="auto">
          <a:xfrm>
            <a:off x="5076056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5004048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5004048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04048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04048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4644008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550810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50810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08104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5148064" y="551901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14806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Sentinel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1475656" y="1412776"/>
            <a:ext cx="1080120" cy="36004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051125" y="6675695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42" name="Right Bracket 141"/>
          <p:cNvSpPr/>
          <p:nvPr/>
        </p:nvSpPr>
        <p:spPr bwMode="auto">
          <a:xfrm flipV="1">
            <a:off x="5148064" y="4942954"/>
            <a:ext cx="216024" cy="288032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971600" y="4942954"/>
            <a:ext cx="41764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ight Bracket 145"/>
          <p:cNvSpPr/>
          <p:nvPr/>
        </p:nvSpPr>
        <p:spPr bwMode="auto">
          <a:xfrm flipH="1" flipV="1">
            <a:off x="754683" y="4941168"/>
            <a:ext cx="216024" cy="288032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ight Bracket 147"/>
          <p:cNvSpPr/>
          <p:nvPr/>
        </p:nvSpPr>
        <p:spPr bwMode="auto">
          <a:xfrm flipV="1">
            <a:off x="5652120" y="4798938"/>
            <a:ext cx="288032" cy="720080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9" name="Straight Arrow Connector 148"/>
          <p:cNvCxnSpPr>
            <a:stCxn id="151" idx="1"/>
          </p:cNvCxnSpPr>
          <p:nvPr/>
        </p:nvCxnSpPr>
        <p:spPr bwMode="auto">
          <a:xfrm>
            <a:off x="970707" y="4797152"/>
            <a:ext cx="4681413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ight Bracket 150"/>
          <p:cNvSpPr/>
          <p:nvPr/>
        </p:nvSpPr>
        <p:spPr bwMode="auto">
          <a:xfrm flipH="1" flipV="1">
            <a:off x="610667" y="4797152"/>
            <a:ext cx="360040" cy="720080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ight Bracket 152"/>
          <p:cNvSpPr/>
          <p:nvPr/>
        </p:nvSpPr>
        <p:spPr bwMode="auto">
          <a:xfrm flipV="1">
            <a:off x="5652120" y="4654922"/>
            <a:ext cx="432048" cy="1152128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4" name="Straight Arrow Connector 153"/>
          <p:cNvCxnSpPr>
            <a:endCxn id="153" idx="1"/>
          </p:cNvCxnSpPr>
          <p:nvPr/>
        </p:nvCxnSpPr>
        <p:spPr bwMode="auto">
          <a:xfrm>
            <a:off x="971600" y="4654922"/>
            <a:ext cx="4680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Right Bracket 154"/>
          <p:cNvSpPr/>
          <p:nvPr/>
        </p:nvSpPr>
        <p:spPr bwMode="auto">
          <a:xfrm flipH="1" flipV="1">
            <a:off x="466651" y="4653136"/>
            <a:ext cx="504056" cy="1152128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970707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57" name="Rounded Rectangle 156"/>
          <p:cNvSpPr/>
          <p:nvPr/>
        </p:nvSpPr>
        <p:spPr bwMode="auto">
          <a:xfrm>
            <a:off x="5868144" y="2924944"/>
            <a:ext cx="576064" cy="144016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95936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95936" y="335609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1980605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1980605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1980605" y="335342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1476549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971600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1476549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971600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1115616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1620565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972493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972493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1980605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2" name="Straight Arrow Connector 171"/>
          <p:cNvCxnSpPr>
            <a:endCxn id="162" idx="1"/>
          </p:cNvCxnSpPr>
          <p:nvPr/>
        </p:nvCxnSpPr>
        <p:spPr bwMode="auto">
          <a:xfrm flipV="1">
            <a:off x="1116509" y="349788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/>
          <p:nvPr/>
        </p:nvCxnSpPr>
        <p:spPr bwMode="auto">
          <a:xfrm flipV="1">
            <a:off x="1116509" y="321029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2484661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2484661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2484661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Oval 176"/>
          <p:cNvSpPr/>
          <p:nvPr/>
        </p:nvSpPr>
        <p:spPr bwMode="auto">
          <a:xfrm>
            <a:off x="3060725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8" name="Straight Arrow Connector 177"/>
          <p:cNvCxnSpPr/>
          <p:nvPr/>
        </p:nvCxnSpPr>
        <p:spPr bwMode="auto">
          <a:xfrm>
            <a:off x="2124621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2124621" y="349832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2988717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2988717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2628677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Oval 182"/>
          <p:cNvSpPr/>
          <p:nvPr/>
        </p:nvSpPr>
        <p:spPr bwMode="auto">
          <a:xfrm>
            <a:off x="3563888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34918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3491880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3132733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3995936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3995936" y="30689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2123728" y="321297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363589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2627784" y="350100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Oval 191"/>
          <p:cNvSpPr/>
          <p:nvPr/>
        </p:nvSpPr>
        <p:spPr bwMode="auto">
          <a:xfrm>
            <a:off x="4572000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4499992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4499992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Oval 194"/>
          <p:cNvSpPr/>
          <p:nvPr/>
        </p:nvSpPr>
        <p:spPr bwMode="auto">
          <a:xfrm>
            <a:off x="5076056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6" name="Straight Arrow Connector 195"/>
          <p:cNvCxnSpPr/>
          <p:nvPr/>
        </p:nvCxnSpPr>
        <p:spPr bwMode="auto">
          <a:xfrm>
            <a:off x="4139952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004048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5004048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004048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5004048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1" name="Straight Arrow Connector 200"/>
          <p:cNvCxnSpPr/>
          <p:nvPr/>
        </p:nvCxnSpPr>
        <p:spPr bwMode="auto">
          <a:xfrm>
            <a:off x="4139952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4139952" y="350011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4644008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508104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7" name="Straight Arrow Connector 206"/>
          <p:cNvCxnSpPr/>
          <p:nvPr/>
        </p:nvCxnSpPr>
        <p:spPr bwMode="auto">
          <a:xfrm>
            <a:off x="5148064" y="350011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5148064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Oval 208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6012160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12160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12160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12160" y="306717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84168" y="31391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84168" y="34272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7" name="Straight Arrow Connector 216"/>
          <p:cNvCxnSpPr/>
          <p:nvPr/>
        </p:nvCxnSpPr>
        <p:spPr bwMode="auto">
          <a:xfrm>
            <a:off x="5652120" y="349922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5652120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5148064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95936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3995936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Oval 222"/>
          <p:cNvSpPr/>
          <p:nvPr/>
        </p:nvSpPr>
        <p:spPr bwMode="auto">
          <a:xfrm>
            <a:off x="3563888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3491880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3491880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95936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995936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8" name="Straight Arrow Connector 227"/>
          <p:cNvCxnSpPr/>
          <p:nvPr/>
        </p:nvCxnSpPr>
        <p:spPr bwMode="auto">
          <a:xfrm>
            <a:off x="3635896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4139952" y="58061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4139952" y="523098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139952" y="551812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AutoShape 71"/>
          <p:cNvSpPr>
            <a:spLocks noChangeArrowheads="1"/>
          </p:cNvSpPr>
          <p:nvPr/>
        </p:nvSpPr>
        <p:spPr bwMode="auto">
          <a:xfrm>
            <a:off x="683568" y="548680"/>
            <a:ext cx="331236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Keeping the code simple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47" name="AutoShape 3"/>
          <p:cNvSpPr>
            <a:spLocks noChangeArrowheads="1"/>
          </p:cNvSpPr>
          <p:nvPr/>
        </p:nvSpPr>
        <p:spPr bwMode="auto">
          <a:xfrm>
            <a:off x="6300192" y="4509120"/>
            <a:ext cx="2592288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Note that the skiplist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is displayed</a:t>
            </a:r>
            <a:r>
              <a:rPr lang="en-US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as linear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in this presentation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(with separate sentinel)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to keep pictures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less cluttered. 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656184"/>
          </a:xfrm>
          <a:prstGeom prst="roundRect">
            <a:avLst>
              <a:gd name="adj" fmla="val 812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95536" y="4581128"/>
            <a:ext cx="8496944" cy="2016224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data structure contains also:</a:t>
            </a:r>
          </a:p>
          <a:p>
            <a:endParaRPr lang="en-US" smtClean="0"/>
          </a:p>
          <a:p>
            <a:r>
              <a:rPr lang="en-US" smtClean="0"/>
              <a:t>-- </a:t>
            </a:r>
            <a:r>
              <a:rPr lang="en-US" b="1" smtClean="0"/>
              <a:t>Header </a:t>
            </a:r>
            <a:r>
              <a:rPr lang="en-US" smtClean="0"/>
              <a:t>        A dummy </a:t>
            </a:r>
            <a:r>
              <a:rPr lang="en-US"/>
              <a:t>skip list node </a:t>
            </a:r>
            <a:r>
              <a:rPr lang="en-US" smtClean="0"/>
              <a:t>with the </a:t>
            </a:r>
            <a:r>
              <a:rPr lang="en-US"/>
              <a:t>initial set of forward </a:t>
            </a:r>
            <a:r>
              <a:rPr lang="en-US" smtClean="0"/>
              <a:t>pointers.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Level</a:t>
            </a:r>
            <a:r>
              <a:rPr lang="en-US" b="1"/>
              <a:t> </a:t>
            </a:r>
            <a:r>
              <a:rPr lang="en-US" b="1" smtClean="0"/>
              <a:t>  </a:t>
            </a:r>
            <a:r>
              <a:rPr lang="en-US" smtClean="0"/>
              <a:t>         The </a:t>
            </a:r>
            <a:r>
              <a:rPr lang="en-US"/>
              <a:t>current number of levels in the skip </a:t>
            </a:r>
            <a:r>
              <a:rPr lang="en-US" smtClean="0"/>
              <a:t>list.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MaxLevel</a:t>
            </a:r>
            <a:r>
              <a:rPr lang="en-US" b="1"/>
              <a:t> </a:t>
            </a:r>
            <a:r>
              <a:rPr lang="en-US" smtClean="0"/>
              <a:t>    The </a:t>
            </a:r>
            <a:r>
              <a:rPr lang="en-US"/>
              <a:t>maximum number of levels to which a skip list can </a:t>
            </a:r>
            <a:r>
              <a:rPr lang="en-US" smtClean="0"/>
              <a:t>grow.</a:t>
            </a:r>
          </a:p>
          <a:p>
            <a:r>
              <a:rPr lang="en-US"/>
              <a:t>-- </a:t>
            </a:r>
            <a:r>
              <a:rPr lang="en-US" b="1" smtClean="0"/>
              <a:t>Update[ ]</a:t>
            </a:r>
            <a:r>
              <a:rPr lang="en-US" smtClean="0"/>
              <a:t>      Auxiliary list manipulation array containing predecessors of the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inserted/deleted element, see Insert and Delete operations.</a:t>
            </a:r>
            <a:endParaRPr lang="en-US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508104" y="188913"/>
            <a:ext cx="295168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Representation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436096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58011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2411760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3923928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543609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7452320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900485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11" name="Rectangle 93"/>
          <p:cNvSpPr>
            <a:spLocks noChangeArrowheads="1"/>
          </p:cNvSpPr>
          <p:nvPr/>
        </p:nvSpPr>
        <p:spPr bwMode="auto">
          <a:xfrm>
            <a:off x="1405434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12" name="Rectangle 93"/>
          <p:cNvSpPr>
            <a:spLocks noChangeArrowheads="1"/>
          </p:cNvSpPr>
          <p:nvPr/>
        </p:nvSpPr>
        <p:spPr bwMode="auto">
          <a:xfrm>
            <a:off x="190949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2413546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2917602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423444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95536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90048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05434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1909490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241354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291760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23444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3512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594997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553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53955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04360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1547664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2051720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2555776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305983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356388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572000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08416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6441529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694647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7451427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795637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6578401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7082457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7586513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909490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3423444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39553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1" name="Rectangle 93"/>
          <p:cNvSpPr>
            <a:spLocks noChangeArrowheads="1"/>
          </p:cNvSpPr>
          <p:nvPr/>
        </p:nvSpPr>
        <p:spPr bwMode="auto">
          <a:xfrm>
            <a:off x="6441529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795637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39552" y="155768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Arrow Connector 153"/>
          <p:cNvCxnSpPr/>
          <p:nvPr/>
        </p:nvCxnSpPr>
        <p:spPr bwMode="auto">
          <a:xfrm>
            <a:off x="2555776" y="155768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4067944" y="155768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>
            <a:endCxn id="109" idx="1"/>
          </p:cNvCxnSpPr>
          <p:nvPr/>
        </p:nvCxnSpPr>
        <p:spPr bwMode="auto">
          <a:xfrm>
            <a:off x="6588224" y="155768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95536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5536" y="83760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1907704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3419872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419872" y="83760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3923928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3923928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4067944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4932040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4932040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4932040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9" name="Straight Arrow Connector 168"/>
          <p:cNvCxnSpPr/>
          <p:nvPr/>
        </p:nvCxnSpPr>
        <p:spPr bwMode="auto">
          <a:xfrm>
            <a:off x="5076056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5580112" y="155768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7452320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539552" y="981621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3563888" y="126965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5076056" y="1269653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539552" y="126965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126965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051720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563888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5076056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7596336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8459539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6" name="Oval 185"/>
          <p:cNvSpPr/>
          <p:nvPr/>
        </p:nvSpPr>
        <p:spPr bwMode="auto">
          <a:xfrm>
            <a:off x="8531547" y="177370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8459539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8459539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9" name="Rectangle 93"/>
          <p:cNvSpPr>
            <a:spLocks noChangeArrowheads="1"/>
          </p:cNvSpPr>
          <p:nvPr/>
        </p:nvSpPr>
        <p:spPr bwMode="auto">
          <a:xfrm>
            <a:off x="8459539" y="83671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Oval 189"/>
          <p:cNvSpPr/>
          <p:nvPr/>
        </p:nvSpPr>
        <p:spPr bwMode="auto">
          <a:xfrm>
            <a:off x="8532440" y="14847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8532440" y="11967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8532440" y="90872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Arrow Connector 193"/>
          <p:cNvCxnSpPr/>
          <p:nvPr/>
        </p:nvCxnSpPr>
        <p:spPr bwMode="auto">
          <a:xfrm>
            <a:off x="3563888" y="981621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7596336" y="126965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8100392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/>
          <p:nvPr/>
        </p:nvCxnSpPr>
        <p:spPr bwMode="auto">
          <a:xfrm>
            <a:off x="8100392" y="184571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395536" y="2420888"/>
            <a:ext cx="8496944" cy="2088232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element contains:</a:t>
            </a:r>
          </a:p>
          <a:p>
            <a:endParaRPr lang="en-US" smtClean="0"/>
          </a:p>
          <a:p>
            <a:r>
              <a:rPr lang="en-US" smtClean="0"/>
              <a:t>-- </a:t>
            </a:r>
            <a:r>
              <a:rPr lang="en-US" b="1" smtClean="0"/>
              <a:t>Key</a:t>
            </a:r>
            <a:r>
              <a:rPr lang="en-US" smtClean="0"/>
              <a:t>               Search key.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Value  </a:t>
            </a:r>
            <a:r>
              <a:rPr lang="en-US" smtClean="0"/>
              <a:t>          (Optional, not discussed here, allowing associative structure.)</a:t>
            </a:r>
          </a:p>
          <a:p>
            <a:r>
              <a:rPr lang="en-US" smtClean="0"/>
              <a:t>-- </a:t>
            </a:r>
            <a:r>
              <a:rPr lang="en-US" b="1" smtClean="0"/>
              <a:t>Forward[ ]</a:t>
            </a:r>
            <a:r>
              <a:rPr lang="en-US" smtClean="0"/>
              <a:t>    Array of pointers to the following skip list elements. </a:t>
            </a:r>
          </a:p>
          <a:p>
            <a:r>
              <a:rPr lang="en-US"/>
              <a:t> </a:t>
            </a:r>
            <a:endParaRPr lang="en-US" smtClean="0"/>
          </a:p>
          <a:p>
            <a:r>
              <a:rPr lang="en-US" smtClean="0"/>
              <a:t>The header and the sentinel are of the same type.</a:t>
            </a:r>
            <a:endParaRPr lang="en-US"/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251520" y="2996952"/>
            <a:ext cx="1728192" cy="1008112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" name="AutoShape 3"/>
          <p:cNvSpPr>
            <a:spLocks noChangeArrowheads="1"/>
          </p:cNvSpPr>
          <p:nvPr/>
        </p:nvSpPr>
        <p:spPr bwMode="auto">
          <a:xfrm>
            <a:off x="251520" y="5157192"/>
            <a:ext cx="1728192" cy="1224136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956376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 rot="5400000" flipH="1">
            <a:off x="8460432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436021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940970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445919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5950868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6442422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6947371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7452320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8909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AutoShape 3"/>
          <p:cNvSpPr>
            <a:spLocks noChangeArrowheads="1"/>
          </p:cNvSpPr>
          <p:nvPr/>
        </p:nvSpPr>
        <p:spPr bwMode="auto">
          <a:xfrm>
            <a:off x="179512" y="4005064"/>
            <a:ext cx="8784976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>
            <a:off x="395536" y="5156299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395536" y="4940275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395536" y="4724251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395536" y="4508227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692696"/>
            <a:ext cx="7920880" cy="3168352"/>
          </a:xfrm>
          <a:prstGeom prst="roundRect">
            <a:avLst>
              <a:gd name="adj" fmla="val 59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Basic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level of an element is chosen </a:t>
            </a:r>
            <a:r>
              <a:rPr lang="en-US" smtClean="0"/>
              <a:t>by </a:t>
            </a:r>
            <a:r>
              <a:rPr lang="en-US" b="1"/>
              <a:t>flipping a coin</a:t>
            </a:r>
            <a:r>
              <a:rPr lang="en-US"/>
              <a:t>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Flip </a:t>
            </a:r>
            <a:r>
              <a:rPr lang="en-US"/>
              <a:t>a coin until it comes up tails. </a:t>
            </a:r>
            <a:r>
              <a:rPr lang="en-US" smtClean="0"/>
              <a:t>Count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one plus </a:t>
            </a:r>
            <a:r>
              <a:rPr lang="en-US" smtClean="0"/>
              <a:t>the </a:t>
            </a:r>
            <a:r>
              <a:rPr lang="en-US" b="1"/>
              <a:t>number of times</a:t>
            </a:r>
            <a:r>
              <a:rPr lang="en-US"/>
              <a:t>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       the coin came up heads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before it comes up tails.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result </a:t>
            </a:r>
            <a:r>
              <a:rPr lang="en-US"/>
              <a:t>represents the level of the element</a:t>
            </a:r>
            <a:r>
              <a:rPr lang="en-US" smtClean="0"/>
              <a:t>. </a:t>
            </a:r>
          </a:p>
        </p:txBody>
      </p:sp>
      <p:sp>
        <p:nvSpPr>
          <p:cNvPr id="160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 (p = 0.5, see bellow)</a:t>
            </a:r>
            <a:r>
              <a:rPr lang="en-US" b="1" smtClean="0"/>
              <a:t> .</a:t>
            </a:r>
            <a:endParaRPr lang="en-US" smtClean="0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395536" y="5372323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8438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28438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32038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32038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320384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356478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56478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Rectangle 93"/>
          <p:cNvSpPr>
            <a:spLocks noChangeArrowheads="1"/>
          </p:cNvSpPr>
          <p:nvPr/>
        </p:nvSpPr>
        <p:spPr bwMode="auto">
          <a:xfrm>
            <a:off x="356478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8" name="Rectangle 93"/>
          <p:cNvSpPr>
            <a:spLocks noChangeArrowheads="1"/>
          </p:cNvSpPr>
          <p:nvPr/>
        </p:nvSpPr>
        <p:spPr bwMode="auto">
          <a:xfrm>
            <a:off x="392482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392482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392482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428307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2" name="Rectangle 93"/>
          <p:cNvSpPr>
            <a:spLocks noChangeArrowheads="1"/>
          </p:cNvSpPr>
          <p:nvPr/>
        </p:nvSpPr>
        <p:spPr bwMode="auto">
          <a:xfrm>
            <a:off x="428307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3" name="Rectangle 93"/>
          <p:cNvSpPr>
            <a:spLocks noChangeArrowheads="1"/>
          </p:cNvSpPr>
          <p:nvPr/>
        </p:nvSpPr>
        <p:spPr bwMode="auto">
          <a:xfrm>
            <a:off x="428307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464311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464311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50040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50040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536408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536408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57241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57241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60841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60841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60841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64451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4451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8051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68051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680514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71633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1633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716339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5234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>
            <a:off x="75234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752343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78843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78843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82444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2444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824440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3235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235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835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835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0445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0445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104450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14045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4045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7627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17627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21228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21228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837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24837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24837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248376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320384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320384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1" name="Rectangle 93"/>
          <p:cNvSpPr>
            <a:spLocks noChangeArrowheads="1"/>
          </p:cNvSpPr>
          <p:nvPr/>
        </p:nvSpPr>
        <p:spPr bwMode="auto">
          <a:xfrm>
            <a:off x="3203848" y="4364211"/>
            <a:ext cx="215131" cy="216917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716428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8604448" y="544433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8604448" y="522830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8604448" y="5012283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Rectangle 93"/>
          <p:cNvSpPr>
            <a:spLocks noChangeArrowheads="1"/>
          </p:cNvSpPr>
          <p:nvPr/>
        </p:nvSpPr>
        <p:spPr bwMode="auto">
          <a:xfrm>
            <a:off x="7523435" y="4795366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52432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5940152" y="980728"/>
            <a:ext cx="2952328" cy="252028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940153" y="2636912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Sixpence  of </a:t>
            </a:r>
            <a:r>
              <a:rPr lang="en-US" sz="1400"/>
              <a:t>Queen Elizabeth I</a:t>
            </a:r>
            <a:r>
              <a:rPr lang="en-US" sz="1400" smtClean="0"/>
              <a:t>, </a:t>
            </a:r>
          </a:p>
          <a:p>
            <a:r>
              <a:rPr lang="en-US" sz="1400" smtClean="0"/>
              <a:t>struck in 1593 at the Tower Mint.</a:t>
            </a:r>
          </a:p>
          <a:p>
            <a:pPr algn="r"/>
            <a:r>
              <a:rPr lang="en-US" sz="1400" smtClean="0"/>
              <a:t>[wikipedia.org]</a:t>
            </a:r>
            <a:endParaRPr lang="cs-CZ" sz="1400"/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657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57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3"/>
          <p:cNvSpPr>
            <a:spLocks noChangeArrowheads="1"/>
          </p:cNvSpPr>
          <p:nvPr/>
        </p:nvSpPr>
        <p:spPr bwMode="auto">
          <a:xfrm>
            <a:off x="179512" y="4077072"/>
            <a:ext cx="8784976" cy="216024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67544" y="4581128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67544" y="4797152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467544" y="5013176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67544" y="1052736"/>
            <a:ext cx="8064896" cy="288032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More general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</a:t>
            </a:r>
            <a:r>
              <a:rPr lang="en-US" smtClean="0"/>
              <a:t>hoose </a:t>
            </a:r>
            <a:r>
              <a:rPr lang="en-US"/>
              <a:t>a fraction </a:t>
            </a:r>
            <a:r>
              <a:rPr lang="en-US" i="1"/>
              <a:t>p</a:t>
            </a:r>
            <a:r>
              <a:rPr lang="en-US"/>
              <a:t> between 0 and </a:t>
            </a:r>
            <a:r>
              <a:rPr lang="en-US" smtClean="0"/>
              <a:t>1.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Rule: Fraction </a:t>
            </a:r>
            <a:r>
              <a:rPr lang="en-US" i="1"/>
              <a:t>p</a:t>
            </a:r>
            <a:r>
              <a:rPr lang="en-US"/>
              <a:t> of elements with level </a:t>
            </a:r>
            <a:r>
              <a:rPr lang="en-US" smtClean="0"/>
              <a:t>k </a:t>
            </a:r>
            <a:r>
              <a:rPr lang="en-US"/>
              <a:t>pointers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will </a:t>
            </a:r>
            <a:r>
              <a:rPr lang="en-US"/>
              <a:t>have level </a:t>
            </a:r>
            <a:r>
              <a:rPr lang="en-US" smtClean="0"/>
              <a:t>k</a:t>
            </a:r>
            <a:r>
              <a:rPr lang="en-US" i="1" smtClean="0"/>
              <a:t>+</a:t>
            </a:r>
            <a:r>
              <a:rPr lang="en-US" smtClean="0"/>
              <a:t>1  elements </a:t>
            </a:r>
            <a:r>
              <a:rPr lang="en-US"/>
              <a:t>as well.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On average: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      elements </a:t>
            </a:r>
            <a:r>
              <a:rPr lang="en-US"/>
              <a:t>will be level 1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2 </a:t>
            </a:r>
            <a:r>
              <a:rPr lang="en-US" smtClean="0"/>
              <a:t> elements </a:t>
            </a:r>
            <a:r>
              <a:rPr lang="en-US"/>
              <a:t>will be level 2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3 </a:t>
            </a:r>
            <a:r>
              <a:rPr lang="en-US" smtClean="0"/>
              <a:t> elements </a:t>
            </a:r>
            <a:r>
              <a:rPr lang="en-US"/>
              <a:t>will be level 3 elements, </a:t>
            </a:r>
            <a:r>
              <a:rPr lang="en-US" smtClean="0"/>
              <a:t>etc.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148064" y="620688"/>
            <a:ext cx="3744416" cy="1296144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</a:t>
            </a:r>
            <a:r>
              <a:rPr lang="en-US"/>
              <a:t>scheme corresponds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to </a:t>
            </a:r>
            <a:r>
              <a:rPr lang="en-US"/>
              <a:t>flipping a coin </a:t>
            </a:r>
            <a:r>
              <a:rPr lang="en-US" smtClean="0"/>
              <a:t>that </a:t>
            </a:r>
            <a:r>
              <a:rPr lang="en-US"/>
              <a:t>has </a:t>
            </a: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smtClean="0"/>
              <a:t>     p</a:t>
            </a:r>
            <a:r>
              <a:rPr lang="en-US" b="1" smtClean="0"/>
              <a:t> </a:t>
            </a:r>
            <a:r>
              <a:rPr lang="en-US" smtClean="0"/>
              <a:t> chance </a:t>
            </a:r>
            <a:r>
              <a:rPr lang="en-US"/>
              <a:t>of coming up </a:t>
            </a:r>
            <a:r>
              <a:rPr lang="en-US" smtClean="0"/>
              <a:t>heads,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(</a:t>
            </a:r>
            <a:r>
              <a:rPr lang="en-US" b="1" smtClean="0"/>
              <a:t>1</a:t>
            </a:r>
            <a:r>
              <a:rPr lang="en-US" b="1" smtClean="0">
                <a:sym typeface="Symbol"/>
              </a:rPr>
              <a:t></a:t>
            </a:r>
            <a:r>
              <a:rPr lang="en-US" b="1" i="1" smtClean="0"/>
              <a:t>p</a:t>
            </a:r>
            <a:r>
              <a:rPr lang="en-US"/>
              <a:t>) chance of coming up tails.  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7544" y="5733256"/>
            <a:ext cx="8064896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with p = 0.33.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291581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291581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327585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327585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363678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63678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99682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9682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35508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435508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71512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471512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507605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07605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543609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543609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" name="Rectangle 93"/>
          <p:cNvSpPr>
            <a:spLocks noChangeArrowheads="1"/>
          </p:cNvSpPr>
          <p:nvPr/>
        </p:nvSpPr>
        <p:spPr bwMode="auto">
          <a:xfrm>
            <a:off x="579613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" name="Rectangle 93"/>
          <p:cNvSpPr>
            <a:spLocks noChangeArrowheads="1"/>
          </p:cNvSpPr>
          <p:nvPr/>
        </p:nvSpPr>
        <p:spPr bwMode="auto">
          <a:xfrm>
            <a:off x="579613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" name="Rectangle 93"/>
          <p:cNvSpPr>
            <a:spLocks noChangeArrowheads="1"/>
          </p:cNvSpPr>
          <p:nvPr/>
        </p:nvSpPr>
        <p:spPr bwMode="auto">
          <a:xfrm>
            <a:off x="61561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6" name="Rectangle 93"/>
          <p:cNvSpPr>
            <a:spLocks noChangeArrowheads="1"/>
          </p:cNvSpPr>
          <p:nvPr/>
        </p:nvSpPr>
        <p:spPr bwMode="auto">
          <a:xfrm>
            <a:off x="61561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651710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" name="Rectangle 93"/>
          <p:cNvSpPr>
            <a:spLocks noChangeArrowheads="1"/>
          </p:cNvSpPr>
          <p:nvPr/>
        </p:nvSpPr>
        <p:spPr bwMode="auto">
          <a:xfrm>
            <a:off x="651710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687714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687714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723540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723540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59544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59544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79563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0" name="Rectangle 93"/>
          <p:cNvSpPr>
            <a:spLocks noChangeArrowheads="1"/>
          </p:cNvSpPr>
          <p:nvPr/>
        </p:nvSpPr>
        <p:spPr bwMode="auto">
          <a:xfrm>
            <a:off x="79563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831641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831641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9553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9553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7555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7555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11650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11650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7654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47654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83480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183480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219484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219484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25557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25557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29158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8676456" y="508429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8676456" y="486826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47160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4716016" y="4437112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507605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543609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579613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83164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759633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2195736" y="292494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2195736" y="321297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2195736" y="3501008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9760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3212976"/>
            <a:ext cx="8640960" cy="2736304"/>
          </a:xfrm>
          <a:prstGeom prst="roundRect">
            <a:avLst>
              <a:gd name="adj" fmla="val 5925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randomLevel( List list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random() returns a random value in [0..1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random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 )   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MaxLevel check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newLevel++;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list.MaxLevel );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efficiency!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1052736"/>
            <a:ext cx="8568952" cy="1944216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a Random Level </a:t>
            </a:r>
            <a:endParaRPr lang="en-US" b="1" smtClean="0"/>
          </a:p>
          <a:p>
            <a:endParaRPr lang="en-US" b="1"/>
          </a:p>
          <a:p>
            <a:r>
              <a:rPr lang="en-US"/>
              <a:t>A level is chosen for an element in effect by flipping a coin that has probablility</a:t>
            </a:r>
            <a:r>
              <a:rPr lang="en-US" i="1"/>
              <a:t> p</a:t>
            </a:r>
            <a:r>
              <a:rPr lang="en-US"/>
              <a:t> of coming up heads. We </a:t>
            </a:r>
            <a:r>
              <a:rPr lang="en-US" smtClean="0"/>
              <a:t>keep </a:t>
            </a:r>
            <a:r>
              <a:rPr lang="en-US"/>
              <a:t>flipping until we </a:t>
            </a:r>
            <a:r>
              <a:rPr lang="en-US" smtClean="0"/>
              <a:t>get </a:t>
            </a:r>
            <a:r>
              <a:rPr lang="en-US"/>
              <a:t>"tails" or until the maximum number of levels is </a:t>
            </a:r>
            <a:r>
              <a:rPr lang="en-US" smtClean="0"/>
              <a:t>reached</a:t>
            </a:r>
            <a:r>
              <a:rPr lang="en-US"/>
              <a:t>.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16216" y="5373216"/>
            <a:ext cx="2160240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040359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6301</TotalTime>
  <Words>3584</Words>
  <Application>Microsoft Office PowerPoint</Application>
  <PresentationFormat>On-screen Show (4:3)</PresentationFormat>
  <Paragraphs>885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608</cp:revision>
  <cp:lastPrinted>2016-12-13T02:01:38Z</cp:lastPrinted>
  <dcterms:created xsi:type="dcterms:W3CDTF">2012-11-10T17:04:51Z</dcterms:created>
  <dcterms:modified xsi:type="dcterms:W3CDTF">2016-12-13T11:52:10Z</dcterms:modified>
</cp:coreProperties>
</file>