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28"/>
  </p:notesMasterIdLst>
  <p:sldIdLst>
    <p:sldId id="298" r:id="rId3"/>
    <p:sldId id="274" r:id="rId4"/>
    <p:sldId id="290" r:id="rId5"/>
    <p:sldId id="291" r:id="rId6"/>
    <p:sldId id="288" r:id="rId7"/>
    <p:sldId id="275" r:id="rId8"/>
    <p:sldId id="293" r:id="rId9"/>
    <p:sldId id="294" r:id="rId10"/>
    <p:sldId id="295" r:id="rId11"/>
    <p:sldId id="296" r:id="rId12"/>
    <p:sldId id="299" r:id="rId13"/>
    <p:sldId id="300" r:id="rId14"/>
    <p:sldId id="277" r:id="rId15"/>
    <p:sldId id="257" r:id="rId16"/>
    <p:sldId id="258" r:id="rId17"/>
    <p:sldId id="259" r:id="rId18"/>
    <p:sldId id="265" r:id="rId19"/>
    <p:sldId id="266" r:id="rId20"/>
    <p:sldId id="267" r:id="rId21"/>
    <p:sldId id="268" r:id="rId22"/>
    <p:sldId id="269" r:id="rId23"/>
    <p:sldId id="286" r:id="rId24"/>
    <p:sldId id="283" r:id="rId25"/>
    <p:sldId id="284" r:id="rId26"/>
    <p:sldId id="285" r:id="rId2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77777"/>
    <a:srgbClr val="66FF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 autoAdjust="0"/>
    <p:restoredTop sz="99262" autoAdjust="0"/>
  </p:normalViewPr>
  <p:slideViewPr>
    <p:cSldViewPr>
      <p:cViewPr varScale="1">
        <p:scale>
          <a:sx n="110" d="100"/>
          <a:sy n="110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2294F0-5EBD-4BFF-AFD0-779BE6F429F8}" type="slidenum">
              <a:rPr lang="cs-CZ">
                <a:solidFill>
                  <a:prstClr val="black"/>
                </a:solidFill>
              </a:rPr>
              <a:pPr eaLnBrk="1" hangingPunct="1"/>
              <a:t>15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F75820-39AC-4454-989A-30C79C3DF647}" type="slidenum">
              <a:rPr lang="cs-CZ">
                <a:solidFill>
                  <a:prstClr val="black"/>
                </a:solidFill>
              </a:rPr>
              <a:pPr eaLnBrk="1" hangingPunct="1"/>
              <a:t>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>
                <a:solidFill>
                  <a:prstClr val="black"/>
                </a:solidFill>
              </a:rPr>
              <a:pPr/>
              <a:t>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22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2BAA36-12D6-473C-B2CF-3AC8A29DBDFC}" type="slidenum">
              <a:rPr lang="cs-CZ">
                <a:solidFill>
                  <a:prstClr val="black"/>
                </a:solidFill>
              </a:rPr>
              <a:pPr eaLnBrk="1" hangingPunct="1"/>
              <a:t>23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8C8F2F-29AE-44D8-BB75-624DABEE3EA9}" type="slidenum">
              <a:rPr lang="cs-CZ">
                <a:solidFill>
                  <a:prstClr val="black"/>
                </a:solidFill>
              </a:rPr>
              <a:pPr eaLnBrk="1" hangingPunct="1"/>
              <a:t>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012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9919" indent="-296123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4491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8287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2084" indent="-236898" defTabSz="99201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5880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9676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3473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7269" indent="-236898" algn="ctr" defTabSz="9920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0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9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0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9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4E1E3-8DE6-423F-B7DD-25C00501FF3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26035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288" y="260350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26035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95536" y="6237312"/>
            <a:ext cx="288925" cy="1158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26035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26035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44" name="AutoShape 40"/>
          <p:cNvSpPr>
            <a:spLocks noChangeArrowheads="1"/>
          </p:cNvSpPr>
          <p:nvPr/>
        </p:nvSpPr>
        <p:spPr bwMode="auto">
          <a:xfrm>
            <a:off x="611188" y="1341339"/>
            <a:ext cx="3960812" cy="359469"/>
          </a:xfrm>
          <a:prstGeom prst="roundRect">
            <a:avLst>
              <a:gd name="adj" fmla="val 2527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 Automata Examples</a:t>
            </a:r>
            <a:endParaRPr lang="cs-CZ"/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>
            <a:off x="2123728" y="2780929"/>
            <a:ext cx="6408712" cy="4317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Automata Reperesenting Operations on Regular Languages</a:t>
            </a:r>
            <a:endParaRPr lang="cs-CZ"/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827088" y="2060476"/>
            <a:ext cx="5473104" cy="431800"/>
          </a:xfrm>
          <a:prstGeom prst="roundRect">
            <a:avLst>
              <a:gd name="adj" fmla="val 2022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Operations on Regular Languages</a:t>
            </a:r>
            <a:endParaRPr lang="cs-CZ"/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1258888" y="3500339"/>
            <a:ext cx="56165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Hamming and Levenshtein Distance</a:t>
            </a:r>
            <a:endParaRPr lang="cs-CZ"/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1476375" y="4221064"/>
            <a:ext cx="6191250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Approximate Text Search </a:t>
            </a:r>
            <a:endParaRPr lang="cs-CZ"/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755650" y="4941789"/>
            <a:ext cx="54006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cs-CZ"/>
              <a:t> </a:t>
            </a:r>
            <a:r>
              <a:rPr lang="en-US" smtClean="0"/>
              <a:t>Automaton Bit Arrays Simulation </a:t>
            </a:r>
            <a:endParaRPr lang="cs-CZ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323850" y="148421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11188" y="2924076"/>
            <a:ext cx="3603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611188" y="3644801"/>
            <a:ext cx="5048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827088" y="4365526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323850" y="537358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8313" y="220493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323850" y="50132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395288" y="43655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3" name="AutoShape 59"/>
          <p:cNvSpPr>
            <a:spLocks noChangeArrowheads="1"/>
          </p:cNvSpPr>
          <p:nvPr/>
        </p:nvSpPr>
        <p:spPr bwMode="auto">
          <a:xfrm>
            <a:off x="323850" y="364480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4" name="AutoShape 60"/>
          <p:cNvSpPr>
            <a:spLocks noChangeArrowheads="1"/>
          </p:cNvSpPr>
          <p:nvPr/>
        </p:nvSpPr>
        <p:spPr bwMode="auto">
          <a:xfrm>
            <a:off x="899592" y="3285108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5" name="AutoShape 61"/>
          <p:cNvSpPr>
            <a:spLocks noChangeArrowheads="1"/>
          </p:cNvSpPr>
          <p:nvPr/>
        </p:nvSpPr>
        <p:spPr bwMode="auto">
          <a:xfrm>
            <a:off x="8316416" y="2492896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179512" y="4509120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54927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6156176" y="6021288"/>
            <a:ext cx="36036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7452320" y="1628924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7308850" y="2349401"/>
            <a:ext cx="358775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B</a:t>
            </a:r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8316416" y="6021288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3" name="AutoShape 69"/>
          <p:cNvSpPr>
            <a:spLocks noChangeArrowheads="1"/>
          </p:cNvSpPr>
          <p:nvPr/>
        </p:nvSpPr>
        <p:spPr bwMode="auto">
          <a:xfrm>
            <a:off x="8243888" y="3500339"/>
            <a:ext cx="215900" cy="43338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j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4" name="AutoShape 70"/>
          <p:cNvSpPr>
            <a:spLocks noChangeArrowheads="1"/>
          </p:cNvSpPr>
          <p:nvPr/>
        </p:nvSpPr>
        <p:spPr bwMode="auto">
          <a:xfrm>
            <a:off x="8027988" y="2276376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5" name="AutoShape 71"/>
          <p:cNvSpPr>
            <a:spLocks noChangeArrowheads="1"/>
          </p:cNvSpPr>
          <p:nvPr/>
        </p:nvSpPr>
        <p:spPr bwMode="auto">
          <a:xfrm>
            <a:off x="5580063" y="90872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~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6" name="AutoShape 72"/>
          <p:cNvSpPr>
            <a:spLocks noChangeArrowheads="1"/>
          </p:cNvSpPr>
          <p:nvPr/>
        </p:nvSpPr>
        <p:spPr bwMode="auto">
          <a:xfrm>
            <a:off x="6588224" y="2348781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7380288" y="3428901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8" name="AutoShape 74"/>
          <p:cNvSpPr>
            <a:spLocks noChangeArrowheads="1"/>
          </p:cNvSpPr>
          <p:nvPr/>
        </p:nvSpPr>
        <p:spPr bwMode="auto">
          <a:xfrm rot="5400000">
            <a:off x="8279903" y="1305273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8459788" y="4508401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0" name="AutoShape 76"/>
          <p:cNvSpPr>
            <a:spLocks noChangeArrowheads="1"/>
          </p:cNvSpPr>
          <p:nvPr/>
        </p:nvSpPr>
        <p:spPr bwMode="auto">
          <a:xfrm>
            <a:off x="179512" y="2637036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1" name="AutoShape 77"/>
          <p:cNvSpPr>
            <a:spLocks noChangeArrowheads="1"/>
          </p:cNvSpPr>
          <p:nvPr/>
        </p:nvSpPr>
        <p:spPr bwMode="auto">
          <a:xfrm>
            <a:off x="3275856" y="5661372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2" name="AutoShape 78"/>
          <p:cNvSpPr>
            <a:spLocks noChangeArrowheads="1"/>
          </p:cNvSpPr>
          <p:nvPr/>
        </p:nvSpPr>
        <p:spPr bwMode="auto">
          <a:xfrm>
            <a:off x="7884368" y="5733380"/>
            <a:ext cx="503237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@#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3" name="AutoShape 79"/>
          <p:cNvSpPr>
            <a:spLocks noChangeArrowheads="1"/>
          </p:cNvSpPr>
          <p:nvPr/>
        </p:nvSpPr>
        <p:spPr bwMode="auto">
          <a:xfrm>
            <a:off x="4860032" y="148468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4" name="AutoShape 80"/>
          <p:cNvSpPr>
            <a:spLocks noChangeArrowheads="1"/>
          </p:cNvSpPr>
          <p:nvPr/>
        </p:nvSpPr>
        <p:spPr bwMode="auto">
          <a:xfrm>
            <a:off x="5508104" y="1556693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5" name="AutoShape 81"/>
          <p:cNvSpPr>
            <a:spLocks noChangeArrowheads="1"/>
          </p:cNvSpPr>
          <p:nvPr/>
        </p:nvSpPr>
        <p:spPr bwMode="auto">
          <a:xfrm>
            <a:off x="1763688" y="292484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6" name="AutoShape 82"/>
          <p:cNvSpPr>
            <a:spLocks noChangeArrowheads="1"/>
          </p:cNvSpPr>
          <p:nvPr/>
        </p:nvSpPr>
        <p:spPr bwMode="auto">
          <a:xfrm>
            <a:off x="6948488" y="3644801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7" name="AutoShape 83"/>
          <p:cNvSpPr>
            <a:spLocks noChangeArrowheads="1"/>
          </p:cNvSpPr>
          <p:nvPr/>
        </p:nvSpPr>
        <p:spPr bwMode="auto">
          <a:xfrm>
            <a:off x="7740650" y="43655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8" name="AutoShape 84"/>
          <p:cNvSpPr>
            <a:spLocks noChangeArrowheads="1"/>
          </p:cNvSpPr>
          <p:nvPr/>
        </p:nvSpPr>
        <p:spPr bwMode="auto">
          <a:xfrm>
            <a:off x="8388350" y="4941789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9" name="AutoShape 85"/>
          <p:cNvSpPr>
            <a:spLocks noChangeArrowheads="1"/>
          </p:cNvSpPr>
          <p:nvPr/>
        </p:nvSpPr>
        <p:spPr bwMode="auto">
          <a:xfrm>
            <a:off x="8820150" y="54450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4" name="AutoShape 90"/>
          <p:cNvSpPr>
            <a:spLocks noChangeArrowheads="1"/>
          </p:cNvSpPr>
          <p:nvPr/>
        </p:nvSpPr>
        <p:spPr bwMode="auto">
          <a:xfrm>
            <a:off x="6227763" y="5084664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5" name="AutoShape 91"/>
          <p:cNvSpPr>
            <a:spLocks noChangeArrowheads="1"/>
          </p:cNvSpPr>
          <p:nvPr/>
        </p:nvSpPr>
        <p:spPr bwMode="auto">
          <a:xfrm>
            <a:off x="1115616" y="55893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6" name="AutoShape 92"/>
          <p:cNvSpPr>
            <a:spLocks noChangeArrowheads="1"/>
          </p:cNvSpPr>
          <p:nvPr/>
        </p:nvSpPr>
        <p:spPr bwMode="auto">
          <a:xfrm>
            <a:off x="6444208" y="573338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</a:p>
        </p:txBody>
      </p:sp>
      <p:sp>
        <p:nvSpPr>
          <p:cNvPr id="21597" name="AutoShape 93"/>
          <p:cNvSpPr>
            <a:spLocks noChangeArrowheads="1"/>
          </p:cNvSpPr>
          <p:nvPr/>
        </p:nvSpPr>
        <p:spPr bwMode="auto">
          <a:xfrm>
            <a:off x="1907704" y="5733380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k</a:t>
            </a:r>
          </a:p>
        </p:txBody>
      </p:sp>
      <p:sp>
        <p:nvSpPr>
          <p:cNvPr id="21598" name="AutoShape 94"/>
          <p:cNvSpPr>
            <a:spLocks noChangeArrowheads="1"/>
          </p:cNvSpPr>
          <p:nvPr/>
        </p:nvSpPr>
        <p:spPr bwMode="auto">
          <a:xfrm rot="5400000">
            <a:off x="3887787" y="5626002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!</a:t>
            </a:r>
          </a:p>
        </p:txBody>
      </p:sp>
      <p:sp>
        <p:nvSpPr>
          <p:cNvPr id="21599" name="AutoShape 95"/>
          <p:cNvSpPr>
            <a:spLocks noChangeArrowheads="1"/>
          </p:cNvSpPr>
          <p:nvPr/>
        </p:nvSpPr>
        <p:spPr bwMode="auto">
          <a:xfrm>
            <a:off x="6228184" y="1772816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0" name="AutoShape 96"/>
          <p:cNvSpPr>
            <a:spLocks noChangeArrowheads="1"/>
          </p:cNvSpPr>
          <p:nvPr/>
        </p:nvSpPr>
        <p:spPr bwMode="auto">
          <a:xfrm>
            <a:off x="4643438" y="5516464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1" name="AutoShape 97"/>
          <p:cNvSpPr>
            <a:spLocks noChangeArrowheads="1"/>
          </p:cNvSpPr>
          <p:nvPr/>
        </p:nvSpPr>
        <p:spPr bwMode="auto">
          <a:xfrm>
            <a:off x="6659563" y="5084664"/>
            <a:ext cx="43338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2" name="AutoShape 98"/>
          <p:cNvSpPr>
            <a:spLocks noChangeArrowheads="1"/>
          </p:cNvSpPr>
          <p:nvPr/>
        </p:nvSpPr>
        <p:spPr bwMode="auto">
          <a:xfrm>
            <a:off x="7235825" y="5084664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3" name="AutoShape 99"/>
          <p:cNvSpPr>
            <a:spLocks noChangeArrowheads="1"/>
          </p:cNvSpPr>
          <p:nvPr/>
        </p:nvSpPr>
        <p:spPr bwMode="auto">
          <a:xfrm>
            <a:off x="7524750" y="508466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4" name="AutoShape 100"/>
          <p:cNvSpPr>
            <a:spLocks noChangeArrowheads="1"/>
          </p:cNvSpPr>
          <p:nvPr/>
        </p:nvSpPr>
        <p:spPr bwMode="auto">
          <a:xfrm>
            <a:off x="6300192" y="5445348"/>
            <a:ext cx="431800" cy="7143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5" name="AutoShape 101"/>
          <p:cNvSpPr>
            <a:spLocks noChangeArrowheads="1"/>
          </p:cNvSpPr>
          <p:nvPr/>
        </p:nvSpPr>
        <p:spPr bwMode="auto">
          <a:xfrm>
            <a:off x="2484438" y="5589489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6" name="AutoShape 102"/>
          <p:cNvSpPr>
            <a:spLocks noChangeArrowheads="1"/>
          </p:cNvSpPr>
          <p:nvPr/>
        </p:nvSpPr>
        <p:spPr bwMode="auto">
          <a:xfrm>
            <a:off x="3707904" y="594940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7" name="AutoShape 103"/>
          <p:cNvSpPr>
            <a:spLocks noChangeArrowheads="1"/>
          </p:cNvSpPr>
          <p:nvPr/>
        </p:nvSpPr>
        <p:spPr bwMode="auto">
          <a:xfrm rot="16200000">
            <a:off x="7200801" y="5408711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q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8" name="AutoShape 104"/>
          <p:cNvSpPr>
            <a:spLocks noChangeArrowheads="1"/>
          </p:cNvSpPr>
          <p:nvPr/>
        </p:nvSpPr>
        <p:spPr bwMode="auto">
          <a:xfrm>
            <a:off x="7019925" y="573395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8072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10" name="AutoShape 106"/>
          <p:cNvSpPr>
            <a:spLocks noChangeArrowheads="1"/>
          </p:cNvSpPr>
          <p:nvPr/>
        </p:nvSpPr>
        <p:spPr bwMode="auto">
          <a:xfrm>
            <a:off x="1259632" y="2709044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f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7667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AutoShape 68"/>
          <p:cNvSpPr>
            <a:spLocks noChangeArrowheads="1"/>
          </p:cNvSpPr>
          <p:nvPr/>
        </p:nvSpPr>
        <p:spPr bwMode="auto">
          <a:xfrm>
            <a:off x="6804248" y="177294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/>
          <a:lstStyle/>
          <a:p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2" name="AutoShape 67"/>
          <p:cNvSpPr>
            <a:spLocks noChangeArrowheads="1"/>
          </p:cNvSpPr>
          <p:nvPr/>
        </p:nvSpPr>
        <p:spPr bwMode="auto">
          <a:xfrm>
            <a:off x="8316416" y="1772940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83" name="AutoShape 59"/>
          <p:cNvSpPr>
            <a:spLocks noChangeArrowheads="1"/>
          </p:cNvSpPr>
          <p:nvPr/>
        </p:nvSpPr>
        <p:spPr bwMode="auto">
          <a:xfrm>
            <a:off x="5148064" y="609329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4499992" y="6309320"/>
            <a:ext cx="503237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"</a:t>
            </a:r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!"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99"/>
          <p:cNvSpPr>
            <a:spLocks noChangeArrowheads="1"/>
          </p:cNvSpPr>
          <p:nvPr/>
        </p:nvSpPr>
        <p:spPr bwMode="auto">
          <a:xfrm>
            <a:off x="1259632" y="616530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84"/>
          <p:cNvSpPr>
            <a:spLocks noChangeArrowheads="1"/>
          </p:cNvSpPr>
          <p:nvPr/>
        </p:nvSpPr>
        <p:spPr bwMode="auto">
          <a:xfrm>
            <a:off x="2699792" y="6165304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80"/>
          <p:cNvSpPr>
            <a:spLocks noChangeArrowheads="1"/>
          </p:cNvSpPr>
          <p:nvPr/>
        </p:nvSpPr>
        <p:spPr bwMode="auto">
          <a:xfrm>
            <a:off x="3419872" y="6309320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76"/>
          <p:cNvSpPr>
            <a:spLocks noChangeArrowheads="1"/>
          </p:cNvSpPr>
          <p:nvPr/>
        </p:nvSpPr>
        <p:spPr bwMode="auto">
          <a:xfrm flipV="1">
            <a:off x="5220072" y="5589240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76"/>
          <p:cNvSpPr>
            <a:spLocks noChangeArrowheads="1"/>
          </p:cNvSpPr>
          <p:nvPr/>
        </p:nvSpPr>
        <p:spPr bwMode="auto">
          <a:xfrm flipV="1">
            <a:off x="683568" y="5805264"/>
            <a:ext cx="432370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] {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AutoShape 73"/>
          <p:cNvSpPr>
            <a:spLocks noChangeArrowheads="1"/>
          </p:cNvSpPr>
          <p:nvPr/>
        </p:nvSpPr>
        <p:spPr bwMode="auto">
          <a:xfrm>
            <a:off x="8028384" y="4077072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1" name="AutoShape 70"/>
          <p:cNvSpPr>
            <a:spLocks noChangeArrowheads="1"/>
          </p:cNvSpPr>
          <p:nvPr/>
        </p:nvSpPr>
        <p:spPr bwMode="auto">
          <a:xfrm>
            <a:off x="7668344" y="22048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78"/>
          <p:cNvSpPr>
            <a:spLocks noChangeArrowheads="1"/>
          </p:cNvSpPr>
          <p:nvPr/>
        </p:nvSpPr>
        <p:spPr bwMode="auto">
          <a:xfrm>
            <a:off x="5076056" y="116632"/>
            <a:ext cx="64807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@#?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78"/>
          <p:cNvSpPr>
            <a:spLocks noChangeArrowheads="1"/>
          </p:cNvSpPr>
          <p:nvPr/>
        </p:nvSpPr>
        <p:spPr bwMode="auto">
          <a:xfrm flipV="1">
            <a:off x="7380312" y="6237312"/>
            <a:ext cx="576064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wtf?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103"/>
          <p:cNvSpPr>
            <a:spLocks noChangeArrowheads="1"/>
          </p:cNvSpPr>
          <p:nvPr/>
        </p:nvSpPr>
        <p:spPr bwMode="auto">
          <a:xfrm rot="5400000" flipH="1">
            <a:off x="1800201" y="656183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g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Iteration automaton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136815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323528" y="3717032"/>
            <a:ext cx="8568952" cy="2016224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779912" y="4797152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18" name="AutoShape 3"/>
          <p:cNvSpPr>
            <a:spLocks noChangeArrowheads="1"/>
          </p:cNvSpPr>
          <p:nvPr/>
        </p:nvSpPr>
        <p:spPr bwMode="auto">
          <a:xfrm>
            <a:off x="683568" y="2204864"/>
            <a:ext cx="7705725" cy="1152128"/>
          </a:xfrm>
          <a:prstGeom prst="roundRect">
            <a:avLst>
              <a:gd name="adj" fmla="val 89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B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accepts any word created by concatenation and repetition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any words accepted by </a:t>
            </a:r>
            <a:r>
              <a:rPr lang="en-US" i="1" smtClean="0">
                <a:solidFill>
                  <a:srgbClr val="000000"/>
                </a:solidFill>
              </a:rPr>
              <a:t>C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including empty word.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1907704" y="908720"/>
            <a:ext cx="4464496" cy="863401"/>
            <a:chOff x="1331640" y="3861048"/>
            <a:chExt cx="4464496" cy="863401"/>
          </a:xfrm>
        </p:grpSpPr>
        <p:sp>
          <p:nvSpPr>
            <p:cNvPr id="121" name="Arc 102"/>
            <p:cNvSpPr>
              <a:spLocks/>
            </p:cNvSpPr>
            <p:nvPr/>
          </p:nvSpPr>
          <p:spPr bwMode="auto">
            <a:xfrm flipH="1" flipV="1">
              <a:off x="1476350" y="4437112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Arc 128"/>
            <p:cNvSpPr>
              <a:spLocks/>
            </p:cNvSpPr>
            <p:nvPr/>
          </p:nvSpPr>
          <p:spPr bwMode="auto">
            <a:xfrm rot="5400000" flipH="1">
              <a:off x="1749871" y="4163591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Oval 80"/>
            <p:cNvSpPr>
              <a:spLocks noChangeArrowheads="1"/>
            </p:cNvSpPr>
            <p:nvPr/>
          </p:nvSpPr>
          <p:spPr bwMode="auto">
            <a:xfrm>
              <a:off x="1764382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24" name="Oval 80"/>
            <p:cNvSpPr>
              <a:spLocks noChangeArrowheads="1"/>
            </p:cNvSpPr>
            <p:nvPr/>
          </p:nvSpPr>
          <p:spPr bwMode="auto">
            <a:xfrm>
              <a:off x="2700486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125" name="Oval 93"/>
            <p:cNvSpPr>
              <a:spLocks noChangeArrowheads="1"/>
            </p:cNvSpPr>
            <p:nvPr/>
          </p:nvSpPr>
          <p:spPr bwMode="auto">
            <a:xfrm>
              <a:off x="3636590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  <p:sp>
          <p:nvSpPr>
            <p:cNvPr id="126" name="Line 95"/>
            <p:cNvSpPr>
              <a:spLocks noChangeShapeType="1"/>
            </p:cNvSpPr>
            <p:nvPr/>
          </p:nvSpPr>
          <p:spPr bwMode="auto">
            <a:xfrm>
              <a:off x="2052414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7" name="Line 95"/>
            <p:cNvSpPr>
              <a:spLocks noChangeShapeType="1"/>
            </p:cNvSpPr>
            <p:nvPr/>
          </p:nvSpPr>
          <p:spPr bwMode="auto">
            <a:xfrm>
              <a:off x="2988518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8" name="Line 95"/>
            <p:cNvSpPr>
              <a:spLocks noChangeShapeType="1"/>
            </p:cNvSpPr>
            <p:nvPr/>
          </p:nvSpPr>
          <p:spPr bwMode="auto">
            <a:xfrm>
              <a:off x="3924622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9" name="Line 95"/>
            <p:cNvSpPr>
              <a:spLocks noChangeShapeType="1"/>
            </p:cNvSpPr>
            <p:nvPr/>
          </p:nvSpPr>
          <p:spPr bwMode="auto">
            <a:xfrm>
              <a:off x="4860726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0" name="Arc 101"/>
            <p:cNvSpPr>
              <a:spLocks/>
            </p:cNvSpPr>
            <p:nvPr/>
          </p:nvSpPr>
          <p:spPr bwMode="auto">
            <a:xfrm rot="16200000">
              <a:off x="3889141" y="2888417"/>
              <a:ext cx="648270" cy="2737545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1" name="Arc 101"/>
            <p:cNvSpPr>
              <a:spLocks/>
            </p:cNvSpPr>
            <p:nvPr/>
          </p:nvSpPr>
          <p:spPr bwMode="auto">
            <a:xfrm rot="16200000">
              <a:off x="3637112" y="3500486"/>
              <a:ext cx="360240" cy="165742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" name="Text Box 135"/>
            <p:cNvSpPr txBox="1">
              <a:spLocks noChangeArrowheads="1"/>
            </p:cNvSpPr>
            <p:nvPr/>
          </p:nvSpPr>
          <p:spPr bwMode="auto">
            <a:xfrm>
              <a:off x="1980406" y="393305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3" name="Text Box 139"/>
            <p:cNvSpPr txBox="1">
              <a:spLocks noChangeArrowheads="1"/>
            </p:cNvSpPr>
            <p:nvPr/>
          </p:nvSpPr>
          <p:spPr bwMode="auto">
            <a:xfrm>
              <a:off x="2196430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34" name="Text Box 135"/>
            <p:cNvSpPr txBox="1">
              <a:spLocks noChangeArrowheads="1"/>
            </p:cNvSpPr>
            <p:nvPr/>
          </p:nvSpPr>
          <p:spPr bwMode="auto">
            <a:xfrm>
              <a:off x="32045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5" name="Text Box 135"/>
            <p:cNvSpPr txBox="1">
              <a:spLocks noChangeArrowheads="1"/>
            </p:cNvSpPr>
            <p:nvPr/>
          </p:nvSpPr>
          <p:spPr bwMode="auto">
            <a:xfrm>
              <a:off x="4068638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6" name="Text Box 135"/>
            <p:cNvSpPr txBox="1">
              <a:spLocks noChangeArrowheads="1"/>
            </p:cNvSpPr>
            <p:nvPr/>
          </p:nvSpPr>
          <p:spPr bwMode="auto">
            <a:xfrm>
              <a:off x="50047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7" name="Text Box 137"/>
            <p:cNvSpPr txBox="1">
              <a:spLocks noChangeArrowheads="1"/>
            </p:cNvSpPr>
            <p:nvPr/>
          </p:nvSpPr>
          <p:spPr bwMode="auto">
            <a:xfrm>
              <a:off x="4356670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38" name="Text Box 137"/>
            <p:cNvSpPr txBox="1">
              <a:spLocks noChangeArrowheads="1"/>
            </p:cNvSpPr>
            <p:nvPr/>
          </p:nvSpPr>
          <p:spPr bwMode="auto">
            <a:xfrm>
              <a:off x="5148758" y="3861048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39" name="Group 140"/>
            <p:cNvGrpSpPr>
              <a:grpSpLocks/>
            </p:cNvGrpSpPr>
            <p:nvPr/>
          </p:nvGrpSpPr>
          <p:grpSpPr bwMode="auto">
            <a:xfrm>
              <a:off x="4572694" y="4437112"/>
              <a:ext cx="287338" cy="287337"/>
              <a:chOff x="3334" y="799"/>
              <a:chExt cx="454" cy="453"/>
            </a:xfrm>
          </p:grpSpPr>
          <p:sp>
            <p:nvSpPr>
              <p:cNvPr id="144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45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3</a:t>
                </a:r>
                <a:endParaRPr lang="cs-CZ" sz="1400" b="1"/>
              </a:p>
            </p:txBody>
          </p:sp>
        </p:grpSp>
        <p:grpSp>
          <p:nvGrpSpPr>
            <p:cNvPr id="140" name="Group 140"/>
            <p:cNvGrpSpPr>
              <a:grpSpLocks/>
            </p:cNvGrpSpPr>
            <p:nvPr/>
          </p:nvGrpSpPr>
          <p:grpSpPr bwMode="auto">
            <a:xfrm>
              <a:off x="5508798" y="4437112"/>
              <a:ext cx="287338" cy="287337"/>
              <a:chOff x="3334" y="799"/>
              <a:chExt cx="454" cy="453"/>
            </a:xfrm>
          </p:grpSpPr>
          <p:sp>
            <p:nvSpPr>
              <p:cNvPr id="142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43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141" name="Text Box 132"/>
            <p:cNvSpPr txBox="1">
              <a:spLocks noChangeArrowheads="1"/>
            </p:cNvSpPr>
            <p:nvPr/>
          </p:nvSpPr>
          <p:spPr bwMode="auto">
            <a:xfrm>
              <a:off x="1331640" y="3933056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baseline="-25000" smtClean="0"/>
                <a:t>2</a:t>
              </a:r>
              <a:endParaRPr lang="cs-CZ" b="1" baseline="-25000"/>
            </a:p>
          </p:txBody>
        </p:sp>
      </p:grpSp>
      <p:sp>
        <p:nvSpPr>
          <p:cNvPr id="147" name="Arc 102"/>
          <p:cNvSpPr>
            <a:spLocks/>
          </p:cNvSpPr>
          <p:nvPr/>
        </p:nvSpPr>
        <p:spPr bwMode="auto">
          <a:xfrm flipH="1" flipV="1">
            <a:off x="971600" y="46531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Arc 128"/>
          <p:cNvSpPr>
            <a:spLocks/>
          </p:cNvSpPr>
          <p:nvPr/>
        </p:nvSpPr>
        <p:spPr bwMode="auto">
          <a:xfrm rot="5400000" flipH="1">
            <a:off x="2325935" y="4379615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Oval 80"/>
          <p:cNvSpPr>
            <a:spLocks noChangeArrowheads="1"/>
          </p:cNvSpPr>
          <p:nvPr/>
        </p:nvSpPr>
        <p:spPr bwMode="auto">
          <a:xfrm>
            <a:off x="3276550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51" name="Oval 93"/>
          <p:cNvSpPr>
            <a:spLocks noChangeArrowheads="1"/>
          </p:cNvSpPr>
          <p:nvPr/>
        </p:nvSpPr>
        <p:spPr bwMode="auto">
          <a:xfrm>
            <a:off x="4212654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2</a:t>
            </a:r>
            <a:endParaRPr lang="cs-CZ" sz="1400" b="1"/>
          </a:p>
        </p:txBody>
      </p:sp>
      <p:sp>
        <p:nvSpPr>
          <p:cNvPr id="152" name="Line 95"/>
          <p:cNvSpPr>
            <a:spLocks noChangeShapeType="1"/>
          </p:cNvSpPr>
          <p:nvPr/>
        </p:nvSpPr>
        <p:spPr bwMode="auto">
          <a:xfrm>
            <a:off x="2628478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95"/>
          <p:cNvSpPr>
            <a:spLocks noChangeShapeType="1"/>
          </p:cNvSpPr>
          <p:nvPr/>
        </p:nvSpPr>
        <p:spPr bwMode="auto">
          <a:xfrm>
            <a:off x="3564582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95"/>
          <p:cNvSpPr>
            <a:spLocks noChangeShapeType="1"/>
          </p:cNvSpPr>
          <p:nvPr/>
        </p:nvSpPr>
        <p:spPr bwMode="auto">
          <a:xfrm>
            <a:off x="4500686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95"/>
          <p:cNvSpPr>
            <a:spLocks noChangeShapeType="1"/>
          </p:cNvSpPr>
          <p:nvPr/>
        </p:nvSpPr>
        <p:spPr bwMode="auto">
          <a:xfrm>
            <a:off x="5436790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Arc 101"/>
          <p:cNvSpPr>
            <a:spLocks/>
          </p:cNvSpPr>
          <p:nvPr/>
        </p:nvSpPr>
        <p:spPr bwMode="auto">
          <a:xfrm rot="16200000">
            <a:off x="4465205" y="3104441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Arc 101"/>
          <p:cNvSpPr>
            <a:spLocks/>
          </p:cNvSpPr>
          <p:nvPr/>
        </p:nvSpPr>
        <p:spPr bwMode="auto">
          <a:xfrm rot="16200000">
            <a:off x="4213176" y="3716510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Text Box 135"/>
          <p:cNvSpPr txBox="1">
            <a:spLocks noChangeArrowheads="1"/>
          </p:cNvSpPr>
          <p:nvPr/>
        </p:nvSpPr>
        <p:spPr bwMode="auto">
          <a:xfrm>
            <a:off x="2556470" y="414908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59" name="Text Box 139"/>
          <p:cNvSpPr txBox="1">
            <a:spLocks noChangeArrowheads="1"/>
          </p:cNvSpPr>
          <p:nvPr/>
        </p:nvSpPr>
        <p:spPr bwMode="auto">
          <a:xfrm>
            <a:off x="2772494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60" name="Text Box 135"/>
          <p:cNvSpPr txBox="1">
            <a:spLocks noChangeArrowheads="1"/>
          </p:cNvSpPr>
          <p:nvPr/>
        </p:nvSpPr>
        <p:spPr bwMode="auto">
          <a:xfrm>
            <a:off x="3780606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61" name="Text Box 135"/>
          <p:cNvSpPr txBox="1">
            <a:spLocks noChangeArrowheads="1"/>
          </p:cNvSpPr>
          <p:nvPr/>
        </p:nvSpPr>
        <p:spPr bwMode="auto">
          <a:xfrm>
            <a:off x="4644702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62" name="Text Box 135"/>
          <p:cNvSpPr txBox="1">
            <a:spLocks noChangeArrowheads="1"/>
          </p:cNvSpPr>
          <p:nvPr/>
        </p:nvSpPr>
        <p:spPr bwMode="auto">
          <a:xfrm>
            <a:off x="5580806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63" name="Text Box 137"/>
          <p:cNvSpPr txBox="1">
            <a:spLocks noChangeArrowheads="1"/>
          </p:cNvSpPr>
          <p:nvPr/>
        </p:nvSpPr>
        <p:spPr bwMode="auto">
          <a:xfrm>
            <a:off x="4932734" y="42210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64" name="Text Box 137"/>
          <p:cNvSpPr txBox="1">
            <a:spLocks noChangeArrowheads="1"/>
          </p:cNvSpPr>
          <p:nvPr/>
        </p:nvSpPr>
        <p:spPr bwMode="auto">
          <a:xfrm>
            <a:off x="5724822" y="407707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66" name="Group 140"/>
          <p:cNvGrpSpPr>
            <a:grpSpLocks/>
          </p:cNvGrpSpPr>
          <p:nvPr/>
        </p:nvGrpSpPr>
        <p:grpSpPr bwMode="auto">
          <a:xfrm>
            <a:off x="6084862" y="4653136"/>
            <a:ext cx="287338" cy="287337"/>
            <a:chOff x="3334" y="799"/>
            <a:chExt cx="454" cy="453"/>
          </a:xfrm>
        </p:grpSpPr>
        <p:sp>
          <p:nvSpPr>
            <p:cNvPr id="168" name="Oval 16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69" name="Oval 16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167" name="Text Box 132"/>
          <p:cNvSpPr txBox="1">
            <a:spLocks noChangeArrowheads="1"/>
          </p:cNvSpPr>
          <p:nvPr/>
        </p:nvSpPr>
        <p:spPr bwMode="auto">
          <a:xfrm>
            <a:off x="1547664" y="400506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B</a:t>
            </a:r>
            <a:r>
              <a:rPr lang="en-US" sz="1600" b="1" baseline="-25000" smtClean="0"/>
              <a:t>6</a:t>
            </a:r>
            <a:endParaRPr lang="cs-CZ" b="1" baseline="-25000"/>
          </a:p>
        </p:txBody>
      </p:sp>
      <p:sp>
        <p:nvSpPr>
          <p:cNvPr id="172" name="Arc 130"/>
          <p:cNvSpPr>
            <a:spLocks/>
          </p:cNvSpPr>
          <p:nvPr/>
        </p:nvSpPr>
        <p:spPr bwMode="auto">
          <a:xfrm rot="5400000" flipV="1">
            <a:off x="3735184" y="3689755"/>
            <a:ext cx="363205" cy="2578001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93"/>
          <p:cNvSpPr>
            <a:spLocks noChangeArrowheads="1"/>
          </p:cNvSpPr>
          <p:nvPr/>
        </p:nvSpPr>
        <p:spPr bwMode="auto">
          <a:xfrm>
            <a:off x="233975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81" name="Arc 130"/>
          <p:cNvSpPr>
            <a:spLocks/>
          </p:cNvSpPr>
          <p:nvPr/>
        </p:nvSpPr>
        <p:spPr bwMode="auto">
          <a:xfrm rot="5400000" flipV="1">
            <a:off x="4096805" y="3328131"/>
            <a:ext cx="576064" cy="3658121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65" name="Group 140"/>
          <p:cNvGrpSpPr>
            <a:grpSpLocks/>
          </p:cNvGrpSpPr>
          <p:nvPr/>
        </p:nvGrpSpPr>
        <p:grpSpPr bwMode="auto">
          <a:xfrm>
            <a:off x="5148758" y="4653136"/>
            <a:ext cx="287338" cy="287337"/>
            <a:chOff x="3334" y="799"/>
            <a:chExt cx="454" cy="453"/>
          </a:xfrm>
        </p:grpSpPr>
        <p:sp>
          <p:nvSpPr>
            <p:cNvPr id="170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71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3</a:t>
              </a:r>
              <a:endParaRPr lang="cs-CZ" sz="1400" b="1"/>
            </a:p>
          </p:txBody>
        </p:sp>
      </p:grpSp>
      <p:sp>
        <p:nvSpPr>
          <p:cNvPr id="182" name="Arc 130"/>
          <p:cNvSpPr>
            <a:spLocks/>
          </p:cNvSpPr>
          <p:nvPr/>
        </p:nvSpPr>
        <p:spPr bwMode="auto">
          <a:xfrm rot="5400000" flipH="1">
            <a:off x="1942125" y="4402690"/>
            <a:ext cx="75173" cy="72008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6" name="Group 140"/>
          <p:cNvGrpSpPr>
            <a:grpSpLocks/>
          </p:cNvGrpSpPr>
          <p:nvPr/>
        </p:nvGrpSpPr>
        <p:grpSpPr bwMode="auto">
          <a:xfrm>
            <a:off x="1259632" y="4581128"/>
            <a:ext cx="432048" cy="432048"/>
            <a:chOff x="3334" y="799"/>
            <a:chExt cx="454" cy="453"/>
          </a:xfrm>
        </p:grpSpPr>
        <p:sp>
          <p:nvSpPr>
            <p:cNvPr id="177" name="Oval 17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78" name="Oval 17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s0</a:t>
              </a:r>
              <a:endParaRPr lang="cs-CZ" sz="1400" b="1"/>
            </a:p>
          </p:txBody>
        </p:sp>
      </p:grpSp>
      <p:sp>
        <p:nvSpPr>
          <p:cNvPr id="183" name="Rectangle 182"/>
          <p:cNvSpPr/>
          <p:nvPr/>
        </p:nvSpPr>
        <p:spPr>
          <a:xfrm>
            <a:off x="4860032" y="508518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84" name="Rectangle 183"/>
          <p:cNvSpPr/>
          <p:nvPr/>
        </p:nvSpPr>
        <p:spPr>
          <a:xfrm>
            <a:off x="1835696" y="436510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3203848" y="5589240"/>
            <a:ext cx="5544616" cy="792088"/>
          </a:xfrm>
          <a:prstGeom prst="roundRect">
            <a:avLst>
              <a:gd name="adj" fmla="val 1578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Maybe you can find some more telling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informal description of the corresponding language?</a:t>
            </a:r>
            <a:endParaRPr lang="en-US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611560" y="692696"/>
            <a:ext cx="7848872" cy="792088"/>
          </a:xfrm>
          <a:prstGeom prst="roundRect">
            <a:avLst>
              <a:gd name="adj" fmla="val 111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4</a:t>
            </a:r>
            <a:r>
              <a:rPr lang="en-US" b="1" smtClean="0">
                <a:solidFill>
                  <a:srgbClr val="000000"/>
                </a:solidFill>
              </a:rPr>
              <a:t> accepting intersection of two regular languages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,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accepted </a:t>
            </a:r>
            <a:r>
              <a:rPr lang="en-US" b="1">
                <a:solidFill>
                  <a:srgbClr val="000000"/>
                </a:solidFill>
              </a:rPr>
              <a:t>by </a:t>
            </a:r>
            <a:r>
              <a:rPr lang="en-US" b="1" smtClean="0">
                <a:solidFill>
                  <a:srgbClr val="000000"/>
                </a:solidFill>
              </a:rPr>
              <a:t>automata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, A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respectively.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Intersection 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11560" y="1700808"/>
            <a:ext cx="8064896" cy="4680520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and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Create Cartesian product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1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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2  , </a:t>
            </a:r>
            <a:r>
              <a:rPr lang="en-US" smtClean="0">
                <a:solidFill>
                  <a:srgbClr val="000000"/>
                </a:solidFill>
              </a:rPr>
              <a:t>where Q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Q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are sets of states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Each state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4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will be an ordered pair of states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, A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State (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S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will be start state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where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,S</a:t>
            </a:r>
            <a:r>
              <a:rPr lang="en-US" baseline="-25000" smtClean="0">
                <a:solidFill>
                  <a:srgbClr val="000000"/>
                </a:solidFill>
              </a:rPr>
              <a:t>2 </a:t>
            </a:r>
            <a:r>
              <a:rPr lang="en-US" smtClean="0">
                <a:solidFill>
                  <a:srgbClr val="000000"/>
                </a:solidFill>
              </a:rPr>
              <a:t> are start states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Final states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4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will be just those pairs (F, G),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where F is a final state of A</a:t>
            </a:r>
            <a:r>
              <a:rPr lang="en-US" baseline="-25000" smtClean="0">
                <a:solidFill>
                  <a:srgbClr val="000000"/>
                </a:solidFill>
              </a:rPr>
              <a:t>1 </a:t>
            </a:r>
            <a:r>
              <a:rPr lang="en-US" smtClean="0">
                <a:solidFill>
                  <a:srgbClr val="000000"/>
                </a:solidFill>
              </a:rPr>
              <a:t>and G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a final </a:t>
            </a:r>
            <a:r>
              <a:rPr lang="en-US">
                <a:solidFill>
                  <a:srgbClr val="000000"/>
                </a:solidFill>
              </a:rPr>
              <a:t>state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Create transition </a:t>
            </a:r>
            <a:r>
              <a:rPr lang="en-US">
                <a:solidFill>
                  <a:srgbClr val="000000"/>
                </a:solidFill>
              </a:rPr>
              <a:t>from state </a:t>
            </a:r>
            <a:r>
              <a:rPr lang="en-US" smtClean="0">
                <a:solidFill>
                  <a:srgbClr val="000000"/>
                </a:solidFill>
              </a:rPr>
              <a:t>(p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p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to </a:t>
            </a:r>
            <a:r>
              <a:rPr lang="en-US" smtClean="0">
                <a:solidFill>
                  <a:srgbClr val="000000"/>
                </a:solidFill>
              </a:rPr>
              <a:t>(q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</a:t>
            </a:r>
            <a:r>
              <a:rPr lang="en-US" smtClean="0">
                <a:solidFill>
                  <a:srgbClr val="000000"/>
                </a:solidFill>
              </a:rPr>
              <a:t>in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labeled by symbol </a:t>
            </a:r>
            <a:r>
              <a:rPr lang="en-US" i="1" smtClean="0">
                <a:solidFill>
                  <a:srgbClr val="000000"/>
                </a:solidFill>
              </a:rPr>
              <a:t>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  if and only if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     there is a transition p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</a:t>
            </a:r>
            <a:r>
              <a:rPr lang="en-US" smtClean="0">
                <a:solidFill>
                  <a:srgbClr val="000000"/>
                </a:solidFill>
              </a:rPr>
              <a:t> q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labeled by </a:t>
            </a:r>
            <a:r>
              <a:rPr lang="en-US" i="1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 in A</a:t>
            </a:r>
            <a:r>
              <a:rPr lang="en-US" baseline="-25000" smtClean="0">
                <a:solidFill>
                  <a:srgbClr val="000000"/>
                </a:solidFill>
              </a:rPr>
              <a:t>1   </a:t>
            </a:r>
            <a:r>
              <a:rPr lang="en-US" smtClean="0">
                <a:solidFill>
                  <a:srgbClr val="000000"/>
                </a:solidFill>
              </a:rPr>
              <a:t> and </a:t>
            </a:r>
            <a:r>
              <a:rPr lang="en-US">
                <a:solidFill>
                  <a:srgbClr val="000000"/>
                </a:solidFill>
              </a:rPr>
              <a:t>also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         there is a </a:t>
            </a:r>
            <a:r>
              <a:rPr lang="en-US">
                <a:solidFill>
                  <a:srgbClr val="000000"/>
                </a:solidFill>
              </a:rPr>
              <a:t>transition </a:t>
            </a:r>
            <a:r>
              <a:rPr lang="en-US" smtClean="0">
                <a:solidFill>
                  <a:srgbClr val="000000"/>
                </a:solidFill>
              </a:rPr>
              <a:t>p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sym typeface="Symbol"/>
              </a:rPr>
              <a:t>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labeled by </a:t>
            </a:r>
            <a:r>
              <a:rPr lang="en-US" i="1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1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1907704" y="764704"/>
            <a:ext cx="6912768" cy="554461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923927" y="5229200"/>
            <a:ext cx="4368392" cy="1169286"/>
          </a:xfrm>
          <a:custGeom>
            <a:avLst/>
            <a:gdLst>
              <a:gd name="connsiteX0" fmla="*/ 80485 w 4368392"/>
              <a:gd name="connsiteY0" fmla="*/ 200877 h 1169286"/>
              <a:gd name="connsiteX1" fmla="*/ 672156 w 4368392"/>
              <a:gd name="connsiteY1" fmla="*/ 270033 h 1169286"/>
              <a:gd name="connsiteX2" fmla="*/ 818152 w 4368392"/>
              <a:gd name="connsiteY2" fmla="*/ 1092 h 1169286"/>
              <a:gd name="connsiteX3" fmla="*/ 1079410 w 4368392"/>
              <a:gd name="connsiteY3" fmla="*/ 177825 h 1169286"/>
              <a:gd name="connsiteX4" fmla="*/ 1394455 w 4368392"/>
              <a:gd name="connsiteY4" fmla="*/ 246981 h 1169286"/>
              <a:gd name="connsiteX5" fmla="*/ 1532768 w 4368392"/>
              <a:gd name="connsiteY5" fmla="*/ 54880 h 1169286"/>
              <a:gd name="connsiteX6" fmla="*/ 1694132 w 4368392"/>
              <a:gd name="connsiteY6" fmla="*/ 323821 h 1169286"/>
              <a:gd name="connsiteX7" fmla="*/ 1916969 w 4368392"/>
              <a:gd name="connsiteY7" fmla="*/ 323821 h 1169286"/>
              <a:gd name="connsiteX8" fmla="*/ 2139806 w 4368392"/>
              <a:gd name="connsiteY8" fmla="*/ 316137 h 1169286"/>
              <a:gd name="connsiteX9" fmla="*/ 2132122 w 4368392"/>
              <a:gd name="connsiteY9" fmla="*/ 162456 h 1169286"/>
              <a:gd name="connsiteX10" fmla="*/ 2331907 w 4368392"/>
              <a:gd name="connsiteY10" fmla="*/ 246981 h 1169286"/>
              <a:gd name="connsiteX11" fmla="*/ 2562428 w 4368392"/>
              <a:gd name="connsiteY11" fmla="*/ 62564 h 1169286"/>
              <a:gd name="connsiteX12" fmla="*/ 2869789 w 4368392"/>
              <a:gd name="connsiteY12" fmla="*/ 124036 h 1169286"/>
              <a:gd name="connsiteX13" fmla="*/ 2892841 w 4368392"/>
              <a:gd name="connsiteY13" fmla="*/ 193193 h 1169286"/>
              <a:gd name="connsiteX14" fmla="*/ 3146415 w 4368392"/>
              <a:gd name="connsiteY14" fmla="*/ 31828 h 1169286"/>
              <a:gd name="connsiteX15" fmla="*/ 3530616 w 4368392"/>
              <a:gd name="connsiteY15" fmla="*/ 62564 h 1169286"/>
              <a:gd name="connsiteX16" fmla="*/ 3576720 w 4368392"/>
              <a:gd name="connsiteY16" fmla="*/ 231613 h 1169286"/>
              <a:gd name="connsiteX17" fmla="*/ 3861030 w 4368392"/>
              <a:gd name="connsiteY17" fmla="*/ 116352 h 1169286"/>
              <a:gd name="connsiteX18" fmla="*/ 4153023 w 4368392"/>
              <a:gd name="connsiteY18" fmla="*/ 254665 h 1169286"/>
              <a:gd name="connsiteX19" fmla="*/ 4368176 w 4368392"/>
              <a:gd name="connsiteY19" fmla="*/ 400662 h 1169286"/>
              <a:gd name="connsiteX20" fmla="*/ 4114603 w 4368392"/>
              <a:gd name="connsiteY20" fmla="*/ 746443 h 1169286"/>
              <a:gd name="connsiteX21" fmla="*/ 3930186 w 4368392"/>
              <a:gd name="connsiteY21" fmla="*/ 784863 h 1169286"/>
              <a:gd name="connsiteX22" fmla="*/ 3899450 w 4368392"/>
              <a:gd name="connsiteY22" fmla="*/ 1038436 h 1169286"/>
              <a:gd name="connsiteX23" fmla="*/ 3576720 w 4368392"/>
              <a:gd name="connsiteY23" fmla="*/ 861704 h 1169286"/>
              <a:gd name="connsiteX24" fmla="*/ 3392304 w 4368392"/>
              <a:gd name="connsiteY24" fmla="*/ 1023068 h 1169286"/>
              <a:gd name="connsiteX25" fmla="*/ 3131047 w 4368392"/>
              <a:gd name="connsiteY25" fmla="*/ 946228 h 1169286"/>
              <a:gd name="connsiteX26" fmla="*/ 2892841 w 4368392"/>
              <a:gd name="connsiteY26" fmla="*/ 992332 h 1169286"/>
              <a:gd name="connsiteX27" fmla="*/ 2769897 w 4368392"/>
              <a:gd name="connsiteY27" fmla="*/ 792547 h 1169286"/>
              <a:gd name="connsiteX28" fmla="*/ 2570112 w 4368392"/>
              <a:gd name="connsiteY28" fmla="*/ 1030752 h 1169286"/>
              <a:gd name="connsiteX29" fmla="*/ 2554744 w 4368392"/>
              <a:gd name="connsiteY29" fmla="*/ 1030752 h 1169286"/>
              <a:gd name="connsiteX30" fmla="*/ 2109070 w 4368392"/>
              <a:gd name="connsiteY30" fmla="*/ 807915 h 1169286"/>
              <a:gd name="connsiteX31" fmla="*/ 1993810 w 4368392"/>
              <a:gd name="connsiteY31" fmla="*/ 1169065 h 1169286"/>
              <a:gd name="connsiteX32" fmla="*/ 1686448 w 4368392"/>
              <a:gd name="connsiteY32" fmla="*/ 746443 h 1169286"/>
              <a:gd name="connsiteX33" fmla="*/ 1517399 w 4368392"/>
              <a:gd name="connsiteY33" fmla="*/ 1015384 h 1169286"/>
              <a:gd name="connsiteX34" fmla="*/ 1240774 w 4368392"/>
              <a:gd name="connsiteY34" fmla="*/ 1030752 h 1169286"/>
              <a:gd name="connsiteX35" fmla="*/ 1279194 w 4368392"/>
              <a:gd name="connsiteY35" fmla="*/ 869388 h 1169286"/>
              <a:gd name="connsiteX36" fmla="*/ 1048673 w 4368392"/>
              <a:gd name="connsiteY36" fmla="*/ 869388 h 1169286"/>
              <a:gd name="connsiteX37" fmla="*/ 994885 w 4368392"/>
              <a:gd name="connsiteY37" fmla="*/ 1007700 h 1169286"/>
              <a:gd name="connsiteX38" fmla="*/ 910361 w 4368392"/>
              <a:gd name="connsiteY38" fmla="*/ 884756 h 1169286"/>
              <a:gd name="connsiteX39" fmla="*/ 725944 w 4368392"/>
              <a:gd name="connsiteY39" fmla="*/ 930860 h 1169286"/>
              <a:gd name="connsiteX40" fmla="*/ 280270 w 4368392"/>
              <a:gd name="connsiteY40" fmla="*/ 846335 h 1169286"/>
              <a:gd name="connsiteX41" fmla="*/ 280270 w 4368392"/>
              <a:gd name="connsiteY41" fmla="*/ 469818 h 1169286"/>
              <a:gd name="connsiteX42" fmla="*/ 26697 w 4368392"/>
              <a:gd name="connsiteY42" fmla="*/ 515922 h 1169286"/>
              <a:gd name="connsiteX43" fmla="*/ 80485 w 4368392"/>
              <a:gd name="connsiteY43" fmla="*/ 200877 h 116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368392" h="1169286">
                <a:moveTo>
                  <a:pt x="80485" y="200877"/>
                </a:moveTo>
                <a:cubicBezTo>
                  <a:pt x="188062" y="159895"/>
                  <a:pt x="549212" y="303330"/>
                  <a:pt x="672156" y="270033"/>
                </a:cubicBezTo>
                <a:cubicBezTo>
                  <a:pt x="795100" y="236736"/>
                  <a:pt x="750276" y="16460"/>
                  <a:pt x="818152" y="1092"/>
                </a:cubicBezTo>
                <a:cubicBezTo>
                  <a:pt x="886028" y="-14276"/>
                  <a:pt x="983360" y="136843"/>
                  <a:pt x="1079410" y="177825"/>
                </a:cubicBezTo>
                <a:cubicBezTo>
                  <a:pt x="1175461" y="218807"/>
                  <a:pt x="1318895" y="267472"/>
                  <a:pt x="1394455" y="246981"/>
                </a:cubicBezTo>
                <a:cubicBezTo>
                  <a:pt x="1470015" y="226490"/>
                  <a:pt x="1482822" y="42073"/>
                  <a:pt x="1532768" y="54880"/>
                </a:cubicBezTo>
                <a:cubicBezTo>
                  <a:pt x="1582714" y="67687"/>
                  <a:pt x="1630099" y="278998"/>
                  <a:pt x="1694132" y="323821"/>
                </a:cubicBezTo>
                <a:cubicBezTo>
                  <a:pt x="1758165" y="368644"/>
                  <a:pt x="1842690" y="325102"/>
                  <a:pt x="1916969" y="323821"/>
                </a:cubicBezTo>
                <a:cubicBezTo>
                  <a:pt x="1991248" y="322540"/>
                  <a:pt x="2103947" y="343031"/>
                  <a:pt x="2139806" y="316137"/>
                </a:cubicBezTo>
                <a:cubicBezTo>
                  <a:pt x="2175665" y="289243"/>
                  <a:pt x="2100105" y="173982"/>
                  <a:pt x="2132122" y="162456"/>
                </a:cubicBezTo>
                <a:cubicBezTo>
                  <a:pt x="2164139" y="150930"/>
                  <a:pt x="2260189" y="263630"/>
                  <a:pt x="2331907" y="246981"/>
                </a:cubicBezTo>
                <a:cubicBezTo>
                  <a:pt x="2403625" y="230332"/>
                  <a:pt x="2472781" y="83055"/>
                  <a:pt x="2562428" y="62564"/>
                </a:cubicBezTo>
                <a:cubicBezTo>
                  <a:pt x="2652075" y="42073"/>
                  <a:pt x="2814720" y="102264"/>
                  <a:pt x="2869789" y="124036"/>
                </a:cubicBezTo>
                <a:cubicBezTo>
                  <a:pt x="2924858" y="145807"/>
                  <a:pt x="2846737" y="208561"/>
                  <a:pt x="2892841" y="193193"/>
                </a:cubicBezTo>
                <a:cubicBezTo>
                  <a:pt x="2938945" y="177825"/>
                  <a:pt x="3040119" y="53600"/>
                  <a:pt x="3146415" y="31828"/>
                </a:cubicBezTo>
                <a:cubicBezTo>
                  <a:pt x="3252711" y="10056"/>
                  <a:pt x="3458899" y="29267"/>
                  <a:pt x="3530616" y="62564"/>
                </a:cubicBezTo>
                <a:cubicBezTo>
                  <a:pt x="3602333" y="95861"/>
                  <a:pt x="3521651" y="222648"/>
                  <a:pt x="3576720" y="231613"/>
                </a:cubicBezTo>
                <a:cubicBezTo>
                  <a:pt x="3631789" y="240578"/>
                  <a:pt x="3764980" y="112510"/>
                  <a:pt x="3861030" y="116352"/>
                </a:cubicBezTo>
                <a:cubicBezTo>
                  <a:pt x="3957080" y="120194"/>
                  <a:pt x="4068499" y="207280"/>
                  <a:pt x="4153023" y="254665"/>
                </a:cubicBezTo>
                <a:cubicBezTo>
                  <a:pt x="4237547" y="302050"/>
                  <a:pt x="4374579" y="318699"/>
                  <a:pt x="4368176" y="400662"/>
                </a:cubicBezTo>
                <a:cubicBezTo>
                  <a:pt x="4361773" y="482625"/>
                  <a:pt x="4187601" y="682410"/>
                  <a:pt x="4114603" y="746443"/>
                </a:cubicBezTo>
                <a:cubicBezTo>
                  <a:pt x="4041605" y="810476"/>
                  <a:pt x="3966045" y="736198"/>
                  <a:pt x="3930186" y="784863"/>
                </a:cubicBezTo>
                <a:cubicBezTo>
                  <a:pt x="3894327" y="833528"/>
                  <a:pt x="3958361" y="1025629"/>
                  <a:pt x="3899450" y="1038436"/>
                </a:cubicBezTo>
                <a:cubicBezTo>
                  <a:pt x="3840539" y="1051243"/>
                  <a:pt x="3661244" y="864265"/>
                  <a:pt x="3576720" y="861704"/>
                </a:cubicBezTo>
                <a:cubicBezTo>
                  <a:pt x="3492196" y="859143"/>
                  <a:pt x="3466583" y="1008981"/>
                  <a:pt x="3392304" y="1023068"/>
                </a:cubicBezTo>
                <a:cubicBezTo>
                  <a:pt x="3318025" y="1037155"/>
                  <a:pt x="3214291" y="951351"/>
                  <a:pt x="3131047" y="946228"/>
                </a:cubicBezTo>
                <a:cubicBezTo>
                  <a:pt x="3047803" y="941105"/>
                  <a:pt x="2953033" y="1017945"/>
                  <a:pt x="2892841" y="992332"/>
                </a:cubicBezTo>
                <a:cubicBezTo>
                  <a:pt x="2832649" y="966719"/>
                  <a:pt x="2823685" y="786144"/>
                  <a:pt x="2769897" y="792547"/>
                </a:cubicBezTo>
                <a:cubicBezTo>
                  <a:pt x="2716109" y="798950"/>
                  <a:pt x="2605971" y="991051"/>
                  <a:pt x="2570112" y="1030752"/>
                </a:cubicBezTo>
                <a:cubicBezTo>
                  <a:pt x="2534253" y="1070453"/>
                  <a:pt x="2631584" y="1067892"/>
                  <a:pt x="2554744" y="1030752"/>
                </a:cubicBezTo>
                <a:cubicBezTo>
                  <a:pt x="2477904" y="993613"/>
                  <a:pt x="2202559" y="784863"/>
                  <a:pt x="2109070" y="807915"/>
                </a:cubicBezTo>
                <a:cubicBezTo>
                  <a:pt x="2015581" y="830967"/>
                  <a:pt x="2064247" y="1179310"/>
                  <a:pt x="1993810" y="1169065"/>
                </a:cubicBezTo>
                <a:cubicBezTo>
                  <a:pt x="1923373" y="1158820"/>
                  <a:pt x="1765850" y="772056"/>
                  <a:pt x="1686448" y="746443"/>
                </a:cubicBezTo>
                <a:cubicBezTo>
                  <a:pt x="1607046" y="720830"/>
                  <a:pt x="1591678" y="967999"/>
                  <a:pt x="1517399" y="1015384"/>
                </a:cubicBezTo>
                <a:cubicBezTo>
                  <a:pt x="1443120" y="1062769"/>
                  <a:pt x="1280475" y="1055085"/>
                  <a:pt x="1240774" y="1030752"/>
                </a:cubicBezTo>
                <a:cubicBezTo>
                  <a:pt x="1201073" y="1006419"/>
                  <a:pt x="1311211" y="896282"/>
                  <a:pt x="1279194" y="869388"/>
                </a:cubicBezTo>
                <a:cubicBezTo>
                  <a:pt x="1247177" y="842494"/>
                  <a:pt x="1096058" y="846336"/>
                  <a:pt x="1048673" y="869388"/>
                </a:cubicBezTo>
                <a:cubicBezTo>
                  <a:pt x="1001288" y="892440"/>
                  <a:pt x="1017937" y="1005139"/>
                  <a:pt x="994885" y="1007700"/>
                </a:cubicBezTo>
                <a:cubicBezTo>
                  <a:pt x="971833" y="1010261"/>
                  <a:pt x="955184" y="897563"/>
                  <a:pt x="910361" y="884756"/>
                </a:cubicBezTo>
                <a:cubicBezTo>
                  <a:pt x="865538" y="871949"/>
                  <a:pt x="830959" y="937263"/>
                  <a:pt x="725944" y="930860"/>
                </a:cubicBezTo>
                <a:cubicBezTo>
                  <a:pt x="620929" y="924457"/>
                  <a:pt x="354549" y="923175"/>
                  <a:pt x="280270" y="846335"/>
                </a:cubicBezTo>
                <a:cubicBezTo>
                  <a:pt x="205991" y="769495"/>
                  <a:pt x="322532" y="524887"/>
                  <a:pt x="280270" y="469818"/>
                </a:cubicBezTo>
                <a:cubicBezTo>
                  <a:pt x="238008" y="414749"/>
                  <a:pt x="59994" y="556903"/>
                  <a:pt x="26697" y="515922"/>
                </a:cubicBezTo>
                <a:cubicBezTo>
                  <a:pt x="-6600" y="474941"/>
                  <a:pt x="-27092" y="241859"/>
                  <a:pt x="80485" y="200877"/>
                </a:cubicBezTo>
                <a:close/>
              </a:path>
            </a:pathLst>
          </a:cu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Freeform 44"/>
          <p:cNvSpPr/>
          <p:nvPr/>
        </p:nvSpPr>
        <p:spPr>
          <a:xfrm rot="16200000">
            <a:off x="795208" y="2453263"/>
            <a:ext cx="4294019" cy="1204933"/>
          </a:xfrm>
          <a:custGeom>
            <a:avLst/>
            <a:gdLst>
              <a:gd name="connsiteX0" fmla="*/ 16437 w 4294019"/>
              <a:gd name="connsiteY0" fmla="*/ 400231 h 1204933"/>
              <a:gd name="connsiteX1" fmla="*/ 408322 w 4294019"/>
              <a:gd name="connsiteY1" fmla="*/ 77502 h 1204933"/>
              <a:gd name="connsiteX2" fmla="*/ 807892 w 4294019"/>
              <a:gd name="connsiteY2" fmla="*/ 338759 h 1204933"/>
              <a:gd name="connsiteX3" fmla="*/ 1122937 w 4294019"/>
              <a:gd name="connsiteY3" fmla="*/ 661 h 1204933"/>
              <a:gd name="connsiteX4" fmla="*/ 1353458 w 4294019"/>
              <a:gd name="connsiteY4" fmla="*/ 254235 h 1204933"/>
              <a:gd name="connsiteX5" fmla="*/ 1799132 w 4294019"/>
              <a:gd name="connsiteY5" fmla="*/ 315707 h 1204933"/>
              <a:gd name="connsiteX6" fmla="*/ 1883657 w 4294019"/>
              <a:gd name="connsiteY6" fmla="*/ 192762 h 1204933"/>
              <a:gd name="connsiteX7" fmla="*/ 2160282 w 4294019"/>
              <a:gd name="connsiteY7" fmla="*/ 77502 h 1204933"/>
              <a:gd name="connsiteX8" fmla="*/ 2283227 w 4294019"/>
              <a:gd name="connsiteY8" fmla="*/ 369495 h 1204933"/>
              <a:gd name="connsiteX9" fmla="*/ 2667428 w 4294019"/>
              <a:gd name="connsiteY9" fmla="*/ 146658 h 1204933"/>
              <a:gd name="connsiteX10" fmla="*/ 2828793 w 4294019"/>
              <a:gd name="connsiteY10" fmla="*/ 269603 h 1204933"/>
              <a:gd name="connsiteX11" fmla="*/ 2682796 w 4294019"/>
              <a:gd name="connsiteY11" fmla="*/ 430967 h 1204933"/>
              <a:gd name="connsiteX12" fmla="*/ 2990158 w 4294019"/>
              <a:gd name="connsiteY12" fmla="*/ 430967 h 1204933"/>
              <a:gd name="connsiteX13" fmla="*/ 3228363 w 4294019"/>
              <a:gd name="connsiteY13" fmla="*/ 177394 h 1204933"/>
              <a:gd name="connsiteX14" fmla="*/ 3366675 w 4294019"/>
              <a:gd name="connsiteY14" fmla="*/ 308023 h 1204933"/>
              <a:gd name="connsiteX15" fmla="*/ 3697089 w 4294019"/>
              <a:gd name="connsiteY15" fmla="*/ 308023 h 1204933"/>
              <a:gd name="connsiteX16" fmla="*/ 3873822 w 4294019"/>
              <a:gd name="connsiteY16" fmla="*/ 354127 h 1204933"/>
              <a:gd name="connsiteX17" fmla="*/ 4127395 w 4294019"/>
              <a:gd name="connsiteY17" fmla="*/ 492440 h 1204933"/>
              <a:gd name="connsiteX18" fmla="*/ 4281075 w 4294019"/>
              <a:gd name="connsiteY18" fmla="*/ 331075 h 1204933"/>
              <a:gd name="connsiteX19" fmla="*/ 4281075 w 4294019"/>
              <a:gd name="connsiteY19" fmla="*/ 799801 h 1204933"/>
              <a:gd name="connsiteX20" fmla="*/ 4242655 w 4294019"/>
              <a:gd name="connsiteY20" fmla="*/ 953482 h 1204933"/>
              <a:gd name="connsiteX21" fmla="*/ 3896874 w 4294019"/>
              <a:gd name="connsiteY21" fmla="*/ 1022638 h 1204933"/>
              <a:gd name="connsiteX22" fmla="*/ 3412780 w 4294019"/>
              <a:gd name="connsiteY22" fmla="*/ 1114846 h 1204933"/>
              <a:gd name="connsiteX23" fmla="*/ 3412780 w 4294019"/>
              <a:gd name="connsiteY23" fmla="*/ 938114 h 1204933"/>
              <a:gd name="connsiteX24" fmla="*/ 3243731 w 4294019"/>
              <a:gd name="connsiteY24" fmla="*/ 1168635 h 1204933"/>
              <a:gd name="connsiteX25" fmla="*/ 2974790 w 4294019"/>
              <a:gd name="connsiteY25" fmla="*/ 1007270 h 1204933"/>
              <a:gd name="connsiteX26" fmla="*/ 2759637 w 4294019"/>
              <a:gd name="connsiteY26" fmla="*/ 1130214 h 1204933"/>
              <a:gd name="connsiteX27" fmla="*/ 2821109 w 4294019"/>
              <a:gd name="connsiteY27" fmla="*/ 1199371 h 1204933"/>
              <a:gd name="connsiteX28" fmla="*/ 2513748 w 4294019"/>
              <a:gd name="connsiteY28" fmla="*/ 984218 h 1204933"/>
              <a:gd name="connsiteX29" fmla="*/ 2198702 w 4294019"/>
              <a:gd name="connsiteY29" fmla="*/ 1122530 h 1204933"/>
              <a:gd name="connsiteX30" fmla="*/ 1922077 w 4294019"/>
              <a:gd name="connsiteY30" fmla="*/ 1076426 h 1204933"/>
              <a:gd name="connsiteX31" fmla="*/ 1875973 w 4294019"/>
              <a:gd name="connsiteY31" fmla="*/ 930430 h 1204933"/>
              <a:gd name="connsiteX32" fmla="*/ 1645452 w 4294019"/>
              <a:gd name="connsiteY32" fmla="*/ 1114846 h 1204933"/>
              <a:gd name="connsiteX33" fmla="*/ 1338090 w 4294019"/>
              <a:gd name="connsiteY33" fmla="*/ 907377 h 1204933"/>
              <a:gd name="connsiteX34" fmla="*/ 1130622 w 4294019"/>
              <a:gd name="connsiteY34" fmla="*/ 1045690 h 1204933"/>
              <a:gd name="connsiteX35" fmla="*/ 923153 w 4294019"/>
              <a:gd name="connsiteY35" fmla="*/ 853589 h 1204933"/>
              <a:gd name="connsiteX36" fmla="*/ 708000 w 4294019"/>
              <a:gd name="connsiteY36" fmla="*/ 907377 h 1204933"/>
              <a:gd name="connsiteX37" fmla="*/ 638843 w 4294019"/>
              <a:gd name="connsiteY37" fmla="*/ 730645 h 1204933"/>
              <a:gd name="connsiteX38" fmla="*/ 546635 w 4294019"/>
              <a:gd name="connsiteY38" fmla="*/ 930430 h 1204933"/>
              <a:gd name="connsiteX39" fmla="*/ 270010 w 4294019"/>
              <a:gd name="connsiteY39" fmla="*/ 1091794 h 1204933"/>
              <a:gd name="connsiteX40" fmla="*/ 293062 w 4294019"/>
              <a:gd name="connsiteY40" fmla="*/ 769065 h 1204933"/>
              <a:gd name="connsiteX41" fmla="*/ 223906 w 4294019"/>
              <a:gd name="connsiteY41" fmla="*/ 538544 h 1204933"/>
              <a:gd name="connsiteX42" fmla="*/ 77909 w 4294019"/>
              <a:gd name="connsiteY42" fmla="*/ 600016 h 1204933"/>
              <a:gd name="connsiteX43" fmla="*/ 70225 w 4294019"/>
              <a:gd name="connsiteY43" fmla="*/ 454019 h 1204933"/>
              <a:gd name="connsiteX44" fmla="*/ 16437 w 4294019"/>
              <a:gd name="connsiteY44" fmla="*/ 400231 h 120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294019" h="1204933">
                <a:moveTo>
                  <a:pt x="16437" y="400231"/>
                </a:moveTo>
                <a:cubicBezTo>
                  <a:pt x="72786" y="337478"/>
                  <a:pt x="276413" y="87747"/>
                  <a:pt x="408322" y="77502"/>
                </a:cubicBezTo>
                <a:cubicBezTo>
                  <a:pt x="540231" y="67257"/>
                  <a:pt x="688790" y="351566"/>
                  <a:pt x="807892" y="338759"/>
                </a:cubicBezTo>
                <a:cubicBezTo>
                  <a:pt x="926994" y="325952"/>
                  <a:pt x="1032009" y="14748"/>
                  <a:pt x="1122937" y="661"/>
                </a:cubicBezTo>
                <a:cubicBezTo>
                  <a:pt x="1213865" y="-13426"/>
                  <a:pt x="1240759" y="201727"/>
                  <a:pt x="1353458" y="254235"/>
                </a:cubicBezTo>
                <a:cubicBezTo>
                  <a:pt x="1466157" y="306743"/>
                  <a:pt x="1710766" y="325952"/>
                  <a:pt x="1799132" y="315707"/>
                </a:cubicBezTo>
                <a:cubicBezTo>
                  <a:pt x="1887498" y="305462"/>
                  <a:pt x="1823465" y="232463"/>
                  <a:pt x="1883657" y="192762"/>
                </a:cubicBezTo>
                <a:cubicBezTo>
                  <a:pt x="1943849" y="153061"/>
                  <a:pt x="2093687" y="48047"/>
                  <a:pt x="2160282" y="77502"/>
                </a:cubicBezTo>
                <a:cubicBezTo>
                  <a:pt x="2226877" y="106957"/>
                  <a:pt x="2198703" y="357969"/>
                  <a:pt x="2283227" y="369495"/>
                </a:cubicBezTo>
                <a:cubicBezTo>
                  <a:pt x="2367751" y="381021"/>
                  <a:pt x="2576500" y="163307"/>
                  <a:pt x="2667428" y="146658"/>
                </a:cubicBezTo>
                <a:cubicBezTo>
                  <a:pt x="2758356" y="130009"/>
                  <a:pt x="2826232" y="222218"/>
                  <a:pt x="2828793" y="269603"/>
                </a:cubicBezTo>
                <a:cubicBezTo>
                  <a:pt x="2831354" y="316988"/>
                  <a:pt x="2655902" y="404073"/>
                  <a:pt x="2682796" y="430967"/>
                </a:cubicBezTo>
                <a:cubicBezTo>
                  <a:pt x="2709690" y="457861"/>
                  <a:pt x="2899230" y="473229"/>
                  <a:pt x="2990158" y="430967"/>
                </a:cubicBezTo>
                <a:cubicBezTo>
                  <a:pt x="3081086" y="388705"/>
                  <a:pt x="3165610" y="197885"/>
                  <a:pt x="3228363" y="177394"/>
                </a:cubicBezTo>
                <a:cubicBezTo>
                  <a:pt x="3291116" y="156903"/>
                  <a:pt x="3288554" y="286251"/>
                  <a:pt x="3366675" y="308023"/>
                </a:cubicBezTo>
                <a:cubicBezTo>
                  <a:pt x="3444796" y="329794"/>
                  <a:pt x="3612565" y="300339"/>
                  <a:pt x="3697089" y="308023"/>
                </a:cubicBezTo>
                <a:cubicBezTo>
                  <a:pt x="3781614" y="315707"/>
                  <a:pt x="3802104" y="323391"/>
                  <a:pt x="3873822" y="354127"/>
                </a:cubicBezTo>
                <a:cubicBezTo>
                  <a:pt x="3945540" y="384863"/>
                  <a:pt x="4059520" y="496282"/>
                  <a:pt x="4127395" y="492440"/>
                </a:cubicBezTo>
                <a:cubicBezTo>
                  <a:pt x="4195271" y="488598"/>
                  <a:pt x="4255462" y="279848"/>
                  <a:pt x="4281075" y="331075"/>
                </a:cubicBezTo>
                <a:cubicBezTo>
                  <a:pt x="4306688" y="382302"/>
                  <a:pt x="4287478" y="696067"/>
                  <a:pt x="4281075" y="799801"/>
                </a:cubicBezTo>
                <a:cubicBezTo>
                  <a:pt x="4274672" y="903535"/>
                  <a:pt x="4306688" y="916343"/>
                  <a:pt x="4242655" y="953482"/>
                </a:cubicBezTo>
                <a:cubicBezTo>
                  <a:pt x="4178622" y="990621"/>
                  <a:pt x="3896874" y="1022638"/>
                  <a:pt x="3896874" y="1022638"/>
                </a:cubicBezTo>
                <a:cubicBezTo>
                  <a:pt x="3758562" y="1049532"/>
                  <a:pt x="3493462" y="1128933"/>
                  <a:pt x="3412780" y="1114846"/>
                </a:cubicBezTo>
                <a:cubicBezTo>
                  <a:pt x="3332098" y="1100759"/>
                  <a:pt x="3440955" y="929149"/>
                  <a:pt x="3412780" y="938114"/>
                </a:cubicBezTo>
                <a:cubicBezTo>
                  <a:pt x="3384605" y="947079"/>
                  <a:pt x="3316729" y="1157109"/>
                  <a:pt x="3243731" y="1168635"/>
                </a:cubicBezTo>
                <a:cubicBezTo>
                  <a:pt x="3170733" y="1180161"/>
                  <a:pt x="3055472" y="1013674"/>
                  <a:pt x="2974790" y="1007270"/>
                </a:cubicBezTo>
                <a:cubicBezTo>
                  <a:pt x="2894108" y="1000867"/>
                  <a:pt x="2785251" y="1098197"/>
                  <a:pt x="2759637" y="1130214"/>
                </a:cubicBezTo>
                <a:cubicBezTo>
                  <a:pt x="2734024" y="1162231"/>
                  <a:pt x="2862091" y="1223704"/>
                  <a:pt x="2821109" y="1199371"/>
                </a:cubicBezTo>
                <a:cubicBezTo>
                  <a:pt x="2780128" y="1175038"/>
                  <a:pt x="2617482" y="997025"/>
                  <a:pt x="2513748" y="984218"/>
                </a:cubicBezTo>
                <a:cubicBezTo>
                  <a:pt x="2410014" y="971411"/>
                  <a:pt x="2297314" y="1107162"/>
                  <a:pt x="2198702" y="1122530"/>
                </a:cubicBezTo>
                <a:cubicBezTo>
                  <a:pt x="2100090" y="1137898"/>
                  <a:pt x="1975865" y="1108443"/>
                  <a:pt x="1922077" y="1076426"/>
                </a:cubicBezTo>
                <a:cubicBezTo>
                  <a:pt x="1868289" y="1044409"/>
                  <a:pt x="1922077" y="924027"/>
                  <a:pt x="1875973" y="930430"/>
                </a:cubicBezTo>
                <a:cubicBezTo>
                  <a:pt x="1829869" y="936833"/>
                  <a:pt x="1735099" y="1118688"/>
                  <a:pt x="1645452" y="1114846"/>
                </a:cubicBezTo>
                <a:cubicBezTo>
                  <a:pt x="1555805" y="1111004"/>
                  <a:pt x="1423895" y="918903"/>
                  <a:pt x="1338090" y="907377"/>
                </a:cubicBezTo>
                <a:cubicBezTo>
                  <a:pt x="1252285" y="895851"/>
                  <a:pt x="1199778" y="1054655"/>
                  <a:pt x="1130622" y="1045690"/>
                </a:cubicBezTo>
                <a:cubicBezTo>
                  <a:pt x="1061466" y="1036725"/>
                  <a:pt x="993590" y="876641"/>
                  <a:pt x="923153" y="853589"/>
                </a:cubicBezTo>
                <a:cubicBezTo>
                  <a:pt x="852716" y="830537"/>
                  <a:pt x="755385" y="927868"/>
                  <a:pt x="708000" y="907377"/>
                </a:cubicBezTo>
                <a:cubicBezTo>
                  <a:pt x="660615" y="886886"/>
                  <a:pt x="665737" y="726803"/>
                  <a:pt x="638843" y="730645"/>
                </a:cubicBezTo>
                <a:cubicBezTo>
                  <a:pt x="611949" y="734487"/>
                  <a:pt x="608107" y="870238"/>
                  <a:pt x="546635" y="930430"/>
                </a:cubicBezTo>
                <a:cubicBezTo>
                  <a:pt x="485163" y="990622"/>
                  <a:pt x="312272" y="1118688"/>
                  <a:pt x="270010" y="1091794"/>
                </a:cubicBezTo>
                <a:cubicBezTo>
                  <a:pt x="227748" y="1064900"/>
                  <a:pt x="300746" y="861273"/>
                  <a:pt x="293062" y="769065"/>
                </a:cubicBezTo>
                <a:cubicBezTo>
                  <a:pt x="285378" y="676857"/>
                  <a:pt x="259765" y="566719"/>
                  <a:pt x="223906" y="538544"/>
                </a:cubicBezTo>
                <a:cubicBezTo>
                  <a:pt x="188047" y="510369"/>
                  <a:pt x="103523" y="614104"/>
                  <a:pt x="77909" y="600016"/>
                </a:cubicBezTo>
                <a:cubicBezTo>
                  <a:pt x="52296" y="585929"/>
                  <a:pt x="74067" y="482194"/>
                  <a:pt x="70225" y="454019"/>
                </a:cubicBezTo>
                <a:cubicBezTo>
                  <a:pt x="66383" y="425844"/>
                  <a:pt x="-39912" y="462984"/>
                  <a:pt x="16437" y="400231"/>
                </a:cubicBezTo>
                <a:close/>
              </a:path>
            </a:pathLst>
          </a:cu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5796137" y="188913"/>
            <a:ext cx="26636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Intersection automaton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107504" y="980728"/>
            <a:ext cx="2016224" cy="3312368"/>
          </a:xfrm>
          <a:prstGeom prst="roundRect">
            <a:avLst>
              <a:gd name="adj" fmla="val 111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Scheme of  an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utomaton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accepting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intersection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two regular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languages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accepted </a:t>
            </a:r>
            <a:r>
              <a:rPr lang="en-US">
                <a:solidFill>
                  <a:srgbClr val="000000"/>
                </a:solidFill>
              </a:rPr>
              <a:t>by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automata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A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respectively.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563255" y="828950"/>
            <a:ext cx="4853135" cy="4382562"/>
          </a:xfrm>
          <a:custGeom>
            <a:avLst/>
            <a:gdLst>
              <a:gd name="connsiteX0" fmla="*/ 196611 w 4853135"/>
              <a:gd name="connsiteY0" fmla="*/ 54714 h 4382562"/>
              <a:gd name="connsiteX1" fmla="*/ 657653 w 4853135"/>
              <a:gd name="connsiteY1" fmla="*/ 146922 h 4382562"/>
              <a:gd name="connsiteX2" fmla="*/ 965014 w 4853135"/>
              <a:gd name="connsiteY2" fmla="*/ 926 h 4382562"/>
              <a:gd name="connsiteX3" fmla="*/ 1111011 w 4853135"/>
              <a:gd name="connsiteY3" fmla="*/ 231447 h 4382562"/>
              <a:gd name="connsiteX4" fmla="*/ 1341532 w 4853135"/>
              <a:gd name="connsiteY4" fmla="*/ 223763 h 4382562"/>
              <a:gd name="connsiteX5" fmla="*/ 1741102 w 4853135"/>
              <a:gd name="connsiteY5" fmla="*/ 269867 h 4382562"/>
              <a:gd name="connsiteX6" fmla="*/ 1694998 w 4853135"/>
              <a:gd name="connsiteY6" fmla="*/ 77766 h 4382562"/>
              <a:gd name="connsiteX7" fmla="*/ 2056147 w 4853135"/>
              <a:gd name="connsiteY7" fmla="*/ 169974 h 4382562"/>
              <a:gd name="connsiteX8" fmla="*/ 2271300 w 4853135"/>
              <a:gd name="connsiteY8" fmla="*/ 323655 h 4382562"/>
              <a:gd name="connsiteX9" fmla="*/ 2355825 w 4853135"/>
              <a:gd name="connsiteY9" fmla="*/ 62398 h 4382562"/>
              <a:gd name="connsiteX10" fmla="*/ 2609398 w 4853135"/>
              <a:gd name="connsiteY10" fmla="*/ 154606 h 4382562"/>
              <a:gd name="connsiteX11" fmla="*/ 2770762 w 4853135"/>
              <a:gd name="connsiteY11" fmla="*/ 246815 h 4382562"/>
              <a:gd name="connsiteX12" fmla="*/ 2886023 w 4853135"/>
              <a:gd name="connsiteY12" fmla="*/ 292919 h 4382562"/>
              <a:gd name="connsiteX13" fmla="*/ 3001283 w 4853135"/>
              <a:gd name="connsiteY13" fmla="*/ 193026 h 4382562"/>
              <a:gd name="connsiteX14" fmla="*/ 3193384 w 4853135"/>
              <a:gd name="connsiteY14" fmla="*/ 239131 h 4382562"/>
              <a:gd name="connsiteX15" fmla="*/ 3385485 w 4853135"/>
              <a:gd name="connsiteY15" fmla="*/ 169974 h 4382562"/>
              <a:gd name="connsiteX16" fmla="*/ 3439273 w 4853135"/>
              <a:gd name="connsiteY16" fmla="*/ 269867 h 4382562"/>
              <a:gd name="connsiteX17" fmla="*/ 3792739 w 4853135"/>
              <a:gd name="connsiteY17" fmla="*/ 208395 h 4382562"/>
              <a:gd name="connsiteX18" fmla="*/ 3969472 w 4853135"/>
              <a:gd name="connsiteY18" fmla="*/ 85450 h 4382562"/>
              <a:gd name="connsiteX19" fmla="*/ 4061680 w 4853135"/>
              <a:gd name="connsiteY19" fmla="*/ 269867 h 4382562"/>
              <a:gd name="connsiteX20" fmla="*/ 4407462 w 4853135"/>
              <a:gd name="connsiteY20" fmla="*/ 154606 h 4382562"/>
              <a:gd name="connsiteX21" fmla="*/ 4499670 w 4853135"/>
              <a:gd name="connsiteY21" fmla="*/ 323655 h 4382562"/>
              <a:gd name="connsiteX22" fmla="*/ 4791663 w 4853135"/>
              <a:gd name="connsiteY22" fmla="*/ 339023 h 4382562"/>
              <a:gd name="connsiteX23" fmla="*/ 4599562 w 4853135"/>
              <a:gd name="connsiteY23" fmla="*/ 531124 h 4382562"/>
              <a:gd name="connsiteX24" fmla="*/ 4699455 w 4853135"/>
              <a:gd name="connsiteY24" fmla="*/ 807749 h 4382562"/>
              <a:gd name="connsiteX25" fmla="*/ 4653351 w 4853135"/>
              <a:gd name="connsiteY25" fmla="*/ 1007534 h 4382562"/>
              <a:gd name="connsiteX26" fmla="*/ 4768611 w 4853135"/>
              <a:gd name="connsiteY26" fmla="*/ 1122795 h 4382562"/>
              <a:gd name="connsiteX27" fmla="*/ 4645667 w 4853135"/>
              <a:gd name="connsiteY27" fmla="*/ 1268791 h 4382562"/>
              <a:gd name="connsiteX28" fmla="*/ 4822399 w 4853135"/>
              <a:gd name="connsiteY28" fmla="*/ 1522364 h 4382562"/>
              <a:gd name="connsiteX29" fmla="*/ 4722507 w 4853135"/>
              <a:gd name="connsiteY29" fmla="*/ 1722149 h 4382562"/>
              <a:gd name="connsiteX30" fmla="*/ 4853135 w 4853135"/>
              <a:gd name="connsiteY30" fmla="*/ 1875830 h 4382562"/>
              <a:gd name="connsiteX31" fmla="*/ 4722507 w 4853135"/>
              <a:gd name="connsiteY31" fmla="*/ 2067931 h 4382562"/>
              <a:gd name="connsiteX32" fmla="*/ 4830083 w 4853135"/>
              <a:gd name="connsiteY32" fmla="*/ 2221611 h 4382562"/>
              <a:gd name="connsiteX33" fmla="*/ 4661035 w 4853135"/>
              <a:gd name="connsiteY33" fmla="*/ 2490553 h 4382562"/>
              <a:gd name="connsiteX34" fmla="*/ 4791663 w 4853135"/>
              <a:gd name="connsiteY34" fmla="*/ 2590445 h 4382562"/>
              <a:gd name="connsiteX35" fmla="*/ 4545774 w 4853135"/>
              <a:gd name="connsiteY35" fmla="*/ 2667285 h 4382562"/>
              <a:gd name="connsiteX36" fmla="*/ 4591878 w 4853135"/>
              <a:gd name="connsiteY36" fmla="*/ 2966963 h 4382562"/>
              <a:gd name="connsiteX37" fmla="*/ 4484302 w 4853135"/>
              <a:gd name="connsiteY37" fmla="*/ 3166747 h 4382562"/>
              <a:gd name="connsiteX38" fmla="*/ 4591878 w 4853135"/>
              <a:gd name="connsiteY38" fmla="*/ 3297376 h 4382562"/>
              <a:gd name="connsiteX39" fmla="*/ 4484302 w 4853135"/>
              <a:gd name="connsiteY39" fmla="*/ 3612421 h 4382562"/>
              <a:gd name="connsiteX40" fmla="*/ 4676403 w 4853135"/>
              <a:gd name="connsiteY40" fmla="*/ 3766102 h 4382562"/>
              <a:gd name="connsiteX41" fmla="*/ 4591878 w 4853135"/>
              <a:gd name="connsiteY41" fmla="*/ 3850626 h 4382562"/>
              <a:gd name="connsiteX42" fmla="*/ 4699455 w 4853135"/>
              <a:gd name="connsiteY42" fmla="*/ 3996623 h 4382562"/>
              <a:gd name="connsiteX43" fmla="*/ 4538090 w 4853135"/>
              <a:gd name="connsiteY43" fmla="*/ 4142620 h 4382562"/>
              <a:gd name="connsiteX44" fmla="*/ 4568826 w 4853135"/>
              <a:gd name="connsiteY44" fmla="*/ 4296300 h 4382562"/>
              <a:gd name="connsiteX45" fmla="*/ 4292201 w 4853135"/>
              <a:gd name="connsiteY45" fmla="*/ 4257880 h 4382562"/>
              <a:gd name="connsiteX46" fmla="*/ 4184625 w 4853135"/>
              <a:gd name="connsiteY46" fmla="*/ 4303984 h 4382562"/>
              <a:gd name="connsiteX47" fmla="*/ 4046312 w 4853135"/>
              <a:gd name="connsiteY47" fmla="*/ 4150304 h 4382562"/>
              <a:gd name="connsiteX48" fmla="*/ 4007892 w 4853135"/>
              <a:gd name="connsiteY48" fmla="*/ 4219460 h 4382562"/>
              <a:gd name="connsiteX49" fmla="*/ 3731267 w 4853135"/>
              <a:gd name="connsiteY49" fmla="*/ 4104200 h 4382562"/>
              <a:gd name="connsiteX50" fmla="*/ 3685162 w 4853135"/>
              <a:gd name="connsiteY50" fmla="*/ 4196408 h 4382562"/>
              <a:gd name="connsiteX51" fmla="*/ 3485377 w 4853135"/>
              <a:gd name="connsiteY51" fmla="*/ 4142620 h 4382562"/>
              <a:gd name="connsiteX52" fmla="*/ 3370117 w 4853135"/>
              <a:gd name="connsiteY52" fmla="*/ 4265564 h 4382562"/>
              <a:gd name="connsiteX53" fmla="*/ 3147280 w 4853135"/>
              <a:gd name="connsiteY53" fmla="*/ 4234828 h 4382562"/>
              <a:gd name="connsiteX54" fmla="*/ 2985915 w 4853135"/>
              <a:gd name="connsiteY54" fmla="*/ 4380825 h 4382562"/>
              <a:gd name="connsiteX55" fmla="*/ 2809183 w 4853135"/>
              <a:gd name="connsiteY55" fmla="*/ 4119568 h 4382562"/>
              <a:gd name="connsiteX56" fmla="*/ 2647818 w 4853135"/>
              <a:gd name="connsiteY56" fmla="*/ 4219460 h 4382562"/>
              <a:gd name="connsiteX57" fmla="*/ 2478769 w 4853135"/>
              <a:gd name="connsiteY57" fmla="*/ 4150304 h 4382562"/>
              <a:gd name="connsiteX58" fmla="*/ 2386561 w 4853135"/>
              <a:gd name="connsiteY58" fmla="*/ 4234828 h 4382562"/>
              <a:gd name="connsiteX59" fmla="*/ 2194460 w 4853135"/>
              <a:gd name="connsiteY59" fmla="*/ 4219460 h 4382562"/>
              <a:gd name="connsiteX60" fmla="*/ 1971623 w 4853135"/>
              <a:gd name="connsiteY60" fmla="*/ 4342405 h 4382562"/>
              <a:gd name="connsiteX61" fmla="*/ 1556685 w 4853135"/>
              <a:gd name="connsiteY61" fmla="*/ 4127252 h 4382562"/>
              <a:gd name="connsiteX62" fmla="*/ 1502897 w 4853135"/>
              <a:gd name="connsiteY62" fmla="*/ 4234828 h 4382562"/>
              <a:gd name="connsiteX63" fmla="*/ 1364584 w 4853135"/>
              <a:gd name="connsiteY63" fmla="*/ 4165672 h 4382562"/>
              <a:gd name="connsiteX64" fmla="*/ 1210904 w 4853135"/>
              <a:gd name="connsiteY64" fmla="*/ 4242512 h 4382562"/>
              <a:gd name="connsiteX65" fmla="*/ 980383 w 4853135"/>
              <a:gd name="connsiteY65" fmla="*/ 4211776 h 4382562"/>
              <a:gd name="connsiteX66" fmla="*/ 849754 w 4853135"/>
              <a:gd name="connsiteY66" fmla="*/ 4319353 h 4382562"/>
              <a:gd name="connsiteX67" fmla="*/ 795966 w 4853135"/>
              <a:gd name="connsiteY67" fmla="*/ 4242512 h 4382562"/>
              <a:gd name="connsiteX68" fmla="*/ 642285 w 4853135"/>
              <a:gd name="connsiteY68" fmla="*/ 4265564 h 4382562"/>
              <a:gd name="connsiteX69" fmla="*/ 404080 w 4853135"/>
              <a:gd name="connsiteY69" fmla="*/ 4204092 h 4382562"/>
              <a:gd name="connsiteX70" fmla="*/ 334924 w 4853135"/>
              <a:gd name="connsiteY70" fmla="*/ 4250196 h 4382562"/>
              <a:gd name="connsiteX71" fmla="*/ 227347 w 4853135"/>
              <a:gd name="connsiteY71" fmla="*/ 4165672 h 4382562"/>
              <a:gd name="connsiteX72" fmla="*/ 12194 w 4853135"/>
              <a:gd name="connsiteY72" fmla="*/ 4150304 h 4382562"/>
              <a:gd name="connsiteX73" fmla="*/ 27562 w 4853135"/>
              <a:gd name="connsiteY73" fmla="*/ 4004307 h 4382562"/>
              <a:gd name="connsiteX74" fmla="*/ 12194 w 4853135"/>
              <a:gd name="connsiteY74" fmla="*/ 3965887 h 4382562"/>
              <a:gd name="connsiteX75" fmla="*/ 235031 w 4853135"/>
              <a:gd name="connsiteY75" fmla="*/ 3643158 h 4382562"/>
              <a:gd name="connsiteX76" fmla="*/ 4510 w 4853135"/>
              <a:gd name="connsiteY76" fmla="*/ 3504845 h 4382562"/>
              <a:gd name="connsiteX77" fmla="*/ 265767 w 4853135"/>
              <a:gd name="connsiteY77" fmla="*/ 3397268 h 4382562"/>
              <a:gd name="connsiteX78" fmla="*/ 235031 w 4853135"/>
              <a:gd name="connsiteY78" fmla="*/ 3097591 h 4382562"/>
              <a:gd name="connsiteX79" fmla="*/ 311872 w 4853135"/>
              <a:gd name="connsiteY79" fmla="*/ 2982331 h 4382562"/>
              <a:gd name="connsiteX80" fmla="*/ 281135 w 4853135"/>
              <a:gd name="connsiteY80" fmla="*/ 2844018 h 4382562"/>
              <a:gd name="connsiteX81" fmla="*/ 350292 w 4853135"/>
              <a:gd name="connsiteY81" fmla="*/ 2613497 h 4382562"/>
              <a:gd name="connsiteX82" fmla="*/ 311872 w 4853135"/>
              <a:gd name="connsiteY82" fmla="*/ 2344556 h 4382562"/>
              <a:gd name="connsiteX83" fmla="*/ 519341 w 4853135"/>
              <a:gd name="connsiteY83" fmla="*/ 2221611 h 4382562"/>
              <a:gd name="connsiteX84" fmla="*/ 342608 w 4853135"/>
              <a:gd name="connsiteY84" fmla="*/ 2014142 h 4382562"/>
              <a:gd name="connsiteX85" fmla="*/ 319556 w 4853135"/>
              <a:gd name="connsiteY85" fmla="*/ 1806674 h 4382562"/>
              <a:gd name="connsiteX86" fmla="*/ 242715 w 4853135"/>
              <a:gd name="connsiteY86" fmla="*/ 1606889 h 4382562"/>
              <a:gd name="connsiteX87" fmla="*/ 388712 w 4853135"/>
              <a:gd name="connsiteY87" fmla="*/ 1460892 h 4382562"/>
              <a:gd name="connsiteX88" fmla="*/ 273451 w 4853135"/>
              <a:gd name="connsiteY88" fmla="*/ 1337947 h 4382562"/>
              <a:gd name="connsiteX89" fmla="*/ 342608 w 4853135"/>
              <a:gd name="connsiteY89" fmla="*/ 1199635 h 4382562"/>
              <a:gd name="connsiteX90" fmla="*/ 304188 w 4853135"/>
              <a:gd name="connsiteY90" fmla="*/ 1092058 h 4382562"/>
              <a:gd name="connsiteX91" fmla="*/ 365660 w 4853135"/>
              <a:gd name="connsiteY91" fmla="*/ 846169 h 4382562"/>
              <a:gd name="connsiteX92" fmla="*/ 181243 w 4853135"/>
              <a:gd name="connsiteY92" fmla="*/ 738593 h 4382562"/>
              <a:gd name="connsiteX93" fmla="*/ 135139 w 4853135"/>
              <a:gd name="connsiteY93" fmla="*/ 477336 h 4382562"/>
              <a:gd name="connsiteX94" fmla="*/ 196611 w 4853135"/>
              <a:gd name="connsiteY94" fmla="*/ 377443 h 4382562"/>
              <a:gd name="connsiteX95" fmla="*/ 196611 w 4853135"/>
              <a:gd name="connsiteY95" fmla="*/ 323655 h 4382562"/>
              <a:gd name="connsiteX96" fmla="*/ 196611 w 4853135"/>
              <a:gd name="connsiteY96" fmla="*/ 54714 h 43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4853135" h="4382562">
                <a:moveTo>
                  <a:pt x="196611" y="54714"/>
                </a:moveTo>
                <a:cubicBezTo>
                  <a:pt x="273451" y="25259"/>
                  <a:pt x="529586" y="155887"/>
                  <a:pt x="657653" y="146922"/>
                </a:cubicBezTo>
                <a:cubicBezTo>
                  <a:pt x="785720" y="137957"/>
                  <a:pt x="889454" y="-13162"/>
                  <a:pt x="965014" y="926"/>
                </a:cubicBezTo>
                <a:cubicBezTo>
                  <a:pt x="1040574" y="15013"/>
                  <a:pt x="1048258" y="194308"/>
                  <a:pt x="1111011" y="231447"/>
                </a:cubicBezTo>
                <a:cubicBezTo>
                  <a:pt x="1173764" y="268586"/>
                  <a:pt x="1236517" y="217360"/>
                  <a:pt x="1341532" y="223763"/>
                </a:cubicBezTo>
                <a:cubicBezTo>
                  <a:pt x="1446547" y="230166"/>
                  <a:pt x="1682191" y="294200"/>
                  <a:pt x="1741102" y="269867"/>
                </a:cubicBezTo>
                <a:cubicBezTo>
                  <a:pt x="1800013" y="245534"/>
                  <a:pt x="1642491" y="94415"/>
                  <a:pt x="1694998" y="77766"/>
                </a:cubicBezTo>
                <a:cubicBezTo>
                  <a:pt x="1747506" y="61117"/>
                  <a:pt x="1960097" y="128993"/>
                  <a:pt x="2056147" y="169974"/>
                </a:cubicBezTo>
                <a:cubicBezTo>
                  <a:pt x="2152197" y="210956"/>
                  <a:pt x="2221354" y="341584"/>
                  <a:pt x="2271300" y="323655"/>
                </a:cubicBezTo>
                <a:cubicBezTo>
                  <a:pt x="2321246" y="305726"/>
                  <a:pt x="2299475" y="90573"/>
                  <a:pt x="2355825" y="62398"/>
                </a:cubicBezTo>
                <a:cubicBezTo>
                  <a:pt x="2412175" y="34223"/>
                  <a:pt x="2540242" y="123870"/>
                  <a:pt x="2609398" y="154606"/>
                </a:cubicBezTo>
                <a:cubicBezTo>
                  <a:pt x="2678554" y="185342"/>
                  <a:pt x="2724658" y="223763"/>
                  <a:pt x="2770762" y="246815"/>
                </a:cubicBezTo>
                <a:cubicBezTo>
                  <a:pt x="2816866" y="269867"/>
                  <a:pt x="2847603" y="301884"/>
                  <a:pt x="2886023" y="292919"/>
                </a:cubicBezTo>
                <a:cubicBezTo>
                  <a:pt x="2924443" y="283954"/>
                  <a:pt x="2950056" y="201991"/>
                  <a:pt x="3001283" y="193026"/>
                </a:cubicBezTo>
                <a:cubicBezTo>
                  <a:pt x="3052510" y="184061"/>
                  <a:pt x="3129350" y="242973"/>
                  <a:pt x="3193384" y="239131"/>
                </a:cubicBezTo>
                <a:cubicBezTo>
                  <a:pt x="3257418" y="235289"/>
                  <a:pt x="3344504" y="164851"/>
                  <a:pt x="3385485" y="169974"/>
                </a:cubicBezTo>
                <a:cubicBezTo>
                  <a:pt x="3426466" y="175097"/>
                  <a:pt x="3371397" y="263464"/>
                  <a:pt x="3439273" y="269867"/>
                </a:cubicBezTo>
                <a:cubicBezTo>
                  <a:pt x="3507149" y="276271"/>
                  <a:pt x="3704373" y="239131"/>
                  <a:pt x="3792739" y="208395"/>
                </a:cubicBezTo>
                <a:cubicBezTo>
                  <a:pt x="3881105" y="177659"/>
                  <a:pt x="3924649" y="75205"/>
                  <a:pt x="3969472" y="85450"/>
                </a:cubicBezTo>
                <a:cubicBezTo>
                  <a:pt x="4014295" y="95695"/>
                  <a:pt x="3988682" y="258341"/>
                  <a:pt x="4061680" y="269867"/>
                </a:cubicBezTo>
                <a:cubicBezTo>
                  <a:pt x="4134678" y="281393"/>
                  <a:pt x="4334464" y="145641"/>
                  <a:pt x="4407462" y="154606"/>
                </a:cubicBezTo>
                <a:cubicBezTo>
                  <a:pt x="4480460" y="163571"/>
                  <a:pt x="4435637" y="292919"/>
                  <a:pt x="4499670" y="323655"/>
                </a:cubicBezTo>
                <a:cubicBezTo>
                  <a:pt x="4563704" y="354391"/>
                  <a:pt x="4775014" y="304445"/>
                  <a:pt x="4791663" y="339023"/>
                </a:cubicBezTo>
                <a:cubicBezTo>
                  <a:pt x="4808312" y="373601"/>
                  <a:pt x="4614930" y="453003"/>
                  <a:pt x="4599562" y="531124"/>
                </a:cubicBezTo>
                <a:cubicBezTo>
                  <a:pt x="4584194" y="609245"/>
                  <a:pt x="4690490" y="728347"/>
                  <a:pt x="4699455" y="807749"/>
                </a:cubicBezTo>
                <a:cubicBezTo>
                  <a:pt x="4708420" y="887151"/>
                  <a:pt x="4641825" y="955026"/>
                  <a:pt x="4653351" y="1007534"/>
                </a:cubicBezTo>
                <a:cubicBezTo>
                  <a:pt x="4664877" y="1060042"/>
                  <a:pt x="4769892" y="1079252"/>
                  <a:pt x="4768611" y="1122795"/>
                </a:cubicBezTo>
                <a:cubicBezTo>
                  <a:pt x="4767330" y="1166338"/>
                  <a:pt x="4636702" y="1202196"/>
                  <a:pt x="4645667" y="1268791"/>
                </a:cubicBezTo>
                <a:cubicBezTo>
                  <a:pt x="4654632" y="1335386"/>
                  <a:pt x="4809592" y="1446804"/>
                  <a:pt x="4822399" y="1522364"/>
                </a:cubicBezTo>
                <a:cubicBezTo>
                  <a:pt x="4835206" y="1597924"/>
                  <a:pt x="4717384" y="1663238"/>
                  <a:pt x="4722507" y="1722149"/>
                </a:cubicBezTo>
                <a:cubicBezTo>
                  <a:pt x="4727630" y="1781060"/>
                  <a:pt x="4853135" y="1818200"/>
                  <a:pt x="4853135" y="1875830"/>
                </a:cubicBezTo>
                <a:cubicBezTo>
                  <a:pt x="4853135" y="1933460"/>
                  <a:pt x="4726349" y="2010301"/>
                  <a:pt x="4722507" y="2067931"/>
                </a:cubicBezTo>
                <a:cubicBezTo>
                  <a:pt x="4718665" y="2125561"/>
                  <a:pt x="4840328" y="2151174"/>
                  <a:pt x="4830083" y="2221611"/>
                </a:cubicBezTo>
                <a:cubicBezTo>
                  <a:pt x="4819838" y="2292048"/>
                  <a:pt x="4667438" y="2429081"/>
                  <a:pt x="4661035" y="2490553"/>
                </a:cubicBezTo>
                <a:cubicBezTo>
                  <a:pt x="4654632" y="2552025"/>
                  <a:pt x="4810873" y="2560990"/>
                  <a:pt x="4791663" y="2590445"/>
                </a:cubicBezTo>
                <a:cubicBezTo>
                  <a:pt x="4772453" y="2619900"/>
                  <a:pt x="4579071" y="2604532"/>
                  <a:pt x="4545774" y="2667285"/>
                </a:cubicBezTo>
                <a:cubicBezTo>
                  <a:pt x="4512477" y="2730038"/>
                  <a:pt x="4602123" y="2883720"/>
                  <a:pt x="4591878" y="2966963"/>
                </a:cubicBezTo>
                <a:cubicBezTo>
                  <a:pt x="4581633" y="3050206"/>
                  <a:pt x="4484302" y="3111678"/>
                  <a:pt x="4484302" y="3166747"/>
                </a:cubicBezTo>
                <a:cubicBezTo>
                  <a:pt x="4484302" y="3221816"/>
                  <a:pt x="4591878" y="3223097"/>
                  <a:pt x="4591878" y="3297376"/>
                </a:cubicBezTo>
                <a:cubicBezTo>
                  <a:pt x="4591878" y="3371655"/>
                  <a:pt x="4470215" y="3534300"/>
                  <a:pt x="4484302" y="3612421"/>
                </a:cubicBezTo>
                <a:cubicBezTo>
                  <a:pt x="4498389" y="3690542"/>
                  <a:pt x="4658474" y="3726401"/>
                  <a:pt x="4676403" y="3766102"/>
                </a:cubicBezTo>
                <a:cubicBezTo>
                  <a:pt x="4694332" y="3805803"/>
                  <a:pt x="4588036" y="3812206"/>
                  <a:pt x="4591878" y="3850626"/>
                </a:cubicBezTo>
                <a:cubicBezTo>
                  <a:pt x="4595720" y="3889046"/>
                  <a:pt x="4708420" y="3947957"/>
                  <a:pt x="4699455" y="3996623"/>
                </a:cubicBezTo>
                <a:cubicBezTo>
                  <a:pt x="4690490" y="4045289"/>
                  <a:pt x="4559862" y="4092674"/>
                  <a:pt x="4538090" y="4142620"/>
                </a:cubicBezTo>
                <a:cubicBezTo>
                  <a:pt x="4516319" y="4192566"/>
                  <a:pt x="4609808" y="4277090"/>
                  <a:pt x="4568826" y="4296300"/>
                </a:cubicBezTo>
                <a:cubicBezTo>
                  <a:pt x="4527845" y="4315510"/>
                  <a:pt x="4356235" y="4256599"/>
                  <a:pt x="4292201" y="4257880"/>
                </a:cubicBezTo>
                <a:cubicBezTo>
                  <a:pt x="4228168" y="4259161"/>
                  <a:pt x="4225607" y="4321913"/>
                  <a:pt x="4184625" y="4303984"/>
                </a:cubicBezTo>
                <a:cubicBezTo>
                  <a:pt x="4143644" y="4286055"/>
                  <a:pt x="4075768" y="4164391"/>
                  <a:pt x="4046312" y="4150304"/>
                </a:cubicBezTo>
                <a:cubicBezTo>
                  <a:pt x="4016856" y="4136217"/>
                  <a:pt x="4060399" y="4227144"/>
                  <a:pt x="4007892" y="4219460"/>
                </a:cubicBezTo>
                <a:cubicBezTo>
                  <a:pt x="3955385" y="4211776"/>
                  <a:pt x="3785055" y="4108042"/>
                  <a:pt x="3731267" y="4104200"/>
                </a:cubicBezTo>
                <a:cubicBezTo>
                  <a:pt x="3677479" y="4100358"/>
                  <a:pt x="3726144" y="4190005"/>
                  <a:pt x="3685162" y="4196408"/>
                </a:cubicBezTo>
                <a:cubicBezTo>
                  <a:pt x="3644180" y="4202811"/>
                  <a:pt x="3537884" y="4131094"/>
                  <a:pt x="3485377" y="4142620"/>
                </a:cubicBezTo>
                <a:cubicBezTo>
                  <a:pt x="3432870" y="4154146"/>
                  <a:pt x="3426467" y="4250196"/>
                  <a:pt x="3370117" y="4265564"/>
                </a:cubicBezTo>
                <a:cubicBezTo>
                  <a:pt x="3313768" y="4280932"/>
                  <a:pt x="3211313" y="4215618"/>
                  <a:pt x="3147280" y="4234828"/>
                </a:cubicBezTo>
                <a:cubicBezTo>
                  <a:pt x="3083247" y="4254038"/>
                  <a:pt x="3042264" y="4400035"/>
                  <a:pt x="2985915" y="4380825"/>
                </a:cubicBezTo>
                <a:cubicBezTo>
                  <a:pt x="2929566" y="4361615"/>
                  <a:pt x="2865532" y="4146462"/>
                  <a:pt x="2809183" y="4119568"/>
                </a:cubicBezTo>
                <a:cubicBezTo>
                  <a:pt x="2752834" y="4092674"/>
                  <a:pt x="2702887" y="4214337"/>
                  <a:pt x="2647818" y="4219460"/>
                </a:cubicBezTo>
                <a:cubicBezTo>
                  <a:pt x="2592749" y="4224583"/>
                  <a:pt x="2522312" y="4147743"/>
                  <a:pt x="2478769" y="4150304"/>
                </a:cubicBezTo>
                <a:cubicBezTo>
                  <a:pt x="2435226" y="4152865"/>
                  <a:pt x="2433946" y="4223302"/>
                  <a:pt x="2386561" y="4234828"/>
                </a:cubicBezTo>
                <a:cubicBezTo>
                  <a:pt x="2339176" y="4246354"/>
                  <a:pt x="2263616" y="4201531"/>
                  <a:pt x="2194460" y="4219460"/>
                </a:cubicBezTo>
                <a:cubicBezTo>
                  <a:pt x="2125304" y="4237390"/>
                  <a:pt x="2077919" y="4357773"/>
                  <a:pt x="1971623" y="4342405"/>
                </a:cubicBezTo>
                <a:cubicBezTo>
                  <a:pt x="1865327" y="4327037"/>
                  <a:pt x="1634806" y="4145181"/>
                  <a:pt x="1556685" y="4127252"/>
                </a:cubicBezTo>
                <a:cubicBezTo>
                  <a:pt x="1478564" y="4109323"/>
                  <a:pt x="1534914" y="4228425"/>
                  <a:pt x="1502897" y="4234828"/>
                </a:cubicBezTo>
                <a:cubicBezTo>
                  <a:pt x="1470880" y="4241231"/>
                  <a:pt x="1413249" y="4164391"/>
                  <a:pt x="1364584" y="4165672"/>
                </a:cubicBezTo>
                <a:cubicBezTo>
                  <a:pt x="1315919" y="4166953"/>
                  <a:pt x="1274937" y="4234828"/>
                  <a:pt x="1210904" y="4242512"/>
                </a:cubicBezTo>
                <a:cubicBezTo>
                  <a:pt x="1146871" y="4250196"/>
                  <a:pt x="1040575" y="4198969"/>
                  <a:pt x="980383" y="4211776"/>
                </a:cubicBezTo>
                <a:cubicBezTo>
                  <a:pt x="920191" y="4224583"/>
                  <a:pt x="880490" y="4314230"/>
                  <a:pt x="849754" y="4319353"/>
                </a:cubicBezTo>
                <a:cubicBezTo>
                  <a:pt x="819018" y="4324476"/>
                  <a:pt x="830544" y="4251477"/>
                  <a:pt x="795966" y="4242512"/>
                </a:cubicBezTo>
                <a:cubicBezTo>
                  <a:pt x="761388" y="4233547"/>
                  <a:pt x="707599" y="4271967"/>
                  <a:pt x="642285" y="4265564"/>
                </a:cubicBezTo>
                <a:cubicBezTo>
                  <a:pt x="576971" y="4259161"/>
                  <a:pt x="455307" y="4206653"/>
                  <a:pt x="404080" y="4204092"/>
                </a:cubicBezTo>
                <a:cubicBezTo>
                  <a:pt x="352853" y="4201531"/>
                  <a:pt x="364379" y="4256599"/>
                  <a:pt x="334924" y="4250196"/>
                </a:cubicBezTo>
                <a:cubicBezTo>
                  <a:pt x="305469" y="4243793"/>
                  <a:pt x="281135" y="4182321"/>
                  <a:pt x="227347" y="4165672"/>
                </a:cubicBezTo>
                <a:cubicBezTo>
                  <a:pt x="173559" y="4149023"/>
                  <a:pt x="45491" y="4177198"/>
                  <a:pt x="12194" y="4150304"/>
                </a:cubicBezTo>
                <a:cubicBezTo>
                  <a:pt x="-21104" y="4123410"/>
                  <a:pt x="27562" y="4035043"/>
                  <a:pt x="27562" y="4004307"/>
                </a:cubicBezTo>
                <a:cubicBezTo>
                  <a:pt x="27562" y="3973571"/>
                  <a:pt x="-22384" y="4026079"/>
                  <a:pt x="12194" y="3965887"/>
                </a:cubicBezTo>
                <a:cubicBezTo>
                  <a:pt x="46772" y="3905696"/>
                  <a:pt x="236312" y="3719998"/>
                  <a:pt x="235031" y="3643158"/>
                </a:cubicBezTo>
                <a:cubicBezTo>
                  <a:pt x="233750" y="3566318"/>
                  <a:pt x="-613" y="3545827"/>
                  <a:pt x="4510" y="3504845"/>
                </a:cubicBezTo>
                <a:cubicBezTo>
                  <a:pt x="9633" y="3463863"/>
                  <a:pt x="227347" y="3465144"/>
                  <a:pt x="265767" y="3397268"/>
                </a:cubicBezTo>
                <a:cubicBezTo>
                  <a:pt x="304187" y="3329392"/>
                  <a:pt x="227347" y="3166747"/>
                  <a:pt x="235031" y="3097591"/>
                </a:cubicBezTo>
                <a:cubicBezTo>
                  <a:pt x="242715" y="3028435"/>
                  <a:pt x="304188" y="3024593"/>
                  <a:pt x="311872" y="2982331"/>
                </a:cubicBezTo>
                <a:cubicBezTo>
                  <a:pt x="319556" y="2940069"/>
                  <a:pt x="274732" y="2905490"/>
                  <a:pt x="281135" y="2844018"/>
                </a:cubicBezTo>
                <a:cubicBezTo>
                  <a:pt x="287538" y="2782546"/>
                  <a:pt x="345169" y="2696741"/>
                  <a:pt x="350292" y="2613497"/>
                </a:cubicBezTo>
                <a:cubicBezTo>
                  <a:pt x="355415" y="2530253"/>
                  <a:pt x="283697" y="2409870"/>
                  <a:pt x="311872" y="2344556"/>
                </a:cubicBezTo>
                <a:cubicBezTo>
                  <a:pt x="340047" y="2279242"/>
                  <a:pt x="514218" y="2276680"/>
                  <a:pt x="519341" y="2221611"/>
                </a:cubicBezTo>
                <a:cubicBezTo>
                  <a:pt x="524464" y="2166542"/>
                  <a:pt x="375906" y="2083298"/>
                  <a:pt x="342608" y="2014142"/>
                </a:cubicBezTo>
                <a:cubicBezTo>
                  <a:pt x="309311" y="1944986"/>
                  <a:pt x="336205" y="1874549"/>
                  <a:pt x="319556" y="1806674"/>
                </a:cubicBezTo>
                <a:cubicBezTo>
                  <a:pt x="302907" y="1738799"/>
                  <a:pt x="231189" y="1664519"/>
                  <a:pt x="242715" y="1606889"/>
                </a:cubicBezTo>
                <a:cubicBezTo>
                  <a:pt x="254241" y="1549259"/>
                  <a:pt x="383589" y="1505716"/>
                  <a:pt x="388712" y="1460892"/>
                </a:cubicBezTo>
                <a:cubicBezTo>
                  <a:pt x="393835" y="1416068"/>
                  <a:pt x="281135" y="1381490"/>
                  <a:pt x="273451" y="1337947"/>
                </a:cubicBezTo>
                <a:cubicBezTo>
                  <a:pt x="265767" y="1294404"/>
                  <a:pt x="337485" y="1240616"/>
                  <a:pt x="342608" y="1199635"/>
                </a:cubicBezTo>
                <a:cubicBezTo>
                  <a:pt x="347731" y="1158654"/>
                  <a:pt x="300346" y="1150969"/>
                  <a:pt x="304188" y="1092058"/>
                </a:cubicBezTo>
                <a:cubicBezTo>
                  <a:pt x="308030" y="1033147"/>
                  <a:pt x="386151" y="905080"/>
                  <a:pt x="365660" y="846169"/>
                </a:cubicBezTo>
                <a:cubicBezTo>
                  <a:pt x="345169" y="787258"/>
                  <a:pt x="219663" y="800065"/>
                  <a:pt x="181243" y="738593"/>
                </a:cubicBezTo>
                <a:cubicBezTo>
                  <a:pt x="142823" y="677121"/>
                  <a:pt x="132578" y="537527"/>
                  <a:pt x="135139" y="477336"/>
                </a:cubicBezTo>
                <a:cubicBezTo>
                  <a:pt x="137700" y="417145"/>
                  <a:pt x="186366" y="403056"/>
                  <a:pt x="196611" y="377443"/>
                </a:cubicBezTo>
                <a:cubicBezTo>
                  <a:pt x="206856" y="351830"/>
                  <a:pt x="190208" y="377443"/>
                  <a:pt x="196611" y="323655"/>
                </a:cubicBezTo>
                <a:cubicBezTo>
                  <a:pt x="203014" y="269867"/>
                  <a:pt x="119771" y="84169"/>
                  <a:pt x="196611" y="54714"/>
                </a:cubicBezTo>
                <a:close/>
              </a:path>
            </a:pathLst>
          </a:cu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al 80"/>
          <p:cNvSpPr>
            <a:spLocks noChangeArrowheads="1"/>
          </p:cNvSpPr>
          <p:nvPr/>
        </p:nvSpPr>
        <p:spPr bwMode="auto">
          <a:xfrm>
            <a:off x="3995935" y="544522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grpSp>
        <p:nvGrpSpPr>
          <p:cNvPr id="27" name="Group 140"/>
          <p:cNvGrpSpPr>
            <a:grpSpLocks/>
          </p:cNvGrpSpPr>
          <p:nvPr/>
        </p:nvGrpSpPr>
        <p:grpSpPr bwMode="auto">
          <a:xfrm>
            <a:off x="5940151" y="5661248"/>
            <a:ext cx="287338" cy="287337"/>
            <a:chOff x="3334" y="799"/>
            <a:chExt cx="454" cy="453"/>
          </a:xfrm>
        </p:grpSpPr>
        <p:sp>
          <p:nvSpPr>
            <p:cNvPr id="28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9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30" name="Oval 80"/>
          <p:cNvSpPr>
            <a:spLocks noChangeArrowheads="1"/>
          </p:cNvSpPr>
          <p:nvPr/>
        </p:nvSpPr>
        <p:spPr bwMode="auto">
          <a:xfrm>
            <a:off x="5148063" y="566124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grpSp>
        <p:nvGrpSpPr>
          <p:cNvPr id="32" name="Group 140"/>
          <p:cNvGrpSpPr>
            <a:grpSpLocks/>
          </p:cNvGrpSpPr>
          <p:nvPr/>
        </p:nvGrpSpPr>
        <p:grpSpPr bwMode="auto">
          <a:xfrm>
            <a:off x="7524327" y="5661248"/>
            <a:ext cx="287338" cy="287337"/>
            <a:chOff x="3334" y="799"/>
            <a:chExt cx="454" cy="453"/>
          </a:xfrm>
        </p:grpSpPr>
        <p:sp>
          <p:nvSpPr>
            <p:cNvPr id="3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35" name="Arc 102"/>
          <p:cNvSpPr>
            <a:spLocks/>
          </p:cNvSpPr>
          <p:nvPr/>
        </p:nvSpPr>
        <p:spPr bwMode="auto">
          <a:xfrm flipH="1" flipV="1">
            <a:off x="3707903" y="544522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80"/>
          <p:cNvSpPr>
            <a:spLocks noChangeArrowheads="1"/>
          </p:cNvSpPr>
          <p:nvPr/>
        </p:nvSpPr>
        <p:spPr bwMode="auto">
          <a:xfrm>
            <a:off x="2644307" y="467002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46" name="Arc 101"/>
          <p:cNvSpPr>
            <a:spLocks/>
          </p:cNvSpPr>
          <p:nvPr/>
        </p:nvSpPr>
        <p:spPr bwMode="auto">
          <a:xfrm rot="16200000">
            <a:off x="6084006" y="4941329"/>
            <a:ext cx="216347" cy="1512168"/>
          </a:xfrm>
          <a:custGeom>
            <a:avLst/>
            <a:gdLst>
              <a:gd name="T0" fmla="*/ 2178885 w 21600"/>
              <a:gd name="T1" fmla="*/ 0 h 42451"/>
              <a:gd name="T2" fmla="*/ 1262741 w 21600"/>
              <a:gd name="T3" fmla="*/ 95637121 h 42451"/>
              <a:gd name="T4" fmla="*/ 0 w 21600"/>
              <a:gd name="T5" fmla="*/ 47396131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Text Box 134"/>
          <p:cNvSpPr txBox="1">
            <a:spLocks noChangeArrowheads="1"/>
          </p:cNvSpPr>
          <p:nvPr/>
        </p:nvSpPr>
        <p:spPr bwMode="auto">
          <a:xfrm>
            <a:off x="6444207" y="537321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endParaRPr lang="cs-CZ" b="1" baseline="-25000"/>
          </a:p>
        </p:txBody>
      </p:sp>
      <p:sp>
        <p:nvSpPr>
          <p:cNvPr id="48" name="Line 185"/>
          <p:cNvSpPr>
            <a:spLocks noChangeShapeType="1"/>
          </p:cNvSpPr>
          <p:nvPr/>
        </p:nvSpPr>
        <p:spPr bwMode="auto">
          <a:xfrm flipV="1">
            <a:off x="2843807" y="2996952"/>
            <a:ext cx="216024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Text Box 134"/>
          <p:cNvSpPr txBox="1">
            <a:spLocks noChangeArrowheads="1"/>
          </p:cNvSpPr>
          <p:nvPr/>
        </p:nvSpPr>
        <p:spPr bwMode="auto">
          <a:xfrm>
            <a:off x="2699791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endParaRPr lang="cs-CZ" b="1" baseline="-25000"/>
          </a:p>
        </p:txBody>
      </p:sp>
      <p:sp>
        <p:nvSpPr>
          <p:cNvPr id="53" name="Arc 102"/>
          <p:cNvSpPr>
            <a:spLocks/>
          </p:cNvSpPr>
          <p:nvPr/>
        </p:nvSpPr>
        <p:spPr bwMode="auto">
          <a:xfrm flipH="1" flipV="1">
            <a:off x="3707010" y="46531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Line 185"/>
          <p:cNvSpPr>
            <a:spLocks noChangeShapeType="1"/>
          </p:cNvSpPr>
          <p:nvPr/>
        </p:nvSpPr>
        <p:spPr bwMode="auto">
          <a:xfrm flipH="1" flipV="1">
            <a:off x="5652119" y="2996952"/>
            <a:ext cx="129614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" name="Line 185"/>
          <p:cNvSpPr>
            <a:spLocks noChangeShapeType="1"/>
          </p:cNvSpPr>
          <p:nvPr/>
        </p:nvSpPr>
        <p:spPr bwMode="auto">
          <a:xfrm flipH="1" flipV="1">
            <a:off x="4139951" y="980728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" name="Line 185"/>
          <p:cNvSpPr>
            <a:spLocks noChangeShapeType="1"/>
          </p:cNvSpPr>
          <p:nvPr/>
        </p:nvSpPr>
        <p:spPr bwMode="auto">
          <a:xfrm flipH="1" flipV="1">
            <a:off x="5292079" y="1124744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Line 185"/>
          <p:cNvSpPr>
            <a:spLocks noChangeShapeType="1"/>
          </p:cNvSpPr>
          <p:nvPr/>
        </p:nvSpPr>
        <p:spPr bwMode="auto">
          <a:xfrm flipH="1" flipV="1">
            <a:off x="6948263" y="1196752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6" name="Line 185"/>
          <p:cNvSpPr>
            <a:spLocks noChangeShapeType="1"/>
          </p:cNvSpPr>
          <p:nvPr/>
        </p:nvSpPr>
        <p:spPr bwMode="auto">
          <a:xfrm flipH="1" flipV="1">
            <a:off x="7668343" y="1124744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85"/>
          <p:cNvSpPr>
            <a:spLocks noChangeShapeType="1"/>
          </p:cNvSpPr>
          <p:nvPr/>
        </p:nvSpPr>
        <p:spPr bwMode="auto">
          <a:xfrm flipH="1" flipV="1">
            <a:off x="3059831" y="1340768"/>
            <a:ext cx="511256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85"/>
          <p:cNvSpPr>
            <a:spLocks noChangeShapeType="1"/>
          </p:cNvSpPr>
          <p:nvPr/>
        </p:nvSpPr>
        <p:spPr bwMode="auto">
          <a:xfrm flipH="1" flipV="1">
            <a:off x="3059831" y="2060848"/>
            <a:ext cx="5184576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" name="Line 185"/>
          <p:cNvSpPr>
            <a:spLocks noChangeShapeType="1"/>
          </p:cNvSpPr>
          <p:nvPr/>
        </p:nvSpPr>
        <p:spPr bwMode="auto">
          <a:xfrm flipH="1" flipV="1">
            <a:off x="2987823" y="2852936"/>
            <a:ext cx="532859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" name="Line 185"/>
          <p:cNvSpPr>
            <a:spLocks noChangeShapeType="1"/>
          </p:cNvSpPr>
          <p:nvPr/>
        </p:nvSpPr>
        <p:spPr bwMode="auto">
          <a:xfrm flipH="1" flipV="1">
            <a:off x="2915815" y="3717032"/>
            <a:ext cx="511256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85"/>
          <p:cNvSpPr>
            <a:spLocks noChangeShapeType="1"/>
          </p:cNvSpPr>
          <p:nvPr/>
        </p:nvSpPr>
        <p:spPr bwMode="auto">
          <a:xfrm flipH="1" flipV="1">
            <a:off x="2987823" y="4797152"/>
            <a:ext cx="5184576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Arc 102"/>
          <p:cNvSpPr>
            <a:spLocks/>
          </p:cNvSpPr>
          <p:nvPr/>
        </p:nvSpPr>
        <p:spPr bwMode="auto">
          <a:xfrm flipH="1" flipV="1">
            <a:off x="2339751" y="46531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Text Box 131"/>
          <p:cNvSpPr txBox="1">
            <a:spLocks noChangeArrowheads="1"/>
          </p:cNvSpPr>
          <p:nvPr/>
        </p:nvSpPr>
        <p:spPr bwMode="auto">
          <a:xfrm>
            <a:off x="4644008" y="15567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4</a:t>
            </a:r>
            <a:endParaRPr lang="cs-CZ" b="1" baseline="-25000"/>
          </a:p>
        </p:txBody>
      </p:sp>
      <p:sp>
        <p:nvSpPr>
          <p:cNvPr id="112" name="Text Box 131"/>
          <p:cNvSpPr txBox="1">
            <a:spLocks noChangeArrowheads="1"/>
          </p:cNvSpPr>
          <p:nvPr/>
        </p:nvSpPr>
        <p:spPr bwMode="auto">
          <a:xfrm>
            <a:off x="2195735" y="49411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113" name="Text Box 131"/>
          <p:cNvSpPr txBox="1">
            <a:spLocks noChangeArrowheads="1"/>
          </p:cNvSpPr>
          <p:nvPr/>
        </p:nvSpPr>
        <p:spPr bwMode="auto">
          <a:xfrm>
            <a:off x="3779911" y="58772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2</a:t>
            </a:r>
            <a:endParaRPr lang="cs-CZ" b="1" baseline="-25000"/>
          </a:p>
        </p:txBody>
      </p:sp>
      <p:sp>
        <p:nvSpPr>
          <p:cNvPr id="51" name="Oval 80"/>
          <p:cNvSpPr>
            <a:spLocks noChangeArrowheads="1"/>
          </p:cNvSpPr>
          <p:nvPr/>
        </p:nvSpPr>
        <p:spPr bwMode="auto">
          <a:xfrm>
            <a:off x="4211066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52" name="Oval 80"/>
          <p:cNvSpPr>
            <a:spLocks noChangeArrowheads="1"/>
          </p:cNvSpPr>
          <p:nvPr/>
        </p:nvSpPr>
        <p:spPr bwMode="auto">
          <a:xfrm>
            <a:off x="399504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54" name="Oval 93"/>
          <p:cNvSpPr>
            <a:spLocks noChangeArrowheads="1"/>
          </p:cNvSpPr>
          <p:nvPr/>
        </p:nvSpPr>
        <p:spPr bwMode="auto">
          <a:xfrm>
            <a:off x="5363194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55" name="Oval 80"/>
          <p:cNvSpPr>
            <a:spLocks noChangeArrowheads="1"/>
          </p:cNvSpPr>
          <p:nvPr/>
        </p:nvSpPr>
        <p:spPr bwMode="auto">
          <a:xfrm>
            <a:off x="5147170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57" name="Oval 80"/>
          <p:cNvSpPr>
            <a:spLocks noChangeArrowheads="1"/>
          </p:cNvSpPr>
          <p:nvPr/>
        </p:nvSpPr>
        <p:spPr bwMode="auto">
          <a:xfrm>
            <a:off x="7020271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58" name="Oval 93"/>
          <p:cNvSpPr>
            <a:spLocks noChangeArrowheads="1"/>
          </p:cNvSpPr>
          <p:nvPr/>
        </p:nvSpPr>
        <p:spPr bwMode="auto">
          <a:xfrm>
            <a:off x="6804247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grpSp>
        <p:nvGrpSpPr>
          <p:cNvPr id="71" name="Group 140"/>
          <p:cNvGrpSpPr>
            <a:grpSpLocks/>
          </p:cNvGrpSpPr>
          <p:nvPr/>
        </p:nvGrpSpPr>
        <p:grpSpPr bwMode="auto">
          <a:xfrm>
            <a:off x="7741045" y="1197447"/>
            <a:ext cx="287338" cy="287337"/>
            <a:chOff x="3334" y="799"/>
            <a:chExt cx="454" cy="453"/>
          </a:xfrm>
        </p:grpSpPr>
        <p:sp>
          <p:nvSpPr>
            <p:cNvPr id="72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3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74" name="Group 140"/>
          <p:cNvGrpSpPr>
            <a:grpSpLocks/>
          </p:cNvGrpSpPr>
          <p:nvPr/>
        </p:nvGrpSpPr>
        <p:grpSpPr bwMode="auto">
          <a:xfrm>
            <a:off x="7525021" y="1197447"/>
            <a:ext cx="287338" cy="287337"/>
            <a:chOff x="3334" y="799"/>
            <a:chExt cx="454" cy="453"/>
          </a:xfrm>
        </p:grpSpPr>
        <p:sp>
          <p:nvSpPr>
            <p:cNvPr id="75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6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77" name="Group 140"/>
          <p:cNvGrpSpPr>
            <a:grpSpLocks/>
          </p:cNvGrpSpPr>
          <p:nvPr/>
        </p:nvGrpSpPr>
        <p:grpSpPr bwMode="auto">
          <a:xfrm>
            <a:off x="7741045" y="1917527"/>
            <a:ext cx="287338" cy="287337"/>
            <a:chOff x="3334" y="799"/>
            <a:chExt cx="454" cy="453"/>
          </a:xfrm>
        </p:grpSpPr>
        <p:sp>
          <p:nvSpPr>
            <p:cNvPr id="78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9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80" name="Group 140"/>
          <p:cNvGrpSpPr>
            <a:grpSpLocks/>
          </p:cNvGrpSpPr>
          <p:nvPr/>
        </p:nvGrpSpPr>
        <p:grpSpPr bwMode="auto">
          <a:xfrm>
            <a:off x="7525021" y="1917527"/>
            <a:ext cx="287338" cy="287337"/>
            <a:chOff x="3334" y="799"/>
            <a:chExt cx="454" cy="453"/>
          </a:xfrm>
        </p:grpSpPr>
        <p:sp>
          <p:nvSpPr>
            <p:cNvPr id="81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82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83" name="Oval 93"/>
          <p:cNvSpPr>
            <a:spLocks noChangeArrowheads="1"/>
          </p:cNvSpPr>
          <p:nvPr/>
        </p:nvSpPr>
        <p:spPr bwMode="auto">
          <a:xfrm>
            <a:off x="7020271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84" name="Oval 93"/>
          <p:cNvSpPr>
            <a:spLocks noChangeArrowheads="1"/>
          </p:cNvSpPr>
          <p:nvPr/>
        </p:nvSpPr>
        <p:spPr bwMode="auto">
          <a:xfrm>
            <a:off x="6804247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90" name="Oval 80"/>
          <p:cNvSpPr>
            <a:spLocks noChangeArrowheads="1"/>
          </p:cNvSpPr>
          <p:nvPr/>
        </p:nvSpPr>
        <p:spPr bwMode="auto">
          <a:xfrm>
            <a:off x="5364087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91" name="Oval 80"/>
          <p:cNvSpPr>
            <a:spLocks noChangeArrowheads="1"/>
          </p:cNvSpPr>
          <p:nvPr/>
        </p:nvSpPr>
        <p:spPr bwMode="auto">
          <a:xfrm>
            <a:off x="5148063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94" name="Line 185"/>
          <p:cNvSpPr>
            <a:spLocks noChangeShapeType="1"/>
          </p:cNvSpPr>
          <p:nvPr/>
        </p:nvSpPr>
        <p:spPr bwMode="auto">
          <a:xfrm flipH="1" flipV="1">
            <a:off x="6084167" y="1196752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" name="Oval 80"/>
          <p:cNvSpPr>
            <a:spLocks noChangeArrowheads="1"/>
          </p:cNvSpPr>
          <p:nvPr/>
        </p:nvSpPr>
        <p:spPr bwMode="auto">
          <a:xfrm>
            <a:off x="774035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31" name="Oval 93"/>
          <p:cNvSpPr>
            <a:spLocks noChangeArrowheads="1"/>
          </p:cNvSpPr>
          <p:nvPr/>
        </p:nvSpPr>
        <p:spPr bwMode="auto">
          <a:xfrm>
            <a:off x="6804247" y="566124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grpSp>
        <p:nvGrpSpPr>
          <p:cNvPr id="38" name="Group 140"/>
          <p:cNvGrpSpPr>
            <a:grpSpLocks/>
          </p:cNvGrpSpPr>
          <p:nvPr/>
        </p:nvGrpSpPr>
        <p:grpSpPr bwMode="auto">
          <a:xfrm rot="16200000">
            <a:off x="2933133" y="1934515"/>
            <a:ext cx="287338" cy="287337"/>
            <a:chOff x="3334" y="799"/>
            <a:chExt cx="454" cy="453"/>
          </a:xfrm>
        </p:grpSpPr>
        <p:sp>
          <p:nvSpPr>
            <p:cNvPr id="39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0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41" name="Oval 93"/>
          <p:cNvSpPr>
            <a:spLocks noChangeArrowheads="1"/>
          </p:cNvSpPr>
          <p:nvPr/>
        </p:nvSpPr>
        <p:spPr bwMode="auto">
          <a:xfrm>
            <a:off x="2932339" y="272580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grpSp>
        <p:nvGrpSpPr>
          <p:cNvPr id="42" name="Group 140"/>
          <p:cNvGrpSpPr>
            <a:grpSpLocks/>
          </p:cNvGrpSpPr>
          <p:nvPr/>
        </p:nvGrpSpPr>
        <p:grpSpPr bwMode="auto">
          <a:xfrm rot="16200000">
            <a:off x="2915815" y="1196752"/>
            <a:ext cx="287338" cy="287337"/>
            <a:chOff x="3334" y="799"/>
            <a:chExt cx="454" cy="453"/>
          </a:xfrm>
        </p:grpSpPr>
        <p:sp>
          <p:nvSpPr>
            <p:cNvPr id="4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49" name="Oval 80"/>
          <p:cNvSpPr>
            <a:spLocks noChangeArrowheads="1"/>
          </p:cNvSpPr>
          <p:nvPr/>
        </p:nvSpPr>
        <p:spPr bwMode="auto">
          <a:xfrm>
            <a:off x="2716315" y="358990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grpSp>
        <p:nvGrpSpPr>
          <p:cNvPr id="59" name="Group 140"/>
          <p:cNvGrpSpPr>
            <a:grpSpLocks/>
          </p:cNvGrpSpPr>
          <p:nvPr/>
        </p:nvGrpSpPr>
        <p:grpSpPr bwMode="auto">
          <a:xfrm>
            <a:off x="6156175" y="1916832"/>
            <a:ext cx="287338" cy="287337"/>
            <a:chOff x="3334" y="799"/>
            <a:chExt cx="454" cy="453"/>
          </a:xfrm>
        </p:grpSpPr>
        <p:sp>
          <p:nvSpPr>
            <p:cNvPr id="60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1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62" name="Group 140"/>
          <p:cNvGrpSpPr>
            <a:grpSpLocks/>
          </p:cNvGrpSpPr>
          <p:nvPr/>
        </p:nvGrpSpPr>
        <p:grpSpPr bwMode="auto">
          <a:xfrm>
            <a:off x="5940151" y="1916832"/>
            <a:ext cx="287338" cy="287337"/>
            <a:chOff x="3334" y="799"/>
            <a:chExt cx="454" cy="453"/>
          </a:xfrm>
        </p:grpSpPr>
        <p:sp>
          <p:nvSpPr>
            <p:cNvPr id="6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65" name="Group 140"/>
          <p:cNvGrpSpPr>
            <a:grpSpLocks/>
          </p:cNvGrpSpPr>
          <p:nvPr/>
        </p:nvGrpSpPr>
        <p:grpSpPr bwMode="auto">
          <a:xfrm>
            <a:off x="6156175" y="1197447"/>
            <a:ext cx="287338" cy="287337"/>
            <a:chOff x="3334" y="799"/>
            <a:chExt cx="454" cy="453"/>
          </a:xfrm>
        </p:grpSpPr>
        <p:sp>
          <p:nvSpPr>
            <p:cNvPr id="66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7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68" name="Group 140"/>
          <p:cNvGrpSpPr>
            <a:grpSpLocks/>
          </p:cNvGrpSpPr>
          <p:nvPr/>
        </p:nvGrpSpPr>
        <p:grpSpPr bwMode="auto">
          <a:xfrm>
            <a:off x="5940151" y="1197447"/>
            <a:ext cx="287338" cy="287337"/>
            <a:chOff x="3334" y="799"/>
            <a:chExt cx="454" cy="453"/>
          </a:xfrm>
        </p:grpSpPr>
        <p:sp>
          <p:nvSpPr>
            <p:cNvPr id="69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0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115" name="Oval 80"/>
          <p:cNvSpPr>
            <a:spLocks noChangeArrowheads="1"/>
          </p:cNvSpPr>
          <p:nvPr/>
        </p:nvSpPr>
        <p:spPr bwMode="auto">
          <a:xfrm>
            <a:off x="7524329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17" name="Oval 80"/>
          <p:cNvSpPr>
            <a:spLocks noChangeArrowheads="1"/>
          </p:cNvSpPr>
          <p:nvPr/>
        </p:nvSpPr>
        <p:spPr bwMode="auto">
          <a:xfrm>
            <a:off x="7020272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18" name="Oval 80"/>
          <p:cNvSpPr>
            <a:spLocks noChangeArrowheads="1"/>
          </p:cNvSpPr>
          <p:nvPr/>
        </p:nvSpPr>
        <p:spPr bwMode="auto">
          <a:xfrm>
            <a:off x="7020272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89" name="Oval 93"/>
          <p:cNvSpPr>
            <a:spLocks noChangeArrowheads="1"/>
          </p:cNvSpPr>
          <p:nvPr/>
        </p:nvSpPr>
        <p:spPr bwMode="auto">
          <a:xfrm>
            <a:off x="6804941" y="1197447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85" name="Oval 93"/>
          <p:cNvSpPr>
            <a:spLocks noChangeArrowheads="1"/>
          </p:cNvSpPr>
          <p:nvPr/>
        </p:nvSpPr>
        <p:spPr bwMode="auto">
          <a:xfrm>
            <a:off x="6804941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119" name="Oval 80"/>
          <p:cNvSpPr>
            <a:spLocks noChangeArrowheads="1"/>
          </p:cNvSpPr>
          <p:nvPr/>
        </p:nvSpPr>
        <p:spPr bwMode="auto">
          <a:xfrm>
            <a:off x="4211960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00" name="Oval 80"/>
          <p:cNvSpPr>
            <a:spLocks noChangeArrowheads="1"/>
          </p:cNvSpPr>
          <p:nvPr/>
        </p:nvSpPr>
        <p:spPr bwMode="auto">
          <a:xfrm>
            <a:off x="3996629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120" name="Text Box 134"/>
          <p:cNvSpPr txBox="1">
            <a:spLocks noChangeArrowheads="1"/>
          </p:cNvSpPr>
          <p:nvPr/>
        </p:nvSpPr>
        <p:spPr bwMode="auto">
          <a:xfrm>
            <a:off x="6372200" y="321297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endParaRPr lang="cs-CZ" b="1" baseline="-25000"/>
          </a:p>
        </p:txBody>
      </p:sp>
      <p:sp>
        <p:nvSpPr>
          <p:cNvPr id="121" name="Oval 93"/>
          <p:cNvSpPr>
            <a:spLocks noChangeArrowheads="1"/>
          </p:cNvSpPr>
          <p:nvPr/>
        </p:nvSpPr>
        <p:spPr bwMode="auto">
          <a:xfrm>
            <a:off x="7740352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122" name="Oval 93"/>
          <p:cNvSpPr>
            <a:spLocks noChangeArrowheads="1"/>
          </p:cNvSpPr>
          <p:nvPr/>
        </p:nvSpPr>
        <p:spPr bwMode="auto">
          <a:xfrm>
            <a:off x="7524328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3" name="Oval 93"/>
          <p:cNvSpPr>
            <a:spLocks noChangeArrowheads="1"/>
          </p:cNvSpPr>
          <p:nvPr/>
        </p:nvSpPr>
        <p:spPr bwMode="auto">
          <a:xfrm>
            <a:off x="6156176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124" name="Oval 93"/>
          <p:cNvSpPr>
            <a:spLocks noChangeArrowheads="1"/>
          </p:cNvSpPr>
          <p:nvPr/>
        </p:nvSpPr>
        <p:spPr bwMode="auto">
          <a:xfrm>
            <a:off x="5940152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5" name="Oval 93"/>
          <p:cNvSpPr>
            <a:spLocks noChangeArrowheads="1"/>
          </p:cNvSpPr>
          <p:nvPr/>
        </p:nvSpPr>
        <p:spPr bwMode="auto">
          <a:xfrm>
            <a:off x="7740352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26" name="Oval 93"/>
          <p:cNvSpPr>
            <a:spLocks noChangeArrowheads="1"/>
          </p:cNvSpPr>
          <p:nvPr/>
        </p:nvSpPr>
        <p:spPr bwMode="auto">
          <a:xfrm>
            <a:off x="7524328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7" name="Oval 93"/>
          <p:cNvSpPr>
            <a:spLocks noChangeArrowheads="1"/>
          </p:cNvSpPr>
          <p:nvPr/>
        </p:nvSpPr>
        <p:spPr bwMode="auto">
          <a:xfrm>
            <a:off x="6156176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28" name="Oval 93"/>
          <p:cNvSpPr>
            <a:spLocks noChangeArrowheads="1"/>
          </p:cNvSpPr>
          <p:nvPr/>
        </p:nvSpPr>
        <p:spPr bwMode="auto">
          <a:xfrm>
            <a:off x="5940152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9" name="Oval 93"/>
          <p:cNvSpPr>
            <a:spLocks noChangeArrowheads="1"/>
          </p:cNvSpPr>
          <p:nvPr/>
        </p:nvSpPr>
        <p:spPr bwMode="auto">
          <a:xfrm>
            <a:off x="5364088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30" name="Oval 93"/>
          <p:cNvSpPr>
            <a:spLocks noChangeArrowheads="1"/>
          </p:cNvSpPr>
          <p:nvPr/>
        </p:nvSpPr>
        <p:spPr bwMode="auto">
          <a:xfrm>
            <a:off x="5148064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131" name="Oval 93"/>
          <p:cNvSpPr>
            <a:spLocks noChangeArrowheads="1"/>
          </p:cNvSpPr>
          <p:nvPr/>
        </p:nvSpPr>
        <p:spPr bwMode="auto">
          <a:xfrm>
            <a:off x="5364088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32" name="Oval 93"/>
          <p:cNvSpPr>
            <a:spLocks noChangeArrowheads="1"/>
          </p:cNvSpPr>
          <p:nvPr/>
        </p:nvSpPr>
        <p:spPr bwMode="auto">
          <a:xfrm>
            <a:off x="5148064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133" name="Oval 93"/>
          <p:cNvSpPr>
            <a:spLocks noChangeArrowheads="1"/>
          </p:cNvSpPr>
          <p:nvPr/>
        </p:nvSpPr>
        <p:spPr bwMode="auto">
          <a:xfrm>
            <a:off x="5364089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34" name="Oval 93"/>
          <p:cNvSpPr>
            <a:spLocks noChangeArrowheads="1"/>
          </p:cNvSpPr>
          <p:nvPr/>
        </p:nvSpPr>
        <p:spPr bwMode="auto">
          <a:xfrm>
            <a:off x="5148065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135" name="Oval 80"/>
          <p:cNvSpPr>
            <a:spLocks noChangeArrowheads="1"/>
          </p:cNvSpPr>
          <p:nvPr/>
        </p:nvSpPr>
        <p:spPr bwMode="auto">
          <a:xfrm>
            <a:off x="702027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136" name="Oval 80"/>
          <p:cNvSpPr>
            <a:spLocks noChangeArrowheads="1"/>
          </p:cNvSpPr>
          <p:nvPr/>
        </p:nvSpPr>
        <p:spPr bwMode="auto">
          <a:xfrm>
            <a:off x="6804249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137" name="Oval 80"/>
          <p:cNvSpPr>
            <a:spLocks noChangeArrowheads="1"/>
          </p:cNvSpPr>
          <p:nvPr/>
        </p:nvSpPr>
        <p:spPr bwMode="auto">
          <a:xfrm>
            <a:off x="6156176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138" name="Oval 80"/>
          <p:cNvSpPr>
            <a:spLocks noChangeArrowheads="1"/>
          </p:cNvSpPr>
          <p:nvPr/>
        </p:nvSpPr>
        <p:spPr bwMode="auto">
          <a:xfrm>
            <a:off x="5940153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39" name="Oval 80"/>
          <p:cNvSpPr>
            <a:spLocks noChangeArrowheads="1"/>
          </p:cNvSpPr>
          <p:nvPr/>
        </p:nvSpPr>
        <p:spPr bwMode="auto">
          <a:xfrm>
            <a:off x="4211960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40" name="Oval 80"/>
          <p:cNvSpPr>
            <a:spLocks noChangeArrowheads="1"/>
          </p:cNvSpPr>
          <p:nvPr/>
        </p:nvSpPr>
        <p:spPr bwMode="auto">
          <a:xfrm>
            <a:off x="3996629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141" name="Oval 80"/>
          <p:cNvSpPr>
            <a:spLocks noChangeArrowheads="1"/>
          </p:cNvSpPr>
          <p:nvPr/>
        </p:nvSpPr>
        <p:spPr bwMode="auto">
          <a:xfrm>
            <a:off x="4211960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142" name="Oval 80"/>
          <p:cNvSpPr>
            <a:spLocks noChangeArrowheads="1"/>
          </p:cNvSpPr>
          <p:nvPr/>
        </p:nvSpPr>
        <p:spPr bwMode="auto">
          <a:xfrm>
            <a:off x="3996629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143" name="Oval 80"/>
          <p:cNvSpPr>
            <a:spLocks noChangeArrowheads="1"/>
          </p:cNvSpPr>
          <p:nvPr/>
        </p:nvSpPr>
        <p:spPr bwMode="auto">
          <a:xfrm>
            <a:off x="4211960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44" name="Oval 80"/>
          <p:cNvSpPr>
            <a:spLocks noChangeArrowheads="1"/>
          </p:cNvSpPr>
          <p:nvPr/>
        </p:nvSpPr>
        <p:spPr bwMode="auto">
          <a:xfrm>
            <a:off x="3996629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192587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AutoShape 3"/>
          <p:cNvSpPr>
            <a:spLocks noChangeArrowheads="1"/>
          </p:cNvSpPr>
          <p:nvPr/>
        </p:nvSpPr>
        <p:spPr bwMode="auto">
          <a:xfrm>
            <a:off x="1979712" y="764704"/>
            <a:ext cx="6840760" cy="554461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37" name="Freeform 236"/>
          <p:cNvSpPr/>
          <p:nvPr/>
        </p:nvSpPr>
        <p:spPr>
          <a:xfrm flipH="1" flipV="1">
            <a:off x="3419871" y="1124744"/>
            <a:ext cx="5112569" cy="4094530"/>
          </a:xfrm>
          <a:custGeom>
            <a:avLst/>
            <a:gdLst>
              <a:gd name="connsiteX0" fmla="*/ 196611 w 4853135"/>
              <a:gd name="connsiteY0" fmla="*/ 54714 h 4382562"/>
              <a:gd name="connsiteX1" fmla="*/ 657653 w 4853135"/>
              <a:gd name="connsiteY1" fmla="*/ 146922 h 4382562"/>
              <a:gd name="connsiteX2" fmla="*/ 965014 w 4853135"/>
              <a:gd name="connsiteY2" fmla="*/ 926 h 4382562"/>
              <a:gd name="connsiteX3" fmla="*/ 1111011 w 4853135"/>
              <a:gd name="connsiteY3" fmla="*/ 231447 h 4382562"/>
              <a:gd name="connsiteX4" fmla="*/ 1341532 w 4853135"/>
              <a:gd name="connsiteY4" fmla="*/ 223763 h 4382562"/>
              <a:gd name="connsiteX5" fmla="*/ 1741102 w 4853135"/>
              <a:gd name="connsiteY5" fmla="*/ 269867 h 4382562"/>
              <a:gd name="connsiteX6" fmla="*/ 1694998 w 4853135"/>
              <a:gd name="connsiteY6" fmla="*/ 77766 h 4382562"/>
              <a:gd name="connsiteX7" fmla="*/ 2056147 w 4853135"/>
              <a:gd name="connsiteY7" fmla="*/ 169974 h 4382562"/>
              <a:gd name="connsiteX8" fmla="*/ 2271300 w 4853135"/>
              <a:gd name="connsiteY8" fmla="*/ 323655 h 4382562"/>
              <a:gd name="connsiteX9" fmla="*/ 2355825 w 4853135"/>
              <a:gd name="connsiteY9" fmla="*/ 62398 h 4382562"/>
              <a:gd name="connsiteX10" fmla="*/ 2609398 w 4853135"/>
              <a:gd name="connsiteY10" fmla="*/ 154606 h 4382562"/>
              <a:gd name="connsiteX11" fmla="*/ 2770762 w 4853135"/>
              <a:gd name="connsiteY11" fmla="*/ 246815 h 4382562"/>
              <a:gd name="connsiteX12" fmla="*/ 2886023 w 4853135"/>
              <a:gd name="connsiteY12" fmla="*/ 292919 h 4382562"/>
              <a:gd name="connsiteX13" fmla="*/ 3001283 w 4853135"/>
              <a:gd name="connsiteY13" fmla="*/ 193026 h 4382562"/>
              <a:gd name="connsiteX14" fmla="*/ 3193384 w 4853135"/>
              <a:gd name="connsiteY14" fmla="*/ 239131 h 4382562"/>
              <a:gd name="connsiteX15" fmla="*/ 3385485 w 4853135"/>
              <a:gd name="connsiteY15" fmla="*/ 169974 h 4382562"/>
              <a:gd name="connsiteX16" fmla="*/ 3439273 w 4853135"/>
              <a:gd name="connsiteY16" fmla="*/ 269867 h 4382562"/>
              <a:gd name="connsiteX17" fmla="*/ 3792739 w 4853135"/>
              <a:gd name="connsiteY17" fmla="*/ 208395 h 4382562"/>
              <a:gd name="connsiteX18" fmla="*/ 3969472 w 4853135"/>
              <a:gd name="connsiteY18" fmla="*/ 85450 h 4382562"/>
              <a:gd name="connsiteX19" fmla="*/ 4061680 w 4853135"/>
              <a:gd name="connsiteY19" fmla="*/ 269867 h 4382562"/>
              <a:gd name="connsiteX20" fmla="*/ 4407462 w 4853135"/>
              <a:gd name="connsiteY20" fmla="*/ 154606 h 4382562"/>
              <a:gd name="connsiteX21" fmla="*/ 4499670 w 4853135"/>
              <a:gd name="connsiteY21" fmla="*/ 323655 h 4382562"/>
              <a:gd name="connsiteX22" fmla="*/ 4791663 w 4853135"/>
              <a:gd name="connsiteY22" fmla="*/ 339023 h 4382562"/>
              <a:gd name="connsiteX23" fmla="*/ 4599562 w 4853135"/>
              <a:gd name="connsiteY23" fmla="*/ 531124 h 4382562"/>
              <a:gd name="connsiteX24" fmla="*/ 4699455 w 4853135"/>
              <a:gd name="connsiteY24" fmla="*/ 807749 h 4382562"/>
              <a:gd name="connsiteX25" fmla="*/ 4653351 w 4853135"/>
              <a:gd name="connsiteY25" fmla="*/ 1007534 h 4382562"/>
              <a:gd name="connsiteX26" fmla="*/ 4768611 w 4853135"/>
              <a:gd name="connsiteY26" fmla="*/ 1122795 h 4382562"/>
              <a:gd name="connsiteX27" fmla="*/ 4645667 w 4853135"/>
              <a:gd name="connsiteY27" fmla="*/ 1268791 h 4382562"/>
              <a:gd name="connsiteX28" fmla="*/ 4822399 w 4853135"/>
              <a:gd name="connsiteY28" fmla="*/ 1522364 h 4382562"/>
              <a:gd name="connsiteX29" fmla="*/ 4722507 w 4853135"/>
              <a:gd name="connsiteY29" fmla="*/ 1722149 h 4382562"/>
              <a:gd name="connsiteX30" fmla="*/ 4853135 w 4853135"/>
              <a:gd name="connsiteY30" fmla="*/ 1875830 h 4382562"/>
              <a:gd name="connsiteX31" fmla="*/ 4722507 w 4853135"/>
              <a:gd name="connsiteY31" fmla="*/ 2067931 h 4382562"/>
              <a:gd name="connsiteX32" fmla="*/ 4830083 w 4853135"/>
              <a:gd name="connsiteY32" fmla="*/ 2221611 h 4382562"/>
              <a:gd name="connsiteX33" fmla="*/ 4661035 w 4853135"/>
              <a:gd name="connsiteY33" fmla="*/ 2490553 h 4382562"/>
              <a:gd name="connsiteX34" fmla="*/ 4791663 w 4853135"/>
              <a:gd name="connsiteY34" fmla="*/ 2590445 h 4382562"/>
              <a:gd name="connsiteX35" fmla="*/ 4545774 w 4853135"/>
              <a:gd name="connsiteY35" fmla="*/ 2667285 h 4382562"/>
              <a:gd name="connsiteX36" fmla="*/ 4591878 w 4853135"/>
              <a:gd name="connsiteY36" fmla="*/ 2966963 h 4382562"/>
              <a:gd name="connsiteX37" fmla="*/ 4484302 w 4853135"/>
              <a:gd name="connsiteY37" fmla="*/ 3166747 h 4382562"/>
              <a:gd name="connsiteX38" fmla="*/ 4591878 w 4853135"/>
              <a:gd name="connsiteY38" fmla="*/ 3297376 h 4382562"/>
              <a:gd name="connsiteX39" fmla="*/ 4484302 w 4853135"/>
              <a:gd name="connsiteY39" fmla="*/ 3612421 h 4382562"/>
              <a:gd name="connsiteX40" fmla="*/ 4676403 w 4853135"/>
              <a:gd name="connsiteY40" fmla="*/ 3766102 h 4382562"/>
              <a:gd name="connsiteX41" fmla="*/ 4591878 w 4853135"/>
              <a:gd name="connsiteY41" fmla="*/ 3850626 h 4382562"/>
              <a:gd name="connsiteX42" fmla="*/ 4699455 w 4853135"/>
              <a:gd name="connsiteY42" fmla="*/ 3996623 h 4382562"/>
              <a:gd name="connsiteX43" fmla="*/ 4538090 w 4853135"/>
              <a:gd name="connsiteY43" fmla="*/ 4142620 h 4382562"/>
              <a:gd name="connsiteX44" fmla="*/ 4568826 w 4853135"/>
              <a:gd name="connsiteY44" fmla="*/ 4296300 h 4382562"/>
              <a:gd name="connsiteX45" fmla="*/ 4292201 w 4853135"/>
              <a:gd name="connsiteY45" fmla="*/ 4257880 h 4382562"/>
              <a:gd name="connsiteX46" fmla="*/ 4184625 w 4853135"/>
              <a:gd name="connsiteY46" fmla="*/ 4303984 h 4382562"/>
              <a:gd name="connsiteX47" fmla="*/ 4046312 w 4853135"/>
              <a:gd name="connsiteY47" fmla="*/ 4150304 h 4382562"/>
              <a:gd name="connsiteX48" fmla="*/ 4007892 w 4853135"/>
              <a:gd name="connsiteY48" fmla="*/ 4219460 h 4382562"/>
              <a:gd name="connsiteX49" fmla="*/ 3731267 w 4853135"/>
              <a:gd name="connsiteY49" fmla="*/ 4104200 h 4382562"/>
              <a:gd name="connsiteX50" fmla="*/ 3685162 w 4853135"/>
              <a:gd name="connsiteY50" fmla="*/ 4196408 h 4382562"/>
              <a:gd name="connsiteX51" fmla="*/ 3485377 w 4853135"/>
              <a:gd name="connsiteY51" fmla="*/ 4142620 h 4382562"/>
              <a:gd name="connsiteX52" fmla="*/ 3370117 w 4853135"/>
              <a:gd name="connsiteY52" fmla="*/ 4265564 h 4382562"/>
              <a:gd name="connsiteX53" fmla="*/ 3147280 w 4853135"/>
              <a:gd name="connsiteY53" fmla="*/ 4234828 h 4382562"/>
              <a:gd name="connsiteX54" fmla="*/ 2985915 w 4853135"/>
              <a:gd name="connsiteY54" fmla="*/ 4380825 h 4382562"/>
              <a:gd name="connsiteX55" fmla="*/ 2809183 w 4853135"/>
              <a:gd name="connsiteY55" fmla="*/ 4119568 h 4382562"/>
              <a:gd name="connsiteX56" fmla="*/ 2647818 w 4853135"/>
              <a:gd name="connsiteY56" fmla="*/ 4219460 h 4382562"/>
              <a:gd name="connsiteX57" fmla="*/ 2478769 w 4853135"/>
              <a:gd name="connsiteY57" fmla="*/ 4150304 h 4382562"/>
              <a:gd name="connsiteX58" fmla="*/ 2386561 w 4853135"/>
              <a:gd name="connsiteY58" fmla="*/ 4234828 h 4382562"/>
              <a:gd name="connsiteX59" fmla="*/ 2194460 w 4853135"/>
              <a:gd name="connsiteY59" fmla="*/ 4219460 h 4382562"/>
              <a:gd name="connsiteX60" fmla="*/ 1971623 w 4853135"/>
              <a:gd name="connsiteY60" fmla="*/ 4342405 h 4382562"/>
              <a:gd name="connsiteX61" fmla="*/ 1556685 w 4853135"/>
              <a:gd name="connsiteY61" fmla="*/ 4127252 h 4382562"/>
              <a:gd name="connsiteX62" fmla="*/ 1502897 w 4853135"/>
              <a:gd name="connsiteY62" fmla="*/ 4234828 h 4382562"/>
              <a:gd name="connsiteX63" fmla="*/ 1364584 w 4853135"/>
              <a:gd name="connsiteY63" fmla="*/ 4165672 h 4382562"/>
              <a:gd name="connsiteX64" fmla="*/ 1210904 w 4853135"/>
              <a:gd name="connsiteY64" fmla="*/ 4242512 h 4382562"/>
              <a:gd name="connsiteX65" fmla="*/ 980383 w 4853135"/>
              <a:gd name="connsiteY65" fmla="*/ 4211776 h 4382562"/>
              <a:gd name="connsiteX66" fmla="*/ 849754 w 4853135"/>
              <a:gd name="connsiteY66" fmla="*/ 4319353 h 4382562"/>
              <a:gd name="connsiteX67" fmla="*/ 795966 w 4853135"/>
              <a:gd name="connsiteY67" fmla="*/ 4242512 h 4382562"/>
              <a:gd name="connsiteX68" fmla="*/ 642285 w 4853135"/>
              <a:gd name="connsiteY68" fmla="*/ 4265564 h 4382562"/>
              <a:gd name="connsiteX69" fmla="*/ 404080 w 4853135"/>
              <a:gd name="connsiteY69" fmla="*/ 4204092 h 4382562"/>
              <a:gd name="connsiteX70" fmla="*/ 334924 w 4853135"/>
              <a:gd name="connsiteY70" fmla="*/ 4250196 h 4382562"/>
              <a:gd name="connsiteX71" fmla="*/ 227347 w 4853135"/>
              <a:gd name="connsiteY71" fmla="*/ 4165672 h 4382562"/>
              <a:gd name="connsiteX72" fmla="*/ 12194 w 4853135"/>
              <a:gd name="connsiteY72" fmla="*/ 4150304 h 4382562"/>
              <a:gd name="connsiteX73" fmla="*/ 27562 w 4853135"/>
              <a:gd name="connsiteY73" fmla="*/ 4004307 h 4382562"/>
              <a:gd name="connsiteX74" fmla="*/ 12194 w 4853135"/>
              <a:gd name="connsiteY74" fmla="*/ 3965887 h 4382562"/>
              <a:gd name="connsiteX75" fmla="*/ 235031 w 4853135"/>
              <a:gd name="connsiteY75" fmla="*/ 3643158 h 4382562"/>
              <a:gd name="connsiteX76" fmla="*/ 4510 w 4853135"/>
              <a:gd name="connsiteY76" fmla="*/ 3504845 h 4382562"/>
              <a:gd name="connsiteX77" fmla="*/ 265767 w 4853135"/>
              <a:gd name="connsiteY77" fmla="*/ 3397268 h 4382562"/>
              <a:gd name="connsiteX78" fmla="*/ 235031 w 4853135"/>
              <a:gd name="connsiteY78" fmla="*/ 3097591 h 4382562"/>
              <a:gd name="connsiteX79" fmla="*/ 311872 w 4853135"/>
              <a:gd name="connsiteY79" fmla="*/ 2982331 h 4382562"/>
              <a:gd name="connsiteX80" fmla="*/ 281135 w 4853135"/>
              <a:gd name="connsiteY80" fmla="*/ 2844018 h 4382562"/>
              <a:gd name="connsiteX81" fmla="*/ 350292 w 4853135"/>
              <a:gd name="connsiteY81" fmla="*/ 2613497 h 4382562"/>
              <a:gd name="connsiteX82" fmla="*/ 311872 w 4853135"/>
              <a:gd name="connsiteY82" fmla="*/ 2344556 h 4382562"/>
              <a:gd name="connsiteX83" fmla="*/ 519341 w 4853135"/>
              <a:gd name="connsiteY83" fmla="*/ 2221611 h 4382562"/>
              <a:gd name="connsiteX84" fmla="*/ 342608 w 4853135"/>
              <a:gd name="connsiteY84" fmla="*/ 2014142 h 4382562"/>
              <a:gd name="connsiteX85" fmla="*/ 319556 w 4853135"/>
              <a:gd name="connsiteY85" fmla="*/ 1806674 h 4382562"/>
              <a:gd name="connsiteX86" fmla="*/ 242715 w 4853135"/>
              <a:gd name="connsiteY86" fmla="*/ 1606889 h 4382562"/>
              <a:gd name="connsiteX87" fmla="*/ 388712 w 4853135"/>
              <a:gd name="connsiteY87" fmla="*/ 1460892 h 4382562"/>
              <a:gd name="connsiteX88" fmla="*/ 273451 w 4853135"/>
              <a:gd name="connsiteY88" fmla="*/ 1337947 h 4382562"/>
              <a:gd name="connsiteX89" fmla="*/ 342608 w 4853135"/>
              <a:gd name="connsiteY89" fmla="*/ 1199635 h 4382562"/>
              <a:gd name="connsiteX90" fmla="*/ 304188 w 4853135"/>
              <a:gd name="connsiteY90" fmla="*/ 1092058 h 4382562"/>
              <a:gd name="connsiteX91" fmla="*/ 365660 w 4853135"/>
              <a:gd name="connsiteY91" fmla="*/ 846169 h 4382562"/>
              <a:gd name="connsiteX92" fmla="*/ 181243 w 4853135"/>
              <a:gd name="connsiteY92" fmla="*/ 738593 h 4382562"/>
              <a:gd name="connsiteX93" fmla="*/ 135139 w 4853135"/>
              <a:gd name="connsiteY93" fmla="*/ 477336 h 4382562"/>
              <a:gd name="connsiteX94" fmla="*/ 196611 w 4853135"/>
              <a:gd name="connsiteY94" fmla="*/ 377443 h 4382562"/>
              <a:gd name="connsiteX95" fmla="*/ 196611 w 4853135"/>
              <a:gd name="connsiteY95" fmla="*/ 323655 h 4382562"/>
              <a:gd name="connsiteX96" fmla="*/ 196611 w 4853135"/>
              <a:gd name="connsiteY96" fmla="*/ 54714 h 43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4853135" h="4382562">
                <a:moveTo>
                  <a:pt x="196611" y="54714"/>
                </a:moveTo>
                <a:cubicBezTo>
                  <a:pt x="273451" y="25259"/>
                  <a:pt x="529586" y="155887"/>
                  <a:pt x="657653" y="146922"/>
                </a:cubicBezTo>
                <a:cubicBezTo>
                  <a:pt x="785720" y="137957"/>
                  <a:pt x="889454" y="-13162"/>
                  <a:pt x="965014" y="926"/>
                </a:cubicBezTo>
                <a:cubicBezTo>
                  <a:pt x="1040574" y="15013"/>
                  <a:pt x="1048258" y="194308"/>
                  <a:pt x="1111011" y="231447"/>
                </a:cubicBezTo>
                <a:cubicBezTo>
                  <a:pt x="1173764" y="268586"/>
                  <a:pt x="1236517" y="217360"/>
                  <a:pt x="1341532" y="223763"/>
                </a:cubicBezTo>
                <a:cubicBezTo>
                  <a:pt x="1446547" y="230166"/>
                  <a:pt x="1682191" y="294200"/>
                  <a:pt x="1741102" y="269867"/>
                </a:cubicBezTo>
                <a:cubicBezTo>
                  <a:pt x="1800013" y="245534"/>
                  <a:pt x="1642491" y="94415"/>
                  <a:pt x="1694998" y="77766"/>
                </a:cubicBezTo>
                <a:cubicBezTo>
                  <a:pt x="1747506" y="61117"/>
                  <a:pt x="1960097" y="128993"/>
                  <a:pt x="2056147" y="169974"/>
                </a:cubicBezTo>
                <a:cubicBezTo>
                  <a:pt x="2152197" y="210956"/>
                  <a:pt x="2221354" y="341584"/>
                  <a:pt x="2271300" y="323655"/>
                </a:cubicBezTo>
                <a:cubicBezTo>
                  <a:pt x="2321246" y="305726"/>
                  <a:pt x="2299475" y="90573"/>
                  <a:pt x="2355825" y="62398"/>
                </a:cubicBezTo>
                <a:cubicBezTo>
                  <a:pt x="2412175" y="34223"/>
                  <a:pt x="2540242" y="123870"/>
                  <a:pt x="2609398" y="154606"/>
                </a:cubicBezTo>
                <a:cubicBezTo>
                  <a:pt x="2678554" y="185342"/>
                  <a:pt x="2724658" y="223763"/>
                  <a:pt x="2770762" y="246815"/>
                </a:cubicBezTo>
                <a:cubicBezTo>
                  <a:pt x="2816866" y="269867"/>
                  <a:pt x="2847603" y="301884"/>
                  <a:pt x="2886023" y="292919"/>
                </a:cubicBezTo>
                <a:cubicBezTo>
                  <a:pt x="2924443" y="283954"/>
                  <a:pt x="2950056" y="201991"/>
                  <a:pt x="3001283" y="193026"/>
                </a:cubicBezTo>
                <a:cubicBezTo>
                  <a:pt x="3052510" y="184061"/>
                  <a:pt x="3129350" y="242973"/>
                  <a:pt x="3193384" y="239131"/>
                </a:cubicBezTo>
                <a:cubicBezTo>
                  <a:pt x="3257418" y="235289"/>
                  <a:pt x="3344504" y="164851"/>
                  <a:pt x="3385485" y="169974"/>
                </a:cubicBezTo>
                <a:cubicBezTo>
                  <a:pt x="3426466" y="175097"/>
                  <a:pt x="3371397" y="263464"/>
                  <a:pt x="3439273" y="269867"/>
                </a:cubicBezTo>
                <a:cubicBezTo>
                  <a:pt x="3507149" y="276271"/>
                  <a:pt x="3704373" y="239131"/>
                  <a:pt x="3792739" y="208395"/>
                </a:cubicBezTo>
                <a:cubicBezTo>
                  <a:pt x="3881105" y="177659"/>
                  <a:pt x="3924649" y="75205"/>
                  <a:pt x="3969472" y="85450"/>
                </a:cubicBezTo>
                <a:cubicBezTo>
                  <a:pt x="4014295" y="95695"/>
                  <a:pt x="3988682" y="258341"/>
                  <a:pt x="4061680" y="269867"/>
                </a:cubicBezTo>
                <a:cubicBezTo>
                  <a:pt x="4134678" y="281393"/>
                  <a:pt x="4334464" y="145641"/>
                  <a:pt x="4407462" y="154606"/>
                </a:cubicBezTo>
                <a:cubicBezTo>
                  <a:pt x="4480460" y="163571"/>
                  <a:pt x="4435637" y="292919"/>
                  <a:pt x="4499670" y="323655"/>
                </a:cubicBezTo>
                <a:cubicBezTo>
                  <a:pt x="4563704" y="354391"/>
                  <a:pt x="4775014" y="304445"/>
                  <a:pt x="4791663" y="339023"/>
                </a:cubicBezTo>
                <a:cubicBezTo>
                  <a:pt x="4808312" y="373601"/>
                  <a:pt x="4614930" y="453003"/>
                  <a:pt x="4599562" y="531124"/>
                </a:cubicBezTo>
                <a:cubicBezTo>
                  <a:pt x="4584194" y="609245"/>
                  <a:pt x="4690490" y="728347"/>
                  <a:pt x="4699455" y="807749"/>
                </a:cubicBezTo>
                <a:cubicBezTo>
                  <a:pt x="4708420" y="887151"/>
                  <a:pt x="4641825" y="955026"/>
                  <a:pt x="4653351" y="1007534"/>
                </a:cubicBezTo>
                <a:cubicBezTo>
                  <a:pt x="4664877" y="1060042"/>
                  <a:pt x="4769892" y="1079252"/>
                  <a:pt x="4768611" y="1122795"/>
                </a:cubicBezTo>
                <a:cubicBezTo>
                  <a:pt x="4767330" y="1166338"/>
                  <a:pt x="4636702" y="1202196"/>
                  <a:pt x="4645667" y="1268791"/>
                </a:cubicBezTo>
                <a:cubicBezTo>
                  <a:pt x="4654632" y="1335386"/>
                  <a:pt x="4809592" y="1446804"/>
                  <a:pt x="4822399" y="1522364"/>
                </a:cubicBezTo>
                <a:cubicBezTo>
                  <a:pt x="4835206" y="1597924"/>
                  <a:pt x="4717384" y="1663238"/>
                  <a:pt x="4722507" y="1722149"/>
                </a:cubicBezTo>
                <a:cubicBezTo>
                  <a:pt x="4727630" y="1781060"/>
                  <a:pt x="4853135" y="1818200"/>
                  <a:pt x="4853135" y="1875830"/>
                </a:cubicBezTo>
                <a:cubicBezTo>
                  <a:pt x="4853135" y="1933460"/>
                  <a:pt x="4726349" y="2010301"/>
                  <a:pt x="4722507" y="2067931"/>
                </a:cubicBezTo>
                <a:cubicBezTo>
                  <a:pt x="4718665" y="2125561"/>
                  <a:pt x="4840328" y="2151174"/>
                  <a:pt x="4830083" y="2221611"/>
                </a:cubicBezTo>
                <a:cubicBezTo>
                  <a:pt x="4819838" y="2292048"/>
                  <a:pt x="4667438" y="2429081"/>
                  <a:pt x="4661035" y="2490553"/>
                </a:cubicBezTo>
                <a:cubicBezTo>
                  <a:pt x="4654632" y="2552025"/>
                  <a:pt x="4810873" y="2560990"/>
                  <a:pt x="4791663" y="2590445"/>
                </a:cubicBezTo>
                <a:cubicBezTo>
                  <a:pt x="4772453" y="2619900"/>
                  <a:pt x="4579071" y="2604532"/>
                  <a:pt x="4545774" y="2667285"/>
                </a:cubicBezTo>
                <a:cubicBezTo>
                  <a:pt x="4512477" y="2730038"/>
                  <a:pt x="4602123" y="2883720"/>
                  <a:pt x="4591878" y="2966963"/>
                </a:cubicBezTo>
                <a:cubicBezTo>
                  <a:pt x="4581633" y="3050206"/>
                  <a:pt x="4484302" y="3111678"/>
                  <a:pt x="4484302" y="3166747"/>
                </a:cubicBezTo>
                <a:cubicBezTo>
                  <a:pt x="4484302" y="3221816"/>
                  <a:pt x="4591878" y="3223097"/>
                  <a:pt x="4591878" y="3297376"/>
                </a:cubicBezTo>
                <a:cubicBezTo>
                  <a:pt x="4591878" y="3371655"/>
                  <a:pt x="4470215" y="3534300"/>
                  <a:pt x="4484302" y="3612421"/>
                </a:cubicBezTo>
                <a:cubicBezTo>
                  <a:pt x="4498389" y="3690542"/>
                  <a:pt x="4658474" y="3726401"/>
                  <a:pt x="4676403" y="3766102"/>
                </a:cubicBezTo>
                <a:cubicBezTo>
                  <a:pt x="4694332" y="3805803"/>
                  <a:pt x="4588036" y="3812206"/>
                  <a:pt x="4591878" y="3850626"/>
                </a:cubicBezTo>
                <a:cubicBezTo>
                  <a:pt x="4595720" y="3889046"/>
                  <a:pt x="4708420" y="3947957"/>
                  <a:pt x="4699455" y="3996623"/>
                </a:cubicBezTo>
                <a:cubicBezTo>
                  <a:pt x="4690490" y="4045289"/>
                  <a:pt x="4559862" y="4092674"/>
                  <a:pt x="4538090" y="4142620"/>
                </a:cubicBezTo>
                <a:cubicBezTo>
                  <a:pt x="4516319" y="4192566"/>
                  <a:pt x="4609808" y="4277090"/>
                  <a:pt x="4568826" y="4296300"/>
                </a:cubicBezTo>
                <a:cubicBezTo>
                  <a:pt x="4527845" y="4315510"/>
                  <a:pt x="4356235" y="4256599"/>
                  <a:pt x="4292201" y="4257880"/>
                </a:cubicBezTo>
                <a:cubicBezTo>
                  <a:pt x="4228168" y="4259161"/>
                  <a:pt x="4225607" y="4321913"/>
                  <a:pt x="4184625" y="4303984"/>
                </a:cubicBezTo>
                <a:cubicBezTo>
                  <a:pt x="4143644" y="4286055"/>
                  <a:pt x="4075768" y="4164391"/>
                  <a:pt x="4046312" y="4150304"/>
                </a:cubicBezTo>
                <a:cubicBezTo>
                  <a:pt x="4016856" y="4136217"/>
                  <a:pt x="4060399" y="4227144"/>
                  <a:pt x="4007892" y="4219460"/>
                </a:cubicBezTo>
                <a:cubicBezTo>
                  <a:pt x="3955385" y="4211776"/>
                  <a:pt x="3785055" y="4108042"/>
                  <a:pt x="3731267" y="4104200"/>
                </a:cubicBezTo>
                <a:cubicBezTo>
                  <a:pt x="3677479" y="4100358"/>
                  <a:pt x="3726144" y="4190005"/>
                  <a:pt x="3685162" y="4196408"/>
                </a:cubicBezTo>
                <a:cubicBezTo>
                  <a:pt x="3644180" y="4202811"/>
                  <a:pt x="3537884" y="4131094"/>
                  <a:pt x="3485377" y="4142620"/>
                </a:cubicBezTo>
                <a:cubicBezTo>
                  <a:pt x="3432870" y="4154146"/>
                  <a:pt x="3426467" y="4250196"/>
                  <a:pt x="3370117" y="4265564"/>
                </a:cubicBezTo>
                <a:cubicBezTo>
                  <a:pt x="3313768" y="4280932"/>
                  <a:pt x="3211313" y="4215618"/>
                  <a:pt x="3147280" y="4234828"/>
                </a:cubicBezTo>
                <a:cubicBezTo>
                  <a:pt x="3083247" y="4254038"/>
                  <a:pt x="3042264" y="4400035"/>
                  <a:pt x="2985915" y="4380825"/>
                </a:cubicBezTo>
                <a:cubicBezTo>
                  <a:pt x="2929566" y="4361615"/>
                  <a:pt x="2865532" y="4146462"/>
                  <a:pt x="2809183" y="4119568"/>
                </a:cubicBezTo>
                <a:cubicBezTo>
                  <a:pt x="2752834" y="4092674"/>
                  <a:pt x="2702887" y="4214337"/>
                  <a:pt x="2647818" y="4219460"/>
                </a:cubicBezTo>
                <a:cubicBezTo>
                  <a:pt x="2592749" y="4224583"/>
                  <a:pt x="2522312" y="4147743"/>
                  <a:pt x="2478769" y="4150304"/>
                </a:cubicBezTo>
                <a:cubicBezTo>
                  <a:pt x="2435226" y="4152865"/>
                  <a:pt x="2433946" y="4223302"/>
                  <a:pt x="2386561" y="4234828"/>
                </a:cubicBezTo>
                <a:cubicBezTo>
                  <a:pt x="2339176" y="4246354"/>
                  <a:pt x="2263616" y="4201531"/>
                  <a:pt x="2194460" y="4219460"/>
                </a:cubicBezTo>
                <a:cubicBezTo>
                  <a:pt x="2125304" y="4237390"/>
                  <a:pt x="2077919" y="4357773"/>
                  <a:pt x="1971623" y="4342405"/>
                </a:cubicBezTo>
                <a:cubicBezTo>
                  <a:pt x="1865327" y="4327037"/>
                  <a:pt x="1634806" y="4145181"/>
                  <a:pt x="1556685" y="4127252"/>
                </a:cubicBezTo>
                <a:cubicBezTo>
                  <a:pt x="1478564" y="4109323"/>
                  <a:pt x="1534914" y="4228425"/>
                  <a:pt x="1502897" y="4234828"/>
                </a:cubicBezTo>
                <a:cubicBezTo>
                  <a:pt x="1470880" y="4241231"/>
                  <a:pt x="1413249" y="4164391"/>
                  <a:pt x="1364584" y="4165672"/>
                </a:cubicBezTo>
                <a:cubicBezTo>
                  <a:pt x="1315919" y="4166953"/>
                  <a:pt x="1274937" y="4234828"/>
                  <a:pt x="1210904" y="4242512"/>
                </a:cubicBezTo>
                <a:cubicBezTo>
                  <a:pt x="1146871" y="4250196"/>
                  <a:pt x="1040575" y="4198969"/>
                  <a:pt x="980383" y="4211776"/>
                </a:cubicBezTo>
                <a:cubicBezTo>
                  <a:pt x="920191" y="4224583"/>
                  <a:pt x="880490" y="4314230"/>
                  <a:pt x="849754" y="4319353"/>
                </a:cubicBezTo>
                <a:cubicBezTo>
                  <a:pt x="819018" y="4324476"/>
                  <a:pt x="830544" y="4251477"/>
                  <a:pt x="795966" y="4242512"/>
                </a:cubicBezTo>
                <a:cubicBezTo>
                  <a:pt x="761388" y="4233547"/>
                  <a:pt x="707599" y="4271967"/>
                  <a:pt x="642285" y="4265564"/>
                </a:cubicBezTo>
                <a:cubicBezTo>
                  <a:pt x="576971" y="4259161"/>
                  <a:pt x="455307" y="4206653"/>
                  <a:pt x="404080" y="4204092"/>
                </a:cubicBezTo>
                <a:cubicBezTo>
                  <a:pt x="352853" y="4201531"/>
                  <a:pt x="364379" y="4256599"/>
                  <a:pt x="334924" y="4250196"/>
                </a:cubicBezTo>
                <a:cubicBezTo>
                  <a:pt x="305469" y="4243793"/>
                  <a:pt x="281135" y="4182321"/>
                  <a:pt x="227347" y="4165672"/>
                </a:cubicBezTo>
                <a:cubicBezTo>
                  <a:pt x="173559" y="4149023"/>
                  <a:pt x="45491" y="4177198"/>
                  <a:pt x="12194" y="4150304"/>
                </a:cubicBezTo>
                <a:cubicBezTo>
                  <a:pt x="-21104" y="4123410"/>
                  <a:pt x="27562" y="4035043"/>
                  <a:pt x="27562" y="4004307"/>
                </a:cubicBezTo>
                <a:cubicBezTo>
                  <a:pt x="27562" y="3973571"/>
                  <a:pt x="-22384" y="4026079"/>
                  <a:pt x="12194" y="3965887"/>
                </a:cubicBezTo>
                <a:cubicBezTo>
                  <a:pt x="46772" y="3905696"/>
                  <a:pt x="236312" y="3719998"/>
                  <a:pt x="235031" y="3643158"/>
                </a:cubicBezTo>
                <a:cubicBezTo>
                  <a:pt x="233750" y="3566318"/>
                  <a:pt x="-613" y="3545827"/>
                  <a:pt x="4510" y="3504845"/>
                </a:cubicBezTo>
                <a:cubicBezTo>
                  <a:pt x="9633" y="3463863"/>
                  <a:pt x="227347" y="3465144"/>
                  <a:pt x="265767" y="3397268"/>
                </a:cubicBezTo>
                <a:cubicBezTo>
                  <a:pt x="304187" y="3329392"/>
                  <a:pt x="227347" y="3166747"/>
                  <a:pt x="235031" y="3097591"/>
                </a:cubicBezTo>
                <a:cubicBezTo>
                  <a:pt x="242715" y="3028435"/>
                  <a:pt x="304188" y="3024593"/>
                  <a:pt x="311872" y="2982331"/>
                </a:cubicBezTo>
                <a:cubicBezTo>
                  <a:pt x="319556" y="2940069"/>
                  <a:pt x="274732" y="2905490"/>
                  <a:pt x="281135" y="2844018"/>
                </a:cubicBezTo>
                <a:cubicBezTo>
                  <a:pt x="287538" y="2782546"/>
                  <a:pt x="345169" y="2696741"/>
                  <a:pt x="350292" y="2613497"/>
                </a:cubicBezTo>
                <a:cubicBezTo>
                  <a:pt x="355415" y="2530253"/>
                  <a:pt x="283697" y="2409870"/>
                  <a:pt x="311872" y="2344556"/>
                </a:cubicBezTo>
                <a:cubicBezTo>
                  <a:pt x="340047" y="2279242"/>
                  <a:pt x="514218" y="2276680"/>
                  <a:pt x="519341" y="2221611"/>
                </a:cubicBezTo>
                <a:cubicBezTo>
                  <a:pt x="524464" y="2166542"/>
                  <a:pt x="375906" y="2083298"/>
                  <a:pt x="342608" y="2014142"/>
                </a:cubicBezTo>
                <a:cubicBezTo>
                  <a:pt x="309311" y="1944986"/>
                  <a:pt x="336205" y="1874549"/>
                  <a:pt x="319556" y="1806674"/>
                </a:cubicBezTo>
                <a:cubicBezTo>
                  <a:pt x="302907" y="1738799"/>
                  <a:pt x="231189" y="1664519"/>
                  <a:pt x="242715" y="1606889"/>
                </a:cubicBezTo>
                <a:cubicBezTo>
                  <a:pt x="254241" y="1549259"/>
                  <a:pt x="383589" y="1505716"/>
                  <a:pt x="388712" y="1460892"/>
                </a:cubicBezTo>
                <a:cubicBezTo>
                  <a:pt x="393835" y="1416068"/>
                  <a:pt x="281135" y="1381490"/>
                  <a:pt x="273451" y="1337947"/>
                </a:cubicBezTo>
                <a:cubicBezTo>
                  <a:pt x="265767" y="1294404"/>
                  <a:pt x="337485" y="1240616"/>
                  <a:pt x="342608" y="1199635"/>
                </a:cubicBezTo>
                <a:cubicBezTo>
                  <a:pt x="347731" y="1158654"/>
                  <a:pt x="300346" y="1150969"/>
                  <a:pt x="304188" y="1092058"/>
                </a:cubicBezTo>
                <a:cubicBezTo>
                  <a:pt x="308030" y="1033147"/>
                  <a:pt x="386151" y="905080"/>
                  <a:pt x="365660" y="846169"/>
                </a:cubicBezTo>
                <a:cubicBezTo>
                  <a:pt x="345169" y="787258"/>
                  <a:pt x="219663" y="800065"/>
                  <a:pt x="181243" y="738593"/>
                </a:cubicBezTo>
                <a:cubicBezTo>
                  <a:pt x="142823" y="677121"/>
                  <a:pt x="132578" y="537527"/>
                  <a:pt x="135139" y="477336"/>
                </a:cubicBezTo>
                <a:cubicBezTo>
                  <a:pt x="137700" y="417145"/>
                  <a:pt x="186366" y="403056"/>
                  <a:pt x="196611" y="377443"/>
                </a:cubicBezTo>
                <a:cubicBezTo>
                  <a:pt x="206856" y="351830"/>
                  <a:pt x="190208" y="377443"/>
                  <a:pt x="196611" y="323655"/>
                </a:cubicBezTo>
                <a:cubicBezTo>
                  <a:pt x="203014" y="269867"/>
                  <a:pt x="119771" y="84169"/>
                  <a:pt x="196611" y="54714"/>
                </a:cubicBezTo>
                <a:close/>
              </a:path>
            </a:pathLst>
          </a:cu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5796137" y="188913"/>
            <a:ext cx="26636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intersection automaton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15" name="Arc 102"/>
          <p:cNvSpPr>
            <a:spLocks/>
          </p:cNvSpPr>
          <p:nvPr/>
        </p:nvSpPr>
        <p:spPr bwMode="auto">
          <a:xfrm flipH="1" flipV="1">
            <a:off x="3707903" y="580526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Arc 128"/>
          <p:cNvSpPr>
            <a:spLocks/>
          </p:cNvSpPr>
          <p:nvPr/>
        </p:nvSpPr>
        <p:spPr bwMode="auto">
          <a:xfrm rot="5400000" flipH="1">
            <a:off x="3981424" y="553174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Oval 80"/>
          <p:cNvSpPr>
            <a:spLocks noChangeArrowheads="1"/>
          </p:cNvSpPr>
          <p:nvPr/>
        </p:nvSpPr>
        <p:spPr bwMode="auto">
          <a:xfrm>
            <a:off x="3995935" y="580526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18" name="Oval 80"/>
          <p:cNvSpPr>
            <a:spLocks noChangeArrowheads="1"/>
          </p:cNvSpPr>
          <p:nvPr/>
        </p:nvSpPr>
        <p:spPr bwMode="auto">
          <a:xfrm>
            <a:off x="4932039" y="580526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19" name="Oval 93"/>
          <p:cNvSpPr>
            <a:spLocks noChangeArrowheads="1"/>
          </p:cNvSpPr>
          <p:nvPr/>
        </p:nvSpPr>
        <p:spPr bwMode="auto">
          <a:xfrm>
            <a:off x="5868143" y="580526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2</a:t>
            </a:r>
            <a:endParaRPr lang="cs-CZ" sz="1400" b="1"/>
          </a:p>
        </p:txBody>
      </p:sp>
      <p:sp>
        <p:nvSpPr>
          <p:cNvPr id="120" name="Line 95"/>
          <p:cNvSpPr>
            <a:spLocks noChangeShapeType="1"/>
          </p:cNvSpPr>
          <p:nvPr/>
        </p:nvSpPr>
        <p:spPr bwMode="auto">
          <a:xfrm>
            <a:off x="4283967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95"/>
          <p:cNvSpPr>
            <a:spLocks noChangeShapeType="1"/>
          </p:cNvSpPr>
          <p:nvPr/>
        </p:nvSpPr>
        <p:spPr bwMode="auto">
          <a:xfrm>
            <a:off x="5220071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95"/>
          <p:cNvSpPr>
            <a:spLocks noChangeShapeType="1"/>
          </p:cNvSpPr>
          <p:nvPr/>
        </p:nvSpPr>
        <p:spPr bwMode="auto">
          <a:xfrm>
            <a:off x="6156175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7092279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Arc 101"/>
          <p:cNvSpPr>
            <a:spLocks/>
          </p:cNvSpPr>
          <p:nvPr/>
        </p:nvSpPr>
        <p:spPr bwMode="auto">
          <a:xfrm rot="16200000">
            <a:off x="6120694" y="4256570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Arc 101"/>
          <p:cNvSpPr>
            <a:spLocks/>
          </p:cNvSpPr>
          <p:nvPr/>
        </p:nvSpPr>
        <p:spPr bwMode="auto">
          <a:xfrm rot="16200000">
            <a:off x="5868665" y="4868639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Text Box 135"/>
          <p:cNvSpPr txBox="1">
            <a:spLocks noChangeArrowheads="1"/>
          </p:cNvSpPr>
          <p:nvPr/>
        </p:nvSpPr>
        <p:spPr bwMode="auto">
          <a:xfrm>
            <a:off x="4211959" y="530120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27" name="Text Box 139"/>
          <p:cNvSpPr txBox="1">
            <a:spLocks noChangeArrowheads="1"/>
          </p:cNvSpPr>
          <p:nvPr/>
        </p:nvSpPr>
        <p:spPr bwMode="auto">
          <a:xfrm>
            <a:off x="4427983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28" name="Text Box 135"/>
          <p:cNvSpPr txBox="1">
            <a:spLocks noChangeArrowheads="1"/>
          </p:cNvSpPr>
          <p:nvPr/>
        </p:nvSpPr>
        <p:spPr bwMode="auto">
          <a:xfrm>
            <a:off x="5436095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29" name="Text Box 135"/>
          <p:cNvSpPr txBox="1">
            <a:spLocks noChangeArrowheads="1"/>
          </p:cNvSpPr>
          <p:nvPr/>
        </p:nvSpPr>
        <p:spPr bwMode="auto">
          <a:xfrm>
            <a:off x="6300191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30" name="Text Box 135"/>
          <p:cNvSpPr txBox="1">
            <a:spLocks noChangeArrowheads="1"/>
          </p:cNvSpPr>
          <p:nvPr/>
        </p:nvSpPr>
        <p:spPr bwMode="auto">
          <a:xfrm>
            <a:off x="7236295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31" name="Text Box 137"/>
          <p:cNvSpPr txBox="1">
            <a:spLocks noChangeArrowheads="1"/>
          </p:cNvSpPr>
          <p:nvPr/>
        </p:nvSpPr>
        <p:spPr bwMode="auto">
          <a:xfrm>
            <a:off x="6588223" y="5373217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32" name="Text Box 137"/>
          <p:cNvSpPr txBox="1">
            <a:spLocks noChangeArrowheads="1"/>
          </p:cNvSpPr>
          <p:nvPr/>
        </p:nvSpPr>
        <p:spPr bwMode="auto">
          <a:xfrm>
            <a:off x="7523633" y="5373217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33" name="Group 140"/>
          <p:cNvGrpSpPr>
            <a:grpSpLocks/>
          </p:cNvGrpSpPr>
          <p:nvPr/>
        </p:nvGrpSpPr>
        <p:grpSpPr bwMode="auto">
          <a:xfrm>
            <a:off x="6804247" y="5805265"/>
            <a:ext cx="287338" cy="287337"/>
            <a:chOff x="3334" y="799"/>
            <a:chExt cx="454" cy="453"/>
          </a:xfrm>
        </p:grpSpPr>
        <p:sp>
          <p:nvSpPr>
            <p:cNvPr id="138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39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3</a:t>
              </a:r>
              <a:endParaRPr lang="cs-CZ" sz="1400" b="1"/>
            </a:p>
          </p:txBody>
        </p:sp>
      </p:grpSp>
      <p:grpSp>
        <p:nvGrpSpPr>
          <p:cNvPr id="134" name="Group 140"/>
          <p:cNvGrpSpPr>
            <a:grpSpLocks/>
          </p:cNvGrpSpPr>
          <p:nvPr/>
        </p:nvGrpSpPr>
        <p:grpSpPr bwMode="auto">
          <a:xfrm>
            <a:off x="7740351" y="5805265"/>
            <a:ext cx="287338" cy="287337"/>
            <a:chOff x="3334" y="799"/>
            <a:chExt cx="454" cy="453"/>
          </a:xfrm>
        </p:grpSpPr>
        <p:sp>
          <p:nvSpPr>
            <p:cNvPr id="136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37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135" name="Text Box 132"/>
          <p:cNvSpPr txBox="1">
            <a:spLocks noChangeArrowheads="1"/>
          </p:cNvSpPr>
          <p:nvPr/>
        </p:nvSpPr>
        <p:spPr bwMode="auto">
          <a:xfrm>
            <a:off x="3563193" y="530120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baseline="-25000" smtClean="0"/>
              <a:t>1</a:t>
            </a:r>
            <a:endParaRPr lang="cs-CZ" b="1" baseline="-25000"/>
          </a:p>
        </p:txBody>
      </p:sp>
      <p:sp>
        <p:nvSpPr>
          <p:cNvPr id="141" name="Arc 130"/>
          <p:cNvSpPr>
            <a:spLocks/>
          </p:cNvSpPr>
          <p:nvPr/>
        </p:nvSpPr>
        <p:spPr bwMode="auto">
          <a:xfrm flipV="1">
            <a:off x="3132634" y="3066331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Arc 131"/>
          <p:cNvSpPr>
            <a:spLocks/>
          </p:cNvSpPr>
          <p:nvPr/>
        </p:nvSpPr>
        <p:spPr bwMode="auto">
          <a:xfrm flipV="1">
            <a:off x="3132634" y="2131294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Arc 128"/>
          <p:cNvSpPr>
            <a:spLocks/>
          </p:cNvSpPr>
          <p:nvPr/>
        </p:nvSpPr>
        <p:spPr bwMode="auto">
          <a:xfrm flipH="1">
            <a:off x="2556247" y="386231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Arc 129"/>
          <p:cNvSpPr>
            <a:spLocks/>
          </p:cNvSpPr>
          <p:nvPr/>
        </p:nvSpPr>
        <p:spPr bwMode="auto">
          <a:xfrm rot="16200000" flipH="1" flipV="1">
            <a:off x="2845172" y="486779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Arc 130"/>
          <p:cNvSpPr>
            <a:spLocks/>
          </p:cNvSpPr>
          <p:nvPr/>
        </p:nvSpPr>
        <p:spPr bwMode="auto">
          <a:xfrm flipH="1">
            <a:off x="2772147" y="3066976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Arc 131"/>
          <p:cNvSpPr>
            <a:spLocks/>
          </p:cNvSpPr>
          <p:nvPr/>
        </p:nvSpPr>
        <p:spPr bwMode="auto">
          <a:xfrm flipH="1">
            <a:off x="2772147" y="2131939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Oval 132"/>
          <p:cNvSpPr>
            <a:spLocks noChangeArrowheads="1"/>
          </p:cNvSpPr>
          <p:nvPr/>
        </p:nvSpPr>
        <p:spPr bwMode="auto">
          <a:xfrm>
            <a:off x="2915816" y="285345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</a:t>
            </a:r>
            <a:endParaRPr lang="cs-CZ" sz="1400" b="1"/>
          </a:p>
        </p:txBody>
      </p:sp>
      <p:sp>
        <p:nvSpPr>
          <p:cNvPr id="148" name="Text Box 134"/>
          <p:cNvSpPr txBox="1">
            <a:spLocks noChangeArrowheads="1"/>
          </p:cNvSpPr>
          <p:nvPr/>
        </p:nvSpPr>
        <p:spPr bwMode="auto">
          <a:xfrm>
            <a:off x="2411760" y="3645025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49" name="Text Box 135"/>
          <p:cNvSpPr txBox="1">
            <a:spLocks noChangeArrowheads="1"/>
          </p:cNvSpPr>
          <p:nvPr/>
        </p:nvSpPr>
        <p:spPr bwMode="auto">
          <a:xfrm>
            <a:off x="2484016" y="2348633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50" name="Text Box 137"/>
          <p:cNvSpPr txBox="1">
            <a:spLocks noChangeArrowheads="1"/>
          </p:cNvSpPr>
          <p:nvPr/>
        </p:nvSpPr>
        <p:spPr bwMode="auto">
          <a:xfrm>
            <a:off x="2484016" y="328525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51" name="Text Box 138"/>
          <p:cNvSpPr txBox="1">
            <a:spLocks noChangeArrowheads="1"/>
          </p:cNvSpPr>
          <p:nvPr/>
        </p:nvSpPr>
        <p:spPr bwMode="auto">
          <a:xfrm>
            <a:off x="3059832" y="3284984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52" name="Text Box 139"/>
          <p:cNvSpPr txBox="1">
            <a:spLocks noChangeArrowheads="1"/>
          </p:cNvSpPr>
          <p:nvPr/>
        </p:nvSpPr>
        <p:spPr bwMode="auto">
          <a:xfrm>
            <a:off x="2555776" y="1628801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53" name="Group 140"/>
          <p:cNvGrpSpPr>
            <a:grpSpLocks/>
          </p:cNvGrpSpPr>
          <p:nvPr/>
        </p:nvGrpSpPr>
        <p:grpSpPr bwMode="auto">
          <a:xfrm>
            <a:off x="2916610" y="3789289"/>
            <a:ext cx="287337" cy="287337"/>
            <a:chOff x="3334" y="799"/>
            <a:chExt cx="454" cy="453"/>
          </a:xfrm>
        </p:grpSpPr>
        <p:sp>
          <p:nvSpPr>
            <p:cNvPr id="161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62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1</a:t>
              </a:r>
              <a:endParaRPr lang="cs-CZ" sz="1200" b="1"/>
            </a:p>
          </p:txBody>
        </p:sp>
      </p:grpSp>
      <p:sp>
        <p:nvSpPr>
          <p:cNvPr id="154" name="Arc 128"/>
          <p:cNvSpPr>
            <a:spLocks/>
          </p:cNvSpPr>
          <p:nvPr/>
        </p:nvSpPr>
        <p:spPr bwMode="auto">
          <a:xfrm flipH="1">
            <a:off x="2628578" y="1845048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Oval 154"/>
          <p:cNvSpPr>
            <a:spLocks noChangeArrowheads="1"/>
          </p:cNvSpPr>
          <p:nvPr/>
        </p:nvSpPr>
        <p:spPr bwMode="auto">
          <a:xfrm>
            <a:off x="2915816" y="191683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156" name="Text Box 135"/>
          <p:cNvSpPr txBox="1">
            <a:spLocks noChangeArrowheads="1"/>
          </p:cNvSpPr>
          <p:nvPr/>
        </p:nvSpPr>
        <p:spPr bwMode="auto">
          <a:xfrm>
            <a:off x="3059832" y="2348881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57" name="Text Box 132"/>
          <p:cNvSpPr txBox="1">
            <a:spLocks noChangeArrowheads="1"/>
          </p:cNvSpPr>
          <p:nvPr/>
        </p:nvSpPr>
        <p:spPr bwMode="auto">
          <a:xfrm>
            <a:off x="2268538" y="479635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baseline="-25000" smtClean="0"/>
              <a:t>2</a:t>
            </a:r>
            <a:endParaRPr lang="cs-CZ" b="1" baseline="-25000"/>
          </a:p>
        </p:txBody>
      </p:sp>
      <p:sp>
        <p:nvSpPr>
          <p:cNvPr id="158" name="Arc 130"/>
          <p:cNvSpPr>
            <a:spLocks/>
          </p:cNvSpPr>
          <p:nvPr/>
        </p:nvSpPr>
        <p:spPr bwMode="auto">
          <a:xfrm flipH="1">
            <a:off x="2268538" y="2997052"/>
            <a:ext cx="791964" cy="165618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Oval 132"/>
          <p:cNvSpPr>
            <a:spLocks noChangeArrowheads="1"/>
          </p:cNvSpPr>
          <p:nvPr/>
        </p:nvSpPr>
        <p:spPr bwMode="auto">
          <a:xfrm>
            <a:off x="2915816" y="450912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60" name="Text Box 137"/>
          <p:cNvSpPr txBox="1">
            <a:spLocks noChangeArrowheads="1"/>
          </p:cNvSpPr>
          <p:nvPr/>
        </p:nvSpPr>
        <p:spPr bwMode="auto">
          <a:xfrm>
            <a:off x="2195736" y="4293097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63" name="Oval 132"/>
          <p:cNvSpPr>
            <a:spLocks noChangeArrowheads="1"/>
          </p:cNvSpPr>
          <p:nvPr/>
        </p:nvSpPr>
        <p:spPr bwMode="auto">
          <a:xfrm>
            <a:off x="3923928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00</a:t>
            </a:r>
            <a:endParaRPr lang="cs-CZ" sz="1400" b="1"/>
          </a:p>
        </p:txBody>
      </p:sp>
      <p:sp>
        <p:nvSpPr>
          <p:cNvPr id="164" name="Oval 132"/>
          <p:cNvSpPr>
            <a:spLocks noChangeArrowheads="1"/>
          </p:cNvSpPr>
          <p:nvPr/>
        </p:nvSpPr>
        <p:spPr bwMode="auto">
          <a:xfrm>
            <a:off x="4860032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10</a:t>
            </a:r>
            <a:endParaRPr lang="cs-CZ" sz="1400" b="1"/>
          </a:p>
        </p:txBody>
      </p:sp>
      <p:sp>
        <p:nvSpPr>
          <p:cNvPr id="165" name="Oval 132"/>
          <p:cNvSpPr>
            <a:spLocks noChangeArrowheads="1"/>
          </p:cNvSpPr>
          <p:nvPr/>
        </p:nvSpPr>
        <p:spPr bwMode="auto">
          <a:xfrm>
            <a:off x="5796136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20</a:t>
            </a:r>
            <a:endParaRPr lang="cs-CZ" sz="1400" b="1"/>
          </a:p>
        </p:txBody>
      </p:sp>
      <p:sp>
        <p:nvSpPr>
          <p:cNvPr id="166" name="Oval 132"/>
          <p:cNvSpPr>
            <a:spLocks noChangeArrowheads="1"/>
          </p:cNvSpPr>
          <p:nvPr/>
        </p:nvSpPr>
        <p:spPr bwMode="auto">
          <a:xfrm>
            <a:off x="6732240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30</a:t>
            </a:r>
            <a:endParaRPr lang="cs-CZ" sz="1400" b="1"/>
          </a:p>
        </p:txBody>
      </p:sp>
      <p:sp>
        <p:nvSpPr>
          <p:cNvPr id="167" name="Oval 132"/>
          <p:cNvSpPr>
            <a:spLocks noChangeArrowheads="1"/>
          </p:cNvSpPr>
          <p:nvPr/>
        </p:nvSpPr>
        <p:spPr bwMode="auto">
          <a:xfrm>
            <a:off x="7668344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40</a:t>
            </a:r>
            <a:endParaRPr lang="cs-CZ" sz="1400" b="1"/>
          </a:p>
        </p:txBody>
      </p:sp>
      <p:sp>
        <p:nvSpPr>
          <p:cNvPr id="169" name="Oval 132"/>
          <p:cNvSpPr>
            <a:spLocks noChangeArrowheads="1"/>
          </p:cNvSpPr>
          <p:nvPr/>
        </p:nvSpPr>
        <p:spPr bwMode="auto">
          <a:xfrm>
            <a:off x="4860032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11</a:t>
            </a:r>
            <a:endParaRPr lang="cs-CZ" sz="1400" b="1"/>
          </a:p>
        </p:txBody>
      </p:sp>
      <p:sp>
        <p:nvSpPr>
          <p:cNvPr id="170" name="Oval 132"/>
          <p:cNvSpPr>
            <a:spLocks noChangeArrowheads="1"/>
          </p:cNvSpPr>
          <p:nvPr/>
        </p:nvSpPr>
        <p:spPr bwMode="auto">
          <a:xfrm>
            <a:off x="5796136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21</a:t>
            </a:r>
            <a:endParaRPr lang="cs-CZ" sz="1400" b="1"/>
          </a:p>
        </p:txBody>
      </p:sp>
      <p:sp>
        <p:nvSpPr>
          <p:cNvPr id="174" name="Oval 132"/>
          <p:cNvSpPr>
            <a:spLocks noChangeArrowheads="1"/>
          </p:cNvSpPr>
          <p:nvPr/>
        </p:nvSpPr>
        <p:spPr bwMode="auto">
          <a:xfrm>
            <a:off x="4860032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12</a:t>
            </a:r>
            <a:endParaRPr lang="cs-CZ" sz="1400" b="1"/>
          </a:p>
        </p:txBody>
      </p:sp>
      <p:sp>
        <p:nvSpPr>
          <p:cNvPr id="175" name="Oval 132"/>
          <p:cNvSpPr>
            <a:spLocks noChangeArrowheads="1"/>
          </p:cNvSpPr>
          <p:nvPr/>
        </p:nvSpPr>
        <p:spPr bwMode="auto">
          <a:xfrm>
            <a:off x="5796136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22</a:t>
            </a:r>
            <a:endParaRPr lang="cs-CZ" sz="1400" b="1"/>
          </a:p>
        </p:txBody>
      </p:sp>
      <p:sp>
        <p:nvSpPr>
          <p:cNvPr id="176" name="Oval 132"/>
          <p:cNvSpPr>
            <a:spLocks noChangeArrowheads="1"/>
          </p:cNvSpPr>
          <p:nvPr/>
        </p:nvSpPr>
        <p:spPr bwMode="auto">
          <a:xfrm>
            <a:off x="6732240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32</a:t>
            </a:r>
            <a:endParaRPr lang="cs-CZ" sz="1400" b="1"/>
          </a:p>
        </p:txBody>
      </p:sp>
      <p:sp>
        <p:nvSpPr>
          <p:cNvPr id="177" name="Oval 132"/>
          <p:cNvSpPr>
            <a:spLocks noChangeArrowheads="1"/>
          </p:cNvSpPr>
          <p:nvPr/>
        </p:nvSpPr>
        <p:spPr bwMode="auto">
          <a:xfrm>
            <a:off x="7668344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42</a:t>
            </a:r>
            <a:endParaRPr lang="cs-CZ" sz="1400" b="1"/>
          </a:p>
        </p:txBody>
      </p:sp>
      <p:sp>
        <p:nvSpPr>
          <p:cNvPr id="179" name="Oval 132"/>
          <p:cNvSpPr>
            <a:spLocks noChangeArrowheads="1"/>
          </p:cNvSpPr>
          <p:nvPr/>
        </p:nvSpPr>
        <p:spPr bwMode="auto">
          <a:xfrm>
            <a:off x="4860032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13</a:t>
            </a:r>
            <a:endParaRPr lang="cs-CZ" sz="1400" b="1"/>
          </a:p>
        </p:txBody>
      </p:sp>
      <p:sp>
        <p:nvSpPr>
          <p:cNvPr id="180" name="Oval 132"/>
          <p:cNvSpPr>
            <a:spLocks noChangeArrowheads="1"/>
          </p:cNvSpPr>
          <p:nvPr/>
        </p:nvSpPr>
        <p:spPr bwMode="auto">
          <a:xfrm>
            <a:off x="5796136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23</a:t>
            </a:r>
            <a:endParaRPr lang="cs-CZ" sz="1400" b="1"/>
          </a:p>
        </p:txBody>
      </p:sp>
      <p:sp>
        <p:nvSpPr>
          <p:cNvPr id="183" name="Arc 102"/>
          <p:cNvSpPr>
            <a:spLocks/>
          </p:cNvSpPr>
          <p:nvPr/>
        </p:nvSpPr>
        <p:spPr bwMode="auto">
          <a:xfrm flipH="1" flipV="1">
            <a:off x="3563887" y="4509120"/>
            <a:ext cx="360933" cy="218058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Line 95"/>
          <p:cNvSpPr>
            <a:spLocks noChangeShapeType="1"/>
          </p:cNvSpPr>
          <p:nvPr/>
        </p:nvSpPr>
        <p:spPr bwMode="auto">
          <a:xfrm flipV="1">
            <a:off x="4139952" y="3140968"/>
            <a:ext cx="864096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Arc 128"/>
          <p:cNvSpPr>
            <a:spLocks/>
          </p:cNvSpPr>
          <p:nvPr/>
        </p:nvSpPr>
        <p:spPr bwMode="auto">
          <a:xfrm rot="5400000" flipH="1">
            <a:off x="3981425" y="3587527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Text Box 135"/>
          <p:cNvSpPr txBox="1">
            <a:spLocks noChangeArrowheads="1"/>
          </p:cNvSpPr>
          <p:nvPr/>
        </p:nvSpPr>
        <p:spPr bwMode="auto">
          <a:xfrm>
            <a:off x="3851920" y="342900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7" name="Text Box 139"/>
          <p:cNvSpPr txBox="1">
            <a:spLocks noChangeArrowheads="1"/>
          </p:cNvSpPr>
          <p:nvPr/>
        </p:nvSpPr>
        <p:spPr bwMode="auto">
          <a:xfrm>
            <a:off x="4067944" y="414908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9" name="Line 95"/>
          <p:cNvSpPr>
            <a:spLocks noChangeShapeType="1"/>
          </p:cNvSpPr>
          <p:nvPr/>
        </p:nvSpPr>
        <p:spPr bwMode="auto">
          <a:xfrm flipV="1">
            <a:off x="4283968" y="2060848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" name="Arc 131"/>
          <p:cNvSpPr>
            <a:spLocks/>
          </p:cNvSpPr>
          <p:nvPr/>
        </p:nvSpPr>
        <p:spPr bwMode="auto">
          <a:xfrm flipH="1">
            <a:off x="3923928" y="2204864"/>
            <a:ext cx="143892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Arc 131"/>
          <p:cNvSpPr>
            <a:spLocks/>
          </p:cNvSpPr>
          <p:nvPr/>
        </p:nvSpPr>
        <p:spPr bwMode="auto">
          <a:xfrm flipV="1">
            <a:off x="4139952" y="2060848"/>
            <a:ext cx="144016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Text Box 135"/>
          <p:cNvSpPr txBox="1">
            <a:spLocks noChangeArrowheads="1"/>
          </p:cNvSpPr>
          <p:nvPr/>
        </p:nvSpPr>
        <p:spPr bwMode="auto">
          <a:xfrm>
            <a:off x="4067944" y="234888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94" name="Text Box 135"/>
          <p:cNvSpPr txBox="1">
            <a:spLocks noChangeArrowheads="1"/>
          </p:cNvSpPr>
          <p:nvPr/>
        </p:nvSpPr>
        <p:spPr bwMode="auto">
          <a:xfrm>
            <a:off x="3707904" y="24208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95" name="Text Box 139"/>
          <p:cNvSpPr txBox="1">
            <a:spLocks noChangeArrowheads="1"/>
          </p:cNvSpPr>
          <p:nvPr/>
        </p:nvSpPr>
        <p:spPr bwMode="auto">
          <a:xfrm>
            <a:off x="4427984" y="184482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96" name="Arc 101"/>
          <p:cNvSpPr>
            <a:spLocks/>
          </p:cNvSpPr>
          <p:nvPr/>
        </p:nvSpPr>
        <p:spPr bwMode="auto">
          <a:xfrm rot="18532901">
            <a:off x="6004345" y="2654196"/>
            <a:ext cx="222365" cy="2306327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Text Box 137"/>
          <p:cNvSpPr txBox="1">
            <a:spLocks noChangeArrowheads="1"/>
          </p:cNvSpPr>
          <p:nvPr/>
        </p:nvSpPr>
        <p:spPr bwMode="auto">
          <a:xfrm>
            <a:off x="6588224" y="42210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" name="Freeform 1"/>
          <p:cNvSpPr/>
          <p:nvPr/>
        </p:nvSpPr>
        <p:spPr bwMode="auto">
          <a:xfrm>
            <a:off x="5335136" y="3063240"/>
            <a:ext cx="2430780" cy="1516380"/>
          </a:xfrm>
          <a:custGeom>
            <a:avLst/>
            <a:gdLst>
              <a:gd name="connsiteX0" fmla="*/ 2430780 w 2430780"/>
              <a:gd name="connsiteY0" fmla="*/ 1516380 h 1516380"/>
              <a:gd name="connsiteX1" fmla="*/ 160782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607820 w 2430780"/>
              <a:gd name="connsiteY2" fmla="*/ 41910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104900 w 2430780"/>
              <a:gd name="connsiteY2" fmla="*/ 32004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104900 w 2430780"/>
              <a:gd name="connsiteY1" fmla="*/ 3200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790700 w 2430780"/>
              <a:gd name="connsiteY1" fmla="*/ 7391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803056 w 2430780"/>
              <a:gd name="connsiteY1" fmla="*/ 677356 h 1516380"/>
              <a:gd name="connsiteX2" fmla="*/ 0 w 2430780"/>
              <a:gd name="connsiteY2" fmla="*/ 0 h 151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0780" h="1516380">
                <a:moveTo>
                  <a:pt x="2430780" y="1516380"/>
                </a:moveTo>
                <a:cubicBezTo>
                  <a:pt x="2154555" y="1267143"/>
                  <a:pt x="2223426" y="899606"/>
                  <a:pt x="1803056" y="677356"/>
                </a:cubicBezTo>
                <a:cubicBezTo>
                  <a:pt x="1382686" y="455106"/>
                  <a:pt x="601345" y="83185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Text Box 137"/>
          <p:cNvSpPr txBox="1">
            <a:spLocks noChangeArrowheads="1"/>
          </p:cNvSpPr>
          <p:nvPr/>
        </p:nvSpPr>
        <p:spPr bwMode="auto">
          <a:xfrm>
            <a:off x="7524328" y="42210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99" name="Line 95"/>
          <p:cNvSpPr>
            <a:spLocks noChangeShapeType="1"/>
          </p:cNvSpPr>
          <p:nvPr/>
        </p:nvSpPr>
        <p:spPr bwMode="auto">
          <a:xfrm>
            <a:off x="5220072" y="3933056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Text Box 135"/>
          <p:cNvSpPr txBox="1">
            <a:spLocks noChangeArrowheads="1"/>
          </p:cNvSpPr>
          <p:nvPr/>
        </p:nvSpPr>
        <p:spPr bwMode="auto">
          <a:xfrm>
            <a:off x="5364088" y="371703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1" name="Text Box 135"/>
          <p:cNvSpPr txBox="1">
            <a:spLocks noChangeArrowheads="1"/>
          </p:cNvSpPr>
          <p:nvPr/>
        </p:nvSpPr>
        <p:spPr bwMode="auto">
          <a:xfrm>
            <a:off x="6156176" y="39330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2" name="Line 95"/>
          <p:cNvSpPr>
            <a:spLocks noChangeShapeType="1"/>
          </p:cNvSpPr>
          <p:nvPr/>
        </p:nvSpPr>
        <p:spPr bwMode="auto">
          <a:xfrm>
            <a:off x="6156176" y="393305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3" name="Line 95"/>
          <p:cNvSpPr>
            <a:spLocks noChangeShapeType="1"/>
          </p:cNvSpPr>
          <p:nvPr/>
        </p:nvSpPr>
        <p:spPr bwMode="auto">
          <a:xfrm>
            <a:off x="7092280" y="393305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" name="Text Box 135"/>
          <p:cNvSpPr txBox="1">
            <a:spLocks noChangeArrowheads="1"/>
          </p:cNvSpPr>
          <p:nvPr/>
        </p:nvSpPr>
        <p:spPr bwMode="auto">
          <a:xfrm>
            <a:off x="7308304" y="371703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5" name="Line 95"/>
          <p:cNvSpPr>
            <a:spLocks noChangeShapeType="1"/>
          </p:cNvSpPr>
          <p:nvPr/>
        </p:nvSpPr>
        <p:spPr bwMode="auto">
          <a:xfrm flipH="1" flipV="1">
            <a:off x="5436096" y="3140968"/>
            <a:ext cx="1368152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" name="Freeform 205"/>
          <p:cNvSpPr/>
          <p:nvPr/>
        </p:nvSpPr>
        <p:spPr bwMode="auto">
          <a:xfrm>
            <a:off x="5364088" y="2996952"/>
            <a:ext cx="2430780" cy="868308"/>
          </a:xfrm>
          <a:custGeom>
            <a:avLst/>
            <a:gdLst>
              <a:gd name="connsiteX0" fmla="*/ 2430780 w 2430780"/>
              <a:gd name="connsiteY0" fmla="*/ 1516380 h 1516380"/>
              <a:gd name="connsiteX1" fmla="*/ 160782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607820 w 2430780"/>
              <a:gd name="connsiteY2" fmla="*/ 41910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104900 w 2430780"/>
              <a:gd name="connsiteY2" fmla="*/ 32004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104900 w 2430780"/>
              <a:gd name="connsiteY1" fmla="*/ 3200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790700 w 2430780"/>
              <a:gd name="connsiteY1" fmla="*/ 7391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891540 w 2430780"/>
              <a:gd name="connsiteY1" fmla="*/ 446381 h 1516380"/>
              <a:gd name="connsiteX2" fmla="*/ 0 w 2430780"/>
              <a:gd name="connsiteY2" fmla="*/ 0 h 151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0780" h="1516380">
                <a:moveTo>
                  <a:pt x="2430780" y="1516380"/>
                </a:moveTo>
                <a:cubicBezTo>
                  <a:pt x="2154555" y="1267143"/>
                  <a:pt x="1311910" y="668631"/>
                  <a:pt x="891540" y="446381"/>
                </a:cubicBezTo>
                <a:cubicBezTo>
                  <a:pt x="471170" y="224131"/>
                  <a:pt x="601345" y="83185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7" name="Line 95"/>
          <p:cNvSpPr>
            <a:spLocks noChangeShapeType="1"/>
          </p:cNvSpPr>
          <p:nvPr/>
        </p:nvSpPr>
        <p:spPr bwMode="auto">
          <a:xfrm flipH="1">
            <a:off x="5076056" y="2996952"/>
            <a:ext cx="165618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9" name="Line 95"/>
          <p:cNvSpPr>
            <a:spLocks noChangeShapeType="1"/>
          </p:cNvSpPr>
          <p:nvPr/>
        </p:nvSpPr>
        <p:spPr bwMode="auto">
          <a:xfrm flipV="1">
            <a:off x="5076056" y="2204864"/>
            <a:ext cx="720080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" name="Text Box 135"/>
          <p:cNvSpPr txBox="1">
            <a:spLocks noChangeArrowheads="1"/>
          </p:cNvSpPr>
          <p:nvPr/>
        </p:nvSpPr>
        <p:spPr bwMode="auto">
          <a:xfrm>
            <a:off x="5076056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2" name="Line 95"/>
          <p:cNvSpPr>
            <a:spLocks noChangeShapeType="1"/>
          </p:cNvSpPr>
          <p:nvPr/>
        </p:nvSpPr>
        <p:spPr bwMode="auto">
          <a:xfrm flipV="1">
            <a:off x="4283968" y="3140968"/>
            <a:ext cx="648072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Text Box 137"/>
          <p:cNvSpPr txBox="1">
            <a:spLocks noChangeArrowheads="1"/>
          </p:cNvSpPr>
          <p:nvPr/>
        </p:nvSpPr>
        <p:spPr bwMode="auto">
          <a:xfrm>
            <a:off x="4355976" y="342900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14" name="Line 95"/>
          <p:cNvSpPr>
            <a:spLocks noChangeShapeType="1"/>
          </p:cNvSpPr>
          <p:nvPr/>
        </p:nvSpPr>
        <p:spPr bwMode="auto">
          <a:xfrm flipV="1">
            <a:off x="5940152" y="2204864"/>
            <a:ext cx="792088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" name="Text Box 135"/>
          <p:cNvSpPr txBox="1">
            <a:spLocks noChangeArrowheads="1"/>
          </p:cNvSpPr>
          <p:nvPr/>
        </p:nvSpPr>
        <p:spPr bwMode="auto">
          <a:xfrm>
            <a:off x="5940152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6" name="Line 95"/>
          <p:cNvSpPr>
            <a:spLocks noChangeShapeType="1"/>
          </p:cNvSpPr>
          <p:nvPr/>
        </p:nvSpPr>
        <p:spPr bwMode="auto">
          <a:xfrm flipV="1">
            <a:off x="6876256" y="2204864"/>
            <a:ext cx="864096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7" name="Text Box 135"/>
          <p:cNvSpPr txBox="1">
            <a:spLocks noChangeArrowheads="1"/>
          </p:cNvSpPr>
          <p:nvPr/>
        </p:nvSpPr>
        <p:spPr bwMode="auto">
          <a:xfrm>
            <a:off x="6876256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8" name="Line 95"/>
          <p:cNvSpPr>
            <a:spLocks noChangeShapeType="1"/>
          </p:cNvSpPr>
          <p:nvPr/>
        </p:nvSpPr>
        <p:spPr bwMode="auto">
          <a:xfrm flipH="1">
            <a:off x="5148064" y="2996952"/>
            <a:ext cx="2520280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9" name="Text Box 137"/>
          <p:cNvSpPr txBox="1">
            <a:spLocks noChangeArrowheads="1"/>
          </p:cNvSpPr>
          <p:nvPr/>
        </p:nvSpPr>
        <p:spPr bwMode="auto">
          <a:xfrm>
            <a:off x="7092280" y="29249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20" name="Text Box 137"/>
          <p:cNvSpPr txBox="1">
            <a:spLocks noChangeArrowheads="1"/>
          </p:cNvSpPr>
          <p:nvPr/>
        </p:nvSpPr>
        <p:spPr bwMode="auto">
          <a:xfrm>
            <a:off x="6228184" y="29249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22" name="Line 95"/>
          <p:cNvSpPr>
            <a:spLocks noChangeShapeType="1"/>
          </p:cNvSpPr>
          <p:nvPr/>
        </p:nvSpPr>
        <p:spPr bwMode="auto">
          <a:xfrm>
            <a:off x="5148064" y="2204864"/>
            <a:ext cx="720080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95"/>
          <p:cNvSpPr>
            <a:spLocks noChangeShapeType="1"/>
          </p:cNvSpPr>
          <p:nvPr/>
        </p:nvSpPr>
        <p:spPr bwMode="auto">
          <a:xfrm>
            <a:off x="6084168" y="2204864"/>
            <a:ext cx="648072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Text Box 135"/>
          <p:cNvSpPr txBox="1">
            <a:spLocks noChangeArrowheads="1"/>
          </p:cNvSpPr>
          <p:nvPr/>
        </p:nvSpPr>
        <p:spPr bwMode="auto">
          <a:xfrm>
            <a:off x="5220072" y="21328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5" name="Text Box 135"/>
          <p:cNvSpPr txBox="1">
            <a:spLocks noChangeArrowheads="1"/>
          </p:cNvSpPr>
          <p:nvPr/>
        </p:nvSpPr>
        <p:spPr bwMode="auto">
          <a:xfrm>
            <a:off x="6156176" y="21328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6" name="Line 95"/>
          <p:cNvSpPr>
            <a:spLocks noChangeShapeType="1"/>
          </p:cNvSpPr>
          <p:nvPr/>
        </p:nvSpPr>
        <p:spPr bwMode="auto">
          <a:xfrm>
            <a:off x="7020272" y="2204864"/>
            <a:ext cx="648072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Text Box 135"/>
          <p:cNvSpPr txBox="1">
            <a:spLocks noChangeArrowheads="1"/>
          </p:cNvSpPr>
          <p:nvPr/>
        </p:nvSpPr>
        <p:spPr bwMode="auto">
          <a:xfrm>
            <a:off x="7452320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8" name="Text Box 135"/>
          <p:cNvSpPr txBox="1">
            <a:spLocks noChangeArrowheads="1"/>
          </p:cNvSpPr>
          <p:nvPr/>
        </p:nvSpPr>
        <p:spPr bwMode="auto">
          <a:xfrm>
            <a:off x="7092280" y="21328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9" name="Arc 101"/>
          <p:cNvSpPr>
            <a:spLocks/>
          </p:cNvSpPr>
          <p:nvPr/>
        </p:nvSpPr>
        <p:spPr bwMode="auto">
          <a:xfrm rot="16200000">
            <a:off x="5868666" y="980206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Arc 101"/>
          <p:cNvSpPr>
            <a:spLocks/>
          </p:cNvSpPr>
          <p:nvPr/>
        </p:nvSpPr>
        <p:spPr bwMode="auto">
          <a:xfrm rot="16200000">
            <a:off x="6120694" y="368139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Text Box 137"/>
          <p:cNvSpPr txBox="1">
            <a:spLocks noChangeArrowheads="1"/>
          </p:cNvSpPr>
          <p:nvPr/>
        </p:nvSpPr>
        <p:spPr bwMode="auto">
          <a:xfrm>
            <a:off x="6588224" y="15567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32" name="Text Box 137"/>
          <p:cNvSpPr txBox="1">
            <a:spLocks noChangeArrowheads="1"/>
          </p:cNvSpPr>
          <p:nvPr/>
        </p:nvSpPr>
        <p:spPr bwMode="auto">
          <a:xfrm>
            <a:off x="7524328" y="148478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73" name="Oval 132"/>
          <p:cNvSpPr>
            <a:spLocks noChangeArrowheads="1"/>
          </p:cNvSpPr>
          <p:nvPr/>
        </p:nvSpPr>
        <p:spPr bwMode="auto">
          <a:xfrm>
            <a:off x="3923928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02</a:t>
            </a:r>
            <a:endParaRPr lang="cs-CZ" sz="1400" b="1"/>
          </a:p>
        </p:txBody>
      </p:sp>
      <p:sp>
        <p:nvSpPr>
          <p:cNvPr id="178" name="Oval 132"/>
          <p:cNvSpPr>
            <a:spLocks noChangeArrowheads="1"/>
          </p:cNvSpPr>
          <p:nvPr/>
        </p:nvSpPr>
        <p:spPr bwMode="auto">
          <a:xfrm>
            <a:off x="3923928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03</a:t>
            </a:r>
            <a:endParaRPr lang="cs-CZ" sz="1400" b="1"/>
          </a:p>
        </p:txBody>
      </p:sp>
      <p:sp>
        <p:nvSpPr>
          <p:cNvPr id="235" name="Oval 132"/>
          <p:cNvSpPr>
            <a:spLocks noChangeArrowheads="1"/>
          </p:cNvSpPr>
          <p:nvPr/>
        </p:nvSpPr>
        <p:spPr bwMode="auto">
          <a:xfrm>
            <a:off x="7596336" y="3717032"/>
            <a:ext cx="504056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234" name="Oval 132"/>
          <p:cNvSpPr>
            <a:spLocks noChangeArrowheads="1"/>
          </p:cNvSpPr>
          <p:nvPr/>
        </p:nvSpPr>
        <p:spPr bwMode="auto">
          <a:xfrm>
            <a:off x="6660232" y="3717032"/>
            <a:ext cx="504056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71" name="Oval 132"/>
          <p:cNvSpPr>
            <a:spLocks noChangeArrowheads="1"/>
          </p:cNvSpPr>
          <p:nvPr/>
        </p:nvSpPr>
        <p:spPr bwMode="auto">
          <a:xfrm>
            <a:off x="6732240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31</a:t>
            </a:r>
            <a:endParaRPr lang="cs-CZ" sz="1400" b="1"/>
          </a:p>
        </p:txBody>
      </p:sp>
      <p:sp>
        <p:nvSpPr>
          <p:cNvPr id="172" name="Oval 132"/>
          <p:cNvSpPr>
            <a:spLocks noChangeArrowheads="1"/>
          </p:cNvSpPr>
          <p:nvPr/>
        </p:nvSpPr>
        <p:spPr bwMode="auto">
          <a:xfrm>
            <a:off x="7668344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41</a:t>
            </a:r>
            <a:endParaRPr lang="cs-CZ" sz="1400" b="1"/>
          </a:p>
        </p:txBody>
      </p:sp>
      <p:sp>
        <p:nvSpPr>
          <p:cNvPr id="182" name="Oval 132"/>
          <p:cNvSpPr>
            <a:spLocks noChangeArrowheads="1"/>
          </p:cNvSpPr>
          <p:nvPr/>
        </p:nvSpPr>
        <p:spPr bwMode="auto">
          <a:xfrm>
            <a:off x="7668344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43</a:t>
            </a:r>
            <a:endParaRPr lang="cs-CZ" sz="1400" b="1"/>
          </a:p>
        </p:txBody>
      </p:sp>
      <p:sp>
        <p:nvSpPr>
          <p:cNvPr id="168" name="Oval 132"/>
          <p:cNvSpPr>
            <a:spLocks noChangeArrowheads="1"/>
          </p:cNvSpPr>
          <p:nvPr/>
        </p:nvSpPr>
        <p:spPr bwMode="auto">
          <a:xfrm>
            <a:off x="3923928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01</a:t>
            </a:r>
            <a:endParaRPr lang="cs-CZ" sz="1400" b="1"/>
          </a:p>
        </p:txBody>
      </p:sp>
      <p:sp>
        <p:nvSpPr>
          <p:cNvPr id="236" name="Text Box 132"/>
          <p:cNvSpPr txBox="1">
            <a:spLocks noChangeArrowheads="1"/>
          </p:cNvSpPr>
          <p:nvPr/>
        </p:nvSpPr>
        <p:spPr bwMode="auto">
          <a:xfrm>
            <a:off x="4572000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4</a:t>
            </a:r>
            <a:endParaRPr lang="cs-CZ" b="1" baseline="-25000"/>
          </a:p>
        </p:txBody>
      </p:sp>
      <p:sp>
        <p:nvSpPr>
          <p:cNvPr id="239" name="AutoShape 3"/>
          <p:cNvSpPr>
            <a:spLocks noChangeArrowheads="1"/>
          </p:cNvSpPr>
          <p:nvPr/>
        </p:nvSpPr>
        <p:spPr bwMode="auto">
          <a:xfrm>
            <a:off x="107504" y="980728"/>
            <a:ext cx="2016224" cy="4032448"/>
          </a:xfrm>
          <a:prstGeom prst="roundRect">
            <a:avLst>
              <a:gd name="adj" fmla="val 111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accepting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binary integers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divisible by 3 </a:t>
            </a:r>
            <a:r>
              <a:rPr lang="en-US" smtClean="0">
                <a:solidFill>
                  <a:srgbClr val="000000"/>
                </a:solidFill>
              </a:rPr>
              <a:t>(C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)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 which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each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symbol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is followed by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exactly two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or three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symbols 0 </a:t>
            </a:r>
            <a:r>
              <a:rPr lang="en-US" smtClean="0">
                <a:solidFill>
                  <a:srgbClr val="000000"/>
                </a:solidFill>
              </a:rPr>
              <a:t>(C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1" name="Text Box 137"/>
          <p:cNvSpPr txBox="1">
            <a:spLocks noChangeArrowheads="1"/>
          </p:cNvSpPr>
          <p:nvPr/>
        </p:nvSpPr>
        <p:spPr bwMode="auto">
          <a:xfrm>
            <a:off x="7092280" y="33569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42" name="Text Box 137"/>
          <p:cNvSpPr txBox="1">
            <a:spLocks noChangeArrowheads="1"/>
          </p:cNvSpPr>
          <p:nvPr/>
        </p:nvSpPr>
        <p:spPr bwMode="auto">
          <a:xfrm>
            <a:off x="6372200" y="35010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43" name="Line 95"/>
          <p:cNvSpPr>
            <a:spLocks noChangeShapeType="1"/>
          </p:cNvSpPr>
          <p:nvPr/>
        </p:nvSpPr>
        <p:spPr bwMode="auto">
          <a:xfrm>
            <a:off x="4283968" y="2996952"/>
            <a:ext cx="648072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Text Box 139"/>
          <p:cNvSpPr txBox="1">
            <a:spLocks noChangeArrowheads="1"/>
          </p:cNvSpPr>
          <p:nvPr/>
        </p:nvSpPr>
        <p:spPr bwMode="auto">
          <a:xfrm>
            <a:off x="4355976" y="29969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1" name="Oval 132"/>
          <p:cNvSpPr>
            <a:spLocks noChangeArrowheads="1"/>
          </p:cNvSpPr>
          <p:nvPr/>
        </p:nvSpPr>
        <p:spPr bwMode="auto">
          <a:xfrm>
            <a:off x="6732240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33</a:t>
            </a: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9656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719138" y="692150"/>
            <a:ext cx="7705725" cy="352893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0000"/>
                </a:solidFill>
              </a:rPr>
              <a:t>Hamming </a:t>
            </a:r>
            <a:r>
              <a:rPr lang="en-US" b="1" smtClean="0">
                <a:solidFill>
                  <a:srgbClr val="000000"/>
                </a:solidFill>
              </a:rPr>
              <a:t>distance</a:t>
            </a: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Hamming</a:t>
            </a:r>
            <a:r>
              <a:rPr lang="en-US" smtClean="0">
                <a:solidFill>
                  <a:srgbClr val="000000"/>
                </a:solidFill>
              </a:rPr>
              <a:t> distance of two strings is equal to </a:t>
            </a:r>
            <a:r>
              <a:rPr lang="cs-CZ" i="1" smtClean="0">
                <a:solidFill>
                  <a:srgbClr val="000000"/>
                </a:solidFill>
              </a:rPr>
              <a:t>k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(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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mtClean="0">
                <a:solidFill>
                  <a:srgbClr val="000000"/>
                </a:solidFill>
              </a:rPr>
              <a:t>0),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whenever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 the minimal number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of rewrite operations which when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applied on one of the strings produce the other string.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Rewrite operation rewrites one symbol of the alphabet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by some other symbol of the alphabet.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Symbol</a:t>
            </a:r>
            <a:r>
              <a:rPr lang="en-US" smtClean="0">
                <a:solidFill>
                  <a:srgbClr val="000000"/>
                </a:solidFill>
              </a:rPr>
              <a:t>s cannot be deleted or inserted.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Hamming </a:t>
            </a:r>
            <a:r>
              <a:rPr lang="en-US" smtClean="0">
                <a:solidFill>
                  <a:srgbClr val="000000"/>
                </a:solidFill>
              </a:rPr>
              <a:t>distance is defined only for pairs of strings of equal length.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Informally</a:t>
            </a:r>
            <a:r>
              <a:rPr lang="cs-CZ" b="1" smtClean="0">
                <a:solidFill>
                  <a:srgbClr val="000000"/>
                </a:solidFill>
              </a:rPr>
              <a:t>: </a:t>
            </a:r>
            <a:r>
              <a:rPr lang="en-US" smtClean="0">
                <a:solidFill>
                  <a:srgbClr val="000000"/>
                </a:solidFill>
              </a:rPr>
              <a:t>Align the strings and count the number of mismatches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corresponding symbols</a:t>
            </a:r>
            <a:r>
              <a:rPr lang="cs-CZ" smtClean="0">
                <a:solidFill>
                  <a:srgbClr val="000000"/>
                </a:solidFill>
              </a:rPr>
              <a:t>.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7" name="AutoShape 33"/>
          <p:cNvSpPr>
            <a:spLocks noChangeArrowheads="1"/>
          </p:cNvSpPr>
          <p:nvPr/>
        </p:nvSpPr>
        <p:spPr bwMode="auto">
          <a:xfrm>
            <a:off x="1115616" y="4509120"/>
            <a:ext cx="6840537" cy="18002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l o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k o </a:t>
            </a: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m o t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i </a:t>
            </a: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v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a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v y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k o </a:t>
            </a: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l e j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i </a:t>
            </a: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l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a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distance 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m a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l </a:t>
            </a: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é _ p i v 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v e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l </a:t>
            </a: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k ý _ v ů z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distance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= 8</a:t>
            </a:r>
          </a:p>
        </p:txBody>
      </p:sp>
      <p:sp>
        <p:nvSpPr>
          <p:cNvPr id="21508" name="Text Box 42"/>
          <p:cNvSpPr txBox="1">
            <a:spLocks noChangeArrowheads="1"/>
          </p:cNvSpPr>
          <p:nvPr/>
        </p:nvSpPr>
        <p:spPr bwMode="auto">
          <a:xfrm>
            <a:off x="2843213" y="6643688"/>
            <a:ext cx="34718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800" b="1">
                <a:solidFill>
                  <a:srgbClr val="000000"/>
                </a:solidFill>
              </a:rPr>
              <a:t>Pokročilá Algoritmizace, A4M33</a:t>
            </a:r>
            <a:r>
              <a:rPr lang="en-US" sz="800" b="1">
                <a:solidFill>
                  <a:srgbClr val="000000"/>
                </a:solidFill>
              </a:rPr>
              <a:t>P</a:t>
            </a:r>
            <a:r>
              <a:rPr lang="cs-CZ" sz="800" b="1">
                <a:solidFill>
                  <a:srgbClr val="000000"/>
                </a:solidFill>
              </a:rPr>
              <a:t>AL, ZS 2009/2010</a:t>
            </a:r>
            <a:r>
              <a:rPr lang="en-US" sz="800" b="1">
                <a:solidFill>
                  <a:srgbClr val="000000"/>
                </a:solidFill>
              </a:rPr>
              <a:t>,</a:t>
            </a:r>
            <a:r>
              <a:rPr lang="cs-CZ" sz="800" b="1">
                <a:solidFill>
                  <a:srgbClr val="000000"/>
                </a:solidFill>
              </a:rPr>
              <a:t> FEL ČVUT,  7/12</a:t>
            </a: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Definition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71"/>
          <p:cNvSpPr>
            <a:spLocks noChangeArrowheads="1"/>
          </p:cNvSpPr>
          <p:nvPr/>
        </p:nvSpPr>
        <p:spPr bwMode="auto">
          <a:xfrm>
            <a:off x="1619275" y="4365029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Learn some Czech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3"/>
          <p:cNvSpPr>
            <a:spLocks noChangeArrowheads="1"/>
          </p:cNvSpPr>
          <p:nvPr/>
        </p:nvSpPr>
        <p:spPr bwMode="auto">
          <a:xfrm>
            <a:off x="395288" y="836613"/>
            <a:ext cx="8351837" cy="1223962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Automat</a:t>
            </a:r>
            <a:r>
              <a:rPr lang="en-US" smtClean="0">
                <a:solidFill>
                  <a:srgbClr val="000000"/>
                </a:solidFill>
              </a:rPr>
              <a:t>on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for aproximate pattern matching. It detects  all occurences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substrings which Hamming distance form the pattern  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1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2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3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4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is less or equal to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3. </a:t>
            </a:r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971550" y="2276475"/>
            <a:ext cx="6913563" cy="388937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3" name="Text Box 98"/>
          <p:cNvSpPr txBox="1">
            <a:spLocks noChangeArrowheads="1"/>
          </p:cNvSpPr>
          <p:nvPr/>
        </p:nvSpPr>
        <p:spPr bwMode="auto">
          <a:xfrm>
            <a:off x="1828118" y="435768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</a:rPr>
              <a:t>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2535" name="AutoShape 100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536" name="AutoShape 101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537" name="Group 102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2547" name="Group 10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549" name="Rectangle 10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0" name="Line 10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48" name="Arc 10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2538" name="AutoShape 107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539" name="AutoShape 108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540" name="Group 109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2543" name="Group 1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545" name="Rectangle 1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546" name="Line 1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44" name="Arc 1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2541" name="AutoShape 114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search </a:t>
            </a: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automat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542" name="Text Box 115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532" name="Group 97"/>
          <p:cNvGrpSpPr>
            <a:grpSpLocks/>
          </p:cNvGrpSpPr>
          <p:nvPr/>
        </p:nvGrpSpPr>
        <p:grpSpPr bwMode="auto">
          <a:xfrm>
            <a:off x="1763713" y="2492375"/>
            <a:ext cx="4608512" cy="3386138"/>
            <a:chOff x="1111" y="1570"/>
            <a:chExt cx="2903" cy="2133"/>
          </a:xfrm>
        </p:grpSpPr>
        <p:grpSp>
          <p:nvGrpSpPr>
            <p:cNvPr id="22551" name="Group 95"/>
            <p:cNvGrpSpPr>
              <a:grpSpLocks/>
            </p:cNvGrpSpPr>
            <p:nvPr/>
          </p:nvGrpSpPr>
          <p:grpSpPr bwMode="auto">
            <a:xfrm>
              <a:off x="1292" y="1570"/>
              <a:ext cx="2722" cy="2133"/>
              <a:chOff x="611" y="1207"/>
              <a:chExt cx="2722" cy="2133"/>
            </a:xfrm>
          </p:grpSpPr>
          <p:sp>
            <p:nvSpPr>
              <p:cNvPr id="90" name="Text Box 33"/>
              <p:cNvSpPr txBox="1">
                <a:spLocks noChangeArrowheads="1"/>
              </p:cNvSpPr>
              <p:nvPr/>
            </p:nvSpPr>
            <p:spPr bwMode="auto">
              <a:xfrm>
                <a:off x="2879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Text Box 33"/>
              <p:cNvSpPr txBox="1">
                <a:spLocks noChangeArrowheads="1"/>
              </p:cNvSpPr>
              <p:nvPr/>
            </p:nvSpPr>
            <p:spPr bwMode="auto">
              <a:xfrm>
                <a:off x="1020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8" name="Text Box 33"/>
              <p:cNvSpPr txBox="1">
                <a:spLocks noChangeArrowheads="1"/>
              </p:cNvSpPr>
              <p:nvPr/>
            </p:nvSpPr>
            <p:spPr bwMode="auto">
              <a:xfrm>
                <a:off x="1655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9" name="Text Box 33"/>
              <p:cNvSpPr txBox="1">
                <a:spLocks noChangeArrowheads="1"/>
              </p:cNvSpPr>
              <p:nvPr/>
            </p:nvSpPr>
            <p:spPr bwMode="auto">
              <a:xfrm>
                <a:off x="2290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Text Box 33"/>
              <p:cNvSpPr txBox="1">
                <a:spLocks noChangeArrowheads="1"/>
              </p:cNvSpPr>
              <p:nvPr/>
            </p:nvSpPr>
            <p:spPr bwMode="auto">
              <a:xfrm>
                <a:off x="1700" y="2341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Text Box 33"/>
              <p:cNvSpPr txBox="1">
                <a:spLocks noChangeArrowheads="1"/>
              </p:cNvSpPr>
              <p:nvPr/>
            </p:nvSpPr>
            <p:spPr bwMode="auto">
              <a:xfrm>
                <a:off x="2335" y="2341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Text Box 33"/>
              <p:cNvSpPr txBox="1">
                <a:spLocks noChangeArrowheads="1"/>
              </p:cNvSpPr>
              <p:nvPr/>
            </p:nvSpPr>
            <p:spPr bwMode="auto">
              <a:xfrm>
                <a:off x="2924" y="2341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Text Box 33"/>
              <p:cNvSpPr txBox="1">
                <a:spLocks noChangeArrowheads="1"/>
              </p:cNvSpPr>
              <p:nvPr/>
            </p:nvSpPr>
            <p:spPr bwMode="auto">
              <a:xfrm>
                <a:off x="2335" y="2885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Text Box 33"/>
              <p:cNvSpPr txBox="1">
                <a:spLocks noChangeArrowheads="1"/>
              </p:cNvSpPr>
              <p:nvPr/>
            </p:nvSpPr>
            <p:spPr bwMode="auto">
              <a:xfrm>
                <a:off x="2924" y="2885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3" name="Text Box 33"/>
              <p:cNvSpPr txBox="1">
                <a:spLocks noChangeArrowheads="1"/>
              </p:cNvSpPr>
              <p:nvPr/>
            </p:nvSpPr>
            <p:spPr bwMode="auto">
              <a:xfrm>
                <a:off x="703" y="120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4" name="Arc 34"/>
              <p:cNvSpPr>
                <a:spLocks/>
              </p:cNvSpPr>
              <p:nvPr/>
            </p:nvSpPr>
            <p:spPr bwMode="auto">
              <a:xfrm rot="5400000" flipH="1">
                <a:off x="557" y="1353"/>
                <a:ext cx="245" cy="136"/>
              </a:xfrm>
              <a:custGeom>
                <a:avLst/>
                <a:gdLst>
                  <a:gd name="T0" fmla="*/ 0 w 43199"/>
                  <a:gd name="T1" fmla="*/ 0 h 43200"/>
                  <a:gd name="T2" fmla="*/ 0 w 43199"/>
                  <a:gd name="T3" fmla="*/ 0 h 43200"/>
                  <a:gd name="T4" fmla="*/ 1 w 4319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lnTo>
                      <a:pt x="4389" y="854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8" name="Line 38"/>
              <p:cNvSpPr>
                <a:spLocks noChangeShapeType="1"/>
              </p:cNvSpPr>
              <p:nvPr/>
            </p:nvSpPr>
            <p:spPr bwMode="auto">
              <a:xfrm>
                <a:off x="1338" y="2160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9" name="Line 39"/>
              <p:cNvSpPr>
                <a:spLocks noChangeShapeType="1"/>
              </p:cNvSpPr>
              <p:nvPr/>
            </p:nvSpPr>
            <p:spPr bwMode="auto">
              <a:xfrm>
                <a:off x="1973" y="2160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0" name="Line 40"/>
              <p:cNvSpPr>
                <a:spLocks noChangeShapeType="1"/>
              </p:cNvSpPr>
              <p:nvPr/>
            </p:nvSpPr>
            <p:spPr bwMode="auto">
              <a:xfrm>
                <a:off x="2608" y="2160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5" name="Line 45"/>
              <p:cNvSpPr>
                <a:spLocks noChangeShapeType="1"/>
              </p:cNvSpPr>
              <p:nvPr/>
            </p:nvSpPr>
            <p:spPr bwMode="auto">
              <a:xfrm>
                <a:off x="703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6" name="Line 46"/>
              <p:cNvSpPr>
                <a:spLocks noChangeShapeType="1"/>
              </p:cNvSpPr>
              <p:nvPr/>
            </p:nvSpPr>
            <p:spPr bwMode="auto">
              <a:xfrm>
                <a:off x="1338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7" name="Line 47"/>
              <p:cNvSpPr>
                <a:spLocks noChangeShapeType="1"/>
              </p:cNvSpPr>
              <p:nvPr/>
            </p:nvSpPr>
            <p:spPr bwMode="auto">
              <a:xfrm>
                <a:off x="1973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8" name="Line 48"/>
              <p:cNvSpPr>
                <a:spLocks noChangeShapeType="1"/>
              </p:cNvSpPr>
              <p:nvPr/>
            </p:nvSpPr>
            <p:spPr bwMode="auto">
              <a:xfrm>
                <a:off x="2608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9" name="Oval 49"/>
              <p:cNvSpPr>
                <a:spLocks noChangeArrowheads="1"/>
              </p:cNvSpPr>
              <p:nvPr/>
            </p:nvSpPr>
            <p:spPr bwMode="auto">
              <a:xfrm>
                <a:off x="611" y="1525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22570" name="Text Box 50"/>
              <p:cNvSpPr txBox="1">
                <a:spLocks noChangeArrowheads="1"/>
              </p:cNvSpPr>
              <p:nvPr/>
            </p:nvSpPr>
            <p:spPr bwMode="auto">
              <a:xfrm>
                <a:off x="884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22571" name="Line 51"/>
              <p:cNvSpPr>
                <a:spLocks noChangeShapeType="1"/>
              </p:cNvSpPr>
              <p:nvPr/>
            </p:nvSpPr>
            <p:spPr bwMode="auto">
              <a:xfrm>
                <a:off x="793" y="161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2" name="Oval 52"/>
              <p:cNvSpPr>
                <a:spLocks noChangeArrowheads="1"/>
              </p:cNvSpPr>
              <p:nvPr/>
            </p:nvSpPr>
            <p:spPr bwMode="auto">
              <a:xfrm>
                <a:off x="1247" y="1526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22573" name="Text Box 53"/>
              <p:cNvSpPr txBox="1">
                <a:spLocks noChangeArrowheads="1"/>
              </p:cNvSpPr>
              <p:nvPr/>
            </p:nvSpPr>
            <p:spPr bwMode="auto">
              <a:xfrm>
                <a:off x="1519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2574" name="Line 54"/>
              <p:cNvSpPr>
                <a:spLocks noChangeShapeType="1"/>
              </p:cNvSpPr>
              <p:nvPr/>
            </p:nvSpPr>
            <p:spPr bwMode="auto">
              <a:xfrm>
                <a:off x="1429" y="161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5" name="Oval 55"/>
              <p:cNvSpPr>
                <a:spLocks noChangeArrowheads="1"/>
              </p:cNvSpPr>
              <p:nvPr/>
            </p:nvSpPr>
            <p:spPr bwMode="auto">
              <a:xfrm>
                <a:off x="1882" y="1526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2576" name="Text Box 56"/>
              <p:cNvSpPr txBox="1">
                <a:spLocks noChangeArrowheads="1"/>
              </p:cNvSpPr>
              <p:nvPr/>
            </p:nvSpPr>
            <p:spPr bwMode="auto">
              <a:xfrm>
                <a:off x="2154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77" name="Line 57"/>
              <p:cNvSpPr>
                <a:spLocks noChangeShapeType="1"/>
              </p:cNvSpPr>
              <p:nvPr/>
            </p:nvSpPr>
            <p:spPr bwMode="auto">
              <a:xfrm>
                <a:off x="2064" y="161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8" name="Oval 58"/>
              <p:cNvSpPr>
                <a:spLocks noChangeArrowheads="1"/>
              </p:cNvSpPr>
              <p:nvPr/>
            </p:nvSpPr>
            <p:spPr bwMode="auto">
              <a:xfrm>
                <a:off x="2517" y="1526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79" name="Text Box 59"/>
              <p:cNvSpPr txBox="1">
                <a:spLocks noChangeArrowheads="1"/>
              </p:cNvSpPr>
              <p:nvPr/>
            </p:nvSpPr>
            <p:spPr bwMode="auto">
              <a:xfrm>
                <a:off x="2789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580" name="Line 60"/>
              <p:cNvSpPr>
                <a:spLocks noChangeShapeType="1"/>
              </p:cNvSpPr>
              <p:nvPr/>
            </p:nvSpPr>
            <p:spPr bwMode="auto">
              <a:xfrm>
                <a:off x="2699" y="161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2581" name="Group 61"/>
              <p:cNvGrpSpPr>
                <a:grpSpLocks/>
              </p:cNvGrpSpPr>
              <p:nvPr/>
            </p:nvGrpSpPr>
            <p:grpSpPr bwMode="auto">
              <a:xfrm>
                <a:off x="3152" y="1525"/>
                <a:ext cx="181" cy="181"/>
                <a:chOff x="3334" y="799"/>
                <a:chExt cx="454" cy="453"/>
              </a:xfrm>
            </p:grpSpPr>
            <p:sp>
              <p:nvSpPr>
                <p:cNvPr id="22613" name="Oval 62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14" name="Oval 63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2582" name="Oval 64"/>
              <p:cNvSpPr>
                <a:spLocks noChangeArrowheads="1"/>
              </p:cNvSpPr>
              <p:nvPr/>
            </p:nvSpPr>
            <p:spPr bwMode="auto">
              <a:xfrm>
                <a:off x="1247" y="2070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5</a:t>
                </a:r>
              </a:p>
            </p:txBody>
          </p:sp>
          <p:sp>
            <p:nvSpPr>
              <p:cNvPr id="22583" name="Text Box 65"/>
              <p:cNvSpPr txBox="1">
                <a:spLocks noChangeArrowheads="1"/>
              </p:cNvSpPr>
              <p:nvPr/>
            </p:nvSpPr>
            <p:spPr bwMode="auto">
              <a:xfrm>
                <a:off x="1519" y="1978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2584" name="Line 66"/>
              <p:cNvSpPr>
                <a:spLocks noChangeShapeType="1"/>
              </p:cNvSpPr>
              <p:nvPr/>
            </p:nvSpPr>
            <p:spPr bwMode="auto">
              <a:xfrm>
                <a:off x="1429" y="216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85" name="Oval 67"/>
              <p:cNvSpPr>
                <a:spLocks noChangeArrowheads="1"/>
              </p:cNvSpPr>
              <p:nvPr/>
            </p:nvSpPr>
            <p:spPr bwMode="auto">
              <a:xfrm>
                <a:off x="1882" y="2070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6</a:t>
                </a:r>
              </a:p>
            </p:txBody>
          </p:sp>
          <p:sp>
            <p:nvSpPr>
              <p:cNvPr id="22586" name="Text Box 68"/>
              <p:cNvSpPr txBox="1">
                <a:spLocks noChangeArrowheads="1"/>
              </p:cNvSpPr>
              <p:nvPr/>
            </p:nvSpPr>
            <p:spPr bwMode="auto">
              <a:xfrm>
                <a:off x="2154" y="1978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87" name="Line 69"/>
              <p:cNvSpPr>
                <a:spLocks noChangeShapeType="1"/>
              </p:cNvSpPr>
              <p:nvPr/>
            </p:nvSpPr>
            <p:spPr bwMode="auto">
              <a:xfrm>
                <a:off x="2064" y="216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88" name="Oval 70"/>
              <p:cNvSpPr>
                <a:spLocks noChangeArrowheads="1"/>
              </p:cNvSpPr>
              <p:nvPr/>
            </p:nvSpPr>
            <p:spPr bwMode="auto">
              <a:xfrm>
                <a:off x="2517" y="2070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7</a:t>
                </a:r>
              </a:p>
            </p:txBody>
          </p:sp>
          <p:sp>
            <p:nvSpPr>
              <p:cNvPr id="22589" name="Text Box 71"/>
              <p:cNvSpPr txBox="1">
                <a:spLocks noChangeArrowheads="1"/>
              </p:cNvSpPr>
              <p:nvPr/>
            </p:nvSpPr>
            <p:spPr bwMode="auto">
              <a:xfrm>
                <a:off x="2789" y="1978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590" name="Line 72"/>
              <p:cNvSpPr>
                <a:spLocks noChangeShapeType="1"/>
              </p:cNvSpPr>
              <p:nvPr/>
            </p:nvSpPr>
            <p:spPr bwMode="auto">
              <a:xfrm>
                <a:off x="2699" y="216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2591" name="Group 73"/>
              <p:cNvGrpSpPr>
                <a:grpSpLocks/>
              </p:cNvGrpSpPr>
              <p:nvPr/>
            </p:nvGrpSpPr>
            <p:grpSpPr bwMode="auto">
              <a:xfrm>
                <a:off x="3152" y="2069"/>
                <a:ext cx="181" cy="181"/>
                <a:chOff x="3334" y="799"/>
                <a:chExt cx="454" cy="453"/>
              </a:xfrm>
            </p:grpSpPr>
            <p:sp>
              <p:nvSpPr>
                <p:cNvPr id="22611" name="Oval 74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12" name="Oval 75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22594" name="Line 78"/>
              <p:cNvSpPr>
                <a:spLocks noChangeShapeType="1"/>
              </p:cNvSpPr>
              <p:nvPr/>
            </p:nvSpPr>
            <p:spPr bwMode="auto">
              <a:xfrm>
                <a:off x="1974" y="2705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5" name="Line 79"/>
              <p:cNvSpPr>
                <a:spLocks noChangeShapeType="1"/>
              </p:cNvSpPr>
              <p:nvPr/>
            </p:nvSpPr>
            <p:spPr bwMode="auto">
              <a:xfrm>
                <a:off x="2609" y="2705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6" name="Oval 80"/>
              <p:cNvSpPr>
                <a:spLocks noChangeArrowheads="1"/>
              </p:cNvSpPr>
              <p:nvPr/>
            </p:nvSpPr>
            <p:spPr bwMode="auto">
              <a:xfrm>
                <a:off x="1882" y="2614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9</a:t>
                </a:r>
              </a:p>
            </p:txBody>
          </p:sp>
          <p:sp>
            <p:nvSpPr>
              <p:cNvPr id="22597" name="Text Box 81"/>
              <p:cNvSpPr txBox="1">
                <a:spLocks noChangeArrowheads="1"/>
              </p:cNvSpPr>
              <p:nvPr/>
            </p:nvSpPr>
            <p:spPr bwMode="auto">
              <a:xfrm>
                <a:off x="2155" y="2523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98" name="Line 82"/>
              <p:cNvSpPr>
                <a:spLocks noChangeShapeType="1"/>
              </p:cNvSpPr>
              <p:nvPr/>
            </p:nvSpPr>
            <p:spPr bwMode="auto">
              <a:xfrm>
                <a:off x="2064" y="2704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9" name="Oval 83"/>
              <p:cNvSpPr>
                <a:spLocks noChangeArrowheads="1"/>
              </p:cNvSpPr>
              <p:nvPr/>
            </p:nvSpPr>
            <p:spPr bwMode="auto">
              <a:xfrm>
                <a:off x="2518" y="2615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10</a:t>
                </a:r>
              </a:p>
            </p:txBody>
          </p:sp>
          <p:sp>
            <p:nvSpPr>
              <p:cNvPr id="22600" name="Text Box 84"/>
              <p:cNvSpPr txBox="1">
                <a:spLocks noChangeArrowheads="1"/>
              </p:cNvSpPr>
              <p:nvPr/>
            </p:nvSpPr>
            <p:spPr bwMode="auto">
              <a:xfrm>
                <a:off x="2790" y="2523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601" name="Line 85"/>
              <p:cNvSpPr>
                <a:spLocks noChangeShapeType="1"/>
              </p:cNvSpPr>
              <p:nvPr/>
            </p:nvSpPr>
            <p:spPr bwMode="auto">
              <a:xfrm>
                <a:off x="2700" y="270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602" name="Oval 86"/>
              <p:cNvSpPr>
                <a:spLocks noChangeArrowheads="1"/>
              </p:cNvSpPr>
              <p:nvPr/>
            </p:nvSpPr>
            <p:spPr bwMode="auto">
              <a:xfrm>
                <a:off x="2518" y="3159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12</a:t>
                </a:r>
              </a:p>
            </p:txBody>
          </p:sp>
          <p:sp>
            <p:nvSpPr>
              <p:cNvPr id="22603" name="Text Box 87"/>
              <p:cNvSpPr txBox="1">
                <a:spLocks noChangeArrowheads="1"/>
              </p:cNvSpPr>
              <p:nvPr/>
            </p:nvSpPr>
            <p:spPr bwMode="auto">
              <a:xfrm>
                <a:off x="2790" y="306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604" name="Line 88"/>
              <p:cNvSpPr>
                <a:spLocks noChangeShapeType="1"/>
              </p:cNvSpPr>
              <p:nvPr/>
            </p:nvSpPr>
            <p:spPr bwMode="auto">
              <a:xfrm>
                <a:off x="2700" y="3249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2605" name="Group 89"/>
              <p:cNvGrpSpPr>
                <a:grpSpLocks/>
              </p:cNvGrpSpPr>
              <p:nvPr/>
            </p:nvGrpSpPr>
            <p:grpSpPr bwMode="auto">
              <a:xfrm>
                <a:off x="3152" y="2614"/>
                <a:ext cx="181" cy="181"/>
                <a:chOff x="3334" y="799"/>
                <a:chExt cx="454" cy="453"/>
              </a:xfrm>
            </p:grpSpPr>
            <p:sp>
              <p:nvSpPr>
                <p:cNvPr id="22609" name="Oval 90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10" name="Oval 91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11</a:t>
                  </a:r>
                </a:p>
              </p:txBody>
            </p:sp>
          </p:grpSp>
          <p:grpSp>
            <p:nvGrpSpPr>
              <p:cNvPr id="22606" name="Group 92"/>
              <p:cNvGrpSpPr>
                <a:grpSpLocks/>
              </p:cNvGrpSpPr>
              <p:nvPr/>
            </p:nvGrpSpPr>
            <p:grpSpPr bwMode="auto">
              <a:xfrm>
                <a:off x="3152" y="3158"/>
                <a:ext cx="181" cy="181"/>
                <a:chOff x="3334" y="799"/>
                <a:chExt cx="454" cy="453"/>
              </a:xfrm>
            </p:grpSpPr>
            <p:sp>
              <p:nvSpPr>
                <p:cNvPr id="22607" name="Oval 93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08" name="Oval 94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13</a:t>
                  </a:r>
                </a:p>
              </p:txBody>
            </p:sp>
          </p:grpSp>
        </p:grpSp>
        <p:sp>
          <p:nvSpPr>
            <p:cNvPr id="22552" name="Arc 96"/>
            <p:cNvSpPr>
              <a:spLocks/>
            </p:cNvSpPr>
            <p:nvPr/>
          </p:nvSpPr>
          <p:spPr bwMode="auto">
            <a:xfrm flipH="1" flipV="1">
              <a:off x="1111" y="1888"/>
              <a:ext cx="182" cy="91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82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95288" y="1052513"/>
            <a:ext cx="8351837" cy="1008062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Automat</a:t>
            </a:r>
            <a:r>
              <a:rPr lang="en-US">
                <a:solidFill>
                  <a:srgbClr val="000000"/>
                </a:solidFill>
              </a:rPr>
              <a:t>on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for aproximate pattern matching. It detects  all occurences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of substrings which Hamming distance form the pattern </a:t>
            </a:r>
            <a:r>
              <a:rPr lang="en-US" smtClean="0">
                <a:solidFill>
                  <a:srgbClr val="000000"/>
                </a:solidFill>
              </a:rPr>
              <a:t>'rose'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is less or equal to</a:t>
            </a:r>
            <a:r>
              <a:rPr lang="cs-CZ">
                <a:solidFill>
                  <a:srgbClr val="000000"/>
                </a:solidFill>
              </a:rPr>
              <a:t> 3. 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492500" y="2492375"/>
            <a:ext cx="5184775" cy="381635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7" name="AutoShape 89"/>
          <p:cNvSpPr>
            <a:spLocks noChangeArrowheads="1"/>
          </p:cNvSpPr>
          <p:nvPr/>
        </p:nvSpPr>
        <p:spPr bwMode="auto">
          <a:xfrm>
            <a:off x="395536" y="2492896"/>
            <a:ext cx="2700337" cy="3312368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Automat</a:t>
            </a:r>
            <a:r>
              <a:rPr lang="en-US" smtClean="0">
                <a:solidFill>
                  <a:srgbClr val="000000"/>
                </a:solidFill>
              </a:rPr>
              <a:t>on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detects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among others also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words</a:t>
            </a:r>
            <a:r>
              <a:rPr lang="cs-CZ" smtClean="0">
                <a:solidFill>
                  <a:srgbClr val="000000"/>
                </a:solidFill>
              </a:rPr>
              <a:t>: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ros</a:t>
            </a:r>
            <a:r>
              <a:rPr lang="en-US" smtClean="0">
                <a:solidFill>
                  <a:srgbClr val="000000"/>
                </a:solidFill>
              </a:rPr>
              <a:t>e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0)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do</a:t>
            </a:r>
            <a:r>
              <a:rPr lang="cs-CZ" smtClean="0">
                <a:solidFill>
                  <a:srgbClr val="000000"/>
                </a:solidFill>
              </a:rPr>
              <a:t>s</a:t>
            </a:r>
            <a:r>
              <a:rPr lang="en-US" smtClean="0">
                <a:solidFill>
                  <a:srgbClr val="000000"/>
                </a:solidFill>
              </a:rPr>
              <a:t>e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rest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2)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list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3</a:t>
            </a:r>
            <a:r>
              <a:rPr lang="cs-CZ" smtClean="0">
                <a:solidFill>
                  <a:srgbClr val="000000"/>
                </a:solidFill>
              </a:rPr>
              <a:t>)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more...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3558" name="Text Box 91"/>
          <p:cNvSpPr txBox="1">
            <a:spLocks noChangeArrowheads="1"/>
          </p:cNvSpPr>
          <p:nvPr/>
        </p:nvSpPr>
        <p:spPr bwMode="auto">
          <a:xfrm>
            <a:off x="4131581" y="5445125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0000"/>
                </a:solidFill>
              </a:rPr>
              <a:t>A</a:t>
            </a:r>
            <a:r>
              <a:rPr lang="en-US" b="1" baseline="-25000" smtClean="0">
                <a:solidFill>
                  <a:srgbClr val="000000"/>
                </a:solidFill>
              </a:rPr>
              <a:t>2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86" name="AutoShape 100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7" name="AutoShape 101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88" name="Group 102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89" name="Group 10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10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Line 10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" name="Arc 10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93" name="AutoShape 107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4" name="AutoShape 108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95" name="Group 109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6" name="Group 1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8" name="Rectangle 1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Line 1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7" name="Arc 1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100" name="AutoShape 114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search </a:t>
            </a: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automat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1" name="Text Box 115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2" name="Text Box 33"/>
          <p:cNvSpPr txBox="1">
            <a:spLocks noChangeArrowheads="1"/>
          </p:cNvSpPr>
          <p:nvPr/>
        </p:nvSpPr>
        <p:spPr bwMode="auto">
          <a:xfrm>
            <a:off x="7595170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4644008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4" name="Text Box 33"/>
          <p:cNvSpPr txBox="1">
            <a:spLocks noChangeArrowheads="1"/>
          </p:cNvSpPr>
          <p:nvPr/>
        </p:nvSpPr>
        <p:spPr bwMode="auto">
          <a:xfrm>
            <a:off x="5652070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5" name="Text Box 33"/>
          <p:cNvSpPr txBox="1">
            <a:spLocks noChangeArrowheads="1"/>
          </p:cNvSpPr>
          <p:nvPr/>
        </p:nvSpPr>
        <p:spPr bwMode="auto">
          <a:xfrm>
            <a:off x="6660133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6" name="Text Box 33"/>
          <p:cNvSpPr txBox="1">
            <a:spLocks noChangeArrowheads="1"/>
          </p:cNvSpPr>
          <p:nvPr/>
        </p:nvSpPr>
        <p:spPr bwMode="auto">
          <a:xfrm>
            <a:off x="5723508" y="44367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7" name="Text Box 33"/>
          <p:cNvSpPr txBox="1">
            <a:spLocks noChangeArrowheads="1"/>
          </p:cNvSpPr>
          <p:nvPr/>
        </p:nvSpPr>
        <p:spPr bwMode="auto">
          <a:xfrm>
            <a:off x="6731570" y="44367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8" name="Text Box 33"/>
          <p:cNvSpPr txBox="1">
            <a:spLocks noChangeArrowheads="1"/>
          </p:cNvSpPr>
          <p:nvPr/>
        </p:nvSpPr>
        <p:spPr bwMode="auto">
          <a:xfrm>
            <a:off x="7666608" y="44367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9" name="Text Box 33"/>
          <p:cNvSpPr txBox="1">
            <a:spLocks noChangeArrowheads="1"/>
          </p:cNvSpPr>
          <p:nvPr/>
        </p:nvSpPr>
        <p:spPr bwMode="auto">
          <a:xfrm>
            <a:off x="6731570" y="53003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10" name="Text Box 33"/>
          <p:cNvSpPr txBox="1">
            <a:spLocks noChangeArrowheads="1"/>
          </p:cNvSpPr>
          <p:nvPr/>
        </p:nvSpPr>
        <p:spPr bwMode="auto">
          <a:xfrm>
            <a:off x="7666608" y="53003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grpSp>
        <p:nvGrpSpPr>
          <p:cNvPr id="23556" name="Group 90"/>
          <p:cNvGrpSpPr>
            <a:grpSpLocks/>
          </p:cNvGrpSpPr>
          <p:nvPr/>
        </p:nvGrpSpPr>
        <p:grpSpPr bwMode="auto">
          <a:xfrm>
            <a:off x="3995738" y="2781301"/>
            <a:ext cx="4321175" cy="3241675"/>
            <a:chOff x="2517" y="1752"/>
            <a:chExt cx="2722" cy="2042"/>
          </a:xfrm>
        </p:grpSpPr>
        <p:sp>
          <p:nvSpPr>
            <p:cNvPr id="23577" name="Arc 28"/>
            <p:cNvSpPr>
              <a:spLocks/>
            </p:cNvSpPr>
            <p:nvPr/>
          </p:nvSpPr>
          <p:spPr bwMode="auto">
            <a:xfrm rot="5400000" flipH="1">
              <a:off x="2463" y="1807"/>
              <a:ext cx="245" cy="136"/>
            </a:xfrm>
            <a:custGeom>
              <a:avLst/>
              <a:gdLst>
                <a:gd name="T0" fmla="*/ 0 w 43199"/>
                <a:gd name="T1" fmla="*/ 0 h 43200"/>
                <a:gd name="T2" fmla="*/ 0 w 43199"/>
                <a:gd name="T3" fmla="*/ 0 h 43200"/>
                <a:gd name="T4" fmla="*/ 1 w 4319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1" name="Line 32"/>
            <p:cNvSpPr>
              <a:spLocks noChangeShapeType="1"/>
            </p:cNvSpPr>
            <p:nvPr/>
          </p:nvSpPr>
          <p:spPr bwMode="auto">
            <a:xfrm>
              <a:off x="3244" y="2614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2" name="Line 33"/>
            <p:cNvSpPr>
              <a:spLocks noChangeShapeType="1"/>
            </p:cNvSpPr>
            <p:nvPr/>
          </p:nvSpPr>
          <p:spPr bwMode="auto">
            <a:xfrm>
              <a:off x="3879" y="2614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3" name="Line 34"/>
            <p:cNvSpPr>
              <a:spLocks noChangeShapeType="1"/>
            </p:cNvSpPr>
            <p:nvPr/>
          </p:nvSpPr>
          <p:spPr bwMode="auto">
            <a:xfrm>
              <a:off x="4514" y="2614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8" name="Line 39"/>
            <p:cNvSpPr>
              <a:spLocks noChangeShapeType="1"/>
            </p:cNvSpPr>
            <p:nvPr/>
          </p:nvSpPr>
          <p:spPr bwMode="auto">
            <a:xfrm>
              <a:off x="2609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9" name="Line 40"/>
            <p:cNvSpPr>
              <a:spLocks noChangeShapeType="1"/>
            </p:cNvSpPr>
            <p:nvPr/>
          </p:nvSpPr>
          <p:spPr bwMode="auto">
            <a:xfrm>
              <a:off x="3244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0" name="Line 41"/>
            <p:cNvSpPr>
              <a:spLocks noChangeShapeType="1"/>
            </p:cNvSpPr>
            <p:nvPr/>
          </p:nvSpPr>
          <p:spPr bwMode="auto">
            <a:xfrm>
              <a:off x="3879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1" name="Line 42"/>
            <p:cNvSpPr>
              <a:spLocks noChangeShapeType="1"/>
            </p:cNvSpPr>
            <p:nvPr/>
          </p:nvSpPr>
          <p:spPr bwMode="auto">
            <a:xfrm>
              <a:off x="4514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2" name="Oval 43"/>
            <p:cNvSpPr>
              <a:spLocks noChangeArrowheads="1"/>
            </p:cNvSpPr>
            <p:nvPr/>
          </p:nvSpPr>
          <p:spPr bwMode="auto">
            <a:xfrm>
              <a:off x="2517" y="1979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3593" name="Text Box 44"/>
            <p:cNvSpPr txBox="1">
              <a:spLocks noChangeArrowheads="1"/>
            </p:cNvSpPr>
            <p:nvPr/>
          </p:nvSpPr>
          <p:spPr bwMode="auto">
            <a:xfrm>
              <a:off x="2790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r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594" name="Line 45"/>
            <p:cNvSpPr>
              <a:spLocks noChangeShapeType="1"/>
            </p:cNvSpPr>
            <p:nvPr/>
          </p:nvSpPr>
          <p:spPr bwMode="auto">
            <a:xfrm>
              <a:off x="2699" y="2069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5" name="Oval 46"/>
            <p:cNvSpPr>
              <a:spLocks noChangeArrowheads="1"/>
            </p:cNvSpPr>
            <p:nvPr/>
          </p:nvSpPr>
          <p:spPr bwMode="auto">
            <a:xfrm>
              <a:off x="3153" y="198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3596" name="Text Box 47"/>
            <p:cNvSpPr txBox="1">
              <a:spLocks noChangeArrowheads="1"/>
            </p:cNvSpPr>
            <p:nvPr/>
          </p:nvSpPr>
          <p:spPr bwMode="auto">
            <a:xfrm>
              <a:off x="3425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597" name="Line 48"/>
            <p:cNvSpPr>
              <a:spLocks noChangeShapeType="1"/>
            </p:cNvSpPr>
            <p:nvPr/>
          </p:nvSpPr>
          <p:spPr bwMode="auto">
            <a:xfrm>
              <a:off x="3335" y="2070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8" name="Oval 49"/>
            <p:cNvSpPr>
              <a:spLocks noChangeArrowheads="1"/>
            </p:cNvSpPr>
            <p:nvPr/>
          </p:nvSpPr>
          <p:spPr bwMode="auto">
            <a:xfrm>
              <a:off x="3788" y="198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3599" name="Text Box 50"/>
            <p:cNvSpPr txBox="1">
              <a:spLocks noChangeArrowheads="1"/>
            </p:cNvSpPr>
            <p:nvPr/>
          </p:nvSpPr>
          <p:spPr bwMode="auto">
            <a:xfrm>
              <a:off x="4060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00" name="Line 51"/>
            <p:cNvSpPr>
              <a:spLocks noChangeShapeType="1"/>
            </p:cNvSpPr>
            <p:nvPr/>
          </p:nvSpPr>
          <p:spPr bwMode="auto">
            <a:xfrm>
              <a:off x="3970" y="2070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01" name="Oval 52"/>
            <p:cNvSpPr>
              <a:spLocks noChangeArrowheads="1"/>
            </p:cNvSpPr>
            <p:nvPr/>
          </p:nvSpPr>
          <p:spPr bwMode="auto">
            <a:xfrm>
              <a:off x="4423" y="198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3602" name="Text Box 53"/>
            <p:cNvSpPr txBox="1">
              <a:spLocks noChangeArrowheads="1"/>
            </p:cNvSpPr>
            <p:nvPr/>
          </p:nvSpPr>
          <p:spPr bwMode="auto">
            <a:xfrm>
              <a:off x="4695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03" name="Line 54"/>
            <p:cNvSpPr>
              <a:spLocks noChangeShapeType="1"/>
            </p:cNvSpPr>
            <p:nvPr/>
          </p:nvSpPr>
          <p:spPr bwMode="auto">
            <a:xfrm>
              <a:off x="4605" y="2070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grpSp>
          <p:nvGrpSpPr>
            <p:cNvPr id="23604" name="Group 55"/>
            <p:cNvGrpSpPr>
              <a:grpSpLocks/>
            </p:cNvGrpSpPr>
            <p:nvPr/>
          </p:nvGrpSpPr>
          <p:grpSpPr bwMode="auto">
            <a:xfrm>
              <a:off x="5058" y="1979"/>
              <a:ext cx="181" cy="181"/>
              <a:chOff x="3334" y="799"/>
              <a:chExt cx="454" cy="453"/>
            </a:xfrm>
          </p:grpSpPr>
          <p:sp>
            <p:nvSpPr>
              <p:cNvPr id="23636" name="Oval 56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7" name="Oval 57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23605" name="Oval 58"/>
            <p:cNvSpPr>
              <a:spLocks noChangeArrowheads="1"/>
            </p:cNvSpPr>
            <p:nvPr/>
          </p:nvSpPr>
          <p:spPr bwMode="auto">
            <a:xfrm>
              <a:off x="3153" y="2524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3606" name="Text Box 59"/>
            <p:cNvSpPr txBox="1">
              <a:spLocks noChangeArrowheads="1"/>
            </p:cNvSpPr>
            <p:nvPr/>
          </p:nvSpPr>
          <p:spPr bwMode="auto">
            <a:xfrm>
              <a:off x="3425" y="2432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07" name="Line 60"/>
            <p:cNvSpPr>
              <a:spLocks noChangeShapeType="1"/>
            </p:cNvSpPr>
            <p:nvPr/>
          </p:nvSpPr>
          <p:spPr bwMode="auto">
            <a:xfrm>
              <a:off x="3335" y="2614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08" name="Oval 61"/>
            <p:cNvSpPr>
              <a:spLocks noChangeArrowheads="1"/>
            </p:cNvSpPr>
            <p:nvPr/>
          </p:nvSpPr>
          <p:spPr bwMode="auto">
            <a:xfrm>
              <a:off x="3788" y="2524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609" name="Text Box 62"/>
            <p:cNvSpPr txBox="1">
              <a:spLocks noChangeArrowheads="1"/>
            </p:cNvSpPr>
            <p:nvPr/>
          </p:nvSpPr>
          <p:spPr bwMode="auto">
            <a:xfrm>
              <a:off x="4060" y="2432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10" name="Line 63"/>
            <p:cNvSpPr>
              <a:spLocks noChangeShapeType="1"/>
            </p:cNvSpPr>
            <p:nvPr/>
          </p:nvSpPr>
          <p:spPr bwMode="auto">
            <a:xfrm>
              <a:off x="3970" y="2614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11" name="Oval 64"/>
            <p:cNvSpPr>
              <a:spLocks noChangeArrowheads="1"/>
            </p:cNvSpPr>
            <p:nvPr/>
          </p:nvSpPr>
          <p:spPr bwMode="auto">
            <a:xfrm>
              <a:off x="4423" y="2524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23612" name="Text Box 65"/>
            <p:cNvSpPr txBox="1">
              <a:spLocks noChangeArrowheads="1"/>
            </p:cNvSpPr>
            <p:nvPr/>
          </p:nvSpPr>
          <p:spPr bwMode="auto">
            <a:xfrm>
              <a:off x="4695" y="2432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13" name="Line 66"/>
            <p:cNvSpPr>
              <a:spLocks noChangeShapeType="1"/>
            </p:cNvSpPr>
            <p:nvPr/>
          </p:nvSpPr>
          <p:spPr bwMode="auto">
            <a:xfrm>
              <a:off x="4605" y="2614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grpSp>
          <p:nvGrpSpPr>
            <p:cNvPr id="23614" name="Group 67"/>
            <p:cNvGrpSpPr>
              <a:grpSpLocks/>
            </p:cNvGrpSpPr>
            <p:nvPr/>
          </p:nvGrpSpPr>
          <p:grpSpPr bwMode="auto">
            <a:xfrm>
              <a:off x="5058" y="2523"/>
              <a:ext cx="181" cy="181"/>
              <a:chOff x="3334" y="799"/>
              <a:chExt cx="454" cy="453"/>
            </a:xfrm>
          </p:grpSpPr>
          <p:sp>
            <p:nvSpPr>
              <p:cNvPr id="23634" name="Oval 68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5" name="Oval 69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8</a:t>
                </a:r>
              </a:p>
            </p:txBody>
          </p:sp>
        </p:grpSp>
        <p:sp>
          <p:nvSpPr>
            <p:cNvPr id="23617" name="Line 72"/>
            <p:cNvSpPr>
              <a:spLocks noChangeShapeType="1"/>
            </p:cNvSpPr>
            <p:nvPr/>
          </p:nvSpPr>
          <p:spPr bwMode="auto">
            <a:xfrm>
              <a:off x="3880" y="3159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18" name="Line 73"/>
            <p:cNvSpPr>
              <a:spLocks noChangeShapeType="1"/>
            </p:cNvSpPr>
            <p:nvPr/>
          </p:nvSpPr>
          <p:spPr bwMode="auto">
            <a:xfrm>
              <a:off x="4515" y="3159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19" name="Oval 74"/>
            <p:cNvSpPr>
              <a:spLocks noChangeArrowheads="1"/>
            </p:cNvSpPr>
            <p:nvPr/>
          </p:nvSpPr>
          <p:spPr bwMode="auto">
            <a:xfrm>
              <a:off x="3788" y="3068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23620" name="Text Box 75"/>
            <p:cNvSpPr txBox="1">
              <a:spLocks noChangeArrowheads="1"/>
            </p:cNvSpPr>
            <p:nvPr/>
          </p:nvSpPr>
          <p:spPr bwMode="auto">
            <a:xfrm>
              <a:off x="4061" y="2977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21" name="Line 76"/>
            <p:cNvSpPr>
              <a:spLocks noChangeShapeType="1"/>
            </p:cNvSpPr>
            <p:nvPr/>
          </p:nvSpPr>
          <p:spPr bwMode="auto">
            <a:xfrm>
              <a:off x="3970" y="3158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22" name="Oval 77"/>
            <p:cNvSpPr>
              <a:spLocks noChangeArrowheads="1"/>
            </p:cNvSpPr>
            <p:nvPr/>
          </p:nvSpPr>
          <p:spPr bwMode="auto">
            <a:xfrm>
              <a:off x="4424" y="3069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23623" name="Text Box 78"/>
            <p:cNvSpPr txBox="1">
              <a:spLocks noChangeArrowheads="1"/>
            </p:cNvSpPr>
            <p:nvPr/>
          </p:nvSpPr>
          <p:spPr bwMode="auto">
            <a:xfrm>
              <a:off x="4696" y="2977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24" name="Line 79"/>
            <p:cNvSpPr>
              <a:spLocks noChangeShapeType="1"/>
            </p:cNvSpPr>
            <p:nvPr/>
          </p:nvSpPr>
          <p:spPr bwMode="auto">
            <a:xfrm>
              <a:off x="4606" y="3159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25" name="Oval 80"/>
            <p:cNvSpPr>
              <a:spLocks noChangeArrowheads="1"/>
            </p:cNvSpPr>
            <p:nvPr/>
          </p:nvSpPr>
          <p:spPr bwMode="auto">
            <a:xfrm>
              <a:off x="4424" y="3613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23626" name="Text Box 81"/>
            <p:cNvSpPr txBox="1">
              <a:spLocks noChangeArrowheads="1"/>
            </p:cNvSpPr>
            <p:nvPr/>
          </p:nvSpPr>
          <p:spPr bwMode="auto">
            <a:xfrm>
              <a:off x="4696" y="3521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27" name="Line 82"/>
            <p:cNvSpPr>
              <a:spLocks noChangeShapeType="1"/>
            </p:cNvSpPr>
            <p:nvPr/>
          </p:nvSpPr>
          <p:spPr bwMode="auto">
            <a:xfrm>
              <a:off x="4606" y="3703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grpSp>
          <p:nvGrpSpPr>
            <p:cNvPr id="23628" name="Group 83"/>
            <p:cNvGrpSpPr>
              <a:grpSpLocks/>
            </p:cNvGrpSpPr>
            <p:nvPr/>
          </p:nvGrpSpPr>
          <p:grpSpPr bwMode="auto">
            <a:xfrm>
              <a:off x="5058" y="3068"/>
              <a:ext cx="181" cy="181"/>
              <a:chOff x="3334" y="799"/>
              <a:chExt cx="454" cy="453"/>
            </a:xfrm>
          </p:grpSpPr>
          <p:sp>
            <p:nvSpPr>
              <p:cNvPr id="23632" name="Oval 84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3" name="Oval 85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11</a:t>
                </a:r>
              </a:p>
            </p:txBody>
          </p:sp>
        </p:grpSp>
        <p:grpSp>
          <p:nvGrpSpPr>
            <p:cNvPr id="23629" name="Group 86"/>
            <p:cNvGrpSpPr>
              <a:grpSpLocks/>
            </p:cNvGrpSpPr>
            <p:nvPr/>
          </p:nvGrpSpPr>
          <p:grpSpPr bwMode="auto">
            <a:xfrm>
              <a:off x="5058" y="3612"/>
              <a:ext cx="181" cy="181"/>
              <a:chOff x="3334" y="799"/>
              <a:chExt cx="454" cy="453"/>
            </a:xfrm>
          </p:grpSpPr>
          <p:sp>
            <p:nvSpPr>
              <p:cNvPr id="23630" name="Oval 87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1" name="Oval 88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</p:grpSp>
      </p:grpSp>
      <p:sp>
        <p:nvSpPr>
          <p:cNvPr id="111" name="Text Box 33"/>
          <p:cNvSpPr txBox="1">
            <a:spLocks noChangeArrowheads="1"/>
          </p:cNvSpPr>
          <p:nvPr/>
        </p:nvSpPr>
        <p:spPr bwMode="auto">
          <a:xfrm>
            <a:off x="4211960" y="27089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6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AutoShape 642"/>
          <p:cNvSpPr>
            <a:spLocks noChangeArrowheads="1"/>
          </p:cNvSpPr>
          <p:nvPr/>
        </p:nvSpPr>
        <p:spPr bwMode="auto">
          <a:xfrm>
            <a:off x="323528" y="141277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9" name="AutoShape 56"/>
          <p:cNvSpPr>
            <a:spLocks noChangeArrowheads="1"/>
          </p:cNvSpPr>
          <p:nvPr/>
        </p:nvSpPr>
        <p:spPr bwMode="auto">
          <a:xfrm>
            <a:off x="447178" y="980728"/>
            <a:ext cx="8155756" cy="57606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NFA accepting any word with subsequence 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anywhere in it.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323528" y="3429000"/>
            <a:ext cx="8424936" cy="25922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7" name="AutoShape 56"/>
          <p:cNvSpPr>
            <a:spLocks noChangeArrowheads="1"/>
          </p:cNvSpPr>
          <p:nvPr/>
        </p:nvSpPr>
        <p:spPr bwMode="auto">
          <a:xfrm>
            <a:off x="467544" y="2996952"/>
            <a:ext cx="8155756" cy="792460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NFA accepting any word with subsequence 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anywhere in it,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one symbol in the sequence may be altered.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62" name="AutoShape 56"/>
          <p:cNvSpPr>
            <a:spLocks noChangeArrowheads="1"/>
          </p:cNvSpPr>
          <p:nvPr/>
        </p:nvSpPr>
        <p:spPr bwMode="auto">
          <a:xfrm>
            <a:off x="467544" y="5805264"/>
            <a:ext cx="8155756" cy="64807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Alternatively: NFA accepting any word containing a subsequence Q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which Hamming distance from 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is at most 1.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74" name="Text Box 50"/>
          <p:cNvSpPr txBox="1">
            <a:spLocks noChangeArrowheads="1"/>
          </p:cNvSpPr>
          <p:nvPr/>
        </p:nvSpPr>
        <p:spPr bwMode="auto">
          <a:xfrm>
            <a:off x="2772445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5" name="Line 51"/>
          <p:cNvSpPr>
            <a:spLocks noChangeShapeType="1"/>
          </p:cNvSpPr>
          <p:nvPr/>
        </p:nvSpPr>
        <p:spPr bwMode="auto">
          <a:xfrm>
            <a:off x="2627982" y="458147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7" name="Text Box 53"/>
          <p:cNvSpPr txBox="1">
            <a:spLocks noChangeArrowheads="1"/>
          </p:cNvSpPr>
          <p:nvPr/>
        </p:nvSpPr>
        <p:spPr bwMode="auto">
          <a:xfrm>
            <a:off x="3780507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8" name="Line 54"/>
          <p:cNvSpPr>
            <a:spLocks noChangeShapeType="1"/>
          </p:cNvSpPr>
          <p:nvPr/>
        </p:nvSpPr>
        <p:spPr bwMode="auto">
          <a:xfrm>
            <a:off x="3637632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80" name="Text Box 56"/>
          <p:cNvSpPr txBox="1">
            <a:spLocks noChangeArrowheads="1"/>
          </p:cNvSpPr>
          <p:nvPr/>
        </p:nvSpPr>
        <p:spPr bwMode="auto">
          <a:xfrm>
            <a:off x="4788570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Line 57"/>
          <p:cNvSpPr>
            <a:spLocks noChangeShapeType="1"/>
          </p:cNvSpPr>
          <p:nvPr/>
        </p:nvSpPr>
        <p:spPr bwMode="auto">
          <a:xfrm>
            <a:off x="4645695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83" name="Text Box 59"/>
          <p:cNvSpPr txBox="1">
            <a:spLocks noChangeArrowheads="1"/>
          </p:cNvSpPr>
          <p:nvPr/>
        </p:nvSpPr>
        <p:spPr bwMode="auto">
          <a:xfrm>
            <a:off x="5796632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84" name="Line 60"/>
          <p:cNvSpPr>
            <a:spLocks noChangeShapeType="1"/>
          </p:cNvSpPr>
          <p:nvPr/>
        </p:nvSpPr>
        <p:spPr bwMode="auto">
          <a:xfrm>
            <a:off x="5653757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89" name="Text Box 65"/>
          <p:cNvSpPr txBox="1">
            <a:spLocks noChangeArrowheads="1"/>
          </p:cNvSpPr>
          <p:nvPr/>
        </p:nvSpPr>
        <p:spPr bwMode="auto">
          <a:xfrm>
            <a:off x="3780507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90" name="Line 66"/>
          <p:cNvSpPr>
            <a:spLocks noChangeShapeType="1"/>
          </p:cNvSpPr>
          <p:nvPr/>
        </p:nvSpPr>
        <p:spPr bwMode="auto">
          <a:xfrm>
            <a:off x="3637632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92" name="Text Box 68"/>
          <p:cNvSpPr txBox="1">
            <a:spLocks noChangeArrowheads="1"/>
          </p:cNvSpPr>
          <p:nvPr/>
        </p:nvSpPr>
        <p:spPr bwMode="auto">
          <a:xfrm>
            <a:off x="4788570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93" name="Line 69"/>
          <p:cNvSpPr>
            <a:spLocks noChangeShapeType="1"/>
          </p:cNvSpPr>
          <p:nvPr/>
        </p:nvSpPr>
        <p:spPr bwMode="auto">
          <a:xfrm>
            <a:off x="4645695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95" name="Text Box 71"/>
          <p:cNvSpPr txBox="1">
            <a:spLocks noChangeArrowheads="1"/>
          </p:cNvSpPr>
          <p:nvPr/>
        </p:nvSpPr>
        <p:spPr bwMode="auto">
          <a:xfrm>
            <a:off x="5796632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96" name="Line 72"/>
          <p:cNvSpPr>
            <a:spLocks noChangeShapeType="1"/>
          </p:cNvSpPr>
          <p:nvPr/>
        </p:nvSpPr>
        <p:spPr bwMode="auto">
          <a:xfrm>
            <a:off x="5653757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0" name="Arc 96"/>
          <p:cNvSpPr>
            <a:spLocks/>
          </p:cNvSpPr>
          <p:nvPr/>
        </p:nvSpPr>
        <p:spPr bwMode="auto">
          <a:xfrm flipH="1" flipV="1">
            <a:off x="2051720" y="4438600"/>
            <a:ext cx="288925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185" name="Group 61"/>
          <p:cNvGrpSpPr>
            <a:grpSpLocks/>
          </p:cNvGrpSpPr>
          <p:nvPr/>
        </p:nvGrpSpPr>
        <p:grpSpPr bwMode="auto">
          <a:xfrm>
            <a:off x="6372895" y="4438600"/>
            <a:ext cx="287338" cy="287338"/>
            <a:chOff x="3334" y="799"/>
            <a:chExt cx="454" cy="453"/>
          </a:xfrm>
        </p:grpSpPr>
        <p:sp>
          <p:nvSpPr>
            <p:cNvPr id="186" name="Oval 6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187" name="Oval 6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197" name="Group 73"/>
          <p:cNvGrpSpPr>
            <a:grpSpLocks/>
          </p:cNvGrpSpPr>
          <p:nvPr/>
        </p:nvGrpSpPr>
        <p:grpSpPr bwMode="auto">
          <a:xfrm>
            <a:off x="6372895" y="5373562"/>
            <a:ext cx="287338" cy="287338"/>
            <a:chOff x="3334" y="799"/>
            <a:chExt cx="454" cy="453"/>
          </a:xfrm>
        </p:grpSpPr>
        <p:sp>
          <p:nvSpPr>
            <p:cNvPr id="198" name="Oval 7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199" name="Oval 7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8</a:t>
              </a:r>
            </a:p>
          </p:txBody>
        </p:sp>
      </p:grpSp>
      <p:sp>
        <p:nvSpPr>
          <p:cNvPr id="219" name="AutoShape 642"/>
          <p:cNvSpPr>
            <a:spLocks noChangeArrowheads="1"/>
          </p:cNvSpPr>
          <p:nvPr/>
        </p:nvSpPr>
        <p:spPr bwMode="auto">
          <a:xfrm>
            <a:off x="323528" y="2709292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Example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20" name="AutoShape 642"/>
          <p:cNvSpPr>
            <a:spLocks noChangeArrowheads="1"/>
          </p:cNvSpPr>
          <p:nvPr/>
        </p:nvSpPr>
        <p:spPr bwMode="auto">
          <a:xfrm>
            <a:off x="179512" y="692696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Example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2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Power of indeterminsm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22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2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Examples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2" name="Text Box 33"/>
          <p:cNvSpPr txBox="1">
            <a:spLocks noChangeArrowheads="1"/>
          </p:cNvSpPr>
          <p:nvPr/>
        </p:nvSpPr>
        <p:spPr bwMode="auto">
          <a:xfrm>
            <a:off x="5290914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2339752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4" name="Text Box 33"/>
          <p:cNvSpPr txBox="1">
            <a:spLocks noChangeArrowheads="1"/>
          </p:cNvSpPr>
          <p:nvPr/>
        </p:nvSpPr>
        <p:spPr bwMode="auto">
          <a:xfrm>
            <a:off x="3347814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5" name="Text Box 33"/>
          <p:cNvSpPr txBox="1">
            <a:spLocks noChangeArrowheads="1"/>
          </p:cNvSpPr>
          <p:nvPr/>
        </p:nvSpPr>
        <p:spPr bwMode="auto">
          <a:xfrm>
            <a:off x="4355877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5" name="Text Box 33"/>
          <p:cNvSpPr txBox="1">
            <a:spLocks noChangeArrowheads="1"/>
          </p:cNvSpPr>
          <p:nvPr/>
        </p:nvSpPr>
        <p:spPr bwMode="auto">
          <a:xfrm>
            <a:off x="6372200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8" name="Arc 21"/>
          <p:cNvSpPr>
            <a:spLocks/>
          </p:cNvSpPr>
          <p:nvPr/>
        </p:nvSpPr>
        <p:spPr bwMode="auto">
          <a:xfrm rot="5400000" flipH="1">
            <a:off x="2071761" y="1858119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9" name="Oval 22"/>
          <p:cNvSpPr>
            <a:spLocks noChangeArrowheads="1"/>
          </p:cNvSpPr>
          <p:nvPr/>
        </p:nvSpPr>
        <p:spPr bwMode="auto">
          <a:xfrm>
            <a:off x="2156693" y="21319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10" name="Text Box 23"/>
          <p:cNvSpPr txBox="1">
            <a:spLocks noChangeArrowheads="1"/>
          </p:cNvSpPr>
          <p:nvPr/>
        </p:nvSpPr>
        <p:spPr bwMode="auto">
          <a:xfrm>
            <a:off x="2590080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1" name="Line 24"/>
          <p:cNvSpPr>
            <a:spLocks noChangeShapeType="1"/>
          </p:cNvSpPr>
          <p:nvPr/>
        </p:nvSpPr>
        <p:spPr bwMode="auto">
          <a:xfrm>
            <a:off x="2445618" y="227483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2" name="Text Box 26"/>
          <p:cNvSpPr txBox="1">
            <a:spLocks noChangeArrowheads="1"/>
          </p:cNvSpPr>
          <p:nvPr/>
        </p:nvSpPr>
        <p:spPr bwMode="auto">
          <a:xfrm>
            <a:off x="3598143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3" name="Line 27"/>
          <p:cNvSpPr>
            <a:spLocks noChangeShapeType="1"/>
          </p:cNvSpPr>
          <p:nvPr/>
        </p:nvSpPr>
        <p:spPr bwMode="auto">
          <a:xfrm>
            <a:off x="3455268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4" name="Text Box 29"/>
          <p:cNvSpPr txBox="1">
            <a:spLocks noChangeArrowheads="1"/>
          </p:cNvSpPr>
          <p:nvPr/>
        </p:nvSpPr>
        <p:spPr bwMode="auto">
          <a:xfrm>
            <a:off x="4606205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5" name="Line 30"/>
          <p:cNvSpPr>
            <a:spLocks noChangeShapeType="1"/>
          </p:cNvSpPr>
          <p:nvPr/>
        </p:nvSpPr>
        <p:spPr bwMode="auto">
          <a:xfrm>
            <a:off x="4463330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6" name="Text Box 32"/>
          <p:cNvSpPr txBox="1">
            <a:spLocks noChangeArrowheads="1"/>
          </p:cNvSpPr>
          <p:nvPr/>
        </p:nvSpPr>
        <p:spPr bwMode="auto">
          <a:xfrm>
            <a:off x="5614268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7" name="Line 33"/>
          <p:cNvSpPr>
            <a:spLocks noChangeShapeType="1"/>
          </p:cNvSpPr>
          <p:nvPr/>
        </p:nvSpPr>
        <p:spPr bwMode="auto">
          <a:xfrm>
            <a:off x="5471393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8" name="Arc 55"/>
          <p:cNvSpPr>
            <a:spLocks/>
          </p:cNvSpPr>
          <p:nvPr/>
        </p:nvSpPr>
        <p:spPr bwMode="auto">
          <a:xfrm flipH="1" flipV="1">
            <a:off x="1870943" y="2131963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1" name="Arc 21"/>
          <p:cNvSpPr>
            <a:spLocks/>
          </p:cNvSpPr>
          <p:nvPr/>
        </p:nvSpPr>
        <p:spPr bwMode="auto">
          <a:xfrm rot="5400000" flipH="1">
            <a:off x="6119959" y="1860153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122" name="Group 34"/>
          <p:cNvGrpSpPr>
            <a:grpSpLocks/>
          </p:cNvGrpSpPr>
          <p:nvPr/>
        </p:nvGrpSpPr>
        <p:grpSpPr bwMode="auto">
          <a:xfrm>
            <a:off x="6190530" y="2131963"/>
            <a:ext cx="287338" cy="287337"/>
            <a:chOff x="3334" y="799"/>
            <a:chExt cx="454" cy="453"/>
          </a:xfrm>
        </p:grpSpPr>
        <p:sp>
          <p:nvSpPr>
            <p:cNvPr id="123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124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126" name="Arc 21"/>
          <p:cNvSpPr>
            <a:spLocks/>
          </p:cNvSpPr>
          <p:nvPr/>
        </p:nvSpPr>
        <p:spPr bwMode="auto">
          <a:xfrm rot="5400000" flipH="1">
            <a:off x="3096963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8" name="Arc 21"/>
          <p:cNvSpPr>
            <a:spLocks/>
          </p:cNvSpPr>
          <p:nvPr/>
        </p:nvSpPr>
        <p:spPr bwMode="auto">
          <a:xfrm rot="5400000" flipH="1">
            <a:off x="4105075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0" name="Arc 21"/>
          <p:cNvSpPr>
            <a:spLocks/>
          </p:cNvSpPr>
          <p:nvPr/>
        </p:nvSpPr>
        <p:spPr bwMode="auto">
          <a:xfrm rot="5400000" flipH="1">
            <a:off x="5113187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1" name="Oval 25"/>
          <p:cNvSpPr>
            <a:spLocks noChangeArrowheads="1"/>
          </p:cNvSpPr>
          <p:nvPr/>
        </p:nvSpPr>
        <p:spPr bwMode="auto">
          <a:xfrm>
            <a:off x="3166343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2" name="Oval 28"/>
          <p:cNvSpPr>
            <a:spLocks noChangeArrowheads="1"/>
          </p:cNvSpPr>
          <p:nvPr/>
        </p:nvSpPr>
        <p:spPr bwMode="auto">
          <a:xfrm>
            <a:off x="4174405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3" name="Oval 31"/>
          <p:cNvSpPr>
            <a:spLocks noChangeArrowheads="1"/>
          </p:cNvSpPr>
          <p:nvPr/>
        </p:nvSpPr>
        <p:spPr bwMode="auto">
          <a:xfrm>
            <a:off x="5182468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6" name="Text Box 33"/>
          <p:cNvSpPr txBox="1">
            <a:spLocks noChangeArrowheads="1"/>
          </p:cNvSpPr>
          <p:nvPr/>
        </p:nvSpPr>
        <p:spPr bwMode="auto">
          <a:xfrm>
            <a:off x="4426818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7" name="Text Box 33"/>
          <p:cNvSpPr txBox="1">
            <a:spLocks noChangeArrowheads="1"/>
          </p:cNvSpPr>
          <p:nvPr/>
        </p:nvSpPr>
        <p:spPr bwMode="auto">
          <a:xfrm>
            <a:off x="2483718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8" name="Text Box 33"/>
          <p:cNvSpPr txBox="1">
            <a:spLocks noChangeArrowheads="1"/>
          </p:cNvSpPr>
          <p:nvPr/>
        </p:nvSpPr>
        <p:spPr bwMode="auto">
          <a:xfrm>
            <a:off x="3491781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9" name="Text Box 33"/>
          <p:cNvSpPr txBox="1">
            <a:spLocks noChangeArrowheads="1"/>
          </p:cNvSpPr>
          <p:nvPr/>
        </p:nvSpPr>
        <p:spPr bwMode="auto">
          <a:xfrm>
            <a:off x="5508104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0" name="Text Box 33"/>
          <p:cNvSpPr txBox="1">
            <a:spLocks noChangeArrowheads="1"/>
          </p:cNvSpPr>
          <p:nvPr/>
        </p:nvSpPr>
        <p:spPr bwMode="auto">
          <a:xfrm>
            <a:off x="4786858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1" name="Text Box 33"/>
          <p:cNvSpPr txBox="1">
            <a:spLocks noChangeArrowheads="1"/>
          </p:cNvSpPr>
          <p:nvPr/>
        </p:nvSpPr>
        <p:spPr bwMode="auto">
          <a:xfrm>
            <a:off x="2843758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2" name="Text Box 33"/>
          <p:cNvSpPr txBox="1">
            <a:spLocks noChangeArrowheads="1"/>
          </p:cNvSpPr>
          <p:nvPr/>
        </p:nvSpPr>
        <p:spPr bwMode="auto">
          <a:xfrm>
            <a:off x="3851821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3" name="Text Box 33"/>
          <p:cNvSpPr txBox="1">
            <a:spLocks noChangeArrowheads="1"/>
          </p:cNvSpPr>
          <p:nvPr/>
        </p:nvSpPr>
        <p:spPr bwMode="auto">
          <a:xfrm>
            <a:off x="5868144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4" name="Text Box 33"/>
          <p:cNvSpPr txBox="1">
            <a:spLocks noChangeArrowheads="1"/>
          </p:cNvSpPr>
          <p:nvPr/>
        </p:nvSpPr>
        <p:spPr bwMode="auto">
          <a:xfrm>
            <a:off x="5290964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5" name="Text Box 33"/>
          <p:cNvSpPr txBox="1">
            <a:spLocks noChangeArrowheads="1"/>
          </p:cNvSpPr>
          <p:nvPr/>
        </p:nvSpPr>
        <p:spPr bwMode="auto">
          <a:xfrm>
            <a:off x="3347864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6" name="Text Box 33"/>
          <p:cNvSpPr txBox="1">
            <a:spLocks noChangeArrowheads="1"/>
          </p:cNvSpPr>
          <p:nvPr/>
        </p:nvSpPr>
        <p:spPr bwMode="auto">
          <a:xfrm>
            <a:off x="4355927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8" name="Text Box 33"/>
          <p:cNvSpPr txBox="1">
            <a:spLocks noChangeArrowheads="1"/>
          </p:cNvSpPr>
          <p:nvPr/>
        </p:nvSpPr>
        <p:spPr bwMode="auto">
          <a:xfrm>
            <a:off x="6372250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9" name="Line 45"/>
          <p:cNvSpPr>
            <a:spLocks noChangeShapeType="1"/>
          </p:cNvSpPr>
          <p:nvPr/>
        </p:nvSpPr>
        <p:spPr bwMode="auto">
          <a:xfrm>
            <a:off x="2485107" y="4583063"/>
            <a:ext cx="862732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0" name="Line 46"/>
          <p:cNvSpPr>
            <a:spLocks noChangeShapeType="1"/>
          </p:cNvSpPr>
          <p:nvPr/>
        </p:nvSpPr>
        <p:spPr bwMode="auto">
          <a:xfrm>
            <a:off x="3493170" y="4583063"/>
            <a:ext cx="86278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1" name="Line 47"/>
          <p:cNvSpPr>
            <a:spLocks noChangeShapeType="1"/>
          </p:cNvSpPr>
          <p:nvPr/>
        </p:nvSpPr>
        <p:spPr bwMode="auto">
          <a:xfrm>
            <a:off x="4501232" y="4583063"/>
            <a:ext cx="86283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2" name="Line 48"/>
          <p:cNvSpPr>
            <a:spLocks noChangeShapeType="1"/>
          </p:cNvSpPr>
          <p:nvPr/>
        </p:nvSpPr>
        <p:spPr bwMode="auto">
          <a:xfrm>
            <a:off x="5509295" y="4583063"/>
            <a:ext cx="862880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8" name="Arc 34"/>
          <p:cNvSpPr>
            <a:spLocks/>
          </p:cNvSpPr>
          <p:nvPr/>
        </p:nvSpPr>
        <p:spPr bwMode="auto">
          <a:xfrm rot="5400000" flipH="1">
            <a:off x="5313933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10" name="Arc 34"/>
          <p:cNvSpPr>
            <a:spLocks/>
          </p:cNvSpPr>
          <p:nvPr/>
        </p:nvSpPr>
        <p:spPr bwMode="auto">
          <a:xfrm rot="5400000" flipH="1">
            <a:off x="4377829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12" name="Arc 34"/>
          <p:cNvSpPr>
            <a:spLocks/>
          </p:cNvSpPr>
          <p:nvPr/>
        </p:nvSpPr>
        <p:spPr bwMode="auto">
          <a:xfrm rot="5400000" flipH="1">
            <a:off x="3369717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64" name="Arc 34"/>
          <p:cNvSpPr>
            <a:spLocks/>
          </p:cNvSpPr>
          <p:nvPr/>
        </p:nvSpPr>
        <p:spPr bwMode="auto">
          <a:xfrm rot="5400000" flipH="1">
            <a:off x="2253332" y="4165550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2" name="Arc 34"/>
          <p:cNvSpPr>
            <a:spLocks/>
          </p:cNvSpPr>
          <p:nvPr/>
        </p:nvSpPr>
        <p:spPr bwMode="auto">
          <a:xfrm rot="5400000" flipH="1">
            <a:off x="3261320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" name="Arc 34"/>
          <p:cNvSpPr>
            <a:spLocks/>
          </p:cNvSpPr>
          <p:nvPr/>
        </p:nvSpPr>
        <p:spPr bwMode="auto">
          <a:xfrm rot="5400000" flipH="1">
            <a:off x="4269432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6" name="Arc 34"/>
          <p:cNvSpPr>
            <a:spLocks/>
          </p:cNvSpPr>
          <p:nvPr/>
        </p:nvSpPr>
        <p:spPr bwMode="auto">
          <a:xfrm rot="5400000" flipH="1">
            <a:off x="5277544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3" name="Oval 49"/>
          <p:cNvSpPr>
            <a:spLocks noChangeArrowheads="1"/>
          </p:cNvSpPr>
          <p:nvPr/>
        </p:nvSpPr>
        <p:spPr bwMode="auto">
          <a:xfrm>
            <a:off x="2339057" y="44386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76" name="Oval 52"/>
          <p:cNvSpPr>
            <a:spLocks noChangeArrowheads="1"/>
          </p:cNvSpPr>
          <p:nvPr/>
        </p:nvSpPr>
        <p:spPr bwMode="auto">
          <a:xfrm>
            <a:off x="3348707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9" name="Oval 55"/>
          <p:cNvSpPr>
            <a:spLocks noChangeArrowheads="1"/>
          </p:cNvSpPr>
          <p:nvPr/>
        </p:nvSpPr>
        <p:spPr bwMode="auto">
          <a:xfrm>
            <a:off x="4356770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2" name="Oval 58"/>
          <p:cNvSpPr>
            <a:spLocks noChangeArrowheads="1"/>
          </p:cNvSpPr>
          <p:nvPr/>
        </p:nvSpPr>
        <p:spPr bwMode="auto">
          <a:xfrm>
            <a:off x="5364832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8" name="Oval 64"/>
          <p:cNvSpPr>
            <a:spLocks noChangeArrowheads="1"/>
          </p:cNvSpPr>
          <p:nvPr/>
        </p:nvSpPr>
        <p:spPr bwMode="auto">
          <a:xfrm>
            <a:off x="3348707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91" name="Oval 67"/>
          <p:cNvSpPr>
            <a:spLocks noChangeArrowheads="1"/>
          </p:cNvSpPr>
          <p:nvPr/>
        </p:nvSpPr>
        <p:spPr bwMode="auto">
          <a:xfrm>
            <a:off x="4356770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94" name="Oval 70"/>
          <p:cNvSpPr>
            <a:spLocks noChangeArrowheads="1"/>
          </p:cNvSpPr>
          <p:nvPr/>
        </p:nvSpPr>
        <p:spPr bwMode="auto">
          <a:xfrm>
            <a:off x="5364832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752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AutoShape 642"/>
          <p:cNvSpPr>
            <a:spLocks noChangeArrowheads="1"/>
          </p:cNvSpPr>
          <p:nvPr/>
        </p:nvSpPr>
        <p:spPr bwMode="auto">
          <a:xfrm>
            <a:off x="323528" y="3645024"/>
            <a:ext cx="4752528" cy="280831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251520" y="692696"/>
            <a:ext cx="4824536" cy="2664296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65" name="Text Box 44"/>
          <p:cNvSpPr txBox="1">
            <a:spLocks noChangeArrowheads="1"/>
          </p:cNvSpPr>
          <p:nvPr/>
        </p:nvSpPr>
        <p:spPr bwMode="auto">
          <a:xfrm>
            <a:off x="1115616" y="443711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r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67" name="Line 54"/>
          <p:cNvSpPr>
            <a:spLocks noChangeShapeType="1"/>
          </p:cNvSpPr>
          <p:nvPr/>
        </p:nvSpPr>
        <p:spPr bwMode="auto">
          <a:xfrm>
            <a:off x="1226581" y="4509120"/>
            <a:ext cx="14401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75" name="Group 374"/>
          <p:cNvGrpSpPr/>
          <p:nvPr/>
        </p:nvGrpSpPr>
        <p:grpSpPr>
          <a:xfrm>
            <a:off x="2051720" y="4437112"/>
            <a:ext cx="288925" cy="288925"/>
            <a:chOff x="5508104" y="4653136"/>
            <a:chExt cx="288925" cy="288925"/>
          </a:xfrm>
        </p:grpSpPr>
        <p:sp>
          <p:nvSpPr>
            <p:cNvPr id="376" name="Text Box 47"/>
            <p:cNvSpPr txBox="1">
              <a:spLocks noChangeArrowheads="1"/>
            </p:cNvSpPr>
            <p:nvPr/>
          </p:nvSpPr>
          <p:spPr bwMode="auto">
            <a:xfrm>
              <a:off x="550810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77" name="Line 54"/>
            <p:cNvSpPr>
              <a:spLocks noChangeShapeType="1"/>
            </p:cNvSpPr>
            <p:nvPr/>
          </p:nvSpPr>
          <p:spPr bwMode="auto">
            <a:xfrm>
              <a:off x="558011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059832" y="4437112"/>
            <a:ext cx="288925" cy="288925"/>
            <a:chOff x="6444208" y="4653136"/>
            <a:chExt cx="288925" cy="288925"/>
          </a:xfrm>
        </p:grpSpPr>
        <p:sp>
          <p:nvSpPr>
            <p:cNvPr id="379" name="Text Box 50"/>
            <p:cNvSpPr txBox="1">
              <a:spLocks noChangeArrowheads="1"/>
            </p:cNvSpPr>
            <p:nvPr/>
          </p:nvSpPr>
          <p:spPr bwMode="auto">
            <a:xfrm>
              <a:off x="6444208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0" name="Line 54"/>
            <p:cNvSpPr>
              <a:spLocks noChangeShapeType="1"/>
            </p:cNvSpPr>
            <p:nvPr/>
          </p:nvSpPr>
          <p:spPr bwMode="auto">
            <a:xfrm>
              <a:off x="6516216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4067944" y="4437112"/>
            <a:ext cx="288925" cy="288925"/>
            <a:chOff x="6948264" y="4653136"/>
            <a:chExt cx="288925" cy="288925"/>
          </a:xfrm>
        </p:grpSpPr>
        <p:sp>
          <p:nvSpPr>
            <p:cNvPr id="382" name="Text Box 53"/>
            <p:cNvSpPr txBox="1">
              <a:spLocks noChangeArrowheads="1"/>
            </p:cNvSpPr>
            <p:nvPr/>
          </p:nvSpPr>
          <p:spPr bwMode="auto">
            <a:xfrm>
              <a:off x="694826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3" name="Line 54"/>
            <p:cNvSpPr>
              <a:spLocks noChangeShapeType="1"/>
            </p:cNvSpPr>
            <p:nvPr/>
          </p:nvSpPr>
          <p:spPr bwMode="auto">
            <a:xfrm>
              <a:off x="702027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84" name="Group 383"/>
          <p:cNvGrpSpPr/>
          <p:nvPr/>
        </p:nvGrpSpPr>
        <p:grpSpPr>
          <a:xfrm>
            <a:off x="2051720" y="5301208"/>
            <a:ext cx="288925" cy="288925"/>
            <a:chOff x="5508104" y="4653136"/>
            <a:chExt cx="288925" cy="288925"/>
          </a:xfrm>
        </p:grpSpPr>
        <p:sp>
          <p:nvSpPr>
            <p:cNvPr id="385" name="Text Box 47"/>
            <p:cNvSpPr txBox="1">
              <a:spLocks noChangeArrowheads="1"/>
            </p:cNvSpPr>
            <p:nvPr/>
          </p:nvSpPr>
          <p:spPr bwMode="auto">
            <a:xfrm>
              <a:off x="550810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6" name="Line 54"/>
            <p:cNvSpPr>
              <a:spLocks noChangeShapeType="1"/>
            </p:cNvSpPr>
            <p:nvPr/>
          </p:nvSpPr>
          <p:spPr bwMode="auto">
            <a:xfrm>
              <a:off x="558011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87" name="Group 386"/>
          <p:cNvGrpSpPr/>
          <p:nvPr/>
        </p:nvGrpSpPr>
        <p:grpSpPr>
          <a:xfrm>
            <a:off x="3131840" y="5301208"/>
            <a:ext cx="288925" cy="288925"/>
            <a:chOff x="6444208" y="4653136"/>
            <a:chExt cx="288925" cy="288925"/>
          </a:xfrm>
        </p:grpSpPr>
        <p:sp>
          <p:nvSpPr>
            <p:cNvPr id="388" name="Text Box 50"/>
            <p:cNvSpPr txBox="1">
              <a:spLocks noChangeArrowheads="1"/>
            </p:cNvSpPr>
            <p:nvPr/>
          </p:nvSpPr>
          <p:spPr bwMode="auto">
            <a:xfrm>
              <a:off x="6444208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9" name="Line 54"/>
            <p:cNvSpPr>
              <a:spLocks noChangeShapeType="1"/>
            </p:cNvSpPr>
            <p:nvPr/>
          </p:nvSpPr>
          <p:spPr bwMode="auto">
            <a:xfrm>
              <a:off x="6516216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4139952" y="5301208"/>
            <a:ext cx="288925" cy="288925"/>
            <a:chOff x="6948264" y="4653136"/>
            <a:chExt cx="288925" cy="288925"/>
          </a:xfrm>
        </p:grpSpPr>
        <p:sp>
          <p:nvSpPr>
            <p:cNvPr id="391" name="Text Box 53"/>
            <p:cNvSpPr txBox="1">
              <a:spLocks noChangeArrowheads="1"/>
            </p:cNvSpPr>
            <p:nvPr/>
          </p:nvSpPr>
          <p:spPr bwMode="auto">
            <a:xfrm>
              <a:off x="694826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92" name="Line 54"/>
            <p:cNvSpPr>
              <a:spLocks noChangeShapeType="1"/>
            </p:cNvSpPr>
            <p:nvPr/>
          </p:nvSpPr>
          <p:spPr bwMode="auto">
            <a:xfrm>
              <a:off x="702027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sp>
        <p:nvSpPr>
          <p:cNvPr id="147" name="AutoShape 56"/>
          <p:cNvSpPr>
            <a:spLocks noChangeArrowheads="1"/>
          </p:cNvSpPr>
          <p:nvPr/>
        </p:nvSpPr>
        <p:spPr bwMode="auto">
          <a:xfrm>
            <a:off x="5220072" y="4653136"/>
            <a:ext cx="3672408" cy="1800200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Hamming distance from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the pattern P = </a:t>
            </a:r>
            <a:r>
              <a:rPr lang="en-US" b="1" smtClean="0">
                <a:solidFill>
                  <a:srgbClr val="000000"/>
                </a:solidFill>
              </a:rPr>
              <a:t>"rose" </a:t>
            </a:r>
            <a:r>
              <a:rPr lang="en-US" b="1">
                <a:solidFill>
                  <a:srgbClr val="000000"/>
                </a:solidFill>
              </a:rPr>
              <a:t>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the found pattern Q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corresponds exactly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to the end state.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04" name="Arc 28"/>
          <p:cNvSpPr>
            <a:spLocks/>
          </p:cNvSpPr>
          <p:nvPr/>
        </p:nvSpPr>
        <p:spPr bwMode="auto">
          <a:xfrm rot="5400000" flipH="1">
            <a:off x="381819" y="92561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0" name="Text Box 44"/>
          <p:cNvSpPr txBox="1">
            <a:spLocks noChangeArrowheads="1"/>
          </p:cNvSpPr>
          <p:nvPr/>
        </p:nvSpPr>
        <p:spPr bwMode="auto">
          <a:xfrm>
            <a:off x="900932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r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51" name="Line 45"/>
          <p:cNvSpPr>
            <a:spLocks noChangeShapeType="1"/>
          </p:cNvSpPr>
          <p:nvPr/>
        </p:nvSpPr>
        <p:spPr bwMode="auto">
          <a:xfrm>
            <a:off x="756469" y="1341537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3" name="Text Box 47"/>
          <p:cNvSpPr txBox="1">
            <a:spLocks noChangeArrowheads="1"/>
          </p:cNvSpPr>
          <p:nvPr/>
        </p:nvSpPr>
        <p:spPr bwMode="auto">
          <a:xfrm>
            <a:off x="1908994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54" name="Line 48"/>
          <p:cNvSpPr>
            <a:spLocks noChangeShapeType="1"/>
          </p:cNvSpPr>
          <p:nvPr/>
        </p:nvSpPr>
        <p:spPr bwMode="auto">
          <a:xfrm>
            <a:off x="1766119" y="13431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6" name="Text Box 50"/>
          <p:cNvSpPr txBox="1">
            <a:spLocks noChangeArrowheads="1"/>
          </p:cNvSpPr>
          <p:nvPr/>
        </p:nvSpPr>
        <p:spPr bwMode="auto">
          <a:xfrm>
            <a:off x="2917057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57" name="Line 51"/>
          <p:cNvSpPr>
            <a:spLocks noChangeShapeType="1"/>
          </p:cNvSpPr>
          <p:nvPr/>
        </p:nvSpPr>
        <p:spPr bwMode="auto">
          <a:xfrm>
            <a:off x="2774182" y="13431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9" name="Text Box 53"/>
          <p:cNvSpPr txBox="1">
            <a:spLocks noChangeArrowheads="1"/>
          </p:cNvSpPr>
          <p:nvPr/>
        </p:nvSpPr>
        <p:spPr bwMode="auto">
          <a:xfrm>
            <a:off x="3925119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60" name="Line 54"/>
          <p:cNvSpPr>
            <a:spLocks noChangeShapeType="1"/>
          </p:cNvSpPr>
          <p:nvPr/>
        </p:nvSpPr>
        <p:spPr bwMode="auto">
          <a:xfrm>
            <a:off x="3782244" y="13431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161" name="Group 55"/>
          <p:cNvGrpSpPr>
            <a:grpSpLocks/>
          </p:cNvGrpSpPr>
          <p:nvPr/>
        </p:nvGrpSpPr>
        <p:grpSpPr bwMode="auto">
          <a:xfrm>
            <a:off x="4501382" y="1198662"/>
            <a:ext cx="287338" cy="287337"/>
            <a:chOff x="3334" y="799"/>
            <a:chExt cx="454" cy="453"/>
          </a:xfrm>
        </p:grpSpPr>
        <p:sp>
          <p:nvSpPr>
            <p:cNvPr id="246" name="Oval 5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247" name="Oval 5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214" name="Text Box 59"/>
          <p:cNvSpPr txBox="1">
            <a:spLocks noChangeArrowheads="1"/>
          </p:cNvSpPr>
          <p:nvPr/>
        </p:nvSpPr>
        <p:spPr bwMode="auto">
          <a:xfrm>
            <a:off x="1838028" y="19177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15" name="Line 60"/>
          <p:cNvSpPr>
            <a:spLocks noChangeShapeType="1"/>
          </p:cNvSpPr>
          <p:nvPr/>
        </p:nvSpPr>
        <p:spPr bwMode="auto">
          <a:xfrm>
            <a:off x="1766119" y="22067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17" name="Text Box 62"/>
          <p:cNvSpPr txBox="1">
            <a:spLocks noChangeArrowheads="1"/>
          </p:cNvSpPr>
          <p:nvPr/>
        </p:nvSpPr>
        <p:spPr bwMode="auto">
          <a:xfrm>
            <a:off x="2846091" y="19177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18" name="Line 63"/>
          <p:cNvSpPr>
            <a:spLocks noChangeShapeType="1"/>
          </p:cNvSpPr>
          <p:nvPr/>
        </p:nvSpPr>
        <p:spPr bwMode="auto">
          <a:xfrm>
            <a:off x="2774182" y="22067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22" name="Text Box 65"/>
          <p:cNvSpPr txBox="1">
            <a:spLocks noChangeArrowheads="1"/>
          </p:cNvSpPr>
          <p:nvPr/>
        </p:nvSpPr>
        <p:spPr bwMode="auto">
          <a:xfrm>
            <a:off x="3854153" y="19177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23" name="Line 66"/>
          <p:cNvSpPr>
            <a:spLocks noChangeShapeType="1"/>
          </p:cNvSpPr>
          <p:nvPr/>
        </p:nvSpPr>
        <p:spPr bwMode="auto">
          <a:xfrm>
            <a:off x="3782244" y="22067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4" name="Group 67"/>
          <p:cNvGrpSpPr>
            <a:grpSpLocks/>
          </p:cNvGrpSpPr>
          <p:nvPr/>
        </p:nvGrpSpPr>
        <p:grpSpPr bwMode="auto">
          <a:xfrm>
            <a:off x="4501382" y="2062262"/>
            <a:ext cx="287338" cy="287337"/>
            <a:chOff x="3334" y="799"/>
            <a:chExt cx="454" cy="453"/>
          </a:xfrm>
        </p:grpSpPr>
        <p:sp>
          <p:nvSpPr>
            <p:cNvPr id="244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245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8</a:t>
              </a:r>
            </a:p>
          </p:txBody>
        </p:sp>
      </p:grpSp>
      <p:sp>
        <p:nvSpPr>
          <p:cNvPr id="229" name="Oval 74"/>
          <p:cNvSpPr>
            <a:spLocks noChangeArrowheads="1"/>
          </p:cNvSpPr>
          <p:nvPr/>
        </p:nvSpPr>
        <p:spPr bwMode="auto">
          <a:xfrm>
            <a:off x="2485257" y="29274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230" name="Text Box 75"/>
          <p:cNvSpPr txBox="1">
            <a:spLocks noChangeArrowheads="1"/>
          </p:cNvSpPr>
          <p:nvPr/>
        </p:nvSpPr>
        <p:spPr bwMode="auto">
          <a:xfrm>
            <a:off x="2847678" y="27829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31" name="Line 76"/>
          <p:cNvSpPr>
            <a:spLocks noChangeShapeType="1"/>
          </p:cNvSpPr>
          <p:nvPr/>
        </p:nvSpPr>
        <p:spPr bwMode="auto">
          <a:xfrm>
            <a:off x="2774182" y="30703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32" name="Oval 77"/>
          <p:cNvSpPr>
            <a:spLocks noChangeArrowheads="1"/>
          </p:cNvSpPr>
          <p:nvPr/>
        </p:nvSpPr>
        <p:spPr bwMode="auto">
          <a:xfrm>
            <a:off x="3494907" y="2929037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233" name="Text Box 78"/>
          <p:cNvSpPr txBox="1">
            <a:spLocks noChangeArrowheads="1"/>
          </p:cNvSpPr>
          <p:nvPr/>
        </p:nvSpPr>
        <p:spPr bwMode="auto">
          <a:xfrm>
            <a:off x="3855741" y="27829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34" name="Line 79"/>
          <p:cNvSpPr>
            <a:spLocks noChangeShapeType="1"/>
          </p:cNvSpPr>
          <p:nvPr/>
        </p:nvSpPr>
        <p:spPr bwMode="auto">
          <a:xfrm>
            <a:off x="3783832" y="3071912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38" name="Group 83"/>
          <p:cNvGrpSpPr>
            <a:grpSpLocks/>
          </p:cNvGrpSpPr>
          <p:nvPr/>
        </p:nvGrpSpPr>
        <p:grpSpPr bwMode="auto">
          <a:xfrm>
            <a:off x="4501382" y="2927449"/>
            <a:ext cx="287338" cy="287337"/>
            <a:chOff x="3334" y="799"/>
            <a:chExt cx="454" cy="453"/>
          </a:xfrm>
        </p:grpSpPr>
        <p:sp>
          <p:nvSpPr>
            <p:cNvPr id="242" name="Oval 8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243" name="Oval 8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11</a:t>
              </a:r>
            </a:p>
          </p:txBody>
        </p:sp>
      </p:grpSp>
      <p:sp>
        <p:nvSpPr>
          <p:cNvPr id="314" name="Arc 28"/>
          <p:cNvSpPr>
            <a:spLocks/>
          </p:cNvSpPr>
          <p:nvPr/>
        </p:nvSpPr>
        <p:spPr bwMode="auto">
          <a:xfrm rot="5400000" flipH="1">
            <a:off x="451445" y="387657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18" name="Line 32"/>
          <p:cNvSpPr>
            <a:spLocks noChangeShapeType="1"/>
          </p:cNvSpPr>
          <p:nvPr/>
        </p:nvSpPr>
        <p:spPr bwMode="auto">
          <a:xfrm>
            <a:off x="1691283" y="51576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19" name="Line 33"/>
          <p:cNvSpPr>
            <a:spLocks noChangeShapeType="1"/>
          </p:cNvSpPr>
          <p:nvPr/>
        </p:nvSpPr>
        <p:spPr bwMode="auto">
          <a:xfrm>
            <a:off x="2699345" y="51576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0" name="Line 34"/>
          <p:cNvSpPr>
            <a:spLocks noChangeShapeType="1"/>
          </p:cNvSpPr>
          <p:nvPr/>
        </p:nvSpPr>
        <p:spPr bwMode="auto">
          <a:xfrm>
            <a:off x="3707408" y="51576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5" name="Line 39"/>
          <p:cNvSpPr>
            <a:spLocks noChangeShapeType="1"/>
          </p:cNvSpPr>
          <p:nvPr/>
        </p:nvSpPr>
        <p:spPr bwMode="auto">
          <a:xfrm>
            <a:off x="683220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6" name="Line 40"/>
          <p:cNvSpPr>
            <a:spLocks noChangeShapeType="1"/>
          </p:cNvSpPr>
          <p:nvPr/>
        </p:nvSpPr>
        <p:spPr bwMode="auto">
          <a:xfrm>
            <a:off x="1691283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7" name="Line 41"/>
          <p:cNvSpPr>
            <a:spLocks noChangeShapeType="1"/>
          </p:cNvSpPr>
          <p:nvPr/>
        </p:nvSpPr>
        <p:spPr bwMode="auto">
          <a:xfrm>
            <a:off x="2699345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8" name="Line 42"/>
          <p:cNvSpPr>
            <a:spLocks noChangeShapeType="1"/>
          </p:cNvSpPr>
          <p:nvPr/>
        </p:nvSpPr>
        <p:spPr bwMode="auto">
          <a:xfrm>
            <a:off x="3707408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9" name="Oval 43"/>
          <p:cNvSpPr>
            <a:spLocks noChangeArrowheads="1"/>
          </p:cNvSpPr>
          <p:nvPr/>
        </p:nvSpPr>
        <p:spPr bwMode="auto">
          <a:xfrm>
            <a:off x="537170" y="414962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30" name="Text Box 44"/>
          <p:cNvSpPr txBox="1">
            <a:spLocks noChangeArrowheads="1"/>
          </p:cNvSpPr>
          <p:nvPr/>
        </p:nvSpPr>
        <p:spPr bwMode="auto">
          <a:xfrm>
            <a:off x="970558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r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31" name="Line 45"/>
          <p:cNvSpPr>
            <a:spLocks noChangeShapeType="1"/>
          </p:cNvSpPr>
          <p:nvPr/>
        </p:nvSpPr>
        <p:spPr bwMode="auto">
          <a:xfrm>
            <a:off x="826095" y="4292501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2" name="Oval 46"/>
          <p:cNvSpPr>
            <a:spLocks noChangeArrowheads="1"/>
          </p:cNvSpPr>
          <p:nvPr/>
        </p:nvSpPr>
        <p:spPr bwMode="auto">
          <a:xfrm>
            <a:off x="1546820" y="41512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33" name="Text Box 47"/>
          <p:cNvSpPr txBox="1">
            <a:spLocks noChangeArrowheads="1"/>
          </p:cNvSpPr>
          <p:nvPr/>
        </p:nvSpPr>
        <p:spPr bwMode="auto">
          <a:xfrm>
            <a:off x="1978620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34" name="Line 48"/>
          <p:cNvSpPr>
            <a:spLocks noChangeShapeType="1"/>
          </p:cNvSpPr>
          <p:nvPr/>
        </p:nvSpPr>
        <p:spPr bwMode="auto">
          <a:xfrm>
            <a:off x="1835745" y="42940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5" name="Oval 49"/>
          <p:cNvSpPr>
            <a:spLocks noChangeArrowheads="1"/>
          </p:cNvSpPr>
          <p:nvPr/>
        </p:nvSpPr>
        <p:spPr bwMode="auto">
          <a:xfrm>
            <a:off x="2554883" y="41512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36" name="Text Box 50"/>
          <p:cNvSpPr txBox="1">
            <a:spLocks noChangeArrowheads="1"/>
          </p:cNvSpPr>
          <p:nvPr/>
        </p:nvSpPr>
        <p:spPr bwMode="auto">
          <a:xfrm>
            <a:off x="2986683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37" name="Line 51"/>
          <p:cNvSpPr>
            <a:spLocks noChangeShapeType="1"/>
          </p:cNvSpPr>
          <p:nvPr/>
        </p:nvSpPr>
        <p:spPr bwMode="auto">
          <a:xfrm>
            <a:off x="2843808" y="42940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8" name="Oval 52"/>
          <p:cNvSpPr>
            <a:spLocks noChangeArrowheads="1"/>
          </p:cNvSpPr>
          <p:nvPr/>
        </p:nvSpPr>
        <p:spPr bwMode="auto">
          <a:xfrm>
            <a:off x="3562945" y="41512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39" name="Text Box 53"/>
          <p:cNvSpPr txBox="1">
            <a:spLocks noChangeArrowheads="1"/>
          </p:cNvSpPr>
          <p:nvPr/>
        </p:nvSpPr>
        <p:spPr bwMode="auto">
          <a:xfrm>
            <a:off x="3994745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40" name="Line 54"/>
          <p:cNvSpPr>
            <a:spLocks noChangeShapeType="1"/>
          </p:cNvSpPr>
          <p:nvPr/>
        </p:nvSpPr>
        <p:spPr bwMode="auto">
          <a:xfrm>
            <a:off x="3851870" y="42940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41" name="Group 55"/>
          <p:cNvGrpSpPr>
            <a:grpSpLocks/>
          </p:cNvGrpSpPr>
          <p:nvPr/>
        </p:nvGrpSpPr>
        <p:grpSpPr bwMode="auto">
          <a:xfrm>
            <a:off x="4571008" y="4149626"/>
            <a:ext cx="287338" cy="287337"/>
            <a:chOff x="3334" y="799"/>
            <a:chExt cx="454" cy="453"/>
          </a:xfrm>
        </p:grpSpPr>
        <p:sp>
          <p:nvSpPr>
            <p:cNvPr id="342" name="Oval 5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343" name="Oval 5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344" name="Oval 58"/>
          <p:cNvSpPr>
            <a:spLocks noChangeArrowheads="1"/>
          </p:cNvSpPr>
          <p:nvPr/>
        </p:nvSpPr>
        <p:spPr bwMode="auto">
          <a:xfrm>
            <a:off x="1546820" y="5014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345" name="Text Box 59"/>
          <p:cNvSpPr txBox="1">
            <a:spLocks noChangeArrowheads="1"/>
          </p:cNvSpPr>
          <p:nvPr/>
        </p:nvSpPr>
        <p:spPr bwMode="auto">
          <a:xfrm>
            <a:off x="1907704" y="48687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46" name="Line 60"/>
          <p:cNvSpPr>
            <a:spLocks noChangeShapeType="1"/>
          </p:cNvSpPr>
          <p:nvPr/>
        </p:nvSpPr>
        <p:spPr bwMode="auto">
          <a:xfrm>
            <a:off x="1835745" y="51576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47" name="Oval 61"/>
          <p:cNvSpPr>
            <a:spLocks noChangeArrowheads="1"/>
          </p:cNvSpPr>
          <p:nvPr/>
        </p:nvSpPr>
        <p:spPr bwMode="auto">
          <a:xfrm>
            <a:off x="2554883" y="5014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348" name="Text Box 62"/>
          <p:cNvSpPr txBox="1">
            <a:spLocks noChangeArrowheads="1"/>
          </p:cNvSpPr>
          <p:nvPr/>
        </p:nvSpPr>
        <p:spPr bwMode="auto">
          <a:xfrm>
            <a:off x="2915767" y="48687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49" name="Line 63"/>
          <p:cNvSpPr>
            <a:spLocks noChangeShapeType="1"/>
          </p:cNvSpPr>
          <p:nvPr/>
        </p:nvSpPr>
        <p:spPr bwMode="auto">
          <a:xfrm>
            <a:off x="2843808" y="51576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50" name="Oval 64"/>
          <p:cNvSpPr>
            <a:spLocks noChangeArrowheads="1"/>
          </p:cNvSpPr>
          <p:nvPr/>
        </p:nvSpPr>
        <p:spPr bwMode="auto">
          <a:xfrm>
            <a:off x="3562945" y="5014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351" name="Text Box 65"/>
          <p:cNvSpPr txBox="1">
            <a:spLocks noChangeArrowheads="1"/>
          </p:cNvSpPr>
          <p:nvPr/>
        </p:nvSpPr>
        <p:spPr bwMode="auto">
          <a:xfrm>
            <a:off x="3923829" y="48687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52" name="Line 66"/>
          <p:cNvSpPr>
            <a:spLocks noChangeShapeType="1"/>
          </p:cNvSpPr>
          <p:nvPr/>
        </p:nvSpPr>
        <p:spPr bwMode="auto">
          <a:xfrm>
            <a:off x="3851870" y="51576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53" name="Group 67"/>
          <p:cNvGrpSpPr>
            <a:grpSpLocks/>
          </p:cNvGrpSpPr>
          <p:nvPr/>
        </p:nvGrpSpPr>
        <p:grpSpPr bwMode="auto">
          <a:xfrm>
            <a:off x="4571008" y="5013226"/>
            <a:ext cx="287338" cy="287337"/>
            <a:chOff x="3334" y="799"/>
            <a:chExt cx="454" cy="453"/>
          </a:xfrm>
        </p:grpSpPr>
        <p:sp>
          <p:nvSpPr>
            <p:cNvPr id="354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355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8</a:t>
              </a:r>
            </a:p>
          </p:txBody>
        </p:sp>
      </p:grpSp>
      <p:sp>
        <p:nvSpPr>
          <p:cNvPr id="356" name="Oval 74"/>
          <p:cNvSpPr>
            <a:spLocks noChangeArrowheads="1"/>
          </p:cNvSpPr>
          <p:nvPr/>
        </p:nvSpPr>
        <p:spPr bwMode="auto">
          <a:xfrm>
            <a:off x="2554883" y="58784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357" name="Text Box 75"/>
          <p:cNvSpPr txBox="1">
            <a:spLocks noChangeArrowheads="1"/>
          </p:cNvSpPr>
          <p:nvPr/>
        </p:nvSpPr>
        <p:spPr bwMode="auto">
          <a:xfrm>
            <a:off x="2917354" y="573395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58" name="Line 76"/>
          <p:cNvSpPr>
            <a:spLocks noChangeShapeType="1"/>
          </p:cNvSpPr>
          <p:nvPr/>
        </p:nvSpPr>
        <p:spPr bwMode="auto">
          <a:xfrm>
            <a:off x="2843808" y="60212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59" name="Oval 77"/>
          <p:cNvSpPr>
            <a:spLocks noChangeArrowheads="1"/>
          </p:cNvSpPr>
          <p:nvPr/>
        </p:nvSpPr>
        <p:spPr bwMode="auto">
          <a:xfrm>
            <a:off x="3564533" y="588000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360" name="Text Box 78"/>
          <p:cNvSpPr txBox="1">
            <a:spLocks noChangeArrowheads="1"/>
          </p:cNvSpPr>
          <p:nvPr/>
        </p:nvSpPr>
        <p:spPr bwMode="auto">
          <a:xfrm>
            <a:off x="3925417" y="573395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61" name="Line 79"/>
          <p:cNvSpPr>
            <a:spLocks noChangeShapeType="1"/>
          </p:cNvSpPr>
          <p:nvPr/>
        </p:nvSpPr>
        <p:spPr bwMode="auto">
          <a:xfrm>
            <a:off x="3853458" y="6022876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62" name="Group 83"/>
          <p:cNvGrpSpPr>
            <a:grpSpLocks/>
          </p:cNvGrpSpPr>
          <p:nvPr/>
        </p:nvGrpSpPr>
        <p:grpSpPr bwMode="auto">
          <a:xfrm>
            <a:off x="4571008" y="5878413"/>
            <a:ext cx="287338" cy="287337"/>
            <a:chOff x="3334" y="799"/>
            <a:chExt cx="454" cy="453"/>
          </a:xfrm>
        </p:grpSpPr>
        <p:sp>
          <p:nvSpPr>
            <p:cNvPr id="363" name="Oval 8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364" name="Oval 8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11</a:t>
              </a:r>
            </a:p>
          </p:txBody>
        </p:sp>
      </p:grp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5220072" y="692696"/>
            <a:ext cx="3600400" cy="2664296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Hamming distance of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found pattern Q from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pattern P = </a:t>
            </a:r>
            <a:r>
              <a:rPr lang="en-US" b="1" smtClean="0">
                <a:solidFill>
                  <a:srgbClr val="000000"/>
                </a:solidFill>
              </a:rPr>
              <a:t>"rose"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cannot be deduced from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the particular end state.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E.g.: "</a:t>
            </a:r>
            <a:r>
              <a:rPr lang="en-US" b="1" smtClean="0">
                <a:solidFill>
                  <a:srgbClr val="000000"/>
                </a:solidFill>
              </a:rPr>
              <a:t>rope":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 r</a:t>
            </a:r>
            <a:r>
              <a:rPr lang="en-US" b="1">
                <a:solidFill>
                  <a:srgbClr val="000000"/>
                </a:solidFill>
                <a:sym typeface="Symbol"/>
              </a:rPr>
              <a:t> - </a:t>
            </a:r>
            <a:r>
              <a:rPr lang="en-US">
                <a:solidFill>
                  <a:srgbClr val="000000"/>
                </a:solidFill>
                <a:sym typeface="Symbol"/>
              </a:rPr>
              <a:t>1</a:t>
            </a:r>
            <a:r>
              <a:rPr lang="en-US" b="1">
                <a:solidFill>
                  <a:srgbClr val="000000"/>
                </a:solidFill>
                <a:sym typeface="Symbol"/>
              </a:rPr>
              <a:t> - o - </a:t>
            </a:r>
            <a:r>
              <a:rPr lang="en-US">
                <a:solidFill>
                  <a:srgbClr val="000000"/>
                </a:solidFill>
                <a:sym typeface="Symbol"/>
              </a:rPr>
              <a:t>2</a:t>
            </a:r>
            <a:r>
              <a:rPr lang="en-US" b="1">
                <a:solidFill>
                  <a:srgbClr val="000000"/>
                </a:solidFill>
                <a:sym typeface="Symbol"/>
              </a:rPr>
              <a:t> - p - </a:t>
            </a:r>
            <a:r>
              <a:rPr lang="en-US">
                <a:solidFill>
                  <a:srgbClr val="000000"/>
                </a:solidFill>
                <a:sym typeface="Symbol"/>
              </a:rPr>
              <a:t>7</a:t>
            </a:r>
            <a:r>
              <a:rPr lang="en-US" b="1">
                <a:solidFill>
                  <a:srgbClr val="000000"/>
                </a:solidFill>
                <a:sym typeface="Symbol"/>
              </a:rPr>
              <a:t> -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e </a:t>
            </a:r>
            <a:r>
              <a:rPr lang="en-US" b="1">
                <a:solidFill>
                  <a:srgbClr val="000000"/>
                </a:solidFill>
                <a:sym typeface="Symbol"/>
              </a:rPr>
              <a:t>- </a:t>
            </a:r>
            <a:r>
              <a:rPr lang="en-US">
                <a:solidFill>
                  <a:srgbClr val="000000"/>
                </a:solidFill>
                <a:sym typeface="Symbol"/>
              </a:rPr>
              <a:t>8</a:t>
            </a:r>
            <a:r>
              <a:rPr lang="en-US" b="1">
                <a:solidFill>
                  <a:srgbClr val="000000"/>
                </a:solidFill>
                <a:sym typeface="Symbol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sym typeface="Symbol"/>
              </a:rPr>
              <a:t> r - </a:t>
            </a:r>
            <a:r>
              <a:rPr lang="en-US">
                <a:solidFill>
                  <a:srgbClr val="000000"/>
                </a:solidFill>
                <a:sym typeface="Symbol"/>
              </a:rPr>
              <a:t>5</a:t>
            </a:r>
            <a:r>
              <a:rPr lang="en-US" b="1">
                <a:solidFill>
                  <a:srgbClr val="000000"/>
                </a:solidFill>
                <a:sym typeface="Symbol"/>
              </a:rPr>
              <a:t> - o -</a:t>
            </a:r>
            <a:r>
              <a:rPr lang="en-US">
                <a:solidFill>
                  <a:srgbClr val="000000"/>
                </a:solidFill>
                <a:sym typeface="Symbol"/>
              </a:rPr>
              <a:t> 6</a:t>
            </a:r>
            <a:r>
              <a:rPr lang="en-US" b="1">
                <a:solidFill>
                  <a:srgbClr val="000000"/>
                </a:solidFill>
                <a:sym typeface="Symbol"/>
              </a:rPr>
              <a:t> - p - </a:t>
            </a:r>
            <a:r>
              <a:rPr lang="en-US">
                <a:solidFill>
                  <a:srgbClr val="000000"/>
                </a:solidFill>
                <a:sym typeface="Symbol"/>
              </a:rPr>
              <a:t>10</a:t>
            </a:r>
            <a:r>
              <a:rPr lang="en-US" b="1">
                <a:solidFill>
                  <a:srgbClr val="000000"/>
                </a:solidFill>
                <a:sym typeface="Symbol"/>
              </a:rPr>
              <a:t> -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e </a:t>
            </a:r>
            <a:r>
              <a:rPr lang="en-US" b="1">
                <a:solidFill>
                  <a:srgbClr val="000000"/>
                </a:solidFill>
                <a:sym typeface="Symbol"/>
              </a:rPr>
              <a:t>- </a:t>
            </a:r>
            <a:r>
              <a:rPr lang="en-US">
                <a:solidFill>
                  <a:srgbClr val="000000"/>
                </a:solidFill>
                <a:sym typeface="Symbol"/>
              </a:rPr>
              <a:t>11</a:t>
            </a:r>
            <a:r>
              <a:rPr lang="en-US" b="1">
                <a:solidFill>
                  <a:srgbClr val="000000"/>
                </a:solidFill>
                <a:sym typeface="Symbol"/>
              </a:rPr>
              <a:t>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396" name="AutoShape 56"/>
          <p:cNvSpPr>
            <a:spLocks noChangeArrowheads="1"/>
          </p:cNvSpPr>
          <p:nvPr/>
        </p:nvSpPr>
        <p:spPr bwMode="auto">
          <a:xfrm>
            <a:off x="5220072" y="3717032"/>
            <a:ext cx="3672408" cy="864096"/>
          </a:xfrm>
          <a:prstGeom prst="roundRect">
            <a:avLst>
              <a:gd name="adj" fmla="val 1879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Notation:   x  = </a:t>
            </a:r>
            <a:r>
              <a:rPr lang="en-US" b="1" i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  <a:sym typeface="Symbol"/>
              </a:rPr>
              <a:t>─ {x}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sym typeface="Symbol"/>
              </a:rPr>
              <a:t>means:  Complement of x in </a:t>
            </a:r>
            <a:r>
              <a:rPr lang="en-US" b="1" i="1">
                <a:solidFill>
                  <a:srgbClr val="000000"/>
                </a:solidFill>
                <a:sym typeface="Symbol"/>
              </a:rPr>
              <a:t>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. 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400" name="Line 54"/>
          <p:cNvSpPr>
            <a:spLocks noChangeShapeType="1"/>
          </p:cNvSpPr>
          <p:nvPr/>
        </p:nvSpPr>
        <p:spPr bwMode="auto">
          <a:xfrm>
            <a:off x="6538250" y="3933056"/>
            <a:ext cx="14989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4351663" y="4131326"/>
            <a:ext cx="868409" cy="606442"/>
          </a:xfrm>
          <a:custGeom>
            <a:avLst/>
            <a:gdLst>
              <a:gd name="connsiteX0" fmla="*/ 947450 w 947450"/>
              <a:gd name="connsiteY0" fmla="*/ 0 h 598641"/>
              <a:gd name="connsiteX1" fmla="*/ 561860 w 947450"/>
              <a:gd name="connsiteY1" fmla="*/ 429658 h 598641"/>
              <a:gd name="connsiteX2" fmla="*/ 727113 w 947450"/>
              <a:gd name="connsiteY2" fmla="*/ 594911 h 598641"/>
              <a:gd name="connsiteX3" fmla="*/ 0 w 947450"/>
              <a:gd name="connsiteY3" fmla="*/ 528810 h 598641"/>
              <a:gd name="connsiteX0" fmla="*/ 947450 w 947450"/>
              <a:gd name="connsiteY0" fmla="*/ 0 h 598641"/>
              <a:gd name="connsiteX1" fmla="*/ 561860 w 947450"/>
              <a:gd name="connsiteY1" fmla="*/ 429658 h 598641"/>
              <a:gd name="connsiteX2" fmla="*/ 440674 w 947450"/>
              <a:gd name="connsiteY2" fmla="*/ 594911 h 598641"/>
              <a:gd name="connsiteX3" fmla="*/ 0 w 947450"/>
              <a:gd name="connsiteY3" fmla="*/ 528810 h 598641"/>
              <a:gd name="connsiteX0" fmla="*/ 947450 w 947450"/>
              <a:gd name="connsiteY0" fmla="*/ 0 h 622184"/>
              <a:gd name="connsiteX1" fmla="*/ 749147 w 947450"/>
              <a:gd name="connsiteY1" fmla="*/ 77118 h 622184"/>
              <a:gd name="connsiteX2" fmla="*/ 440674 w 947450"/>
              <a:gd name="connsiteY2" fmla="*/ 594911 h 622184"/>
              <a:gd name="connsiteX3" fmla="*/ 0 w 947450"/>
              <a:gd name="connsiteY3" fmla="*/ 528810 h 622184"/>
              <a:gd name="connsiteX0" fmla="*/ 947450 w 947450"/>
              <a:gd name="connsiteY0" fmla="*/ 0 h 621401"/>
              <a:gd name="connsiteX1" fmla="*/ 661012 w 947450"/>
              <a:gd name="connsiteY1" fmla="*/ 88135 h 621401"/>
              <a:gd name="connsiteX2" fmla="*/ 440674 w 947450"/>
              <a:gd name="connsiteY2" fmla="*/ 594911 h 621401"/>
              <a:gd name="connsiteX3" fmla="*/ 0 w 947450"/>
              <a:gd name="connsiteY3" fmla="*/ 528810 h 621401"/>
              <a:gd name="connsiteX0" fmla="*/ 947450 w 947450"/>
              <a:gd name="connsiteY0" fmla="*/ 0 h 609857"/>
              <a:gd name="connsiteX1" fmla="*/ 649995 w 947450"/>
              <a:gd name="connsiteY1" fmla="*/ 253388 h 609857"/>
              <a:gd name="connsiteX2" fmla="*/ 440674 w 947450"/>
              <a:gd name="connsiteY2" fmla="*/ 594911 h 609857"/>
              <a:gd name="connsiteX3" fmla="*/ 0 w 947450"/>
              <a:gd name="connsiteY3" fmla="*/ 528810 h 609857"/>
              <a:gd name="connsiteX0" fmla="*/ 947450 w 947450"/>
              <a:gd name="connsiteY0" fmla="*/ 0 h 609857"/>
              <a:gd name="connsiteX1" fmla="*/ 649995 w 947450"/>
              <a:gd name="connsiteY1" fmla="*/ 253388 h 609857"/>
              <a:gd name="connsiteX2" fmla="*/ 440674 w 947450"/>
              <a:gd name="connsiteY2" fmla="*/ 594911 h 609857"/>
              <a:gd name="connsiteX3" fmla="*/ 0 w 947450"/>
              <a:gd name="connsiteY3" fmla="*/ 528810 h 609857"/>
              <a:gd name="connsiteX0" fmla="*/ 947450 w 947450"/>
              <a:gd name="connsiteY0" fmla="*/ 0 h 615957"/>
              <a:gd name="connsiteX1" fmla="*/ 649995 w 947450"/>
              <a:gd name="connsiteY1" fmla="*/ 253388 h 615957"/>
              <a:gd name="connsiteX2" fmla="*/ 583894 w 947450"/>
              <a:gd name="connsiteY2" fmla="*/ 165253 h 615957"/>
              <a:gd name="connsiteX3" fmla="*/ 440674 w 947450"/>
              <a:gd name="connsiteY3" fmla="*/ 594911 h 615957"/>
              <a:gd name="connsiteX4" fmla="*/ 0 w 947450"/>
              <a:gd name="connsiteY4" fmla="*/ 528810 h 615957"/>
              <a:gd name="connsiteX0" fmla="*/ 947450 w 947450"/>
              <a:gd name="connsiteY0" fmla="*/ 0 h 615957"/>
              <a:gd name="connsiteX1" fmla="*/ 716096 w 947450"/>
              <a:gd name="connsiteY1" fmla="*/ 99152 h 615957"/>
              <a:gd name="connsiteX2" fmla="*/ 583894 w 947450"/>
              <a:gd name="connsiteY2" fmla="*/ 165253 h 615957"/>
              <a:gd name="connsiteX3" fmla="*/ 440674 w 947450"/>
              <a:gd name="connsiteY3" fmla="*/ 594911 h 615957"/>
              <a:gd name="connsiteX4" fmla="*/ 0 w 947450"/>
              <a:gd name="connsiteY4" fmla="*/ 528810 h 615957"/>
              <a:gd name="connsiteX0" fmla="*/ 947450 w 947450"/>
              <a:gd name="connsiteY0" fmla="*/ 0 h 606883"/>
              <a:gd name="connsiteX1" fmla="*/ 716096 w 947450"/>
              <a:gd name="connsiteY1" fmla="*/ 99152 h 606883"/>
              <a:gd name="connsiteX2" fmla="*/ 627961 w 947450"/>
              <a:gd name="connsiteY2" fmla="*/ 297455 h 606883"/>
              <a:gd name="connsiteX3" fmla="*/ 440674 w 947450"/>
              <a:gd name="connsiteY3" fmla="*/ 594911 h 606883"/>
              <a:gd name="connsiteX4" fmla="*/ 0 w 947450"/>
              <a:gd name="connsiteY4" fmla="*/ 528810 h 606883"/>
              <a:gd name="connsiteX0" fmla="*/ 947450 w 947450"/>
              <a:gd name="connsiteY0" fmla="*/ 0 h 620968"/>
              <a:gd name="connsiteX1" fmla="*/ 749147 w 947450"/>
              <a:gd name="connsiteY1" fmla="*/ 616945 h 620968"/>
              <a:gd name="connsiteX2" fmla="*/ 627961 w 947450"/>
              <a:gd name="connsiteY2" fmla="*/ 297455 h 620968"/>
              <a:gd name="connsiteX3" fmla="*/ 440674 w 947450"/>
              <a:gd name="connsiteY3" fmla="*/ 594911 h 620968"/>
              <a:gd name="connsiteX4" fmla="*/ 0 w 947450"/>
              <a:gd name="connsiteY4" fmla="*/ 528810 h 620968"/>
              <a:gd name="connsiteX0" fmla="*/ 947450 w 947450"/>
              <a:gd name="connsiteY0" fmla="*/ 0 h 618468"/>
              <a:gd name="connsiteX1" fmla="*/ 683045 w 947450"/>
              <a:gd name="connsiteY1" fmla="*/ 121185 h 618468"/>
              <a:gd name="connsiteX2" fmla="*/ 749147 w 947450"/>
              <a:gd name="connsiteY2" fmla="*/ 616945 h 618468"/>
              <a:gd name="connsiteX3" fmla="*/ 627961 w 947450"/>
              <a:gd name="connsiteY3" fmla="*/ 297455 h 618468"/>
              <a:gd name="connsiteX4" fmla="*/ 440674 w 947450"/>
              <a:gd name="connsiteY4" fmla="*/ 594911 h 618468"/>
              <a:gd name="connsiteX5" fmla="*/ 0 w 947450"/>
              <a:gd name="connsiteY5" fmla="*/ 528810 h 618468"/>
              <a:gd name="connsiteX0" fmla="*/ 947450 w 947450"/>
              <a:gd name="connsiteY0" fmla="*/ 0 h 649790"/>
              <a:gd name="connsiteX1" fmla="*/ 683045 w 947450"/>
              <a:gd name="connsiteY1" fmla="*/ 121185 h 649790"/>
              <a:gd name="connsiteX2" fmla="*/ 749147 w 947450"/>
              <a:gd name="connsiteY2" fmla="*/ 616945 h 649790"/>
              <a:gd name="connsiteX3" fmla="*/ 440674 w 947450"/>
              <a:gd name="connsiteY3" fmla="*/ 594911 h 649790"/>
              <a:gd name="connsiteX4" fmla="*/ 0 w 947450"/>
              <a:gd name="connsiteY4" fmla="*/ 528810 h 649790"/>
              <a:gd name="connsiteX0" fmla="*/ 947450 w 947450"/>
              <a:gd name="connsiteY0" fmla="*/ 0 h 624543"/>
              <a:gd name="connsiteX1" fmla="*/ 683045 w 947450"/>
              <a:gd name="connsiteY1" fmla="*/ 121185 h 624543"/>
              <a:gd name="connsiteX2" fmla="*/ 594911 w 947450"/>
              <a:gd name="connsiteY2" fmla="*/ 583895 h 624543"/>
              <a:gd name="connsiteX3" fmla="*/ 440674 w 947450"/>
              <a:gd name="connsiteY3" fmla="*/ 594911 h 624543"/>
              <a:gd name="connsiteX4" fmla="*/ 0 w 947450"/>
              <a:gd name="connsiteY4" fmla="*/ 528810 h 624543"/>
              <a:gd name="connsiteX0" fmla="*/ 947450 w 947450"/>
              <a:gd name="connsiteY0" fmla="*/ 0 h 605689"/>
              <a:gd name="connsiteX1" fmla="*/ 683045 w 947450"/>
              <a:gd name="connsiteY1" fmla="*/ 121185 h 605689"/>
              <a:gd name="connsiteX2" fmla="*/ 594911 w 947450"/>
              <a:gd name="connsiteY2" fmla="*/ 583895 h 605689"/>
              <a:gd name="connsiteX3" fmla="*/ 0 w 947450"/>
              <a:gd name="connsiteY3" fmla="*/ 528810 h 605689"/>
              <a:gd name="connsiteX0" fmla="*/ 947450 w 947450"/>
              <a:gd name="connsiteY0" fmla="*/ 0 h 601227"/>
              <a:gd name="connsiteX1" fmla="*/ 716095 w 947450"/>
              <a:gd name="connsiteY1" fmla="*/ 187286 h 601227"/>
              <a:gd name="connsiteX2" fmla="*/ 594911 w 947450"/>
              <a:gd name="connsiteY2" fmla="*/ 583895 h 601227"/>
              <a:gd name="connsiteX3" fmla="*/ 0 w 947450"/>
              <a:gd name="connsiteY3" fmla="*/ 528810 h 601227"/>
              <a:gd name="connsiteX0" fmla="*/ 947450 w 947450"/>
              <a:gd name="connsiteY0" fmla="*/ 0 h 601227"/>
              <a:gd name="connsiteX1" fmla="*/ 716095 w 947450"/>
              <a:gd name="connsiteY1" fmla="*/ 187286 h 601227"/>
              <a:gd name="connsiteX2" fmla="*/ 528809 w 947450"/>
              <a:gd name="connsiteY2" fmla="*/ 583895 h 601227"/>
              <a:gd name="connsiteX3" fmla="*/ 0 w 947450"/>
              <a:gd name="connsiteY3" fmla="*/ 528810 h 601227"/>
              <a:gd name="connsiteX0" fmla="*/ 947450 w 947450"/>
              <a:gd name="connsiteY0" fmla="*/ 0 h 606442"/>
              <a:gd name="connsiteX1" fmla="*/ 594910 w 947450"/>
              <a:gd name="connsiteY1" fmla="*/ 110168 h 606442"/>
              <a:gd name="connsiteX2" fmla="*/ 528809 w 947450"/>
              <a:gd name="connsiteY2" fmla="*/ 583895 h 606442"/>
              <a:gd name="connsiteX3" fmla="*/ 0 w 947450"/>
              <a:gd name="connsiteY3" fmla="*/ 528810 h 60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450" h="606442">
                <a:moveTo>
                  <a:pt x="947450" y="0"/>
                </a:moveTo>
                <a:cubicBezTo>
                  <a:pt x="923580" y="51412"/>
                  <a:pt x="627960" y="7344"/>
                  <a:pt x="594910" y="110168"/>
                </a:cubicBezTo>
                <a:cubicBezTo>
                  <a:pt x="561860" y="212992"/>
                  <a:pt x="627961" y="514121"/>
                  <a:pt x="528809" y="583895"/>
                </a:cubicBezTo>
                <a:cubicBezTo>
                  <a:pt x="429657" y="653669"/>
                  <a:pt x="123940" y="540286"/>
                  <a:pt x="0" y="528810"/>
                </a:cubicBezTo>
              </a:path>
            </a:pathLst>
          </a:custGeom>
          <a:noFill/>
          <a:ln w="28575" cap="flat" cmpd="sng" algn="ctr">
            <a:solidFill>
              <a:srgbClr val="3366FF"/>
            </a:solidFill>
            <a:prstDash val="solid"/>
            <a:round/>
            <a:headEnd type="oval" w="lg" len="lg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01" name="AutoShape 642"/>
          <p:cNvSpPr>
            <a:spLocks noChangeArrowheads="1"/>
          </p:cNvSpPr>
          <p:nvPr/>
        </p:nvSpPr>
        <p:spPr bwMode="auto">
          <a:xfrm>
            <a:off x="1403648" y="3501008"/>
            <a:ext cx="1872208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Improvement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402" name="Arc 55"/>
          <p:cNvSpPr>
            <a:spLocks/>
          </p:cNvSpPr>
          <p:nvPr/>
        </p:nvSpPr>
        <p:spPr bwMode="auto">
          <a:xfrm flipH="1" flipV="1">
            <a:off x="178619" y="1194718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03" name="Arc 55"/>
          <p:cNvSpPr>
            <a:spLocks/>
          </p:cNvSpPr>
          <p:nvPr/>
        </p:nvSpPr>
        <p:spPr bwMode="auto">
          <a:xfrm flipH="1" flipV="1">
            <a:off x="251520" y="4149080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0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0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0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0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0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1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1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1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1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1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1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Clever labeling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1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62" name="Text Box 33"/>
          <p:cNvSpPr txBox="1">
            <a:spLocks noChangeArrowheads="1"/>
          </p:cNvSpPr>
          <p:nvPr/>
        </p:nvSpPr>
        <p:spPr bwMode="auto">
          <a:xfrm>
            <a:off x="3130724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3" name="Text Box 33"/>
          <p:cNvSpPr txBox="1">
            <a:spLocks noChangeArrowheads="1"/>
          </p:cNvSpPr>
          <p:nvPr/>
        </p:nvSpPr>
        <p:spPr bwMode="auto">
          <a:xfrm>
            <a:off x="1187624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4" name="Text Box 33"/>
          <p:cNvSpPr txBox="1">
            <a:spLocks noChangeArrowheads="1"/>
          </p:cNvSpPr>
          <p:nvPr/>
        </p:nvSpPr>
        <p:spPr bwMode="auto">
          <a:xfrm>
            <a:off x="2195687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5" name="Text Box 33"/>
          <p:cNvSpPr txBox="1">
            <a:spLocks noChangeArrowheads="1"/>
          </p:cNvSpPr>
          <p:nvPr/>
        </p:nvSpPr>
        <p:spPr bwMode="auto">
          <a:xfrm>
            <a:off x="4212010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6" name="Text Box 33"/>
          <p:cNvSpPr txBox="1">
            <a:spLocks noChangeArrowheads="1"/>
          </p:cNvSpPr>
          <p:nvPr/>
        </p:nvSpPr>
        <p:spPr bwMode="auto">
          <a:xfrm>
            <a:off x="3202682" y="24928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7" name="Text Box 33"/>
          <p:cNvSpPr txBox="1">
            <a:spLocks noChangeArrowheads="1"/>
          </p:cNvSpPr>
          <p:nvPr/>
        </p:nvSpPr>
        <p:spPr bwMode="auto">
          <a:xfrm>
            <a:off x="2267645" y="24928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8" name="Text Box 33"/>
          <p:cNvSpPr txBox="1">
            <a:spLocks noChangeArrowheads="1"/>
          </p:cNvSpPr>
          <p:nvPr/>
        </p:nvSpPr>
        <p:spPr bwMode="auto">
          <a:xfrm>
            <a:off x="4283968" y="24928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7" name="Line 32"/>
          <p:cNvSpPr>
            <a:spLocks noChangeShapeType="1"/>
          </p:cNvSpPr>
          <p:nvPr/>
        </p:nvSpPr>
        <p:spPr bwMode="auto">
          <a:xfrm>
            <a:off x="1621657" y="22067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8" name="Line 33"/>
          <p:cNvSpPr>
            <a:spLocks noChangeShapeType="1"/>
          </p:cNvSpPr>
          <p:nvPr/>
        </p:nvSpPr>
        <p:spPr bwMode="auto">
          <a:xfrm>
            <a:off x="2629719" y="22067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9" name="Line 34"/>
          <p:cNvSpPr>
            <a:spLocks noChangeShapeType="1"/>
          </p:cNvSpPr>
          <p:nvPr/>
        </p:nvSpPr>
        <p:spPr bwMode="auto">
          <a:xfrm>
            <a:off x="3637782" y="22067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4" name="Line 39"/>
          <p:cNvSpPr>
            <a:spLocks noChangeShapeType="1"/>
          </p:cNvSpPr>
          <p:nvPr/>
        </p:nvSpPr>
        <p:spPr bwMode="auto">
          <a:xfrm>
            <a:off x="613594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5" name="Line 40"/>
          <p:cNvSpPr>
            <a:spLocks noChangeShapeType="1"/>
          </p:cNvSpPr>
          <p:nvPr/>
        </p:nvSpPr>
        <p:spPr bwMode="auto">
          <a:xfrm>
            <a:off x="1621657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6" name="Line 41"/>
          <p:cNvSpPr>
            <a:spLocks noChangeShapeType="1"/>
          </p:cNvSpPr>
          <p:nvPr/>
        </p:nvSpPr>
        <p:spPr bwMode="auto">
          <a:xfrm>
            <a:off x="2629719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8" name="Line 42"/>
          <p:cNvSpPr>
            <a:spLocks noChangeShapeType="1"/>
          </p:cNvSpPr>
          <p:nvPr/>
        </p:nvSpPr>
        <p:spPr bwMode="auto">
          <a:xfrm>
            <a:off x="3637782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9" name="Oval 43"/>
          <p:cNvSpPr>
            <a:spLocks noChangeArrowheads="1"/>
          </p:cNvSpPr>
          <p:nvPr/>
        </p:nvSpPr>
        <p:spPr bwMode="auto">
          <a:xfrm>
            <a:off x="467544" y="119866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2" name="Oval 46"/>
          <p:cNvSpPr>
            <a:spLocks noChangeArrowheads="1"/>
          </p:cNvSpPr>
          <p:nvPr/>
        </p:nvSpPr>
        <p:spPr bwMode="auto">
          <a:xfrm>
            <a:off x="1477194" y="12002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55" name="Oval 49"/>
          <p:cNvSpPr>
            <a:spLocks noChangeArrowheads="1"/>
          </p:cNvSpPr>
          <p:nvPr/>
        </p:nvSpPr>
        <p:spPr bwMode="auto">
          <a:xfrm>
            <a:off x="2485257" y="12002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58" name="Oval 52"/>
          <p:cNvSpPr>
            <a:spLocks noChangeArrowheads="1"/>
          </p:cNvSpPr>
          <p:nvPr/>
        </p:nvSpPr>
        <p:spPr bwMode="auto">
          <a:xfrm>
            <a:off x="3493319" y="12002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13" name="Oval 58"/>
          <p:cNvSpPr>
            <a:spLocks noChangeArrowheads="1"/>
          </p:cNvSpPr>
          <p:nvPr/>
        </p:nvSpPr>
        <p:spPr bwMode="auto">
          <a:xfrm>
            <a:off x="1477194" y="20638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16" name="Oval 61"/>
          <p:cNvSpPr>
            <a:spLocks noChangeArrowheads="1"/>
          </p:cNvSpPr>
          <p:nvPr/>
        </p:nvSpPr>
        <p:spPr bwMode="auto">
          <a:xfrm>
            <a:off x="2485257" y="20638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21" name="Oval 64"/>
          <p:cNvSpPr>
            <a:spLocks noChangeArrowheads="1"/>
          </p:cNvSpPr>
          <p:nvPr/>
        </p:nvSpPr>
        <p:spPr bwMode="auto">
          <a:xfrm>
            <a:off x="3493319" y="20638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69" name="Text Box 33"/>
          <p:cNvSpPr txBox="1">
            <a:spLocks noChangeArrowheads="1"/>
          </p:cNvSpPr>
          <p:nvPr/>
        </p:nvSpPr>
        <p:spPr bwMode="auto">
          <a:xfrm>
            <a:off x="683568" y="83671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70" name="Text Box 33"/>
          <p:cNvSpPr txBox="1">
            <a:spLocks noChangeArrowheads="1"/>
          </p:cNvSpPr>
          <p:nvPr/>
        </p:nvSpPr>
        <p:spPr bwMode="auto">
          <a:xfrm>
            <a:off x="755576" y="37170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9552" y="692150"/>
            <a:ext cx="8208912" cy="295287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err="1">
                <a:solidFill>
                  <a:srgbClr val="000000"/>
                </a:solidFill>
              </a:rPr>
              <a:t>Levenshtein</a:t>
            </a:r>
            <a:r>
              <a:rPr lang="cs-CZ" b="1">
                <a:solidFill>
                  <a:srgbClr val="000000"/>
                </a:solidFill>
              </a:rPr>
              <a:t> distance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Levenshtein</a:t>
            </a:r>
            <a:r>
              <a:rPr lang="cs-CZ">
                <a:solidFill>
                  <a:srgbClr val="000000"/>
                </a:solidFill>
              </a:rPr>
              <a:t> distance of two strings A and B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is such minimal 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(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≥ 0 ), that we can change A to o B or B to A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by applying 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exactly 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edit operations on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one of </a:t>
            </a:r>
            <a:r>
              <a:rPr lang="en-US" smtClean="0">
                <a:solidFill>
                  <a:srgbClr val="000000"/>
                </a:solidFill>
              </a:rPr>
              <a:t>A or B</a:t>
            </a:r>
            <a:r>
              <a:rPr lang="cs-CZ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The edit </a:t>
            </a:r>
            <a:r>
              <a:rPr lang="cs-CZ" smtClean="0">
                <a:solidFill>
                  <a:srgbClr val="000000"/>
                </a:solidFill>
              </a:rPr>
              <a:t>operation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are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Remove, Insert or Rewrite any symbol of the alphabet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anywhere in the string.</a:t>
            </a:r>
            <a:r>
              <a:rPr lang="en-US">
                <a:solidFill>
                  <a:srgbClr val="000000"/>
                </a:solidFill>
              </a:rPr>
              <a:t> (Rewrite is also called Substitution.)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Levenshtein</a:t>
            </a:r>
            <a:r>
              <a:rPr lang="cs-CZ">
                <a:solidFill>
                  <a:srgbClr val="000000"/>
                </a:solidFill>
              </a:rPr>
              <a:t> distance </a:t>
            </a:r>
            <a:r>
              <a:rPr lang="en-US" smtClean="0">
                <a:solidFill>
                  <a:srgbClr val="000000"/>
                </a:solidFill>
              </a:rPr>
              <a:t>is </a:t>
            </a:r>
            <a:r>
              <a:rPr lang="en-US">
                <a:solidFill>
                  <a:srgbClr val="000000"/>
                </a:solidFill>
              </a:rPr>
              <a:t>defined for any </a:t>
            </a:r>
            <a:r>
              <a:rPr lang="cs-CZ">
                <a:solidFill>
                  <a:srgbClr val="000000"/>
                </a:solidFill>
              </a:rPr>
              <a:t>two</a:t>
            </a:r>
            <a:r>
              <a:rPr lang="en-US">
                <a:solidFill>
                  <a:srgbClr val="000000"/>
                </a:solidFill>
              </a:rPr>
              <a:t> strings over a given alphabet.</a:t>
            </a:r>
            <a:r>
              <a:rPr 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3825" name="AutoShape 33"/>
          <p:cNvSpPr>
            <a:spLocks noChangeArrowheads="1"/>
          </p:cNvSpPr>
          <p:nvPr/>
        </p:nvSpPr>
        <p:spPr bwMode="auto">
          <a:xfrm>
            <a:off x="611560" y="3861048"/>
            <a:ext cx="7920880" cy="1296144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R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U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</a:rPr>
              <a:t>Delete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smtClean="0">
                <a:latin typeface="Courier New" pitchFamily="49" charset="0"/>
              </a:rPr>
              <a:t>.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endParaRPr lang="cs-CZ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G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</a:rPr>
              <a:t>U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</a:rPr>
              <a:t>E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Rewrite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R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-&gt;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U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-&gt;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-&gt;</a:t>
            </a:r>
            <a:r>
              <a:rPr lang="en-US" b="1" smtClean="0">
                <a:solidFill>
                  <a:srgbClr val="3366FF"/>
                </a:solidFill>
                <a:latin typeface="Courier New" pitchFamily="49" charset="0"/>
              </a:rPr>
              <a:t>G</a:t>
            </a:r>
            <a:r>
              <a:rPr lang="en-US" b="1" smtClean="0">
                <a:latin typeface="Courier New" pitchFamily="49" charset="0"/>
              </a:rPr>
              <a:t>.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                       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</a:rPr>
              <a:t>Insert U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smtClean="0">
                <a:solidFill>
                  <a:srgbClr val="00B050"/>
                </a:solidFill>
                <a:latin typeface="Courier New" pitchFamily="49" charset="0"/>
              </a:rPr>
              <a:t>E</a:t>
            </a:r>
            <a:r>
              <a:rPr lang="en-US" b="1" smtClean="0">
                <a:latin typeface="Courier New" pitchFamily="49" charset="0"/>
              </a:rPr>
              <a:t>.</a:t>
            </a:r>
            <a:endParaRPr lang="en-US" b="1"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 Distance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6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467544" y="5661248"/>
            <a:ext cx="8352928" cy="792088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Although the distance is defined unambiguously (prove</a:t>
            </a:r>
            <a:r>
              <a:rPr lang="en-US" smtClean="0">
                <a:solidFill>
                  <a:srgbClr val="000000"/>
                </a:solidFill>
              </a:rPr>
              <a:t>!), </a:t>
            </a:r>
            <a:r>
              <a:rPr lang="en-US">
                <a:solidFill>
                  <a:srgbClr val="000000"/>
                </a:solidFill>
              </a:rPr>
              <a:t>the particular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edit operations transforming one string to another may vary (find an example). </a:t>
            </a:r>
          </a:p>
        </p:txBody>
      </p:sp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755576" y="5373216"/>
            <a:ext cx="1368152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</a:rPr>
              <a:t>Note</a:t>
            </a:r>
            <a:endParaRPr lang="cs-CZ" sz="1600" b="1">
              <a:solidFill>
                <a:srgbClr val="000000"/>
              </a:solidFill>
            </a:endParaRPr>
          </a:p>
        </p:txBody>
      </p:sp>
      <p:sp>
        <p:nvSpPr>
          <p:cNvPr id="2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Definition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8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Finite Automata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Easy Examples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755576" y="1844824"/>
            <a:ext cx="7705725" cy="14401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339752" y="1916832"/>
            <a:ext cx="4320480" cy="1152128"/>
            <a:chOff x="1258938" y="2205064"/>
            <a:chExt cx="4320480" cy="1152128"/>
          </a:xfrm>
        </p:grpSpPr>
        <p:sp>
          <p:nvSpPr>
            <p:cNvPr id="23" name="Arc 102"/>
            <p:cNvSpPr>
              <a:spLocks/>
            </p:cNvSpPr>
            <p:nvPr/>
          </p:nvSpPr>
          <p:spPr bwMode="auto">
            <a:xfrm flipH="1" flipV="1">
              <a:off x="1259632" y="2780928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Oval 80"/>
            <p:cNvSpPr>
              <a:spLocks noChangeArrowheads="1"/>
            </p:cNvSpPr>
            <p:nvPr/>
          </p:nvSpPr>
          <p:spPr bwMode="auto">
            <a:xfrm>
              <a:off x="1547664" y="278092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25" name="Oval 80"/>
            <p:cNvSpPr>
              <a:spLocks noChangeArrowheads="1"/>
            </p:cNvSpPr>
            <p:nvPr/>
          </p:nvSpPr>
          <p:spPr bwMode="auto">
            <a:xfrm>
              <a:off x="2483768" y="278092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26" name="Oval 93"/>
            <p:cNvSpPr>
              <a:spLocks noChangeArrowheads="1"/>
            </p:cNvSpPr>
            <p:nvPr/>
          </p:nvSpPr>
          <p:spPr bwMode="auto">
            <a:xfrm>
              <a:off x="4355976" y="278092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3</a:t>
              </a:r>
              <a:endParaRPr lang="cs-CZ" sz="1400" b="1"/>
            </a:p>
          </p:txBody>
        </p:sp>
        <p:sp>
          <p:nvSpPr>
            <p:cNvPr id="27" name="Line 95"/>
            <p:cNvSpPr>
              <a:spLocks noChangeShapeType="1"/>
            </p:cNvSpPr>
            <p:nvPr/>
          </p:nvSpPr>
          <p:spPr bwMode="auto">
            <a:xfrm>
              <a:off x="1835696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95"/>
            <p:cNvSpPr>
              <a:spLocks noChangeShapeType="1"/>
            </p:cNvSpPr>
            <p:nvPr/>
          </p:nvSpPr>
          <p:spPr bwMode="auto">
            <a:xfrm>
              <a:off x="2771800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95"/>
            <p:cNvSpPr>
              <a:spLocks noChangeShapeType="1"/>
            </p:cNvSpPr>
            <p:nvPr/>
          </p:nvSpPr>
          <p:spPr bwMode="auto">
            <a:xfrm>
              <a:off x="3707904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95"/>
            <p:cNvSpPr>
              <a:spLocks noChangeShapeType="1"/>
            </p:cNvSpPr>
            <p:nvPr/>
          </p:nvSpPr>
          <p:spPr bwMode="auto">
            <a:xfrm>
              <a:off x="4644008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Arc 101"/>
            <p:cNvSpPr>
              <a:spLocks/>
            </p:cNvSpPr>
            <p:nvPr/>
          </p:nvSpPr>
          <p:spPr bwMode="auto">
            <a:xfrm rot="16200000">
              <a:off x="3816440" y="1376248"/>
              <a:ext cx="504252" cy="2593531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Arc 101"/>
            <p:cNvSpPr>
              <a:spLocks/>
            </p:cNvSpPr>
            <p:nvPr/>
          </p:nvSpPr>
          <p:spPr bwMode="auto">
            <a:xfrm rot="16200000" flipH="1" flipV="1">
              <a:off x="2879712" y="1880928"/>
              <a:ext cx="360240" cy="259228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Text Box 139"/>
            <p:cNvSpPr txBox="1">
              <a:spLocks noChangeArrowheads="1"/>
            </p:cNvSpPr>
            <p:nvPr/>
          </p:nvSpPr>
          <p:spPr bwMode="auto">
            <a:xfrm>
              <a:off x="1979712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0</a:t>
              </a:r>
              <a:endParaRPr lang="cs-CZ" b="1" baseline="-25000"/>
            </a:p>
          </p:txBody>
        </p:sp>
        <p:sp>
          <p:nvSpPr>
            <p:cNvPr id="34" name="Text Box 135"/>
            <p:cNvSpPr txBox="1">
              <a:spLocks noChangeArrowheads="1"/>
            </p:cNvSpPr>
            <p:nvPr/>
          </p:nvSpPr>
          <p:spPr bwMode="auto">
            <a:xfrm>
              <a:off x="2987824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35" name="Text Box 135"/>
            <p:cNvSpPr txBox="1">
              <a:spLocks noChangeArrowheads="1"/>
            </p:cNvSpPr>
            <p:nvPr/>
          </p:nvSpPr>
          <p:spPr bwMode="auto">
            <a:xfrm>
              <a:off x="3851920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1</a:t>
              </a:r>
              <a:endParaRPr lang="cs-CZ" b="1" baseline="-25000"/>
            </a:p>
          </p:txBody>
        </p:sp>
        <p:sp>
          <p:nvSpPr>
            <p:cNvPr id="36" name="Text Box 135"/>
            <p:cNvSpPr txBox="1">
              <a:spLocks noChangeArrowheads="1"/>
            </p:cNvSpPr>
            <p:nvPr/>
          </p:nvSpPr>
          <p:spPr bwMode="auto">
            <a:xfrm>
              <a:off x="4788024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1</a:t>
              </a:r>
              <a:endParaRPr lang="cs-CZ" b="1" baseline="-25000"/>
            </a:p>
          </p:txBody>
        </p:sp>
        <p:sp>
          <p:nvSpPr>
            <p:cNvPr id="37" name="Text Box 137"/>
            <p:cNvSpPr txBox="1">
              <a:spLocks noChangeArrowheads="1"/>
            </p:cNvSpPr>
            <p:nvPr/>
          </p:nvSpPr>
          <p:spPr bwMode="auto">
            <a:xfrm>
              <a:off x="4860032" y="227687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0</a:t>
              </a:r>
              <a:endParaRPr lang="cs-CZ" b="1" baseline="-25000"/>
            </a:p>
          </p:txBody>
        </p:sp>
        <p:grpSp>
          <p:nvGrpSpPr>
            <p:cNvPr id="38" name="Group 140"/>
            <p:cNvGrpSpPr>
              <a:grpSpLocks/>
            </p:cNvGrpSpPr>
            <p:nvPr/>
          </p:nvGrpSpPr>
          <p:grpSpPr bwMode="auto">
            <a:xfrm>
              <a:off x="3419872" y="2780928"/>
              <a:ext cx="287338" cy="287337"/>
              <a:chOff x="3334" y="799"/>
              <a:chExt cx="454" cy="453"/>
            </a:xfrm>
          </p:grpSpPr>
          <p:sp>
            <p:nvSpPr>
              <p:cNvPr id="44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45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2</a:t>
                </a:r>
                <a:endParaRPr lang="cs-CZ" sz="1400" b="1"/>
              </a:p>
            </p:txBody>
          </p:sp>
        </p:grpSp>
        <p:grpSp>
          <p:nvGrpSpPr>
            <p:cNvPr id="39" name="Group 140"/>
            <p:cNvGrpSpPr>
              <a:grpSpLocks/>
            </p:cNvGrpSpPr>
            <p:nvPr/>
          </p:nvGrpSpPr>
          <p:grpSpPr bwMode="auto">
            <a:xfrm>
              <a:off x="5292080" y="2780928"/>
              <a:ext cx="287338" cy="287337"/>
              <a:chOff x="3334" y="799"/>
              <a:chExt cx="454" cy="453"/>
            </a:xfrm>
          </p:grpSpPr>
          <p:sp>
            <p:nvSpPr>
              <p:cNvPr id="42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43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40" name="Text Box 137"/>
            <p:cNvSpPr txBox="1">
              <a:spLocks noChangeArrowheads="1"/>
            </p:cNvSpPr>
            <p:nvPr/>
          </p:nvSpPr>
          <p:spPr bwMode="auto">
            <a:xfrm>
              <a:off x="2915816" y="306896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41" name="Text Box 132"/>
            <p:cNvSpPr txBox="1">
              <a:spLocks noChangeArrowheads="1"/>
            </p:cNvSpPr>
            <p:nvPr/>
          </p:nvSpPr>
          <p:spPr bwMode="auto">
            <a:xfrm>
              <a:off x="1258938" y="2205064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i="1" baseline="-25000" smtClean="0"/>
                <a:t>1</a:t>
              </a:r>
              <a:endParaRPr lang="cs-CZ" b="1" baseline="-25000"/>
            </a:p>
          </p:txBody>
        </p:sp>
      </p:grpSp>
      <p:sp>
        <p:nvSpPr>
          <p:cNvPr id="46" name="AutoShape 3"/>
          <p:cNvSpPr>
            <a:spLocks noChangeArrowheads="1"/>
          </p:cNvSpPr>
          <p:nvPr/>
        </p:nvSpPr>
        <p:spPr bwMode="auto">
          <a:xfrm>
            <a:off x="755576" y="620688"/>
            <a:ext cx="7705725" cy="10801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C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 accepts union of sets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L</a:t>
            </a:r>
            <a:r>
              <a:rPr lang="en-US" b="1" baseline="-25000" smtClean="0">
                <a:solidFill>
                  <a:srgbClr val="000000"/>
                </a:solidFill>
              </a:rPr>
              <a:t>1 </a:t>
            </a:r>
            <a:r>
              <a:rPr lang="en-US" b="1" smtClean="0">
                <a:solidFill>
                  <a:srgbClr val="000000"/>
                </a:solidFill>
              </a:rPr>
              <a:t>=      {00, 0011, 001100, 00110011, 0011001100, ...}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      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en-US" b="1" smtClean="0">
                <a:solidFill>
                  <a:srgbClr val="000000"/>
                </a:solidFill>
              </a:rPr>
              <a:t>{11, 1100, 110011, 11001100, 1100110011, ...}.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755576" y="4941168"/>
            <a:ext cx="7705725" cy="14401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72" name="AutoShape 3"/>
          <p:cNvSpPr>
            <a:spLocks noChangeArrowheads="1"/>
          </p:cNvSpPr>
          <p:nvPr/>
        </p:nvSpPr>
        <p:spPr bwMode="auto">
          <a:xfrm>
            <a:off x="395536" y="3717032"/>
            <a:ext cx="8352928" cy="10801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C</a:t>
            </a:r>
            <a:r>
              <a:rPr lang="en-US" b="1" baseline="-25000" smtClean="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accepts language L</a:t>
            </a:r>
            <a:r>
              <a:rPr lang="en-US" b="1" baseline="-25000" smtClean="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over </a:t>
            </a:r>
            <a:r>
              <a:rPr lang="en-US" b="1" i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en-US" b="1">
                <a:solidFill>
                  <a:srgbClr val="000000"/>
                </a:solidFill>
              </a:rPr>
              <a:t>  = {0, 1}, </a:t>
            </a:r>
            <a:r>
              <a:rPr lang="en-US" b="1" smtClean="0">
                <a:solidFill>
                  <a:srgbClr val="000000"/>
                </a:solidFill>
              </a:rPr>
              <a:t>in each </a:t>
            </a:r>
            <a:r>
              <a:rPr lang="en-US" b="1">
                <a:solidFill>
                  <a:srgbClr val="000000"/>
                </a:solidFill>
              </a:rPr>
              <a:t>word of  L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 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--  there is at least one symbol 1,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-- each symbol 1 is followed by exactly two or three symbols 0.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483768" y="5229895"/>
            <a:ext cx="4464496" cy="863401"/>
            <a:chOff x="1331640" y="3861048"/>
            <a:chExt cx="4464496" cy="863401"/>
          </a:xfrm>
        </p:grpSpPr>
        <p:sp>
          <p:nvSpPr>
            <p:cNvPr id="74" name="Arc 102"/>
            <p:cNvSpPr>
              <a:spLocks/>
            </p:cNvSpPr>
            <p:nvPr/>
          </p:nvSpPr>
          <p:spPr bwMode="auto">
            <a:xfrm flipH="1" flipV="1">
              <a:off x="1476350" y="4437112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" name="Arc 128"/>
            <p:cNvSpPr>
              <a:spLocks/>
            </p:cNvSpPr>
            <p:nvPr/>
          </p:nvSpPr>
          <p:spPr bwMode="auto">
            <a:xfrm rot="5400000" flipH="1">
              <a:off x="1749871" y="4163591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" name="Oval 80"/>
            <p:cNvSpPr>
              <a:spLocks noChangeArrowheads="1"/>
            </p:cNvSpPr>
            <p:nvPr/>
          </p:nvSpPr>
          <p:spPr bwMode="auto">
            <a:xfrm>
              <a:off x="1764382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77" name="Oval 80"/>
            <p:cNvSpPr>
              <a:spLocks noChangeArrowheads="1"/>
            </p:cNvSpPr>
            <p:nvPr/>
          </p:nvSpPr>
          <p:spPr bwMode="auto">
            <a:xfrm>
              <a:off x="2700486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78" name="Oval 93"/>
            <p:cNvSpPr>
              <a:spLocks noChangeArrowheads="1"/>
            </p:cNvSpPr>
            <p:nvPr/>
          </p:nvSpPr>
          <p:spPr bwMode="auto">
            <a:xfrm>
              <a:off x="3636590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  <p:sp>
          <p:nvSpPr>
            <p:cNvPr id="79" name="Line 95"/>
            <p:cNvSpPr>
              <a:spLocks noChangeShapeType="1"/>
            </p:cNvSpPr>
            <p:nvPr/>
          </p:nvSpPr>
          <p:spPr bwMode="auto">
            <a:xfrm>
              <a:off x="2052414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Line 95"/>
            <p:cNvSpPr>
              <a:spLocks noChangeShapeType="1"/>
            </p:cNvSpPr>
            <p:nvPr/>
          </p:nvSpPr>
          <p:spPr bwMode="auto">
            <a:xfrm>
              <a:off x="2988518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Line 95"/>
            <p:cNvSpPr>
              <a:spLocks noChangeShapeType="1"/>
            </p:cNvSpPr>
            <p:nvPr/>
          </p:nvSpPr>
          <p:spPr bwMode="auto">
            <a:xfrm>
              <a:off x="3924622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Line 95"/>
            <p:cNvSpPr>
              <a:spLocks noChangeShapeType="1"/>
            </p:cNvSpPr>
            <p:nvPr/>
          </p:nvSpPr>
          <p:spPr bwMode="auto">
            <a:xfrm>
              <a:off x="4860726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Arc 101"/>
            <p:cNvSpPr>
              <a:spLocks/>
            </p:cNvSpPr>
            <p:nvPr/>
          </p:nvSpPr>
          <p:spPr bwMode="auto">
            <a:xfrm rot="16200000">
              <a:off x="3889141" y="2888417"/>
              <a:ext cx="648270" cy="2737545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4" name="Arc 101"/>
            <p:cNvSpPr>
              <a:spLocks/>
            </p:cNvSpPr>
            <p:nvPr/>
          </p:nvSpPr>
          <p:spPr bwMode="auto">
            <a:xfrm rot="16200000">
              <a:off x="3637112" y="3500486"/>
              <a:ext cx="360240" cy="165742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" name="Text Box 135"/>
            <p:cNvSpPr txBox="1">
              <a:spLocks noChangeArrowheads="1"/>
            </p:cNvSpPr>
            <p:nvPr/>
          </p:nvSpPr>
          <p:spPr bwMode="auto">
            <a:xfrm>
              <a:off x="1980406" y="393305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86" name="Text Box 139"/>
            <p:cNvSpPr txBox="1">
              <a:spLocks noChangeArrowheads="1"/>
            </p:cNvSpPr>
            <p:nvPr/>
          </p:nvSpPr>
          <p:spPr bwMode="auto">
            <a:xfrm>
              <a:off x="2196430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87" name="Text Box 135"/>
            <p:cNvSpPr txBox="1">
              <a:spLocks noChangeArrowheads="1"/>
            </p:cNvSpPr>
            <p:nvPr/>
          </p:nvSpPr>
          <p:spPr bwMode="auto">
            <a:xfrm>
              <a:off x="32045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88" name="Text Box 135"/>
            <p:cNvSpPr txBox="1">
              <a:spLocks noChangeArrowheads="1"/>
            </p:cNvSpPr>
            <p:nvPr/>
          </p:nvSpPr>
          <p:spPr bwMode="auto">
            <a:xfrm>
              <a:off x="4068638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89" name="Text Box 135"/>
            <p:cNvSpPr txBox="1">
              <a:spLocks noChangeArrowheads="1"/>
            </p:cNvSpPr>
            <p:nvPr/>
          </p:nvSpPr>
          <p:spPr bwMode="auto">
            <a:xfrm>
              <a:off x="50047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90" name="Text Box 137"/>
            <p:cNvSpPr txBox="1">
              <a:spLocks noChangeArrowheads="1"/>
            </p:cNvSpPr>
            <p:nvPr/>
          </p:nvSpPr>
          <p:spPr bwMode="auto">
            <a:xfrm>
              <a:off x="4356670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91" name="Text Box 137"/>
            <p:cNvSpPr txBox="1">
              <a:spLocks noChangeArrowheads="1"/>
            </p:cNvSpPr>
            <p:nvPr/>
          </p:nvSpPr>
          <p:spPr bwMode="auto">
            <a:xfrm>
              <a:off x="5148758" y="3861048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92" name="Group 140"/>
            <p:cNvGrpSpPr>
              <a:grpSpLocks/>
            </p:cNvGrpSpPr>
            <p:nvPr/>
          </p:nvGrpSpPr>
          <p:grpSpPr bwMode="auto">
            <a:xfrm>
              <a:off x="4572694" y="4437112"/>
              <a:ext cx="287338" cy="287337"/>
              <a:chOff x="3334" y="799"/>
              <a:chExt cx="454" cy="453"/>
            </a:xfrm>
          </p:grpSpPr>
          <p:sp>
            <p:nvSpPr>
              <p:cNvPr id="97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98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3</a:t>
                </a:r>
                <a:endParaRPr lang="cs-CZ" sz="1400" b="1"/>
              </a:p>
            </p:txBody>
          </p:sp>
        </p:grpSp>
        <p:grpSp>
          <p:nvGrpSpPr>
            <p:cNvPr id="93" name="Group 140"/>
            <p:cNvGrpSpPr>
              <a:grpSpLocks/>
            </p:cNvGrpSpPr>
            <p:nvPr/>
          </p:nvGrpSpPr>
          <p:grpSpPr bwMode="auto">
            <a:xfrm>
              <a:off x="5508798" y="4437112"/>
              <a:ext cx="287338" cy="287337"/>
              <a:chOff x="3334" y="799"/>
              <a:chExt cx="454" cy="453"/>
            </a:xfrm>
          </p:grpSpPr>
          <p:sp>
            <p:nvSpPr>
              <p:cNvPr id="95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96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94" name="Text Box 132"/>
            <p:cNvSpPr txBox="1">
              <a:spLocks noChangeArrowheads="1"/>
            </p:cNvSpPr>
            <p:nvPr/>
          </p:nvSpPr>
          <p:spPr bwMode="auto">
            <a:xfrm>
              <a:off x="1331640" y="3933056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i="1" baseline="-25000" smtClean="0"/>
                <a:t>2</a:t>
              </a:r>
              <a:endParaRPr lang="cs-CZ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3275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467544" y="2348880"/>
            <a:ext cx="8352928" cy="2520280"/>
          </a:xfrm>
          <a:prstGeom prst="roundRect">
            <a:avLst>
              <a:gd name="adj" fmla="val 747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|m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n|                                                       </a:t>
            </a:r>
            <a:r>
              <a:rPr lang="en-US" b="1" smtClean="0">
                <a:solidFill>
                  <a:srgbClr val="000000"/>
                </a:solidFill>
              </a:rPr>
              <a:t>if  n </a:t>
            </a:r>
            <a:r>
              <a:rPr lang="en-US" b="1">
                <a:solidFill>
                  <a:srgbClr val="000000"/>
                </a:solidFill>
              </a:rPr>
              <a:t>= 0 or m = 0</a:t>
            </a:r>
            <a:r>
              <a:rPr lang="en-US">
                <a:solidFill>
                  <a:srgbClr val="000000"/>
                </a:solidFill>
              </a:rPr>
              <a:t>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1+ min (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1], B[1..m]),            </a:t>
            </a:r>
            <a:r>
              <a:rPr lang="en-US" b="1">
                <a:solidFill>
                  <a:srgbClr val="000000"/>
                </a:solidFill>
              </a:rPr>
              <a:t>if  n &gt; 0 and m &gt; 0</a:t>
            </a:r>
            <a:r>
              <a:rPr lang="en-US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                                    Dist(A[1..n], B[1..m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]),          </a:t>
            </a:r>
            <a:r>
              <a:rPr lang="en-US" b="1">
                <a:solidFill>
                  <a:srgbClr val="000000"/>
                </a:solidFill>
              </a:rPr>
              <a:t>      </a:t>
            </a:r>
            <a:r>
              <a:rPr lang="en-US" b="1">
                <a:solidFill>
                  <a:srgbClr val="3366FF"/>
                </a:solidFill>
              </a:rPr>
              <a:t>and A[n] ≠ B[m]</a:t>
            </a:r>
            <a:r>
              <a:rPr lang="en-US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                                    Dist(A[1..n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], B[1..m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]) )             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1], B[1..</a:t>
            </a:r>
            <a:r>
              <a:rPr lang="en-US" smtClean="0">
                <a:solidFill>
                  <a:srgbClr val="000000"/>
                </a:solidFill>
              </a:rPr>
              <a:t>m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1])                       </a:t>
            </a:r>
            <a:r>
              <a:rPr lang="en-US" b="1" smtClean="0">
                <a:solidFill>
                  <a:srgbClr val="000000"/>
                </a:solidFill>
              </a:rPr>
              <a:t>if  </a:t>
            </a:r>
            <a:r>
              <a:rPr lang="en-US" b="1">
                <a:solidFill>
                  <a:srgbClr val="000000"/>
                </a:solidFill>
              </a:rPr>
              <a:t>n &gt; 0 and m &gt; 0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3366FF"/>
                </a:solidFill>
              </a:rPr>
              <a:t>                                                                                             and A[n] = B[m]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67544" y="4941168"/>
            <a:ext cx="8352928" cy="1584176"/>
          </a:xfrm>
          <a:prstGeom prst="roundRect">
            <a:avLst>
              <a:gd name="adj" fmla="val 105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Calculation     corresponds to  </a:t>
            </a:r>
            <a:r>
              <a:rPr lang="en-US" smtClean="0">
                <a:solidFill>
                  <a:srgbClr val="000000"/>
                </a:solidFill>
              </a:rPr>
              <a:t>   ...   </a:t>
            </a:r>
            <a:r>
              <a:rPr lang="en-US">
                <a:solidFill>
                  <a:srgbClr val="000000"/>
                </a:solidFill>
              </a:rPr>
              <a:t>Operation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1+ Dist(A[1</a:t>
            </a:r>
            <a:r>
              <a:rPr lang="en-US">
                <a:solidFill>
                  <a:srgbClr val="000000"/>
                </a:solidFill>
              </a:rPr>
              <a:t>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B[1..m]),       </a:t>
            </a:r>
            <a:r>
              <a:rPr lang="en-US" smtClean="0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Insert</a:t>
            </a:r>
            <a:r>
              <a:rPr lang="en-US">
                <a:solidFill>
                  <a:srgbClr val="000000"/>
                </a:solidFill>
              </a:rPr>
              <a:t>(A, 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1, B[m])  or </a:t>
            </a:r>
            <a:r>
              <a:rPr lang="en-US" b="1">
                <a:solidFill>
                  <a:srgbClr val="000000"/>
                </a:solidFill>
              </a:rPr>
              <a:t>Delete</a:t>
            </a:r>
            <a:r>
              <a:rPr lang="en-US">
                <a:solidFill>
                  <a:srgbClr val="000000"/>
                </a:solidFill>
              </a:rPr>
              <a:t>(B, m)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1+ Dist(A[1</a:t>
            </a:r>
            <a:r>
              <a:rPr lang="en-US">
                <a:solidFill>
                  <a:srgbClr val="000000"/>
                </a:solidFill>
              </a:rPr>
              <a:t>..n],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1]),      </a:t>
            </a:r>
            <a:r>
              <a:rPr lang="en-US" smtClean="0">
                <a:solidFill>
                  <a:srgbClr val="000000"/>
                </a:solidFill>
              </a:rPr>
              <a:t> ...   </a:t>
            </a:r>
            <a:r>
              <a:rPr lang="en-US" b="1">
                <a:solidFill>
                  <a:srgbClr val="000000"/>
                </a:solidFill>
              </a:rPr>
              <a:t>Insert</a:t>
            </a:r>
            <a:r>
              <a:rPr lang="en-US">
                <a:solidFill>
                  <a:srgbClr val="000000"/>
                </a:solidFill>
              </a:rPr>
              <a:t>(B, 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1, A[n])  or </a:t>
            </a:r>
            <a:r>
              <a:rPr lang="en-US" b="1">
                <a:solidFill>
                  <a:srgbClr val="000000"/>
                </a:solidFill>
              </a:rPr>
              <a:t>Delete</a:t>
            </a:r>
            <a:r>
              <a:rPr lang="en-US">
                <a:solidFill>
                  <a:srgbClr val="000000"/>
                </a:solidFill>
              </a:rPr>
              <a:t>(A, n)  </a:t>
            </a:r>
            <a:r>
              <a:rPr lang="en-US" b="1">
                <a:solidFill>
                  <a:srgbClr val="000000"/>
                </a:solidFill>
              </a:rPr>
              <a:t> 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1+ Dist(A[1</a:t>
            </a:r>
            <a:r>
              <a:rPr lang="en-US">
                <a:solidFill>
                  <a:srgbClr val="000000"/>
                </a:solidFill>
              </a:rPr>
              <a:t>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 </a:t>
            </a:r>
            <a:r>
              <a:rPr lang="en-US" smtClean="0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Rewrite</a:t>
            </a:r>
            <a:r>
              <a:rPr lang="en-US">
                <a:solidFill>
                  <a:srgbClr val="000000"/>
                </a:solidFill>
              </a:rPr>
              <a:t>(A, n, B[m])    or </a:t>
            </a:r>
            <a:r>
              <a:rPr lang="en-US" b="1">
                <a:solidFill>
                  <a:srgbClr val="000000"/>
                </a:solidFill>
              </a:rPr>
              <a:t>Rewrite</a:t>
            </a:r>
            <a:r>
              <a:rPr lang="en-US">
                <a:solidFill>
                  <a:srgbClr val="000000"/>
                </a:solidFill>
              </a:rPr>
              <a:t>(B, m, A[n])         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67544" y="620688"/>
            <a:ext cx="8352928" cy="1656184"/>
          </a:xfrm>
          <a:prstGeom prst="roundRect">
            <a:avLst>
              <a:gd name="adj" fmla="val 105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Calculating Levenshtein</a:t>
            </a:r>
            <a:r>
              <a:rPr lang="cs-CZ" b="1">
                <a:solidFill>
                  <a:srgbClr val="000000"/>
                </a:solidFill>
              </a:rPr>
              <a:t> distance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Apply a simple Dynamic Programming approach.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A = a[1].a[2]. ... .a[n] = A[1..n], B = b[1].b[2]. ... .b[m] = b[1..m], n, m ≥ 0. </a:t>
            </a:r>
          </a:p>
        </p:txBody>
      </p:sp>
      <p:sp>
        <p:nvSpPr>
          <p:cNvPr id="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Calculation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67544" y="692696"/>
            <a:ext cx="8352928" cy="432048"/>
          </a:xfrm>
          <a:prstGeom prst="roundRect">
            <a:avLst>
              <a:gd name="adj" fmla="val 753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Dist("</a:t>
            </a:r>
            <a:r>
              <a:rPr lang="en-US" b="1">
                <a:solidFill>
                  <a:srgbClr val="000000"/>
                </a:solidFill>
              </a:rPr>
              <a:t>BETELGEUSE","BRUXELLES") = </a:t>
            </a:r>
            <a:r>
              <a:rPr lang="en-US" b="1">
                <a:solidFill>
                  <a:srgbClr val="3366FF"/>
                </a:solidFill>
              </a:rPr>
              <a:t>6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1331640" y="1196752"/>
            <a:ext cx="6552728" cy="352839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  E  T  E  L  G  E  U  S  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0  1  2  3  4  5  6  7  8  9 10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B  1  0  1  2  3  4  5  6  7  8  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  2  1  1  2  3  4  5  6  7  8  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U  3  2  2  2  3  4  5  6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X  4  3  3  3  3  4  5  6  7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  5  4  3  4  3  4  5  5  6  7 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L  6  5  4  4  4  3  4  5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L  7  6  5  5  5  4  4  5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  8  7  6  6  5  5  5  4  5  6 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S  9  8  7  7  6  6  6  5  5  5  </a:t>
            </a:r>
            <a:r>
              <a:rPr lang="pt-BR" sz="2000" b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cs-CZ" sz="2000" b="1">
              <a:solidFill>
                <a:srgbClr val="3366FF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51720" y="1556792"/>
            <a:ext cx="49685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2051720" y="1556792"/>
            <a:ext cx="0" cy="302996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107504" y="4797152"/>
            <a:ext cx="8928992" cy="1872208"/>
          </a:xfrm>
          <a:prstGeom prst="roundRect">
            <a:avLst>
              <a:gd name="adj" fmla="val 747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D[0][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j; D[i][0] = i; 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 = 0..n, j = 0..m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supposing A.length = n+1, B.length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m+1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endParaRPr lang="en-US" sz="1600" b="1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i = 1; i &lt;= n; i++ )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&lt;= m; j++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A[i]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= B[j] 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D[i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D[i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D[i][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1+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min(D[i-1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1], D[i-1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D[i][j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1]);</a:t>
            </a:r>
          </a:p>
        </p:txBody>
      </p:sp>
    </p:spTree>
    <p:extLst>
      <p:ext uri="{BB962C8B-B14F-4D97-AF65-F5344CB8AC3E}">
        <p14:creationId xmlns:p14="http://schemas.microsoft.com/office/powerpoint/2010/main" val="9128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AutoShape 3"/>
          <p:cNvSpPr>
            <a:spLocks noChangeArrowheads="1"/>
          </p:cNvSpPr>
          <p:nvPr/>
        </p:nvSpPr>
        <p:spPr bwMode="auto">
          <a:xfrm>
            <a:off x="2339752" y="1628800"/>
            <a:ext cx="6480919" cy="475252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Text Box 44"/>
          <p:cNvSpPr txBox="1">
            <a:spLocks noChangeArrowheads="1"/>
          </p:cNvSpPr>
          <p:nvPr/>
        </p:nvSpPr>
        <p:spPr bwMode="auto">
          <a:xfrm>
            <a:off x="3707904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r</a:t>
            </a:r>
            <a:endParaRPr lang="cs-CZ" sz="2000" b="1" baseline="-25000"/>
          </a:p>
        </p:txBody>
      </p:sp>
      <p:sp>
        <p:nvSpPr>
          <p:cNvPr id="187" name="Text Box 50"/>
          <p:cNvSpPr txBox="1">
            <a:spLocks noChangeArrowheads="1"/>
          </p:cNvSpPr>
          <p:nvPr/>
        </p:nvSpPr>
        <p:spPr bwMode="auto">
          <a:xfrm>
            <a:off x="6228878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s</a:t>
            </a:r>
            <a:endParaRPr lang="cs-CZ" sz="2000" b="1" baseline="-25000"/>
          </a:p>
        </p:txBody>
      </p:sp>
      <p:sp>
        <p:nvSpPr>
          <p:cNvPr id="190" name="Text Box 53"/>
          <p:cNvSpPr txBox="1">
            <a:spLocks noChangeArrowheads="1"/>
          </p:cNvSpPr>
          <p:nvPr/>
        </p:nvSpPr>
        <p:spPr bwMode="auto">
          <a:xfrm>
            <a:off x="7524328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sp>
        <p:nvSpPr>
          <p:cNvPr id="277" name="Text Box 47"/>
          <p:cNvSpPr txBox="1">
            <a:spLocks noChangeArrowheads="1"/>
          </p:cNvSpPr>
          <p:nvPr/>
        </p:nvSpPr>
        <p:spPr bwMode="auto">
          <a:xfrm>
            <a:off x="4932734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o</a:t>
            </a:r>
            <a:endParaRPr lang="cs-CZ" sz="2000" b="1" baseline="-25000"/>
          </a:p>
        </p:txBody>
      </p:sp>
      <p:grpSp>
        <p:nvGrpSpPr>
          <p:cNvPr id="2" name="Group 1"/>
          <p:cNvGrpSpPr/>
          <p:nvPr/>
        </p:nvGrpSpPr>
        <p:grpSpPr>
          <a:xfrm>
            <a:off x="3636590" y="2492896"/>
            <a:ext cx="360040" cy="288032"/>
            <a:chOff x="1331640" y="1772816"/>
            <a:chExt cx="360040" cy="288032"/>
          </a:xfrm>
        </p:grpSpPr>
        <p:sp>
          <p:nvSpPr>
            <p:cNvPr id="289" name="Text Box 35"/>
            <p:cNvSpPr txBox="1">
              <a:spLocks noChangeArrowheads="1"/>
            </p:cNvSpPr>
            <p:nvPr/>
          </p:nvSpPr>
          <p:spPr bwMode="auto">
            <a:xfrm>
              <a:off x="1331640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r,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287" name="Line 54"/>
            <p:cNvSpPr>
              <a:spLocks noChangeShapeType="1"/>
            </p:cNvSpPr>
            <p:nvPr/>
          </p:nvSpPr>
          <p:spPr bwMode="auto">
            <a:xfrm>
              <a:off x="1392631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525022" y="2492896"/>
            <a:ext cx="360040" cy="288032"/>
            <a:chOff x="5220072" y="1772816"/>
            <a:chExt cx="360040" cy="288032"/>
          </a:xfrm>
        </p:grpSpPr>
        <p:sp>
          <p:nvSpPr>
            <p:cNvPr id="297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298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228878" y="2492896"/>
            <a:ext cx="360040" cy="288032"/>
            <a:chOff x="5220072" y="1772816"/>
            <a:chExt cx="360040" cy="288032"/>
          </a:xfrm>
        </p:grpSpPr>
        <p:sp>
          <p:nvSpPr>
            <p:cNvPr id="300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301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4932734" y="2492896"/>
            <a:ext cx="360040" cy="288032"/>
            <a:chOff x="5220072" y="1772816"/>
            <a:chExt cx="360040" cy="288032"/>
          </a:xfrm>
        </p:grpSpPr>
        <p:sp>
          <p:nvSpPr>
            <p:cNvPr id="303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o,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304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4572694" y="2924944"/>
            <a:ext cx="216024" cy="288032"/>
            <a:chOff x="5220072" y="1772816"/>
            <a:chExt cx="216024" cy="288032"/>
          </a:xfrm>
        </p:grpSpPr>
        <p:sp>
          <p:nvSpPr>
            <p:cNvPr id="306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21602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o</a:t>
              </a:r>
              <a:endParaRPr lang="cs-CZ" sz="2000" b="1" i="1" baseline="-25000"/>
            </a:p>
          </p:txBody>
        </p:sp>
        <p:sp>
          <p:nvSpPr>
            <p:cNvPr id="307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5868850" y="2924948"/>
            <a:ext cx="288020" cy="288033"/>
            <a:chOff x="5220072" y="1772816"/>
            <a:chExt cx="202523" cy="230426"/>
          </a:xfrm>
        </p:grpSpPr>
        <p:sp>
          <p:nvSpPr>
            <p:cNvPr id="309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202523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</a:t>
              </a:r>
              <a:endParaRPr lang="cs-CZ" sz="2000" b="1" i="1" baseline="-25000"/>
            </a:p>
          </p:txBody>
        </p:sp>
        <p:sp>
          <p:nvSpPr>
            <p:cNvPr id="310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164992" y="2924948"/>
            <a:ext cx="229275" cy="288033"/>
            <a:chOff x="5220072" y="1772816"/>
            <a:chExt cx="171956" cy="230426"/>
          </a:xfrm>
        </p:grpSpPr>
        <p:sp>
          <p:nvSpPr>
            <p:cNvPr id="312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162018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</a:t>
              </a:r>
              <a:endParaRPr lang="cs-CZ" sz="2000" b="1" i="1" baseline="-25000"/>
            </a:p>
          </p:txBody>
        </p:sp>
        <p:sp>
          <p:nvSpPr>
            <p:cNvPr id="315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74" name="Text Box 50"/>
          <p:cNvSpPr txBox="1">
            <a:spLocks noChangeArrowheads="1"/>
          </p:cNvSpPr>
          <p:nvPr/>
        </p:nvSpPr>
        <p:spPr bwMode="auto">
          <a:xfrm>
            <a:off x="6300192" y="328498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s</a:t>
            </a:r>
            <a:endParaRPr lang="cs-CZ" sz="2000" b="1" baseline="-25000"/>
          </a:p>
        </p:txBody>
      </p:sp>
      <p:sp>
        <p:nvSpPr>
          <p:cNvPr id="393" name="Text Box 53"/>
          <p:cNvSpPr txBox="1">
            <a:spLocks noChangeArrowheads="1"/>
          </p:cNvSpPr>
          <p:nvPr/>
        </p:nvSpPr>
        <p:spPr bwMode="auto">
          <a:xfrm>
            <a:off x="7525022" y="328498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sp>
        <p:nvSpPr>
          <p:cNvPr id="397" name="Text Box 47"/>
          <p:cNvSpPr txBox="1">
            <a:spLocks noChangeArrowheads="1"/>
          </p:cNvSpPr>
          <p:nvPr/>
        </p:nvSpPr>
        <p:spPr bwMode="auto">
          <a:xfrm>
            <a:off x="5004048" y="328498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o</a:t>
            </a:r>
            <a:endParaRPr lang="cs-CZ" sz="2000" b="1" baseline="-25000"/>
          </a:p>
        </p:txBody>
      </p:sp>
      <p:sp>
        <p:nvSpPr>
          <p:cNvPr id="398" name="Text Box 50"/>
          <p:cNvSpPr txBox="1">
            <a:spLocks noChangeArrowheads="1"/>
          </p:cNvSpPr>
          <p:nvPr/>
        </p:nvSpPr>
        <p:spPr bwMode="auto">
          <a:xfrm>
            <a:off x="6372894" y="45091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s</a:t>
            </a:r>
            <a:endParaRPr lang="cs-CZ" sz="2000" b="1" baseline="-25000"/>
          </a:p>
        </p:txBody>
      </p:sp>
      <p:sp>
        <p:nvSpPr>
          <p:cNvPr id="399" name="Text Box 53"/>
          <p:cNvSpPr txBox="1">
            <a:spLocks noChangeArrowheads="1"/>
          </p:cNvSpPr>
          <p:nvPr/>
        </p:nvSpPr>
        <p:spPr bwMode="auto">
          <a:xfrm>
            <a:off x="7525022" y="45091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sp>
        <p:nvSpPr>
          <p:cNvPr id="402" name="Text Box 53"/>
          <p:cNvSpPr txBox="1">
            <a:spLocks noChangeArrowheads="1"/>
          </p:cNvSpPr>
          <p:nvPr/>
        </p:nvSpPr>
        <p:spPr bwMode="auto">
          <a:xfrm>
            <a:off x="7597030" y="57332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grpSp>
        <p:nvGrpSpPr>
          <p:cNvPr id="403" name="Group 402"/>
          <p:cNvGrpSpPr/>
          <p:nvPr/>
        </p:nvGrpSpPr>
        <p:grpSpPr>
          <a:xfrm>
            <a:off x="4932734" y="3789040"/>
            <a:ext cx="360040" cy="288032"/>
            <a:chOff x="5220072" y="1772816"/>
            <a:chExt cx="360040" cy="288032"/>
          </a:xfrm>
        </p:grpSpPr>
        <p:sp>
          <p:nvSpPr>
            <p:cNvPr id="404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o,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05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7525022" y="3789040"/>
            <a:ext cx="360040" cy="288032"/>
            <a:chOff x="5220072" y="1772816"/>
            <a:chExt cx="360040" cy="288032"/>
          </a:xfrm>
        </p:grpSpPr>
        <p:sp>
          <p:nvSpPr>
            <p:cNvPr id="407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08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6228878" y="3789040"/>
            <a:ext cx="360040" cy="288032"/>
            <a:chOff x="5220072" y="1772816"/>
            <a:chExt cx="360040" cy="288032"/>
          </a:xfrm>
        </p:grpSpPr>
        <p:sp>
          <p:nvSpPr>
            <p:cNvPr id="410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11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7597030" y="5013176"/>
            <a:ext cx="360040" cy="288032"/>
            <a:chOff x="5220072" y="1772816"/>
            <a:chExt cx="360040" cy="288032"/>
          </a:xfrm>
        </p:grpSpPr>
        <p:sp>
          <p:nvSpPr>
            <p:cNvPr id="413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14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6300886" y="5013176"/>
            <a:ext cx="360040" cy="288032"/>
            <a:chOff x="5220072" y="1772816"/>
            <a:chExt cx="360040" cy="288032"/>
          </a:xfrm>
        </p:grpSpPr>
        <p:sp>
          <p:nvSpPr>
            <p:cNvPr id="416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17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5796832" y="4077072"/>
            <a:ext cx="288020" cy="288033"/>
            <a:chOff x="5220072" y="1772816"/>
            <a:chExt cx="202523" cy="230426"/>
          </a:xfrm>
        </p:grpSpPr>
        <p:sp>
          <p:nvSpPr>
            <p:cNvPr id="419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202523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</a:t>
              </a:r>
              <a:endParaRPr lang="cs-CZ" sz="2000" b="1" i="1" baseline="-25000"/>
            </a:p>
          </p:txBody>
        </p:sp>
        <p:sp>
          <p:nvSpPr>
            <p:cNvPr id="420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7092974" y="4077072"/>
            <a:ext cx="229275" cy="288033"/>
            <a:chOff x="5220072" y="1772816"/>
            <a:chExt cx="171956" cy="230426"/>
          </a:xfrm>
        </p:grpSpPr>
        <p:sp>
          <p:nvSpPr>
            <p:cNvPr id="422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162018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</a:t>
              </a:r>
              <a:endParaRPr lang="cs-CZ" sz="2000" b="1" i="1" baseline="-25000"/>
            </a:p>
          </p:txBody>
        </p:sp>
        <p:sp>
          <p:nvSpPr>
            <p:cNvPr id="423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24" name="Group 423"/>
          <p:cNvGrpSpPr/>
          <p:nvPr/>
        </p:nvGrpSpPr>
        <p:grpSpPr>
          <a:xfrm>
            <a:off x="7092974" y="5373216"/>
            <a:ext cx="229275" cy="288033"/>
            <a:chOff x="5220072" y="1772816"/>
            <a:chExt cx="171956" cy="230426"/>
          </a:xfrm>
        </p:grpSpPr>
        <p:sp>
          <p:nvSpPr>
            <p:cNvPr id="425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162018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</a:t>
              </a:r>
              <a:endParaRPr lang="cs-CZ" sz="2000" b="1" i="1" baseline="-25000"/>
            </a:p>
          </p:txBody>
        </p:sp>
        <p:sp>
          <p:nvSpPr>
            <p:cNvPr id="426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65" name="Arc 28"/>
          <p:cNvSpPr>
            <a:spLocks/>
          </p:cNvSpPr>
          <p:nvPr/>
        </p:nvSpPr>
        <p:spPr bwMode="auto">
          <a:xfrm rot="5400000" flipH="1">
            <a:off x="3045469" y="1932261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Line 45"/>
          <p:cNvSpPr>
            <a:spLocks noChangeShapeType="1"/>
          </p:cNvSpPr>
          <p:nvPr/>
        </p:nvSpPr>
        <p:spPr bwMode="auto">
          <a:xfrm>
            <a:off x="3348558" y="2348881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45"/>
          <p:cNvSpPr>
            <a:spLocks noChangeShapeType="1"/>
          </p:cNvSpPr>
          <p:nvPr/>
        </p:nvSpPr>
        <p:spPr bwMode="auto">
          <a:xfrm>
            <a:off x="4644702" y="2348880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45"/>
          <p:cNvSpPr>
            <a:spLocks noChangeShapeType="1"/>
          </p:cNvSpPr>
          <p:nvPr/>
        </p:nvSpPr>
        <p:spPr bwMode="auto">
          <a:xfrm>
            <a:off x="5940846" y="2348880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Line 45"/>
          <p:cNvSpPr>
            <a:spLocks noChangeShapeType="1"/>
          </p:cNvSpPr>
          <p:nvPr/>
        </p:nvSpPr>
        <p:spPr bwMode="auto">
          <a:xfrm>
            <a:off x="7236990" y="2348880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2" name="Line 39"/>
          <p:cNvSpPr>
            <a:spLocks noChangeShapeType="1"/>
          </p:cNvSpPr>
          <p:nvPr/>
        </p:nvSpPr>
        <p:spPr bwMode="auto">
          <a:xfrm>
            <a:off x="3204542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3" name="Line 39"/>
          <p:cNvSpPr>
            <a:spLocks noChangeShapeType="1"/>
          </p:cNvSpPr>
          <p:nvPr/>
        </p:nvSpPr>
        <p:spPr bwMode="auto">
          <a:xfrm>
            <a:off x="4500686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5" name="Line 39"/>
          <p:cNvSpPr>
            <a:spLocks noChangeShapeType="1"/>
          </p:cNvSpPr>
          <p:nvPr/>
        </p:nvSpPr>
        <p:spPr bwMode="auto">
          <a:xfrm>
            <a:off x="5796830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39"/>
          <p:cNvSpPr>
            <a:spLocks noChangeShapeType="1"/>
          </p:cNvSpPr>
          <p:nvPr/>
        </p:nvSpPr>
        <p:spPr bwMode="auto">
          <a:xfrm>
            <a:off x="7092974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Line 45"/>
          <p:cNvSpPr>
            <a:spLocks noChangeShapeType="1"/>
          </p:cNvSpPr>
          <p:nvPr/>
        </p:nvSpPr>
        <p:spPr bwMode="auto">
          <a:xfrm>
            <a:off x="4644702" y="3573016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2" name="Line 45"/>
          <p:cNvSpPr>
            <a:spLocks noChangeShapeType="1"/>
          </p:cNvSpPr>
          <p:nvPr/>
        </p:nvSpPr>
        <p:spPr bwMode="auto">
          <a:xfrm>
            <a:off x="5940846" y="3573016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45"/>
          <p:cNvSpPr>
            <a:spLocks noChangeShapeType="1"/>
          </p:cNvSpPr>
          <p:nvPr/>
        </p:nvSpPr>
        <p:spPr bwMode="auto">
          <a:xfrm>
            <a:off x="4500686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45"/>
          <p:cNvSpPr>
            <a:spLocks noChangeShapeType="1"/>
          </p:cNvSpPr>
          <p:nvPr/>
        </p:nvSpPr>
        <p:spPr bwMode="auto">
          <a:xfrm>
            <a:off x="5796830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45"/>
          <p:cNvSpPr>
            <a:spLocks noChangeShapeType="1"/>
          </p:cNvSpPr>
          <p:nvPr/>
        </p:nvSpPr>
        <p:spPr bwMode="auto">
          <a:xfrm>
            <a:off x="7092974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6" name="Line 45"/>
          <p:cNvSpPr>
            <a:spLocks noChangeShapeType="1"/>
          </p:cNvSpPr>
          <p:nvPr/>
        </p:nvSpPr>
        <p:spPr bwMode="auto">
          <a:xfrm>
            <a:off x="7092974" y="4797152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" name="Line 45"/>
          <p:cNvSpPr>
            <a:spLocks noChangeShapeType="1"/>
          </p:cNvSpPr>
          <p:nvPr/>
        </p:nvSpPr>
        <p:spPr bwMode="auto">
          <a:xfrm>
            <a:off x="7092974" y="3573016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1" name="Line 45"/>
          <p:cNvSpPr>
            <a:spLocks noChangeShapeType="1"/>
          </p:cNvSpPr>
          <p:nvPr/>
        </p:nvSpPr>
        <p:spPr bwMode="auto">
          <a:xfrm>
            <a:off x="5796830" y="3573016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2" name="Line 45"/>
          <p:cNvSpPr>
            <a:spLocks noChangeShapeType="1"/>
          </p:cNvSpPr>
          <p:nvPr/>
        </p:nvSpPr>
        <p:spPr bwMode="auto">
          <a:xfrm>
            <a:off x="7236990" y="3573016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3" name="Line 45"/>
          <p:cNvSpPr>
            <a:spLocks noChangeShapeType="1"/>
          </p:cNvSpPr>
          <p:nvPr/>
        </p:nvSpPr>
        <p:spPr bwMode="auto">
          <a:xfrm>
            <a:off x="7236990" y="6021288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4" name="Line 45"/>
          <p:cNvSpPr>
            <a:spLocks noChangeShapeType="1"/>
          </p:cNvSpPr>
          <p:nvPr/>
        </p:nvSpPr>
        <p:spPr bwMode="auto">
          <a:xfrm>
            <a:off x="5940846" y="4797152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6" name="Line 45"/>
          <p:cNvSpPr>
            <a:spLocks noChangeShapeType="1"/>
          </p:cNvSpPr>
          <p:nvPr/>
        </p:nvSpPr>
        <p:spPr bwMode="auto">
          <a:xfrm>
            <a:off x="7236990" y="4797152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" name="Line 39"/>
          <p:cNvSpPr>
            <a:spLocks noChangeShapeType="1"/>
          </p:cNvSpPr>
          <p:nvPr/>
        </p:nvSpPr>
        <p:spPr bwMode="auto">
          <a:xfrm>
            <a:off x="7092974" y="3573016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9" name="Line 39"/>
          <p:cNvSpPr>
            <a:spLocks noChangeShapeType="1"/>
          </p:cNvSpPr>
          <p:nvPr/>
        </p:nvSpPr>
        <p:spPr bwMode="auto">
          <a:xfrm>
            <a:off x="5796830" y="3573016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0" name="Line 39"/>
          <p:cNvSpPr>
            <a:spLocks noChangeShapeType="1"/>
          </p:cNvSpPr>
          <p:nvPr/>
        </p:nvSpPr>
        <p:spPr bwMode="auto">
          <a:xfrm>
            <a:off x="4500686" y="3573016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1" name="Line 39"/>
          <p:cNvSpPr>
            <a:spLocks noChangeShapeType="1"/>
          </p:cNvSpPr>
          <p:nvPr/>
        </p:nvSpPr>
        <p:spPr bwMode="auto">
          <a:xfrm>
            <a:off x="5796830" y="4797152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2" name="Line 39"/>
          <p:cNvSpPr>
            <a:spLocks noChangeShapeType="1"/>
          </p:cNvSpPr>
          <p:nvPr/>
        </p:nvSpPr>
        <p:spPr bwMode="auto">
          <a:xfrm>
            <a:off x="7164982" y="4797152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3" name="Arc 55"/>
          <p:cNvSpPr>
            <a:spLocks/>
          </p:cNvSpPr>
          <p:nvPr/>
        </p:nvSpPr>
        <p:spPr bwMode="auto">
          <a:xfrm flipH="1" flipV="1">
            <a:off x="2772494" y="220486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43"/>
          <p:cNvSpPr>
            <a:spLocks noChangeArrowheads="1"/>
          </p:cNvSpPr>
          <p:nvPr/>
        </p:nvSpPr>
        <p:spPr bwMode="auto">
          <a:xfrm>
            <a:off x="3060526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0</a:t>
            </a:r>
          </a:p>
        </p:txBody>
      </p:sp>
      <p:sp>
        <p:nvSpPr>
          <p:cNvPr id="183" name="Oval 46"/>
          <p:cNvSpPr>
            <a:spLocks noChangeArrowheads="1"/>
          </p:cNvSpPr>
          <p:nvPr/>
        </p:nvSpPr>
        <p:spPr bwMode="auto">
          <a:xfrm>
            <a:off x="4356670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1</a:t>
            </a:r>
          </a:p>
        </p:txBody>
      </p:sp>
      <p:sp>
        <p:nvSpPr>
          <p:cNvPr id="186" name="Oval 49"/>
          <p:cNvSpPr>
            <a:spLocks noChangeArrowheads="1"/>
          </p:cNvSpPr>
          <p:nvPr/>
        </p:nvSpPr>
        <p:spPr bwMode="auto">
          <a:xfrm>
            <a:off x="5652814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2</a:t>
            </a:r>
          </a:p>
        </p:txBody>
      </p:sp>
      <p:sp>
        <p:nvSpPr>
          <p:cNvPr id="207" name="Oval 74"/>
          <p:cNvSpPr>
            <a:spLocks noChangeArrowheads="1"/>
          </p:cNvSpPr>
          <p:nvPr/>
        </p:nvSpPr>
        <p:spPr bwMode="auto">
          <a:xfrm>
            <a:off x="5652814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9</a:t>
            </a:r>
          </a:p>
        </p:txBody>
      </p:sp>
      <p:sp>
        <p:nvSpPr>
          <p:cNvPr id="210" name="Oval 77"/>
          <p:cNvSpPr>
            <a:spLocks noChangeArrowheads="1"/>
          </p:cNvSpPr>
          <p:nvPr/>
        </p:nvSpPr>
        <p:spPr bwMode="auto">
          <a:xfrm>
            <a:off x="6948958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10</a:t>
            </a:r>
          </a:p>
        </p:txBody>
      </p:sp>
      <p:sp>
        <p:nvSpPr>
          <p:cNvPr id="219" name="Oval 80"/>
          <p:cNvSpPr>
            <a:spLocks noChangeArrowheads="1"/>
          </p:cNvSpPr>
          <p:nvPr/>
        </p:nvSpPr>
        <p:spPr bwMode="auto">
          <a:xfrm>
            <a:off x="6948958" y="587727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12</a:t>
            </a:r>
          </a:p>
        </p:txBody>
      </p:sp>
      <p:sp>
        <p:nvSpPr>
          <p:cNvPr id="253" name="Oval 52"/>
          <p:cNvSpPr>
            <a:spLocks noChangeArrowheads="1"/>
          </p:cNvSpPr>
          <p:nvPr/>
        </p:nvSpPr>
        <p:spPr bwMode="auto">
          <a:xfrm>
            <a:off x="6948958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3</a:t>
            </a:r>
          </a:p>
        </p:txBody>
      </p:sp>
      <p:sp>
        <p:nvSpPr>
          <p:cNvPr id="259" name="Oval 58"/>
          <p:cNvSpPr>
            <a:spLocks noChangeArrowheads="1"/>
          </p:cNvSpPr>
          <p:nvPr/>
        </p:nvSpPr>
        <p:spPr bwMode="auto">
          <a:xfrm>
            <a:off x="4356670" y="34290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5</a:t>
            </a:r>
          </a:p>
        </p:txBody>
      </p:sp>
      <p:sp>
        <p:nvSpPr>
          <p:cNvPr id="264" name="Oval 61"/>
          <p:cNvSpPr>
            <a:spLocks noChangeArrowheads="1"/>
          </p:cNvSpPr>
          <p:nvPr/>
        </p:nvSpPr>
        <p:spPr bwMode="auto">
          <a:xfrm>
            <a:off x="5652814" y="34290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6</a:t>
            </a:r>
          </a:p>
        </p:txBody>
      </p:sp>
      <p:sp>
        <p:nvSpPr>
          <p:cNvPr id="267" name="Oval 64"/>
          <p:cNvSpPr>
            <a:spLocks noChangeArrowheads="1"/>
          </p:cNvSpPr>
          <p:nvPr/>
        </p:nvSpPr>
        <p:spPr bwMode="auto">
          <a:xfrm>
            <a:off x="6948958" y="34290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7</a:t>
            </a:r>
          </a:p>
        </p:txBody>
      </p:sp>
      <p:sp>
        <p:nvSpPr>
          <p:cNvPr id="427" name="AutoShape 56"/>
          <p:cNvSpPr>
            <a:spLocks noChangeArrowheads="1"/>
          </p:cNvSpPr>
          <p:nvPr/>
        </p:nvSpPr>
        <p:spPr bwMode="auto">
          <a:xfrm>
            <a:off x="539552" y="692696"/>
            <a:ext cx="8280920" cy="864096"/>
          </a:xfrm>
          <a:prstGeom prst="roundRect">
            <a:avLst>
              <a:gd name="adj" fmla="val 175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</a:t>
            </a:r>
            <a:r>
              <a:rPr lang="en-US" b="1" smtClean="0"/>
              <a:t>searches in </a:t>
            </a:r>
            <a:r>
              <a:rPr lang="en-US" b="1"/>
              <a:t>a</a:t>
            </a:r>
            <a:r>
              <a:rPr lang="en-US" b="1" smtClean="0"/>
              <a:t> text </a:t>
            </a:r>
            <a:r>
              <a:rPr lang="en-US" b="1" smtClean="0"/>
              <a:t>for a string within Levenshtein distance 3</a:t>
            </a:r>
          </a:p>
          <a:p>
            <a:pPr algn="l"/>
            <a:r>
              <a:rPr lang="en-US" b="1" smtClean="0"/>
              <a:t> from the pattern "rose".   </a:t>
            </a:r>
            <a:endParaRPr lang="cs-CZ" b="1"/>
          </a:p>
        </p:txBody>
      </p:sp>
      <p:sp>
        <p:nvSpPr>
          <p:cNvPr id="428" name="AutoShape 56"/>
          <p:cNvSpPr>
            <a:spLocks noChangeArrowheads="1"/>
          </p:cNvSpPr>
          <p:nvPr/>
        </p:nvSpPr>
        <p:spPr bwMode="auto">
          <a:xfrm>
            <a:off x="251520" y="3212976"/>
            <a:ext cx="3744416" cy="1800200"/>
          </a:xfrm>
          <a:prstGeom prst="roundRect">
            <a:avLst>
              <a:gd name="adj" fmla="val 109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More transitions than in</a:t>
            </a:r>
          </a:p>
          <a:p>
            <a:pPr algn="l"/>
            <a:r>
              <a:rPr lang="en-US" b="1" smtClean="0"/>
              <a:t>Hamming distance NFA</a:t>
            </a:r>
          </a:p>
          <a:p>
            <a:pPr algn="l"/>
            <a:endParaRPr lang="en-US" b="1" smtClean="0"/>
          </a:p>
          <a:p>
            <a:pPr algn="l"/>
            <a:r>
              <a:rPr lang="en-US" b="1" smtClean="0"/>
              <a:t>   vertical ...   Insert operation</a:t>
            </a:r>
          </a:p>
          <a:p>
            <a:pPr algn="l"/>
            <a:r>
              <a:rPr lang="en-US" b="1"/>
              <a:t> </a:t>
            </a:r>
            <a:r>
              <a:rPr lang="en-US" b="1" smtClean="0"/>
              <a:t>  epsilon ...   Delete operation   </a:t>
            </a:r>
            <a:endParaRPr lang="cs-CZ" b="1"/>
          </a:p>
        </p:txBody>
      </p:sp>
      <p:sp>
        <p:nvSpPr>
          <p:cNvPr id="429" name="AutoShape 56"/>
          <p:cNvSpPr>
            <a:spLocks noChangeArrowheads="1"/>
          </p:cNvSpPr>
          <p:nvPr/>
        </p:nvSpPr>
        <p:spPr bwMode="auto">
          <a:xfrm>
            <a:off x="251520" y="5589240"/>
            <a:ext cx="5112568" cy="720080"/>
          </a:xfrm>
          <a:prstGeom prst="roundRect">
            <a:avLst>
              <a:gd name="adj" fmla="val 109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b="1" smtClean="0"/>
              <a:t>Label </a:t>
            </a:r>
            <a:r>
              <a:rPr lang="en-US" sz="1600" b="1" smtClean="0"/>
              <a:t>vertical </a:t>
            </a:r>
            <a:r>
              <a:rPr lang="en-US" sz="1600" b="1" smtClean="0"/>
              <a:t>transitions by </a:t>
            </a:r>
            <a:r>
              <a:rPr lang="en-US" sz="1600" b="1" i="1" smtClean="0">
                <a:sym typeface="Symbol"/>
              </a:rPr>
              <a:t></a:t>
            </a:r>
            <a:r>
              <a:rPr lang="en-US" sz="1600" b="1" smtClean="0"/>
              <a:t>  (whole alphabet).</a:t>
            </a:r>
          </a:p>
          <a:p>
            <a:pPr algn="l"/>
            <a:r>
              <a:rPr lang="en-US" sz="1600" b="1" smtClean="0"/>
              <a:t>How will it change the functionality of this NFA?</a:t>
            </a:r>
            <a:endParaRPr lang="cs-CZ" sz="1600" b="1"/>
          </a:p>
        </p:txBody>
      </p:sp>
      <p:sp>
        <p:nvSpPr>
          <p:cNvPr id="430" name="AutoShape 642"/>
          <p:cNvSpPr>
            <a:spLocks noChangeArrowheads="1"/>
          </p:cNvSpPr>
          <p:nvPr/>
        </p:nvSpPr>
        <p:spPr bwMode="auto">
          <a:xfrm>
            <a:off x="467544" y="5301208"/>
            <a:ext cx="237626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Self-check question</a:t>
            </a:r>
            <a:endParaRPr lang="cs-CZ" sz="1600" b="1"/>
          </a:p>
        </p:txBody>
      </p:sp>
      <p:sp>
        <p:nvSpPr>
          <p:cNvPr id="43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Search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47" name="AutoShape 2"/>
          <p:cNvSpPr>
            <a:spLocks noChangeArrowheads="1"/>
          </p:cNvSpPr>
          <p:nvPr/>
        </p:nvSpPr>
        <p:spPr bwMode="auto">
          <a:xfrm>
            <a:off x="4499992" y="1412776"/>
            <a:ext cx="2411760" cy="360040"/>
          </a:xfrm>
          <a:prstGeom prst="roundRect">
            <a:avLst>
              <a:gd name="adj" fmla="val 3143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Note the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transitions.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130" name="Text Box 33"/>
          <p:cNvSpPr txBox="1">
            <a:spLocks noChangeArrowheads="1"/>
          </p:cNvSpPr>
          <p:nvPr/>
        </p:nvSpPr>
        <p:spPr bwMode="auto">
          <a:xfrm>
            <a:off x="3347864" y="16999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3" name="Text Box 33"/>
          <p:cNvSpPr txBox="1">
            <a:spLocks noChangeArrowheads="1"/>
          </p:cNvSpPr>
          <p:nvPr/>
        </p:nvSpPr>
        <p:spPr bwMode="auto">
          <a:xfrm>
            <a:off x="8388424" y="27089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4" name="Text Box 33"/>
          <p:cNvSpPr txBox="1">
            <a:spLocks noChangeArrowheads="1"/>
          </p:cNvSpPr>
          <p:nvPr/>
        </p:nvSpPr>
        <p:spPr bwMode="auto">
          <a:xfrm>
            <a:off x="8388424" y="400506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5" name="Text Box 33"/>
          <p:cNvSpPr txBox="1">
            <a:spLocks noChangeArrowheads="1"/>
          </p:cNvSpPr>
          <p:nvPr/>
        </p:nvSpPr>
        <p:spPr bwMode="auto">
          <a:xfrm>
            <a:off x="8388424" y="5229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29" name="Line 45"/>
          <p:cNvSpPr>
            <a:spLocks noChangeShapeType="1"/>
          </p:cNvSpPr>
          <p:nvPr/>
        </p:nvSpPr>
        <p:spPr bwMode="auto">
          <a:xfrm>
            <a:off x="8388424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>
            <a:off x="8388424" y="3573016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Line 45"/>
          <p:cNvSpPr>
            <a:spLocks noChangeShapeType="1"/>
          </p:cNvSpPr>
          <p:nvPr/>
        </p:nvSpPr>
        <p:spPr bwMode="auto">
          <a:xfrm>
            <a:off x="8388424" y="4797152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26" name="Group 83"/>
          <p:cNvGrpSpPr>
            <a:grpSpLocks/>
          </p:cNvGrpSpPr>
          <p:nvPr/>
        </p:nvGrpSpPr>
        <p:grpSpPr bwMode="auto">
          <a:xfrm>
            <a:off x="8245102" y="4653136"/>
            <a:ext cx="287338" cy="287337"/>
            <a:chOff x="3334" y="799"/>
            <a:chExt cx="454" cy="453"/>
          </a:xfrm>
        </p:grpSpPr>
        <p:sp>
          <p:nvSpPr>
            <p:cNvPr id="236" name="Oval 8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37" name="Oval 8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11</a:t>
              </a:r>
            </a:p>
          </p:txBody>
        </p:sp>
      </p:grpSp>
      <p:grpSp>
        <p:nvGrpSpPr>
          <p:cNvPr id="227" name="Group 86"/>
          <p:cNvGrpSpPr>
            <a:grpSpLocks/>
          </p:cNvGrpSpPr>
          <p:nvPr/>
        </p:nvGrpSpPr>
        <p:grpSpPr bwMode="auto">
          <a:xfrm>
            <a:off x="8245102" y="5877272"/>
            <a:ext cx="287338" cy="287337"/>
            <a:chOff x="3334" y="799"/>
            <a:chExt cx="454" cy="453"/>
          </a:xfrm>
        </p:grpSpPr>
        <p:sp>
          <p:nvSpPr>
            <p:cNvPr id="228" name="Oval 8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35" name="Oval 8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13</a:t>
              </a:r>
            </a:p>
          </p:txBody>
        </p:sp>
      </p:grpSp>
      <p:grpSp>
        <p:nvGrpSpPr>
          <p:cNvPr id="255" name="Group 55"/>
          <p:cNvGrpSpPr>
            <a:grpSpLocks/>
          </p:cNvGrpSpPr>
          <p:nvPr/>
        </p:nvGrpSpPr>
        <p:grpSpPr bwMode="auto">
          <a:xfrm>
            <a:off x="8245102" y="2204864"/>
            <a:ext cx="287338" cy="287337"/>
            <a:chOff x="3334" y="799"/>
            <a:chExt cx="454" cy="453"/>
          </a:xfrm>
        </p:grpSpPr>
        <p:sp>
          <p:nvSpPr>
            <p:cNvPr id="256" name="Oval 5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57" name="Oval 5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4</a:t>
              </a:r>
            </a:p>
          </p:txBody>
        </p:sp>
      </p:grpSp>
      <p:grpSp>
        <p:nvGrpSpPr>
          <p:cNvPr id="268" name="Group 67"/>
          <p:cNvGrpSpPr>
            <a:grpSpLocks/>
          </p:cNvGrpSpPr>
          <p:nvPr/>
        </p:nvGrpSpPr>
        <p:grpSpPr bwMode="auto">
          <a:xfrm>
            <a:off x="8245102" y="3429000"/>
            <a:ext cx="287338" cy="287337"/>
            <a:chOff x="3334" y="799"/>
            <a:chExt cx="454" cy="453"/>
          </a:xfrm>
        </p:grpSpPr>
        <p:sp>
          <p:nvSpPr>
            <p:cNvPr id="269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70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327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853"/>
          <p:cNvSpPr>
            <a:spLocks noChangeArrowheads="1"/>
          </p:cNvSpPr>
          <p:nvPr/>
        </p:nvSpPr>
        <p:spPr bwMode="auto">
          <a:xfrm>
            <a:off x="4572000" y="2276475"/>
            <a:ext cx="4176713" cy="424815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2" name="AutoShape 852"/>
          <p:cNvSpPr>
            <a:spLocks noChangeArrowheads="1"/>
          </p:cNvSpPr>
          <p:nvPr/>
        </p:nvSpPr>
        <p:spPr bwMode="auto">
          <a:xfrm>
            <a:off x="395288" y="2276475"/>
            <a:ext cx="3889375" cy="424815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3" name="Freeform 841"/>
          <p:cNvSpPr>
            <a:spLocks/>
          </p:cNvSpPr>
          <p:nvPr/>
        </p:nvSpPr>
        <p:spPr bwMode="auto">
          <a:xfrm>
            <a:off x="1751013" y="3789363"/>
            <a:ext cx="601662" cy="431800"/>
          </a:xfrm>
          <a:custGeom>
            <a:avLst/>
            <a:gdLst>
              <a:gd name="T0" fmla="*/ 821570255 w 379"/>
              <a:gd name="T1" fmla="*/ 96218839 h 363"/>
              <a:gd name="T2" fmla="*/ 249494468 w 379"/>
              <a:gd name="T3" fmla="*/ 32544397 h 363"/>
              <a:gd name="T4" fmla="*/ 20161233 w 379"/>
              <a:gd name="T5" fmla="*/ 288656516 h 363"/>
              <a:gd name="T6" fmla="*/ 133567377 w 379"/>
              <a:gd name="T7" fmla="*/ 481095382 h 363"/>
              <a:gd name="T8" fmla="*/ 705643164 w 379"/>
              <a:gd name="T9" fmla="*/ 481095382 h 363"/>
              <a:gd name="T10" fmla="*/ 934976398 w 379"/>
              <a:gd name="T11" fmla="*/ 353746500 h 363"/>
              <a:gd name="T12" fmla="*/ 821570255 w 379"/>
              <a:gd name="T13" fmla="*/ 96218839 h 3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9" h="363">
                <a:moveTo>
                  <a:pt x="326" y="68"/>
                </a:moveTo>
                <a:cubicBezTo>
                  <a:pt x="281" y="30"/>
                  <a:pt x="152" y="0"/>
                  <a:pt x="99" y="23"/>
                </a:cubicBezTo>
                <a:cubicBezTo>
                  <a:pt x="46" y="46"/>
                  <a:pt x="16" y="151"/>
                  <a:pt x="8" y="204"/>
                </a:cubicBezTo>
                <a:cubicBezTo>
                  <a:pt x="0" y="257"/>
                  <a:pt x="8" y="317"/>
                  <a:pt x="53" y="340"/>
                </a:cubicBezTo>
                <a:cubicBezTo>
                  <a:pt x="98" y="363"/>
                  <a:pt x="227" y="355"/>
                  <a:pt x="280" y="340"/>
                </a:cubicBezTo>
                <a:cubicBezTo>
                  <a:pt x="333" y="325"/>
                  <a:pt x="363" y="295"/>
                  <a:pt x="371" y="250"/>
                </a:cubicBezTo>
                <a:cubicBezTo>
                  <a:pt x="379" y="205"/>
                  <a:pt x="371" y="106"/>
                  <a:pt x="326" y="6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7654" name="Freeform 848"/>
          <p:cNvSpPr>
            <a:spLocks/>
          </p:cNvSpPr>
          <p:nvPr/>
        </p:nvSpPr>
        <p:spPr bwMode="auto">
          <a:xfrm>
            <a:off x="1763713" y="4365625"/>
            <a:ext cx="623887" cy="427038"/>
          </a:xfrm>
          <a:custGeom>
            <a:avLst/>
            <a:gdLst>
              <a:gd name="T0" fmla="*/ 856852438 w 393"/>
              <a:gd name="T1" fmla="*/ 103327321 h 269"/>
              <a:gd name="T2" fmla="*/ 501509898 w 393"/>
              <a:gd name="T3" fmla="*/ 25201592 h 269"/>
              <a:gd name="T4" fmla="*/ 55443393 w 393"/>
              <a:gd name="T5" fmla="*/ 259577191 h 269"/>
              <a:gd name="T6" fmla="*/ 168849540 w 393"/>
              <a:gd name="T7" fmla="*/ 617439798 h 269"/>
              <a:gd name="T8" fmla="*/ 740925344 w 393"/>
              <a:gd name="T9" fmla="*/ 617439798 h 269"/>
              <a:gd name="T10" fmla="*/ 970258585 w 393"/>
              <a:gd name="T11" fmla="*/ 446068972 h 269"/>
              <a:gd name="T12" fmla="*/ 856852438 w 393"/>
              <a:gd name="T13" fmla="*/ 103327321 h 2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3" h="269">
                <a:moveTo>
                  <a:pt x="340" y="41"/>
                </a:moveTo>
                <a:cubicBezTo>
                  <a:pt x="309" y="13"/>
                  <a:pt x="252" y="0"/>
                  <a:pt x="199" y="10"/>
                </a:cubicBezTo>
                <a:cubicBezTo>
                  <a:pt x="146" y="20"/>
                  <a:pt x="44" y="64"/>
                  <a:pt x="22" y="103"/>
                </a:cubicBezTo>
                <a:cubicBezTo>
                  <a:pt x="0" y="142"/>
                  <a:pt x="22" y="221"/>
                  <a:pt x="67" y="245"/>
                </a:cubicBezTo>
                <a:cubicBezTo>
                  <a:pt x="112" y="269"/>
                  <a:pt x="241" y="256"/>
                  <a:pt x="294" y="245"/>
                </a:cubicBezTo>
                <a:cubicBezTo>
                  <a:pt x="347" y="234"/>
                  <a:pt x="377" y="211"/>
                  <a:pt x="385" y="177"/>
                </a:cubicBezTo>
                <a:cubicBezTo>
                  <a:pt x="393" y="144"/>
                  <a:pt x="385" y="69"/>
                  <a:pt x="340" y="4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7655" name="Freeform 849"/>
          <p:cNvSpPr>
            <a:spLocks/>
          </p:cNvSpPr>
          <p:nvPr/>
        </p:nvSpPr>
        <p:spPr bwMode="auto">
          <a:xfrm>
            <a:off x="5283200" y="4510088"/>
            <a:ext cx="596900" cy="1041400"/>
          </a:xfrm>
          <a:custGeom>
            <a:avLst/>
            <a:gdLst>
              <a:gd name="T0" fmla="*/ 723285638 w 376"/>
              <a:gd name="T1" fmla="*/ 163810950 h 656"/>
              <a:gd name="T2" fmla="*/ 307459063 w 376"/>
              <a:gd name="T3" fmla="*/ 110886875 h 656"/>
              <a:gd name="T4" fmla="*/ 108367513 w 376"/>
              <a:gd name="T5" fmla="*/ 531753763 h 656"/>
              <a:gd name="T6" fmla="*/ 120967500 w 376"/>
              <a:gd name="T7" fmla="*/ 1486892188 h 656"/>
              <a:gd name="T8" fmla="*/ 829132200 w 376"/>
              <a:gd name="T9" fmla="*/ 1524695325 h 656"/>
              <a:gd name="T10" fmla="*/ 836691875 w 376"/>
              <a:gd name="T11" fmla="*/ 1088707500 h 656"/>
              <a:gd name="T12" fmla="*/ 723285638 w 376"/>
              <a:gd name="T13" fmla="*/ 163810950 h 6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" h="656">
                <a:moveTo>
                  <a:pt x="287" y="65"/>
                </a:moveTo>
                <a:cubicBezTo>
                  <a:pt x="252" y="0"/>
                  <a:pt x="163" y="20"/>
                  <a:pt x="122" y="44"/>
                </a:cubicBezTo>
                <a:cubicBezTo>
                  <a:pt x="81" y="68"/>
                  <a:pt x="55" y="120"/>
                  <a:pt x="43" y="211"/>
                </a:cubicBezTo>
                <a:cubicBezTo>
                  <a:pt x="31" y="302"/>
                  <a:pt x="0" y="524"/>
                  <a:pt x="48" y="590"/>
                </a:cubicBezTo>
                <a:cubicBezTo>
                  <a:pt x="96" y="656"/>
                  <a:pt x="282" y="631"/>
                  <a:pt x="329" y="605"/>
                </a:cubicBezTo>
                <a:cubicBezTo>
                  <a:pt x="376" y="579"/>
                  <a:pt x="339" y="522"/>
                  <a:pt x="332" y="432"/>
                </a:cubicBezTo>
                <a:cubicBezTo>
                  <a:pt x="325" y="342"/>
                  <a:pt x="332" y="140"/>
                  <a:pt x="287" y="6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93004" name="Group 844"/>
          <p:cNvGraphicFramePr>
            <a:graphicFrameLocks noGrp="1"/>
          </p:cNvGraphicFramePr>
          <p:nvPr/>
        </p:nvGraphicFramePr>
        <p:xfrm>
          <a:off x="1403350" y="3573463"/>
          <a:ext cx="2232025" cy="1399050"/>
        </p:xfrm>
        <a:graphic>
          <a:graphicData uri="http://schemas.openxmlformats.org/drawingml/2006/table">
            <a:tbl>
              <a:tblPr/>
              <a:tblGrid>
                <a:gridCol w="447675"/>
                <a:gridCol w="444500"/>
                <a:gridCol w="447675"/>
                <a:gridCol w="444500"/>
                <a:gridCol w="447675"/>
              </a:tblGrid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6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6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1" name="Freeform 842"/>
          <p:cNvSpPr>
            <a:spLocks/>
          </p:cNvSpPr>
          <p:nvPr/>
        </p:nvSpPr>
        <p:spPr bwMode="auto">
          <a:xfrm>
            <a:off x="5264150" y="2625725"/>
            <a:ext cx="633413" cy="1165225"/>
          </a:xfrm>
          <a:custGeom>
            <a:avLst/>
            <a:gdLst>
              <a:gd name="T0" fmla="*/ 864415070 w 399"/>
              <a:gd name="T1" fmla="*/ 186491563 h 734"/>
              <a:gd name="T2" fmla="*/ 133569180 w 399"/>
              <a:gd name="T3" fmla="*/ 161290000 h 734"/>
              <a:gd name="T4" fmla="*/ 65524114 w 399"/>
              <a:gd name="T5" fmla="*/ 1045865638 h 734"/>
              <a:gd name="T6" fmla="*/ 178932029 w 399"/>
              <a:gd name="T7" fmla="*/ 1731348138 h 734"/>
              <a:gd name="T8" fmla="*/ 826611903 w 399"/>
              <a:gd name="T9" fmla="*/ 1748988438 h 734"/>
              <a:gd name="T10" fmla="*/ 980342349 w 399"/>
              <a:gd name="T11" fmla="*/ 1277720013 h 734"/>
              <a:gd name="T12" fmla="*/ 864415070 w 399"/>
              <a:gd name="T13" fmla="*/ 186491563 h 7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9" h="734">
                <a:moveTo>
                  <a:pt x="343" y="74"/>
                </a:moveTo>
                <a:cubicBezTo>
                  <a:pt x="287" y="0"/>
                  <a:pt x="106" y="7"/>
                  <a:pt x="53" y="64"/>
                </a:cubicBezTo>
                <a:cubicBezTo>
                  <a:pt x="0" y="121"/>
                  <a:pt x="23" y="311"/>
                  <a:pt x="26" y="415"/>
                </a:cubicBezTo>
                <a:cubicBezTo>
                  <a:pt x="29" y="519"/>
                  <a:pt x="21" y="640"/>
                  <a:pt x="71" y="687"/>
                </a:cubicBezTo>
                <a:cubicBezTo>
                  <a:pt x="121" y="734"/>
                  <a:pt x="275" y="724"/>
                  <a:pt x="328" y="694"/>
                </a:cubicBezTo>
                <a:cubicBezTo>
                  <a:pt x="381" y="664"/>
                  <a:pt x="386" y="610"/>
                  <a:pt x="389" y="507"/>
                </a:cubicBezTo>
                <a:cubicBezTo>
                  <a:pt x="392" y="404"/>
                  <a:pt x="399" y="148"/>
                  <a:pt x="343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7692" name="AutoShape 2"/>
          <p:cNvSpPr>
            <a:spLocks noChangeArrowheads="1"/>
          </p:cNvSpPr>
          <p:nvPr/>
        </p:nvSpPr>
        <p:spPr bwMode="auto">
          <a:xfrm>
            <a:off x="684213" y="549275"/>
            <a:ext cx="3168650" cy="288925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0000"/>
                </a:solidFill>
              </a:rPr>
              <a:t>Bit repre</a:t>
            </a:r>
            <a:r>
              <a:rPr lang="en-US" b="1" smtClean="0">
                <a:solidFill>
                  <a:srgbClr val="000000"/>
                </a:solidFill>
              </a:rPr>
              <a:t>s</a:t>
            </a:r>
            <a:r>
              <a:rPr lang="cs-CZ" b="1" smtClean="0">
                <a:solidFill>
                  <a:srgbClr val="000000"/>
                </a:solidFill>
              </a:rPr>
              <a:t>enta</a:t>
            </a:r>
            <a:r>
              <a:rPr lang="en-US" b="1" smtClean="0">
                <a:solidFill>
                  <a:srgbClr val="000000"/>
                </a:solidFill>
              </a:rPr>
              <a:t>tion</a:t>
            </a:r>
            <a:r>
              <a:rPr lang="cs-CZ" b="1" smtClean="0">
                <a:solidFill>
                  <a:srgbClr val="000000"/>
                </a:solidFill>
              </a:rPr>
              <a:t> </a:t>
            </a:r>
            <a:r>
              <a:rPr lang="en-US" b="1" smtClean="0">
                <a:solidFill>
                  <a:srgbClr val="000000"/>
                </a:solidFill>
              </a:rPr>
              <a:t>of </a:t>
            </a:r>
            <a:r>
              <a:rPr lang="cs-CZ" b="1" smtClean="0">
                <a:solidFill>
                  <a:srgbClr val="000000"/>
                </a:solidFill>
              </a:rPr>
              <a:t>N</a:t>
            </a:r>
            <a:r>
              <a:rPr lang="en-US" b="1" smtClean="0">
                <a:solidFill>
                  <a:srgbClr val="000000"/>
                </a:solidFill>
              </a:rPr>
              <a:t>F</a:t>
            </a:r>
            <a:r>
              <a:rPr lang="cs-CZ" b="1" smtClean="0">
                <a:solidFill>
                  <a:srgbClr val="000000"/>
                </a:solidFill>
              </a:rPr>
              <a:t>A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7693" name="AutoShape 3"/>
          <p:cNvSpPr>
            <a:spLocks noChangeArrowheads="1"/>
          </p:cNvSpPr>
          <p:nvPr/>
        </p:nvSpPr>
        <p:spPr bwMode="auto">
          <a:xfrm>
            <a:off x="323850" y="836613"/>
            <a:ext cx="8496300" cy="1296987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Size of transition table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cs-CZ">
                <a:solidFill>
                  <a:srgbClr val="000000"/>
                </a:solidFill>
              </a:rPr>
              <a:t>Q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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|</a:t>
            </a:r>
            <a:r>
              <a:rPr lang="cs-CZ" i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en-US" i="1" smtClean="0">
                <a:solidFill>
                  <a:srgbClr val="00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|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and each its element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[i,k]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corresponds to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sta</a:t>
            </a:r>
            <a:r>
              <a:rPr lang="en-US" smtClean="0">
                <a:solidFill>
                  <a:srgbClr val="000000"/>
                </a:solidFill>
              </a:rPr>
              <a:t>te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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Q </a:t>
            </a:r>
            <a:r>
              <a:rPr lang="cs-CZ" smtClean="0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nd</a:t>
            </a:r>
            <a:r>
              <a:rPr lang="cs-CZ" smtClean="0">
                <a:solidFill>
                  <a:srgbClr val="000000"/>
                </a:solidFill>
              </a:rPr>
              <a:t> symbol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</a:rPr>
              <a:t>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 </a:t>
            </a:r>
            <a:r>
              <a:rPr lang="cs-CZ" i="1">
                <a:solidFill>
                  <a:srgbClr val="000000"/>
                </a:solidFill>
                <a:sym typeface="Symbol"/>
              </a:rPr>
              <a:t></a:t>
            </a:r>
            <a:r>
              <a:rPr lang="cs-CZ" smtClean="0">
                <a:solidFill>
                  <a:srgbClr val="000000"/>
                </a:solidFill>
              </a:rPr>
              <a:t>.   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[i,k]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</a:t>
            </a:r>
            <a:r>
              <a:rPr lang="cs-CZ" smtClean="0">
                <a:solidFill>
                  <a:srgbClr val="000000"/>
                </a:solidFill>
              </a:rPr>
              <a:t> ve</a:t>
            </a:r>
            <a:r>
              <a:rPr lang="en-US" smtClean="0">
                <a:solidFill>
                  <a:srgbClr val="000000"/>
                </a:solidFill>
              </a:rPr>
              <a:t>c</a:t>
            </a:r>
            <a:r>
              <a:rPr lang="cs-CZ" smtClean="0">
                <a:solidFill>
                  <a:srgbClr val="000000"/>
                </a:solidFill>
              </a:rPr>
              <a:t>tor </a:t>
            </a:r>
            <a:r>
              <a:rPr lang="en-US" smtClean="0">
                <a:solidFill>
                  <a:srgbClr val="000000"/>
                </a:solidFill>
              </a:rPr>
              <a:t>of length |</a:t>
            </a:r>
            <a:r>
              <a:rPr lang="cs-CZ">
                <a:solidFill>
                  <a:srgbClr val="000000"/>
                </a:solidFill>
              </a:rPr>
              <a:t>Q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mtClean="0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nd </a:t>
            </a:r>
            <a:r>
              <a:rPr lang="en-US" smtClean="0">
                <a:solidFill>
                  <a:srgbClr val="000000"/>
                </a:solidFill>
              </a:rPr>
              <a:t>it holds</a:t>
            </a:r>
            <a:r>
              <a:rPr lang="en-US" smtClean="0">
                <a:solidFill>
                  <a:srgbClr val="000000"/>
                </a:solidFill>
              </a:rPr>
              <a:t>: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[i,k][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j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== 1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  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 (q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, a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k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For</a:t>
            </a:r>
            <a:r>
              <a:rPr lang="cs-CZ" smtClean="0">
                <a:solidFill>
                  <a:srgbClr val="000000"/>
                </a:solidFill>
                <a:sym typeface="Symbol" pitchFamily="18" charset="2"/>
              </a:rPr>
              <a:t> bit ve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c</a:t>
            </a:r>
            <a:r>
              <a:rPr lang="cs-CZ" smtClean="0">
                <a:solidFill>
                  <a:srgbClr val="000000"/>
                </a:solidFill>
                <a:sym typeface="Symbol" pitchFamily="18" charset="2"/>
              </a:rPr>
              <a:t>tor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F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of final states holds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F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j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== 1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  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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F</a:t>
            </a:r>
            <a:r>
              <a:rPr lang="cs-CZ" b="1" i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 </a:t>
            </a:r>
          </a:p>
        </p:txBody>
      </p:sp>
      <p:grpSp>
        <p:nvGrpSpPr>
          <p:cNvPr id="27694" name="Group 85"/>
          <p:cNvGrpSpPr>
            <a:grpSpLocks/>
          </p:cNvGrpSpPr>
          <p:nvPr/>
        </p:nvGrpSpPr>
        <p:grpSpPr bwMode="auto">
          <a:xfrm>
            <a:off x="539750" y="2636838"/>
            <a:ext cx="3382963" cy="792162"/>
            <a:chOff x="522" y="2522"/>
            <a:chExt cx="2131" cy="499"/>
          </a:xfrm>
        </p:grpSpPr>
        <p:sp>
          <p:nvSpPr>
            <p:cNvPr id="27808" name="Line 18"/>
            <p:cNvSpPr>
              <a:spLocks noChangeShapeType="1"/>
            </p:cNvSpPr>
            <p:nvPr/>
          </p:nvSpPr>
          <p:spPr bwMode="auto">
            <a:xfrm>
              <a:off x="2064" y="293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09" name="Text Box 5"/>
            <p:cNvSpPr txBox="1">
              <a:spLocks noChangeArrowheads="1"/>
            </p:cNvSpPr>
            <p:nvPr/>
          </p:nvSpPr>
          <p:spPr bwMode="auto">
            <a:xfrm>
              <a:off x="805" y="2522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 smtClean="0">
                  <a:solidFill>
                    <a:srgbClr val="000000"/>
                  </a:solidFill>
                  <a:sym typeface="Symbol"/>
                </a:rPr>
                <a:t>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810" name="Arc 6"/>
            <p:cNvSpPr>
              <a:spLocks/>
            </p:cNvSpPr>
            <p:nvPr/>
          </p:nvSpPr>
          <p:spPr bwMode="auto">
            <a:xfrm rot="5400000" flipH="1">
              <a:off x="659" y="2668"/>
              <a:ext cx="245" cy="136"/>
            </a:xfrm>
            <a:custGeom>
              <a:avLst/>
              <a:gdLst>
                <a:gd name="T0" fmla="*/ 0 w 43199"/>
                <a:gd name="T1" fmla="*/ 0 h 43200"/>
                <a:gd name="T2" fmla="*/ 0 w 43199"/>
                <a:gd name="T3" fmla="*/ 0 h 43200"/>
                <a:gd name="T4" fmla="*/ 1 w 4319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11" name="Oval 7"/>
            <p:cNvSpPr>
              <a:spLocks noChangeArrowheads="1"/>
            </p:cNvSpPr>
            <p:nvPr/>
          </p:nvSpPr>
          <p:spPr bwMode="auto">
            <a:xfrm>
              <a:off x="713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7812" name="Text Box 8"/>
            <p:cNvSpPr txBox="1">
              <a:spLocks noChangeArrowheads="1"/>
            </p:cNvSpPr>
            <p:nvPr/>
          </p:nvSpPr>
          <p:spPr bwMode="auto">
            <a:xfrm>
              <a:off x="986" y="2749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>
                  <a:solidFill>
                    <a:srgbClr val="000000"/>
                  </a:solidFill>
                </a:rPr>
                <a:t>a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813" name="Line 9"/>
            <p:cNvSpPr>
              <a:spLocks noChangeShapeType="1"/>
            </p:cNvSpPr>
            <p:nvPr/>
          </p:nvSpPr>
          <p:spPr bwMode="auto">
            <a:xfrm>
              <a:off x="895" y="2930"/>
              <a:ext cx="39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14" name="Oval 10"/>
            <p:cNvSpPr>
              <a:spLocks noChangeArrowheads="1"/>
            </p:cNvSpPr>
            <p:nvPr/>
          </p:nvSpPr>
          <p:spPr bwMode="auto">
            <a:xfrm>
              <a:off x="1292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7815" name="Text Box 11"/>
            <p:cNvSpPr txBox="1">
              <a:spLocks noChangeArrowheads="1"/>
            </p:cNvSpPr>
            <p:nvPr/>
          </p:nvSpPr>
          <p:spPr bwMode="auto">
            <a:xfrm>
              <a:off x="1565" y="2750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>
                  <a:solidFill>
                    <a:srgbClr val="000000"/>
                  </a:solidFill>
                </a:rPr>
                <a:t>b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816" name="Line 12"/>
            <p:cNvSpPr>
              <a:spLocks noChangeShapeType="1"/>
            </p:cNvSpPr>
            <p:nvPr/>
          </p:nvSpPr>
          <p:spPr bwMode="auto">
            <a:xfrm>
              <a:off x="1474" y="293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17" name="Oval 13"/>
            <p:cNvSpPr>
              <a:spLocks noChangeArrowheads="1"/>
            </p:cNvSpPr>
            <p:nvPr/>
          </p:nvSpPr>
          <p:spPr bwMode="auto">
            <a:xfrm>
              <a:off x="1882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7818" name="Text Box 17"/>
            <p:cNvSpPr txBox="1">
              <a:spLocks noChangeArrowheads="1"/>
            </p:cNvSpPr>
            <p:nvPr/>
          </p:nvSpPr>
          <p:spPr bwMode="auto">
            <a:xfrm>
              <a:off x="2154" y="2750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>
                  <a:solidFill>
                    <a:srgbClr val="000000"/>
                  </a:solidFill>
                </a:rPr>
                <a:t>a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grpSp>
          <p:nvGrpSpPr>
            <p:cNvPr id="27819" name="Group 19"/>
            <p:cNvGrpSpPr>
              <a:grpSpLocks/>
            </p:cNvGrpSpPr>
            <p:nvPr/>
          </p:nvGrpSpPr>
          <p:grpSpPr bwMode="auto">
            <a:xfrm>
              <a:off x="2472" y="2840"/>
              <a:ext cx="181" cy="181"/>
              <a:chOff x="3334" y="799"/>
              <a:chExt cx="454" cy="453"/>
            </a:xfrm>
          </p:grpSpPr>
          <p:sp>
            <p:nvSpPr>
              <p:cNvPr id="27821" name="Oval 20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7822" name="Oval 21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3</a:t>
                </a:r>
              </a:p>
            </p:txBody>
          </p:sp>
        </p:grpSp>
        <p:sp>
          <p:nvSpPr>
            <p:cNvPr id="27820" name="Arc 22"/>
            <p:cNvSpPr>
              <a:spLocks/>
            </p:cNvSpPr>
            <p:nvPr/>
          </p:nvSpPr>
          <p:spPr bwMode="auto">
            <a:xfrm flipH="1" flipV="1">
              <a:off x="522" y="2840"/>
              <a:ext cx="182" cy="92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7695" name="AutoShape 24"/>
          <p:cNvSpPr>
            <a:spLocks noChangeArrowheads="1"/>
          </p:cNvSpPr>
          <p:nvPr/>
        </p:nvSpPr>
        <p:spPr bwMode="auto">
          <a:xfrm>
            <a:off x="1692275" y="5086350"/>
            <a:ext cx="1655763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</a:rPr>
              <a:t>z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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 b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cs-CZ" b="1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 </a:t>
            </a:r>
            <a:r>
              <a:rPr lang="en-US" b="1">
                <a:solidFill>
                  <a:srgbClr val="000000"/>
                </a:solidFill>
                <a:sym typeface="Symbol" pitchFamily="18" charset="2"/>
              </a:rPr>
              <a:t>{</a:t>
            </a:r>
            <a:r>
              <a:rPr lang="cs-CZ" b="1" i="1">
                <a:solidFill>
                  <a:srgbClr val="000000"/>
                </a:solidFill>
                <a:sym typeface="Symbol" pitchFamily="18" charset="2"/>
              </a:rPr>
              <a:t>a</a:t>
            </a:r>
            <a:r>
              <a:rPr lang="en-US" b="1">
                <a:solidFill>
                  <a:srgbClr val="000000"/>
                </a:solidFill>
                <a:sym typeface="Symbol" pitchFamily="18" charset="2"/>
              </a:rPr>
              <a:t>, </a:t>
            </a:r>
            <a:r>
              <a:rPr lang="cs-CZ" b="1" i="1">
                <a:solidFill>
                  <a:srgbClr val="000000"/>
                </a:solidFill>
                <a:sym typeface="Symbol" pitchFamily="18" charset="2"/>
              </a:rPr>
              <a:t>b</a:t>
            </a:r>
            <a:r>
              <a:rPr lang="en-US" b="1">
                <a:solidFill>
                  <a:srgbClr val="000000"/>
                </a:solidFill>
                <a:sym typeface="Symbol" pitchFamily="18" charset="2"/>
              </a:rPr>
              <a:t>}</a:t>
            </a:r>
            <a:r>
              <a:rPr lang="cs-CZ" b="1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92998" name="Group 838"/>
          <p:cNvGraphicFramePr>
            <a:graphicFrameLocks noGrp="1"/>
          </p:cNvGraphicFramePr>
          <p:nvPr/>
        </p:nvGraphicFramePr>
        <p:xfrm>
          <a:off x="4932363" y="2781300"/>
          <a:ext cx="431800" cy="3598864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903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04" name="Text Box 566"/>
          <p:cNvSpPr txBox="1">
            <a:spLocks noChangeArrowheads="1"/>
          </p:cNvSpPr>
          <p:nvPr/>
        </p:nvSpPr>
        <p:spPr bwMode="auto">
          <a:xfrm>
            <a:off x="4787900" y="24923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T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7705" name="AutoShape 840"/>
          <p:cNvSpPr>
            <a:spLocks noChangeArrowheads="1"/>
          </p:cNvSpPr>
          <p:nvPr/>
        </p:nvSpPr>
        <p:spPr bwMode="auto">
          <a:xfrm>
            <a:off x="684213" y="5626100"/>
            <a:ext cx="3167062" cy="647700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Automat</a:t>
            </a:r>
            <a:r>
              <a:rPr lang="en-US" smtClean="0">
                <a:solidFill>
                  <a:srgbClr val="000000"/>
                </a:solidFill>
              </a:rPr>
              <a:t>on</a:t>
            </a:r>
            <a:r>
              <a:rPr lang="cs-CZ" smtClean="0">
                <a:solidFill>
                  <a:srgbClr val="000000"/>
                </a:solidFill>
              </a:rPr>
              <a:t> A </a:t>
            </a:r>
            <a:r>
              <a:rPr lang="en-US" smtClean="0">
                <a:solidFill>
                  <a:srgbClr val="000000"/>
                </a:solidFill>
              </a:rPr>
              <a:t>detects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pattern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i="1">
                <a:solidFill>
                  <a:srgbClr val="000000"/>
                </a:solidFill>
              </a:rPr>
              <a:t>aba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in a text.</a:t>
            </a:r>
            <a:r>
              <a:rPr lang="cs-CZ" smtClean="0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27706" name="AutoShape 843"/>
          <p:cNvCxnSpPr>
            <a:cxnSpLocks noChangeShapeType="1"/>
            <a:stCxn id="27653" idx="5"/>
            <a:endCxn id="27691" idx="3"/>
          </p:cNvCxnSpPr>
          <p:nvPr/>
        </p:nvCxnSpPr>
        <p:spPr bwMode="auto">
          <a:xfrm flipV="1">
            <a:off x="2339975" y="3716338"/>
            <a:ext cx="3036888" cy="369887"/>
          </a:xfrm>
          <a:prstGeom prst="curvedConnector2">
            <a:avLst/>
          </a:prstGeom>
          <a:noFill/>
          <a:ln w="28575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07" name="AutoShape 850"/>
          <p:cNvCxnSpPr>
            <a:cxnSpLocks noChangeShapeType="1"/>
            <a:stCxn id="27654" idx="5"/>
            <a:endCxn id="27655" idx="2"/>
          </p:cNvCxnSpPr>
          <p:nvPr/>
        </p:nvCxnSpPr>
        <p:spPr bwMode="auto">
          <a:xfrm>
            <a:off x="2374900" y="4646613"/>
            <a:ext cx="2976563" cy="198437"/>
          </a:xfrm>
          <a:prstGeom prst="curvedConnector3">
            <a:avLst>
              <a:gd name="adj1" fmla="val 49014"/>
            </a:avLst>
          </a:prstGeom>
          <a:noFill/>
          <a:ln w="28575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708" name="AutoShape 851"/>
          <p:cNvSpPr>
            <a:spLocks noChangeArrowheads="1"/>
          </p:cNvSpPr>
          <p:nvPr/>
        </p:nvSpPr>
        <p:spPr bwMode="auto">
          <a:xfrm>
            <a:off x="6732588" y="2708275"/>
            <a:ext cx="1871860" cy="1081088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Bit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repre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cs-CZ" smtClean="0">
                <a:solidFill>
                  <a:srgbClr val="000000"/>
                </a:solidFill>
              </a:rPr>
              <a:t>enta</a:t>
            </a:r>
            <a:r>
              <a:rPr lang="en-US" smtClean="0">
                <a:solidFill>
                  <a:srgbClr val="000000"/>
                </a:solidFill>
              </a:rPr>
              <a:t>tion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automaton A</a:t>
            </a:r>
            <a:r>
              <a:rPr lang="en-US" baseline="-25000">
                <a:solidFill>
                  <a:srgbClr val="000000"/>
                </a:solidFill>
              </a:rPr>
              <a:t>.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7709" name="AutoShape 854"/>
          <p:cNvSpPr>
            <a:spLocks noChangeArrowheads="1"/>
          </p:cNvSpPr>
          <p:nvPr/>
        </p:nvSpPr>
        <p:spPr bwMode="auto">
          <a:xfrm>
            <a:off x="684212" y="2133600"/>
            <a:ext cx="1223491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10" name="Rectangle 855"/>
          <p:cNvSpPr>
            <a:spLocks noChangeArrowheads="1"/>
          </p:cNvSpPr>
          <p:nvPr/>
        </p:nvSpPr>
        <p:spPr bwMode="auto">
          <a:xfrm>
            <a:off x="6877050" y="4437063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7711" name="Rectangle 859"/>
          <p:cNvSpPr>
            <a:spLocks noChangeArrowheads="1"/>
          </p:cNvSpPr>
          <p:nvPr/>
        </p:nvSpPr>
        <p:spPr bwMode="auto">
          <a:xfrm>
            <a:off x="7164388" y="4437063"/>
            <a:ext cx="2873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7712" name="Rectangle 860"/>
          <p:cNvSpPr>
            <a:spLocks noChangeArrowheads="1"/>
          </p:cNvSpPr>
          <p:nvPr/>
        </p:nvSpPr>
        <p:spPr bwMode="auto">
          <a:xfrm>
            <a:off x="7451725" y="4437063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7713" name="Rectangle 861"/>
          <p:cNvSpPr>
            <a:spLocks noChangeArrowheads="1"/>
          </p:cNvSpPr>
          <p:nvPr/>
        </p:nvSpPr>
        <p:spPr bwMode="auto">
          <a:xfrm>
            <a:off x="7740650" y="4437063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714" name="Text Box 862"/>
          <p:cNvSpPr txBox="1">
            <a:spLocks noChangeArrowheads="1"/>
          </p:cNvSpPr>
          <p:nvPr/>
        </p:nvSpPr>
        <p:spPr bwMode="auto">
          <a:xfrm>
            <a:off x="6875463" y="40782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F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7791" name="AutoShape 86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2" name="AutoShape 86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7793" name="Group 86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7804" name="Group 87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7806" name="Rectangle 87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807" name="Line 87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805" name="Arc 87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7794" name="AutoShape 87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5" name="AutoShape 87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7796" name="Group 87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7800" name="Group 87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7802" name="Rectangle 87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803" name="Line 87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801" name="Arc 88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7797" name="AutoShape 88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Bits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8" name="Text Box 88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9" name="Text Box 883"/>
          <p:cNvSpPr txBox="1">
            <a:spLocks noChangeArrowheads="1"/>
          </p:cNvSpPr>
          <p:nvPr/>
        </p:nvSpPr>
        <p:spPr bwMode="auto">
          <a:xfrm>
            <a:off x="791098" y="3716338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</a:t>
            </a:r>
            <a:endParaRPr lang="cs-CZ" b="1" baseline="-25000">
              <a:solidFill>
                <a:srgbClr val="000000"/>
              </a:solidFill>
            </a:endParaRPr>
          </a:p>
        </p:txBody>
      </p:sp>
      <p:graphicFrame>
        <p:nvGraphicFramePr>
          <p:cNvPr id="92997" name="Group 8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51996"/>
              </p:ext>
            </p:extLst>
          </p:nvPr>
        </p:nvGraphicFramePr>
        <p:xfrm>
          <a:off x="5364163" y="2492375"/>
          <a:ext cx="1130300" cy="3894139"/>
        </p:xfrm>
        <a:graphic>
          <a:graphicData uri="http://schemas.openxmlformats.org/drawingml/2006/table">
            <a:tbl>
              <a:tblPr/>
              <a:tblGrid>
                <a:gridCol w="446087"/>
                <a:gridCol w="442913"/>
                <a:gridCol w="2413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47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654"/>
          <p:cNvSpPr>
            <a:spLocks noChangeArrowheads="1"/>
          </p:cNvSpPr>
          <p:nvPr/>
        </p:nvSpPr>
        <p:spPr bwMode="auto">
          <a:xfrm>
            <a:off x="107950" y="333375"/>
            <a:ext cx="8785225" cy="6335713"/>
          </a:xfrm>
          <a:prstGeom prst="roundRect">
            <a:avLst>
              <a:gd name="adj" fmla="val 2472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3333FF"/>
              </a:solidFill>
            </a:endParaRPr>
          </a:p>
        </p:txBody>
      </p:sp>
      <p:graphicFrame>
        <p:nvGraphicFramePr>
          <p:cNvPr id="96820" name="Group 564"/>
          <p:cNvGraphicFramePr>
            <a:graphicFrameLocks noGrp="1"/>
          </p:cNvGraphicFramePr>
          <p:nvPr/>
        </p:nvGraphicFramePr>
        <p:xfrm>
          <a:off x="3708400" y="739775"/>
          <a:ext cx="446088" cy="1584326"/>
        </p:xfrm>
        <a:graphic>
          <a:graphicData uri="http://schemas.openxmlformats.org/drawingml/2006/table">
            <a:tbl>
              <a:tblPr/>
              <a:tblGrid>
                <a:gridCol w="446088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1" name="Freeform 623"/>
          <p:cNvSpPr>
            <a:spLocks/>
          </p:cNvSpPr>
          <p:nvPr/>
        </p:nvSpPr>
        <p:spPr bwMode="auto">
          <a:xfrm>
            <a:off x="1403350" y="2900363"/>
            <a:ext cx="627063" cy="963612"/>
          </a:xfrm>
          <a:custGeom>
            <a:avLst/>
            <a:gdLst>
              <a:gd name="T0" fmla="*/ 524192918 w 395"/>
              <a:gd name="T1" fmla="*/ 50403099 h 607"/>
              <a:gd name="T2" fmla="*/ 161290129 w 395"/>
              <a:gd name="T3" fmla="*/ 287297663 h 607"/>
              <a:gd name="T4" fmla="*/ 118448232 w 395"/>
              <a:gd name="T5" fmla="*/ 1353322410 h 607"/>
              <a:gd name="T6" fmla="*/ 874495710 w 395"/>
              <a:gd name="T7" fmla="*/ 1340722429 h 607"/>
              <a:gd name="T8" fmla="*/ 849294127 w 395"/>
              <a:gd name="T9" fmla="*/ 262096114 h 607"/>
              <a:gd name="T10" fmla="*/ 524192918 w 395"/>
              <a:gd name="T11" fmla="*/ 50403099 h 6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5" h="607">
                <a:moveTo>
                  <a:pt x="208" y="20"/>
                </a:moveTo>
                <a:cubicBezTo>
                  <a:pt x="158" y="0"/>
                  <a:pt x="91" y="28"/>
                  <a:pt x="64" y="114"/>
                </a:cubicBezTo>
                <a:cubicBezTo>
                  <a:pt x="37" y="200"/>
                  <a:pt x="0" y="467"/>
                  <a:pt x="47" y="537"/>
                </a:cubicBezTo>
                <a:cubicBezTo>
                  <a:pt x="94" y="607"/>
                  <a:pt x="299" y="604"/>
                  <a:pt x="347" y="532"/>
                </a:cubicBezTo>
                <a:cubicBezTo>
                  <a:pt x="395" y="460"/>
                  <a:pt x="360" y="189"/>
                  <a:pt x="337" y="104"/>
                </a:cubicBezTo>
                <a:cubicBezTo>
                  <a:pt x="314" y="19"/>
                  <a:pt x="235" y="38"/>
                  <a:pt x="208" y="2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96539" name="Group 2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88028"/>
              </p:ext>
            </p:extLst>
          </p:nvPr>
        </p:nvGraphicFramePr>
        <p:xfrm>
          <a:off x="4097338" y="817563"/>
          <a:ext cx="4435475" cy="1793876"/>
        </p:xfrm>
        <a:graphic>
          <a:graphicData uri="http://schemas.openxmlformats.org/drawingml/2006/table">
            <a:tbl>
              <a:tblPr/>
              <a:tblGrid>
                <a:gridCol w="288925"/>
                <a:gridCol w="431800"/>
                <a:gridCol w="287337"/>
                <a:gridCol w="288925"/>
                <a:gridCol w="431800"/>
                <a:gridCol w="503238"/>
                <a:gridCol w="288925"/>
                <a:gridCol w="431800"/>
                <a:gridCol w="466725"/>
                <a:gridCol w="396875"/>
                <a:gridCol w="619125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{0,2}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{0,2}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{0,1,3}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68" name="Freeform 622"/>
          <p:cNvSpPr>
            <a:spLocks/>
          </p:cNvSpPr>
          <p:nvPr/>
        </p:nvSpPr>
        <p:spPr bwMode="auto">
          <a:xfrm>
            <a:off x="5292725" y="2540000"/>
            <a:ext cx="2879725" cy="2592388"/>
          </a:xfrm>
          <a:custGeom>
            <a:avLst/>
            <a:gdLst>
              <a:gd name="T0" fmla="*/ 0 w 1792"/>
              <a:gd name="T1" fmla="*/ 2147483647 h 1580"/>
              <a:gd name="T2" fmla="*/ 2147483647 w 1792"/>
              <a:gd name="T3" fmla="*/ 2147483647 h 1580"/>
              <a:gd name="T4" fmla="*/ 2147483647 w 1792"/>
              <a:gd name="T5" fmla="*/ 589563176 h 1580"/>
              <a:gd name="T6" fmla="*/ 2147483647 w 1792"/>
              <a:gd name="T7" fmla="*/ 102299240 h 15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92" h="1580">
                <a:moveTo>
                  <a:pt x="0" y="1580"/>
                </a:moveTo>
                <a:cubicBezTo>
                  <a:pt x="646" y="1580"/>
                  <a:pt x="1292" y="1580"/>
                  <a:pt x="1542" y="1353"/>
                </a:cubicBezTo>
                <a:cubicBezTo>
                  <a:pt x="1792" y="1126"/>
                  <a:pt x="1505" y="438"/>
                  <a:pt x="1497" y="219"/>
                </a:cubicBezTo>
                <a:cubicBezTo>
                  <a:pt x="1489" y="0"/>
                  <a:pt x="1493" y="19"/>
                  <a:pt x="1497" y="3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42" name="Line 296"/>
          <p:cNvSpPr>
            <a:spLocks noChangeShapeType="1"/>
          </p:cNvSpPr>
          <p:nvPr/>
        </p:nvSpPr>
        <p:spPr bwMode="auto">
          <a:xfrm flipH="1">
            <a:off x="2244725" y="2314575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43" name="Text Box 297"/>
          <p:cNvSpPr txBox="1">
            <a:spLocks noChangeArrowheads="1"/>
          </p:cNvSpPr>
          <p:nvPr/>
        </p:nvSpPr>
        <p:spPr bwMode="auto">
          <a:xfrm>
            <a:off x="2411413" y="2324100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sets of states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44" name="Text Box 298"/>
          <p:cNvSpPr txBox="1">
            <a:spLocks noChangeArrowheads="1"/>
          </p:cNvSpPr>
          <p:nvPr/>
        </p:nvSpPr>
        <p:spPr bwMode="auto">
          <a:xfrm>
            <a:off x="1403648" y="1196752"/>
            <a:ext cx="208823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sets of states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repre</a:t>
            </a:r>
            <a:r>
              <a:rPr lang="en-US" sz="1600" smtClean="0">
                <a:solidFill>
                  <a:srgbClr val="000000"/>
                </a:solidFill>
              </a:rPr>
              <a:t>s</a:t>
            </a:r>
            <a:r>
              <a:rPr lang="cs-CZ" sz="1600" smtClean="0">
                <a:solidFill>
                  <a:srgbClr val="000000"/>
                </a:solidFill>
              </a:rPr>
              <a:t>ent</a:t>
            </a:r>
            <a:r>
              <a:rPr lang="en-US" sz="1600" smtClean="0">
                <a:solidFill>
                  <a:srgbClr val="000000"/>
                </a:solidFill>
              </a:rPr>
              <a:t>ed by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bit arrays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during computation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45" name="AutoShape 299"/>
          <p:cNvSpPr>
            <a:spLocks/>
          </p:cNvSpPr>
          <p:nvPr/>
        </p:nvSpPr>
        <p:spPr bwMode="auto">
          <a:xfrm>
            <a:off x="3563938" y="1171575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96559" name="Group 303"/>
          <p:cNvGraphicFramePr>
            <a:graphicFrameLocks noGrp="1"/>
          </p:cNvGraphicFramePr>
          <p:nvPr/>
        </p:nvGraphicFramePr>
        <p:xfrm>
          <a:off x="611188" y="2967038"/>
          <a:ext cx="431800" cy="3598862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90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54" name="Rectangle 322"/>
          <p:cNvSpPr>
            <a:spLocks noChangeArrowheads="1"/>
          </p:cNvSpPr>
          <p:nvPr/>
        </p:nvSpPr>
        <p:spPr bwMode="auto">
          <a:xfrm>
            <a:off x="6229350" y="5995988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8855" name="Rectangle 323"/>
          <p:cNvSpPr>
            <a:spLocks noChangeArrowheads="1"/>
          </p:cNvSpPr>
          <p:nvPr/>
        </p:nvSpPr>
        <p:spPr bwMode="auto">
          <a:xfrm>
            <a:off x="6516688" y="5995988"/>
            <a:ext cx="2873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8856" name="Rectangle 324"/>
          <p:cNvSpPr>
            <a:spLocks noChangeArrowheads="1"/>
          </p:cNvSpPr>
          <p:nvPr/>
        </p:nvSpPr>
        <p:spPr bwMode="auto">
          <a:xfrm>
            <a:off x="6804025" y="5995988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8857" name="Rectangle 325"/>
          <p:cNvSpPr>
            <a:spLocks noChangeArrowheads="1"/>
          </p:cNvSpPr>
          <p:nvPr/>
        </p:nvSpPr>
        <p:spPr bwMode="auto">
          <a:xfrm>
            <a:off x="7092950" y="5995988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858" name="Text Box 326"/>
          <p:cNvSpPr txBox="1">
            <a:spLocks noChangeArrowheads="1"/>
          </p:cNvSpPr>
          <p:nvPr/>
        </p:nvSpPr>
        <p:spPr bwMode="auto">
          <a:xfrm>
            <a:off x="6227763" y="56372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F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8859" name="Text Box 430"/>
          <p:cNvSpPr txBox="1">
            <a:spLocks noChangeArrowheads="1"/>
          </p:cNvSpPr>
          <p:nvPr/>
        </p:nvSpPr>
        <p:spPr bwMode="auto">
          <a:xfrm>
            <a:off x="611188" y="26114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T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8860" name="Text Box 432"/>
          <p:cNvSpPr txBox="1">
            <a:spLocks noChangeArrowheads="1"/>
          </p:cNvSpPr>
          <p:nvPr/>
        </p:nvSpPr>
        <p:spPr bwMode="auto">
          <a:xfrm>
            <a:off x="2555875" y="739775"/>
            <a:ext cx="14414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 text</a:t>
            </a:r>
            <a:r>
              <a:rPr lang="en-US" sz="1600" smtClean="0">
                <a:solidFill>
                  <a:srgbClr val="000000"/>
                </a:solidFill>
              </a:rPr>
              <a:t> symbols: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61" name="Text Box 434"/>
          <p:cNvSpPr txBox="1">
            <a:spLocks noChangeArrowheads="1"/>
          </p:cNvSpPr>
          <p:nvPr/>
        </p:nvSpPr>
        <p:spPr bwMode="auto">
          <a:xfrm>
            <a:off x="7596188" y="476250"/>
            <a:ext cx="5725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time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62" name="AutoShape 438"/>
          <p:cNvSpPr>
            <a:spLocks noChangeArrowheads="1"/>
          </p:cNvSpPr>
          <p:nvPr/>
        </p:nvSpPr>
        <p:spPr bwMode="auto">
          <a:xfrm>
            <a:off x="1619673" y="452438"/>
            <a:ext cx="2090316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start</a:t>
            </a:r>
            <a:r>
              <a:rPr lang="en-US" sz="1600" smtClean="0">
                <a:solidFill>
                  <a:srgbClr val="000000"/>
                </a:solidFill>
              </a:rPr>
              <a:t>ing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r>
              <a:rPr lang="en-US" sz="1600">
                <a:solidFill>
                  <a:srgbClr val="000000"/>
                </a:solidFill>
              </a:rPr>
              <a:t>c</a:t>
            </a:r>
            <a:r>
              <a:rPr lang="cs-CZ" sz="1600" smtClean="0">
                <a:solidFill>
                  <a:srgbClr val="000000"/>
                </a:solidFill>
              </a:rPr>
              <a:t>onfigura</a:t>
            </a:r>
            <a:r>
              <a:rPr lang="en-US" sz="1600" smtClean="0">
                <a:solidFill>
                  <a:srgbClr val="000000"/>
                </a:solidFill>
              </a:rPr>
              <a:t>tion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8863" name="Line 439"/>
          <p:cNvSpPr>
            <a:spLocks noChangeShapeType="1"/>
          </p:cNvSpPr>
          <p:nvPr/>
        </p:nvSpPr>
        <p:spPr bwMode="auto">
          <a:xfrm flipH="1">
            <a:off x="2216150" y="110013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64" name="AutoShape 440"/>
          <p:cNvSpPr>
            <a:spLocks noChangeArrowheads="1"/>
          </p:cNvSpPr>
          <p:nvPr/>
        </p:nvSpPr>
        <p:spPr bwMode="auto">
          <a:xfrm>
            <a:off x="2843212" y="3548063"/>
            <a:ext cx="4465091" cy="431800"/>
          </a:xfrm>
          <a:prstGeom prst="roundRect">
            <a:avLst>
              <a:gd name="adj" fmla="val 16301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Automat</a:t>
            </a:r>
            <a:r>
              <a:rPr lang="en-US" sz="1600" smtClean="0">
                <a:solidFill>
                  <a:srgbClr val="000000"/>
                </a:solidFill>
              </a:rPr>
              <a:t>on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r>
              <a:rPr lang="en-US" sz="1600" smtClean="0">
                <a:solidFill>
                  <a:srgbClr val="000000"/>
                </a:solidFill>
              </a:rPr>
              <a:t>is in states {</a:t>
            </a:r>
            <a:r>
              <a:rPr lang="en-US" sz="1600">
                <a:solidFill>
                  <a:srgbClr val="000000"/>
                </a:solidFill>
              </a:rPr>
              <a:t>0,1}</a:t>
            </a:r>
            <a:r>
              <a:rPr lang="cs-CZ" sz="1600">
                <a:solidFill>
                  <a:srgbClr val="000000"/>
                </a:solidFill>
              </a:rPr>
              <a:t>, </a:t>
            </a:r>
            <a:r>
              <a:rPr lang="en-US" sz="1600" smtClean="0">
                <a:solidFill>
                  <a:srgbClr val="000000"/>
                </a:solidFill>
              </a:rPr>
              <a:t>it reads symbol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r>
              <a:rPr lang="cs-CZ" sz="1600" i="1">
                <a:solidFill>
                  <a:srgbClr val="000000"/>
                </a:solidFill>
              </a:rPr>
              <a:t>b </a:t>
            </a:r>
            <a:r>
              <a:rPr lang="cs-CZ" sz="1600">
                <a:solidFill>
                  <a:srgbClr val="000000"/>
                </a:solidFill>
              </a:rPr>
              <a:t> 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8865" name="Line 442"/>
          <p:cNvSpPr>
            <a:spLocks noChangeShapeType="1"/>
          </p:cNvSpPr>
          <p:nvPr/>
        </p:nvSpPr>
        <p:spPr bwMode="auto">
          <a:xfrm>
            <a:off x="5435600" y="765175"/>
            <a:ext cx="2951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66" name="AutoShape 445"/>
          <p:cNvSpPr>
            <a:spLocks noChangeArrowheads="1"/>
          </p:cNvSpPr>
          <p:nvPr/>
        </p:nvSpPr>
        <p:spPr bwMode="auto">
          <a:xfrm>
            <a:off x="2987675" y="3332163"/>
            <a:ext cx="115227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graphicFrame>
        <p:nvGraphicFramePr>
          <p:cNvPr id="96846" name="Group 590"/>
          <p:cNvGraphicFramePr>
            <a:graphicFrameLocks noGrp="1"/>
          </p:cNvGraphicFramePr>
          <p:nvPr/>
        </p:nvGraphicFramePr>
        <p:xfrm>
          <a:off x="3203575" y="4987925"/>
          <a:ext cx="215900" cy="1200151"/>
        </p:xfrm>
        <a:graphic>
          <a:graphicData uri="http://schemas.openxmlformats.org/drawingml/2006/table">
            <a:tbl>
              <a:tblPr/>
              <a:tblGrid>
                <a:gridCol w="2159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847" name="Group 591"/>
          <p:cNvGraphicFramePr>
            <a:graphicFrameLocks noGrp="1"/>
          </p:cNvGraphicFramePr>
          <p:nvPr/>
        </p:nvGraphicFramePr>
        <p:xfrm>
          <a:off x="4138613" y="4987925"/>
          <a:ext cx="215900" cy="1200151"/>
        </p:xfrm>
        <a:graphic>
          <a:graphicData uri="http://schemas.openxmlformats.org/drawingml/2006/table">
            <a:tbl>
              <a:tblPr/>
              <a:tblGrid>
                <a:gridCol w="2159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91" name="Text Box 603"/>
          <p:cNvSpPr txBox="1">
            <a:spLocks noChangeArrowheads="1"/>
          </p:cNvSpPr>
          <p:nvPr/>
        </p:nvSpPr>
        <p:spPr bwMode="auto">
          <a:xfrm>
            <a:off x="3563938" y="541972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OR</a:t>
            </a:r>
          </a:p>
        </p:txBody>
      </p:sp>
      <p:graphicFrame>
        <p:nvGraphicFramePr>
          <p:cNvPr id="96860" name="Group 604"/>
          <p:cNvGraphicFramePr>
            <a:graphicFrameLocks noGrp="1"/>
          </p:cNvGraphicFramePr>
          <p:nvPr/>
        </p:nvGraphicFramePr>
        <p:xfrm>
          <a:off x="5076825" y="4987925"/>
          <a:ext cx="215900" cy="1200151"/>
        </p:xfrm>
        <a:graphic>
          <a:graphicData uri="http://schemas.openxmlformats.org/drawingml/2006/table">
            <a:tbl>
              <a:tblPr/>
              <a:tblGrid>
                <a:gridCol w="2159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904" name="Text Box 616"/>
          <p:cNvSpPr txBox="1">
            <a:spLocks noChangeArrowheads="1"/>
          </p:cNvSpPr>
          <p:nvPr/>
        </p:nvSpPr>
        <p:spPr bwMode="auto">
          <a:xfrm>
            <a:off x="4572000" y="5419725"/>
            <a:ext cx="303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28905" name="Line 618"/>
          <p:cNvSpPr>
            <a:spLocks noChangeShapeType="1"/>
          </p:cNvSpPr>
          <p:nvPr/>
        </p:nvSpPr>
        <p:spPr bwMode="auto">
          <a:xfrm>
            <a:off x="5292725" y="55641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06" name="Line 619"/>
          <p:cNvSpPr>
            <a:spLocks noChangeShapeType="1"/>
          </p:cNvSpPr>
          <p:nvPr/>
        </p:nvSpPr>
        <p:spPr bwMode="auto">
          <a:xfrm>
            <a:off x="7524750" y="2611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07" name="Freeform 625"/>
          <p:cNvSpPr>
            <a:spLocks/>
          </p:cNvSpPr>
          <p:nvPr/>
        </p:nvSpPr>
        <p:spPr bwMode="auto">
          <a:xfrm>
            <a:off x="6227763" y="2611438"/>
            <a:ext cx="1087437" cy="936625"/>
          </a:xfrm>
          <a:custGeom>
            <a:avLst/>
            <a:gdLst>
              <a:gd name="T0" fmla="*/ 547968289 w 2154"/>
              <a:gd name="T1" fmla="*/ 0 h 590"/>
              <a:gd name="T2" fmla="*/ 502601366 w 2154"/>
              <a:gd name="T3" fmla="*/ 819051575 h 590"/>
              <a:gd name="T4" fmla="*/ 269141667 w 2154"/>
              <a:gd name="T5" fmla="*/ 1005543138 h 590"/>
              <a:gd name="T6" fmla="*/ 42053117 w 2154"/>
              <a:gd name="T7" fmla="*/ 1106349388 h 590"/>
              <a:gd name="T8" fmla="*/ 16056608 w 2154"/>
              <a:gd name="T9" fmla="*/ 1486892188 h 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54" h="590">
                <a:moveTo>
                  <a:pt x="2150" y="0"/>
                </a:moveTo>
                <a:cubicBezTo>
                  <a:pt x="2120" y="54"/>
                  <a:pt x="2154" y="258"/>
                  <a:pt x="1972" y="325"/>
                </a:cubicBezTo>
                <a:cubicBezTo>
                  <a:pt x="1790" y="392"/>
                  <a:pt x="1357" y="380"/>
                  <a:pt x="1056" y="399"/>
                </a:cubicBezTo>
                <a:cubicBezTo>
                  <a:pt x="755" y="418"/>
                  <a:pt x="330" y="407"/>
                  <a:pt x="165" y="439"/>
                </a:cubicBezTo>
                <a:cubicBezTo>
                  <a:pt x="0" y="471"/>
                  <a:pt x="84" y="559"/>
                  <a:pt x="63" y="59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0" name="Freeform 632"/>
          <p:cNvSpPr>
            <a:spLocks/>
          </p:cNvSpPr>
          <p:nvPr/>
        </p:nvSpPr>
        <p:spPr bwMode="auto">
          <a:xfrm>
            <a:off x="1766889" y="2571750"/>
            <a:ext cx="4029248" cy="1001266"/>
          </a:xfrm>
          <a:custGeom>
            <a:avLst/>
            <a:gdLst>
              <a:gd name="T0" fmla="*/ 2147483647 w 2750"/>
              <a:gd name="T1" fmla="*/ 1643141875 h 652"/>
              <a:gd name="T2" fmla="*/ 2147483647 w 2750"/>
              <a:gd name="T3" fmla="*/ 622479388 h 652"/>
              <a:gd name="T4" fmla="*/ 2147483647 w 2750"/>
              <a:gd name="T5" fmla="*/ 461189388 h 652"/>
              <a:gd name="T6" fmla="*/ 1239916875 w 2750"/>
              <a:gd name="T7" fmla="*/ 151209375 h 652"/>
              <a:gd name="T8" fmla="*/ 408265313 w 2750"/>
              <a:gd name="T9" fmla="*/ 2520950 h 652"/>
              <a:gd name="T10" fmla="*/ 0 w 2750"/>
              <a:gd name="T11" fmla="*/ 163810950 h 6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50" h="652">
                <a:moveTo>
                  <a:pt x="2620" y="652"/>
                </a:moveTo>
                <a:cubicBezTo>
                  <a:pt x="2612" y="585"/>
                  <a:pt x="2750" y="325"/>
                  <a:pt x="2569" y="247"/>
                </a:cubicBezTo>
                <a:cubicBezTo>
                  <a:pt x="2388" y="169"/>
                  <a:pt x="1877" y="214"/>
                  <a:pt x="1531" y="183"/>
                </a:cubicBezTo>
                <a:cubicBezTo>
                  <a:pt x="1185" y="152"/>
                  <a:pt x="720" y="90"/>
                  <a:pt x="492" y="60"/>
                </a:cubicBezTo>
                <a:cubicBezTo>
                  <a:pt x="264" y="30"/>
                  <a:pt x="244" y="0"/>
                  <a:pt x="162" y="1"/>
                </a:cubicBezTo>
                <a:cubicBezTo>
                  <a:pt x="80" y="2"/>
                  <a:pt x="34" y="52"/>
                  <a:pt x="0" y="65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3" name="Line 636"/>
          <p:cNvSpPr>
            <a:spLocks noChangeShapeType="1"/>
          </p:cNvSpPr>
          <p:nvPr/>
        </p:nvSpPr>
        <p:spPr bwMode="auto">
          <a:xfrm>
            <a:off x="4211638" y="59531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4" name="Line 637"/>
          <p:cNvSpPr>
            <a:spLocks noChangeShapeType="1"/>
          </p:cNvSpPr>
          <p:nvPr/>
        </p:nvSpPr>
        <p:spPr bwMode="auto">
          <a:xfrm>
            <a:off x="3708400" y="595313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6" name="AutoShape 640"/>
          <p:cNvSpPr>
            <a:spLocks noChangeArrowheads="1"/>
          </p:cNvSpPr>
          <p:nvPr/>
        </p:nvSpPr>
        <p:spPr bwMode="auto">
          <a:xfrm>
            <a:off x="2484438" y="115888"/>
            <a:ext cx="6191250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17" name="AutoShape 647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8918" name="Group 648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930" name="Group 649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932" name="Rectangle 65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933" name="Line 65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8931" name="Arc 652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8919" name="AutoShape 653"/>
          <p:cNvSpPr>
            <a:spLocks noChangeArrowheads="1"/>
          </p:cNvSpPr>
          <p:nvPr/>
        </p:nvSpPr>
        <p:spPr bwMode="auto">
          <a:xfrm>
            <a:off x="6011863" y="44450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Bit Representation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20" name="AutoShape 639"/>
          <p:cNvSpPr>
            <a:spLocks noChangeArrowheads="1"/>
          </p:cNvSpPr>
          <p:nvPr/>
        </p:nvSpPr>
        <p:spPr bwMode="auto">
          <a:xfrm>
            <a:off x="179388" y="115888"/>
            <a:ext cx="25209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8921" name="Group 641"/>
          <p:cNvGrpSpPr>
            <a:grpSpLocks/>
          </p:cNvGrpSpPr>
          <p:nvPr/>
        </p:nvGrpSpPr>
        <p:grpSpPr bwMode="auto">
          <a:xfrm>
            <a:off x="2555875" y="115888"/>
            <a:ext cx="217488" cy="217487"/>
            <a:chOff x="2290" y="73"/>
            <a:chExt cx="137" cy="137"/>
          </a:xfrm>
        </p:grpSpPr>
        <p:grpSp>
          <p:nvGrpSpPr>
            <p:cNvPr id="28926" name="Group 6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928" name="Rectangle 6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929" name="Line 6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8927" name="Arc 6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8923" name="AutoShape 646"/>
          <p:cNvSpPr>
            <a:spLocks noChangeArrowheads="1"/>
          </p:cNvSpPr>
          <p:nvPr/>
        </p:nvSpPr>
        <p:spPr bwMode="auto">
          <a:xfrm>
            <a:off x="107950" y="404813"/>
            <a:ext cx="287338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24" name="Text Box 65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25" name="Text Box 657"/>
          <p:cNvSpPr txBox="1">
            <a:spLocks noChangeArrowheads="1"/>
          </p:cNvSpPr>
          <p:nvPr/>
        </p:nvSpPr>
        <p:spPr bwMode="auto">
          <a:xfrm>
            <a:off x="406923" y="1412875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8682" name="Freeform 624"/>
          <p:cNvSpPr>
            <a:spLocks/>
          </p:cNvSpPr>
          <p:nvPr/>
        </p:nvSpPr>
        <p:spPr bwMode="auto">
          <a:xfrm>
            <a:off x="1406525" y="3887788"/>
            <a:ext cx="608013" cy="892175"/>
          </a:xfrm>
          <a:custGeom>
            <a:avLst/>
            <a:gdLst>
              <a:gd name="T0" fmla="*/ 509071981 w 383"/>
              <a:gd name="T1" fmla="*/ 47883763 h 562"/>
              <a:gd name="T2" fmla="*/ 156249816 w 383"/>
              <a:gd name="T3" fmla="*/ 204133450 h 562"/>
              <a:gd name="T4" fmla="*/ 113407918 w 383"/>
              <a:gd name="T5" fmla="*/ 1270158750 h 562"/>
              <a:gd name="T6" fmla="*/ 844253832 w 383"/>
              <a:gd name="T7" fmla="*/ 1088707500 h 562"/>
              <a:gd name="T8" fmla="*/ 844253832 w 383"/>
              <a:gd name="T9" fmla="*/ 178931888 h 562"/>
              <a:gd name="T10" fmla="*/ 509071981 w 383"/>
              <a:gd name="T11" fmla="*/ 47883763 h 5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3" h="562">
                <a:moveTo>
                  <a:pt x="202" y="19"/>
                </a:moveTo>
                <a:cubicBezTo>
                  <a:pt x="157" y="21"/>
                  <a:pt x="88" y="0"/>
                  <a:pt x="62" y="81"/>
                </a:cubicBezTo>
                <a:cubicBezTo>
                  <a:pt x="36" y="162"/>
                  <a:pt x="0" y="446"/>
                  <a:pt x="45" y="504"/>
                </a:cubicBezTo>
                <a:cubicBezTo>
                  <a:pt x="90" y="562"/>
                  <a:pt x="287" y="504"/>
                  <a:pt x="335" y="432"/>
                </a:cubicBezTo>
                <a:cubicBezTo>
                  <a:pt x="383" y="360"/>
                  <a:pt x="357" y="140"/>
                  <a:pt x="335" y="71"/>
                </a:cubicBezTo>
                <a:cubicBezTo>
                  <a:pt x="313" y="2"/>
                  <a:pt x="247" y="17"/>
                  <a:pt x="202" y="19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96585" name="Group 3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52274"/>
              </p:ext>
            </p:extLst>
          </p:nvPr>
        </p:nvGraphicFramePr>
        <p:xfrm>
          <a:off x="1042988" y="2678113"/>
          <a:ext cx="1130300" cy="3894139"/>
        </p:xfrm>
        <a:graphic>
          <a:graphicData uri="http://schemas.openxmlformats.org/drawingml/2006/table">
            <a:tbl>
              <a:tblPr/>
              <a:tblGrid>
                <a:gridCol w="446087"/>
                <a:gridCol w="442913"/>
                <a:gridCol w="2413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8908" name="Freeform 630"/>
          <p:cNvSpPr>
            <a:spLocks/>
          </p:cNvSpPr>
          <p:nvPr/>
        </p:nvSpPr>
        <p:spPr bwMode="auto">
          <a:xfrm>
            <a:off x="1908175" y="2978150"/>
            <a:ext cx="3225800" cy="594866"/>
          </a:xfrm>
          <a:custGeom>
            <a:avLst/>
            <a:gdLst>
              <a:gd name="T0" fmla="*/ 2147483647 w 2032"/>
              <a:gd name="T1" fmla="*/ 1008062500 h 400"/>
              <a:gd name="T2" fmla="*/ 2147483647 w 2032"/>
              <a:gd name="T3" fmla="*/ 189012513 h 400"/>
              <a:gd name="T4" fmla="*/ 2147483647 w 2032"/>
              <a:gd name="T5" fmla="*/ 63004700 h 400"/>
              <a:gd name="T6" fmla="*/ 1078626875 w 2032"/>
              <a:gd name="T7" fmla="*/ 32762825 h 400"/>
              <a:gd name="T8" fmla="*/ 0 w 2032"/>
              <a:gd name="T9" fmla="*/ 26461720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2" h="400">
                <a:moveTo>
                  <a:pt x="2032" y="400"/>
                </a:moveTo>
                <a:cubicBezTo>
                  <a:pt x="2019" y="346"/>
                  <a:pt x="2023" y="137"/>
                  <a:pt x="1949" y="75"/>
                </a:cubicBezTo>
                <a:cubicBezTo>
                  <a:pt x="1875" y="13"/>
                  <a:pt x="1842" y="35"/>
                  <a:pt x="1589" y="25"/>
                </a:cubicBezTo>
                <a:cubicBezTo>
                  <a:pt x="1336" y="15"/>
                  <a:pt x="693" y="0"/>
                  <a:pt x="428" y="13"/>
                </a:cubicBezTo>
                <a:cubicBezTo>
                  <a:pt x="163" y="26"/>
                  <a:pt x="89" y="86"/>
                  <a:pt x="0" y="105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09" name="Freeform 631"/>
          <p:cNvSpPr>
            <a:spLocks/>
          </p:cNvSpPr>
          <p:nvPr/>
        </p:nvSpPr>
        <p:spPr bwMode="auto">
          <a:xfrm>
            <a:off x="1955513" y="3126868"/>
            <a:ext cx="3350555" cy="988321"/>
          </a:xfrm>
          <a:custGeom>
            <a:avLst/>
            <a:gdLst>
              <a:gd name="T0" fmla="*/ 2147483647 w 2145"/>
              <a:gd name="T1" fmla="*/ 821570938 h 598"/>
              <a:gd name="T2" fmla="*/ 2147483647 w 2145"/>
              <a:gd name="T3" fmla="*/ 216733438 h 598"/>
              <a:gd name="T4" fmla="*/ 2147483647 w 2145"/>
              <a:gd name="T5" fmla="*/ 131048125 h 598"/>
              <a:gd name="T6" fmla="*/ 1018142976 w 2145"/>
              <a:gd name="T7" fmla="*/ 156249688 h 598"/>
              <a:gd name="T8" fmla="*/ 395663679 w 2145"/>
              <a:gd name="T9" fmla="*/ 1073586563 h 598"/>
              <a:gd name="T10" fmla="*/ 0 w 2145"/>
              <a:gd name="T11" fmla="*/ 1507053438 h 5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9883 w 9890"/>
              <a:gd name="connsiteY0" fmla="*/ 5134 h 10000"/>
              <a:gd name="connsiteX1" fmla="*/ 9683 w 9890"/>
              <a:gd name="connsiteY1" fmla="*/ 1120 h 10000"/>
              <a:gd name="connsiteX2" fmla="*/ 7986 w 9890"/>
              <a:gd name="connsiteY2" fmla="*/ 552 h 10000"/>
              <a:gd name="connsiteX3" fmla="*/ 1883 w 9890"/>
              <a:gd name="connsiteY3" fmla="*/ 719 h 10000"/>
              <a:gd name="connsiteX4" fmla="*/ 1289 w 9890"/>
              <a:gd name="connsiteY4" fmla="*/ 9396 h 10000"/>
              <a:gd name="connsiteX5" fmla="*/ 0 w 9890"/>
              <a:gd name="connsiteY5" fmla="*/ 9682 h 10000"/>
              <a:gd name="connsiteX0" fmla="*/ 9942 w 9949"/>
              <a:gd name="connsiteY0" fmla="*/ 5134 h 11254"/>
              <a:gd name="connsiteX1" fmla="*/ 9740 w 9949"/>
              <a:gd name="connsiteY1" fmla="*/ 1120 h 11254"/>
              <a:gd name="connsiteX2" fmla="*/ 8024 w 9949"/>
              <a:gd name="connsiteY2" fmla="*/ 552 h 11254"/>
              <a:gd name="connsiteX3" fmla="*/ 1853 w 9949"/>
              <a:gd name="connsiteY3" fmla="*/ 719 h 11254"/>
              <a:gd name="connsiteX4" fmla="*/ 1252 w 9949"/>
              <a:gd name="connsiteY4" fmla="*/ 9396 h 11254"/>
              <a:gd name="connsiteX5" fmla="*/ 0 w 9949"/>
              <a:gd name="connsiteY5" fmla="*/ 11254 h 11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9" h="11254">
                <a:moveTo>
                  <a:pt x="9942" y="5134"/>
                </a:moveTo>
                <a:cubicBezTo>
                  <a:pt x="9910" y="4465"/>
                  <a:pt x="10060" y="1889"/>
                  <a:pt x="9740" y="1120"/>
                </a:cubicBezTo>
                <a:cubicBezTo>
                  <a:pt x="9419" y="351"/>
                  <a:pt x="9339" y="618"/>
                  <a:pt x="8024" y="552"/>
                </a:cubicBezTo>
                <a:cubicBezTo>
                  <a:pt x="6708" y="485"/>
                  <a:pt x="2981" y="-755"/>
                  <a:pt x="1853" y="719"/>
                </a:cubicBezTo>
                <a:cubicBezTo>
                  <a:pt x="725" y="2193"/>
                  <a:pt x="1568" y="7907"/>
                  <a:pt x="1252" y="9396"/>
                </a:cubicBezTo>
                <a:cubicBezTo>
                  <a:pt x="937" y="10884"/>
                  <a:pt x="156" y="10652"/>
                  <a:pt x="0" y="1125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1" name="Freeform 633"/>
          <p:cNvSpPr>
            <a:spLocks/>
          </p:cNvSpPr>
          <p:nvPr/>
        </p:nvSpPr>
        <p:spPr bwMode="auto">
          <a:xfrm>
            <a:off x="1835149" y="4567056"/>
            <a:ext cx="2476249" cy="1966259"/>
          </a:xfrm>
          <a:custGeom>
            <a:avLst/>
            <a:gdLst>
              <a:gd name="T0" fmla="*/ 0 w 1633"/>
              <a:gd name="T1" fmla="*/ 456149173 h 1467"/>
              <a:gd name="T2" fmla="*/ 914817689 w 1633"/>
              <a:gd name="T3" fmla="*/ 456149173 h 1467"/>
              <a:gd name="T4" fmla="*/ 1144151158 w 1633"/>
              <a:gd name="T5" fmla="*/ 2147483647 h 1467"/>
              <a:gd name="T6" fmla="*/ 2147483647 w 1633"/>
              <a:gd name="T7" fmla="*/ 2147483647 h 1467"/>
              <a:gd name="T8" fmla="*/ 2147483647 w 1633"/>
              <a:gd name="T9" fmla="*/ 2147483647 h 14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552"/>
              <a:gd name="connsiteY0" fmla="*/ 260 h 8443"/>
              <a:gd name="connsiteX1" fmla="*/ 2256 w 9552"/>
              <a:gd name="connsiteY1" fmla="*/ 1408 h 8443"/>
              <a:gd name="connsiteX2" fmla="*/ 2780 w 9552"/>
              <a:gd name="connsiteY2" fmla="*/ 7683 h 8443"/>
              <a:gd name="connsiteX3" fmla="*/ 8892 w 9552"/>
              <a:gd name="connsiteY3" fmla="*/ 8303 h 8443"/>
              <a:gd name="connsiteX4" fmla="*/ 9449 w 9552"/>
              <a:gd name="connsiteY4" fmla="*/ 7376 h 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2" h="8443">
                <a:moveTo>
                  <a:pt x="0" y="260"/>
                </a:moveTo>
                <a:cubicBezTo>
                  <a:pt x="876" y="-361"/>
                  <a:pt x="1791" y="174"/>
                  <a:pt x="2256" y="1408"/>
                </a:cubicBezTo>
                <a:cubicBezTo>
                  <a:pt x="2721" y="2642"/>
                  <a:pt x="1674" y="6534"/>
                  <a:pt x="2780" y="7683"/>
                </a:cubicBezTo>
                <a:cubicBezTo>
                  <a:pt x="3886" y="8832"/>
                  <a:pt x="7783" y="8351"/>
                  <a:pt x="8892" y="8303"/>
                </a:cubicBezTo>
                <a:cubicBezTo>
                  <a:pt x="10000" y="8256"/>
                  <a:pt x="9357" y="7533"/>
                  <a:pt x="9449" y="737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2" name="Freeform 634"/>
          <p:cNvSpPr>
            <a:spLocks/>
          </p:cNvSpPr>
          <p:nvPr/>
        </p:nvSpPr>
        <p:spPr bwMode="auto">
          <a:xfrm>
            <a:off x="1835150" y="3630613"/>
            <a:ext cx="1439863" cy="1303337"/>
          </a:xfrm>
          <a:custGeom>
            <a:avLst/>
            <a:gdLst>
              <a:gd name="T0" fmla="*/ 0 w 907"/>
              <a:gd name="T1" fmla="*/ 211693044 h 821"/>
              <a:gd name="T2" fmla="*/ 1030745058 w 907"/>
              <a:gd name="T3" fmla="*/ 211693044 h 821"/>
              <a:gd name="T4" fmla="*/ 1963203194 w 907"/>
              <a:gd name="T5" fmla="*/ 1484370668 h 821"/>
              <a:gd name="T6" fmla="*/ 2147483647 w 907"/>
              <a:gd name="T7" fmla="*/ 2069046694 h 8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7" h="821">
                <a:moveTo>
                  <a:pt x="0" y="84"/>
                </a:moveTo>
                <a:cubicBezTo>
                  <a:pt x="151" y="42"/>
                  <a:pt x="279" y="0"/>
                  <a:pt x="409" y="84"/>
                </a:cubicBezTo>
                <a:cubicBezTo>
                  <a:pt x="539" y="168"/>
                  <a:pt x="696" y="466"/>
                  <a:pt x="779" y="589"/>
                </a:cubicBezTo>
                <a:cubicBezTo>
                  <a:pt x="862" y="712"/>
                  <a:pt x="880" y="773"/>
                  <a:pt x="907" y="82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395536" y="2852936"/>
            <a:ext cx="8280400" cy="3673623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S[0] = [100..0]; i = 1;  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777777"/>
                </a:solidFill>
                <a:latin typeface="Courier New" pitchFamily="49" charset="0"/>
              </a:rPr>
              <a:t>// init</a:t>
            </a:r>
            <a:endParaRPr lang="cs-CZ" sz="2000" b="1">
              <a:solidFill>
                <a:srgbClr val="777777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u="sng" smtClean="0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(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i &lt;= 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t.length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) &amp;&amp; (S[i-1]!=[000...0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]) )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j=0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 j &lt; Q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size; j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++ )  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u="sng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(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S[i][j] == 1) &amp;&amp; (F[j] == 1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) )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print( q[j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].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final_state_info ); 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S[i] = [000...0];  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j=0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 j &lt; Q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size; j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++ )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u="sng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S[i-1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][j]==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1 )</a:t>
            </a:r>
            <a:endParaRPr lang="en-US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    S[i] = S[i] </a:t>
            </a:r>
            <a:r>
              <a:rPr lang="en-US" sz="2000" b="1">
                <a:latin typeface="Courier New" pitchFamily="49" charset="0"/>
              </a:rPr>
              <a:t>|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T[j][t[i]]; </a:t>
            </a:r>
            <a:r>
              <a:rPr lang="en-US" sz="2000" b="1">
                <a:solidFill>
                  <a:srgbClr val="777777"/>
                </a:solidFill>
                <a:latin typeface="Courier New" pitchFamily="49" charset="0"/>
              </a:rPr>
              <a:t>// </a:t>
            </a:r>
            <a:r>
              <a:rPr lang="en-US" sz="2000" b="1" smtClean="0">
                <a:solidFill>
                  <a:srgbClr val="777777"/>
                </a:solidFill>
                <a:latin typeface="Courier New" pitchFamily="49" charset="0"/>
              </a:rPr>
              <a:t>"|"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i++;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395288" y="692150"/>
            <a:ext cx="8351837" cy="720725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Simulation of work of a NFA without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i="1" smtClean="0">
                <a:solidFill>
                  <a:srgbClr val="000000"/>
                </a:solidFill>
                <a:sym typeface="Symbol" pitchFamily="18" charset="2"/>
              </a:rPr>
              <a:t></a:t>
            </a:r>
            <a:r>
              <a:rPr lang="cs-CZ" smtClean="0">
                <a:solidFill>
                  <a:srgbClr val="000000"/>
                </a:solidFill>
                <a:sym typeface="Symbol" pitchFamily="18" charset="2"/>
              </a:rPr>
              <a:t>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transitions</a:t>
            </a:r>
            <a:endParaRPr lang="cs-CZ">
              <a:solidFill>
                <a:srgbClr val="000000"/>
              </a:solidFill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Basic method</a:t>
            </a:r>
            <a:r>
              <a:rPr lang="cs-CZ" smtClean="0">
                <a:solidFill>
                  <a:srgbClr val="000000"/>
                </a:solidFill>
              </a:rPr>
              <a:t>, implement</a:t>
            </a:r>
            <a:r>
              <a:rPr lang="en-US" smtClean="0">
                <a:solidFill>
                  <a:srgbClr val="000000"/>
                </a:solidFill>
              </a:rPr>
              <a:t>ed with </a:t>
            </a:r>
            <a:r>
              <a:rPr lang="cs-CZ" smtClean="0">
                <a:solidFill>
                  <a:srgbClr val="000000"/>
                </a:solidFill>
              </a:rPr>
              <a:t>bit ve</a:t>
            </a:r>
            <a:r>
              <a:rPr lang="en-US" smtClean="0">
                <a:solidFill>
                  <a:srgbClr val="000000"/>
                </a:solidFill>
              </a:rPr>
              <a:t>c</a:t>
            </a:r>
            <a:r>
              <a:rPr lang="cs-CZ" smtClean="0">
                <a:solidFill>
                  <a:srgbClr val="000000"/>
                </a:solidFill>
              </a:rPr>
              <a:t>tor</a:t>
            </a:r>
            <a:r>
              <a:rPr lang="en-US" smtClean="0">
                <a:solidFill>
                  <a:srgbClr val="000000"/>
                </a:solidFill>
              </a:rPr>
              <a:t>s.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95288" y="1484784"/>
            <a:ext cx="8351837" cy="1224136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Input</a:t>
            </a:r>
            <a:r>
              <a:rPr lang="cs-CZ" smtClean="0">
                <a:solidFill>
                  <a:srgbClr val="000000"/>
                </a:solidFill>
              </a:rPr>
              <a:t>:   Bit tabl</a:t>
            </a:r>
            <a:r>
              <a:rPr lang="en-US" smtClean="0">
                <a:solidFill>
                  <a:srgbClr val="000000"/>
                </a:solidFill>
              </a:rPr>
              <a:t>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T of transitions</a:t>
            </a:r>
            <a:r>
              <a:rPr lang="cs-CZ" smtClean="0">
                <a:solidFill>
                  <a:srgbClr val="000000"/>
                </a:solidFill>
              </a:rPr>
              <a:t>, bit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cs-CZ" smtClean="0">
                <a:solidFill>
                  <a:srgbClr val="000000"/>
                </a:solidFill>
              </a:rPr>
              <a:t>ve</a:t>
            </a:r>
            <a:r>
              <a:rPr lang="en-US" smtClean="0">
                <a:solidFill>
                  <a:srgbClr val="000000"/>
                </a:solidFill>
              </a:rPr>
              <a:t>c</a:t>
            </a:r>
            <a:r>
              <a:rPr lang="cs-CZ" smtClean="0">
                <a:solidFill>
                  <a:srgbClr val="000000"/>
                </a:solidFill>
              </a:rPr>
              <a:t>tor </a:t>
            </a:r>
            <a:r>
              <a:rPr lang="cs-CZ">
                <a:solidFill>
                  <a:srgbClr val="000000"/>
                </a:solidFill>
              </a:rPr>
              <a:t>F </a:t>
            </a:r>
            <a:r>
              <a:rPr lang="en-US" smtClean="0">
                <a:solidFill>
                  <a:srgbClr val="000000"/>
                </a:solidFill>
              </a:rPr>
              <a:t>of final states</a:t>
            </a:r>
            <a:r>
              <a:rPr lang="cs-CZ" smtClean="0">
                <a:solidFill>
                  <a:srgbClr val="000000"/>
                </a:solidFill>
              </a:rPr>
              <a:t>,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             </a:t>
            </a:r>
            <a:r>
              <a:rPr lang="en-US" smtClean="0">
                <a:solidFill>
                  <a:srgbClr val="000000"/>
                </a:solidFill>
              </a:rPr>
              <a:t>number of states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Q.size, text </a:t>
            </a:r>
            <a:r>
              <a:rPr lang="en-US" smtClean="0">
                <a:solidFill>
                  <a:srgbClr val="000000"/>
                </a:solidFill>
              </a:rPr>
              <a:t>in array t </a:t>
            </a:r>
            <a:r>
              <a:rPr lang="cs-CZ" smtClean="0">
                <a:solidFill>
                  <a:srgbClr val="000000"/>
                </a:solidFill>
              </a:rPr>
              <a:t>(ind</a:t>
            </a:r>
            <a:r>
              <a:rPr lang="en-US" smtClean="0">
                <a:solidFill>
                  <a:srgbClr val="000000"/>
                </a:solidFill>
              </a:rPr>
              <a:t>exed from</a:t>
            </a:r>
            <a:r>
              <a:rPr lang="cs-CZ" smtClean="0">
                <a:solidFill>
                  <a:srgbClr val="000000"/>
                </a:solidFill>
              </a:rPr>
              <a:t> 1</a:t>
            </a:r>
            <a:r>
              <a:rPr lang="cs-CZ">
                <a:solidFill>
                  <a:srgbClr val="000000"/>
                </a:solidFill>
              </a:rPr>
              <a:t>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Output</a:t>
            </a:r>
            <a:r>
              <a:rPr lang="cs-CZ" smtClean="0">
                <a:solidFill>
                  <a:srgbClr val="000000"/>
                </a:solidFill>
              </a:rPr>
              <a:t>: Simul</a:t>
            </a:r>
            <a:r>
              <a:rPr lang="en-US" smtClean="0">
                <a:solidFill>
                  <a:srgbClr val="000000"/>
                </a:solidFill>
              </a:rPr>
              <a:t>ated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run and output of the automaton</a:t>
            </a:r>
            <a:r>
              <a:rPr lang="cs-CZ" smtClean="0">
                <a:solidFill>
                  <a:srgbClr val="000000"/>
                </a:solidFill>
              </a:rPr>
              <a:t>.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   (notation in format [0101</a:t>
            </a:r>
            <a:r>
              <a:rPr lang="en-US" smtClean="0">
                <a:solidFill>
                  <a:srgbClr val="000000"/>
                </a:solidFill>
              </a:rPr>
              <a:t>...</a:t>
            </a:r>
            <a:r>
              <a:rPr lang="en-US" smtClean="0">
                <a:solidFill>
                  <a:srgbClr val="000000"/>
                </a:solidFill>
              </a:rPr>
              <a:t>00] denotes characteristic vector of set of states)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Bit Representation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9714" name="Group 9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16" name="Rectangle 1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17" name="Line 1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715" name="Arc 12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9705" name="AutoShape 13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9706" name="AutoShape 14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9707" name="Group 15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710" name="Group 1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12" name="Rectangle 1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13" name="Line 1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711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9708" name="AutoShape 20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Simulation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9709" name="Text Box 21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2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Finite Automata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Easy Examples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755576" y="1844824"/>
            <a:ext cx="7705725" cy="14401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46" name="AutoShape 3"/>
          <p:cNvSpPr>
            <a:spLocks noChangeArrowheads="1"/>
          </p:cNvSpPr>
          <p:nvPr/>
        </p:nvSpPr>
        <p:spPr bwMode="auto">
          <a:xfrm>
            <a:off x="755576" y="620688"/>
            <a:ext cx="7705725" cy="10801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C</a:t>
            </a:r>
            <a:r>
              <a:rPr lang="en-US" b="1" baseline="-25000" smtClean="0">
                <a:solidFill>
                  <a:srgbClr val="000000"/>
                </a:solidFill>
              </a:rPr>
              <a:t>3</a:t>
            </a:r>
            <a:r>
              <a:rPr lang="en-US" b="1" smtClean="0">
                <a:solidFill>
                  <a:srgbClr val="000000"/>
                </a:solidFill>
              </a:rPr>
              <a:t> accepts all binary nonnegative integers divisible by 3,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any number of leading zeros may be included.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755576" y="4797152"/>
            <a:ext cx="7705725" cy="158417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72" name="AutoShape 3"/>
          <p:cNvSpPr>
            <a:spLocks noChangeArrowheads="1"/>
          </p:cNvSpPr>
          <p:nvPr/>
        </p:nvSpPr>
        <p:spPr bwMode="auto">
          <a:xfrm>
            <a:off x="755576" y="3717032"/>
            <a:ext cx="7705725" cy="93610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Automaton </a:t>
            </a:r>
            <a:r>
              <a:rPr lang="en-US" b="1" smtClean="0">
                <a:solidFill>
                  <a:srgbClr val="000000"/>
                </a:solidFill>
              </a:rPr>
              <a:t>C</a:t>
            </a:r>
            <a:r>
              <a:rPr lang="en-US" b="1" baseline="-25000" smtClean="0">
                <a:solidFill>
                  <a:srgbClr val="000000"/>
                </a:solidFill>
              </a:rPr>
              <a:t>4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accepts all binary </a:t>
            </a:r>
            <a:r>
              <a:rPr lang="en-US" b="1" smtClean="0">
                <a:solidFill>
                  <a:srgbClr val="000000"/>
                </a:solidFill>
              </a:rPr>
              <a:t>positive integers </a:t>
            </a:r>
            <a:r>
              <a:rPr lang="en-US" b="1">
                <a:solidFill>
                  <a:srgbClr val="000000"/>
                </a:solidFill>
              </a:rPr>
              <a:t>divisible by 3,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no leading </a:t>
            </a:r>
            <a:r>
              <a:rPr lang="en-US" b="1">
                <a:solidFill>
                  <a:srgbClr val="000000"/>
                </a:solidFill>
              </a:rPr>
              <a:t>zeros </a:t>
            </a:r>
            <a:r>
              <a:rPr lang="en-US" b="1" smtClean="0">
                <a:solidFill>
                  <a:srgbClr val="000000"/>
                </a:solidFill>
              </a:rPr>
              <a:t>are allowed.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99" name="Arc 130"/>
          <p:cNvSpPr>
            <a:spLocks/>
          </p:cNvSpPr>
          <p:nvPr/>
        </p:nvSpPr>
        <p:spPr bwMode="auto">
          <a:xfrm rot="5400000" flipV="1">
            <a:off x="3925888" y="256413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Arc 131"/>
          <p:cNvSpPr>
            <a:spLocks/>
          </p:cNvSpPr>
          <p:nvPr/>
        </p:nvSpPr>
        <p:spPr bwMode="auto">
          <a:xfrm rot="5400000" flipV="1">
            <a:off x="4860925" y="256413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Arc 128"/>
          <p:cNvSpPr>
            <a:spLocks/>
          </p:cNvSpPr>
          <p:nvPr/>
        </p:nvSpPr>
        <p:spPr bwMode="auto">
          <a:xfrm rot="5400000" flipH="1">
            <a:off x="3332311" y="2363192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Arc 129"/>
          <p:cNvSpPr>
            <a:spLocks/>
          </p:cNvSpPr>
          <p:nvPr/>
        </p:nvSpPr>
        <p:spPr bwMode="auto">
          <a:xfrm flipH="1" flipV="1">
            <a:off x="3131493" y="26370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Arc 130"/>
          <p:cNvSpPr>
            <a:spLocks/>
          </p:cNvSpPr>
          <p:nvPr/>
        </p:nvSpPr>
        <p:spPr bwMode="auto">
          <a:xfrm rot="5400000" flipH="1">
            <a:off x="3925243" y="220364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Arc 131"/>
          <p:cNvSpPr>
            <a:spLocks/>
          </p:cNvSpPr>
          <p:nvPr/>
        </p:nvSpPr>
        <p:spPr bwMode="auto">
          <a:xfrm rot="5400000" flipH="1">
            <a:off x="4860280" y="220364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Oval 132"/>
          <p:cNvSpPr>
            <a:spLocks noChangeArrowheads="1"/>
          </p:cNvSpPr>
          <p:nvPr/>
        </p:nvSpPr>
        <p:spPr bwMode="auto">
          <a:xfrm>
            <a:off x="4355455" y="26370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06" name="Text Box 134"/>
          <p:cNvSpPr txBox="1">
            <a:spLocks noChangeArrowheads="1"/>
          </p:cNvSpPr>
          <p:nvPr/>
        </p:nvSpPr>
        <p:spPr bwMode="auto">
          <a:xfrm>
            <a:off x="3563888" y="206097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07" name="Text Box 135"/>
          <p:cNvSpPr txBox="1">
            <a:spLocks noChangeArrowheads="1"/>
          </p:cNvSpPr>
          <p:nvPr/>
        </p:nvSpPr>
        <p:spPr bwMode="auto">
          <a:xfrm>
            <a:off x="4860280" y="220523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08" name="Text Box 137"/>
          <p:cNvSpPr txBox="1">
            <a:spLocks noChangeArrowheads="1"/>
          </p:cNvSpPr>
          <p:nvPr/>
        </p:nvSpPr>
        <p:spPr bwMode="auto">
          <a:xfrm>
            <a:off x="3923655" y="220523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09" name="Text Box 138"/>
          <p:cNvSpPr txBox="1">
            <a:spLocks noChangeArrowheads="1"/>
          </p:cNvSpPr>
          <p:nvPr/>
        </p:nvSpPr>
        <p:spPr bwMode="auto">
          <a:xfrm>
            <a:off x="3923928" y="2781052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10" name="Text Box 139"/>
          <p:cNvSpPr txBox="1">
            <a:spLocks noChangeArrowheads="1"/>
          </p:cNvSpPr>
          <p:nvPr/>
        </p:nvSpPr>
        <p:spPr bwMode="auto">
          <a:xfrm>
            <a:off x="5580112" y="22769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11" name="Group 140"/>
          <p:cNvGrpSpPr>
            <a:grpSpLocks/>
          </p:cNvGrpSpPr>
          <p:nvPr/>
        </p:nvGrpSpPr>
        <p:grpSpPr bwMode="auto">
          <a:xfrm>
            <a:off x="3420418" y="2637036"/>
            <a:ext cx="287337" cy="287337"/>
            <a:chOff x="3334" y="799"/>
            <a:chExt cx="454" cy="453"/>
          </a:xfrm>
        </p:grpSpPr>
        <p:sp>
          <p:nvSpPr>
            <p:cNvPr id="112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13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0</a:t>
              </a:r>
            </a:p>
          </p:txBody>
        </p:sp>
      </p:grpSp>
      <p:sp>
        <p:nvSpPr>
          <p:cNvPr id="114" name="Arc 128"/>
          <p:cNvSpPr>
            <a:spLocks/>
          </p:cNvSpPr>
          <p:nvPr/>
        </p:nvSpPr>
        <p:spPr bwMode="auto">
          <a:xfrm rot="5400000" flipH="1">
            <a:off x="5349577" y="2435523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133"/>
          <p:cNvSpPr>
            <a:spLocks noChangeArrowheads="1"/>
          </p:cNvSpPr>
          <p:nvPr/>
        </p:nvSpPr>
        <p:spPr bwMode="auto">
          <a:xfrm>
            <a:off x="5292080" y="26370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116" name="Text Box 135"/>
          <p:cNvSpPr txBox="1">
            <a:spLocks noChangeArrowheads="1"/>
          </p:cNvSpPr>
          <p:nvPr/>
        </p:nvSpPr>
        <p:spPr bwMode="auto">
          <a:xfrm>
            <a:off x="4860032" y="27810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17" name="Text Box 132"/>
          <p:cNvSpPr txBox="1">
            <a:spLocks noChangeArrowheads="1"/>
          </p:cNvSpPr>
          <p:nvPr/>
        </p:nvSpPr>
        <p:spPr bwMode="auto">
          <a:xfrm>
            <a:off x="2843808" y="213298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C</a:t>
            </a:r>
            <a:r>
              <a:rPr lang="cs-CZ" sz="1600" b="1" i="1" baseline="-25000" smtClean="0"/>
              <a:t>3</a:t>
            </a:r>
            <a:endParaRPr lang="cs-CZ" b="1" baseline="-25000"/>
          </a:p>
        </p:txBody>
      </p:sp>
      <p:grpSp>
        <p:nvGrpSpPr>
          <p:cNvPr id="2" name="Group 1"/>
          <p:cNvGrpSpPr/>
          <p:nvPr/>
        </p:nvGrpSpPr>
        <p:grpSpPr>
          <a:xfrm>
            <a:off x="2627784" y="5013176"/>
            <a:ext cx="3457277" cy="1152004"/>
            <a:chOff x="1547664" y="3789040"/>
            <a:chExt cx="3457277" cy="1152004"/>
          </a:xfrm>
        </p:grpSpPr>
        <p:sp>
          <p:nvSpPr>
            <p:cNvPr id="118" name="Arc 130"/>
            <p:cNvSpPr>
              <a:spLocks/>
            </p:cNvSpPr>
            <p:nvPr/>
          </p:nvSpPr>
          <p:spPr bwMode="auto">
            <a:xfrm rot="5400000" flipV="1">
              <a:off x="3061792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9" name="Arc 131"/>
            <p:cNvSpPr>
              <a:spLocks/>
            </p:cNvSpPr>
            <p:nvPr/>
          </p:nvSpPr>
          <p:spPr bwMode="auto">
            <a:xfrm rot="5400000" flipV="1">
              <a:off x="3996829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" name="Arc 128"/>
            <p:cNvSpPr>
              <a:spLocks/>
            </p:cNvSpPr>
            <p:nvPr/>
          </p:nvSpPr>
          <p:spPr bwMode="auto">
            <a:xfrm rot="5400000" flipH="1">
              <a:off x="2468215" y="4235276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Arc 129"/>
            <p:cNvSpPr>
              <a:spLocks/>
            </p:cNvSpPr>
            <p:nvPr/>
          </p:nvSpPr>
          <p:spPr bwMode="auto">
            <a:xfrm flipH="1" flipV="1">
              <a:off x="1547664" y="4509120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Arc 130"/>
            <p:cNvSpPr>
              <a:spLocks/>
            </p:cNvSpPr>
            <p:nvPr/>
          </p:nvSpPr>
          <p:spPr bwMode="auto">
            <a:xfrm rot="5400000" flipH="1">
              <a:off x="3061147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Arc 131"/>
            <p:cNvSpPr>
              <a:spLocks/>
            </p:cNvSpPr>
            <p:nvPr/>
          </p:nvSpPr>
          <p:spPr bwMode="auto">
            <a:xfrm rot="5400000" flipH="1">
              <a:off x="3996184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Oval 132"/>
            <p:cNvSpPr>
              <a:spLocks noChangeArrowheads="1"/>
            </p:cNvSpPr>
            <p:nvPr/>
          </p:nvSpPr>
          <p:spPr bwMode="auto">
            <a:xfrm>
              <a:off x="3491359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2</a:t>
              </a:r>
              <a:endParaRPr lang="cs-CZ" sz="1400" b="1"/>
            </a:p>
          </p:txBody>
        </p:sp>
        <p:sp>
          <p:nvSpPr>
            <p:cNvPr id="125" name="Text Box 134"/>
            <p:cNvSpPr txBox="1">
              <a:spLocks noChangeArrowheads="1"/>
            </p:cNvSpPr>
            <p:nvPr/>
          </p:nvSpPr>
          <p:spPr bwMode="auto">
            <a:xfrm>
              <a:off x="2699792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6" name="Text Box 135"/>
            <p:cNvSpPr txBox="1">
              <a:spLocks noChangeArrowheads="1"/>
            </p:cNvSpPr>
            <p:nvPr/>
          </p:nvSpPr>
          <p:spPr bwMode="auto">
            <a:xfrm>
              <a:off x="3996184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7" name="Text Box 137"/>
            <p:cNvSpPr txBox="1">
              <a:spLocks noChangeArrowheads="1"/>
            </p:cNvSpPr>
            <p:nvPr/>
          </p:nvSpPr>
          <p:spPr bwMode="auto">
            <a:xfrm>
              <a:off x="3059559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8" name="Text Box 138"/>
            <p:cNvSpPr txBox="1">
              <a:spLocks noChangeArrowheads="1"/>
            </p:cNvSpPr>
            <p:nvPr/>
          </p:nvSpPr>
          <p:spPr bwMode="auto">
            <a:xfrm>
              <a:off x="3059832" y="4653136"/>
              <a:ext cx="288925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9" name="Text Box 139"/>
            <p:cNvSpPr txBox="1">
              <a:spLocks noChangeArrowheads="1"/>
            </p:cNvSpPr>
            <p:nvPr/>
          </p:nvSpPr>
          <p:spPr bwMode="auto">
            <a:xfrm>
              <a:off x="4716016" y="414908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30" name="Group 140"/>
            <p:cNvGrpSpPr>
              <a:grpSpLocks/>
            </p:cNvGrpSpPr>
            <p:nvPr/>
          </p:nvGrpSpPr>
          <p:grpSpPr bwMode="auto">
            <a:xfrm>
              <a:off x="2556322" y="4509120"/>
              <a:ext cx="287337" cy="287337"/>
              <a:chOff x="3334" y="799"/>
              <a:chExt cx="454" cy="453"/>
            </a:xfrm>
          </p:grpSpPr>
          <p:sp>
            <p:nvSpPr>
              <p:cNvPr id="131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32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 b="1" smtClean="0"/>
                  <a:t>1</a:t>
                </a:r>
                <a:endParaRPr lang="cs-CZ" sz="1200" b="1"/>
              </a:p>
            </p:txBody>
          </p:sp>
        </p:grpSp>
        <p:sp>
          <p:nvSpPr>
            <p:cNvPr id="133" name="Arc 128"/>
            <p:cNvSpPr>
              <a:spLocks/>
            </p:cNvSpPr>
            <p:nvPr/>
          </p:nvSpPr>
          <p:spPr bwMode="auto">
            <a:xfrm rot="5400000" flipH="1">
              <a:off x="4485481" y="4307607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4" name="Oval 133"/>
            <p:cNvSpPr>
              <a:spLocks noChangeArrowheads="1"/>
            </p:cNvSpPr>
            <p:nvPr/>
          </p:nvSpPr>
          <p:spPr bwMode="auto">
            <a:xfrm>
              <a:off x="4427984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3</a:t>
              </a:r>
              <a:endParaRPr lang="cs-CZ" sz="1400" b="1"/>
            </a:p>
          </p:txBody>
        </p:sp>
        <p:sp>
          <p:nvSpPr>
            <p:cNvPr id="135" name="Text Box 135"/>
            <p:cNvSpPr txBox="1">
              <a:spLocks noChangeArrowheads="1"/>
            </p:cNvSpPr>
            <p:nvPr/>
          </p:nvSpPr>
          <p:spPr bwMode="auto">
            <a:xfrm>
              <a:off x="3995936" y="465313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6" name="Text Box 132"/>
            <p:cNvSpPr txBox="1">
              <a:spLocks noChangeArrowheads="1"/>
            </p:cNvSpPr>
            <p:nvPr/>
          </p:nvSpPr>
          <p:spPr bwMode="auto">
            <a:xfrm>
              <a:off x="1547664" y="3861048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i="1" baseline="-25000" smtClean="0"/>
                <a:t>4</a:t>
              </a:r>
              <a:endParaRPr lang="cs-CZ" b="1" baseline="-25000"/>
            </a:p>
          </p:txBody>
        </p:sp>
        <p:sp>
          <p:nvSpPr>
            <p:cNvPr id="137" name="Arc 130"/>
            <p:cNvSpPr>
              <a:spLocks/>
            </p:cNvSpPr>
            <p:nvPr/>
          </p:nvSpPr>
          <p:spPr bwMode="auto">
            <a:xfrm rot="5400000" flipH="1">
              <a:off x="2411822" y="3428938"/>
              <a:ext cx="791964" cy="1656184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8" name="Oval 132"/>
            <p:cNvSpPr>
              <a:spLocks noChangeArrowheads="1"/>
            </p:cNvSpPr>
            <p:nvPr/>
          </p:nvSpPr>
          <p:spPr bwMode="auto">
            <a:xfrm>
              <a:off x="1835696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39" name="Text Box 137"/>
            <p:cNvSpPr txBox="1">
              <a:spLocks noChangeArrowheads="1"/>
            </p:cNvSpPr>
            <p:nvPr/>
          </p:nvSpPr>
          <p:spPr bwMode="auto">
            <a:xfrm>
              <a:off x="2051720" y="378904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16326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Overview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23528" y="764704"/>
            <a:ext cx="8424936" cy="3600400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Let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be any languages. Then </a:t>
            </a:r>
          </a:p>
          <a:p>
            <a:pPr algn="l"/>
            <a:r>
              <a:rPr lang="en-US" smtClean="0">
                <a:sym typeface="Symbol" pitchFamily="18" charset="2"/>
              </a:rPr>
              <a:t>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union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It is a set of all words which are in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or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</a:p>
          <a:p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>
                <a:sym typeface="Symbol"/>
              </a:rPr>
              <a:t>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intersection</a:t>
            </a:r>
            <a:r>
              <a:rPr lang="en-US" smtClean="0">
                <a:sym typeface="Symbol" pitchFamily="18" charset="2"/>
              </a:rPr>
              <a:t>  </a:t>
            </a:r>
            <a:r>
              <a:rPr lang="en-US">
                <a:sym typeface="Symbol" pitchFamily="18" charset="2"/>
              </a:rPr>
              <a:t>of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. It is a set of all words </a:t>
            </a:r>
            <a:endParaRPr lang="en-US" smtClean="0">
              <a:sym typeface="Symbol" pitchFamily="18" charset="2"/>
            </a:endParaRPr>
          </a:p>
          <a:p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which </a:t>
            </a:r>
            <a:r>
              <a:rPr lang="en-US">
                <a:sym typeface="Symbol" pitchFamily="18" charset="2"/>
              </a:rPr>
              <a:t>are </a:t>
            </a:r>
            <a:r>
              <a:rPr lang="en-US" smtClean="0">
                <a:sym typeface="Symbol" pitchFamily="18" charset="2"/>
              </a:rPr>
              <a:t>simultaneously in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and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. </a:t>
            </a:r>
          </a:p>
          <a:p>
            <a:pPr algn="l"/>
            <a:r>
              <a:rPr lang="en-US" smtClean="0">
                <a:sym typeface="Symbol" pitchFamily="18" charset="2"/>
              </a:rPr>
              <a:t>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concatenation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  <a:r>
              <a:rPr lang="en-US">
                <a:sym typeface="Symbol" pitchFamily="18" charset="2"/>
              </a:rPr>
              <a:t>It is a set of all words </a:t>
            </a:r>
            <a:r>
              <a:rPr lang="en-US" smtClean="0">
                <a:sym typeface="Symbol" pitchFamily="18" charset="2"/>
              </a:rPr>
              <a:t>w for which holds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w =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(concatenation of words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), where 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>
                <a:sym typeface="Symbol"/>
              </a:rPr>
              <a:t>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and w</a:t>
            </a:r>
            <a:r>
              <a:rPr lang="en-US" baseline="-25000" smtClean="0">
                <a:sym typeface="Symbol" pitchFamily="18" charset="2"/>
              </a:rPr>
              <a:t>2 </a:t>
            </a:r>
            <a:r>
              <a:rPr lang="en-US">
                <a:sym typeface="Symbol"/>
              </a:rPr>
              <a:t></a:t>
            </a:r>
            <a:r>
              <a:rPr lang="en-US" smtClean="0">
                <a:sym typeface="Symbol" pitchFamily="18" charset="2"/>
              </a:rPr>
              <a:t>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</a:t>
            </a:r>
          </a:p>
          <a:p>
            <a:pPr algn="l"/>
            <a:r>
              <a:rPr lang="en-US" smtClean="0">
                <a:sym typeface="Symbol" pitchFamily="18" charset="2"/>
              </a:rPr>
              <a:t>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is Kleene </a:t>
            </a:r>
            <a:r>
              <a:rPr lang="en-US" b="1" smtClean="0">
                <a:sym typeface="Symbol" pitchFamily="18" charset="2"/>
              </a:rPr>
              <a:t>star</a:t>
            </a:r>
            <a:r>
              <a:rPr lang="en-US" smtClean="0">
                <a:sym typeface="Symbol" pitchFamily="18" charset="2"/>
              </a:rPr>
              <a:t> or Kleene </a:t>
            </a:r>
            <a:r>
              <a:rPr lang="en-US" b="1" smtClean="0">
                <a:sym typeface="Symbol" pitchFamily="18" charset="2"/>
              </a:rPr>
              <a:t>closure</a:t>
            </a:r>
            <a:r>
              <a:rPr lang="en-US" smtClean="0">
                <a:sym typeface="Symbol" pitchFamily="18" charset="2"/>
              </a:rPr>
              <a:t> or </a:t>
            </a:r>
            <a:r>
              <a:rPr lang="en-US" b="1" smtClean="0">
                <a:sym typeface="Symbol" pitchFamily="18" charset="2"/>
              </a:rPr>
              <a:t>iteration </a:t>
            </a:r>
            <a:r>
              <a:rPr lang="en-US" smtClean="0">
                <a:sym typeface="Symbol" pitchFamily="18" charset="2"/>
              </a:rPr>
              <a:t>of language </a:t>
            </a:r>
            <a:r>
              <a:rPr lang="en-US" baseline="-2500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 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It is a set of all words which are concatenations of any number (incl. zero) 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of any words of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 in any order.</a:t>
            </a:r>
          </a:p>
          <a:p>
            <a:pPr algn="l"/>
            <a:r>
              <a:rPr lang="en-US" b="1" smtClean="0">
                <a:sym typeface="Symbol" pitchFamily="18" charset="2"/>
              </a:rPr>
              <a:t>Closure</a:t>
            </a:r>
          </a:p>
          <a:p>
            <a:pPr algn="l"/>
            <a:r>
              <a:rPr lang="en-US" smtClean="0">
                <a:sym typeface="Symbol" pitchFamily="18" charset="2"/>
              </a:rPr>
              <a:t>Whenever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are regular languages </a:t>
            </a:r>
          </a:p>
          <a:p>
            <a:r>
              <a:rPr lang="en-US" smtClean="0">
                <a:sym typeface="Symbol" pitchFamily="18" charset="2"/>
              </a:rPr>
              <a:t>then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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are  regular languages too.</a:t>
            </a:r>
          </a:p>
          <a:p>
            <a:pPr algn="l"/>
            <a:endParaRPr lang="en-US" smtClean="0">
              <a:sym typeface="Symbol" pitchFamily="18" charset="2"/>
            </a:endParaRPr>
          </a:p>
        </p:txBody>
      </p:sp>
      <p:sp>
        <p:nvSpPr>
          <p:cNvPr id="23" name="AutoShape 642"/>
          <p:cNvSpPr>
            <a:spLocks noChangeArrowheads="1"/>
          </p:cNvSpPr>
          <p:nvPr/>
        </p:nvSpPr>
        <p:spPr bwMode="auto">
          <a:xfrm>
            <a:off x="467544" y="548680"/>
            <a:ext cx="446449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Operations on regular languages revisited </a:t>
            </a:r>
            <a:endParaRPr lang="cs-CZ" sz="1600" b="1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323528" y="4797152"/>
            <a:ext cx="8424936" cy="1584176"/>
          </a:xfrm>
          <a:prstGeom prst="roundRect">
            <a:avLst>
              <a:gd name="adj" fmla="val 686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>
                <a:sym typeface="Symbol" pitchFamily="18" charset="2"/>
              </a:rPr>
              <a:t>When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is regular language accepted by automaton A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</a:t>
            </a:r>
          </a:p>
          <a:p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is regular language accepted by automaton </a:t>
            </a:r>
            <a:r>
              <a:rPr lang="en-US" smtClean="0">
                <a:sym typeface="Symbol" pitchFamily="18" charset="2"/>
              </a:rPr>
              <a:t>A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r>
              <a:rPr lang="en-US">
                <a:sym typeface="Symbol" pitchFamily="18" charset="2"/>
              </a:rPr>
              <a:t>t</a:t>
            </a:r>
            <a:r>
              <a:rPr lang="en-US" smtClean="0">
                <a:sym typeface="Symbol" pitchFamily="18" charset="2"/>
              </a:rPr>
              <a:t>hen there also are automata A</a:t>
            </a:r>
            <a:r>
              <a:rPr lang="en-US" baseline="-25000" smtClean="0">
                <a:sym typeface="Symbol" pitchFamily="18" charset="2"/>
              </a:rPr>
              <a:t>3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4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5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6</a:t>
            </a:r>
            <a:r>
              <a:rPr lang="en-US" smtClean="0">
                <a:sym typeface="Symbol" pitchFamily="18" charset="2"/>
              </a:rPr>
              <a:t>, </a:t>
            </a:r>
          </a:p>
          <a:p>
            <a:r>
              <a:rPr lang="en-US" smtClean="0">
                <a:sym typeface="Symbol" pitchFamily="18" charset="2"/>
              </a:rPr>
              <a:t>which accept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,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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.L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,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 smtClean="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, respectively.</a:t>
            </a:r>
            <a:endParaRPr lang="en-US">
              <a:sym typeface="Symbol" pitchFamily="18" charset="2"/>
            </a:endParaRPr>
          </a:p>
          <a:p>
            <a:endParaRPr lang="en-US">
              <a:sym typeface="Symbol" pitchFamily="18" charset="2"/>
            </a:endParaRPr>
          </a:p>
        </p:txBody>
      </p:sp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467544" y="4509120"/>
            <a:ext cx="446449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Automata support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159577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3"/>
          <p:cNvSpPr>
            <a:spLocks noChangeArrowheads="1"/>
          </p:cNvSpPr>
          <p:nvPr/>
        </p:nvSpPr>
        <p:spPr bwMode="auto">
          <a:xfrm>
            <a:off x="683568" y="4221088"/>
            <a:ext cx="7848872" cy="2088232"/>
          </a:xfrm>
          <a:prstGeom prst="roundRect">
            <a:avLst>
              <a:gd name="adj" fmla="val 87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611560" y="692696"/>
            <a:ext cx="7848872" cy="7920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3</a:t>
            </a:r>
            <a:r>
              <a:rPr lang="en-US" b="1" smtClean="0">
                <a:solidFill>
                  <a:srgbClr val="000000"/>
                </a:solidFill>
              </a:rPr>
              <a:t> accepting union of two regular languages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,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accpted by </a:t>
            </a:r>
            <a:r>
              <a:rPr lang="en-US" b="1" smtClean="0">
                <a:solidFill>
                  <a:srgbClr val="000000"/>
                </a:solidFill>
              </a:rPr>
              <a:t>automata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, A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respectively.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Union 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83568" y="1700808"/>
            <a:ext cx="7776864" cy="2232248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and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Do not change 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Create new aditional start state 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olidFill>
                  <a:srgbClr val="000000"/>
                </a:solidFill>
              </a:rPr>
              <a:t>, add </a:t>
            </a:r>
            <a:r>
              <a:rPr lang="cs-CZ" sz="2000" i="1" smtClean="0">
                <a:sym typeface="Symbol" pitchFamily="18" charset="2"/>
              </a:rPr>
              <a:t>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- transitions from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ym typeface="Symbol" pitchFamily="18" charset="2"/>
              </a:rPr>
              <a:t> to start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states  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S</a:t>
            </a:r>
            <a:r>
              <a:rPr lang="en-US" baseline="-25000" smtClean="0">
                <a:solidFill>
                  <a:srgbClr val="000000"/>
                </a:solidFill>
              </a:rPr>
              <a:t>2 </a:t>
            </a:r>
            <a:r>
              <a:rPr lang="en-US" smtClean="0">
                <a:solidFill>
                  <a:srgbClr val="000000"/>
                </a:solidFill>
              </a:rPr>
              <a:t>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respectively.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Define set of final states of  A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 as union </a:t>
            </a: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>
                <a:solidFill>
                  <a:srgbClr val="000000"/>
                </a:solidFill>
              </a:rPr>
              <a:t>final </a:t>
            </a:r>
            <a:r>
              <a:rPr lang="en-US" smtClean="0">
                <a:solidFill>
                  <a:srgbClr val="000000"/>
                </a:solidFill>
              </a:rPr>
              <a:t>states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992157" y="4653136"/>
            <a:ext cx="1584176" cy="1152128"/>
          </a:xfrm>
          <a:custGeom>
            <a:avLst/>
            <a:gdLst>
              <a:gd name="connsiteX0" fmla="*/ 932567 w 1854383"/>
              <a:gd name="connsiteY0" fmla="*/ 474019 h 1603954"/>
              <a:gd name="connsiteX1" fmla="*/ 638278 w 1854383"/>
              <a:gd name="connsiteY1" fmla="*/ 284833 h 1603954"/>
              <a:gd name="connsiteX2" fmla="*/ 354499 w 1854383"/>
              <a:gd name="connsiteY2" fmla="*/ 463509 h 1603954"/>
              <a:gd name="connsiteX3" fmla="*/ 354499 w 1854383"/>
              <a:gd name="connsiteY3" fmla="*/ 999536 h 1603954"/>
              <a:gd name="connsiteX4" fmla="*/ 28678 w 1854383"/>
              <a:gd name="connsiteY4" fmla="*/ 1010047 h 1603954"/>
              <a:gd name="connsiteX5" fmla="*/ 175823 w 1854383"/>
              <a:gd name="connsiteY5" fmla="*/ 1241274 h 1603954"/>
              <a:gd name="connsiteX6" fmla="*/ 1437064 w 1854383"/>
              <a:gd name="connsiteY6" fmla="*/ 1178212 h 1603954"/>
              <a:gd name="connsiteX7" fmla="*/ 1521147 w 1854383"/>
              <a:gd name="connsiteY7" fmla="*/ 1598626 h 1603954"/>
              <a:gd name="connsiteX8" fmla="*/ 1794416 w 1854383"/>
              <a:gd name="connsiteY8" fmla="*/ 1346378 h 1603954"/>
              <a:gd name="connsiteX9" fmla="*/ 1836457 w 1854383"/>
              <a:gd name="connsiteY9" fmla="*/ 410957 h 1603954"/>
              <a:gd name="connsiteX10" fmla="*/ 1563188 w 1854383"/>
              <a:gd name="connsiteY10" fmla="*/ 684226 h 1603954"/>
              <a:gd name="connsiteX11" fmla="*/ 1416043 w 1854383"/>
              <a:gd name="connsiteY11" fmla="*/ 211261 h 1603954"/>
              <a:gd name="connsiteX12" fmla="*/ 1247878 w 1854383"/>
              <a:gd name="connsiteY12" fmla="*/ 684226 h 1603954"/>
              <a:gd name="connsiteX13" fmla="*/ 974609 w 1854383"/>
              <a:gd name="connsiteY13" fmla="*/ 1054 h 1603954"/>
              <a:gd name="connsiteX14" fmla="*/ 995630 w 1854383"/>
              <a:gd name="connsiteY14" fmla="*/ 526571 h 1603954"/>
              <a:gd name="connsiteX15" fmla="*/ 932567 w 1854383"/>
              <a:gd name="connsiteY15" fmla="*/ 474019 h 160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54383" h="1603954">
                <a:moveTo>
                  <a:pt x="932567" y="474019"/>
                </a:moveTo>
                <a:cubicBezTo>
                  <a:pt x="873008" y="433729"/>
                  <a:pt x="734623" y="286585"/>
                  <a:pt x="638278" y="284833"/>
                </a:cubicBezTo>
                <a:cubicBezTo>
                  <a:pt x="541933" y="283081"/>
                  <a:pt x="401795" y="344392"/>
                  <a:pt x="354499" y="463509"/>
                </a:cubicBezTo>
                <a:cubicBezTo>
                  <a:pt x="307202" y="582626"/>
                  <a:pt x="408802" y="908446"/>
                  <a:pt x="354499" y="999536"/>
                </a:cubicBezTo>
                <a:cubicBezTo>
                  <a:pt x="300195" y="1090626"/>
                  <a:pt x="58457" y="969757"/>
                  <a:pt x="28678" y="1010047"/>
                </a:cubicBezTo>
                <a:cubicBezTo>
                  <a:pt x="-1101" y="1050337"/>
                  <a:pt x="-58908" y="1213247"/>
                  <a:pt x="175823" y="1241274"/>
                </a:cubicBezTo>
                <a:cubicBezTo>
                  <a:pt x="410554" y="1269301"/>
                  <a:pt x="1212843" y="1118653"/>
                  <a:pt x="1437064" y="1178212"/>
                </a:cubicBezTo>
                <a:cubicBezTo>
                  <a:pt x="1661285" y="1237771"/>
                  <a:pt x="1461588" y="1570598"/>
                  <a:pt x="1521147" y="1598626"/>
                </a:cubicBezTo>
                <a:cubicBezTo>
                  <a:pt x="1580706" y="1626654"/>
                  <a:pt x="1741864" y="1544323"/>
                  <a:pt x="1794416" y="1346378"/>
                </a:cubicBezTo>
                <a:cubicBezTo>
                  <a:pt x="1846968" y="1148433"/>
                  <a:pt x="1874995" y="521316"/>
                  <a:pt x="1836457" y="410957"/>
                </a:cubicBezTo>
                <a:cubicBezTo>
                  <a:pt x="1797919" y="300598"/>
                  <a:pt x="1633257" y="717509"/>
                  <a:pt x="1563188" y="684226"/>
                </a:cubicBezTo>
                <a:cubicBezTo>
                  <a:pt x="1493119" y="650943"/>
                  <a:pt x="1468595" y="211261"/>
                  <a:pt x="1416043" y="211261"/>
                </a:cubicBezTo>
                <a:cubicBezTo>
                  <a:pt x="1363491" y="211261"/>
                  <a:pt x="1321450" y="719260"/>
                  <a:pt x="1247878" y="684226"/>
                </a:cubicBezTo>
                <a:cubicBezTo>
                  <a:pt x="1174306" y="649192"/>
                  <a:pt x="1016650" y="27330"/>
                  <a:pt x="974609" y="1054"/>
                </a:cubicBezTo>
                <a:cubicBezTo>
                  <a:pt x="932568" y="-25222"/>
                  <a:pt x="1002637" y="447744"/>
                  <a:pt x="995630" y="526571"/>
                </a:cubicBezTo>
                <a:cubicBezTo>
                  <a:pt x="988623" y="605398"/>
                  <a:pt x="992126" y="514309"/>
                  <a:pt x="932567" y="4740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Freeform 23"/>
          <p:cNvSpPr/>
          <p:nvPr/>
        </p:nvSpPr>
        <p:spPr>
          <a:xfrm flipH="1">
            <a:off x="5440428" y="4581128"/>
            <a:ext cx="1368152" cy="1224136"/>
          </a:xfrm>
          <a:custGeom>
            <a:avLst/>
            <a:gdLst>
              <a:gd name="connsiteX0" fmla="*/ 1292583 w 1883689"/>
              <a:gd name="connsiteY0" fmla="*/ 683241 h 1650886"/>
              <a:gd name="connsiteX1" fmla="*/ 756556 w 1883689"/>
              <a:gd name="connsiteY1" fmla="*/ 420482 h 1650886"/>
              <a:gd name="connsiteX2" fmla="*/ 430735 w 1883689"/>
              <a:gd name="connsiteY2" fmla="*/ 893447 h 1650886"/>
              <a:gd name="connsiteX3" fmla="*/ 41852 w 1883689"/>
              <a:gd name="connsiteY3" fmla="*/ 882937 h 1650886"/>
              <a:gd name="connsiteX4" fmla="*/ 62873 w 1883689"/>
              <a:gd name="connsiteY4" fmla="*/ 1324372 h 1650886"/>
              <a:gd name="connsiteX5" fmla="*/ 504308 w 1883689"/>
              <a:gd name="connsiteY5" fmla="*/ 1177227 h 1650886"/>
              <a:gd name="connsiteX6" fmla="*/ 609411 w 1883689"/>
              <a:gd name="connsiteY6" fmla="*/ 1503047 h 1650886"/>
              <a:gd name="connsiteX7" fmla="*/ 1082377 w 1883689"/>
              <a:gd name="connsiteY7" fmla="*/ 1166716 h 1650886"/>
              <a:gd name="connsiteX8" fmla="*/ 1439728 w 1883689"/>
              <a:gd name="connsiteY8" fmla="*/ 1639682 h 1650886"/>
              <a:gd name="connsiteX9" fmla="*/ 1776059 w 1883689"/>
              <a:gd name="connsiteY9" fmla="*/ 1429475 h 1650886"/>
              <a:gd name="connsiteX10" fmla="*/ 1881163 w 1883689"/>
              <a:gd name="connsiteY10" fmla="*/ 641199 h 1650886"/>
              <a:gd name="connsiteX11" fmla="*/ 1691977 w 1883689"/>
              <a:gd name="connsiteY11" fmla="*/ 68 h 1650886"/>
              <a:gd name="connsiteX12" fmla="*/ 1555342 w 1883689"/>
              <a:gd name="connsiteY12" fmla="*/ 599158 h 1650886"/>
              <a:gd name="connsiteX13" fmla="*/ 1345135 w 1883689"/>
              <a:gd name="connsiteY13" fmla="*/ 430992 h 1650886"/>
              <a:gd name="connsiteX14" fmla="*/ 1292583 w 1883689"/>
              <a:gd name="connsiteY14" fmla="*/ 683241 h 1650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83689" h="1650886">
                <a:moveTo>
                  <a:pt x="1292583" y="683241"/>
                </a:moveTo>
                <a:cubicBezTo>
                  <a:pt x="1194486" y="681489"/>
                  <a:pt x="900197" y="385448"/>
                  <a:pt x="756556" y="420482"/>
                </a:cubicBezTo>
                <a:cubicBezTo>
                  <a:pt x="612915" y="455516"/>
                  <a:pt x="549852" y="816371"/>
                  <a:pt x="430735" y="893447"/>
                </a:cubicBezTo>
                <a:cubicBezTo>
                  <a:pt x="311618" y="970523"/>
                  <a:pt x="103162" y="811116"/>
                  <a:pt x="41852" y="882937"/>
                </a:cubicBezTo>
                <a:cubicBezTo>
                  <a:pt x="-19458" y="954758"/>
                  <a:pt x="-14203" y="1275324"/>
                  <a:pt x="62873" y="1324372"/>
                </a:cubicBezTo>
                <a:cubicBezTo>
                  <a:pt x="139949" y="1373420"/>
                  <a:pt x="413218" y="1147448"/>
                  <a:pt x="504308" y="1177227"/>
                </a:cubicBezTo>
                <a:cubicBezTo>
                  <a:pt x="595398" y="1207006"/>
                  <a:pt x="513066" y="1504799"/>
                  <a:pt x="609411" y="1503047"/>
                </a:cubicBezTo>
                <a:cubicBezTo>
                  <a:pt x="705756" y="1501295"/>
                  <a:pt x="943991" y="1143944"/>
                  <a:pt x="1082377" y="1166716"/>
                </a:cubicBezTo>
                <a:cubicBezTo>
                  <a:pt x="1220763" y="1189489"/>
                  <a:pt x="1324114" y="1595889"/>
                  <a:pt x="1439728" y="1639682"/>
                </a:cubicBezTo>
                <a:cubicBezTo>
                  <a:pt x="1555342" y="1683475"/>
                  <a:pt x="1702487" y="1595889"/>
                  <a:pt x="1776059" y="1429475"/>
                </a:cubicBezTo>
                <a:cubicBezTo>
                  <a:pt x="1849631" y="1263061"/>
                  <a:pt x="1895177" y="879433"/>
                  <a:pt x="1881163" y="641199"/>
                </a:cubicBezTo>
                <a:cubicBezTo>
                  <a:pt x="1867149" y="402965"/>
                  <a:pt x="1746281" y="7075"/>
                  <a:pt x="1691977" y="68"/>
                </a:cubicBezTo>
                <a:cubicBezTo>
                  <a:pt x="1637674" y="-6939"/>
                  <a:pt x="1613149" y="527337"/>
                  <a:pt x="1555342" y="599158"/>
                </a:cubicBezTo>
                <a:cubicBezTo>
                  <a:pt x="1497535" y="670979"/>
                  <a:pt x="1385425" y="416978"/>
                  <a:pt x="1345135" y="430992"/>
                </a:cubicBezTo>
                <a:cubicBezTo>
                  <a:pt x="1304845" y="445006"/>
                  <a:pt x="1390680" y="684993"/>
                  <a:pt x="1292583" y="68324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352196" y="51571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5512436" y="51571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27" name="Arc 131"/>
          <p:cNvSpPr>
            <a:spLocks/>
          </p:cNvSpPr>
          <p:nvPr/>
        </p:nvSpPr>
        <p:spPr bwMode="auto">
          <a:xfrm rot="5400000" flipH="1">
            <a:off x="2884206" y="4689078"/>
            <a:ext cx="143892" cy="93610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Arc 131"/>
          <p:cNvSpPr>
            <a:spLocks/>
          </p:cNvSpPr>
          <p:nvPr/>
        </p:nvSpPr>
        <p:spPr bwMode="auto">
          <a:xfrm rot="5400000" flipH="1">
            <a:off x="3676232" y="3392996"/>
            <a:ext cx="648072" cy="3168352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2272076" y="50851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S0</a:t>
            </a:r>
            <a:endParaRPr lang="cs-CZ" sz="1400" b="1"/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3856252" y="51571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31" name="Text Box 131"/>
          <p:cNvSpPr txBox="1">
            <a:spLocks noChangeArrowheads="1"/>
          </p:cNvSpPr>
          <p:nvPr/>
        </p:nvSpPr>
        <p:spPr bwMode="auto">
          <a:xfrm>
            <a:off x="6088500" y="508518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2</a:t>
            </a:r>
            <a:endParaRPr lang="cs-CZ" b="1" baseline="-25000"/>
          </a:p>
        </p:txBody>
      </p:sp>
      <p:sp>
        <p:nvSpPr>
          <p:cNvPr id="33" name="Text Box 131"/>
          <p:cNvSpPr txBox="1">
            <a:spLocks noChangeArrowheads="1"/>
          </p:cNvSpPr>
          <p:nvPr/>
        </p:nvSpPr>
        <p:spPr bwMode="auto">
          <a:xfrm>
            <a:off x="2200068" y="450912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3</a:t>
            </a:r>
            <a:endParaRPr lang="cs-CZ" b="1" baseline="-25000"/>
          </a:p>
        </p:txBody>
      </p:sp>
      <p:sp>
        <p:nvSpPr>
          <p:cNvPr id="2" name="Rectangle 1"/>
          <p:cNvSpPr/>
          <p:nvPr/>
        </p:nvSpPr>
        <p:spPr>
          <a:xfrm>
            <a:off x="2915816" y="472514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35" name="Rectangle 34"/>
          <p:cNvSpPr/>
          <p:nvPr/>
        </p:nvSpPr>
        <p:spPr>
          <a:xfrm>
            <a:off x="3275856" y="436510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36" name="Arc 8"/>
          <p:cNvSpPr>
            <a:spLocks/>
          </p:cNvSpPr>
          <p:nvPr/>
        </p:nvSpPr>
        <p:spPr bwMode="auto">
          <a:xfrm flipH="1" flipV="1">
            <a:off x="1979712" y="508518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AutoShape 71"/>
          <p:cNvSpPr>
            <a:spLocks noChangeArrowheads="1"/>
          </p:cNvSpPr>
          <p:nvPr/>
        </p:nvSpPr>
        <p:spPr bwMode="auto">
          <a:xfrm>
            <a:off x="1115617" y="4077072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Scheme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Union automaton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136815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4" name="Arc 102"/>
          <p:cNvSpPr>
            <a:spLocks/>
          </p:cNvSpPr>
          <p:nvPr/>
        </p:nvSpPr>
        <p:spPr bwMode="auto">
          <a:xfrm flipH="1" flipV="1">
            <a:off x="611551" y="1268138"/>
            <a:ext cx="264848" cy="127794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80"/>
          <p:cNvSpPr>
            <a:spLocks noChangeArrowheads="1"/>
          </p:cNvSpPr>
          <p:nvPr/>
        </p:nvSpPr>
        <p:spPr bwMode="auto">
          <a:xfrm>
            <a:off x="875581" y="1268138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26" name="Oval 80"/>
          <p:cNvSpPr>
            <a:spLocks noChangeArrowheads="1"/>
          </p:cNvSpPr>
          <p:nvPr/>
        </p:nvSpPr>
        <p:spPr bwMode="auto">
          <a:xfrm>
            <a:off x="1733676" y="1268138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7" name="Oval 93"/>
          <p:cNvSpPr>
            <a:spLocks noChangeArrowheads="1"/>
          </p:cNvSpPr>
          <p:nvPr/>
        </p:nvSpPr>
        <p:spPr bwMode="auto">
          <a:xfrm>
            <a:off x="3449866" y="1268138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28" name="Line 95"/>
          <p:cNvSpPr>
            <a:spLocks noChangeShapeType="1"/>
          </p:cNvSpPr>
          <p:nvPr/>
        </p:nvSpPr>
        <p:spPr bwMode="auto">
          <a:xfrm>
            <a:off x="1139610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Line 95"/>
          <p:cNvSpPr>
            <a:spLocks noChangeShapeType="1"/>
          </p:cNvSpPr>
          <p:nvPr/>
        </p:nvSpPr>
        <p:spPr bwMode="auto">
          <a:xfrm>
            <a:off x="1997705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" name="Line 95"/>
          <p:cNvSpPr>
            <a:spLocks noChangeShapeType="1"/>
          </p:cNvSpPr>
          <p:nvPr/>
        </p:nvSpPr>
        <p:spPr bwMode="auto">
          <a:xfrm>
            <a:off x="2855801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95"/>
          <p:cNvSpPr>
            <a:spLocks noChangeShapeType="1"/>
          </p:cNvSpPr>
          <p:nvPr/>
        </p:nvSpPr>
        <p:spPr bwMode="auto">
          <a:xfrm>
            <a:off x="3713896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Arc 101"/>
          <p:cNvSpPr>
            <a:spLocks/>
          </p:cNvSpPr>
          <p:nvPr/>
        </p:nvSpPr>
        <p:spPr bwMode="auto">
          <a:xfrm rot="16200000">
            <a:off x="2965797" y="-14989"/>
            <a:ext cx="441221" cy="2377403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Arc 101"/>
          <p:cNvSpPr>
            <a:spLocks/>
          </p:cNvSpPr>
          <p:nvPr/>
        </p:nvSpPr>
        <p:spPr bwMode="auto">
          <a:xfrm rot="16200000" flipH="1" flipV="1">
            <a:off x="2104130" y="426632"/>
            <a:ext cx="315210" cy="2376264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Text Box 139"/>
          <p:cNvSpPr txBox="1">
            <a:spLocks noChangeArrowheads="1"/>
          </p:cNvSpPr>
          <p:nvPr/>
        </p:nvSpPr>
        <p:spPr bwMode="auto">
          <a:xfrm>
            <a:off x="1271625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sp>
        <p:nvSpPr>
          <p:cNvPr id="35" name="Text Box 135"/>
          <p:cNvSpPr txBox="1">
            <a:spLocks noChangeArrowheads="1"/>
          </p:cNvSpPr>
          <p:nvPr/>
        </p:nvSpPr>
        <p:spPr bwMode="auto">
          <a:xfrm>
            <a:off x="2195727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36" name="Text Box 135"/>
          <p:cNvSpPr txBox="1">
            <a:spLocks noChangeArrowheads="1"/>
          </p:cNvSpPr>
          <p:nvPr/>
        </p:nvSpPr>
        <p:spPr bwMode="auto">
          <a:xfrm>
            <a:off x="2987815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37" name="Text Box 135"/>
          <p:cNvSpPr txBox="1">
            <a:spLocks noChangeArrowheads="1"/>
          </p:cNvSpPr>
          <p:nvPr/>
        </p:nvSpPr>
        <p:spPr bwMode="auto">
          <a:xfrm>
            <a:off x="3845910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38" name="Text Box 137"/>
          <p:cNvSpPr txBox="1">
            <a:spLocks noChangeArrowheads="1"/>
          </p:cNvSpPr>
          <p:nvPr/>
        </p:nvSpPr>
        <p:spPr bwMode="auto">
          <a:xfrm>
            <a:off x="3911918" y="827089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grpSp>
        <p:nvGrpSpPr>
          <p:cNvPr id="39" name="Group 140"/>
          <p:cNvGrpSpPr>
            <a:grpSpLocks/>
          </p:cNvGrpSpPr>
          <p:nvPr/>
        </p:nvGrpSpPr>
        <p:grpSpPr bwMode="auto">
          <a:xfrm>
            <a:off x="2591771" y="1268138"/>
            <a:ext cx="263393" cy="251420"/>
            <a:chOff x="3334" y="799"/>
            <a:chExt cx="454" cy="453"/>
          </a:xfrm>
        </p:grpSpPr>
        <p:sp>
          <p:nvSpPr>
            <p:cNvPr id="45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6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</p:grpSp>
      <p:grpSp>
        <p:nvGrpSpPr>
          <p:cNvPr id="40" name="Group 140"/>
          <p:cNvGrpSpPr>
            <a:grpSpLocks/>
          </p:cNvGrpSpPr>
          <p:nvPr/>
        </p:nvGrpSpPr>
        <p:grpSpPr bwMode="auto">
          <a:xfrm>
            <a:off x="4307962" y="1268138"/>
            <a:ext cx="263393" cy="251420"/>
            <a:chOff x="3334" y="799"/>
            <a:chExt cx="454" cy="453"/>
          </a:xfrm>
        </p:grpSpPr>
        <p:sp>
          <p:nvSpPr>
            <p:cNvPr id="4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41" name="Text Box 137"/>
          <p:cNvSpPr txBox="1">
            <a:spLocks noChangeArrowheads="1"/>
          </p:cNvSpPr>
          <p:nvPr/>
        </p:nvSpPr>
        <p:spPr bwMode="auto">
          <a:xfrm>
            <a:off x="2129720" y="1520166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42" name="Text Box 132"/>
          <p:cNvSpPr txBox="1">
            <a:spLocks noChangeArrowheads="1"/>
          </p:cNvSpPr>
          <p:nvPr/>
        </p:nvSpPr>
        <p:spPr bwMode="auto">
          <a:xfrm>
            <a:off x="610915" y="980281"/>
            <a:ext cx="264848" cy="25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C</a:t>
            </a:r>
            <a:r>
              <a:rPr lang="en-US" sz="1600" b="1" baseline="-25000" smtClean="0"/>
              <a:t>1</a:t>
            </a:r>
            <a:endParaRPr lang="cs-CZ" b="1" baseline="-25000"/>
          </a:p>
        </p:txBody>
      </p:sp>
      <p:sp>
        <p:nvSpPr>
          <p:cNvPr id="47" name="Arc 130"/>
          <p:cNvSpPr>
            <a:spLocks/>
          </p:cNvSpPr>
          <p:nvPr/>
        </p:nvSpPr>
        <p:spPr bwMode="auto">
          <a:xfrm rot="5400000" flipV="1">
            <a:off x="6158136" y="133987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Arc 131"/>
          <p:cNvSpPr>
            <a:spLocks/>
          </p:cNvSpPr>
          <p:nvPr/>
        </p:nvSpPr>
        <p:spPr bwMode="auto">
          <a:xfrm rot="5400000" flipV="1">
            <a:off x="7093173" y="133987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Arc 128"/>
          <p:cNvSpPr>
            <a:spLocks/>
          </p:cNvSpPr>
          <p:nvPr/>
        </p:nvSpPr>
        <p:spPr bwMode="auto">
          <a:xfrm rot="5400000" flipH="1">
            <a:off x="5564559" y="1138932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Arc 129"/>
          <p:cNvSpPr>
            <a:spLocks/>
          </p:cNvSpPr>
          <p:nvPr/>
        </p:nvSpPr>
        <p:spPr bwMode="auto">
          <a:xfrm flipH="1" flipV="1">
            <a:off x="5363741" y="141277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Arc 130"/>
          <p:cNvSpPr>
            <a:spLocks/>
          </p:cNvSpPr>
          <p:nvPr/>
        </p:nvSpPr>
        <p:spPr bwMode="auto">
          <a:xfrm rot="5400000" flipH="1">
            <a:off x="6157491" y="97938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Arc 131"/>
          <p:cNvSpPr>
            <a:spLocks/>
          </p:cNvSpPr>
          <p:nvPr/>
        </p:nvSpPr>
        <p:spPr bwMode="auto">
          <a:xfrm rot="5400000" flipH="1">
            <a:off x="7092528" y="97938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132"/>
          <p:cNvSpPr>
            <a:spLocks noChangeArrowheads="1"/>
          </p:cNvSpPr>
          <p:nvPr/>
        </p:nvSpPr>
        <p:spPr bwMode="auto">
          <a:xfrm>
            <a:off x="6587703" y="141277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54" name="Text Box 134"/>
          <p:cNvSpPr txBox="1">
            <a:spLocks noChangeArrowheads="1"/>
          </p:cNvSpPr>
          <p:nvPr/>
        </p:nvSpPr>
        <p:spPr bwMode="auto">
          <a:xfrm>
            <a:off x="5796136" y="83671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55" name="Text Box 135"/>
          <p:cNvSpPr txBox="1">
            <a:spLocks noChangeArrowheads="1"/>
          </p:cNvSpPr>
          <p:nvPr/>
        </p:nvSpPr>
        <p:spPr bwMode="auto">
          <a:xfrm>
            <a:off x="7092528" y="98097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56" name="Text Box 137"/>
          <p:cNvSpPr txBox="1">
            <a:spLocks noChangeArrowheads="1"/>
          </p:cNvSpPr>
          <p:nvPr/>
        </p:nvSpPr>
        <p:spPr bwMode="auto">
          <a:xfrm>
            <a:off x="6155903" y="98097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57" name="Text Box 138"/>
          <p:cNvSpPr txBox="1">
            <a:spLocks noChangeArrowheads="1"/>
          </p:cNvSpPr>
          <p:nvPr/>
        </p:nvSpPr>
        <p:spPr bwMode="auto">
          <a:xfrm>
            <a:off x="6156176" y="1556792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58" name="Text Box 139"/>
          <p:cNvSpPr txBox="1">
            <a:spLocks noChangeArrowheads="1"/>
          </p:cNvSpPr>
          <p:nvPr/>
        </p:nvSpPr>
        <p:spPr bwMode="auto">
          <a:xfrm>
            <a:off x="7812360" y="105273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59" name="Group 140"/>
          <p:cNvGrpSpPr>
            <a:grpSpLocks/>
          </p:cNvGrpSpPr>
          <p:nvPr/>
        </p:nvGrpSpPr>
        <p:grpSpPr bwMode="auto">
          <a:xfrm>
            <a:off x="5652666" y="1412776"/>
            <a:ext cx="287337" cy="287337"/>
            <a:chOff x="3334" y="799"/>
            <a:chExt cx="454" cy="453"/>
          </a:xfrm>
        </p:grpSpPr>
        <p:sp>
          <p:nvSpPr>
            <p:cNvPr id="60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1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0</a:t>
              </a:r>
            </a:p>
          </p:txBody>
        </p:sp>
      </p:grpSp>
      <p:sp>
        <p:nvSpPr>
          <p:cNvPr id="62" name="Arc 128"/>
          <p:cNvSpPr>
            <a:spLocks/>
          </p:cNvSpPr>
          <p:nvPr/>
        </p:nvSpPr>
        <p:spPr bwMode="auto">
          <a:xfrm rot="5400000" flipH="1">
            <a:off x="7581825" y="1211263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133"/>
          <p:cNvSpPr>
            <a:spLocks noChangeArrowheads="1"/>
          </p:cNvSpPr>
          <p:nvPr/>
        </p:nvSpPr>
        <p:spPr bwMode="auto">
          <a:xfrm>
            <a:off x="7524328" y="141277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64" name="Text Box 135"/>
          <p:cNvSpPr txBox="1">
            <a:spLocks noChangeArrowheads="1"/>
          </p:cNvSpPr>
          <p:nvPr/>
        </p:nvSpPr>
        <p:spPr bwMode="auto">
          <a:xfrm>
            <a:off x="7092280" y="15567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65" name="Text Box 132"/>
          <p:cNvSpPr txBox="1">
            <a:spLocks noChangeArrowheads="1"/>
          </p:cNvSpPr>
          <p:nvPr/>
        </p:nvSpPr>
        <p:spPr bwMode="auto">
          <a:xfrm>
            <a:off x="5075411" y="980281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C</a:t>
            </a:r>
            <a:r>
              <a:rPr lang="en-US" sz="1600" b="1" baseline="-25000" smtClean="0"/>
              <a:t>3</a:t>
            </a:r>
            <a:endParaRPr lang="cs-CZ" b="1" baseline="-25000"/>
          </a:p>
        </p:txBody>
      </p: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323528" y="4365104"/>
            <a:ext cx="8568952" cy="172819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69" name="Oval 80"/>
          <p:cNvSpPr>
            <a:spLocks noChangeArrowheads="1"/>
          </p:cNvSpPr>
          <p:nvPr/>
        </p:nvSpPr>
        <p:spPr bwMode="auto">
          <a:xfrm>
            <a:off x="1619672" y="5229025"/>
            <a:ext cx="264890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70" name="Oval 80"/>
          <p:cNvSpPr>
            <a:spLocks noChangeArrowheads="1"/>
          </p:cNvSpPr>
          <p:nvPr/>
        </p:nvSpPr>
        <p:spPr bwMode="auto">
          <a:xfrm>
            <a:off x="2477905" y="5229025"/>
            <a:ext cx="264890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71" name="Oval 93"/>
          <p:cNvSpPr>
            <a:spLocks noChangeArrowheads="1"/>
          </p:cNvSpPr>
          <p:nvPr/>
        </p:nvSpPr>
        <p:spPr bwMode="auto">
          <a:xfrm>
            <a:off x="4194371" y="5229025"/>
            <a:ext cx="264890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72" name="Line 95"/>
          <p:cNvSpPr>
            <a:spLocks noChangeShapeType="1"/>
          </p:cNvSpPr>
          <p:nvPr/>
        </p:nvSpPr>
        <p:spPr bwMode="auto">
          <a:xfrm>
            <a:off x="1883744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95"/>
          <p:cNvSpPr>
            <a:spLocks noChangeShapeType="1"/>
          </p:cNvSpPr>
          <p:nvPr/>
        </p:nvSpPr>
        <p:spPr bwMode="auto">
          <a:xfrm>
            <a:off x="2741977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95"/>
          <p:cNvSpPr>
            <a:spLocks noChangeShapeType="1"/>
          </p:cNvSpPr>
          <p:nvPr/>
        </p:nvSpPr>
        <p:spPr bwMode="auto">
          <a:xfrm>
            <a:off x="3600210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95"/>
          <p:cNvSpPr>
            <a:spLocks noChangeShapeType="1"/>
          </p:cNvSpPr>
          <p:nvPr/>
        </p:nvSpPr>
        <p:spPr bwMode="auto">
          <a:xfrm>
            <a:off x="4458443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Arc 101"/>
          <p:cNvSpPr>
            <a:spLocks/>
          </p:cNvSpPr>
          <p:nvPr/>
        </p:nvSpPr>
        <p:spPr bwMode="auto">
          <a:xfrm rot="16200000">
            <a:off x="3710260" y="3945707"/>
            <a:ext cx="441221" cy="237778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Arc 101"/>
          <p:cNvSpPr>
            <a:spLocks/>
          </p:cNvSpPr>
          <p:nvPr/>
        </p:nvSpPr>
        <p:spPr bwMode="auto">
          <a:xfrm rot="16200000" flipH="1" flipV="1">
            <a:off x="2848444" y="4387328"/>
            <a:ext cx="315210" cy="2376646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Text Box 139"/>
          <p:cNvSpPr txBox="1">
            <a:spLocks noChangeArrowheads="1"/>
          </p:cNvSpPr>
          <p:nvPr/>
        </p:nvSpPr>
        <p:spPr bwMode="auto">
          <a:xfrm>
            <a:off x="2015780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sp>
        <p:nvSpPr>
          <p:cNvPr id="79" name="Text Box 135"/>
          <p:cNvSpPr txBox="1">
            <a:spLocks noChangeArrowheads="1"/>
          </p:cNvSpPr>
          <p:nvPr/>
        </p:nvSpPr>
        <p:spPr bwMode="auto">
          <a:xfrm>
            <a:off x="2940031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80" name="Text Box 135"/>
          <p:cNvSpPr txBox="1">
            <a:spLocks noChangeArrowheads="1"/>
          </p:cNvSpPr>
          <p:nvPr/>
        </p:nvSpPr>
        <p:spPr bwMode="auto">
          <a:xfrm>
            <a:off x="3732246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81" name="Text Box 135"/>
          <p:cNvSpPr txBox="1">
            <a:spLocks noChangeArrowheads="1"/>
          </p:cNvSpPr>
          <p:nvPr/>
        </p:nvSpPr>
        <p:spPr bwMode="auto">
          <a:xfrm>
            <a:off x="4590479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82" name="Text Box 137"/>
          <p:cNvSpPr txBox="1">
            <a:spLocks noChangeArrowheads="1"/>
          </p:cNvSpPr>
          <p:nvPr/>
        </p:nvSpPr>
        <p:spPr bwMode="auto">
          <a:xfrm>
            <a:off x="4656497" y="4787976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grpSp>
        <p:nvGrpSpPr>
          <p:cNvPr id="83" name="Group 140"/>
          <p:cNvGrpSpPr>
            <a:grpSpLocks/>
          </p:cNvGrpSpPr>
          <p:nvPr/>
        </p:nvGrpSpPr>
        <p:grpSpPr bwMode="auto">
          <a:xfrm>
            <a:off x="3336138" y="5229025"/>
            <a:ext cx="263435" cy="251420"/>
            <a:chOff x="3334" y="799"/>
            <a:chExt cx="454" cy="453"/>
          </a:xfrm>
        </p:grpSpPr>
        <p:sp>
          <p:nvSpPr>
            <p:cNvPr id="89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90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</p:grpSp>
      <p:grpSp>
        <p:nvGrpSpPr>
          <p:cNvPr id="84" name="Group 140"/>
          <p:cNvGrpSpPr>
            <a:grpSpLocks/>
          </p:cNvGrpSpPr>
          <p:nvPr/>
        </p:nvGrpSpPr>
        <p:grpSpPr bwMode="auto">
          <a:xfrm>
            <a:off x="5052605" y="5229025"/>
            <a:ext cx="263435" cy="251420"/>
            <a:chOff x="3334" y="799"/>
            <a:chExt cx="454" cy="453"/>
          </a:xfrm>
        </p:grpSpPr>
        <p:sp>
          <p:nvSpPr>
            <p:cNvPr id="87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88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85" name="Text Box 137"/>
          <p:cNvSpPr txBox="1">
            <a:spLocks noChangeArrowheads="1"/>
          </p:cNvSpPr>
          <p:nvPr/>
        </p:nvSpPr>
        <p:spPr bwMode="auto">
          <a:xfrm>
            <a:off x="2874013" y="5481053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91" name="Arc 130"/>
          <p:cNvSpPr>
            <a:spLocks/>
          </p:cNvSpPr>
          <p:nvPr/>
        </p:nvSpPr>
        <p:spPr bwMode="auto">
          <a:xfrm rot="5400000" flipV="1">
            <a:off x="6518176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Arc 131"/>
          <p:cNvSpPr>
            <a:spLocks/>
          </p:cNvSpPr>
          <p:nvPr/>
        </p:nvSpPr>
        <p:spPr bwMode="auto">
          <a:xfrm rot="5400000" flipV="1">
            <a:off x="7453213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Arc 128"/>
          <p:cNvSpPr>
            <a:spLocks/>
          </p:cNvSpPr>
          <p:nvPr/>
        </p:nvSpPr>
        <p:spPr bwMode="auto">
          <a:xfrm rot="5400000" flipH="1">
            <a:off x="5924599" y="502736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Arc 130"/>
          <p:cNvSpPr>
            <a:spLocks/>
          </p:cNvSpPr>
          <p:nvPr/>
        </p:nvSpPr>
        <p:spPr bwMode="auto">
          <a:xfrm rot="5400000" flipH="1">
            <a:off x="6517531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Arc 131"/>
          <p:cNvSpPr>
            <a:spLocks/>
          </p:cNvSpPr>
          <p:nvPr/>
        </p:nvSpPr>
        <p:spPr bwMode="auto">
          <a:xfrm rot="5400000" flipH="1">
            <a:off x="7452568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Oval 132"/>
          <p:cNvSpPr>
            <a:spLocks noChangeArrowheads="1"/>
          </p:cNvSpPr>
          <p:nvPr/>
        </p:nvSpPr>
        <p:spPr bwMode="auto">
          <a:xfrm>
            <a:off x="6947743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98" name="Text Box 134"/>
          <p:cNvSpPr txBox="1">
            <a:spLocks noChangeArrowheads="1"/>
          </p:cNvSpPr>
          <p:nvPr/>
        </p:nvSpPr>
        <p:spPr bwMode="auto">
          <a:xfrm>
            <a:off x="6156176" y="47251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99" name="Text Box 135"/>
          <p:cNvSpPr txBox="1">
            <a:spLocks noChangeArrowheads="1"/>
          </p:cNvSpPr>
          <p:nvPr/>
        </p:nvSpPr>
        <p:spPr bwMode="auto">
          <a:xfrm>
            <a:off x="7452568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00" name="Text Box 137"/>
          <p:cNvSpPr txBox="1">
            <a:spLocks noChangeArrowheads="1"/>
          </p:cNvSpPr>
          <p:nvPr/>
        </p:nvSpPr>
        <p:spPr bwMode="auto">
          <a:xfrm>
            <a:off x="6515943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01" name="Text Box 138"/>
          <p:cNvSpPr txBox="1">
            <a:spLocks noChangeArrowheads="1"/>
          </p:cNvSpPr>
          <p:nvPr/>
        </p:nvSpPr>
        <p:spPr bwMode="auto">
          <a:xfrm>
            <a:off x="6516216" y="5445224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02" name="Text Box 139"/>
          <p:cNvSpPr txBox="1">
            <a:spLocks noChangeArrowheads="1"/>
          </p:cNvSpPr>
          <p:nvPr/>
        </p:nvSpPr>
        <p:spPr bwMode="auto">
          <a:xfrm>
            <a:off x="8172400" y="494116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03" name="Group 140"/>
          <p:cNvGrpSpPr>
            <a:grpSpLocks/>
          </p:cNvGrpSpPr>
          <p:nvPr/>
        </p:nvGrpSpPr>
        <p:grpSpPr bwMode="auto">
          <a:xfrm>
            <a:off x="6012706" y="5301208"/>
            <a:ext cx="287337" cy="287337"/>
            <a:chOff x="3334" y="799"/>
            <a:chExt cx="454" cy="453"/>
          </a:xfrm>
        </p:grpSpPr>
        <p:sp>
          <p:nvSpPr>
            <p:cNvPr id="104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05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0</a:t>
              </a:r>
            </a:p>
          </p:txBody>
        </p:sp>
      </p:grpSp>
      <p:sp>
        <p:nvSpPr>
          <p:cNvPr id="106" name="Arc 128"/>
          <p:cNvSpPr>
            <a:spLocks/>
          </p:cNvSpPr>
          <p:nvPr/>
        </p:nvSpPr>
        <p:spPr bwMode="auto">
          <a:xfrm rot="5400000" flipH="1">
            <a:off x="7941865" y="5099695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Oval 133"/>
          <p:cNvSpPr>
            <a:spLocks noChangeArrowheads="1"/>
          </p:cNvSpPr>
          <p:nvPr/>
        </p:nvSpPr>
        <p:spPr bwMode="auto">
          <a:xfrm>
            <a:off x="7884368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108" name="Text Box 135"/>
          <p:cNvSpPr txBox="1">
            <a:spLocks noChangeArrowheads="1"/>
          </p:cNvSpPr>
          <p:nvPr/>
        </p:nvSpPr>
        <p:spPr bwMode="auto">
          <a:xfrm>
            <a:off x="7452320" y="544522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10" name="Text Box 132"/>
          <p:cNvSpPr txBox="1">
            <a:spLocks noChangeArrowheads="1"/>
          </p:cNvSpPr>
          <p:nvPr/>
        </p:nvSpPr>
        <p:spPr bwMode="auto">
          <a:xfrm>
            <a:off x="683568" y="4581128"/>
            <a:ext cx="264848" cy="25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B</a:t>
            </a:r>
            <a:r>
              <a:rPr lang="en-US" sz="1600" b="1" baseline="-25000" smtClean="0"/>
              <a:t>3</a:t>
            </a:r>
            <a:endParaRPr lang="cs-CZ" b="1" baseline="-25000"/>
          </a:p>
        </p:txBody>
      </p:sp>
      <p:sp>
        <p:nvSpPr>
          <p:cNvPr id="112" name="Arc 102"/>
          <p:cNvSpPr>
            <a:spLocks/>
          </p:cNvSpPr>
          <p:nvPr/>
        </p:nvSpPr>
        <p:spPr bwMode="auto">
          <a:xfrm flipH="1" flipV="1">
            <a:off x="467544" y="5229200"/>
            <a:ext cx="264848" cy="127794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Line 95"/>
          <p:cNvSpPr>
            <a:spLocks noChangeShapeType="1"/>
          </p:cNvSpPr>
          <p:nvPr/>
        </p:nvSpPr>
        <p:spPr bwMode="auto">
          <a:xfrm>
            <a:off x="1043608" y="5373216"/>
            <a:ext cx="594161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Rectangle 113"/>
          <p:cNvSpPr/>
          <p:nvPr/>
        </p:nvSpPr>
        <p:spPr>
          <a:xfrm>
            <a:off x="1115616" y="501317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16" name="Arc 46"/>
          <p:cNvSpPr>
            <a:spLocks/>
          </p:cNvSpPr>
          <p:nvPr/>
        </p:nvSpPr>
        <p:spPr bwMode="auto">
          <a:xfrm rot="5400000" flipH="1">
            <a:off x="2987501" y="2493218"/>
            <a:ext cx="864741" cy="5040560"/>
          </a:xfrm>
          <a:custGeom>
            <a:avLst/>
            <a:gdLst>
              <a:gd name="T0" fmla="*/ 100334 w 21600"/>
              <a:gd name="T1" fmla="*/ 0 h 42803"/>
              <a:gd name="T2" fmla="*/ 94695 w 21600"/>
              <a:gd name="T3" fmla="*/ 3776663 h 42803"/>
              <a:gd name="T4" fmla="*/ 0 w 21600"/>
              <a:gd name="T5" fmla="*/ 1887317 h 4280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803" fill="none" extrusionOk="0">
                <a:moveTo>
                  <a:pt x="3006" y="0"/>
                </a:moveTo>
                <a:cubicBezTo>
                  <a:pt x="13669" y="1499"/>
                  <a:pt x="21600" y="10622"/>
                  <a:pt x="21600" y="21390"/>
                </a:cubicBezTo>
                <a:cubicBezTo>
                  <a:pt x="21600" y="32222"/>
                  <a:pt x="13576" y="41379"/>
                  <a:pt x="2837" y="42802"/>
                </a:cubicBezTo>
              </a:path>
              <a:path w="21600" h="42803" stroke="0" extrusionOk="0">
                <a:moveTo>
                  <a:pt x="3006" y="0"/>
                </a:moveTo>
                <a:cubicBezTo>
                  <a:pt x="13669" y="1499"/>
                  <a:pt x="21600" y="10622"/>
                  <a:pt x="21600" y="21390"/>
                </a:cubicBezTo>
                <a:cubicBezTo>
                  <a:pt x="21600" y="32222"/>
                  <a:pt x="13576" y="41379"/>
                  <a:pt x="2837" y="42802"/>
                </a:cubicBezTo>
                <a:lnTo>
                  <a:pt x="0" y="21390"/>
                </a:lnTo>
                <a:lnTo>
                  <a:pt x="300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Oval 80"/>
          <p:cNvSpPr>
            <a:spLocks noChangeArrowheads="1"/>
          </p:cNvSpPr>
          <p:nvPr/>
        </p:nvSpPr>
        <p:spPr bwMode="auto">
          <a:xfrm>
            <a:off x="755576" y="5229200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17" name="Rectangle 116"/>
          <p:cNvSpPr/>
          <p:nvPr/>
        </p:nvSpPr>
        <p:spPr>
          <a:xfrm>
            <a:off x="1475656" y="4437112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18" name="AutoShape 3"/>
          <p:cNvSpPr>
            <a:spLocks noChangeArrowheads="1"/>
          </p:cNvSpPr>
          <p:nvPr/>
        </p:nvSpPr>
        <p:spPr bwMode="auto">
          <a:xfrm>
            <a:off x="683568" y="2204864"/>
            <a:ext cx="7705725" cy="1944216"/>
          </a:xfrm>
          <a:prstGeom prst="roundRect">
            <a:avLst>
              <a:gd name="adj" fmla="val 89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B</a:t>
            </a:r>
            <a:r>
              <a:rPr lang="en-US" baseline="-25000" smtClean="0">
                <a:solidFill>
                  <a:srgbClr val="000000"/>
                </a:solidFill>
              </a:rPr>
              <a:t>3</a:t>
            </a:r>
            <a:r>
              <a:rPr lang="en-US" smtClean="0">
                <a:solidFill>
                  <a:srgbClr val="000000"/>
                </a:solidFill>
              </a:rPr>
              <a:t> accepts any word from sets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{00, 0011, 001100, 00110011, 0011001100, ...}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{11, 1100, 110011, 11001100, 1100110011, ...}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also any </a:t>
            </a:r>
            <a:r>
              <a:rPr lang="en-US">
                <a:solidFill>
                  <a:srgbClr val="000000"/>
                </a:solidFill>
              </a:rPr>
              <a:t>binary nonnegative </a:t>
            </a:r>
            <a:r>
              <a:rPr lang="en-US" smtClean="0">
                <a:solidFill>
                  <a:srgbClr val="000000"/>
                </a:solidFill>
              </a:rPr>
              <a:t>integer </a:t>
            </a:r>
            <a:r>
              <a:rPr lang="en-US">
                <a:solidFill>
                  <a:srgbClr val="000000"/>
                </a:solidFill>
              </a:rPr>
              <a:t>divisible by </a:t>
            </a:r>
            <a:r>
              <a:rPr lang="en-US" smtClean="0">
                <a:solidFill>
                  <a:srgbClr val="000000"/>
                </a:solidFill>
              </a:rPr>
              <a:t>3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any </a:t>
            </a:r>
            <a:r>
              <a:rPr lang="en-US">
                <a:solidFill>
                  <a:srgbClr val="000000"/>
                </a:solidFill>
              </a:rPr>
              <a:t>number of leading zeros 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6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3"/>
          <p:cNvSpPr>
            <a:spLocks noChangeArrowheads="1"/>
          </p:cNvSpPr>
          <p:nvPr/>
        </p:nvSpPr>
        <p:spPr bwMode="auto">
          <a:xfrm>
            <a:off x="683568" y="4149080"/>
            <a:ext cx="7848872" cy="2088232"/>
          </a:xfrm>
          <a:prstGeom prst="roundRect">
            <a:avLst>
              <a:gd name="adj" fmla="val 87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467544" y="692696"/>
            <a:ext cx="8208912" cy="7920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5</a:t>
            </a:r>
            <a:r>
              <a:rPr lang="en-US" b="1" smtClean="0">
                <a:solidFill>
                  <a:srgbClr val="000000"/>
                </a:solidFill>
              </a:rPr>
              <a:t> accepting concatenation of two regular languages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,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accepted </a:t>
            </a:r>
            <a:r>
              <a:rPr lang="en-US" b="1">
                <a:solidFill>
                  <a:srgbClr val="000000"/>
                </a:solidFill>
              </a:rPr>
              <a:t>by </a:t>
            </a:r>
            <a:r>
              <a:rPr lang="en-US" b="1" smtClean="0">
                <a:solidFill>
                  <a:srgbClr val="000000"/>
                </a:solidFill>
              </a:rPr>
              <a:t>automata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, A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respectively.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Concatenation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83568" y="1700808"/>
            <a:ext cx="7776864" cy="2232248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5</a:t>
            </a:r>
            <a:r>
              <a:rPr lang="en-US" smtClean="0">
                <a:solidFill>
                  <a:srgbClr val="000000"/>
                </a:solidFill>
              </a:rPr>
              <a:t> 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and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Do not change 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Add </a:t>
            </a:r>
            <a:r>
              <a:rPr lang="cs-CZ" sz="2000" i="1" smtClean="0">
                <a:sym typeface="Symbol" pitchFamily="18" charset="2"/>
              </a:rPr>
              <a:t>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- transitions from each final state F</a:t>
            </a:r>
            <a:r>
              <a:rPr lang="en-US" baseline="-25000" smtClean="0">
                <a:sym typeface="Symbol" pitchFamily="18" charset="2"/>
              </a:rPr>
              <a:t>k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ym typeface="Symbol" pitchFamily="18" charset="2"/>
              </a:rPr>
              <a:t>  to </a:t>
            </a:r>
            <a:r>
              <a:rPr lang="en-US" smtClean="0">
                <a:sym typeface="Symbol" pitchFamily="18" charset="2"/>
              </a:rPr>
              <a:t>the start 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state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2 </a:t>
            </a:r>
            <a:r>
              <a:rPr lang="en-US" smtClean="0">
                <a:solidFill>
                  <a:srgbClr val="000000"/>
                </a:solidFill>
              </a:rPr>
              <a:t> of 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Define start state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5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to be equal </a:t>
            </a:r>
            <a:r>
              <a:rPr lang="en-US" smtClean="0">
                <a:solidFill>
                  <a:srgbClr val="000000"/>
                </a:solidFill>
              </a:rPr>
              <a:t>to </a:t>
            </a:r>
            <a:r>
              <a:rPr lang="en-US" smtClean="0">
                <a:solidFill>
                  <a:srgbClr val="000000"/>
                </a:solidFill>
              </a:rPr>
              <a:t>the start </a:t>
            </a:r>
            <a:r>
              <a:rPr lang="en-US" smtClean="0">
                <a:solidFill>
                  <a:srgbClr val="000000"/>
                </a:solidFill>
              </a:rPr>
              <a:t>state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Define </a:t>
            </a:r>
            <a:r>
              <a:rPr lang="en-US">
                <a:solidFill>
                  <a:srgbClr val="000000"/>
                </a:solidFill>
              </a:rPr>
              <a:t>set of final states of 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5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to be </a:t>
            </a:r>
            <a:r>
              <a:rPr lang="en-US" smtClean="0">
                <a:solidFill>
                  <a:srgbClr val="000000"/>
                </a:solidFill>
              </a:rPr>
              <a:t>equal to </a:t>
            </a: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set </a:t>
            </a:r>
            <a:r>
              <a:rPr lang="en-US">
                <a:solidFill>
                  <a:srgbClr val="000000"/>
                </a:solidFill>
              </a:rPr>
              <a:t>of final states </a:t>
            </a:r>
            <a:r>
              <a:rPr lang="en-US" smtClean="0">
                <a:solidFill>
                  <a:srgbClr val="000000"/>
                </a:solidFill>
              </a:rPr>
              <a:t>of 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 flipV="1">
            <a:off x="2267744" y="4509120"/>
            <a:ext cx="2736303" cy="1152128"/>
          </a:xfrm>
          <a:custGeom>
            <a:avLst/>
            <a:gdLst>
              <a:gd name="connsiteX0" fmla="*/ 932567 w 1854383"/>
              <a:gd name="connsiteY0" fmla="*/ 474019 h 1603954"/>
              <a:gd name="connsiteX1" fmla="*/ 638278 w 1854383"/>
              <a:gd name="connsiteY1" fmla="*/ 284833 h 1603954"/>
              <a:gd name="connsiteX2" fmla="*/ 354499 w 1854383"/>
              <a:gd name="connsiteY2" fmla="*/ 463509 h 1603954"/>
              <a:gd name="connsiteX3" fmla="*/ 354499 w 1854383"/>
              <a:gd name="connsiteY3" fmla="*/ 999536 h 1603954"/>
              <a:gd name="connsiteX4" fmla="*/ 28678 w 1854383"/>
              <a:gd name="connsiteY4" fmla="*/ 1010047 h 1603954"/>
              <a:gd name="connsiteX5" fmla="*/ 175823 w 1854383"/>
              <a:gd name="connsiteY5" fmla="*/ 1241274 h 1603954"/>
              <a:gd name="connsiteX6" fmla="*/ 1437064 w 1854383"/>
              <a:gd name="connsiteY6" fmla="*/ 1178212 h 1603954"/>
              <a:gd name="connsiteX7" fmla="*/ 1521147 w 1854383"/>
              <a:gd name="connsiteY7" fmla="*/ 1598626 h 1603954"/>
              <a:gd name="connsiteX8" fmla="*/ 1794416 w 1854383"/>
              <a:gd name="connsiteY8" fmla="*/ 1346378 h 1603954"/>
              <a:gd name="connsiteX9" fmla="*/ 1836457 w 1854383"/>
              <a:gd name="connsiteY9" fmla="*/ 410957 h 1603954"/>
              <a:gd name="connsiteX10" fmla="*/ 1563188 w 1854383"/>
              <a:gd name="connsiteY10" fmla="*/ 684226 h 1603954"/>
              <a:gd name="connsiteX11" fmla="*/ 1416043 w 1854383"/>
              <a:gd name="connsiteY11" fmla="*/ 211261 h 1603954"/>
              <a:gd name="connsiteX12" fmla="*/ 1247878 w 1854383"/>
              <a:gd name="connsiteY12" fmla="*/ 684226 h 1603954"/>
              <a:gd name="connsiteX13" fmla="*/ 974609 w 1854383"/>
              <a:gd name="connsiteY13" fmla="*/ 1054 h 1603954"/>
              <a:gd name="connsiteX14" fmla="*/ 995630 w 1854383"/>
              <a:gd name="connsiteY14" fmla="*/ 526571 h 1603954"/>
              <a:gd name="connsiteX15" fmla="*/ 932567 w 1854383"/>
              <a:gd name="connsiteY15" fmla="*/ 474019 h 160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54383" h="1603954">
                <a:moveTo>
                  <a:pt x="932567" y="474019"/>
                </a:moveTo>
                <a:cubicBezTo>
                  <a:pt x="873008" y="433729"/>
                  <a:pt x="734623" y="286585"/>
                  <a:pt x="638278" y="284833"/>
                </a:cubicBezTo>
                <a:cubicBezTo>
                  <a:pt x="541933" y="283081"/>
                  <a:pt x="401795" y="344392"/>
                  <a:pt x="354499" y="463509"/>
                </a:cubicBezTo>
                <a:cubicBezTo>
                  <a:pt x="307202" y="582626"/>
                  <a:pt x="408802" y="908446"/>
                  <a:pt x="354499" y="999536"/>
                </a:cubicBezTo>
                <a:cubicBezTo>
                  <a:pt x="300195" y="1090626"/>
                  <a:pt x="58457" y="969757"/>
                  <a:pt x="28678" y="1010047"/>
                </a:cubicBezTo>
                <a:cubicBezTo>
                  <a:pt x="-1101" y="1050337"/>
                  <a:pt x="-58908" y="1213247"/>
                  <a:pt x="175823" y="1241274"/>
                </a:cubicBezTo>
                <a:cubicBezTo>
                  <a:pt x="410554" y="1269301"/>
                  <a:pt x="1212843" y="1118653"/>
                  <a:pt x="1437064" y="1178212"/>
                </a:cubicBezTo>
                <a:cubicBezTo>
                  <a:pt x="1661285" y="1237771"/>
                  <a:pt x="1461588" y="1570598"/>
                  <a:pt x="1521147" y="1598626"/>
                </a:cubicBezTo>
                <a:cubicBezTo>
                  <a:pt x="1580706" y="1626654"/>
                  <a:pt x="1741864" y="1544323"/>
                  <a:pt x="1794416" y="1346378"/>
                </a:cubicBezTo>
                <a:cubicBezTo>
                  <a:pt x="1846968" y="1148433"/>
                  <a:pt x="1874995" y="521316"/>
                  <a:pt x="1836457" y="410957"/>
                </a:cubicBezTo>
                <a:cubicBezTo>
                  <a:pt x="1797919" y="300598"/>
                  <a:pt x="1633257" y="717509"/>
                  <a:pt x="1563188" y="684226"/>
                </a:cubicBezTo>
                <a:cubicBezTo>
                  <a:pt x="1493119" y="650943"/>
                  <a:pt x="1468595" y="211261"/>
                  <a:pt x="1416043" y="211261"/>
                </a:cubicBezTo>
                <a:cubicBezTo>
                  <a:pt x="1363491" y="211261"/>
                  <a:pt x="1321450" y="719260"/>
                  <a:pt x="1247878" y="684226"/>
                </a:cubicBezTo>
                <a:cubicBezTo>
                  <a:pt x="1174306" y="649192"/>
                  <a:pt x="1016650" y="27330"/>
                  <a:pt x="974609" y="1054"/>
                </a:cubicBezTo>
                <a:cubicBezTo>
                  <a:pt x="932568" y="-25222"/>
                  <a:pt x="1002637" y="447744"/>
                  <a:pt x="995630" y="526571"/>
                </a:cubicBezTo>
                <a:cubicBezTo>
                  <a:pt x="988623" y="605398"/>
                  <a:pt x="992126" y="514309"/>
                  <a:pt x="932567" y="4740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Freeform 23"/>
          <p:cNvSpPr/>
          <p:nvPr/>
        </p:nvSpPr>
        <p:spPr>
          <a:xfrm flipH="1">
            <a:off x="5440428" y="4437112"/>
            <a:ext cx="1795868" cy="1440160"/>
          </a:xfrm>
          <a:custGeom>
            <a:avLst/>
            <a:gdLst>
              <a:gd name="connsiteX0" fmla="*/ 1292583 w 1883689"/>
              <a:gd name="connsiteY0" fmla="*/ 683241 h 1650886"/>
              <a:gd name="connsiteX1" fmla="*/ 756556 w 1883689"/>
              <a:gd name="connsiteY1" fmla="*/ 420482 h 1650886"/>
              <a:gd name="connsiteX2" fmla="*/ 430735 w 1883689"/>
              <a:gd name="connsiteY2" fmla="*/ 893447 h 1650886"/>
              <a:gd name="connsiteX3" fmla="*/ 41852 w 1883689"/>
              <a:gd name="connsiteY3" fmla="*/ 882937 h 1650886"/>
              <a:gd name="connsiteX4" fmla="*/ 62873 w 1883689"/>
              <a:gd name="connsiteY4" fmla="*/ 1324372 h 1650886"/>
              <a:gd name="connsiteX5" fmla="*/ 504308 w 1883689"/>
              <a:gd name="connsiteY5" fmla="*/ 1177227 h 1650886"/>
              <a:gd name="connsiteX6" fmla="*/ 609411 w 1883689"/>
              <a:gd name="connsiteY6" fmla="*/ 1503047 h 1650886"/>
              <a:gd name="connsiteX7" fmla="*/ 1082377 w 1883689"/>
              <a:gd name="connsiteY7" fmla="*/ 1166716 h 1650886"/>
              <a:gd name="connsiteX8" fmla="*/ 1439728 w 1883689"/>
              <a:gd name="connsiteY8" fmla="*/ 1639682 h 1650886"/>
              <a:gd name="connsiteX9" fmla="*/ 1776059 w 1883689"/>
              <a:gd name="connsiteY9" fmla="*/ 1429475 h 1650886"/>
              <a:gd name="connsiteX10" fmla="*/ 1881163 w 1883689"/>
              <a:gd name="connsiteY10" fmla="*/ 641199 h 1650886"/>
              <a:gd name="connsiteX11" fmla="*/ 1691977 w 1883689"/>
              <a:gd name="connsiteY11" fmla="*/ 68 h 1650886"/>
              <a:gd name="connsiteX12" fmla="*/ 1555342 w 1883689"/>
              <a:gd name="connsiteY12" fmla="*/ 599158 h 1650886"/>
              <a:gd name="connsiteX13" fmla="*/ 1345135 w 1883689"/>
              <a:gd name="connsiteY13" fmla="*/ 430992 h 1650886"/>
              <a:gd name="connsiteX14" fmla="*/ 1292583 w 1883689"/>
              <a:gd name="connsiteY14" fmla="*/ 683241 h 1650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83689" h="1650886">
                <a:moveTo>
                  <a:pt x="1292583" y="683241"/>
                </a:moveTo>
                <a:cubicBezTo>
                  <a:pt x="1194486" y="681489"/>
                  <a:pt x="900197" y="385448"/>
                  <a:pt x="756556" y="420482"/>
                </a:cubicBezTo>
                <a:cubicBezTo>
                  <a:pt x="612915" y="455516"/>
                  <a:pt x="549852" y="816371"/>
                  <a:pt x="430735" y="893447"/>
                </a:cubicBezTo>
                <a:cubicBezTo>
                  <a:pt x="311618" y="970523"/>
                  <a:pt x="103162" y="811116"/>
                  <a:pt x="41852" y="882937"/>
                </a:cubicBezTo>
                <a:cubicBezTo>
                  <a:pt x="-19458" y="954758"/>
                  <a:pt x="-14203" y="1275324"/>
                  <a:pt x="62873" y="1324372"/>
                </a:cubicBezTo>
                <a:cubicBezTo>
                  <a:pt x="139949" y="1373420"/>
                  <a:pt x="413218" y="1147448"/>
                  <a:pt x="504308" y="1177227"/>
                </a:cubicBezTo>
                <a:cubicBezTo>
                  <a:pt x="595398" y="1207006"/>
                  <a:pt x="513066" y="1504799"/>
                  <a:pt x="609411" y="1503047"/>
                </a:cubicBezTo>
                <a:cubicBezTo>
                  <a:pt x="705756" y="1501295"/>
                  <a:pt x="943991" y="1143944"/>
                  <a:pt x="1082377" y="1166716"/>
                </a:cubicBezTo>
                <a:cubicBezTo>
                  <a:pt x="1220763" y="1189489"/>
                  <a:pt x="1324114" y="1595889"/>
                  <a:pt x="1439728" y="1639682"/>
                </a:cubicBezTo>
                <a:cubicBezTo>
                  <a:pt x="1555342" y="1683475"/>
                  <a:pt x="1702487" y="1595889"/>
                  <a:pt x="1776059" y="1429475"/>
                </a:cubicBezTo>
                <a:cubicBezTo>
                  <a:pt x="1849631" y="1263061"/>
                  <a:pt x="1895177" y="879433"/>
                  <a:pt x="1881163" y="641199"/>
                </a:cubicBezTo>
                <a:cubicBezTo>
                  <a:pt x="1867149" y="402965"/>
                  <a:pt x="1746281" y="7075"/>
                  <a:pt x="1691977" y="68"/>
                </a:cubicBezTo>
                <a:cubicBezTo>
                  <a:pt x="1637674" y="-6939"/>
                  <a:pt x="1613149" y="527337"/>
                  <a:pt x="1555342" y="599158"/>
                </a:cubicBezTo>
                <a:cubicBezTo>
                  <a:pt x="1497535" y="670979"/>
                  <a:pt x="1385425" y="416978"/>
                  <a:pt x="1345135" y="430992"/>
                </a:cubicBezTo>
                <a:cubicBezTo>
                  <a:pt x="1304845" y="445006"/>
                  <a:pt x="1390680" y="684993"/>
                  <a:pt x="1292583" y="68324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5512436" y="50131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27" name="Arc 131"/>
          <p:cNvSpPr>
            <a:spLocks/>
          </p:cNvSpPr>
          <p:nvPr/>
        </p:nvSpPr>
        <p:spPr bwMode="auto">
          <a:xfrm rot="6739538" flipH="1">
            <a:off x="5106760" y="4364163"/>
            <a:ext cx="134811" cy="822323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2771800" y="50851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3707904" y="49411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31" name="Text Box 131"/>
          <p:cNvSpPr txBox="1">
            <a:spLocks noChangeArrowheads="1"/>
          </p:cNvSpPr>
          <p:nvPr/>
        </p:nvSpPr>
        <p:spPr bwMode="auto">
          <a:xfrm>
            <a:off x="6156176" y="501317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2</a:t>
            </a:r>
            <a:endParaRPr lang="cs-CZ" b="1" baseline="-25000"/>
          </a:p>
        </p:txBody>
      </p:sp>
      <p:sp>
        <p:nvSpPr>
          <p:cNvPr id="33" name="Text Box 131"/>
          <p:cNvSpPr txBox="1">
            <a:spLocks noChangeArrowheads="1"/>
          </p:cNvSpPr>
          <p:nvPr/>
        </p:nvSpPr>
        <p:spPr bwMode="auto">
          <a:xfrm>
            <a:off x="2200068" y="436510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5</a:t>
            </a:r>
            <a:endParaRPr lang="cs-CZ" b="1" baseline="-25000"/>
          </a:p>
        </p:txBody>
      </p:sp>
      <p:sp>
        <p:nvSpPr>
          <p:cNvPr id="37" name="Arc 8"/>
          <p:cNvSpPr>
            <a:spLocks/>
          </p:cNvSpPr>
          <p:nvPr/>
        </p:nvSpPr>
        <p:spPr bwMode="auto">
          <a:xfrm flipH="1" flipV="1">
            <a:off x="2483768" y="508518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5076056" y="436510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40" name="Arc 131"/>
          <p:cNvSpPr>
            <a:spLocks/>
          </p:cNvSpPr>
          <p:nvPr/>
        </p:nvSpPr>
        <p:spPr bwMode="auto">
          <a:xfrm rot="16200000" flipH="1" flipV="1">
            <a:off x="5004047" y="5013179"/>
            <a:ext cx="432049" cy="72008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4499992" y="458112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F1</a:t>
            </a:r>
            <a:endParaRPr lang="cs-CZ" sz="1400" b="1"/>
          </a:p>
        </p:txBody>
      </p:sp>
      <p:sp>
        <p:nvSpPr>
          <p:cNvPr id="38" name="Oval 115"/>
          <p:cNvSpPr>
            <a:spLocks noChangeArrowheads="1"/>
          </p:cNvSpPr>
          <p:nvPr/>
        </p:nvSpPr>
        <p:spPr bwMode="auto">
          <a:xfrm>
            <a:off x="4716016" y="50131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F2</a:t>
            </a:r>
            <a:endParaRPr lang="cs-CZ" sz="1400" b="1"/>
          </a:p>
        </p:txBody>
      </p:sp>
      <p:grpSp>
        <p:nvGrpSpPr>
          <p:cNvPr id="42" name="Group 18"/>
          <p:cNvGrpSpPr>
            <a:grpSpLocks/>
          </p:cNvGrpSpPr>
          <p:nvPr/>
        </p:nvGrpSpPr>
        <p:grpSpPr bwMode="auto">
          <a:xfrm flipH="1">
            <a:off x="6948264" y="5229200"/>
            <a:ext cx="287337" cy="287337"/>
            <a:chOff x="3334" y="799"/>
            <a:chExt cx="454" cy="453"/>
          </a:xfrm>
        </p:grpSpPr>
        <p:sp>
          <p:nvSpPr>
            <p:cNvPr id="43" name="Oval 1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4" name="Oval 2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200" b="1" baseline="-2500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5148064" y="5229200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1115617" y="4077072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Scheme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251520" y="116632"/>
            <a:ext cx="4176464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Concatenation automaton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4427984" y="116632"/>
            <a:ext cx="4247704" cy="143718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4283968" y="116632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92696"/>
            <a:ext cx="8712968" cy="1512168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323528" y="4365104"/>
            <a:ext cx="8568952" cy="172819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18" name="AutoShape 3"/>
          <p:cNvSpPr>
            <a:spLocks noChangeArrowheads="1"/>
          </p:cNvSpPr>
          <p:nvPr/>
        </p:nvSpPr>
        <p:spPr bwMode="auto">
          <a:xfrm>
            <a:off x="683568" y="2420888"/>
            <a:ext cx="7705725" cy="1728192"/>
          </a:xfrm>
          <a:prstGeom prst="roundRect">
            <a:avLst>
              <a:gd name="adj" fmla="val 89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B</a:t>
            </a:r>
            <a:r>
              <a:rPr lang="en-US" baseline="-25000" smtClean="0">
                <a:solidFill>
                  <a:srgbClr val="000000"/>
                </a:solidFill>
              </a:rPr>
              <a:t>5</a:t>
            </a:r>
            <a:r>
              <a:rPr lang="en-US" smtClean="0">
                <a:solidFill>
                  <a:srgbClr val="000000"/>
                </a:solidFill>
              </a:rPr>
              <a:t> accepts any word over {0, 1} which can be split into two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consecutive words w1 and w2, where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w</a:t>
            </a:r>
            <a:r>
              <a:rPr lang="en-US" smtClean="0">
                <a:solidFill>
                  <a:srgbClr val="000000"/>
                </a:solidFill>
              </a:rPr>
              <a:t>ord w1 is described by regular expression 0*(100+1000)(100+1000)* 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word w2 represents binary positive integer divisible by 3 w/o leading 0's.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364088" y="836712"/>
            <a:ext cx="3457277" cy="1152004"/>
            <a:chOff x="1547664" y="3789040"/>
            <a:chExt cx="3457277" cy="1152004"/>
          </a:xfrm>
        </p:grpSpPr>
        <p:sp>
          <p:nvSpPr>
            <p:cNvPr id="115" name="Arc 130"/>
            <p:cNvSpPr>
              <a:spLocks/>
            </p:cNvSpPr>
            <p:nvPr/>
          </p:nvSpPr>
          <p:spPr bwMode="auto">
            <a:xfrm rot="5400000" flipV="1">
              <a:off x="3061792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9" name="Arc 131"/>
            <p:cNvSpPr>
              <a:spLocks/>
            </p:cNvSpPr>
            <p:nvPr/>
          </p:nvSpPr>
          <p:spPr bwMode="auto">
            <a:xfrm rot="5400000" flipV="1">
              <a:off x="3996829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" name="Arc 128"/>
            <p:cNvSpPr>
              <a:spLocks/>
            </p:cNvSpPr>
            <p:nvPr/>
          </p:nvSpPr>
          <p:spPr bwMode="auto">
            <a:xfrm rot="5400000" flipH="1">
              <a:off x="2468215" y="4235276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Arc 129"/>
            <p:cNvSpPr>
              <a:spLocks/>
            </p:cNvSpPr>
            <p:nvPr/>
          </p:nvSpPr>
          <p:spPr bwMode="auto">
            <a:xfrm flipH="1" flipV="1">
              <a:off x="1547664" y="4509120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Arc 130"/>
            <p:cNvSpPr>
              <a:spLocks/>
            </p:cNvSpPr>
            <p:nvPr/>
          </p:nvSpPr>
          <p:spPr bwMode="auto">
            <a:xfrm rot="5400000" flipH="1">
              <a:off x="3061147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Arc 131"/>
            <p:cNvSpPr>
              <a:spLocks/>
            </p:cNvSpPr>
            <p:nvPr/>
          </p:nvSpPr>
          <p:spPr bwMode="auto">
            <a:xfrm rot="5400000" flipH="1">
              <a:off x="3996184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Oval 132"/>
            <p:cNvSpPr>
              <a:spLocks noChangeArrowheads="1"/>
            </p:cNvSpPr>
            <p:nvPr/>
          </p:nvSpPr>
          <p:spPr bwMode="auto">
            <a:xfrm>
              <a:off x="3491359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2</a:t>
              </a:r>
              <a:endParaRPr lang="cs-CZ" sz="1400" b="1"/>
            </a:p>
          </p:txBody>
        </p:sp>
        <p:sp>
          <p:nvSpPr>
            <p:cNvPr id="125" name="Text Box 134"/>
            <p:cNvSpPr txBox="1">
              <a:spLocks noChangeArrowheads="1"/>
            </p:cNvSpPr>
            <p:nvPr/>
          </p:nvSpPr>
          <p:spPr bwMode="auto">
            <a:xfrm>
              <a:off x="2699792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6" name="Text Box 135"/>
            <p:cNvSpPr txBox="1">
              <a:spLocks noChangeArrowheads="1"/>
            </p:cNvSpPr>
            <p:nvPr/>
          </p:nvSpPr>
          <p:spPr bwMode="auto">
            <a:xfrm>
              <a:off x="3996184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7" name="Text Box 137"/>
            <p:cNvSpPr txBox="1">
              <a:spLocks noChangeArrowheads="1"/>
            </p:cNvSpPr>
            <p:nvPr/>
          </p:nvSpPr>
          <p:spPr bwMode="auto">
            <a:xfrm>
              <a:off x="3059559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8" name="Text Box 138"/>
            <p:cNvSpPr txBox="1">
              <a:spLocks noChangeArrowheads="1"/>
            </p:cNvSpPr>
            <p:nvPr/>
          </p:nvSpPr>
          <p:spPr bwMode="auto">
            <a:xfrm>
              <a:off x="3059832" y="4653136"/>
              <a:ext cx="288925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9" name="Text Box 139"/>
            <p:cNvSpPr txBox="1">
              <a:spLocks noChangeArrowheads="1"/>
            </p:cNvSpPr>
            <p:nvPr/>
          </p:nvSpPr>
          <p:spPr bwMode="auto">
            <a:xfrm>
              <a:off x="4716016" y="414908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30" name="Group 140"/>
            <p:cNvGrpSpPr>
              <a:grpSpLocks/>
            </p:cNvGrpSpPr>
            <p:nvPr/>
          </p:nvGrpSpPr>
          <p:grpSpPr bwMode="auto">
            <a:xfrm>
              <a:off x="2556322" y="4509120"/>
              <a:ext cx="287337" cy="287337"/>
              <a:chOff x="3334" y="799"/>
              <a:chExt cx="454" cy="453"/>
            </a:xfrm>
          </p:grpSpPr>
          <p:sp>
            <p:nvSpPr>
              <p:cNvPr id="138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39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 b="1" smtClean="0"/>
                  <a:t>1</a:t>
                </a:r>
                <a:endParaRPr lang="cs-CZ" sz="1200" b="1"/>
              </a:p>
            </p:txBody>
          </p:sp>
        </p:grpSp>
        <p:sp>
          <p:nvSpPr>
            <p:cNvPr id="131" name="Arc 128"/>
            <p:cNvSpPr>
              <a:spLocks/>
            </p:cNvSpPr>
            <p:nvPr/>
          </p:nvSpPr>
          <p:spPr bwMode="auto">
            <a:xfrm rot="5400000" flipH="1">
              <a:off x="4485481" y="4307607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" name="Oval 131"/>
            <p:cNvSpPr>
              <a:spLocks noChangeArrowheads="1"/>
            </p:cNvSpPr>
            <p:nvPr/>
          </p:nvSpPr>
          <p:spPr bwMode="auto">
            <a:xfrm>
              <a:off x="4427984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3</a:t>
              </a:r>
              <a:endParaRPr lang="cs-CZ" sz="1400" b="1"/>
            </a:p>
          </p:txBody>
        </p:sp>
        <p:sp>
          <p:nvSpPr>
            <p:cNvPr id="133" name="Text Box 135"/>
            <p:cNvSpPr txBox="1">
              <a:spLocks noChangeArrowheads="1"/>
            </p:cNvSpPr>
            <p:nvPr/>
          </p:nvSpPr>
          <p:spPr bwMode="auto">
            <a:xfrm>
              <a:off x="3995936" y="465313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4" name="Text Box 132"/>
            <p:cNvSpPr txBox="1">
              <a:spLocks noChangeArrowheads="1"/>
            </p:cNvSpPr>
            <p:nvPr/>
          </p:nvSpPr>
          <p:spPr bwMode="auto">
            <a:xfrm>
              <a:off x="1547664" y="3861048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baseline="-25000" smtClean="0"/>
                <a:t>4</a:t>
              </a:r>
              <a:endParaRPr lang="cs-CZ" b="1" baseline="-25000"/>
            </a:p>
          </p:txBody>
        </p:sp>
        <p:sp>
          <p:nvSpPr>
            <p:cNvPr id="135" name="Arc 130"/>
            <p:cNvSpPr>
              <a:spLocks/>
            </p:cNvSpPr>
            <p:nvPr/>
          </p:nvSpPr>
          <p:spPr bwMode="auto">
            <a:xfrm rot="5400000" flipH="1">
              <a:off x="2411822" y="3428938"/>
              <a:ext cx="791964" cy="1656184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" name="Oval 132"/>
            <p:cNvSpPr>
              <a:spLocks noChangeArrowheads="1"/>
            </p:cNvSpPr>
            <p:nvPr/>
          </p:nvSpPr>
          <p:spPr bwMode="auto">
            <a:xfrm>
              <a:off x="1835696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37" name="Text Box 137"/>
            <p:cNvSpPr txBox="1">
              <a:spLocks noChangeArrowheads="1"/>
            </p:cNvSpPr>
            <p:nvPr/>
          </p:nvSpPr>
          <p:spPr bwMode="auto">
            <a:xfrm>
              <a:off x="2051720" y="378904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467544" y="980728"/>
            <a:ext cx="4464496" cy="863401"/>
            <a:chOff x="1331640" y="3861048"/>
            <a:chExt cx="4464496" cy="863401"/>
          </a:xfrm>
        </p:grpSpPr>
        <p:sp>
          <p:nvSpPr>
            <p:cNvPr id="141" name="Arc 102"/>
            <p:cNvSpPr>
              <a:spLocks/>
            </p:cNvSpPr>
            <p:nvPr/>
          </p:nvSpPr>
          <p:spPr bwMode="auto">
            <a:xfrm flipH="1" flipV="1">
              <a:off x="1476350" y="4437112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2" name="Arc 128"/>
            <p:cNvSpPr>
              <a:spLocks/>
            </p:cNvSpPr>
            <p:nvPr/>
          </p:nvSpPr>
          <p:spPr bwMode="auto">
            <a:xfrm rot="5400000" flipH="1">
              <a:off x="1749871" y="4163591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" name="Oval 80"/>
            <p:cNvSpPr>
              <a:spLocks noChangeArrowheads="1"/>
            </p:cNvSpPr>
            <p:nvPr/>
          </p:nvSpPr>
          <p:spPr bwMode="auto">
            <a:xfrm>
              <a:off x="1764382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44" name="Oval 80"/>
            <p:cNvSpPr>
              <a:spLocks noChangeArrowheads="1"/>
            </p:cNvSpPr>
            <p:nvPr/>
          </p:nvSpPr>
          <p:spPr bwMode="auto">
            <a:xfrm>
              <a:off x="2700486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145" name="Oval 93"/>
            <p:cNvSpPr>
              <a:spLocks noChangeArrowheads="1"/>
            </p:cNvSpPr>
            <p:nvPr/>
          </p:nvSpPr>
          <p:spPr bwMode="auto">
            <a:xfrm>
              <a:off x="3636590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  <p:sp>
          <p:nvSpPr>
            <p:cNvPr id="146" name="Line 95"/>
            <p:cNvSpPr>
              <a:spLocks noChangeShapeType="1"/>
            </p:cNvSpPr>
            <p:nvPr/>
          </p:nvSpPr>
          <p:spPr bwMode="auto">
            <a:xfrm>
              <a:off x="2052414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7" name="Line 95"/>
            <p:cNvSpPr>
              <a:spLocks noChangeShapeType="1"/>
            </p:cNvSpPr>
            <p:nvPr/>
          </p:nvSpPr>
          <p:spPr bwMode="auto">
            <a:xfrm>
              <a:off x="2988518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8" name="Line 95"/>
            <p:cNvSpPr>
              <a:spLocks noChangeShapeType="1"/>
            </p:cNvSpPr>
            <p:nvPr/>
          </p:nvSpPr>
          <p:spPr bwMode="auto">
            <a:xfrm>
              <a:off x="3924622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9" name="Line 95"/>
            <p:cNvSpPr>
              <a:spLocks noChangeShapeType="1"/>
            </p:cNvSpPr>
            <p:nvPr/>
          </p:nvSpPr>
          <p:spPr bwMode="auto">
            <a:xfrm>
              <a:off x="4860726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0" name="Arc 101"/>
            <p:cNvSpPr>
              <a:spLocks/>
            </p:cNvSpPr>
            <p:nvPr/>
          </p:nvSpPr>
          <p:spPr bwMode="auto">
            <a:xfrm rot="16200000">
              <a:off x="3889141" y="2888417"/>
              <a:ext cx="648270" cy="2737545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1" name="Arc 101"/>
            <p:cNvSpPr>
              <a:spLocks/>
            </p:cNvSpPr>
            <p:nvPr/>
          </p:nvSpPr>
          <p:spPr bwMode="auto">
            <a:xfrm rot="16200000">
              <a:off x="3637112" y="3500486"/>
              <a:ext cx="360240" cy="165742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2" name="Text Box 135"/>
            <p:cNvSpPr txBox="1">
              <a:spLocks noChangeArrowheads="1"/>
            </p:cNvSpPr>
            <p:nvPr/>
          </p:nvSpPr>
          <p:spPr bwMode="auto">
            <a:xfrm>
              <a:off x="1980406" y="393305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3" name="Text Box 139"/>
            <p:cNvSpPr txBox="1">
              <a:spLocks noChangeArrowheads="1"/>
            </p:cNvSpPr>
            <p:nvPr/>
          </p:nvSpPr>
          <p:spPr bwMode="auto">
            <a:xfrm>
              <a:off x="2196430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2045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5" name="Text Box 135"/>
            <p:cNvSpPr txBox="1">
              <a:spLocks noChangeArrowheads="1"/>
            </p:cNvSpPr>
            <p:nvPr/>
          </p:nvSpPr>
          <p:spPr bwMode="auto">
            <a:xfrm>
              <a:off x="4068638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6" name="Text Box 135"/>
            <p:cNvSpPr txBox="1">
              <a:spLocks noChangeArrowheads="1"/>
            </p:cNvSpPr>
            <p:nvPr/>
          </p:nvSpPr>
          <p:spPr bwMode="auto">
            <a:xfrm>
              <a:off x="50047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7" name="Text Box 137"/>
            <p:cNvSpPr txBox="1">
              <a:spLocks noChangeArrowheads="1"/>
            </p:cNvSpPr>
            <p:nvPr/>
          </p:nvSpPr>
          <p:spPr bwMode="auto">
            <a:xfrm>
              <a:off x="4356670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58" name="Text Box 137"/>
            <p:cNvSpPr txBox="1">
              <a:spLocks noChangeArrowheads="1"/>
            </p:cNvSpPr>
            <p:nvPr/>
          </p:nvSpPr>
          <p:spPr bwMode="auto">
            <a:xfrm>
              <a:off x="5148758" y="3861048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59" name="Group 140"/>
            <p:cNvGrpSpPr>
              <a:grpSpLocks/>
            </p:cNvGrpSpPr>
            <p:nvPr/>
          </p:nvGrpSpPr>
          <p:grpSpPr bwMode="auto">
            <a:xfrm>
              <a:off x="4572694" y="4437112"/>
              <a:ext cx="287338" cy="287337"/>
              <a:chOff x="3334" y="799"/>
              <a:chExt cx="454" cy="453"/>
            </a:xfrm>
          </p:grpSpPr>
          <p:sp>
            <p:nvSpPr>
              <p:cNvPr id="164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65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3</a:t>
                </a:r>
                <a:endParaRPr lang="cs-CZ" sz="1400" b="1"/>
              </a:p>
            </p:txBody>
          </p:sp>
        </p:grpSp>
        <p:grpSp>
          <p:nvGrpSpPr>
            <p:cNvPr id="160" name="Group 140"/>
            <p:cNvGrpSpPr>
              <a:grpSpLocks/>
            </p:cNvGrpSpPr>
            <p:nvPr/>
          </p:nvGrpSpPr>
          <p:grpSpPr bwMode="auto">
            <a:xfrm>
              <a:off x="5508798" y="4437112"/>
              <a:ext cx="287338" cy="287337"/>
              <a:chOff x="3334" y="799"/>
              <a:chExt cx="454" cy="453"/>
            </a:xfrm>
          </p:grpSpPr>
          <p:sp>
            <p:nvSpPr>
              <p:cNvPr id="162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63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161" name="Text Box 132"/>
            <p:cNvSpPr txBox="1">
              <a:spLocks noChangeArrowheads="1"/>
            </p:cNvSpPr>
            <p:nvPr/>
          </p:nvSpPr>
          <p:spPr bwMode="auto">
            <a:xfrm>
              <a:off x="1331640" y="3933056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baseline="-25000" smtClean="0"/>
                <a:t>2</a:t>
              </a:r>
              <a:endParaRPr lang="cs-CZ" b="1" baseline="-25000"/>
            </a:p>
          </p:txBody>
        </p:sp>
      </p:grpSp>
      <p:sp>
        <p:nvSpPr>
          <p:cNvPr id="193" name="Arc 130"/>
          <p:cNvSpPr>
            <a:spLocks/>
          </p:cNvSpPr>
          <p:nvPr/>
        </p:nvSpPr>
        <p:spPr bwMode="auto">
          <a:xfrm rot="5400000" flipV="1">
            <a:off x="6806208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Arc 131"/>
          <p:cNvSpPr>
            <a:spLocks/>
          </p:cNvSpPr>
          <p:nvPr/>
        </p:nvSpPr>
        <p:spPr bwMode="auto">
          <a:xfrm rot="5400000" flipV="1">
            <a:off x="7741245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Arc 128"/>
          <p:cNvSpPr>
            <a:spLocks/>
          </p:cNvSpPr>
          <p:nvPr/>
        </p:nvSpPr>
        <p:spPr bwMode="auto">
          <a:xfrm rot="5400000" flipH="1">
            <a:off x="6212631" y="502736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Arc 130"/>
          <p:cNvSpPr>
            <a:spLocks/>
          </p:cNvSpPr>
          <p:nvPr/>
        </p:nvSpPr>
        <p:spPr bwMode="auto">
          <a:xfrm rot="5400000" flipH="1">
            <a:off x="6805563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Arc 131"/>
          <p:cNvSpPr>
            <a:spLocks/>
          </p:cNvSpPr>
          <p:nvPr/>
        </p:nvSpPr>
        <p:spPr bwMode="auto">
          <a:xfrm rot="5400000" flipH="1">
            <a:off x="7740600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Oval 132"/>
          <p:cNvSpPr>
            <a:spLocks noChangeArrowheads="1"/>
          </p:cNvSpPr>
          <p:nvPr/>
        </p:nvSpPr>
        <p:spPr bwMode="auto">
          <a:xfrm>
            <a:off x="7235775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</a:t>
            </a:r>
            <a:endParaRPr lang="cs-CZ" sz="1400" b="1"/>
          </a:p>
        </p:txBody>
      </p:sp>
      <p:sp>
        <p:nvSpPr>
          <p:cNvPr id="200" name="Text Box 134"/>
          <p:cNvSpPr txBox="1">
            <a:spLocks noChangeArrowheads="1"/>
          </p:cNvSpPr>
          <p:nvPr/>
        </p:nvSpPr>
        <p:spPr bwMode="auto">
          <a:xfrm>
            <a:off x="6444208" y="47971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1" name="Text Box 135"/>
          <p:cNvSpPr txBox="1">
            <a:spLocks noChangeArrowheads="1"/>
          </p:cNvSpPr>
          <p:nvPr/>
        </p:nvSpPr>
        <p:spPr bwMode="auto">
          <a:xfrm>
            <a:off x="7740600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2" name="Text Box 137"/>
          <p:cNvSpPr txBox="1">
            <a:spLocks noChangeArrowheads="1"/>
          </p:cNvSpPr>
          <p:nvPr/>
        </p:nvSpPr>
        <p:spPr bwMode="auto">
          <a:xfrm>
            <a:off x="6803975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03" name="Text Box 138"/>
          <p:cNvSpPr txBox="1">
            <a:spLocks noChangeArrowheads="1"/>
          </p:cNvSpPr>
          <p:nvPr/>
        </p:nvSpPr>
        <p:spPr bwMode="auto">
          <a:xfrm>
            <a:off x="6804248" y="5445224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04" name="Text Box 139"/>
          <p:cNvSpPr txBox="1">
            <a:spLocks noChangeArrowheads="1"/>
          </p:cNvSpPr>
          <p:nvPr/>
        </p:nvSpPr>
        <p:spPr bwMode="auto">
          <a:xfrm>
            <a:off x="8460432" y="494116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205" name="Group 140"/>
          <p:cNvGrpSpPr>
            <a:grpSpLocks/>
          </p:cNvGrpSpPr>
          <p:nvPr/>
        </p:nvGrpSpPr>
        <p:grpSpPr bwMode="auto">
          <a:xfrm>
            <a:off x="6300738" y="5301208"/>
            <a:ext cx="287337" cy="287337"/>
            <a:chOff x="3334" y="799"/>
            <a:chExt cx="454" cy="453"/>
          </a:xfrm>
        </p:grpSpPr>
        <p:sp>
          <p:nvSpPr>
            <p:cNvPr id="21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1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1</a:t>
              </a:r>
              <a:endParaRPr lang="cs-CZ" sz="1200" b="1"/>
            </a:p>
          </p:txBody>
        </p:sp>
      </p:grpSp>
      <p:sp>
        <p:nvSpPr>
          <p:cNvPr id="206" name="Arc 128"/>
          <p:cNvSpPr>
            <a:spLocks/>
          </p:cNvSpPr>
          <p:nvPr/>
        </p:nvSpPr>
        <p:spPr bwMode="auto">
          <a:xfrm rot="5400000" flipH="1">
            <a:off x="8229897" y="5099695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Oval 206"/>
          <p:cNvSpPr>
            <a:spLocks noChangeArrowheads="1"/>
          </p:cNvSpPr>
          <p:nvPr/>
        </p:nvSpPr>
        <p:spPr bwMode="auto">
          <a:xfrm>
            <a:off x="8172400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208" name="Text Box 135"/>
          <p:cNvSpPr txBox="1">
            <a:spLocks noChangeArrowheads="1"/>
          </p:cNvSpPr>
          <p:nvPr/>
        </p:nvSpPr>
        <p:spPr bwMode="auto">
          <a:xfrm>
            <a:off x="7740352" y="544522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0" name="Arc 130"/>
          <p:cNvSpPr>
            <a:spLocks/>
          </p:cNvSpPr>
          <p:nvPr/>
        </p:nvSpPr>
        <p:spPr bwMode="auto">
          <a:xfrm rot="5400000" flipH="1">
            <a:off x="6156238" y="4221026"/>
            <a:ext cx="791964" cy="165618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Oval 132"/>
          <p:cNvSpPr>
            <a:spLocks noChangeArrowheads="1"/>
          </p:cNvSpPr>
          <p:nvPr/>
        </p:nvSpPr>
        <p:spPr bwMode="auto">
          <a:xfrm>
            <a:off x="5580112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212" name="Text Box 137"/>
          <p:cNvSpPr txBox="1">
            <a:spLocks noChangeArrowheads="1"/>
          </p:cNvSpPr>
          <p:nvPr/>
        </p:nvSpPr>
        <p:spPr bwMode="auto">
          <a:xfrm>
            <a:off x="5796136" y="458112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15" name="Arc 130"/>
          <p:cNvSpPr>
            <a:spLocks/>
          </p:cNvSpPr>
          <p:nvPr/>
        </p:nvSpPr>
        <p:spPr bwMode="auto">
          <a:xfrm rot="5400000" flipH="1">
            <a:off x="4968106" y="4833094"/>
            <a:ext cx="359916" cy="864096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Rectangle 215"/>
          <p:cNvSpPr/>
          <p:nvPr/>
        </p:nvSpPr>
        <p:spPr>
          <a:xfrm>
            <a:off x="5076056" y="472514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217" name="Arc 130"/>
          <p:cNvSpPr>
            <a:spLocks/>
          </p:cNvSpPr>
          <p:nvPr/>
        </p:nvSpPr>
        <p:spPr bwMode="auto">
          <a:xfrm rot="16200000" flipH="1" flipV="1">
            <a:off x="4505551" y="4741523"/>
            <a:ext cx="363205" cy="178591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Arc 102"/>
          <p:cNvSpPr>
            <a:spLocks/>
          </p:cNvSpPr>
          <p:nvPr/>
        </p:nvSpPr>
        <p:spPr bwMode="auto">
          <a:xfrm flipH="1" flipV="1">
            <a:off x="540246" y="530120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Arc 128"/>
          <p:cNvSpPr>
            <a:spLocks/>
          </p:cNvSpPr>
          <p:nvPr/>
        </p:nvSpPr>
        <p:spPr bwMode="auto">
          <a:xfrm rot="5400000" flipH="1">
            <a:off x="813767" y="5027687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80"/>
          <p:cNvSpPr>
            <a:spLocks noChangeArrowheads="1"/>
          </p:cNvSpPr>
          <p:nvPr/>
        </p:nvSpPr>
        <p:spPr bwMode="auto">
          <a:xfrm>
            <a:off x="828278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70" name="Oval 80"/>
          <p:cNvSpPr>
            <a:spLocks noChangeArrowheads="1"/>
          </p:cNvSpPr>
          <p:nvPr/>
        </p:nvSpPr>
        <p:spPr bwMode="auto">
          <a:xfrm>
            <a:off x="1764382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71" name="Oval 93"/>
          <p:cNvSpPr>
            <a:spLocks noChangeArrowheads="1"/>
          </p:cNvSpPr>
          <p:nvPr/>
        </p:nvSpPr>
        <p:spPr bwMode="auto">
          <a:xfrm>
            <a:off x="2700486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2</a:t>
            </a:r>
            <a:endParaRPr lang="cs-CZ" sz="1400" b="1"/>
          </a:p>
        </p:txBody>
      </p:sp>
      <p:sp>
        <p:nvSpPr>
          <p:cNvPr id="172" name="Line 95"/>
          <p:cNvSpPr>
            <a:spLocks noChangeShapeType="1"/>
          </p:cNvSpPr>
          <p:nvPr/>
        </p:nvSpPr>
        <p:spPr bwMode="auto">
          <a:xfrm>
            <a:off x="1116310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95"/>
          <p:cNvSpPr>
            <a:spLocks noChangeShapeType="1"/>
          </p:cNvSpPr>
          <p:nvPr/>
        </p:nvSpPr>
        <p:spPr bwMode="auto">
          <a:xfrm>
            <a:off x="2052414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95"/>
          <p:cNvSpPr>
            <a:spLocks noChangeShapeType="1"/>
          </p:cNvSpPr>
          <p:nvPr/>
        </p:nvSpPr>
        <p:spPr bwMode="auto">
          <a:xfrm>
            <a:off x="2988518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95"/>
          <p:cNvSpPr>
            <a:spLocks noChangeShapeType="1"/>
          </p:cNvSpPr>
          <p:nvPr/>
        </p:nvSpPr>
        <p:spPr bwMode="auto">
          <a:xfrm>
            <a:off x="3924622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Arc 101"/>
          <p:cNvSpPr>
            <a:spLocks/>
          </p:cNvSpPr>
          <p:nvPr/>
        </p:nvSpPr>
        <p:spPr bwMode="auto">
          <a:xfrm rot="16200000">
            <a:off x="2953037" y="3752513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Arc 101"/>
          <p:cNvSpPr>
            <a:spLocks/>
          </p:cNvSpPr>
          <p:nvPr/>
        </p:nvSpPr>
        <p:spPr bwMode="auto">
          <a:xfrm rot="16200000">
            <a:off x="2701008" y="4364582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Text Box 135"/>
          <p:cNvSpPr txBox="1">
            <a:spLocks noChangeArrowheads="1"/>
          </p:cNvSpPr>
          <p:nvPr/>
        </p:nvSpPr>
        <p:spPr bwMode="auto">
          <a:xfrm>
            <a:off x="1044302" y="47971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79" name="Text Box 139"/>
          <p:cNvSpPr txBox="1">
            <a:spLocks noChangeArrowheads="1"/>
          </p:cNvSpPr>
          <p:nvPr/>
        </p:nvSpPr>
        <p:spPr bwMode="auto">
          <a:xfrm>
            <a:off x="1260326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0" name="Text Box 135"/>
          <p:cNvSpPr txBox="1">
            <a:spLocks noChangeArrowheads="1"/>
          </p:cNvSpPr>
          <p:nvPr/>
        </p:nvSpPr>
        <p:spPr bwMode="auto">
          <a:xfrm>
            <a:off x="2268438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1" name="Text Box 135"/>
          <p:cNvSpPr txBox="1">
            <a:spLocks noChangeArrowheads="1"/>
          </p:cNvSpPr>
          <p:nvPr/>
        </p:nvSpPr>
        <p:spPr bwMode="auto">
          <a:xfrm>
            <a:off x="3132534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2" name="Text Box 135"/>
          <p:cNvSpPr txBox="1">
            <a:spLocks noChangeArrowheads="1"/>
          </p:cNvSpPr>
          <p:nvPr/>
        </p:nvSpPr>
        <p:spPr bwMode="auto">
          <a:xfrm>
            <a:off x="4068638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3" name="Text Box 137"/>
          <p:cNvSpPr txBox="1">
            <a:spLocks noChangeArrowheads="1"/>
          </p:cNvSpPr>
          <p:nvPr/>
        </p:nvSpPr>
        <p:spPr bwMode="auto">
          <a:xfrm>
            <a:off x="3420566" y="486916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4" name="Text Box 137"/>
          <p:cNvSpPr txBox="1">
            <a:spLocks noChangeArrowheads="1"/>
          </p:cNvSpPr>
          <p:nvPr/>
        </p:nvSpPr>
        <p:spPr bwMode="auto">
          <a:xfrm>
            <a:off x="4212654" y="47251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7" name="Text Box 132"/>
          <p:cNvSpPr txBox="1">
            <a:spLocks noChangeArrowheads="1"/>
          </p:cNvSpPr>
          <p:nvPr/>
        </p:nvSpPr>
        <p:spPr bwMode="auto">
          <a:xfrm>
            <a:off x="395536" y="479715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B</a:t>
            </a:r>
            <a:r>
              <a:rPr lang="en-US" sz="1600" b="1" baseline="-25000" smtClean="0"/>
              <a:t>5</a:t>
            </a:r>
            <a:endParaRPr lang="cs-CZ" b="1" baseline="-25000"/>
          </a:p>
        </p:txBody>
      </p:sp>
      <p:sp>
        <p:nvSpPr>
          <p:cNvPr id="218" name="Rectangle 217"/>
          <p:cNvSpPr/>
          <p:nvPr/>
        </p:nvSpPr>
        <p:spPr>
          <a:xfrm>
            <a:off x="4932040" y="544522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219" name="Oval 218"/>
          <p:cNvSpPr>
            <a:spLocks noChangeArrowheads="1"/>
          </p:cNvSpPr>
          <p:nvPr/>
        </p:nvSpPr>
        <p:spPr bwMode="auto">
          <a:xfrm>
            <a:off x="3635896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220" name="Oval 219"/>
          <p:cNvSpPr>
            <a:spLocks noChangeArrowheads="1"/>
          </p:cNvSpPr>
          <p:nvPr/>
        </p:nvSpPr>
        <p:spPr bwMode="auto">
          <a:xfrm>
            <a:off x="4572000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</a:t>
            </a: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15562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3"/>
          <p:cNvSpPr>
            <a:spLocks noChangeArrowheads="1"/>
          </p:cNvSpPr>
          <p:nvPr/>
        </p:nvSpPr>
        <p:spPr bwMode="auto">
          <a:xfrm>
            <a:off x="611560" y="4437112"/>
            <a:ext cx="7848872" cy="2088232"/>
          </a:xfrm>
          <a:prstGeom prst="roundRect">
            <a:avLst>
              <a:gd name="adj" fmla="val 87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611560" y="692696"/>
            <a:ext cx="7848872" cy="7920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>
                <a:solidFill>
                  <a:srgbClr val="000000"/>
                </a:solidFill>
              </a:rPr>
              <a:t>6</a:t>
            </a:r>
            <a:r>
              <a:rPr lang="en-US" b="1" smtClean="0">
                <a:solidFill>
                  <a:srgbClr val="000000"/>
                </a:solidFill>
              </a:rPr>
              <a:t> accepting iteration of language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accepted </a:t>
            </a:r>
            <a:r>
              <a:rPr lang="en-US" b="1">
                <a:solidFill>
                  <a:srgbClr val="000000"/>
                </a:solidFill>
              </a:rPr>
              <a:t>by </a:t>
            </a: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Iteration 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83568" y="1700808"/>
            <a:ext cx="7776864" cy="2448272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Do not change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Create </a:t>
            </a:r>
            <a:r>
              <a:rPr lang="en-US">
                <a:solidFill>
                  <a:srgbClr val="000000"/>
                </a:solidFill>
              </a:rPr>
              <a:t>new aditional start state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0 </a:t>
            </a:r>
            <a:r>
              <a:rPr lang="en-US" smtClean="0">
                <a:solidFill>
                  <a:srgbClr val="000000"/>
                </a:solidFill>
              </a:rPr>
              <a:t>and add </a:t>
            </a:r>
            <a:r>
              <a:rPr lang="cs-CZ" sz="2000" i="1">
                <a:sym typeface="Symbol" pitchFamily="18" charset="2"/>
              </a:rPr>
              <a:t>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- </a:t>
            </a:r>
            <a:r>
              <a:rPr lang="en-US" smtClean="0">
                <a:sym typeface="Symbol" pitchFamily="18" charset="2"/>
              </a:rPr>
              <a:t>transition </a:t>
            </a:r>
            <a:r>
              <a:rPr lang="en-US">
                <a:sym typeface="Symbol" pitchFamily="18" charset="2"/>
              </a:rPr>
              <a:t>from </a:t>
            </a:r>
            <a:r>
              <a:rPr lang="en-US">
                <a:solidFill>
                  <a:srgbClr val="000000"/>
                </a:solidFill>
              </a:rPr>
              <a:t>S</a:t>
            </a:r>
            <a:r>
              <a:rPr lang="en-US" baseline="-25000">
                <a:solidFill>
                  <a:srgbClr val="000000"/>
                </a:solidFill>
              </a:rPr>
              <a:t>0</a:t>
            </a:r>
            <a:r>
              <a:rPr lang="en-US">
                <a:sym typeface="Symbol" pitchFamily="18" charset="2"/>
              </a:rPr>
              <a:t> to </a:t>
            </a:r>
            <a:r>
              <a:rPr lang="en-US" smtClean="0">
                <a:sym typeface="Symbol" pitchFamily="18" charset="2"/>
              </a:rPr>
              <a:t>start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ym typeface="Symbol" pitchFamily="18" charset="2"/>
              </a:rPr>
              <a:t>  state  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1 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of 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dd </a:t>
            </a:r>
            <a:r>
              <a:rPr lang="cs-CZ" sz="2000" i="1" smtClean="0">
                <a:sym typeface="Symbol" pitchFamily="18" charset="2"/>
              </a:rPr>
              <a:t>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- transitions from all final states </a:t>
            </a:r>
            <a:r>
              <a:rPr lang="en-US">
                <a:sym typeface="Symbol" pitchFamily="18" charset="2"/>
              </a:rPr>
              <a:t> F</a:t>
            </a:r>
            <a:r>
              <a:rPr lang="en-US" baseline="-25000">
                <a:sym typeface="Symbol" pitchFamily="18" charset="2"/>
              </a:rPr>
              <a:t>k</a:t>
            </a:r>
            <a:r>
              <a:rPr lang="en-US">
                <a:sym typeface="Symbol" pitchFamily="18" charset="2"/>
              </a:rPr>
              <a:t>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ym typeface="Symbol" pitchFamily="18" charset="2"/>
              </a:rPr>
              <a:t>  to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state</a:t>
            </a:r>
            <a:r>
              <a:rPr lang="en-US" smtClean="0">
                <a:solidFill>
                  <a:srgbClr val="000000"/>
                </a:solidFill>
              </a:rPr>
              <a:t> 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Define start state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to be 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olidFill>
                  <a:srgbClr val="000000"/>
                </a:solidFill>
              </a:rPr>
              <a:t>.</a:t>
            </a:r>
            <a:endParaRPr lang="en-US" smtClean="0"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Define </a:t>
            </a:r>
            <a:r>
              <a:rPr lang="en-US">
                <a:solidFill>
                  <a:srgbClr val="000000"/>
                </a:solidFill>
              </a:rPr>
              <a:t>set of final states of 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as union </a:t>
            </a: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>
                <a:solidFill>
                  <a:srgbClr val="000000"/>
                </a:solidFill>
              </a:rPr>
              <a:t>final </a:t>
            </a:r>
            <a:r>
              <a:rPr lang="en-US" smtClean="0">
                <a:solidFill>
                  <a:srgbClr val="000000"/>
                </a:solidFill>
              </a:rPr>
              <a:t>states </a:t>
            </a:r>
            <a:r>
              <a:rPr lang="en-US">
                <a:sym typeface="Symbol" pitchFamily="18" charset="2"/>
              </a:rPr>
              <a:t>F</a:t>
            </a:r>
            <a:r>
              <a:rPr lang="en-US" baseline="-25000">
                <a:sym typeface="Symbol" pitchFamily="18" charset="2"/>
              </a:rPr>
              <a:t>k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3203848" y="4653136"/>
            <a:ext cx="3604732" cy="1368152"/>
          </a:xfrm>
          <a:custGeom>
            <a:avLst/>
            <a:gdLst>
              <a:gd name="connsiteX0" fmla="*/ 1292583 w 1883689"/>
              <a:gd name="connsiteY0" fmla="*/ 683241 h 1650886"/>
              <a:gd name="connsiteX1" fmla="*/ 756556 w 1883689"/>
              <a:gd name="connsiteY1" fmla="*/ 420482 h 1650886"/>
              <a:gd name="connsiteX2" fmla="*/ 430735 w 1883689"/>
              <a:gd name="connsiteY2" fmla="*/ 893447 h 1650886"/>
              <a:gd name="connsiteX3" fmla="*/ 41852 w 1883689"/>
              <a:gd name="connsiteY3" fmla="*/ 882937 h 1650886"/>
              <a:gd name="connsiteX4" fmla="*/ 62873 w 1883689"/>
              <a:gd name="connsiteY4" fmla="*/ 1324372 h 1650886"/>
              <a:gd name="connsiteX5" fmla="*/ 504308 w 1883689"/>
              <a:gd name="connsiteY5" fmla="*/ 1177227 h 1650886"/>
              <a:gd name="connsiteX6" fmla="*/ 609411 w 1883689"/>
              <a:gd name="connsiteY6" fmla="*/ 1503047 h 1650886"/>
              <a:gd name="connsiteX7" fmla="*/ 1082377 w 1883689"/>
              <a:gd name="connsiteY7" fmla="*/ 1166716 h 1650886"/>
              <a:gd name="connsiteX8" fmla="*/ 1439728 w 1883689"/>
              <a:gd name="connsiteY8" fmla="*/ 1639682 h 1650886"/>
              <a:gd name="connsiteX9" fmla="*/ 1776059 w 1883689"/>
              <a:gd name="connsiteY9" fmla="*/ 1429475 h 1650886"/>
              <a:gd name="connsiteX10" fmla="*/ 1881163 w 1883689"/>
              <a:gd name="connsiteY10" fmla="*/ 641199 h 1650886"/>
              <a:gd name="connsiteX11" fmla="*/ 1691977 w 1883689"/>
              <a:gd name="connsiteY11" fmla="*/ 68 h 1650886"/>
              <a:gd name="connsiteX12" fmla="*/ 1555342 w 1883689"/>
              <a:gd name="connsiteY12" fmla="*/ 599158 h 1650886"/>
              <a:gd name="connsiteX13" fmla="*/ 1345135 w 1883689"/>
              <a:gd name="connsiteY13" fmla="*/ 430992 h 1650886"/>
              <a:gd name="connsiteX14" fmla="*/ 1292583 w 1883689"/>
              <a:gd name="connsiteY14" fmla="*/ 683241 h 1650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83689" h="1650886">
                <a:moveTo>
                  <a:pt x="1292583" y="683241"/>
                </a:moveTo>
                <a:cubicBezTo>
                  <a:pt x="1194486" y="681489"/>
                  <a:pt x="900197" y="385448"/>
                  <a:pt x="756556" y="420482"/>
                </a:cubicBezTo>
                <a:cubicBezTo>
                  <a:pt x="612915" y="455516"/>
                  <a:pt x="549852" y="816371"/>
                  <a:pt x="430735" y="893447"/>
                </a:cubicBezTo>
                <a:cubicBezTo>
                  <a:pt x="311618" y="970523"/>
                  <a:pt x="103162" y="811116"/>
                  <a:pt x="41852" y="882937"/>
                </a:cubicBezTo>
                <a:cubicBezTo>
                  <a:pt x="-19458" y="954758"/>
                  <a:pt x="-14203" y="1275324"/>
                  <a:pt x="62873" y="1324372"/>
                </a:cubicBezTo>
                <a:cubicBezTo>
                  <a:pt x="139949" y="1373420"/>
                  <a:pt x="413218" y="1147448"/>
                  <a:pt x="504308" y="1177227"/>
                </a:cubicBezTo>
                <a:cubicBezTo>
                  <a:pt x="595398" y="1207006"/>
                  <a:pt x="513066" y="1504799"/>
                  <a:pt x="609411" y="1503047"/>
                </a:cubicBezTo>
                <a:cubicBezTo>
                  <a:pt x="705756" y="1501295"/>
                  <a:pt x="943991" y="1143944"/>
                  <a:pt x="1082377" y="1166716"/>
                </a:cubicBezTo>
                <a:cubicBezTo>
                  <a:pt x="1220763" y="1189489"/>
                  <a:pt x="1324114" y="1595889"/>
                  <a:pt x="1439728" y="1639682"/>
                </a:cubicBezTo>
                <a:cubicBezTo>
                  <a:pt x="1555342" y="1683475"/>
                  <a:pt x="1702487" y="1595889"/>
                  <a:pt x="1776059" y="1429475"/>
                </a:cubicBezTo>
                <a:cubicBezTo>
                  <a:pt x="1849631" y="1263061"/>
                  <a:pt x="1895177" y="879433"/>
                  <a:pt x="1881163" y="641199"/>
                </a:cubicBezTo>
                <a:cubicBezTo>
                  <a:pt x="1867149" y="402965"/>
                  <a:pt x="1746281" y="7075"/>
                  <a:pt x="1691977" y="68"/>
                </a:cubicBezTo>
                <a:cubicBezTo>
                  <a:pt x="1637674" y="-6939"/>
                  <a:pt x="1613149" y="527337"/>
                  <a:pt x="1555342" y="599158"/>
                </a:cubicBezTo>
                <a:cubicBezTo>
                  <a:pt x="1497535" y="670979"/>
                  <a:pt x="1385425" y="416978"/>
                  <a:pt x="1345135" y="430992"/>
                </a:cubicBezTo>
                <a:cubicBezTo>
                  <a:pt x="1304845" y="445006"/>
                  <a:pt x="1390680" y="684993"/>
                  <a:pt x="1292583" y="68324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4860032" y="53012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33" name="Text Box 131"/>
          <p:cNvSpPr txBox="1">
            <a:spLocks noChangeArrowheads="1"/>
          </p:cNvSpPr>
          <p:nvPr/>
        </p:nvSpPr>
        <p:spPr bwMode="auto">
          <a:xfrm>
            <a:off x="1907704" y="48691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6</a:t>
            </a:r>
            <a:endParaRPr lang="cs-CZ" b="1" baseline="-25000"/>
          </a:p>
        </p:txBody>
      </p:sp>
      <p:sp>
        <p:nvSpPr>
          <p:cNvPr id="35" name="Rectangle 34"/>
          <p:cNvSpPr/>
          <p:nvPr/>
        </p:nvSpPr>
        <p:spPr>
          <a:xfrm>
            <a:off x="4139952" y="465313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36" name="Arc 8"/>
          <p:cNvSpPr>
            <a:spLocks/>
          </p:cNvSpPr>
          <p:nvPr/>
        </p:nvSpPr>
        <p:spPr bwMode="auto">
          <a:xfrm flipH="1" flipV="1">
            <a:off x="2051720" y="544522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AutoShape 71"/>
          <p:cNvSpPr>
            <a:spLocks noChangeArrowheads="1"/>
          </p:cNvSpPr>
          <p:nvPr/>
        </p:nvSpPr>
        <p:spPr bwMode="auto">
          <a:xfrm>
            <a:off x="1115617" y="4293096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Scheme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0" name="Arc 131"/>
          <p:cNvSpPr>
            <a:spLocks/>
          </p:cNvSpPr>
          <p:nvPr/>
        </p:nvSpPr>
        <p:spPr bwMode="auto">
          <a:xfrm rot="5400000" flipV="1">
            <a:off x="4788023" y="4365106"/>
            <a:ext cx="432049" cy="3024336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4" name="Group 140"/>
          <p:cNvGrpSpPr>
            <a:grpSpLocks/>
          </p:cNvGrpSpPr>
          <p:nvPr/>
        </p:nvGrpSpPr>
        <p:grpSpPr bwMode="auto">
          <a:xfrm>
            <a:off x="6444208" y="5445224"/>
            <a:ext cx="287337" cy="287337"/>
            <a:chOff x="3334" y="799"/>
            <a:chExt cx="454" cy="453"/>
          </a:xfrm>
        </p:grpSpPr>
        <p:sp>
          <p:nvSpPr>
            <p:cNvPr id="45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6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F2</a:t>
              </a:r>
              <a:endParaRPr lang="cs-CZ" sz="1200" b="1"/>
            </a:p>
          </p:txBody>
        </p:sp>
      </p:grpSp>
      <p:sp>
        <p:nvSpPr>
          <p:cNvPr id="50" name="Arc 131"/>
          <p:cNvSpPr>
            <a:spLocks/>
          </p:cNvSpPr>
          <p:nvPr/>
        </p:nvSpPr>
        <p:spPr bwMode="auto">
          <a:xfrm rot="15486969">
            <a:off x="4800099" y="3519746"/>
            <a:ext cx="432049" cy="3024336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1" name="Group 140"/>
          <p:cNvGrpSpPr>
            <a:grpSpLocks/>
          </p:cNvGrpSpPr>
          <p:nvPr/>
        </p:nvGrpSpPr>
        <p:grpSpPr bwMode="auto">
          <a:xfrm>
            <a:off x="6444208" y="4797152"/>
            <a:ext cx="287337" cy="287337"/>
            <a:chOff x="3334" y="799"/>
            <a:chExt cx="454" cy="453"/>
          </a:xfrm>
        </p:grpSpPr>
        <p:sp>
          <p:nvSpPr>
            <p:cNvPr id="42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3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F1</a:t>
              </a:r>
              <a:endParaRPr lang="cs-CZ" sz="1200" b="1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5004048" y="573325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53" name="Oval 142"/>
          <p:cNvSpPr>
            <a:spLocks noChangeArrowheads="1"/>
          </p:cNvSpPr>
          <p:nvPr/>
        </p:nvSpPr>
        <p:spPr bwMode="auto">
          <a:xfrm>
            <a:off x="3275856" y="5445224"/>
            <a:ext cx="229743" cy="22961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 smtClean="0"/>
              <a:t>S1</a:t>
            </a:r>
            <a:endParaRPr lang="cs-CZ" sz="1200" b="1"/>
          </a:p>
        </p:txBody>
      </p:sp>
      <p:sp>
        <p:nvSpPr>
          <p:cNvPr id="54" name="Arc 131"/>
          <p:cNvSpPr>
            <a:spLocks/>
          </p:cNvSpPr>
          <p:nvPr/>
        </p:nvSpPr>
        <p:spPr bwMode="auto">
          <a:xfrm rot="5400000" flipH="1">
            <a:off x="2807803" y="4977173"/>
            <a:ext cx="216025" cy="864095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2267744" y="5373216"/>
            <a:ext cx="287337" cy="287337"/>
            <a:chOff x="2339708" y="5157192"/>
            <a:chExt cx="287337" cy="287337"/>
          </a:xfrm>
        </p:grpSpPr>
        <p:sp>
          <p:nvSpPr>
            <p:cNvPr id="48" name="Oval 141"/>
            <p:cNvSpPr>
              <a:spLocks noChangeArrowheads="1"/>
            </p:cNvSpPr>
            <p:nvPr/>
          </p:nvSpPr>
          <p:spPr bwMode="auto">
            <a:xfrm>
              <a:off x="2339708" y="5157192"/>
              <a:ext cx="287337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9" name="Oval 142"/>
            <p:cNvSpPr>
              <a:spLocks noChangeArrowheads="1"/>
            </p:cNvSpPr>
            <p:nvPr/>
          </p:nvSpPr>
          <p:spPr bwMode="auto">
            <a:xfrm>
              <a:off x="2368189" y="5186370"/>
              <a:ext cx="229743" cy="22961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S0</a:t>
              </a:r>
              <a:endParaRPr lang="cs-CZ" sz="1200" b="1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2627784" y="501317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3637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7612</TotalTime>
  <Words>3441</Words>
  <Application>Microsoft Office PowerPoint</Application>
  <PresentationFormat>On-screen Show (4:3)</PresentationFormat>
  <Paragraphs>1160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152</cp:revision>
  <cp:lastPrinted>2014-11-19T14:23:19Z</cp:lastPrinted>
  <dcterms:created xsi:type="dcterms:W3CDTF">2012-11-10T17:04:51Z</dcterms:created>
  <dcterms:modified xsi:type="dcterms:W3CDTF">2016-11-29T16:05:27Z</dcterms:modified>
</cp:coreProperties>
</file>