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9" r:id="rId4"/>
    <p:sldId id="300" r:id="rId5"/>
    <p:sldId id="301" r:id="rId6"/>
    <p:sldId id="302" r:id="rId7"/>
    <p:sldId id="303" r:id="rId8"/>
    <p:sldId id="290" r:id="rId9"/>
    <p:sldId id="291" r:id="rId10"/>
    <p:sldId id="304" r:id="rId11"/>
    <p:sldId id="305" r:id="rId12"/>
    <p:sldId id="306" r:id="rId13"/>
    <p:sldId id="307" r:id="rId14"/>
    <p:sldId id="309" r:id="rId15"/>
    <p:sldId id="308" r:id="rId16"/>
    <p:sldId id="292" r:id="rId17"/>
    <p:sldId id="293" r:id="rId18"/>
    <p:sldId id="310" r:id="rId19"/>
    <p:sldId id="311" r:id="rId20"/>
    <p:sldId id="312" r:id="rId21"/>
    <p:sldId id="313" r:id="rId22"/>
    <p:sldId id="294" r:id="rId23"/>
    <p:sldId id="295" r:id="rId24"/>
    <p:sldId id="314" r:id="rId25"/>
    <p:sldId id="315" r:id="rId26"/>
    <p:sldId id="316" r:id="rId27"/>
    <p:sldId id="296" r:id="rId28"/>
    <p:sldId id="297" r:id="rId29"/>
    <p:sldId id="299" r:id="rId30"/>
    <p:sldId id="317" r:id="rId31"/>
    <p:sldId id="318" r:id="rId32"/>
    <p:sldId id="319" r:id="rId33"/>
    <p:sldId id="320" r:id="rId34"/>
    <p:sldId id="321" r:id="rId35"/>
    <p:sldId id="322" r:id="rId36"/>
    <p:sldId id="323" r:id="rId37"/>
    <p:sldId id="324" r:id="rId38"/>
    <p:sldId id="325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C9DB"/>
    <a:srgbClr val="FFFF64"/>
    <a:srgbClr val="8E8ED6"/>
    <a:srgbClr val="537D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D64B-87CA-4407-A6AA-04371348F197}" type="datetimeFigureOut">
              <a:rPr lang="en-US" smtClean="0"/>
              <a:t>3/18/2015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A8C9-ECCA-45D0-8A1C-C1835BD7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12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D64B-87CA-4407-A6AA-04371348F197}" type="datetimeFigureOut">
              <a:rPr lang="en-US" smtClean="0"/>
              <a:t>3/18/2015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A8C9-ECCA-45D0-8A1C-C1835BD7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32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D64B-87CA-4407-A6AA-04371348F197}" type="datetimeFigureOut">
              <a:rPr lang="en-US" smtClean="0"/>
              <a:t>3/18/2015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A8C9-ECCA-45D0-8A1C-C1835BD7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10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D64B-87CA-4407-A6AA-04371348F197}" type="datetimeFigureOut">
              <a:rPr lang="en-US" smtClean="0"/>
              <a:t>3/18/2015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A8C9-ECCA-45D0-8A1C-C1835BD7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61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D64B-87CA-4407-A6AA-04371348F197}" type="datetimeFigureOut">
              <a:rPr lang="en-US" smtClean="0"/>
              <a:t>3/18/2015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A8C9-ECCA-45D0-8A1C-C1835BD7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55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D64B-87CA-4407-A6AA-04371348F197}" type="datetimeFigureOut">
              <a:rPr lang="en-US" smtClean="0"/>
              <a:t>3/18/2015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A8C9-ECCA-45D0-8A1C-C1835BD7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15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D64B-87CA-4407-A6AA-04371348F197}" type="datetimeFigureOut">
              <a:rPr lang="en-US" smtClean="0"/>
              <a:t>3/18/2015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A8C9-ECCA-45D0-8A1C-C1835BD7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17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D64B-87CA-4407-A6AA-04371348F197}" type="datetimeFigureOut">
              <a:rPr lang="en-US" smtClean="0"/>
              <a:t>3/18/2015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A8C9-ECCA-45D0-8A1C-C1835BD7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49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D64B-87CA-4407-A6AA-04371348F197}" type="datetimeFigureOut">
              <a:rPr lang="en-US" smtClean="0"/>
              <a:t>3/18/2015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A8C9-ECCA-45D0-8A1C-C1835BD7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D64B-87CA-4407-A6AA-04371348F197}" type="datetimeFigureOut">
              <a:rPr lang="en-US" smtClean="0"/>
              <a:t>3/18/2015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A8C9-ECCA-45D0-8A1C-C1835BD7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82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D64B-87CA-4407-A6AA-04371348F197}" type="datetimeFigureOut">
              <a:rPr lang="en-US" smtClean="0"/>
              <a:t>3/18/2015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A8C9-ECCA-45D0-8A1C-C1835BD7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56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CD64B-87CA-4407-A6AA-04371348F197}" type="datetimeFigureOut">
              <a:rPr lang="en-US" smtClean="0"/>
              <a:t>3/18/2015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AA8C9-ECCA-45D0-8A1C-C1835BD7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78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em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56.jpeg"/><Relationship Id="rId7" Type="http://schemas.openxmlformats.org/officeDocument/2006/relationships/image" Target="../media/image60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1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0.emf"/><Relationship Id="rId7" Type="http://schemas.openxmlformats.org/officeDocument/2006/relationships/image" Target="../media/image15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3232" y="1390261"/>
            <a:ext cx="7385618" cy="3116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Ray Tracing for Games</a:t>
            </a:r>
          </a:p>
          <a:p>
            <a:pPr algn="r">
              <a:lnSpc>
                <a:spcPct val="150000"/>
              </a:lnSpc>
            </a:pPr>
            <a:r>
              <a:rPr lang="en-US" sz="21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Dr. Jacco </a:t>
            </a:r>
            <a:r>
              <a:rPr lang="en-US" sz="2100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Bikker</a:t>
            </a:r>
            <a:r>
              <a:rPr lang="en-US" sz="21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-  FEL/CVUT, Prague, March 9 - 20</a:t>
            </a:r>
          </a:p>
          <a:p>
            <a:pPr>
              <a:lnSpc>
                <a:spcPct val="150000"/>
              </a:lnSpc>
            </a:pPr>
            <a:endParaRPr lang="en-US" sz="21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sz="57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Final Lecture</a:t>
            </a:r>
            <a:endParaRPr lang="en-US" sz="57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09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9852" y="1341049"/>
            <a:ext cx="3591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Spawning paths from the light:</a:t>
            </a:r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968" y="529079"/>
            <a:ext cx="3925958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Instant Radiosity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75048" y="2633284"/>
            <a:ext cx="3962400" cy="3581400"/>
          </a:xfrm>
          <a:prstGeom prst="rect">
            <a:avLst/>
          </a:prstGeom>
          <a:solidFill>
            <a:sysClr val="windowText" lastClr="000000"/>
          </a:solidFill>
          <a:ln w="254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399048" y="2633284"/>
            <a:ext cx="838200" cy="76200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3084848" y="5071684"/>
            <a:ext cx="1219200" cy="1143000"/>
          </a:xfrm>
          <a:prstGeom prst="ellipse">
            <a:avLst/>
          </a:prstGeom>
          <a:solidFill>
            <a:srgbClr val="C00000"/>
          </a:solidFill>
          <a:ln w="19050" cap="flat" cmpd="sng" algn="ctr">
            <a:solidFill>
              <a:srgbClr val="E35F5F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256048" y="5300284"/>
            <a:ext cx="990600" cy="914400"/>
          </a:xfrm>
          <a:prstGeom prst="ellipse">
            <a:avLst/>
          </a:prstGeom>
          <a:solidFill>
            <a:srgbClr val="C00000"/>
          </a:solidFill>
          <a:ln w="19050" cap="flat" cmpd="sng" algn="ctr">
            <a:solidFill>
              <a:srgbClr val="E35F5F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3084848" y="2709484"/>
            <a:ext cx="1752600" cy="1066800"/>
          </a:xfrm>
          <a:prstGeom prst="straightConnector1">
            <a:avLst/>
          </a:prstGeom>
          <a:noFill/>
          <a:ln w="12700" cap="flat" cmpd="sng" algn="ctr">
            <a:solidFill>
              <a:srgbClr val="FFFF00"/>
            </a:solidFill>
            <a:prstDash val="solid"/>
            <a:miter lim="800000"/>
            <a:tailEnd type="triangle" w="lg" len="med"/>
          </a:ln>
          <a:effectLst/>
        </p:spPr>
      </p:cxnSp>
      <p:cxnSp>
        <p:nvCxnSpPr>
          <p:cNvPr id="44" name="Straight Arrow Connector 43"/>
          <p:cNvCxnSpPr/>
          <p:nvPr/>
        </p:nvCxnSpPr>
        <p:spPr>
          <a:xfrm flipH="1">
            <a:off x="875048" y="2709484"/>
            <a:ext cx="1981200" cy="1143000"/>
          </a:xfrm>
          <a:prstGeom prst="straightConnector1">
            <a:avLst/>
          </a:prstGeom>
          <a:noFill/>
          <a:ln w="12700" cap="flat" cmpd="sng" algn="ctr">
            <a:solidFill>
              <a:srgbClr val="FFFF00"/>
            </a:solidFill>
            <a:prstDash val="solid"/>
            <a:miter lim="800000"/>
            <a:tailEnd type="triangle" w="lg" len="med"/>
          </a:ln>
          <a:effectLst/>
        </p:spPr>
      </p:cxnSp>
      <p:cxnSp>
        <p:nvCxnSpPr>
          <p:cNvPr id="45" name="Straight Arrow Connector 44"/>
          <p:cNvCxnSpPr/>
          <p:nvPr/>
        </p:nvCxnSpPr>
        <p:spPr>
          <a:xfrm flipH="1">
            <a:off x="2551448" y="2709484"/>
            <a:ext cx="76200" cy="3505200"/>
          </a:xfrm>
          <a:prstGeom prst="straightConnector1">
            <a:avLst/>
          </a:prstGeom>
          <a:noFill/>
          <a:ln w="12700" cap="flat" cmpd="sng" algn="ctr">
            <a:solidFill>
              <a:srgbClr val="FFFF00"/>
            </a:solidFill>
            <a:prstDash val="solid"/>
            <a:miter lim="800000"/>
            <a:tailEnd type="triangle" w="lg" len="med"/>
          </a:ln>
          <a:effectLst/>
        </p:spPr>
      </p:cxnSp>
      <p:cxnSp>
        <p:nvCxnSpPr>
          <p:cNvPr id="46" name="Straight Arrow Connector 45"/>
          <p:cNvCxnSpPr/>
          <p:nvPr/>
        </p:nvCxnSpPr>
        <p:spPr>
          <a:xfrm flipH="1">
            <a:off x="875048" y="2709484"/>
            <a:ext cx="2133600" cy="2514600"/>
          </a:xfrm>
          <a:prstGeom prst="straightConnector1">
            <a:avLst/>
          </a:prstGeom>
          <a:noFill/>
          <a:ln w="12700" cap="flat" cmpd="sng" algn="ctr">
            <a:solidFill>
              <a:srgbClr val="FFFF00"/>
            </a:solidFill>
            <a:prstDash val="solid"/>
            <a:miter lim="800000"/>
            <a:tailEnd type="triangle" w="lg" len="med"/>
          </a:ln>
          <a:effectLst/>
        </p:spPr>
      </p:cxnSp>
      <p:cxnSp>
        <p:nvCxnSpPr>
          <p:cNvPr id="47" name="Straight Arrow Connector 46"/>
          <p:cNvCxnSpPr/>
          <p:nvPr/>
        </p:nvCxnSpPr>
        <p:spPr>
          <a:xfrm>
            <a:off x="2703848" y="2709484"/>
            <a:ext cx="2133600" cy="2057400"/>
          </a:xfrm>
          <a:prstGeom prst="straightConnector1">
            <a:avLst/>
          </a:prstGeom>
          <a:noFill/>
          <a:ln w="12700" cap="flat" cmpd="sng" algn="ctr">
            <a:solidFill>
              <a:srgbClr val="FFFF00"/>
            </a:solidFill>
            <a:prstDash val="solid"/>
            <a:miter lim="800000"/>
            <a:tailEnd type="triangle" w="lg" len="med"/>
          </a:ln>
          <a:effectLst/>
        </p:spPr>
      </p:cxnSp>
      <p:sp>
        <p:nvSpPr>
          <p:cNvPr id="48" name="Chord 47"/>
          <p:cNvSpPr/>
          <p:nvPr/>
        </p:nvSpPr>
        <p:spPr>
          <a:xfrm rot="1301115">
            <a:off x="4639520" y="3609030"/>
            <a:ext cx="304800" cy="304800"/>
          </a:xfrm>
          <a:prstGeom prst="chord">
            <a:avLst/>
          </a:prstGeom>
          <a:noFill/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9" name="Chord 48"/>
          <p:cNvSpPr/>
          <p:nvPr/>
        </p:nvSpPr>
        <p:spPr>
          <a:xfrm rot="1301115">
            <a:off x="4630010" y="4568957"/>
            <a:ext cx="304800" cy="304800"/>
          </a:xfrm>
          <a:prstGeom prst="chord">
            <a:avLst/>
          </a:prstGeom>
          <a:noFill/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0" name="Chord 49"/>
          <p:cNvSpPr/>
          <p:nvPr/>
        </p:nvSpPr>
        <p:spPr>
          <a:xfrm rot="12162491">
            <a:off x="813705" y="5071684"/>
            <a:ext cx="304800" cy="304800"/>
          </a:xfrm>
          <a:prstGeom prst="chord">
            <a:avLst/>
          </a:prstGeom>
          <a:noFill/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1" name="Chord 50"/>
          <p:cNvSpPr/>
          <p:nvPr/>
        </p:nvSpPr>
        <p:spPr>
          <a:xfrm rot="12162491">
            <a:off x="803699" y="3676576"/>
            <a:ext cx="304800" cy="304800"/>
          </a:xfrm>
          <a:prstGeom prst="chord">
            <a:avLst/>
          </a:prstGeom>
          <a:noFill/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2" name="Chord 51"/>
          <p:cNvSpPr/>
          <p:nvPr/>
        </p:nvSpPr>
        <p:spPr>
          <a:xfrm rot="6762491">
            <a:off x="2385844" y="6007172"/>
            <a:ext cx="304800" cy="304800"/>
          </a:xfrm>
          <a:prstGeom prst="chord">
            <a:avLst/>
          </a:prstGeom>
          <a:noFill/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1" name="Title 12"/>
          <p:cNvSpPr txBox="1">
            <a:spLocks/>
          </p:cNvSpPr>
          <p:nvPr/>
        </p:nvSpPr>
        <p:spPr>
          <a:xfrm>
            <a:off x="5294648" y="1357233"/>
            <a:ext cx="6232021" cy="31661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Randomly.</a:t>
            </a:r>
          </a:p>
          <a:p>
            <a:endParaRPr lang="en-US" sz="1800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For one point light source, we start paths in all directions, uniformly distributed.</a:t>
            </a:r>
          </a:p>
          <a:p>
            <a:endParaRPr lang="en-US" sz="1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For multiple point lights, each light spawns a fraction  of the total, proportional to its intensity.</a:t>
            </a:r>
          </a:p>
          <a:p>
            <a:endParaRPr lang="en-US" sz="1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For an area light, we spawn with a cosine weighted random distribution.</a:t>
            </a:r>
            <a:endParaRPr lang="en-US" sz="1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4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9852" y="1341049"/>
            <a:ext cx="3591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Creating the VPLs:</a:t>
            </a:r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968" y="529079"/>
            <a:ext cx="3925958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Instant Radiosity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75048" y="2633284"/>
            <a:ext cx="3962400" cy="3581400"/>
          </a:xfrm>
          <a:prstGeom prst="rect">
            <a:avLst/>
          </a:prstGeom>
          <a:solidFill>
            <a:sysClr val="windowText" lastClr="000000"/>
          </a:solidFill>
          <a:ln w="254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399048" y="2633284"/>
            <a:ext cx="838200" cy="76200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3084848" y="5071684"/>
            <a:ext cx="1219200" cy="1143000"/>
          </a:xfrm>
          <a:prstGeom prst="ellipse">
            <a:avLst/>
          </a:prstGeom>
          <a:solidFill>
            <a:srgbClr val="C00000"/>
          </a:solidFill>
          <a:ln w="19050" cap="flat" cmpd="sng" algn="ctr">
            <a:solidFill>
              <a:srgbClr val="E35F5F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256048" y="5300284"/>
            <a:ext cx="990600" cy="914400"/>
          </a:xfrm>
          <a:prstGeom prst="ellipse">
            <a:avLst/>
          </a:prstGeom>
          <a:solidFill>
            <a:srgbClr val="C00000"/>
          </a:solidFill>
          <a:ln w="19050" cap="flat" cmpd="sng" algn="ctr">
            <a:solidFill>
              <a:srgbClr val="E35F5F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3084848" y="2709484"/>
            <a:ext cx="1752600" cy="1066800"/>
          </a:xfrm>
          <a:prstGeom prst="straightConnector1">
            <a:avLst/>
          </a:prstGeom>
          <a:noFill/>
          <a:ln w="12700" cap="flat" cmpd="sng" algn="ctr">
            <a:solidFill>
              <a:srgbClr val="FFFF00"/>
            </a:solidFill>
            <a:prstDash val="solid"/>
            <a:miter lim="800000"/>
            <a:tailEnd type="triangle" w="lg" len="med"/>
          </a:ln>
          <a:effectLst/>
        </p:spPr>
      </p:cxnSp>
      <p:cxnSp>
        <p:nvCxnSpPr>
          <p:cNvPr id="44" name="Straight Arrow Connector 43"/>
          <p:cNvCxnSpPr/>
          <p:nvPr/>
        </p:nvCxnSpPr>
        <p:spPr>
          <a:xfrm flipH="1">
            <a:off x="875048" y="2709484"/>
            <a:ext cx="1981200" cy="1143000"/>
          </a:xfrm>
          <a:prstGeom prst="straightConnector1">
            <a:avLst/>
          </a:prstGeom>
          <a:noFill/>
          <a:ln w="12700" cap="flat" cmpd="sng" algn="ctr">
            <a:solidFill>
              <a:srgbClr val="FFFF00"/>
            </a:solidFill>
            <a:prstDash val="solid"/>
            <a:miter lim="800000"/>
            <a:tailEnd type="triangle" w="lg" len="med"/>
          </a:ln>
          <a:effectLst/>
        </p:spPr>
      </p:cxnSp>
      <p:cxnSp>
        <p:nvCxnSpPr>
          <p:cNvPr id="45" name="Straight Arrow Connector 44"/>
          <p:cNvCxnSpPr/>
          <p:nvPr/>
        </p:nvCxnSpPr>
        <p:spPr>
          <a:xfrm flipH="1">
            <a:off x="2551448" y="2709484"/>
            <a:ext cx="76200" cy="3505200"/>
          </a:xfrm>
          <a:prstGeom prst="straightConnector1">
            <a:avLst/>
          </a:prstGeom>
          <a:noFill/>
          <a:ln w="12700" cap="flat" cmpd="sng" algn="ctr">
            <a:solidFill>
              <a:srgbClr val="FFFF00"/>
            </a:solidFill>
            <a:prstDash val="solid"/>
            <a:miter lim="800000"/>
            <a:tailEnd type="triangle" w="lg" len="med"/>
          </a:ln>
          <a:effectLst/>
        </p:spPr>
      </p:cxnSp>
      <p:cxnSp>
        <p:nvCxnSpPr>
          <p:cNvPr id="46" name="Straight Arrow Connector 45"/>
          <p:cNvCxnSpPr/>
          <p:nvPr/>
        </p:nvCxnSpPr>
        <p:spPr>
          <a:xfrm flipH="1">
            <a:off x="875048" y="2709484"/>
            <a:ext cx="2133600" cy="2514600"/>
          </a:xfrm>
          <a:prstGeom prst="straightConnector1">
            <a:avLst/>
          </a:prstGeom>
          <a:noFill/>
          <a:ln w="12700" cap="flat" cmpd="sng" algn="ctr">
            <a:solidFill>
              <a:srgbClr val="FFFF00"/>
            </a:solidFill>
            <a:prstDash val="solid"/>
            <a:miter lim="800000"/>
            <a:tailEnd type="triangle" w="lg" len="med"/>
          </a:ln>
          <a:effectLst/>
        </p:spPr>
      </p:cxnSp>
      <p:cxnSp>
        <p:nvCxnSpPr>
          <p:cNvPr id="47" name="Straight Arrow Connector 46"/>
          <p:cNvCxnSpPr/>
          <p:nvPr/>
        </p:nvCxnSpPr>
        <p:spPr>
          <a:xfrm>
            <a:off x="2703848" y="2709484"/>
            <a:ext cx="2133600" cy="2057400"/>
          </a:xfrm>
          <a:prstGeom prst="straightConnector1">
            <a:avLst/>
          </a:prstGeom>
          <a:noFill/>
          <a:ln w="12700" cap="flat" cmpd="sng" algn="ctr">
            <a:solidFill>
              <a:srgbClr val="FFFF00"/>
            </a:solidFill>
            <a:prstDash val="solid"/>
            <a:miter lim="800000"/>
            <a:tailEnd type="triangle" w="lg" len="med"/>
          </a:ln>
          <a:effectLst/>
        </p:spPr>
      </p:cxnSp>
      <p:sp>
        <p:nvSpPr>
          <p:cNvPr id="48" name="Chord 47"/>
          <p:cNvSpPr/>
          <p:nvPr/>
        </p:nvSpPr>
        <p:spPr>
          <a:xfrm rot="1301115">
            <a:off x="4639520" y="3609030"/>
            <a:ext cx="304800" cy="304800"/>
          </a:xfrm>
          <a:prstGeom prst="chord">
            <a:avLst/>
          </a:prstGeom>
          <a:noFill/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9" name="Chord 48"/>
          <p:cNvSpPr/>
          <p:nvPr/>
        </p:nvSpPr>
        <p:spPr>
          <a:xfrm rot="1301115">
            <a:off x="4630010" y="4568957"/>
            <a:ext cx="304800" cy="304800"/>
          </a:xfrm>
          <a:prstGeom prst="chord">
            <a:avLst/>
          </a:prstGeom>
          <a:noFill/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0" name="Chord 49"/>
          <p:cNvSpPr/>
          <p:nvPr/>
        </p:nvSpPr>
        <p:spPr>
          <a:xfrm rot="12162491">
            <a:off x="813705" y="5071684"/>
            <a:ext cx="304800" cy="304800"/>
          </a:xfrm>
          <a:prstGeom prst="chord">
            <a:avLst/>
          </a:prstGeom>
          <a:noFill/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1" name="Chord 50"/>
          <p:cNvSpPr/>
          <p:nvPr/>
        </p:nvSpPr>
        <p:spPr>
          <a:xfrm rot="12162491">
            <a:off x="803699" y="3676576"/>
            <a:ext cx="304800" cy="304800"/>
          </a:xfrm>
          <a:prstGeom prst="chord">
            <a:avLst/>
          </a:prstGeom>
          <a:noFill/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2" name="Chord 51"/>
          <p:cNvSpPr/>
          <p:nvPr/>
        </p:nvSpPr>
        <p:spPr>
          <a:xfrm rot="6762491">
            <a:off x="2385844" y="6007172"/>
            <a:ext cx="304800" cy="304800"/>
          </a:xfrm>
          <a:prstGeom prst="chord">
            <a:avLst/>
          </a:prstGeom>
          <a:noFill/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1" name="Title 12"/>
          <p:cNvSpPr txBox="1">
            <a:spLocks/>
          </p:cNvSpPr>
          <p:nvPr/>
        </p:nvSpPr>
        <p:spPr>
          <a:xfrm>
            <a:off x="5294648" y="1357233"/>
            <a:ext cx="6232021" cy="31661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Each </a:t>
            </a:r>
            <a:r>
              <a:rPr lang="en-US" sz="1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VPL carries a portion of the energy of the light it originated from: </a:t>
            </a:r>
            <a:r>
              <a:rPr lang="en-US" sz="18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r>
              <a:rPr lang="en-US" sz="1800" baseline="-25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vpl</a:t>
            </a:r>
            <a:r>
              <a:rPr lang="en-US" sz="1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= </a:t>
            </a:r>
            <a:r>
              <a:rPr lang="en-US" sz="18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r>
              <a:rPr lang="en-US" sz="1800" baseline="-25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light</a:t>
            </a:r>
            <a:r>
              <a:rPr lang="en-US" sz="1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/ </a:t>
            </a:r>
            <a:r>
              <a:rPr lang="en-US" sz="18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sz="1800" baseline="-25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light</a:t>
            </a:r>
            <a:r>
              <a:rPr lang="en-US" sz="1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endParaRPr lang="en-US" sz="1800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When the VPL arrives at a surface, we apply N</a:t>
            </a:r>
            <a:r>
              <a:rPr lang="en-US" sz="18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·</a:t>
            </a:r>
            <a:r>
              <a:rPr lang="en-US" sz="1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L.</a:t>
            </a:r>
          </a:p>
          <a:p>
            <a:endParaRPr lang="en-US" sz="1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From here:</a:t>
            </a:r>
          </a:p>
          <a:p>
            <a:endParaRPr lang="en-US" sz="1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8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 VPL is now a valid light source, representing light reflected by the diffuse surface.</a:t>
            </a:r>
          </a:p>
        </p:txBody>
      </p:sp>
    </p:spTree>
    <p:extLst>
      <p:ext uri="{BB962C8B-B14F-4D97-AF65-F5344CB8AC3E}">
        <p14:creationId xmlns:p14="http://schemas.microsoft.com/office/powerpoint/2010/main" val="158463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1968" y="529079"/>
            <a:ext cx="3925958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Instant Radiosity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07209" y="1446245"/>
            <a:ext cx="540739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Physical basis of Instant Radiosity: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 VPLs represent the indirect illumination in the scene. Their contribution is added in phase 2 to the output of a Whitted style ray tracer (which only registers direct illumination).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Assuming we have an infinite number of VPLs, this yields the correct solution.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Notes: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VPLs do not remember where they came from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VPLs find the first diffuse surface: this may require bounces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Mind the weak singularity!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9328" y="567116"/>
            <a:ext cx="3767831" cy="2835832"/>
          </a:xfrm>
          <a:prstGeom prst="rect">
            <a:avLst/>
          </a:prstGeom>
          <a:effectLst>
            <a:reflection blurRad="63500" stA="52000" endA="300" endPos="35000" dir="5400000" sy="-100000" algn="bl" rotWithShape="0"/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9328" y="3621860"/>
            <a:ext cx="3767831" cy="2811170"/>
          </a:xfrm>
          <a:prstGeom prst="rect">
            <a:avLst/>
          </a:prstGeom>
          <a:effectLst>
            <a:reflection blurRad="6350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0123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207209" y="1446245"/>
            <a:ext cx="65915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Bidirectional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Instant Radiosity is a </a:t>
            </a:r>
            <a:r>
              <a:rPr lang="en-US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bidirectional </a:t>
            </a: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method: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We trace paths from the eye, as well as from the camera;</a:t>
            </a: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Complete paths are formed by: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Direct illumination: eye paths that reach a light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Connection: eye path connected to a light path.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Note that we should count paths twice; eye paths should therefore not even attempt to sample indirect light.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When we obey these rules, Instant Radiosity is physically correct.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968" y="529079"/>
            <a:ext cx="3925958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Instant Radiosity</a:t>
            </a:r>
          </a:p>
        </p:txBody>
      </p:sp>
    </p:spTree>
    <p:extLst>
      <p:ext uri="{BB962C8B-B14F-4D97-AF65-F5344CB8AC3E}">
        <p14:creationId xmlns:p14="http://schemas.microsoft.com/office/powerpoint/2010/main" val="176881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207209" y="1446245"/>
            <a:ext cx="405273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Path classification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Caustics:</a:t>
            </a: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EDSL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VPLs are generated using paths from the eye. Does Instant Radiosity handle this better than path tracing?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Answer: No.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IR improves EDD[S*]L.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413" y="621064"/>
            <a:ext cx="4957746" cy="4137053"/>
          </a:xfrm>
          <a:prstGeom prst="rect">
            <a:avLst/>
          </a:prstGeom>
          <a:effectLst>
            <a:reflection blurRad="63500" stA="52000" endA="300" endPos="3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9823776" y="2460990"/>
            <a:ext cx="76200" cy="76200"/>
          </a:xfrm>
          <a:prstGeom prst="rect">
            <a:avLst/>
          </a:prstGeom>
          <a:noFill/>
          <a:ln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>
            <a:stCxn id="8" idx="1"/>
          </p:cNvCxnSpPr>
          <p:nvPr/>
        </p:nvCxnSpPr>
        <p:spPr>
          <a:xfrm flipH="1" flipV="1">
            <a:off x="6687662" y="2240036"/>
            <a:ext cx="3136114" cy="259054"/>
          </a:xfrm>
          <a:prstGeom prst="line">
            <a:avLst/>
          </a:prstGeom>
          <a:ln w="12700">
            <a:solidFill>
              <a:srgbClr val="FF00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36141" y="2027670"/>
            <a:ext cx="36159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968" y="529079"/>
            <a:ext cx="3925958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Instant Radiosity</a:t>
            </a:r>
          </a:p>
        </p:txBody>
      </p:sp>
    </p:spTree>
    <p:extLst>
      <p:ext uri="{BB962C8B-B14F-4D97-AF65-F5344CB8AC3E}">
        <p14:creationId xmlns:p14="http://schemas.microsoft.com/office/powerpoint/2010/main" val="32511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1968" y="529079"/>
            <a:ext cx="3925958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Instant Radiosity</a:t>
            </a:r>
          </a:p>
        </p:txBody>
      </p:sp>
      <p:pic>
        <p:nvPicPr>
          <p:cNvPr id="12" name="Picture 2" descr="http://blog.goforyt.com/wp-content/uploads/2014/11/go_dee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2" y="1575804"/>
            <a:ext cx="7213675" cy="3779967"/>
          </a:xfrm>
          <a:prstGeom prst="rect">
            <a:avLst/>
          </a:prstGeom>
          <a:noFill/>
          <a:effectLst>
            <a:reflection blurRad="635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21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95330" y="1324946"/>
            <a:ext cx="599958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Agenda:</a:t>
            </a:r>
          </a:p>
          <a:p>
            <a:endParaRPr lang="en-US" sz="28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Path Classification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Virtual Point Lights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Photon Mapping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Bias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Total Recap</a:t>
            </a:r>
            <a:endParaRPr lang="en-US" sz="2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70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07209" y="1446245"/>
            <a:ext cx="548740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Core idea: 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</a:t>
            </a: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 </a:t>
            </a: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shoot a large number of ‘photons’ (energy packets) from the light sources, and record when they encounter a diffuse surface.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Instead of creating a VPL at those locations, we store: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Position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Energy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Incoming direction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 </a:t>
            </a:r>
            <a:r>
              <a:rPr lang="en-US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photon map </a:t>
            </a: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is a structure that allows us to find photons near a point in 3D space (within a certain radius). This is typically a </a:t>
            </a:r>
            <a:r>
              <a:rPr lang="en-US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kD</a:t>
            </a: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-tree (but a grid or octree also works).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968" y="529079"/>
            <a:ext cx="3116754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Photon Mapping</a:t>
            </a:r>
          </a:p>
        </p:txBody>
      </p:sp>
      <p:pic>
        <p:nvPicPr>
          <p:cNvPr id="6" name="Picture 2" descr="http://ieeexplore.ieee.org/ieee_pilot/articles/01/ttg2009010049/assets/img/article_1/fig_4/larg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001" y="685800"/>
            <a:ext cx="4172158" cy="4800600"/>
          </a:xfrm>
          <a:prstGeom prst="rect">
            <a:avLst/>
          </a:prstGeom>
          <a:noFill/>
          <a:effectLst>
            <a:reflection blurRad="635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0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07209" y="1446245"/>
            <a:ext cx="54874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Using the photon map: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Option 1: direct visualization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Trace a path from the eye, and on the first diffuse surface, find entries in the photon map within a small radius. Using the eye ray direction, and the direction stored with each ‘photon’, evaluate the BRDF.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Problem: this only yields smooth illumination if we have a very large number of photons (even in ‘hard to reach’ areas), or if we use a large search radius (which blurs the illumination).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Paths: ED[S*]L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968" y="529079"/>
            <a:ext cx="3116754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Photon Mapping</a:t>
            </a:r>
          </a:p>
        </p:txBody>
      </p:sp>
      <p:pic>
        <p:nvPicPr>
          <p:cNvPr id="6" name="Picture 2" descr="http://ieeexplore.ieee.org/ieee_pilot/articles/01/ttg2009010049/assets/img/article_1/fig_4/larg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001" y="685800"/>
            <a:ext cx="4172158" cy="4800600"/>
          </a:xfrm>
          <a:prstGeom prst="rect">
            <a:avLst/>
          </a:prstGeom>
          <a:noFill/>
          <a:effectLst>
            <a:reflection blurRad="635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9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07209" y="1446245"/>
            <a:ext cx="5487404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Using the photon map: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Option 2: final gather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Trace a path from the eye, and on the first diffuse surface, fire N rays in random directions (but proportional to the BRDF). Sample the photon map at the first diffuse surface.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Paths: E(D|G)D[S*]L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968" y="529079"/>
            <a:ext cx="3116754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Photon Mapping</a:t>
            </a:r>
          </a:p>
        </p:txBody>
      </p:sp>
      <p:pic>
        <p:nvPicPr>
          <p:cNvPr id="6" name="Picture 2" descr="http://ieeexplore.ieee.org/ieee_pilot/articles/01/ttg2009010049/assets/img/article_1/fig_4/larg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001" y="685800"/>
            <a:ext cx="4172158" cy="4800600"/>
          </a:xfrm>
          <a:prstGeom prst="rect">
            <a:avLst/>
          </a:prstGeom>
          <a:noFill/>
          <a:effectLst>
            <a:reflection blurRad="635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12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95330" y="1324946"/>
            <a:ext cx="599958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Agenda:</a:t>
            </a:r>
          </a:p>
          <a:p>
            <a:endParaRPr lang="en-US" sz="28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Path Classification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Virtual Point Lights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Photon Mapping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Bias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Total Recap</a:t>
            </a:r>
            <a:endParaRPr lang="en-US" sz="2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6" name="Picture 2" descr="TxCKtDR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280" y="749521"/>
            <a:ext cx="2855879" cy="3806109"/>
          </a:xfrm>
          <a:prstGeom prst="rect">
            <a:avLst/>
          </a:prstGeom>
          <a:noFill/>
          <a:effectLst>
            <a:reflection blurRad="6350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06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07209" y="1446245"/>
            <a:ext cx="6862146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Photon Mapping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Like Instant Radiosity, Photon Mapping is a bidirectional method. </a:t>
            </a: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Unlike Instant Radiosity, Photon Mapping supports non-diffuse BRDFs.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Jenssen</a:t>
            </a: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proposed to store not one, but two photon maps for a scene. </a:t>
            </a:r>
          </a:p>
          <a:p>
            <a:endParaRPr lang="en-US" sz="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indent="-457200">
              <a:buAutoNum type="arabicPeriod"/>
            </a:pP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 low-density photon map, to be used with final gathering</a:t>
            </a: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  <a:b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stores </a:t>
            </a: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photons that did not arrive via a specular </a:t>
            </a: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surface.</a:t>
            </a:r>
          </a:p>
          <a:p>
            <a:pPr marL="45720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 </a:t>
            </a: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high-density photon map, to be visualized </a:t>
            </a: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directly:</a:t>
            </a:r>
            <a:b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stores </a:t>
            </a: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photons that arrive via a specular surface (caustics).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Note that the union of the sets of light transport paths for each photon map is empty.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968" y="529079"/>
            <a:ext cx="3116754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Photon Mapping</a:t>
            </a:r>
          </a:p>
        </p:txBody>
      </p:sp>
      <p:pic>
        <p:nvPicPr>
          <p:cNvPr id="7" name="Picture 2" descr="http://fileadmin.cs.lth.se/cs/Education/EDAN30/caustic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955" y="685801"/>
            <a:ext cx="2729203" cy="2729204"/>
          </a:xfrm>
          <a:prstGeom prst="rect">
            <a:avLst/>
          </a:prstGeom>
          <a:noFill/>
          <a:effectLst>
            <a:reflection blurRad="635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02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1968" y="529079"/>
            <a:ext cx="3116754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Photon Mapping</a:t>
            </a:r>
          </a:p>
        </p:txBody>
      </p:sp>
      <p:pic>
        <p:nvPicPr>
          <p:cNvPr id="8" name="Picture 2" descr="http://fileadmin.cs.lth.se/cs/Education/EDAN30/caustic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306" y="611154"/>
            <a:ext cx="5920274" cy="5920276"/>
          </a:xfrm>
          <a:prstGeom prst="rect">
            <a:avLst/>
          </a:prstGeom>
          <a:noFill/>
          <a:effectLst>
            <a:reflection blurRad="635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16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95330" y="1324946"/>
            <a:ext cx="599958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Agenda:</a:t>
            </a:r>
          </a:p>
          <a:p>
            <a:endParaRPr lang="en-US" sz="28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Path Classification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Virtual Point Lights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Photon Mapping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Bias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Total Recap</a:t>
            </a:r>
            <a:endParaRPr lang="en-US" sz="2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39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1968" y="529079"/>
            <a:ext cx="1101837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Bias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8431388" y="2280416"/>
            <a:ext cx="6197364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600" b="1" dirty="0" smtClean="0">
                <a:solidFill>
                  <a:srgbClr val="FFFF00"/>
                </a:solidFill>
              </a:rPr>
              <a:t>UNBIASED</a:t>
            </a:r>
            <a:endParaRPr lang="en-US" sz="9600" b="1" dirty="0">
              <a:solidFill>
                <a:srgbClr val="FFFF00"/>
              </a:solidFill>
            </a:endParaRPr>
          </a:p>
        </p:txBody>
      </p:sp>
      <p:sp>
        <p:nvSpPr>
          <p:cNvPr id="8" name="Title 12"/>
          <p:cNvSpPr txBox="1">
            <a:spLocks/>
          </p:cNvSpPr>
          <p:nvPr/>
        </p:nvSpPr>
        <p:spPr>
          <a:xfrm>
            <a:off x="2207209" y="1446245"/>
            <a:ext cx="7924800" cy="45440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Bias</a:t>
            </a:r>
          </a:p>
          <a:p>
            <a:endParaRPr lang="en-US" sz="18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When does a stochastic method produce the correct result?</a:t>
            </a:r>
          </a:p>
          <a:p>
            <a:endParaRPr lang="en-US" sz="18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Uniform sampling: picking a random light, scale by </a:t>
            </a:r>
            <a:r>
              <a:rPr lang="en-US" sz="1800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sz="1800" baseline="-25000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lights</a:t>
            </a:r>
            <a:r>
              <a:rPr lang="en-US" sz="1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endParaRPr lang="en-US" sz="18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Importance sampling: picking a light with probability P, scale by </a:t>
            </a:r>
            <a:r>
              <a:rPr lang="en-US" sz="1800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sz="1800" baseline="-25000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lights</a:t>
            </a:r>
            <a:r>
              <a:rPr lang="en-US" sz="1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/P.</a:t>
            </a:r>
          </a:p>
          <a:p>
            <a:endParaRPr lang="en-US" sz="1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Russian Roulette: at a diffuse bounce kill a path with a 50% probability, amplify survivors by 200%.</a:t>
            </a:r>
          </a:p>
          <a:p>
            <a:endParaRPr lang="en-US" sz="1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These methods have the following properties:</a:t>
            </a:r>
          </a:p>
          <a:p>
            <a:endParaRPr lang="en-US" sz="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They converge to the same image, as long as P &gt; 0.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We can generate ∞ images using 1 sample and average them; this yields a correct image.</a:t>
            </a:r>
            <a:endParaRPr lang="en-US" sz="1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1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93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1968" y="529079"/>
            <a:ext cx="1101837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Bias</a:t>
            </a:r>
          </a:p>
        </p:txBody>
      </p:sp>
      <p:sp>
        <p:nvSpPr>
          <p:cNvPr id="8" name="Title 12"/>
          <p:cNvSpPr txBox="1">
            <a:spLocks/>
          </p:cNvSpPr>
          <p:nvPr/>
        </p:nvSpPr>
        <p:spPr>
          <a:xfrm>
            <a:off x="2207209" y="1446245"/>
            <a:ext cx="7924800" cy="29298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Bias</a:t>
            </a:r>
          </a:p>
          <a:p>
            <a:endParaRPr lang="en-US" sz="18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Photon mapping does not meet these criteria:</a:t>
            </a:r>
          </a:p>
          <a:p>
            <a:endParaRPr lang="en-US" sz="1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We sample illumination within a certain radius, which means we interpolate samples without taking into account factors that cannot be interpolated (e.g., visibility).</a:t>
            </a:r>
          </a:p>
          <a:p>
            <a:endParaRPr lang="en-US" sz="1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However, if we reduce the search radius to an infinitely small value (&gt;0), the method produces correct results. We call this behavior </a:t>
            </a:r>
            <a:r>
              <a:rPr lang="en-US" sz="18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consistent</a:t>
            </a:r>
            <a:r>
              <a:rPr lang="en-US" sz="1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endParaRPr lang="en-US" sz="1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8493154" y="2310986"/>
            <a:ext cx="6197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0" b="1" dirty="0" smtClean="0">
                <a:solidFill>
                  <a:srgbClr val="FFFF00"/>
                </a:solidFill>
              </a:rPr>
              <a:t>CONSISTENT</a:t>
            </a:r>
            <a:endParaRPr lang="en-US" sz="8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99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1968" y="529079"/>
            <a:ext cx="1101837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Bias</a:t>
            </a:r>
          </a:p>
        </p:txBody>
      </p:sp>
      <p:sp>
        <p:nvSpPr>
          <p:cNvPr id="8" name="Title 12"/>
          <p:cNvSpPr txBox="1">
            <a:spLocks/>
          </p:cNvSpPr>
          <p:nvPr/>
        </p:nvSpPr>
        <p:spPr>
          <a:xfrm>
            <a:off x="2207209" y="1446245"/>
            <a:ext cx="7924800" cy="48799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Bias</a:t>
            </a:r>
          </a:p>
          <a:p>
            <a:endParaRPr lang="en-US" sz="18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Whitted style ray tracing also does not meet all these criteria:</a:t>
            </a:r>
          </a:p>
          <a:p>
            <a:endParaRPr lang="en-US" sz="1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 Whitted style ray tracing, some paths have a zero probability of being selected. Algorithms that show this behavior (or simply produce wrong answers for the integrals of the rendering equation) are labelled as </a:t>
            </a:r>
            <a:r>
              <a:rPr lang="en-US" sz="18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biased.</a:t>
            </a:r>
          </a:p>
          <a:p>
            <a:endParaRPr lang="en-US" sz="1800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1800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8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(Quick exercise: you wrote a path tracer that allows up to 512 bounces, at which point paths are always terminated. Is this path tracer unbiased?)</a:t>
            </a:r>
          </a:p>
          <a:p>
            <a:endParaRPr lang="en-US" sz="1800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8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(Quick exercise 2: your path tracer sometimes produces bright speckles. To get rid of those, you post process the rendered image to remove extremely bright dots. Is this renderer unbiased?)</a:t>
            </a:r>
          </a:p>
          <a:p>
            <a:endParaRPr lang="en-US" sz="1800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8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(Quick exercise 3: you wrote a rasterizer that, for every point on a polygon, renders its surroundings to a </a:t>
            </a:r>
            <a:r>
              <a:rPr lang="en-US" sz="1800" i="1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cubemap</a:t>
            </a:r>
            <a:r>
              <a:rPr lang="en-US" sz="18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which it then uses to shade the point. Is the rasterizer unbiased?)</a:t>
            </a:r>
            <a:endParaRPr lang="en-US" sz="1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1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8622583" y="2101315"/>
            <a:ext cx="5660853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3500" b="1" dirty="0" smtClean="0">
                <a:solidFill>
                  <a:srgbClr val="FFFF00"/>
                </a:solidFill>
              </a:rPr>
              <a:t>BIASED</a:t>
            </a:r>
            <a:endParaRPr lang="en-US" sz="135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1968" y="529079"/>
            <a:ext cx="2351314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Quo Vadis</a:t>
            </a:r>
          </a:p>
        </p:txBody>
      </p:sp>
      <p:sp>
        <p:nvSpPr>
          <p:cNvPr id="8" name="Title 12"/>
          <p:cNvSpPr txBox="1">
            <a:spLocks/>
          </p:cNvSpPr>
          <p:nvPr/>
        </p:nvSpPr>
        <p:spPr>
          <a:xfrm>
            <a:off x="1404777" y="1446245"/>
            <a:ext cx="6115696" cy="48799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Where to go from here:</a:t>
            </a:r>
          </a:p>
          <a:p>
            <a:endParaRPr lang="en-US" sz="1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VPLs are great with rasterizers. You can add tiny shadow maps to them, or skip the visibility issue to get some cheap color bleeding in your engine.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VPLs do not have to be generated by uniform sampling. Just make sure that if the direction you spawn them in has a probability P of being selected, their energy is scaled by 1/P.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VPLs are one example of path reuse: many camera paths use the same light paths.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Explicit light sampling is also a form of path reuse.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…</a:t>
            </a:r>
          </a:p>
          <a:p>
            <a:endParaRPr lang="en-US" sz="1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6" name="Picture 2" descr="http://wtbangels.com/wp-content/uploads/2014/10/yellow-brick-road.jpg3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451" y="1789266"/>
            <a:ext cx="4110740" cy="2708089"/>
          </a:xfrm>
          <a:prstGeom prst="rect">
            <a:avLst/>
          </a:prstGeom>
          <a:noFill/>
          <a:effectLst>
            <a:reflection blurRad="635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26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95330" y="1324946"/>
            <a:ext cx="599958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Agenda:</a:t>
            </a:r>
          </a:p>
          <a:p>
            <a:endParaRPr lang="en-US" sz="28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Path Classification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Virtual Point Lights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Photon Mapping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Bias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Total Recap</a:t>
            </a:r>
            <a:endParaRPr lang="en-US" sz="2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32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2"/>
          <p:cNvSpPr txBox="1">
            <a:spLocks/>
          </p:cNvSpPr>
          <p:nvPr/>
        </p:nvSpPr>
        <p:spPr>
          <a:xfrm>
            <a:off x="1078318" y="940160"/>
            <a:ext cx="3643085" cy="22441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Military" pitchFamily="2" charset="0"/>
                <a:ea typeface="Cambria Math" panose="02040503050406030204" pitchFamily="18" charset="0"/>
              </a:rPr>
              <a:t>TOTAL</a:t>
            </a:r>
            <a:br>
              <a:rPr lang="en-US" sz="4000" dirty="0" smtClean="0">
                <a:latin typeface="Military" pitchFamily="2" charset="0"/>
                <a:ea typeface="Cambria Math" panose="02040503050406030204" pitchFamily="18" charset="0"/>
              </a:rPr>
            </a:br>
            <a:endParaRPr lang="en-US" sz="800" dirty="0" smtClean="0">
              <a:latin typeface="Military" pitchFamily="2" charset="0"/>
              <a:ea typeface="Cambria Math" panose="02040503050406030204" pitchFamily="18" charset="0"/>
            </a:endParaRPr>
          </a:p>
          <a:p>
            <a:r>
              <a:rPr lang="en-US" sz="4000" dirty="0" smtClean="0">
                <a:latin typeface="Military" pitchFamily="2" charset="0"/>
                <a:ea typeface="Cambria Math" panose="02040503050406030204" pitchFamily="18" charset="0"/>
              </a:rPr>
              <a:t>RECAP</a:t>
            </a:r>
            <a:endParaRPr lang="en-US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25842">
            <a:off x="3729659" y="-267386"/>
            <a:ext cx="5394974" cy="7196840"/>
          </a:xfrm>
          <a:prstGeom prst="rect">
            <a:avLst/>
          </a:prstGeom>
        </p:spPr>
      </p:pic>
      <p:sp>
        <p:nvSpPr>
          <p:cNvPr id="5" name="Title 12"/>
          <p:cNvSpPr txBox="1">
            <a:spLocks/>
          </p:cNvSpPr>
          <p:nvPr/>
        </p:nvSpPr>
        <p:spPr>
          <a:xfrm>
            <a:off x="1112186" y="973214"/>
            <a:ext cx="3643085" cy="22441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  <a:latin typeface="Military" pitchFamily="2" charset="0"/>
                <a:ea typeface="Cambria Math" panose="02040503050406030204" pitchFamily="18" charset="0"/>
              </a:rPr>
              <a:t>TOTAL</a:t>
            </a:r>
            <a:br>
              <a:rPr lang="en-US" sz="4000" dirty="0" smtClean="0">
                <a:solidFill>
                  <a:schemeClr val="bg1"/>
                </a:solidFill>
                <a:latin typeface="Military" pitchFamily="2" charset="0"/>
                <a:ea typeface="Cambria Math" panose="02040503050406030204" pitchFamily="18" charset="0"/>
              </a:rPr>
            </a:br>
            <a:endParaRPr lang="en-US" sz="800" dirty="0" smtClean="0">
              <a:solidFill>
                <a:schemeClr val="bg1"/>
              </a:solidFill>
              <a:latin typeface="Military" pitchFamily="2" charset="0"/>
              <a:ea typeface="Cambria Math" panose="02040503050406030204" pitchFamily="18" charset="0"/>
            </a:endParaRPr>
          </a:p>
          <a:p>
            <a:r>
              <a:rPr lang="en-US" sz="4000" dirty="0" smtClean="0">
                <a:solidFill>
                  <a:schemeClr val="bg1"/>
                </a:solidFill>
                <a:latin typeface="Military" pitchFamily="2" charset="0"/>
                <a:ea typeface="Cambria Math" panose="02040503050406030204" pitchFamily="18" charset="0"/>
              </a:rPr>
              <a:t>RECAP</a:t>
            </a:r>
            <a:endParaRPr lang="en-US" sz="1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79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1968" y="529079"/>
            <a:ext cx="1951502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Lecture 1</a:t>
            </a:r>
          </a:p>
        </p:txBody>
      </p:sp>
      <p:pic>
        <p:nvPicPr>
          <p:cNvPr id="6" name="Picture 2" descr="http://i190.photobucket.com/albums/z120/ccrv/img/pacm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888" y="638813"/>
            <a:ext cx="1591873" cy="1731163"/>
          </a:xfrm>
          <a:prstGeom prst="rect">
            <a:avLst/>
          </a:prstGeom>
          <a:noFill/>
          <a:effectLst>
            <a:reflection blurRad="1651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cdn2.pu.nl/media/games/far_cry_4/far-cry-4-uses-lessons-about-outposts-from-far-cry-3-feedback-461720-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r="16167"/>
          <a:stretch/>
        </p:blipFill>
        <p:spPr bwMode="auto">
          <a:xfrm>
            <a:off x="9645701" y="638813"/>
            <a:ext cx="2381457" cy="1731163"/>
          </a:xfrm>
          <a:prstGeom prst="rect">
            <a:avLst/>
          </a:prstGeom>
          <a:noFill/>
          <a:effectLst>
            <a:reflection blurRad="1651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2"/>
          <p:cNvSpPr txBox="1">
            <a:spLocks/>
          </p:cNvSpPr>
          <p:nvPr/>
        </p:nvSpPr>
        <p:spPr>
          <a:xfrm>
            <a:off x="2207209" y="1446245"/>
            <a:ext cx="3643085" cy="48799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Game development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Game architecture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 Template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Tick</a:t>
            </a:r>
          </a:p>
          <a:p>
            <a:r>
              <a:rPr lang="en-US" sz="2000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Realtime</a:t>
            </a:r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Actors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World state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Scene graph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Data ownership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Killing a scene graph</a:t>
            </a:r>
          </a:p>
          <a:p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1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1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9" name="Picture 2" descr="http://upload.wikimedia.org/wikipedia/en/5/59/TF2_Grou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888" y="2480912"/>
            <a:ext cx="4109270" cy="2177914"/>
          </a:xfrm>
          <a:prstGeom prst="rect">
            <a:avLst/>
          </a:prstGeom>
          <a:noFill/>
          <a:effectLst>
            <a:reflection blurRad="381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alo3_00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3"/>
          <a:stretch>
            <a:fillRect/>
          </a:stretch>
        </p:blipFill>
        <p:spPr bwMode="auto">
          <a:xfrm>
            <a:off x="7917888" y="4769762"/>
            <a:ext cx="4109270" cy="186430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889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features.cgsociety.org/stories/2009_12/killzone2/page02_killzone2_img_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597" y="4769762"/>
            <a:ext cx="2853176" cy="1864303"/>
          </a:xfrm>
          <a:prstGeom prst="rect">
            <a:avLst/>
          </a:prstGeom>
          <a:noFill/>
          <a:effectLst>
            <a:reflection blurRad="762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a1.mzstatic.com/us/r30/Purple/v4/a6/99/77/a69977d0-e39c-fdf6-5fde-3c76509cfba1/screen480x480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746" y="4769762"/>
            <a:ext cx="2485736" cy="1864303"/>
          </a:xfrm>
          <a:prstGeom prst="rect">
            <a:avLst/>
          </a:prstGeom>
          <a:noFill/>
          <a:effectLst>
            <a:reflection blurRad="508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90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07209" y="1446245"/>
            <a:ext cx="2130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Sampling matters</a:t>
            </a:r>
            <a:endParaRPr lang="en-US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967" y="529079"/>
            <a:ext cx="3845037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Path Classification</a:t>
            </a:r>
          </a:p>
        </p:txBody>
      </p:sp>
      <p:pic>
        <p:nvPicPr>
          <p:cNvPr id="7" name="Picture 2" descr="Stratified sampling, 256 strata, 256 samples per pix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2057401"/>
            <a:ext cx="3928533" cy="220980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igure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29"/>
          <a:stretch/>
        </p:blipFill>
        <p:spPr bwMode="auto">
          <a:xfrm>
            <a:off x="4646612" y="2057401"/>
            <a:ext cx="7148011" cy="220980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cs.virginia.edu/~gfx/courses/2007/ImageSynthesis/assignments/isexampl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1759"/>
          <a:stretch/>
        </p:blipFill>
        <p:spPr bwMode="auto">
          <a:xfrm>
            <a:off x="3663573" y="2362201"/>
            <a:ext cx="3266236" cy="2895599"/>
          </a:xfrm>
          <a:prstGeom prst="rect">
            <a:avLst/>
          </a:prstGeom>
          <a:noFill/>
          <a:effectLst>
            <a:reflection blurRad="508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cs.virginia.edu/~gfx/courses/2007/ImageSynthesis/assignments/isexampl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8" r="550"/>
          <a:stretch/>
        </p:blipFill>
        <p:spPr bwMode="auto">
          <a:xfrm>
            <a:off x="7126995" y="2362200"/>
            <a:ext cx="3196742" cy="2895600"/>
          </a:xfrm>
          <a:prstGeom prst="rect">
            <a:avLst/>
          </a:prstGeom>
          <a:noFill/>
          <a:effectLst>
            <a:reflection blurRad="508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desite.16mb.com/lj/pt-32-243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818" y="2635956"/>
            <a:ext cx="4795911" cy="3596933"/>
          </a:xfrm>
          <a:prstGeom prst="rect">
            <a:avLst/>
          </a:prstGeom>
          <a:noFill/>
          <a:effectLst>
            <a:reflection blurRad="508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://desite.16mb.com/lj/ex-16-130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61" y="2635955"/>
            <a:ext cx="4795911" cy="3596933"/>
          </a:xfrm>
          <a:prstGeom prst="rect">
            <a:avLst/>
          </a:prstGeom>
          <a:noFill/>
          <a:effectLst>
            <a:reflection blurRad="508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332412" y="5715000"/>
            <a:ext cx="990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32spp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0072" y="5715000"/>
            <a:ext cx="990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16spp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07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1968" y="529079"/>
            <a:ext cx="1951502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Lecture 2</a:t>
            </a:r>
          </a:p>
        </p:txBody>
      </p:sp>
      <p:sp>
        <p:nvSpPr>
          <p:cNvPr id="8" name="Title 12"/>
          <p:cNvSpPr txBox="1">
            <a:spLocks/>
          </p:cNvSpPr>
          <p:nvPr/>
        </p:nvSpPr>
        <p:spPr>
          <a:xfrm>
            <a:off x="2207209" y="1446245"/>
            <a:ext cx="3643085" cy="48799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Rasterization: limitations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Millions of LOC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 attraction of ray tracing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RT state of the art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RT ingredients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Intersections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Basic RT algorithm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Building a ray tracer in a day</a:t>
            </a:r>
            <a:endParaRPr lang="en-US" sz="1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4" name="Picture 6" descr="http://www.cs.rit.edu/~ncs/Courses/571/LabData/Whitte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8000" contras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42" r="19584"/>
          <a:stretch/>
        </p:blipFill>
        <p:spPr bwMode="auto">
          <a:xfrm>
            <a:off x="9638269" y="239275"/>
            <a:ext cx="2388890" cy="1990742"/>
          </a:xfrm>
          <a:prstGeom prst="rect">
            <a:avLst/>
          </a:prstGeom>
          <a:noFill/>
          <a:effectLst>
            <a:reflection blurRad="127000" stA="340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8269" y="2390853"/>
            <a:ext cx="2388890" cy="2388890"/>
          </a:xfrm>
          <a:prstGeom prst="rect">
            <a:avLst/>
          </a:prstGeom>
          <a:effectLst>
            <a:reflection blurRad="139700" stA="52000" endA="300" endPos="35000" dir="5400000" sy="-100000" algn="bl" rotWithShape="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8269" y="4940579"/>
            <a:ext cx="2388890" cy="15354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197" y="3993502"/>
            <a:ext cx="2380751" cy="248251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>
            <a:reflection blurRad="635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florian-noirbent.com/blog/wp-content/uploads/2013/04/Rt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1599"/>
          <a:stretch/>
        </p:blipFill>
        <p:spPr bwMode="auto">
          <a:xfrm>
            <a:off x="3054294" y="3993502"/>
            <a:ext cx="3892581" cy="2482513"/>
          </a:xfrm>
          <a:prstGeom prst="rect">
            <a:avLst/>
          </a:prstGeom>
          <a:noFill/>
          <a:effectLst>
            <a:reflection blurRad="1016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84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1968" y="529079"/>
            <a:ext cx="1951502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Lecture 3</a:t>
            </a:r>
          </a:p>
        </p:txBody>
      </p:sp>
      <p:sp>
        <p:nvSpPr>
          <p:cNvPr id="8" name="Title 12"/>
          <p:cNvSpPr txBox="1">
            <a:spLocks/>
          </p:cNvSpPr>
          <p:nvPr/>
        </p:nvSpPr>
        <p:spPr>
          <a:xfrm>
            <a:off x="2207209" y="1446245"/>
            <a:ext cx="3643085" cy="48799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 Art of Optimization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Bottlenecks &amp; scalability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Measure!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 God algorithm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High level optimization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Low level optimization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Data centric &amp; caching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Data locality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Thread level parallelism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Instruction level parallelism</a:t>
            </a:r>
          </a:p>
          <a:p>
            <a:endParaRPr lang="en-US" sz="1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465" y="520299"/>
            <a:ext cx="2192694" cy="2044147"/>
          </a:xfrm>
          <a:prstGeom prst="rect">
            <a:avLst/>
          </a:prstGeom>
          <a:noFill/>
          <a:ln>
            <a:noFill/>
          </a:ln>
          <a:effectLst>
            <a:reflection blurRad="635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465" y="2693968"/>
            <a:ext cx="2192694" cy="1640096"/>
          </a:xfrm>
          <a:prstGeom prst="rect">
            <a:avLst/>
          </a:prstGeom>
          <a:noFill/>
          <a:ln>
            <a:noFill/>
          </a:ln>
          <a:effectLst>
            <a:reflection blurRad="381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465" y="4463587"/>
            <a:ext cx="2192694" cy="2259540"/>
          </a:xfrm>
          <a:prstGeom prst="rect">
            <a:avLst/>
          </a:prstGeom>
          <a:effectLst>
            <a:reflection blurRad="38100" stA="52000" endA="300" endPos="35000" dir="5400000" sy="-100000" algn="bl" rotWithShape="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1410" y="4463587"/>
            <a:ext cx="2264387" cy="2259540"/>
          </a:xfrm>
          <a:prstGeom prst="rect">
            <a:avLst/>
          </a:prstGeom>
          <a:effectLst>
            <a:reflection blurRad="63500" stA="52000" endA="300" endPos="35000" dir="5400000" sy="-100000" algn="bl" rotWithShape="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5221" y="4463588"/>
            <a:ext cx="2778493" cy="2259540"/>
          </a:xfrm>
          <a:prstGeom prst="rect">
            <a:avLst/>
          </a:prstGeom>
          <a:effectLst>
            <a:reflection blurRad="6350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1105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268" y="2645298"/>
            <a:ext cx="2649892" cy="2085578"/>
          </a:xfrm>
          <a:prstGeom prst="rect">
            <a:avLst/>
          </a:prstGeom>
          <a:effectLst>
            <a:reflection blurRad="63500" stA="52000" endA="300" endPos="3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1968" y="529079"/>
            <a:ext cx="1951502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Lecture 4</a:t>
            </a:r>
          </a:p>
        </p:txBody>
      </p:sp>
      <p:sp>
        <p:nvSpPr>
          <p:cNvPr id="8" name="Title 12"/>
          <p:cNvSpPr txBox="1">
            <a:spLocks/>
          </p:cNvSpPr>
          <p:nvPr/>
        </p:nvSpPr>
        <p:spPr>
          <a:xfrm>
            <a:off x="2207209" y="1446245"/>
            <a:ext cx="3643085" cy="48799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RT: Optimizing high level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Acceleration: grids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Acceleration: nested grids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BVH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BVH data layout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BVH traversal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Packet traversal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Binned BVH building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Ray / box intersection</a:t>
            </a:r>
          </a:p>
          <a:p>
            <a:endParaRPr lang="en-US" sz="1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4" name="Picture 2" descr="http://i.ytimg.com/vi/i8hSZGTXTx8/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445" y="4856909"/>
            <a:ext cx="3193843" cy="1796537"/>
          </a:xfrm>
          <a:prstGeom prst="rect">
            <a:avLst/>
          </a:prstGeom>
          <a:noFill/>
          <a:effectLst>
            <a:reflection blurRad="635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7267" y="242596"/>
            <a:ext cx="2649892" cy="2276669"/>
          </a:xfrm>
          <a:prstGeom prst="rect">
            <a:avLst/>
          </a:prstGeom>
        </p:spPr>
      </p:pic>
      <p:pic>
        <p:nvPicPr>
          <p:cNvPr id="17" name="Picture 2" descr="http://images4.fanpop.com/image/photos/16400000/Bunnies-bunny-rabbits-16438007-1280-8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6" t="14093" r="11705" b="5024"/>
          <a:stretch/>
        </p:blipFill>
        <p:spPr bwMode="auto">
          <a:xfrm>
            <a:off x="9377267" y="4856909"/>
            <a:ext cx="2649892" cy="1796537"/>
          </a:xfrm>
          <a:prstGeom prst="rect">
            <a:avLst/>
          </a:prstGeom>
          <a:noFill/>
          <a:effectLst>
            <a:reflection blurRad="635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apollo-na-uploads.s3.amazonaws.com/1418494210824/l-White-Bunn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32" y="4856909"/>
            <a:ext cx="1796537" cy="1796537"/>
          </a:xfrm>
          <a:prstGeom prst="rect">
            <a:avLst/>
          </a:prstGeom>
          <a:noFill/>
          <a:effectLst>
            <a:reflection blurRad="635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19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1968" y="529079"/>
            <a:ext cx="1951502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Lecture 5</a:t>
            </a:r>
          </a:p>
        </p:txBody>
      </p:sp>
      <p:sp>
        <p:nvSpPr>
          <p:cNvPr id="8" name="Title 12"/>
          <p:cNvSpPr txBox="1">
            <a:spLocks/>
          </p:cNvSpPr>
          <p:nvPr/>
        </p:nvSpPr>
        <p:spPr>
          <a:xfrm>
            <a:off x="2207209" y="1446245"/>
            <a:ext cx="3643085" cy="48799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SIMD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SSE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_</a:t>
            </a:r>
            <a:r>
              <a:rPr lang="en-US" sz="2000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mm_rsqrt_ps</a:t>
            </a:r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AoS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&amp; </a:t>
            </a:r>
            <a:r>
              <a:rPr lang="en-US" sz="2000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SoA</a:t>
            </a:r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Vectorization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Masking: _</a:t>
            </a:r>
            <a:r>
              <a:rPr lang="en-US" sz="2000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mm_cmplt_ps</a:t>
            </a:r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SIMD in ray tracing</a:t>
            </a:r>
          </a:p>
          <a:p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1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167" y="155856"/>
            <a:ext cx="2313992" cy="1808637"/>
          </a:xfrm>
          <a:prstGeom prst="rect">
            <a:avLst/>
          </a:prstGeom>
          <a:noFill/>
          <a:ln>
            <a:noFill/>
          </a:ln>
          <a:effectLst>
            <a:reflection blurRad="1016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2369"/>
          <a:stretch/>
        </p:blipFill>
        <p:spPr bwMode="auto">
          <a:xfrm>
            <a:off x="9713167" y="2093461"/>
            <a:ext cx="2313992" cy="219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http://tosic.com/wp-content/uploads/2014/02/phtev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167" y="4416989"/>
            <a:ext cx="2313992" cy="224457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567" y="4416989"/>
            <a:ext cx="2871735" cy="2244574"/>
          </a:xfrm>
          <a:prstGeom prst="rect">
            <a:avLst/>
          </a:prstGeom>
          <a:noFill/>
          <a:ln>
            <a:noFill/>
          </a:ln>
          <a:effectLst>
            <a:reflection blurRad="1016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898" y="4416989"/>
            <a:ext cx="2871735" cy="2244574"/>
          </a:xfrm>
          <a:prstGeom prst="rect">
            <a:avLst/>
          </a:prstGeom>
          <a:noFill/>
          <a:ln>
            <a:noFill/>
          </a:ln>
          <a:effectLst>
            <a:reflection blurRad="1016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56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www.cs.utah.edu/~sparker/images/seurat/bigcbo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092" y="136713"/>
            <a:ext cx="2333065" cy="2333065"/>
          </a:xfrm>
          <a:prstGeom prst="rect">
            <a:avLst/>
          </a:prstGeom>
          <a:noFill/>
          <a:effectLst>
            <a:reflection blurRad="508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1968" y="529079"/>
            <a:ext cx="1951502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Lecture 6</a:t>
            </a:r>
          </a:p>
        </p:txBody>
      </p:sp>
      <p:sp>
        <p:nvSpPr>
          <p:cNvPr id="8" name="Title 12"/>
          <p:cNvSpPr txBox="1">
            <a:spLocks/>
          </p:cNvSpPr>
          <p:nvPr/>
        </p:nvSpPr>
        <p:spPr>
          <a:xfrm>
            <a:off x="2207209" y="1446245"/>
            <a:ext cx="3643085" cy="48799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Top-level BVH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Geometry classification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Static, rigid, deforming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Refitting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Agglomerative clustering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Ray transform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Efficient traversal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Ray coherence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Ray packets for shadows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More optimizations…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Multithreading</a:t>
            </a:r>
            <a:endParaRPr lang="en-US" sz="1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" name="Picture 37" descr="real-racing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352" y="5368859"/>
            <a:ext cx="3203290" cy="1364843"/>
          </a:xfrm>
          <a:prstGeom prst="rect">
            <a:avLst/>
          </a:prstGeom>
          <a:noFill/>
          <a:ln>
            <a:noFill/>
          </a:ln>
          <a:effectLst>
            <a:reflection blurRad="635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images.nintendolife.com/news/2013/02/interview_tt_fusion_on_building_a_lego_city/attachment/3/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066" y="5368858"/>
            <a:ext cx="2426388" cy="1364843"/>
          </a:xfrm>
          <a:prstGeom prst="rect">
            <a:avLst/>
          </a:prstGeom>
          <a:noFill/>
          <a:effectLst>
            <a:reflection blurRad="635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stuffd.tv/wp-content/uploads/2013/03/Team-Fortress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879" y="5368858"/>
            <a:ext cx="1819790" cy="1364843"/>
          </a:xfrm>
          <a:prstGeom prst="rect">
            <a:avLst/>
          </a:prstGeom>
          <a:noFill/>
          <a:effectLst>
            <a:reflection blurRad="508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.imgur.com/6b0U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9" r="10126" b="5270"/>
          <a:stretch/>
        </p:blipFill>
        <p:spPr bwMode="auto">
          <a:xfrm>
            <a:off x="9694092" y="2566326"/>
            <a:ext cx="2333065" cy="1296147"/>
          </a:xfrm>
          <a:prstGeom prst="rect">
            <a:avLst/>
          </a:prstGeom>
          <a:noFill/>
          <a:effectLst>
            <a:reflection blurRad="508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bulk2.destructoid.com/ul/136364-review-red-faction-guerrilla/RFCAR-620x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093" y="3959021"/>
            <a:ext cx="2333065" cy="1313290"/>
          </a:xfrm>
          <a:prstGeom prst="rect">
            <a:avLst/>
          </a:prstGeom>
          <a:noFill/>
          <a:effectLst>
            <a:reflection blurRad="508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oceanofgames.com/wp-content/uploads/2014/01/Battlefield-3-free-download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094" y="5368858"/>
            <a:ext cx="2333065" cy="1364843"/>
          </a:xfrm>
          <a:prstGeom prst="rect">
            <a:avLst/>
          </a:prstGeom>
          <a:noFill/>
          <a:effectLst>
            <a:reflection blurRad="508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99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static.trustedreviews.com/94/b846c3/f7ae/4778-ZoomOut5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343" y="909405"/>
            <a:ext cx="2292440" cy="1733704"/>
          </a:xfrm>
          <a:prstGeom prst="rect">
            <a:avLst/>
          </a:prstGeom>
          <a:noFill/>
          <a:effectLst>
            <a:reflection blurRad="7620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1968" y="529079"/>
            <a:ext cx="1951502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Lecture 7</a:t>
            </a:r>
          </a:p>
        </p:txBody>
      </p:sp>
      <p:sp>
        <p:nvSpPr>
          <p:cNvPr id="8" name="Title 12"/>
          <p:cNvSpPr txBox="1">
            <a:spLocks/>
          </p:cNvSpPr>
          <p:nvPr/>
        </p:nvSpPr>
        <p:spPr>
          <a:xfrm>
            <a:off x="2207209" y="1446245"/>
            <a:ext cx="3643085" cy="48799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Whitted-style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Ray optics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Physical basis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Snell, Fresnel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Rendering equation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Monte-Carlo integration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Distributed ray tracing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Motion blur, depth of field</a:t>
            </a:r>
          </a:p>
          <a:p>
            <a:endParaRPr lang="en-US" sz="1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Picture 6" descr="http://www.cs.rit.edu/~ncs/Courses/571/LabData/Whitte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r="19584"/>
          <a:stretch/>
        </p:blipFill>
        <p:spPr bwMode="auto">
          <a:xfrm>
            <a:off x="9747343" y="2772077"/>
            <a:ext cx="2292440" cy="1910367"/>
          </a:xfrm>
          <a:prstGeom prst="rect">
            <a:avLst/>
          </a:prstGeom>
          <a:noFill/>
          <a:effectLst>
            <a:reflection blurRad="127000" stA="340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4.bp.blogspot.com/-Z2tn1JIcL8E/TbCVhOahaOI/AAAAAAAAFd0/hx2otw91nFs/s1600/05_cs072_307Tpub.pub16.1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6" r="1444"/>
          <a:stretch/>
        </p:blipFill>
        <p:spPr bwMode="auto">
          <a:xfrm>
            <a:off x="6078894" y="4811412"/>
            <a:ext cx="3566160" cy="1739457"/>
          </a:xfrm>
          <a:prstGeom prst="rect">
            <a:avLst/>
          </a:prstGeom>
          <a:noFill/>
          <a:effectLst>
            <a:reflection blurRad="508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r="20418"/>
          <a:stretch/>
        </p:blipFill>
        <p:spPr>
          <a:xfrm>
            <a:off x="9747342" y="4811412"/>
            <a:ext cx="2279817" cy="1739457"/>
          </a:xfrm>
          <a:prstGeom prst="rect">
            <a:avLst/>
          </a:prstGeom>
          <a:effectLst>
            <a:reflection blurRad="63500" stA="50000" endA="300" endPos="5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9253" y="4811411"/>
            <a:ext cx="2877353" cy="1739457"/>
          </a:xfrm>
          <a:prstGeom prst="rect">
            <a:avLst/>
          </a:prstGeom>
          <a:effectLst>
            <a:reflection blurRad="63500" stA="50000" endA="300" endPos="5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26693" r="-1103"/>
          <a:stretch/>
        </p:blipFill>
        <p:spPr>
          <a:xfrm>
            <a:off x="0" y="4811410"/>
            <a:ext cx="3017520" cy="1739457"/>
          </a:xfrm>
          <a:prstGeom prst="rect">
            <a:avLst/>
          </a:prstGeom>
          <a:ln>
            <a:solidFill>
              <a:schemeClr val="tx1"/>
            </a:solidFill>
          </a:ln>
          <a:effectLst>
            <a:reflection blurRad="6350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7418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i87.photobucket.com/albums/k152/sam_arnold/54_4-DL134767-332ERDecendingintoBuc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5640"/>
          <a:stretch/>
        </p:blipFill>
        <p:spPr bwMode="auto">
          <a:xfrm>
            <a:off x="7697458" y="529079"/>
            <a:ext cx="2119958" cy="2121190"/>
          </a:xfrm>
          <a:prstGeom prst="rect">
            <a:avLst/>
          </a:prstGeom>
          <a:noFill/>
          <a:effectLst>
            <a:reflection blurRad="635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freeimageslive.co.uk/files/images004/lucky_di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458" y="2729223"/>
            <a:ext cx="2119958" cy="1590894"/>
          </a:xfrm>
          <a:prstGeom prst="rect">
            <a:avLst/>
          </a:prstGeom>
          <a:noFill/>
          <a:effectLst>
            <a:reflection blurRad="508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1968" y="529079"/>
            <a:ext cx="1951502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Lecture 8</a:t>
            </a:r>
          </a:p>
        </p:txBody>
      </p:sp>
      <p:sp>
        <p:nvSpPr>
          <p:cNvPr id="8" name="Title 12"/>
          <p:cNvSpPr txBox="1">
            <a:spLocks/>
          </p:cNvSpPr>
          <p:nvPr/>
        </p:nvSpPr>
        <p:spPr>
          <a:xfrm>
            <a:off x="2207209" y="1446245"/>
            <a:ext cx="3643085" cy="48799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Sampling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Stratification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Explicit light paths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Importance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Cosine-weighted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Probability Density Function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Resampled Importance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Light array</a:t>
            </a:r>
          </a:p>
          <a:p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1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" name="Picture 2" descr="http://upload.wikimedia.org/wikipedia/commons/thumb/9/9f/Integral_example.svg/2000px-Integral_example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67" y="529079"/>
            <a:ext cx="2121192" cy="2121192"/>
          </a:xfrm>
          <a:prstGeom prst="rect">
            <a:avLst/>
          </a:prstGeom>
          <a:noFill/>
          <a:effectLst>
            <a:reflection blurRad="635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tratified sampling, 256 strata, 256 samples per pixel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9" r="3065"/>
          <a:stretch/>
        </p:blipFill>
        <p:spPr bwMode="auto">
          <a:xfrm>
            <a:off x="6068376" y="4399070"/>
            <a:ext cx="3749040" cy="2289878"/>
          </a:xfrm>
          <a:prstGeom prst="rect">
            <a:avLst/>
          </a:prstGeom>
          <a:noFill/>
          <a:effectLst>
            <a:reflection blurRad="635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desite.16mb.com/lj/ex-16-130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67" y="2729223"/>
            <a:ext cx="2121192" cy="1590894"/>
          </a:xfrm>
          <a:prstGeom prst="rect">
            <a:avLst/>
          </a:prstGeom>
          <a:noFill/>
          <a:effectLst>
            <a:reflection blurRad="635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5967" y="4399070"/>
            <a:ext cx="2131595" cy="2289878"/>
          </a:xfrm>
          <a:prstGeom prst="rect">
            <a:avLst/>
          </a:prstGeom>
          <a:effectLst>
            <a:reflection blurRad="63500" stA="52000" endA="300" endPos="35000" dir="5400000" sy="-100000" algn="bl" rotWithShape="0"/>
          </a:effectLst>
        </p:spPr>
      </p:pic>
      <p:pic>
        <p:nvPicPr>
          <p:cNvPr id="13" name="Picture 2" descr="http://www.cs.virginia.edu/~gfx/courses/2007/ImageSynthesis/assignments/isexample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1966"/>
          <a:stretch/>
        </p:blipFill>
        <p:spPr bwMode="auto">
          <a:xfrm>
            <a:off x="3407834" y="4399070"/>
            <a:ext cx="2571991" cy="2289878"/>
          </a:xfrm>
          <a:prstGeom prst="rect">
            <a:avLst/>
          </a:prstGeom>
          <a:noFill/>
          <a:effectLst>
            <a:reflection blurRad="635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399070"/>
            <a:ext cx="3319283" cy="2289878"/>
          </a:xfrm>
          <a:prstGeom prst="rect">
            <a:avLst/>
          </a:prstGeom>
          <a:effectLst>
            <a:reflection blurRad="5080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5553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wtbangels.com/wp-content/uploads/2014/10/yellow-brick-road.jpg3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633" y="4073240"/>
            <a:ext cx="3983094" cy="2623998"/>
          </a:xfrm>
          <a:prstGeom prst="rect">
            <a:avLst/>
          </a:prstGeom>
          <a:noFill/>
          <a:effectLst>
            <a:reflection blurRad="635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090" y="4073240"/>
            <a:ext cx="2622707" cy="2623998"/>
          </a:xfrm>
          <a:prstGeom prst="rect">
            <a:avLst/>
          </a:prstGeom>
          <a:effectLst>
            <a:reflection blurRad="63500" stA="52000" endA="300" endPos="3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1968" y="529079"/>
            <a:ext cx="1951502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Lecture 9</a:t>
            </a:r>
          </a:p>
        </p:txBody>
      </p:sp>
      <p:sp>
        <p:nvSpPr>
          <p:cNvPr id="8" name="Title 12"/>
          <p:cNvSpPr txBox="1">
            <a:spLocks/>
          </p:cNvSpPr>
          <p:nvPr/>
        </p:nvSpPr>
        <p:spPr>
          <a:xfrm>
            <a:off x="2207209" y="1446245"/>
            <a:ext cx="3643085" cy="48799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Path classification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Instant Radiosity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Photon Mapping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Biased / unbiased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Consistent</a:t>
            </a:r>
          </a:p>
          <a:p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b="1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Total Recap</a:t>
            </a:r>
          </a:p>
          <a:p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1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" name="Picture 2" descr="http://4.bp.blogspot.com/_DUDH0kznFTA/TTMeqOMG2JI/AAAAAAAADFA/PMpQnULseKw/s400/cornel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681" y="529079"/>
            <a:ext cx="1791477" cy="1791477"/>
          </a:xfrm>
          <a:prstGeom prst="rect">
            <a:avLst/>
          </a:prstGeom>
          <a:noFill/>
          <a:effectLst>
            <a:reflection blurRad="635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5680" y="2449525"/>
            <a:ext cx="1791477" cy="1494920"/>
          </a:xfrm>
          <a:prstGeom prst="rect">
            <a:avLst/>
          </a:prstGeom>
          <a:effectLst>
            <a:reflection blurRad="63500" stA="52000" endA="300" endPos="3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92039">
            <a:off x="6645349" y="897769"/>
            <a:ext cx="2704586" cy="36078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85132">
            <a:off x="7303736" y="1751880"/>
            <a:ext cx="1606567" cy="21431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47653">
            <a:off x="7894851" y="2373866"/>
            <a:ext cx="969152" cy="12928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73376">
            <a:off x="8244771" y="2771353"/>
            <a:ext cx="495540" cy="661046"/>
          </a:xfrm>
          <a:prstGeom prst="rect">
            <a:avLst/>
          </a:prstGeom>
        </p:spPr>
      </p:pic>
      <p:pic>
        <p:nvPicPr>
          <p:cNvPr id="14" name="Picture 2" descr="http://fileadmin.cs.lth.se/cs/Education/EDAN30/caustic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160" y="4073239"/>
            <a:ext cx="2623997" cy="2623998"/>
          </a:xfrm>
          <a:prstGeom prst="rect">
            <a:avLst/>
          </a:prstGeom>
          <a:noFill/>
          <a:effectLst>
            <a:reflection blurRad="635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eeexplore.ieee.org/ieee_pilot/articles/01/ttg2009010049/assets/img/article_1/fig_4/large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82" y="4073239"/>
            <a:ext cx="2280493" cy="2623998"/>
          </a:xfrm>
          <a:prstGeom prst="rect">
            <a:avLst/>
          </a:prstGeom>
          <a:noFill/>
          <a:effectLst>
            <a:reflection blurRad="635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94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://vignette1.wikia.nocookie.net/powerlisting/images/5/53/The-end.jpg/revision/latest?cb=201403291837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66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://4.bp.blogspot.com/_DUDH0kznFTA/TTMeqOMG2JI/AAAAAAAADFA/PMpQnULseKw/s400/corne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444" y="1981200"/>
            <a:ext cx="4038600" cy="4038600"/>
          </a:xfrm>
          <a:prstGeom prst="rect">
            <a:avLst/>
          </a:prstGeom>
          <a:noFill/>
          <a:effectLst>
            <a:reflection blurRad="635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033244" y="2514600"/>
            <a:ext cx="76200" cy="76200"/>
          </a:xfrm>
          <a:prstGeom prst="rect">
            <a:avLst/>
          </a:prstGeom>
          <a:noFill/>
          <a:ln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21" name="Straight Connector 20"/>
          <p:cNvCxnSpPr>
            <a:stCxn id="20" idx="0"/>
          </p:cNvCxnSpPr>
          <p:nvPr/>
        </p:nvCxnSpPr>
        <p:spPr>
          <a:xfrm flipV="1">
            <a:off x="6071344" y="1524000"/>
            <a:ext cx="342900" cy="990600"/>
          </a:xfrm>
          <a:prstGeom prst="line">
            <a:avLst/>
          </a:prstGeom>
          <a:ln w="12700">
            <a:solidFill>
              <a:srgbClr val="FF00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188289" y="1104900"/>
            <a:ext cx="6096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EL</a:t>
            </a:r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803321" y="3276600"/>
            <a:ext cx="76200" cy="76200"/>
          </a:xfrm>
          <a:prstGeom prst="rect">
            <a:avLst/>
          </a:prstGeom>
          <a:noFill/>
          <a:ln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24" name="Straight Connector 23"/>
          <p:cNvCxnSpPr>
            <a:stCxn id="23" idx="1"/>
            <a:endCxn id="25" idx="3"/>
          </p:cNvCxnSpPr>
          <p:nvPr/>
        </p:nvCxnSpPr>
        <p:spPr>
          <a:xfrm flipH="1">
            <a:off x="3703854" y="3314700"/>
            <a:ext cx="2099467" cy="970916"/>
          </a:xfrm>
          <a:prstGeom prst="line">
            <a:avLst/>
          </a:prstGeom>
          <a:ln w="12700">
            <a:solidFill>
              <a:srgbClr val="FF00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980657" y="4114800"/>
            <a:ext cx="72319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EDL</a:t>
            </a:r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176244" y="4953000"/>
            <a:ext cx="76200" cy="76200"/>
          </a:xfrm>
          <a:prstGeom prst="rect">
            <a:avLst/>
          </a:prstGeom>
          <a:noFill/>
          <a:ln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27" name="Straight Connector 26"/>
          <p:cNvCxnSpPr>
            <a:stCxn id="26" idx="3"/>
            <a:endCxn id="28" idx="1"/>
          </p:cNvCxnSpPr>
          <p:nvPr/>
        </p:nvCxnSpPr>
        <p:spPr>
          <a:xfrm flipV="1">
            <a:off x="7252444" y="4971416"/>
            <a:ext cx="1491189" cy="19684"/>
          </a:xfrm>
          <a:prstGeom prst="line">
            <a:avLst/>
          </a:prstGeom>
          <a:ln w="12700">
            <a:solidFill>
              <a:srgbClr val="FF00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743633" y="4800600"/>
            <a:ext cx="98795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EDDL</a:t>
            </a:r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743633" y="1981200"/>
            <a:ext cx="2318811" cy="144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Path tracing:</a:t>
            </a:r>
          </a:p>
          <a:p>
            <a:pPr>
              <a:lnSpc>
                <a:spcPct val="90000"/>
              </a:lnSpc>
            </a:pPr>
            <a:endParaRPr lang="en-US" sz="8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ED*L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E(D|S|G)*L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E[(</a:t>
            </a: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D|S|G</a:t>
            </a: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)*]L</a:t>
            </a:r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743633" y="3566535"/>
            <a:ext cx="1762282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Whitted:</a:t>
            </a:r>
          </a:p>
          <a:p>
            <a:pPr>
              <a:lnSpc>
                <a:spcPct val="90000"/>
              </a:lnSpc>
            </a:pPr>
            <a:endParaRPr lang="en-US" sz="8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E[S*](D|G)L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11967" y="529079"/>
            <a:ext cx="3845037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Path Classification</a:t>
            </a:r>
          </a:p>
        </p:txBody>
      </p:sp>
      <p:sp>
        <p:nvSpPr>
          <p:cNvPr id="18" name="Title 12"/>
          <p:cNvSpPr txBox="1">
            <a:spLocks/>
          </p:cNvSpPr>
          <p:nvPr/>
        </p:nvSpPr>
        <p:spPr>
          <a:xfrm>
            <a:off x="1708533" y="1919416"/>
            <a:ext cx="8451467" cy="27143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Path classification*</a:t>
            </a:r>
          </a:p>
          <a:p>
            <a:endParaRPr lang="en-US" sz="800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800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E: Eye</a:t>
            </a:r>
          </a:p>
          <a:p>
            <a:r>
              <a:rPr lang="en-US" sz="1800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L: Light</a:t>
            </a:r>
          </a:p>
          <a:p>
            <a:r>
              <a:rPr lang="en-US" sz="1800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D: Diffuse</a:t>
            </a:r>
          </a:p>
          <a:p>
            <a:r>
              <a:rPr lang="en-US" sz="1800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S: Specular</a:t>
            </a:r>
          </a:p>
          <a:p>
            <a:r>
              <a:rPr lang="en-US" sz="1800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(G: Glossy)</a:t>
            </a:r>
          </a:p>
          <a:p>
            <a:endParaRPr lang="en-US" sz="1800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1800" i="1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1800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1800" i="1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1800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1800" i="1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1800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1800" i="1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1800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1800" i="1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1800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600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*: </a:t>
            </a:r>
            <a:r>
              <a:rPr lang="en-US" sz="1600" i="1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Heckbert</a:t>
            </a:r>
            <a:r>
              <a:rPr lang="en-US" sz="1600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1990</a:t>
            </a:r>
            <a:r>
              <a:rPr lang="en-US" sz="16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“Adaptive </a:t>
            </a:r>
            <a:r>
              <a:rPr lang="en-US" sz="1600" i="1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radiosity</a:t>
            </a:r>
            <a:r>
              <a:rPr lang="en-US" sz="16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textures for bidirectional ray </a:t>
            </a:r>
            <a:r>
              <a:rPr lang="en-US" sz="1600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tracing”</a:t>
            </a:r>
            <a:endParaRPr lang="en-US" sz="1600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99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3" grpId="0" animBg="1"/>
      <p:bldP spid="25" grpId="0"/>
      <p:bldP spid="26" grpId="0" animBg="1"/>
      <p:bldP spid="28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207209" y="1446245"/>
            <a:ext cx="585763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Path Classification</a:t>
            </a:r>
            <a:endParaRPr lang="en-US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Whitted: E[S*]DL</a:t>
            </a: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Cook: E[[S*]D]L</a:t>
            </a:r>
          </a:p>
          <a:p>
            <a:r>
              <a:rPr lang="en-US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Kajiya</a:t>
            </a: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 E[(D|S)*]L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Path classification helps to describe which paths an algorithm can produce, and which it cannot.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It also helps to describe which type of paths an algorithm excels at, and which paths cause problems.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1967" y="529079"/>
            <a:ext cx="3845037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Path Classification</a:t>
            </a:r>
          </a:p>
        </p:txBody>
      </p:sp>
      <p:pic>
        <p:nvPicPr>
          <p:cNvPr id="34" name="Picture 2" descr="http://4.bp.blogspot.com/_DUDH0kznFTA/TTMeqOMG2JI/AAAAAAAADFA/PMpQnULseKw/s400/corne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292" y="636171"/>
            <a:ext cx="3080867" cy="3080867"/>
          </a:xfrm>
          <a:prstGeom prst="rect">
            <a:avLst/>
          </a:prstGeom>
          <a:noFill/>
          <a:effectLst>
            <a:reflection blurRad="635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25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207208" y="1446245"/>
            <a:ext cx="459999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Path Classification</a:t>
            </a:r>
            <a:endParaRPr lang="en-US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Caustics:</a:t>
            </a: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EDSL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 path tracer has problems with these paths.</a:t>
            </a:r>
          </a:p>
          <a:p>
            <a:endParaRPr lang="en-US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 caustic paths transport a lot of energy, but they have a low probability of being sampled:</a:t>
            </a:r>
          </a:p>
          <a:p>
            <a:endParaRPr lang="en-US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Explicit light paths cannot be used, so we end up with the ‘naïve path tracer’ efficiency.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1967" y="529079"/>
            <a:ext cx="3845037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Path Classification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413" y="621064"/>
            <a:ext cx="4957746" cy="4137053"/>
          </a:xfrm>
          <a:prstGeom prst="rect">
            <a:avLst/>
          </a:prstGeom>
          <a:effectLst>
            <a:reflection blurRad="63500" stA="52000" endA="300" endPos="3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9823776" y="2460990"/>
            <a:ext cx="76200" cy="76200"/>
          </a:xfrm>
          <a:prstGeom prst="rect">
            <a:avLst/>
          </a:prstGeom>
          <a:noFill/>
          <a:ln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>
            <a:stCxn id="8" idx="1"/>
          </p:cNvCxnSpPr>
          <p:nvPr/>
        </p:nvCxnSpPr>
        <p:spPr>
          <a:xfrm flipH="1" flipV="1">
            <a:off x="6687662" y="2240036"/>
            <a:ext cx="3136114" cy="259054"/>
          </a:xfrm>
          <a:prstGeom prst="line">
            <a:avLst/>
          </a:prstGeom>
          <a:ln w="12700">
            <a:solidFill>
              <a:srgbClr val="FF00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36141" y="2027670"/>
            <a:ext cx="36159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184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207209" y="1446245"/>
            <a:ext cx="405273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Path Classification</a:t>
            </a:r>
            <a:endParaRPr lang="en-US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Nightmare paths: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Diffuse </a:t>
            </a:r>
            <a:r>
              <a:rPr lang="en-US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object embedded in </a:t>
            </a:r>
            <a:r>
              <a:rPr lang="en-US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glass</a:t>
            </a:r>
            <a:endParaRPr lang="en-US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ESDSL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1967" y="529079"/>
            <a:ext cx="3845037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Path Classification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490" y="621064"/>
            <a:ext cx="4947669" cy="4950105"/>
          </a:xfrm>
          <a:prstGeom prst="rect">
            <a:avLst/>
          </a:prstGeom>
          <a:effectLst>
            <a:reflection blurRad="6350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3897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95330" y="1324946"/>
            <a:ext cx="599958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Agenda:</a:t>
            </a:r>
          </a:p>
          <a:p>
            <a:endParaRPr lang="en-US" sz="28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Path Classification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Virtual Point Lights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Photon Mapping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Bias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Total Recap</a:t>
            </a:r>
            <a:endParaRPr lang="en-US" sz="2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26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9852" y="1341049"/>
            <a:ext cx="105428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Basic idea: </a:t>
            </a:r>
          </a:p>
          <a:p>
            <a:endParaRPr lang="en-US" sz="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Phase 1: Trace random paths from the light sources. Place a ‘virtual point light’ on the first diffuse surface.</a:t>
            </a: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Phase 2: Render the scene, and add the illumination of the VPLs to the direct illumination.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968" y="529079"/>
            <a:ext cx="3925958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Instant Radiosity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75048" y="2633284"/>
            <a:ext cx="3962400" cy="3581400"/>
          </a:xfrm>
          <a:prstGeom prst="rect">
            <a:avLst/>
          </a:prstGeom>
          <a:solidFill>
            <a:sysClr val="windowText" lastClr="000000"/>
          </a:solidFill>
          <a:ln w="254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399048" y="2633284"/>
            <a:ext cx="838200" cy="76200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3084848" y="5071684"/>
            <a:ext cx="1219200" cy="1143000"/>
          </a:xfrm>
          <a:prstGeom prst="ellipse">
            <a:avLst/>
          </a:prstGeom>
          <a:solidFill>
            <a:srgbClr val="C00000"/>
          </a:solidFill>
          <a:ln w="19050" cap="flat" cmpd="sng" algn="ctr">
            <a:solidFill>
              <a:srgbClr val="E35F5F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256048" y="5300284"/>
            <a:ext cx="990600" cy="914400"/>
          </a:xfrm>
          <a:prstGeom prst="ellipse">
            <a:avLst/>
          </a:prstGeom>
          <a:solidFill>
            <a:srgbClr val="C00000"/>
          </a:solidFill>
          <a:ln w="19050" cap="flat" cmpd="sng" algn="ctr">
            <a:solidFill>
              <a:srgbClr val="E35F5F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613" y="2633284"/>
            <a:ext cx="4758431" cy="3581400"/>
          </a:xfrm>
          <a:prstGeom prst="rect">
            <a:avLst/>
          </a:prstGeom>
        </p:spPr>
      </p:pic>
      <p:cxnSp>
        <p:nvCxnSpPr>
          <p:cNvPr id="43" name="Straight Arrow Connector 42"/>
          <p:cNvCxnSpPr/>
          <p:nvPr/>
        </p:nvCxnSpPr>
        <p:spPr>
          <a:xfrm>
            <a:off x="3084848" y="2709484"/>
            <a:ext cx="1752600" cy="1066800"/>
          </a:xfrm>
          <a:prstGeom prst="straightConnector1">
            <a:avLst/>
          </a:prstGeom>
          <a:noFill/>
          <a:ln w="12700" cap="flat" cmpd="sng" algn="ctr">
            <a:solidFill>
              <a:srgbClr val="FFFF00"/>
            </a:solidFill>
            <a:prstDash val="solid"/>
            <a:miter lim="800000"/>
            <a:tailEnd type="triangle" w="lg" len="med"/>
          </a:ln>
          <a:effectLst/>
        </p:spPr>
      </p:cxnSp>
      <p:cxnSp>
        <p:nvCxnSpPr>
          <p:cNvPr id="44" name="Straight Arrow Connector 43"/>
          <p:cNvCxnSpPr/>
          <p:nvPr/>
        </p:nvCxnSpPr>
        <p:spPr>
          <a:xfrm flipH="1">
            <a:off x="875048" y="2709484"/>
            <a:ext cx="1981200" cy="1143000"/>
          </a:xfrm>
          <a:prstGeom prst="straightConnector1">
            <a:avLst/>
          </a:prstGeom>
          <a:noFill/>
          <a:ln w="12700" cap="flat" cmpd="sng" algn="ctr">
            <a:solidFill>
              <a:srgbClr val="FFFF00"/>
            </a:solidFill>
            <a:prstDash val="solid"/>
            <a:miter lim="800000"/>
            <a:tailEnd type="triangle" w="lg" len="med"/>
          </a:ln>
          <a:effectLst/>
        </p:spPr>
      </p:cxnSp>
      <p:cxnSp>
        <p:nvCxnSpPr>
          <p:cNvPr id="45" name="Straight Arrow Connector 44"/>
          <p:cNvCxnSpPr/>
          <p:nvPr/>
        </p:nvCxnSpPr>
        <p:spPr>
          <a:xfrm flipH="1">
            <a:off x="2551448" y="2709484"/>
            <a:ext cx="76200" cy="3505200"/>
          </a:xfrm>
          <a:prstGeom prst="straightConnector1">
            <a:avLst/>
          </a:prstGeom>
          <a:noFill/>
          <a:ln w="12700" cap="flat" cmpd="sng" algn="ctr">
            <a:solidFill>
              <a:srgbClr val="FFFF00"/>
            </a:solidFill>
            <a:prstDash val="solid"/>
            <a:miter lim="800000"/>
            <a:tailEnd type="triangle" w="lg" len="med"/>
          </a:ln>
          <a:effectLst/>
        </p:spPr>
      </p:cxnSp>
      <p:cxnSp>
        <p:nvCxnSpPr>
          <p:cNvPr id="46" name="Straight Arrow Connector 45"/>
          <p:cNvCxnSpPr/>
          <p:nvPr/>
        </p:nvCxnSpPr>
        <p:spPr>
          <a:xfrm flipH="1">
            <a:off x="875048" y="2709484"/>
            <a:ext cx="2133600" cy="2514600"/>
          </a:xfrm>
          <a:prstGeom prst="straightConnector1">
            <a:avLst/>
          </a:prstGeom>
          <a:noFill/>
          <a:ln w="12700" cap="flat" cmpd="sng" algn="ctr">
            <a:solidFill>
              <a:srgbClr val="FFFF00"/>
            </a:solidFill>
            <a:prstDash val="solid"/>
            <a:miter lim="800000"/>
            <a:tailEnd type="triangle" w="lg" len="med"/>
          </a:ln>
          <a:effectLst/>
        </p:spPr>
      </p:cxnSp>
      <p:cxnSp>
        <p:nvCxnSpPr>
          <p:cNvPr id="47" name="Straight Arrow Connector 46"/>
          <p:cNvCxnSpPr/>
          <p:nvPr/>
        </p:nvCxnSpPr>
        <p:spPr>
          <a:xfrm>
            <a:off x="2703848" y="2709484"/>
            <a:ext cx="2133600" cy="2057400"/>
          </a:xfrm>
          <a:prstGeom prst="straightConnector1">
            <a:avLst/>
          </a:prstGeom>
          <a:noFill/>
          <a:ln w="12700" cap="flat" cmpd="sng" algn="ctr">
            <a:solidFill>
              <a:srgbClr val="FFFF00"/>
            </a:solidFill>
            <a:prstDash val="solid"/>
            <a:miter lim="800000"/>
            <a:tailEnd type="triangle" w="lg" len="med"/>
          </a:ln>
          <a:effectLst/>
        </p:spPr>
      </p:cxnSp>
      <p:sp>
        <p:nvSpPr>
          <p:cNvPr id="48" name="Chord 47"/>
          <p:cNvSpPr/>
          <p:nvPr/>
        </p:nvSpPr>
        <p:spPr>
          <a:xfrm rot="1301115">
            <a:off x="4639520" y="3609030"/>
            <a:ext cx="304800" cy="304800"/>
          </a:xfrm>
          <a:prstGeom prst="chord">
            <a:avLst/>
          </a:prstGeom>
          <a:noFill/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9" name="Chord 48"/>
          <p:cNvSpPr/>
          <p:nvPr/>
        </p:nvSpPr>
        <p:spPr>
          <a:xfrm rot="1301115">
            <a:off x="4630010" y="4568957"/>
            <a:ext cx="304800" cy="304800"/>
          </a:xfrm>
          <a:prstGeom prst="chord">
            <a:avLst/>
          </a:prstGeom>
          <a:noFill/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0" name="Chord 49"/>
          <p:cNvSpPr/>
          <p:nvPr/>
        </p:nvSpPr>
        <p:spPr>
          <a:xfrm rot="12162491">
            <a:off x="813705" y="5071684"/>
            <a:ext cx="304800" cy="304800"/>
          </a:xfrm>
          <a:prstGeom prst="chord">
            <a:avLst/>
          </a:prstGeom>
          <a:noFill/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1" name="Chord 50"/>
          <p:cNvSpPr/>
          <p:nvPr/>
        </p:nvSpPr>
        <p:spPr>
          <a:xfrm rot="12162491">
            <a:off x="803699" y="3676576"/>
            <a:ext cx="304800" cy="304800"/>
          </a:xfrm>
          <a:prstGeom prst="chord">
            <a:avLst/>
          </a:prstGeom>
          <a:noFill/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2" name="Chord 51"/>
          <p:cNvSpPr/>
          <p:nvPr/>
        </p:nvSpPr>
        <p:spPr>
          <a:xfrm rot="6762491">
            <a:off x="2385844" y="6007172"/>
            <a:ext cx="304800" cy="304800"/>
          </a:xfrm>
          <a:prstGeom prst="chord">
            <a:avLst/>
          </a:prstGeom>
          <a:noFill/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84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2172</TotalTime>
  <Words>1760</Words>
  <Application>Microsoft Office PowerPoint</Application>
  <PresentationFormat>Widescreen</PresentationFormat>
  <Paragraphs>387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Calibri Light</vt:lpstr>
      <vt:lpstr>Cambria Math</vt:lpstr>
      <vt:lpstr>Corbel</vt:lpstr>
      <vt:lpstr>Military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Jacco</dc:creator>
  <cp:lastModifiedBy>Jacco</cp:lastModifiedBy>
  <cp:revision>125</cp:revision>
  <dcterms:created xsi:type="dcterms:W3CDTF">2015-01-27T10:37:45Z</dcterms:created>
  <dcterms:modified xsi:type="dcterms:W3CDTF">2015-03-18T22:12:01Z</dcterms:modified>
</cp:coreProperties>
</file>