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59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261" r:id="rId24"/>
    <p:sldId id="308" r:id="rId25"/>
    <p:sldId id="277" r:id="rId26"/>
    <p:sldId id="278" r:id="rId27"/>
    <p:sldId id="262" r:id="rId28"/>
    <p:sldId id="279" r:id="rId29"/>
    <p:sldId id="280" r:id="rId30"/>
    <p:sldId id="281" r:id="rId31"/>
    <p:sldId id="309" r:id="rId32"/>
    <p:sldId id="285" r:id="rId33"/>
    <p:sldId id="286" r:id="rId34"/>
    <p:sldId id="287" r:id="rId35"/>
    <p:sldId id="288" r:id="rId36"/>
    <p:sldId id="263" r:id="rId37"/>
    <p:sldId id="310" r:id="rId38"/>
    <p:sldId id="311" r:id="rId39"/>
    <p:sldId id="26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C9DB"/>
    <a:srgbClr val="8E8ED6"/>
    <a:srgbClr val="537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3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6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9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CD64B-87CA-4407-A6AA-04371348F197}" type="datetimeFigureOut">
              <a:rPr lang="en-US" smtClean="0"/>
              <a:t>3/16/2015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AA8C9-ECCA-45D0-8A1C-C1835BD7C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Dropbox\Jacco\lectures\Prague\The%20Abyss%20scene.mp4" TargetMode="External"/><Relationship Id="rId1" Type="http://schemas.microsoft.com/office/2007/relationships/media" Target="file:///D:\Dropbox\Jacco\lectures\Prague\The%20Abyss%20scene.mp4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3232" y="1390261"/>
            <a:ext cx="7385618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for Games</a:t>
            </a:r>
          </a:p>
          <a:p>
            <a:pPr algn="r">
              <a:lnSpc>
                <a:spcPct val="150000"/>
              </a:lnSpc>
            </a:pP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Dr. Jacco </a:t>
            </a:r>
            <a:r>
              <a:rPr lang="en-US" sz="21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Bikker</a:t>
            </a:r>
            <a:r>
              <a:rPr lang="en-US" sz="21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-  FEL/CVUT, Prague, March 9 - 20</a:t>
            </a:r>
          </a:p>
          <a:p>
            <a:pPr>
              <a:lnSpc>
                <a:spcPct val="150000"/>
              </a:lnSpc>
            </a:pPr>
            <a:endParaRPr lang="en-US" sz="21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57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  <a:endParaRPr lang="en-US" sz="57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i42.tinypic.com/9tjuk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e Abyss 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35" y="1431635"/>
            <a:ext cx="9714482" cy="41286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82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Physically-based Rendering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2"/>
          <p:cNvSpPr txBox="1">
            <a:spLocks/>
          </p:cNvSpPr>
          <p:nvPr/>
        </p:nvSpPr>
        <p:spPr>
          <a:xfrm>
            <a:off x="760412" y="990600"/>
            <a:ext cx="1049727" cy="541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418"/>
          <a:stretch/>
        </p:blipFill>
        <p:spPr>
          <a:xfrm>
            <a:off x="8049273" y="1446245"/>
            <a:ext cx="3977886" cy="3035052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207208" y="1446245"/>
            <a:ext cx="54874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Solving “Rendering”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watt light bulb emits ~10</a:t>
            </a:r>
            <a:r>
              <a:rPr lang="en-US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photons per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second.</a:t>
            </a: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Simulating these, and recording which ones hit the camera film, yields a correct image.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Optimization:</a:t>
            </a:r>
          </a:p>
          <a:p>
            <a:endParaRPr lang="en-US" sz="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still get a correct image when we reverse photon paths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17" y="5088294"/>
            <a:ext cx="7728892" cy="749598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8835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2"/>
          <p:cNvSpPr txBox="1">
            <a:spLocks/>
          </p:cNvSpPr>
          <p:nvPr/>
        </p:nvSpPr>
        <p:spPr>
          <a:xfrm>
            <a:off x="760412" y="990600"/>
            <a:ext cx="1049727" cy="541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http://yowureport.com/wp-content/uploads/2012/10/Rendering_e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516" y="844913"/>
            <a:ext cx="7728894" cy="416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17" y="5088294"/>
            <a:ext cx="7728892" cy="749598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1780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55" y="145529"/>
            <a:ext cx="10872242" cy="6568044"/>
          </a:xfrm>
          <a:prstGeom prst="rect">
            <a:avLst/>
          </a:prstGeom>
        </p:spPr>
      </p:pic>
      <p:sp>
        <p:nvSpPr>
          <p:cNvPr id="5" name="Title 12"/>
          <p:cNvSpPr txBox="1">
            <a:spLocks/>
          </p:cNvSpPr>
          <p:nvPr/>
        </p:nvSpPr>
        <p:spPr>
          <a:xfrm>
            <a:off x="760412" y="990600"/>
            <a:ext cx="1049727" cy="541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hord 7"/>
          <p:cNvSpPr/>
          <p:nvPr/>
        </p:nvSpPr>
        <p:spPr>
          <a:xfrm rot="1651085">
            <a:off x="9326421" y="3730839"/>
            <a:ext cx="1063880" cy="882335"/>
          </a:xfrm>
          <a:prstGeom prst="chord">
            <a:avLst/>
          </a:prstGeom>
          <a:noFill/>
          <a:ln w="41275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8" idx="2"/>
          </p:cNvCxnSpPr>
          <p:nvPr/>
        </p:nvCxnSpPr>
        <p:spPr>
          <a:xfrm>
            <a:off x="591455" y="990600"/>
            <a:ext cx="9440954" cy="3214806"/>
          </a:xfrm>
          <a:prstGeom prst="straightConnector1">
            <a:avLst/>
          </a:prstGeom>
          <a:ln w="25400"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>
          <a:xfrm flipH="1">
            <a:off x="5637196" y="4205406"/>
            <a:ext cx="4395213" cy="1619678"/>
          </a:xfrm>
          <a:prstGeom prst="straightConnector1">
            <a:avLst/>
          </a:prstGeom>
          <a:ln w="25400"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183" y="5207068"/>
            <a:ext cx="736750" cy="73653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5" idx="2"/>
            <a:endCxn id="8" idx="2"/>
          </p:cNvCxnSpPr>
          <p:nvPr/>
        </p:nvCxnSpPr>
        <p:spPr>
          <a:xfrm>
            <a:off x="2641864" y="3941366"/>
            <a:ext cx="7390545" cy="264040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ord 14"/>
          <p:cNvSpPr/>
          <p:nvPr/>
        </p:nvSpPr>
        <p:spPr>
          <a:xfrm rot="11974346">
            <a:off x="2286918" y="3509218"/>
            <a:ext cx="1063880" cy="882335"/>
          </a:xfrm>
          <a:prstGeom prst="chord">
            <a:avLst/>
          </a:prstGeom>
          <a:noFill/>
          <a:ln w="41275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5" idx="2"/>
          </p:cNvCxnSpPr>
          <p:nvPr/>
        </p:nvCxnSpPr>
        <p:spPr>
          <a:xfrm flipH="1">
            <a:off x="2641864" y="3004704"/>
            <a:ext cx="7323230" cy="936662"/>
          </a:xfrm>
          <a:prstGeom prst="straightConnector1">
            <a:avLst/>
          </a:prstGeom>
          <a:ln w="25400"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511559" y="145529"/>
            <a:ext cx="8453535" cy="2872126"/>
          </a:xfrm>
          <a:prstGeom prst="straightConnector1">
            <a:avLst/>
          </a:prstGeom>
          <a:ln w="25400"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72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74" y="168659"/>
            <a:ext cx="10864642" cy="6568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7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755" y="800221"/>
            <a:ext cx="3752403" cy="2268455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07208" y="1446245"/>
            <a:ext cx="54874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 rendering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Calculating light transport from the light sources to the camera, directly or via scene surfaces.</a:t>
            </a:r>
          </a:p>
          <a:p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Nature solves this using a “random walk”: a large number of photons travelling through space from lights to sensors.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26174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98746" y="3863623"/>
            <a:ext cx="3581400" cy="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9" name="Oval 38"/>
          <p:cNvSpPr/>
          <p:nvPr/>
        </p:nvSpPr>
        <p:spPr>
          <a:xfrm>
            <a:off x="4027746" y="3711223"/>
            <a:ext cx="990600" cy="990600"/>
          </a:xfrm>
          <a:prstGeom prst="ellipse">
            <a:avLst/>
          </a:prstGeom>
          <a:solidFill>
            <a:srgbClr val="57BCE5">
              <a:lumMod val="20000"/>
              <a:lumOff val="80000"/>
              <a:alpha val="33000"/>
            </a:srgbClr>
          </a:solidFill>
          <a:ln w="25400" cap="flat" cmpd="sng" algn="ctr">
            <a:solidFill>
              <a:srgbClr val="57BCE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2960946" y="1882423"/>
            <a:ext cx="1211870" cy="197387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1" name="Straight Arrow Connector 40"/>
          <p:cNvCxnSpPr>
            <a:stCxn id="39" idx="1"/>
          </p:cNvCxnSpPr>
          <p:nvPr/>
        </p:nvCxnSpPr>
        <p:spPr>
          <a:xfrm>
            <a:off x="4172816" y="3856293"/>
            <a:ext cx="845530" cy="54073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>
            <a:off x="5018346" y="4397023"/>
            <a:ext cx="571500" cy="121920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4" name="Rounded Rectangle 43"/>
          <p:cNvSpPr/>
          <p:nvPr/>
        </p:nvSpPr>
        <p:spPr>
          <a:xfrm>
            <a:off x="6313746" y="2568223"/>
            <a:ext cx="914400" cy="1524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>
            <a:endCxn id="44" idx="2"/>
          </p:cNvCxnSpPr>
          <p:nvPr/>
        </p:nvCxnSpPr>
        <p:spPr>
          <a:xfrm flipV="1">
            <a:off x="5589846" y="2720623"/>
            <a:ext cx="1181100" cy="289560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6" name="Rounded Rectangle 45"/>
          <p:cNvSpPr/>
          <p:nvPr/>
        </p:nvSpPr>
        <p:spPr>
          <a:xfrm rot="2555982">
            <a:off x="7562471" y="3139723"/>
            <a:ext cx="914400" cy="1524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3333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47" name="Straight Arrow Connector 46"/>
          <p:cNvCxnSpPr>
            <a:endCxn id="46" idx="2"/>
          </p:cNvCxnSpPr>
          <p:nvPr/>
        </p:nvCxnSpPr>
        <p:spPr>
          <a:xfrm flipV="1">
            <a:off x="5589846" y="3272014"/>
            <a:ext cx="2378247" cy="2344209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8" name="Straight Arrow Connector 47"/>
          <p:cNvCxnSpPr>
            <a:endCxn id="53" idx="3"/>
          </p:cNvCxnSpPr>
          <p:nvPr/>
        </p:nvCxnSpPr>
        <p:spPr>
          <a:xfrm flipV="1">
            <a:off x="5589846" y="4701823"/>
            <a:ext cx="2926370" cy="91440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9" name="Straight Connector 48"/>
          <p:cNvCxnSpPr>
            <a:endCxn id="39" idx="1"/>
          </p:cNvCxnSpPr>
          <p:nvPr/>
        </p:nvCxnSpPr>
        <p:spPr>
          <a:xfrm>
            <a:off x="598746" y="3854406"/>
            <a:ext cx="3574070" cy="1887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cxnSp>
        <p:nvCxnSpPr>
          <p:cNvPr id="50" name="Straight Connector 49"/>
          <p:cNvCxnSpPr/>
          <p:nvPr/>
        </p:nvCxnSpPr>
        <p:spPr>
          <a:xfrm flipH="1" flipV="1">
            <a:off x="5016514" y="4397022"/>
            <a:ext cx="573332" cy="1184988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cxnSp>
        <p:nvCxnSpPr>
          <p:cNvPr id="51" name="Straight Connector 50"/>
          <p:cNvCxnSpPr>
            <a:stCxn id="39" idx="1"/>
          </p:cNvCxnSpPr>
          <p:nvPr/>
        </p:nvCxnSpPr>
        <p:spPr>
          <a:xfrm>
            <a:off x="4172816" y="3856293"/>
            <a:ext cx="843698" cy="540729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cxnSp>
        <p:nvCxnSpPr>
          <p:cNvPr id="52" name="Straight Connector 51"/>
          <p:cNvCxnSpPr>
            <a:endCxn id="53" idx="3"/>
          </p:cNvCxnSpPr>
          <p:nvPr/>
        </p:nvCxnSpPr>
        <p:spPr>
          <a:xfrm flipV="1">
            <a:off x="5589845" y="4701823"/>
            <a:ext cx="2926371" cy="914402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sp>
        <p:nvSpPr>
          <p:cNvPr id="53" name="Oval 52"/>
          <p:cNvSpPr/>
          <p:nvPr/>
        </p:nvSpPr>
        <p:spPr>
          <a:xfrm>
            <a:off x="8371146" y="3856293"/>
            <a:ext cx="990600" cy="990600"/>
          </a:xfrm>
          <a:prstGeom prst="ellipse">
            <a:avLst/>
          </a:prstGeom>
          <a:solidFill>
            <a:srgbClr val="57BCE5">
              <a:lumMod val="20000"/>
              <a:lumOff val="80000"/>
              <a:alpha val="33000"/>
            </a:srgbClr>
          </a:solidFill>
          <a:ln w="25400" cap="flat" cmpd="sng" algn="ctr">
            <a:solidFill>
              <a:srgbClr val="57BCE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54" name="Straight Arrow Connector 53"/>
          <p:cNvCxnSpPr>
            <a:stCxn id="53" idx="3"/>
            <a:endCxn id="53" idx="7"/>
          </p:cNvCxnSpPr>
          <p:nvPr/>
        </p:nvCxnSpPr>
        <p:spPr>
          <a:xfrm flipV="1">
            <a:off x="8516216" y="4001363"/>
            <a:ext cx="700460" cy="70046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55" name="Straight Arrow Connector 54"/>
          <p:cNvCxnSpPr>
            <a:stCxn id="53" idx="3"/>
          </p:cNvCxnSpPr>
          <p:nvPr/>
        </p:nvCxnSpPr>
        <p:spPr>
          <a:xfrm flipH="1">
            <a:off x="8243169" y="4701823"/>
            <a:ext cx="273047" cy="91440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2517422" y="5616223"/>
            <a:ext cx="7530124" cy="105272"/>
          </a:xfrm>
          <a:prstGeom prst="rect">
            <a:avLst/>
          </a:prstGeom>
          <a:solidFill>
            <a:srgbClr val="B2B2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cxnSp>
        <p:nvCxnSpPr>
          <p:cNvPr id="59" name="Straight Arrow Connector 58"/>
          <p:cNvCxnSpPr>
            <a:stCxn id="53" idx="7"/>
          </p:cNvCxnSpPr>
          <p:nvPr/>
        </p:nvCxnSpPr>
        <p:spPr>
          <a:xfrm flipV="1">
            <a:off x="9216676" y="434324"/>
            <a:ext cx="548123" cy="3567039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60" name="Straight Connector 59"/>
          <p:cNvCxnSpPr>
            <a:stCxn id="53" idx="3"/>
            <a:endCxn id="53" idx="7"/>
          </p:cNvCxnSpPr>
          <p:nvPr/>
        </p:nvCxnSpPr>
        <p:spPr>
          <a:xfrm flipV="1">
            <a:off x="8516216" y="4001363"/>
            <a:ext cx="700460" cy="700460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cxnSp>
        <p:nvCxnSpPr>
          <p:cNvPr id="61" name="Straight Connector 60"/>
          <p:cNvCxnSpPr>
            <a:stCxn id="53" idx="7"/>
          </p:cNvCxnSpPr>
          <p:nvPr/>
        </p:nvCxnSpPr>
        <p:spPr>
          <a:xfrm flipV="1">
            <a:off x="9216676" y="434324"/>
            <a:ext cx="548123" cy="3567039"/>
          </a:xfrm>
          <a:prstGeom prst="line">
            <a:avLst/>
          </a:prstGeom>
          <a:noFill/>
          <a:ln w="127000" cap="flat" cmpd="sng" algn="ctr">
            <a:solidFill>
              <a:srgbClr val="FF0000">
                <a:alpha val="50000"/>
              </a:srgbClr>
            </a:solidFill>
            <a:prstDash val="solid"/>
            <a:miter lim="800000"/>
            <a:tailEnd type="none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 flipV="1">
            <a:off x="5589846" y="1882423"/>
            <a:ext cx="0" cy="3733800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4032104" y="4032268"/>
            <a:ext cx="7239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P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T</a:t>
            </a:r>
            <a:endParaRPr lang="en-US" sz="2400" baseline="-250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71442" y="3359951"/>
            <a:ext cx="7239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P</a:t>
            </a:r>
            <a:r>
              <a:rPr lang="en-US" sz="2400" baseline="-25000" dirty="0">
                <a:solidFill>
                  <a:prstClr val="white"/>
                </a:solidFill>
                <a:latin typeface="Corbel"/>
              </a:rPr>
              <a:t>R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037146" y="4846893"/>
            <a:ext cx="213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P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T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 + P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R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 = 1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79916" y="5844823"/>
            <a:ext cx="213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N </a:t>
            </a:r>
            <a:r>
              <a:rPr lang="en-US" sz="2400" b="1" dirty="0" smtClean="0">
                <a:solidFill>
                  <a:prstClr val="white"/>
                </a:solidFill>
                <a:latin typeface="Corbel"/>
              </a:rPr>
              <a:t>∙ 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L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-56644" y="5089891"/>
            <a:ext cx="5646489" cy="526332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2916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252" y="800221"/>
            <a:ext cx="4835907" cy="17520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Connector 30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7208" y="1446245"/>
            <a:ext cx="548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Tracing</a:t>
            </a: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8497" y="2194560"/>
            <a:ext cx="6096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Trace( vec3 O, vec3 D 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I,N,mat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Intersect( O, D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mat.IsLight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mat.emissive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vec3 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RandomReflection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N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BRDF = 2 *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 dot( N,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BRDF * Trace( I,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323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Whitted-style Recap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Physically-based Rendering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252" y="800221"/>
            <a:ext cx="4835907" cy="17520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Connector 30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7208" y="1446245"/>
            <a:ext cx="548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Tracing</a:t>
            </a: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8497" y="2194560"/>
            <a:ext cx="6096000" cy="30839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Trace( vec3 O, vec3 D 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I,N,mat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Intersect( O, D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mat.IsLight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mat.emissive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mat.IsMirror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Reflection( D, N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BRDF = 1 *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RandomReflection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N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BRDF = 2 *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 dot( N,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BRDF * Trace( I,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599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252" y="800221"/>
            <a:ext cx="4835907" cy="17520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1" name="Straight Connector 30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7208" y="1446245"/>
            <a:ext cx="548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Path Tracing</a:t>
            </a: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8497" y="2194560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Trace( vec3 O, vec3 D 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I,N,mat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Intersect( O, D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mat.IsLight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mat.emissive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mat.IsMirror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Reflection( D, N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BRDF = 1 *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mat.IsDielectric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ReflectOrRefract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D, N, mat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BRDF = 1 * </a:t>
            </a:r>
            <a:r>
              <a:rPr lang="en-US" dirty="0" err="1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 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RandomReflection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N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BRDF = 2 * 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 dot( N,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>
                <a:solidFill>
                  <a:srgbClr val="FFFF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BRDF * Trace( I, </a:t>
            </a:r>
            <a:r>
              <a:rPr lang="en-US" dirty="0" smtClean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 );</a:t>
            </a:r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38509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418"/>
          <a:stretch/>
        </p:blipFill>
        <p:spPr>
          <a:xfrm>
            <a:off x="8049273" y="1446245"/>
            <a:ext cx="3977886" cy="3035052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207208" y="1446245"/>
            <a:ext cx="54874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particles to ‘calculate’ light transport: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stochastic process, yielding an estimate.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 =     f ( x ) d( x )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≈            f ( x</a:t>
            </a:r>
            <a:r>
              <a:rPr lang="en-US" i="1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This is referred to as Monte Carlo integration.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517" y="5088294"/>
            <a:ext cx="7728892" cy="749598"/>
          </a:xfrm>
          <a:prstGeom prst="rect">
            <a:avLst/>
          </a:prstGeom>
          <a:effectLst>
            <a:reflection blurRad="50800" stA="52000" endA="300" endPos="3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598678" y="2600768"/>
            <a:ext cx="34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∫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4543" y="2877676"/>
            <a:ext cx="399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Ω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1672" y="3357908"/>
            <a:ext cx="39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1"/>
                </a:solidFill>
                <a:latin typeface="+mj-lt"/>
              </a:rPr>
              <a:t>Σ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116" y="3773136"/>
            <a:ext cx="503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1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=1</a:t>
            </a:r>
            <a:endParaRPr lang="en-US" sz="12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1534" y="3313126"/>
            <a:ext cx="33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sz="12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4508" y="3389243"/>
            <a:ext cx="40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575354" y="3675141"/>
            <a:ext cx="17980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 Based</a:t>
            </a:r>
          </a:p>
        </p:txBody>
      </p:sp>
    </p:spTree>
    <p:extLst>
      <p:ext uri="{BB962C8B-B14F-4D97-AF65-F5344CB8AC3E}">
        <p14:creationId xmlns:p14="http://schemas.microsoft.com/office/powerpoint/2010/main" val="35489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Physically-based Rendering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608693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</a:t>
            </a:r>
            <a:r>
              <a:rPr lang="en-US" sz="2000" baseline="30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Problem:</a:t>
            </a:r>
          </a:p>
          <a:p>
            <a:pPr>
              <a:lnSpc>
                <a:spcPct val="150000"/>
              </a:lnSpc>
            </a:pPr>
            <a:endParaRPr lang="en-US" sz="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tracing is currently limited to sharp shadows, sharp reflections, and sharp refraction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Goal:</a:t>
            </a:r>
          </a:p>
          <a:p>
            <a:pPr>
              <a:lnSpc>
                <a:spcPct val="100000"/>
              </a:lnSpc>
            </a:pPr>
            <a:endParaRPr lang="en-US" sz="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Augment Whitted-style ray tracing with glossy reflections and refractions, as well as soft shadows.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Monte-Carlo</a:t>
            </a:r>
          </a:p>
        </p:txBody>
      </p:sp>
      <p:pic>
        <p:nvPicPr>
          <p:cNvPr id="7" name="Picture 6" descr="http://graphics.pixar.com/library/DistributedRayTracing/thumbNai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/>
          <a:stretch/>
        </p:blipFill>
        <p:spPr bwMode="auto">
          <a:xfrm>
            <a:off x="8566506" y="651934"/>
            <a:ext cx="3460653" cy="3124200"/>
          </a:xfrm>
          <a:prstGeom prst="rect">
            <a:avLst/>
          </a:prstGeom>
          <a:noFill/>
          <a:effectLst>
            <a:reflection blurRad="2540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3562" y="6219229"/>
            <a:ext cx="4306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*: “</a:t>
            </a:r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</a:t>
            </a:r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”, Cook et al., 1984.</a:t>
            </a:r>
            <a:endParaRPr lang="en-US" sz="16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bahilov.com/rt/img/3.0%20soft_shadows_h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psychopath.io/content/images/2014/Jul/gtr_glossy_ta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2451479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9959" y="1726603"/>
            <a:ext cx="118872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836158" y="4088803"/>
            <a:ext cx="1066800" cy="10668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21" name="Picture 2" descr="http://yowureport.com/wp-content/uploads/2012/10/Rendering_e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" r="80613" b="70002"/>
          <a:stretch/>
        </p:blipFill>
        <p:spPr bwMode="auto">
          <a:xfrm>
            <a:off x="749558" y="3784003"/>
            <a:ext cx="665797" cy="5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6997958" y="2107603"/>
            <a:ext cx="76200" cy="762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23" name="Straight Arrow Connector 22"/>
          <p:cNvCxnSpPr>
            <a:stCxn id="21" idx="3"/>
            <a:endCxn id="20" idx="1"/>
          </p:cNvCxnSpPr>
          <p:nvPr/>
        </p:nvCxnSpPr>
        <p:spPr>
          <a:xfrm>
            <a:off x="1415355" y="4061419"/>
            <a:ext cx="6577032" cy="183613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7074158" y="2183803"/>
            <a:ext cx="914400" cy="2057400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5" name="Rounded Rectangle 24"/>
          <p:cNvSpPr/>
          <p:nvPr/>
        </p:nvSpPr>
        <p:spPr>
          <a:xfrm>
            <a:off x="5245358" y="2107603"/>
            <a:ext cx="1295400" cy="762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893058" y="2183803"/>
            <a:ext cx="2095500" cy="2057400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310245" y="2260003"/>
            <a:ext cx="45911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orbel"/>
              </a:rPr>
              <a:t>?</a:t>
            </a:r>
            <a:endParaRPr lang="en-US" sz="24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50157" y="2450503"/>
            <a:ext cx="721359" cy="70034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5245358" y="2183803"/>
            <a:ext cx="2743200" cy="2057400"/>
          </a:xfrm>
          <a:prstGeom prst="line">
            <a:avLst/>
          </a:prstGeom>
          <a:noFill/>
          <a:ln w="25400" cap="flat" cmpd="sng" algn="ctr">
            <a:solidFill>
              <a:srgbClr val="57BCE5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5245358" y="2183803"/>
            <a:ext cx="1294444" cy="0"/>
          </a:xfrm>
          <a:prstGeom prst="line">
            <a:avLst/>
          </a:prstGeom>
          <a:noFill/>
          <a:ln w="25400" cap="flat" cmpd="sng" algn="ctr">
            <a:solidFill>
              <a:srgbClr val="57BCE5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31" name="Straight Connector 30"/>
          <p:cNvCxnSpPr>
            <a:endCxn id="20" idx="1"/>
          </p:cNvCxnSpPr>
          <p:nvPr/>
        </p:nvCxnSpPr>
        <p:spPr>
          <a:xfrm>
            <a:off x="6539802" y="2183803"/>
            <a:ext cx="1452585" cy="2061229"/>
          </a:xfrm>
          <a:prstGeom prst="line">
            <a:avLst/>
          </a:prstGeom>
          <a:noFill/>
          <a:ln w="25400" cap="flat" cmpd="sng" algn="ctr">
            <a:solidFill>
              <a:srgbClr val="57BCE5"/>
            </a:solidFill>
            <a:prstDash val="solid"/>
            <a:miter lim="800000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3481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2451479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9959" y="1726603"/>
            <a:ext cx="118872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847012" y="4121069"/>
            <a:ext cx="1066800" cy="10668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41" name="Picture 2" descr="http://yowureport.com/wp-content/uploads/2012/10/Rendering_e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" r="80613" b="70002"/>
          <a:stretch/>
        </p:blipFill>
        <p:spPr bwMode="auto">
          <a:xfrm>
            <a:off x="760412" y="3816269"/>
            <a:ext cx="665797" cy="5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/>
          <p:cNvSpPr/>
          <p:nvPr/>
        </p:nvSpPr>
        <p:spPr>
          <a:xfrm rot="19336432">
            <a:off x="5446713" y="1911269"/>
            <a:ext cx="838200" cy="457200"/>
          </a:xfrm>
          <a:prstGeom prst="ellipse">
            <a:avLst/>
          </a:prstGeom>
          <a:noFill/>
          <a:ln w="22225" cap="flat" cmpd="sng" algn="ctr">
            <a:solidFill>
              <a:srgbClr val="57BCE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971" y="4093684"/>
            <a:ext cx="1203042" cy="122551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970" y="4013573"/>
            <a:ext cx="1203043" cy="1402896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stCxn id="41" idx="3"/>
            <a:endCxn id="40" idx="1"/>
          </p:cNvCxnSpPr>
          <p:nvPr/>
        </p:nvCxnSpPr>
        <p:spPr>
          <a:xfrm>
            <a:off x="1426209" y="4093685"/>
            <a:ext cx="6577032" cy="183613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flipH="1" flipV="1">
            <a:off x="5484812" y="1758869"/>
            <a:ext cx="2518429" cy="2518429"/>
          </a:xfrm>
          <a:prstGeom prst="straightConnector1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7" name="Straight Connector 46"/>
          <p:cNvCxnSpPr>
            <a:endCxn id="42" idx="2"/>
          </p:cNvCxnSpPr>
          <p:nvPr/>
        </p:nvCxnSpPr>
        <p:spPr>
          <a:xfrm flipH="1" flipV="1">
            <a:off x="5534328" y="2396311"/>
            <a:ext cx="2468914" cy="1880988"/>
          </a:xfrm>
          <a:prstGeom prst="line">
            <a:avLst/>
          </a:prstGeom>
          <a:noFill/>
          <a:ln w="25400" cap="flat" cmpd="sng" algn="ctr">
            <a:solidFill>
              <a:srgbClr val="57BCE5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48" name="Straight Connector 47"/>
          <p:cNvCxnSpPr>
            <a:endCxn id="42" idx="6"/>
          </p:cNvCxnSpPr>
          <p:nvPr/>
        </p:nvCxnSpPr>
        <p:spPr>
          <a:xfrm flipH="1" flipV="1">
            <a:off x="6197298" y="1883427"/>
            <a:ext cx="1805944" cy="2393872"/>
          </a:xfrm>
          <a:prstGeom prst="line">
            <a:avLst/>
          </a:prstGeom>
          <a:noFill/>
          <a:ln w="25400" cap="flat" cmpd="sng" algn="ctr">
            <a:solidFill>
              <a:srgbClr val="57BCE5"/>
            </a:solidFill>
            <a:prstDash val="solid"/>
            <a:miter lim="800000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5322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2451479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72001" y="3843170"/>
            <a:ext cx="152400" cy="25146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190801" y="3919370"/>
            <a:ext cx="1178559" cy="1143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85801" y="5214770"/>
            <a:ext cx="3886200" cy="3048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>
            <a:off x="5285801" y="5214770"/>
            <a:ext cx="3886200" cy="533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 flipV="1">
            <a:off x="5285801" y="4833770"/>
            <a:ext cx="3886200" cy="3810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5285801" y="3995570"/>
            <a:ext cx="3886200" cy="12192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V="1">
            <a:off x="5285801" y="4300370"/>
            <a:ext cx="3886200" cy="914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>
            <a:off x="5285801" y="5214770"/>
            <a:ext cx="3886200" cy="914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itle 12"/>
          <p:cNvSpPr txBox="1">
            <a:spLocks/>
          </p:cNvSpPr>
          <p:nvPr/>
        </p:nvSpPr>
        <p:spPr>
          <a:xfrm>
            <a:off x="2207208" y="1471784"/>
            <a:ext cx="9523897" cy="434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Stochastic shadows</a:t>
            </a:r>
          </a:p>
          <a:p>
            <a:endParaRPr lang="en-US" dirty="0">
              <a:solidFill>
                <a:prstClr val="whit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soft shadows, we want to know the visible area of a light source, which can be 0..100%.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 light source could be (partially) obscured by any number of objects.</a:t>
            </a:r>
          </a:p>
          <a:p>
            <a:pPr>
              <a:lnSpc>
                <a:spcPct val="150000"/>
              </a:lnSpc>
            </a:pPr>
            <a:r>
              <a:rPr lang="en-US" sz="1800" i="1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can approximate the visibility of the light source using a number of </a:t>
            </a:r>
            <a:r>
              <a:rPr lang="en-US" sz="1800" i="1" u="sng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random</a:t>
            </a:r>
            <a:r>
              <a:rPr lang="en-US" sz="1800" i="1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rays.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prstClr val="whit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Using 6 rays: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V = 1/6 * </a:t>
            </a:r>
            <a:r>
              <a:rPr lang="el-GR" sz="2400" dirty="0" smtClean="0">
                <a:solidFill>
                  <a:prstClr val="white"/>
                </a:solidFill>
                <a:latin typeface="Corbel"/>
              </a:rPr>
              <a:t>Σ</a:t>
            </a:r>
            <a:r>
              <a:rPr lang="en-US" sz="2400" baseline="-25000" dirty="0" err="1" smtClean="0">
                <a:solidFill>
                  <a:prstClr val="white"/>
                </a:solidFill>
                <a:latin typeface="Corbel"/>
              </a:rPr>
              <a:t>i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=1..6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 V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i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prstClr val="white"/>
              </a:solidFill>
              <a:latin typeface="Corbel"/>
            </a:endParaRPr>
          </a:p>
          <a:p>
            <a:endParaRPr lang="en-US" sz="1800" dirty="0" smtClean="0">
              <a:solidFill>
                <a:prstClr val="white"/>
              </a:solidFill>
              <a:latin typeface="Corbel"/>
            </a:endParaRPr>
          </a:p>
          <a:p>
            <a:endParaRPr lang="en-US" sz="18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392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7208" y="1446245"/>
            <a:ext cx="5844839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-style Ray Tracing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1980, “State of the Art” consisted of: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Rasterization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Shading: either diffuse (N </a:t>
            </a:r>
            <a:r>
              <a:rPr lang="en-US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L) or specular ((N </a:t>
            </a:r>
            <a:r>
              <a:rPr lang="en-US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H)</a:t>
            </a:r>
            <a:r>
              <a:rPr lang="en-US" baseline="30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), both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not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taking into account fall-off (</a:t>
            </a:r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Phong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Reflection, using environment maps (</a:t>
            </a:r>
            <a:r>
              <a:rPr lang="en-US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Blinn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&amp; Newell *)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Stencil shadows (Williams **)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Goal: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Solve reflection and refraction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Improved model: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Based on classical ray optics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1710" y="5376912"/>
            <a:ext cx="54117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** :  Williams</a:t>
            </a:r>
            <a:r>
              <a:rPr lang="en-US" sz="1400" dirty="0">
                <a:solidFill>
                  <a:schemeClr val="bg1"/>
                </a:solidFill>
              </a:rPr>
              <a:t>, L. 1978. Casting curved shadows on curved surfaces. In Computer Graphics (Proceedings of SIGGRAPH 78), vol. 12, 270–274.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1710" y="4798356"/>
            <a:ext cx="579278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* : </a:t>
            </a:r>
            <a:r>
              <a:rPr lang="en-US" sz="1400" dirty="0" err="1" smtClean="0">
                <a:solidFill>
                  <a:schemeClr val="bg1"/>
                </a:solidFill>
              </a:rPr>
              <a:t>Blinn</a:t>
            </a:r>
            <a:r>
              <a:rPr lang="en-US" sz="1400" dirty="0">
                <a:solidFill>
                  <a:schemeClr val="bg1"/>
                </a:solidFill>
              </a:rPr>
              <a:t>, J. and Newell, M. 1976. Texture and Reflection in Computer Generated Images. Communications of the ACM 19:10 (1976), 542—547.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274" y="1446245"/>
            <a:ext cx="3443223" cy="23695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Recap</a:t>
            </a:r>
          </a:p>
        </p:txBody>
      </p:sp>
    </p:spTree>
    <p:extLst>
      <p:ext uri="{BB962C8B-B14F-4D97-AF65-F5344CB8AC3E}">
        <p14:creationId xmlns:p14="http://schemas.microsoft.com/office/powerpoint/2010/main" val="38780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2451479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172001" y="3843170"/>
            <a:ext cx="152400" cy="251460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90801" y="3919370"/>
            <a:ext cx="1178559" cy="1143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285801" y="5214770"/>
            <a:ext cx="3886200" cy="3048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>
            <a:off x="5285801" y="5214770"/>
            <a:ext cx="3886200" cy="533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 flipV="1">
            <a:off x="5285801" y="4833770"/>
            <a:ext cx="3886200" cy="3810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 flipV="1">
            <a:off x="5285801" y="3995570"/>
            <a:ext cx="3886200" cy="12192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>
          <a:xfrm flipV="1">
            <a:off x="5285801" y="4300370"/>
            <a:ext cx="3886200" cy="914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>
            <a:off x="5285801" y="5214770"/>
            <a:ext cx="3886200" cy="9144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207208" y="1446245"/>
            <a:ext cx="872043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Stochastic shadows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</a:t>
            </a:r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replaced </a:t>
            </a:r>
            <a:r>
              <a:rPr lang="en-US" sz="20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 integral with the expected value of a random </a:t>
            </a:r>
            <a:r>
              <a:rPr lang="en-US" sz="20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variable.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 =     f ( x ) d( x )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≈            f ( x</a:t>
            </a:r>
            <a:r>
              <a:rPr lang="en-US" i="1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8678" y="2600768"/>
            <a:ext cx="340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∫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4543" y="2877676"/>
            <a:ext cx="399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Ω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672" y="3357908"/>
            <a:ext cx="39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>
                <a:solidFill>
                  <a:schemeClr val="bg1"/>
                </a:solidFill>
                <a:latin typeface="+mj-lt"/>
              </a:rPr>
              <a:t>Σ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5116" y="3773136"/>
            <a:ext cx="503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1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=1</a:t>
            </a:r>
            <a:endParaRPr lang="en-US" sz="12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01534" y="3313126"/>
            <a:ext cx="333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sz="1200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04508" y="3389243"/>
            <a:ext cx="40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  <a:p>
            <a:r>
              <a:rPr lang="en-US" sz="16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575354" y="3675141"/>
            <a:ext cx="17980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95760" y="2661530"/>
            <a:ext cx="5312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When N approaches infinity,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E(x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approaches the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integral. Until 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that time, E(x)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exhibits </a:t>
            </a:r>
            <a:r>
              <a:rPr lang="en-US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variance</a:t>
            </a: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6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608693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</a:t>
            </a:r>
            <a:endParaRPr lang="en-US" sz="2000" baseline="30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area of light sources: soft shadows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pixel: anti-aliasing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reflection cone: glossy reflections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time: motion blur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film: depth of field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Integrating over wavelength: dispersion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Monte-Carlo</a:t>
            </a:r>
          </a:p>
        </p:txBody>
      </p:sp>
      <p:pic>
        <p:nvPicPr>
          <p:cNvPr id="7" name="Picture 6" descr="http://graphics.pixar.com/library/DistributedRayTracing/thumbNai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/>
          <a:stretch/>
        </p:blipFill>
        <p:spPr bwMode="auto">
          <a:xfrm>
            <a:off x="8566506" y="651934"/>
            <a:ext cx="3460653" cy="3124200"/>
          </a:xfrm>
          <a:prstGeom prst="rect">
            <a:avLst/>
          </a:prstGeom>
          <a:noFill/>
          <a:effectLst>
            <a:reflection blurRad="2540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967" y="529079"/>
            <a:ext cx="2451479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</p:txBody>
      </p:sp>
      <p:pic>
        <p:nvPicPr>
          <p:cNvPr id="14" name="Picture 13" descr="http://graphics.pixar.com/library/DistributedRayTracing/thumbNai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"/>
          <a:stretch/>
        </p:blipFill>
        <p:spPr bwMode="auto">
          <a:xfrm>
            <a:off x="7624135" y="1242507"/>
            <a:ext cx="4403024" cy="3974951"/>
          </a:xfrm>
          <a:prstGeom prst="rect">
            <a:avLst/>
          </a:prstGeom>
          <a:noFill/>
          <a:effectLst>
            <a:reflection blurRad="2540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2"/>
          <p:cNvSpPr txBox="1">
            <a:spLocks/>
          </p:cNvSpPr>
          <p:nvPr/>
        </p:nvSpPr>
        <p:spPr>
          <a:xfrm>
            <a:off x="2207208" y="1470508"/>
            <a:ext cx="5554320" cy="4343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</a:t>
            </a: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Improved </a:t>
            </a: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model: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Still based on classical ray optics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Combined with probability theory to solve integrals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basis of distributed ray tracing: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 paths are generated (backwards) from the camera to the light sources, using rays to simulate optics.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Distributed ray tracing requires many rays to bring down variance to acceptable levels.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1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://upload.wikimedia.org/wikipedia/commons/a/ae/BallsRen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6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xrt.wdfiles.com/local--files/gallery:gelato/tut_03__06_motionblur_finish.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533400"/>
            <a:ext cx="7620000" cy="5715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download.autodesk.com/us/maya/2009help/mr/shaders/architectural/images/refl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533400"/>
            <a:ext cx="11430000" cy="5715000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Physically-based Rendering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0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785495" y="501471"/>
            <a:ext cx="6807200" cy="3077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images.bit-tech.net/content_images/2014/09/nvidia-geforce-gtx-980-review/gtx980-2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3" r="9930"/>
          <a:stretch/>
        </p:blipFill>
        <p:spPr bwMode="auto">
          <a:xfrm>
            <a:off x="8238141" y="634471"/>
            <a:ext cx="3789018" cy="3723041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g.tuwien.ac.at/research/publications/2010/scherzer2010b/scherzer2010b-softShadowSampli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82" b="2470"/>
          <a:stretch/>
        </p:blipFill>
        <p:spPr bwMode="auto">
          <a:xfrm>
            <a:off x="8238141" y="634470"/>
            <a:ext cx="3789018" cy="3723041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6086938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Implementing Distributed Ray Tracing</a:t>
            </a:r>
            <a:endParaRPr lang="en-US" sz="2000" baseline="30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Adding this to your ray tracer: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Aim primary rays at a random point inside the pixel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Add area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lights, and sample them with multiple rays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Add a lens size / focal plane for depth of field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You will need some patience for your render to complete.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</a:p>
        </p:txBody>
      </p:sp>
      <p:pic>
        <p:nvPicPr>
          <p:cNvPr id="1030" name="Picture 6" descr="http://i.stack.imgur.com/qLds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689" y="565101"/>
            <a:ext cx="5005470" cy="28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6086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Implementing Distributed Ray Tracing</a:t>
            </a:r>
            <a:endParaRPr lang="en-US" sz="2000" baseline="30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Consider adding a third render mode: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Rasterization (real-time);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Ray tracing (interactive);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Stochastic ray tracing (offline).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Use the third one as a testbed for expensive features, and for creating portfolio material.</a:t>
            </a:r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</a:p>
        </p:txBody>
      </p:sp>
      <p:pic>
        <p:nvPicPr>
          <p:cNvPr id="10" name="Picture 2" descr="http://upload.wikimedia.org/wikipedia/commons/a/ae/BallsRend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09" y="654006"/>
            <a:ext cx="3933550" cy="2212622"/>
          </a:xfrm>
          <a:prstGeom prst="rect">
            <a:avLst/>
          </a:prstGeom>
          <a:noFill/>
          <a:effectLst>
            <a:reflection blurRad="635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95330" y="1324946"/>
            <a:ext cx="599958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Agenda:</a:t>
            </a:r>
          </a:p>
          <a:p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Introduction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Physically-based Rendering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Monte Carlo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Practical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http://static.trustedreviews.com/94/b846c3/f7ae/4778-ZoomOut5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6000"/>
            <a:ext cx="49371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07208" y="1446245"/>
            <a:ext cx="584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-style Ray Tracing</a:t>
            </a:r>
          </a:p>
        </p:txBody>
      </p:sp>
      <p:pic>
        <p:nvPicPr>
          <p:cNvPr id="17" name="Picture 2" descr="http://www.ice.rwth-aachen.de/fileadmin/user_upload/forschungsprojekte/tools/GRACE/raytracin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r="770"/>
          <a:stretch/>
        </p:blipFill>
        <p:spPr bwMode="auto">
          <a:xfrm>
            <a:off x="4920932" y="2286000"/>
            <a:ext cx="726948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Recap</a:t>
            </a:r>
          </a:p>
        </p:txBody>
      </p:sp>
    </p:spTree>
    <p:extLst>
      <p:ext uri="{BB962C8B-B14F-4D97-AF65-F5344CB8AC3E}">
        <p14:creationId xmlns:p14="http://schemas.microsoft.com/office/powerpoint/2010/main" val="22841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584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-style Ray Tracing</a:t>
            </a:r>
          </a:p>
        </p:txBody>
      </p:sp>
      <p:pic>
        <p:nvPicPr>
          <p:cNvPr id="55" name="Picture 2" descr="http://www.lightsforalloccasions.com/Images/AP-CH-120_Glass-Ball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" y="22860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4570412" y="2286000"/>
            <a:ext cx="7338303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453" y="2362200"/>
            <a:ext cx="1828800" cy="3581400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8493918" y="2476500"/>
            <a:ext cx="1029494" cy="1019175"/>
          </a:xfrm>
          <a:prstGeom prst="ellipse">
            <a:avLst/>
          </a:prstGeom>
          <a:solidFill>
            <a:srgbClr val="57BCE5">
              <a:alpha val="54000"/>
            </a:srgbClr>
          </a:solidFill>
          <a:ln w="12700" cap="flat" cmpd="sng" algn="ctr">
            <a:solidFill>
              <a:srgbClr val="57BCE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520217" y="3657600"/>
            <a:ext cx="1003195" cy="990600"/>
          </a:xfrm>
          <a:prstGeom prst="ellipse">
            <a:avLst/>
          </a:prstGeom>
          <a:solidFill>
            <a:srgbClr val="57BCE5">
              <a:alpha val="54000"/>
            </a:srgbClr>
          </a:solidFill>
          <a:ln w="12700" cap="flat" cmpd="sng" algn="ctr">
            <a:solidFill>
              <a:srgbClr val="57BCE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514908" y="4810125"/>
            <a:ext cx="1008504" cy="981075"/>
          </a:xfrm>
          <a:prstGeom prst="ellipse">
            <a:avLst/>
          </a:prstGeom>
          <a:solidFill>
            <a:srgbClr val="57BCE5">
              <a:alpha val="54000"/>
            </a:srgbClr>
          </a:solidFill>
          <a:ln w="12700" cap="flat" cmpd="sng" algn="ctr">
            <a:solidFill>
              <a:srgbClr val="57BCE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015038" y="3705225"/>
            <a:ext cx="15026" cy="942975"/>
          </a:xfrm>
          <a:prstGeom prst="line">
            <a:avLst/>
          </a:prstGeom>
          <a:noFill/>
          <a:ln w="47625" cap="flat" cmpd="sng" algn="ctr">
            <a:solidFill>
              <a:srgbClr val="00B050"/>
            </a:solidFill>
            <a:prstDash val="solid"/>
            <a:miter lim="800000"/>
            <a:tailEnd type="none"/>
          </a:ln>
          <a:effectLst/>
        </p:spPr>
      </p:cxnSp>
      <p:pic>
        <p:nvPicPr>
          <p:cNvPr id="62" name="Picture 2" descr="http://yowureport.com/wp-content/uploads/2012/10/Rendering_eq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" r="80613" b="70002"/>
          <a:stretch/>
        </p:blipFill>
        <p:spPr bwMode="auto">
          <a:xfrm>
            <a:off x="4738793" y="3875484"/>
            <a:ext cx="665797" cy="5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Connector 62"/>
          <p:cNvCxnSpPr/>
          <p:nvPr/>
        </p:nvCxnSpPr>
        <p:spPr>
          <a:xfrm flipV="1">
            <a:off x="5256212" y="2286000"/>
            <a:ext cx="4267200" cy="171450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64" name="Straight Connector 63"/>
          <p:cNvCxnSpPr/>
          <p:nvPr/>
        </p:nvCxnSpPr>
        <p:spPr>
          <a:xfrm>
            <a:off x="5263091" y="4329333"/>
            <a:ext cx="4435581" cy="169046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tailEnd type="none"/>
          </a:ln>
          <a:effectLst/>
        </p:spPr>
      </p:cxnSp>
      <p:cxnSp>
        <p:nvCxnSpPr>
          <p:cNvPr id="65" name="Straight Arrow Connector 64"/>
          <p:cNvCxnSpPr>
            <a:endCxn id="59" idx="3"/>
          </p:cNvCxnSpPr>
          <p:nvPr/>
        </p:nvCxnSpPr>
        <p:spPr>
          <a:xfrm>
            <a:off x="5286375" y="4197350"/>
            <a:ext cx="3380757" cy="30578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6" name="Straight Arrow Connector 65"/>
          <p:cNvCxnSpPr>
            <a:stCxn id="59" idx="3"/>
            <a:endCxn id="59" idx="6"/>
          </p:cNvCxnSpPr>
          <p:nvPr/>
        </p:nvCxnSpPr>
        <p:spPr>
          <a:xfrm flipV="1">
            <a:off x="8667132" y="4152900"/>
            <a:ext cx="856280" cy="35023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7" name="Straight Arrow Connector 66"/>
          <p:cNvCxnSpPr>
            <a:stCxn id="59" idx="6"/>
          </p:cNvCxnSpPr>
          <p:nvPr/>
        </p:nvCxnSpPr>
        <p:spPr>
          <a:xfrm flipV="1">
            <a:off x="9523412" y="2285999"/>
            <a:ext cx="1752600" cy="186690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8" name="Straight Arrow Connector 67"/>
          <p:cNvCxnSpPr>
            <a:stCxn id="59" idx="3"/>
          </p:cNvCxnSpPr>
          <p:nvPr/>
        </p:nvCxnSpPr>
        <p:spPr>
          <a:xfrm flipH="1">
            <a:off x="7923212" y="4503130"/>
            <a:ext cx="743920" cy="151666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Straight Arrow Connector 68"/>
          <p:cNvCxnSpPr>
            <a:stCxn id="59" idx="6"/>
          </p:cNvCxnSpPr>
          <p:nvPr/>
        </p:nvCxnSpPr>
        <p:spPr>
          <a:xfrm flipH="1" flipV="1">
            <a:off x="8609012" y="3886200"/>
            <a:ext cx="914400" cy="2667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H="1">
            <a:off x="4586394" y="3886200"/>
            <a:ext cx="4022618" cy="2430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1" name="Rectangle 70"/>
          <p:cNvSpPr/>
          <p:nvPr/>
        </p:nvSpPr>
        <p:spPr>
          <a:xfrm>
            <a:off x="661352" y="2285999"/>
            <a:ext cx="37338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9570" y="2832549"/>
            <a:ext cx="3389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Color at pixel: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phere material color *</a:t>
            </a:r>
            <a:b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refracted ray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 sphere material color * reflected ray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This is a recursive process.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Recap</a:t>
            </a:r>
          </a:p>
        </p:txBody>
      </p:sp>
    </p:spTree>
    <p:extLst>
      <p:ext uri="{BB962C8B-B14F-4D97-AF65-F5344CB8AC3E}">
        <p14:creationId xmlns:p14="http://schemas.microsoft.com/office/powerpoint/2010/main" val="20126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584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</a:t>
            </a:r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-style Ray Tracing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70413" y="2286000"/>
            <a:ext cx="74676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pic>
        <p:nvPicPr>
          <p:cNvPr id="43" name="Picture 2" descr="http://www.lightsforalloccasions.com/Images/AP-CH-120_Glass-Ball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" y="22860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61352" y="2285999"/>
            <a:ext cx="37338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9766" y="2476500"/>
            <a:ext cx="3712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orbel"/>
              </a:rPr>
              <a:t>Color at pixel: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orbel"/>
              </a:rPr>
              <a:t>s</a:t>
            </a:r>
            <a:r>
              <a:rPr lang="en-US" sz="2400" dirty="0" smtClean="0">
                <a:solidFill>
                  <a:prstClr val="black"/>
                </a:solidFill>
                <a:latin typeface="Corbel"/>
              </a:rPr>
              <a:t>phere material color *</a:t>
            </a:r>
            <a:br>
              <a:rPr lang="en-US" sz="2400" dirty="0" smtClean="0">
                <a:solidFill>
                  <a:prstClr val="black"/>
                </a:solidFill>
                <a:latin typeface="Corbel"/>
              </a:rPr>
            </a:br>
            <a:r>
              <a:rPr lang="en-US" sz="2400" dirty="0" smtClean="0">
                <a:solidFill>
                  <a:prstClr val="black"/>
                </a:solidFill>
                <a:latin typeface="Corbel"/>
              </a:rPr>
              <a:t>refracted ray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orbel"/>
              </a:rPr>
              <a:t>+ sphere material color * reflected ray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>
              <a:lnSpc>
                <a:spcPct val="90000"/>
              </a:lnSpc>
            </a:pPr>
            <a:r>
              <a:rPr lang="en-US" sz="2400" i="1" dirty="0" smtClean="0">
                <a:solidFill>
                  <a:prstClr val="black"/>
                </a:solidFill>
                <a:latin typeface="Corbel"/>
              </a:rPr>
              <a:t>This is a recursive process.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black"/>
              </a:solidFill>
              <a:latin typeface="Corbe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5212" y="247650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 Trace( O, D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I, N, mat =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NearestIntersection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O, D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DIFFUSE)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  <a:b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DirectIllumination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I, N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MIRROR)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Trace( I, reflect( D, N )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GLASS)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(Trace( I, reflect( D, N ) ) +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Trace( I, refract( D, N ) ) )</a:t>
            </a:r>
            <a:endParaRPr lang="en-US" sz="20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70413" y="2286000"/>
            <a:ext cx="7467600" cy="3733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75211" y="2476500"/>
            <a:ext cx="7162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 Trace( O, D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I, N, mat =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NearestIntersection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O, D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DIFFUSE)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  <a:b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DirectIllumination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I, N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MIRROR)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Trace( I, reflect( D, N ) 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 (mat == GLASS)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return </a:t>
            </a:r>
            <a:r>
              <a:rPr lang="en-US" sz="2000" dirty="0" err="1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mat.color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(X * Trace( I, reflect( D, N ) ) +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(1–X) * Trace( I, refract( D, N )</a:t>
            </a:r>
            <a:r>
              <a:rPr lang="en-US" sz="8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8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US" sz="2000" dirty="0">
              <a:solidFill>
                <a:prstClr val="black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85212" y="5156210"/>
            <a:ext cx="1371600" cy="406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50" name="Straight Connector 49"/>
          <p:cNvCxnSpPr>
            <a:stCxn id="49" idx="3"/>
          </p:cNvCxnSpPr>
          <p:nvPr/>
        </p:nvCxnSpPr>
        <p:spPr>
          <a:xfrm flipH="1">
            <a:off x="8151812" y="5503086"/>
            <a:ext cx="734266" cy="821514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5637212" y="6262719"/>
            <a:ext cx="533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  <a:latin typeface="Corbel"/>
              </a:rPr>
              <a:t>a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ngle of incidence = angle of reflection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9114678" y="5486430"/>
            <a:ext cx="1371600" cy="406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53" name="Straight Connector 52"/>
          <p:cNvCxnSpPr>
            <a:stCxn id="52" idx="7"/>
          </p:cNvCxnSpPr>
          <p:nvPr/>
        </p:nvCxnSpPr>
        <p:spPr>
          <a:xfrm flipV="1">
            <a:off x="10285412" y="1600200"/>
            <a:ext cx="609600" cy="394574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0271544" y="1144915"/>
            <a:ext cx="176646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Snell’s law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6704012" y="5156209"/>
            <a:ext cx="838200" cy="80170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74" name="Straight Connector 73"/>
          <p:cNvCxnSpPr>
            <a:stCxn id="73" idx="7"/>
          </p:cNvCxnSpPr>
          <p:nvPr/>
        </p:nvCxnSpPr>
        <p:spPr>
          <a:xfrm flipV="1">
            <a:off x="7419460" y="990600"/>
            <a:ext cx="836286" cy="428301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7302499" y="511534"/>
            <a:ext cx="2743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Fresnel equations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999412" y="4394210"/>
            <a:ext cx="1371600" cy="406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</a:endParaRPr>
          </a:p>
        </p:txBody>
      </p:sp>
      <p:cxnSp>
        <p:nvCxnSpPr>
          <p:cNvPr id="77" name="Straight Connector 76"/>
          <p:cNvCxnSpPr>
            <a:stCxn id="76" idx="3"/>
          </p:cNvCxnSpPr>
          <p:nvPr/>
        </p:nvCxnSpPr>
        <p:spPr>
          <a:xfrm flipH="1">
            <a:off x="8141446" y="4741086"/>
            <a:ext cx="58832" cy="158351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non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Recap</a:t>
            </a:r>
          </a:p>
        </p:txBody>
      </p:sp>
    </p:spTree>
    <p:extLst>
      <p:ext uri="{BB962C8B-B14F-4D97-AF65-F5344CB8AC3E}">
        <p14:creationId xmlns:p14="http://schemas.microsoft.com/office/powerpoint/2010/main" val="37745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  <p:bldP spid="51" grpId="0"/>
      <p:bldP spid="52" grpId="0" animBg="1"/>
      <p:bldP spid="54" grpId="0"/>
      <p:bldP spid="73" grpId="0" animBg="1"/>
      <p:bldP spid="75" grpId="0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07208" y="1446245"/>
            <a:ext cx="608693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Whitted-style Ray Tracing</a:t>
            </a:r>
          </a:p>
          <a:p>
            <a:endParaRPr lang="en-US" sz="2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Improved model: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Based on classical ray optics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Dust off your </a:t>
            </a:r>
            <a:r>
              <a:rPr lang="en-US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physics books.</a:t>
            </a: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Physical basis of Whitted-style ray tracing: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Light paths are generated (backwards) from the camera to the light sources, using rays to simulate optics.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Whitted-style ray tracing is deterministic: it cannot simulate area lights, glossy reflections, and diffuse reflections.</a:t>
            </a:r>
          </a:p>
          <a:p>
            <a:endParaRPr lang="en-US" sz="2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6" name="Picture 6" descr="http://www.cs.rit.edu/~ncs/Courses/571/LabData/Whitt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r="19584"/>
          <a:stretch/>
        </p:blipFill>
        <p:spPr bwMode="auto">
          <a:xfrm>
            <a:off x="8408287" y="982133"/>
            <a:ext cx="3618872" cy="3015727"/>
          </a:xfrm>
          <a:prstGeom prst="rect">
            <a:avLst/>
          </a:prstGeom>
          <a:noFill/>
          <a:effectLst>
            <a:reflection blurRad="127000" stA="34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967" y="529079"/>
            <a:ext cx="3240833" cy="453054"/>
          </a:xfrm>
          <a:prstGeom prst="rect">
            <a:avLst/>
          </a:prstGeom>
          <a:noFill/>
          <a:effectLst>
            <a:reflection blurRad="50800" stA="55000" endPos="55000" dir="5400000" sy="-100000" algn="bl" rotWithShape="0"/>
          </a:effectLst>
        </p:spPr>
        <p:txBody>
          <a:bodyPr wrap="square" tIns="0" bIns="0" rtlCol="0"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Whitted Recap</a:t>
            </a:r>
          </a:p>
        </p:txBody>
      </p:sp>
    </p:spTree>
    <p:extLst>
      <p:ext uri="{BB962C8B-B14F-4D97-AF65-F5344CB8AC3E}">
        <p14:creationId xmlns:p14="http://schemas.microsoft.com/office/powerpoint/2010/main" val="17671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www.cg.tuwien.ac.at/research/publications/2013/Voglsam_2013_RRT/image-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31" y="653887"/>
            <a:ext cx="7705969" cy="5779476"/>
          </a:xfrm>
          <a:prstGeom prst="rect">
            <a:avLst/>
          </a:prstGeom>
          <a:noFill/>
          <a:effectLst>
            <a:reflection blurRad="762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5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02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7C9DB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Ray Tracing for Games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0629" y="400110"/>
            <a:ext cx="11896530" cy="0"/>
          </a:xfrm>
          <a:prstGeom prst="line">
            <a:avLst/>
          </a:prstGeom>
          <a:ln w="12700">
            <a:solidFill>
              <a:srgbClr val="B7C9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4.bp.blogspot.com/-Z2tn1JIcL8E/TbCVhOahaOI/AAAAAAAAFd0/hx2otw91nFs/s1600/05_cs072_307Tpub.pub16.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798"/>
            <a:ext cx="12210223" cy="5105400"/>
          </a:xfrm>
          <a:prstGeom prst="rect">
            <a:avLst/>
          </a:prstGeom>
          <a:noFill/>
          <a:effectLst>
            <a:reflection blurRad="5080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1359</Words>
  <Application>Microsoft Office PowerPoint</Application>
  <PresentationFormat>Widescreen</PresentationFormat>
  <Paragraphs>308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Consolas</vt:lpstr>
      <vt:lpstr>Corbel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Jacco</dc:creator>
  <cp:lastModifiedBy>Jacco</cp:lastModifiedBy>
  <cp:revision>84</cp:revision>
  <dcterms:created xsi:type="dcterms:W3CDTF">2015-01-27T10:37:45Z</dcterms:created>
  <dcterms:modified xsi:type="dcterms:W3CDTF">2015-03-16T21:36:27Z</dcterms:modified>
</cp:coreProperties>
</file>