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8" r:id="rId4"/>
    <p:sldId id="258" r:id="rId5"/>
    <p:sldId id="269" r:id="rId6"/>
    <p:sldId id="270" r:id="rId7"/>
    <p:sldId id="271" r:id="rId8"/>
    <p:sldId id="272" r:id="rId9"/>
    <p:sldId id="273" r:id="rId10"/>
    <p:sldId id="259" r:id="rId11"/>
    <p:sldId id="260" r:id="rId12"/>
    <p:sldId id="274" r:id="rId13"/>
    <p:sldId id="289" r:id="rId14"/>
    <p:sldId id="275" r:id="rId15"/>
    <p:sldId id="276" r:id="rId16"/>
    <p:sldId id="277" r:id="rId17"/>
    <p:sldId id="279" r:id="rId18"/>
    <p:sldId id="288" r:id="rId19"/>
    <p:sldId id="290" r:id="rId20"/>
    <p:sldId id="261" r:id="rId21"/>
    <p:sldId id="262" r:id="rId22"/>
    <p:sldId id="280" r:id="rId23"/>
    <p:sldId id="281" r:id="rId24"/>
    <p:sldId id="263" r:id="rId25"/>
    <p:sldId id="264" r:id="rId26"/>
    <p:sldId id="282" r:id="rId27"/>
    <p:sldId id="283" r:id="rId28"/>
    <p:sldId id="284" r:id="rId29"/>
    <p:sldId id="265" r:id="rId30"/>
    <p:sldId id="266" r:id="rId31"/>
    <p:sldId id="285" r:id="rId32"/>
    <p:sldId id="286" r:id="rId33"/>
    <p:sldId id="287" r:id="rId34"/>
    <p:sldId id="267" r:id="rId35"/>
    <p:sldId id="268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C9DB"/>
    <a:srgbClr val="8E8ED6"/>
    <a:srgbClr val="537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32777-E9EE-4D38-A44E-F8289AD47435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78DB3-24C3-4FB6-A987-862C55D7B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5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F4D0-4EAA-4580-AB7C-8717829385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2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1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1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6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5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1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1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49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8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D64B-87CA-4407-A6AA-04371348F19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5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D64B-87CA-4407-A6AA-04371348F197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A8C9-ECCA-45D0-8A1C-C1835BD7C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8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Dropbox\Jacco\lectures\Prague\PS4%20-%20Killzone%20Shadow%20Fall%20Trailer%20Gameplay.mp4" TargetMode="External"/><Relationship Id="rId1" Type="http://schemas.microsoft.com/office/2007/relationships/media" Target="file:///D:\Dropbox\Jacco\lectures\Prague\PS4%20-%20Killzone%20Shadow%20Fall%20Trailer%20Gameplay.mp4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232" y="1390261"/>
            <a:ext cx="7385618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Tracing for Games</a:t>
            </a:r>
          </a:p>
          <a:p>
            <a:pPr algn="r">
              <a:lnSpc>
                <a:spcPct val="150000"/>
              </a:lnSpc>
            </a:pPr>
            <a:r>
              <a:rPr lang="en-US" sz="21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Dr. Jacco </a:t>
            </a:r>
            <a:r>
              <a:rPr lang="en-US" sz="21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Bikker</a:t>
            </a:r>
            <a:r>
              <a:rPr lang="en-US" sz="21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-  FEL/CVUT, Prague, March 9 - 20</a:t>
            </a:r>
          </a:p>
          <a:p>
            <a:pPr>
              <a:lnSpc>
                <a:spcPct val="150000"/>
              </a:lnSpc>
            </a:pPr>
            <a:endParaRPr lang="en-US" sz="21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57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Reality Check</a:t>
            </a:r>
            <a:endParaRPr lang="en-US" sz="57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0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Assessment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Top-level BVH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Traversal Efficiency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Optimization in Practice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Template Multithreading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Top-level BVH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8" y="1446245"/>
            <a:ext cx="8314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Some additional notes on BVH construction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Good paper on efficient BVH construction:</a:t>
            </a:r>
          </a:p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“On Fast Construction of SAH-based Bounding Volume Hierarchies”,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Wald, 2007.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37" descr="real-racing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08" y="3019777"/>
            <a:ext cx="4724400" cy="2012950"/>
          </a:xfrm>
          <a:prstGeom prst="rect">
            <a:avLst/>
          </a:prstGeom>
          <a:noFill/>
          <a:ln>
            <a:noFill/>
          </a:ln>
          <a:effectLst>
            <a:reflection blurRad="635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mages.nintendolife.com/news/2013/02/interview_tt_fusion_on_building_a_lego_city/attachment/3/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82" y="3019777"/>
            <a:ext cx="3578578" cy="2012950"/>
          </a:xfrm>
          <a:prstGeom prst="rect">
            <a:avLst/>
          </a:prstGeom>
          <a:noFill/>
          <a:effectLst>
            <a:reflection blurRad="635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tuffd.tv/wp-content/uploads/2013/03/Team-Fortress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43" y="3388784"/>
            <a:ext cx="3858331" cy="2893749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oceanofgames.com/wp-content/uploads/2014/01/Battlefield-3-free-downloa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48" y="3388784"/>
            <a:ext cx="4946580" cy="2893749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9511" y="4459111"/>
            <a:ext cx="996808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In</a:t>
            </a:r>
            <a:r>
              <a:rPr lang="en-US" sz="2800" dirty="0" smtClean="0"/>
              <a:t> the average game, 90% of the geometry is </a:t>
            </a:r>
            <a:r>
              <a:rPr lang="en-US" sz="2800" i="1" dirty="0" smtClean="0"/>
              <a:t>static.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55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Top-level BVH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7" y="1446245"/>
            <a:ext cx="885590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“In the average game, 90% of the scenery is static”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Why?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Because it is hard to make a game engine that supports fully dynamic geometry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Because it makes it hard to ensure that the game remains playable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alternative is destruction, which may distract from the intended gameplay.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40000" y="2856089"/>
            <a:ext cx="7936089" cy="2257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bulk2.destructoid.com/ul/136364-review-red-faction-guerrilla/RFCAR-62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07" y="3713515"/>
            <a:ext cx="4192386" cy="2359908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imgur.com/6b0U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9" r="10126" b="5270"/>
          <a:stretch/>
        </p:blipFill>
        <p:spPr bwMode="auto">
          <a:xfrm>
            <a:off x="6508044" y="3713515"/>
            <a:ext cx="4257994" cy="2365552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S4 - Killzone Shadow Fall Trailer Gamepla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2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3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Top-level BVH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7" y="1446245"/>
            <a:ext cx="8855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scenery: the scene graph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Halo3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"/>
          <a:stretch>
            <a:fillRect/>
          </a:stretch>
        </p:blipFill>
        <p:spPr bwMode="auto">
          <a:xfrm>
            <a:off x="6284769" y="529079"/>
            <a:ext cx="5742390" cy="340256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889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90214" y="2306315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world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1880" y="3960319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car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228" y="4598142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3578" y="5085999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77470" y="4594376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1497" y="5086073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1038" y="5593235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turret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0693" y="3969588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plane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10522" y="3956457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plane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345946" y="2286420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646770" y="3987686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94689" y="3987381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652019" y="3972712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26989" y="4584070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54333" y="5098202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526732" y="4608447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383261" y="5094321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838663" y="5595243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urved Connector 32"/>
          <p:cNvCxnSpPr>
            <a:stCxn id="25" idx="4"/>
            <a:endCxn id="17" idx="0"/>
          </p:cNvCxnSpPr>
          <p:nvPr/>
        </p:nvCxnSpPr>
        <p:spPr>
          <a:xfrm rot="5400000">
            <a:off x="1625460" y="4034396"/>
            <a:ext cx="212981" cy="91451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5" idx="4"/>
            <a:endCxn id="29" idx="6"/>
          </p:cNvCxnSpPr>
          <p:nvPr/>
        </p:nvCxnSpPr>
        <p:spPr>
          <a:xfrm rot="5400000">
            <a:off x="1563582" y="4671316"/>
            <a:ext cx="911779" cy="339469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25" idx="4"/>
            <a:endCxn id="30" idx="0"/>
          </p:cNvCxnSpPr>
          <p:nvPr/>
        </p:nvCxnSpPr>
        <p:spPr>
          <a:xfrm rot="16200000" flipH="1">
            <a:off x="2420176" y="4154189"/>
            <a:ext cx="223286" cy="68522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5" idx="4"/>
            <a:endCxn id="31" idx="2"/>
          </p:cNvCxnSpPr>
          <p:nvPr/>
        </p:nvCxnSpPr>
        <p:spPr>
          <a:xfrm rot="16200000" flipH="1">
            <a:off x="1832284" y="4742082"/>
            <a:ext cx="907898" cy="19405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21" idx="0"/>
            <a:endCxn id="25" idx="4"/>
          </p:cNvCxnSpPr>
          <p:nvPr/>
        </p:nvCxnSpPr>
        <p:spPr>
          <a:xfrm rot="5400000" flipH="1" flipV="1">
            <a:off x="1580818" y="4984848"/>
            <a:ext cx="1208074" cy="8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641056" y="3955550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car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84404" y="4593373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32754" y="5081230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76646" y="4589607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40673" y="5081304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0214" y="5588466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turret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345946" y="3982917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626165" y="4579301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53509" y="5093433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225908" y="4603678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82437" y="5089552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537839" y="5590474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49"/>
          <p:cNvCxnSpPr>
            <a:stCxn id="44" idx="4"/>
            <a:endCxn id="39" idx="0"/>
          </p:cNvCxnSpPr>
          <p:nvPr/>
        </p:nvCxnSpPr>
        <p:spPr>
          <a:xfrm rot="5400000">
            <a:off x="4324636" y="4029627"/>
            <a:ext cx="212981" cy="91451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44" idx="4"/>
            <a:endCxn id="46" idx="6"/>
          </p:cNvCxnSpPr>
          <p:nvPr/>
        </p:nvCxnSpPr>
        <p:spPr>
          <a:xfrm rot="5400000">
            <a:off x="4262758" y="4666547"/>
            <a:ext cx="911779" cy="339469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stCxn id="44" idx="4"/>
            <a:endCxn id="47" idx="0"/>
          </p:cNvCxnSpPr>
          <p:nvPr/>
        </p:nvCxnSpPr>
        <p:spPr>
          <a:xfrm rot="16200000" flipH="1">
            <a:off x="5119352" y="4149420"/>
            <a:ext cx="223286" cy="68522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44" idx="4"/>
            <a:endCxn id="48" idx="2"/>
          </p:cNvCxnSpPr>
          <p:nvPr/>
        </p:nvCxnSpPr>
        <p:spPr>
          <a:xfrm rot="16200000" flipH="1">
            <a:off x="4531460" y="4737313"/>
            <a:ext cx="907898" cy="19405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3" idx="0"/>
            <a:endCxn id="44" idx="4"/>
          </p:cNvCxnSpPr>
          <p:nvPr/>
        </p:nvCxnSpPr>
        <p:spPr>
          <a:xfrm rot="5400000" flipH="1" flipV="1">
            <a:off x="4279994" y="4980079"/>
            <a:ext cx="1208074" cy="8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08584" y="3907242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buggy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64822" y="4545065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13172" y="5032922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57064" y="4541299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821091" y="5032996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wheel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281921" y="5540158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dude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126364" y="3934609"/>
            <a:ext cx="1084869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406583" y="4530993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633927" y="5045125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8006326" y="4555370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862855" y="5041244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73101" y="5542166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urved Connector 66"/>
          <p:cNvCxnSpPr>
            <a:stCxn id="61" idx="4"/>
            <a:endCxn id="56" idx="0"/>
          </p:cNvCxnSpPr>
          <p:nvPr/>
        </p:nvCxnSpPr>
        <p:spPr>
          <a:xfrm rot="5400000">
            <a:off x="7105054" y="3981319"/>
            <a:ext cx="212981" cy="91451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61" idx="4"/>
            <a:endCxn id="63" idx="6"/>
          </p:cNvCxnSpPr>
          <p:nvPr/>
        </p:nvCxnSpPr>
        <p:spPr>
          <a:xfrm rot="5400000">
            <a:off x="7043176" y="4618239"/>
            <a:ext cx="911779" cy="339469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61" idx="4"/>
            <a:endCxn id="64" idx="0"/>
          </p:cNvCxnSpPr>
          <p:nvPr/>
        </p:nvCxnSpPr>
        <p:spPr>
          <a:xfrm rot="16200000" flipH="1">
            <a:off x="7899770" y="4101112"/>
            <a:ext cx="223286" cy="68522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61" idx="4"/>
            <a:endCxn id="65" idx="2"/>
          </p:cNvCxnSpPr>
          <p:nvPr/>
        </p:nvCxnSpPr>
        <p:spPr>
          <a:xfrm rot="16200000" flipH="1">
            <a:off x="7311878" y="4689005"/>
            <a:ext cx="907898" cy="194056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stCxn id="60" idx="0"/>
            <a:endCxn id="61" idx="4"/>
          </p:cNvCxnSpPr>
          <p:nvPr/>
        </p:nvCxnSpPr>
        <p:spPr>
          <a:xfrm rot="16200000" flipV="1">
            <a:off x="7066057" y="4934826"/>
            <a:ext cx="1208074" cy="258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403452" y="5727516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dude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94632" y="5729524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665374" y="5766785"/>
            <a:ext cx="7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dude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2656554" y="5768793"/>
            <a:ext cx="695403" cy="3974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Curved Connector 75"/>
          <p:cNvCxnSpPr>
            <a:stCxn id="24" idx="3"/>
            <a:endCxn id="25" idx="0"/>
          </p:cNvCxnSpPr>
          <p:nvPr/>
        </p:nvCxnSpPr>
        <p:spPr>
          <a:xfrm rot="5400000">
            <a:off x="2666013" y="2148878"/>
            <a:ext cx="1362000" cy="2315616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>
            <a:stCxn id="24" idx="4"/>
            <a:endCxn id="26" idx="0"/>
          </p:cNvCxnSpPr>
          <p:nvPr/>
        </p:nvCxnSpPr>
        <p:spPr>
          <a:xfrm rot="5400000">
            <a:off x="3561010" y="2660010"/>
            <a:ext cx="1303486" cy="1351257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urved Connector 77"/>
          <p:cNvCxnSpPr>
            <a:stCxn id="15" idx="2"/>
            <a:endCxn id="44" idx="0"/>
          </p:cNvCxnSpPr>
          <p:nvPr/>
        </p:nvCxnSpPr>
        <p:spPr>
          <a:xfrm rot="16200000" flipH="1">
            <a:off x="4230396" y="3324932"/>
            <a:ext cx="1307270" cy="8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>
            <a:stCxn id="24" idx="4"/>
            <a:endCxn id="23" idx="0"/>
          </p:cNvCxnSpPr>
          <p:nvPr/>
        </p:nvCxnSpPr>
        <p:spPr>
          <a:xfrm rot="16200000" flipH="1">
            <a:off x="4907904" y="2664372"/>
            <a:ext cx="1272562" cy="1311608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24" idx="5"/>
            <a:endCxn id="61" idx="0"/>
          </p:cNvCxnSpPr>
          <p:nvPr/>
        </p:nvCxnSpPr>
        <p:spPr>
          <a:xfrm rot="16200000" flipH="1">
            <a:off x="5815908" y="2081717"/>
            <a:ext cx="1308923" cy="2396859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2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Top-level BVH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7" y="1446245"/>
            <a:ext cx="885590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scenery: mesh types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Static geometry:</a:t>
            </a:r>
          </a:p>
          <a:p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Landscape, trees, sky dome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Dynamic objects:</a:t>
            </a:r>
          </a:p>
          <a:p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Rigid: planes, car body, turret parts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Deforming: trees in the wind, water surface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Deforming (with changing topology): avatars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Dynamic: exploding objects, particles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Halo3_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3"/>
          <a:stretch>
            <a:fillRect/>
          </a:stretch>
        </p:blipFill>
        <p:spPr bwMode="auto">
          <a:xfrm>
            <a:off x="8747709" y="529079"/>
            <a:ext cx="3279449" cy="194318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889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sosceles Triangle 18"/>
          <p:cNvSpPr/>
          <p:nvPr/>
        </p:nvSpPr>
        <p:spPr>
          <a:xfrm rot="2698565">
            <a:off x="9098628" y="3310413"/>
            <a:ext cx="836558" cy="9934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Top-level BVH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7" y="1446245"/>
            <a:ext cx="8855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 scenery: mesh types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20985"/>
              </p:ext>
            </p:extLst>
          </p:nvPr>
        </p:nvGraphicFramePr>
        <p:xfrm>
          <a:off x="2207207" y="2406080"/>
          <a:ext cx="642879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133"/>
                <a:gridCol w="1495549"/>
                <a:gridCol w="29351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Mesh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BVH quality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</a:t>
                      </a:r>
                      <a:r>
                        <a:rPr lang="en-US" baseline="0" dirty="0" smtClean="0"/>
                        <a:t> 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3-axis SAH + spatial splits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SAH + spatial splits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Deforming (minor)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SAH + refitting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Deforming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Refitting, occasional rebuild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Per-frame rebuild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Isosceles Triangle 11"/>
          <p:cNvSpPr/>
          <p:nvPr/>
        </p:nvSpPr>
        <p:spPr>
          <a:xfrm rot="2698565">
            <a:off x="9346020" y="3137532"/>
            <a:ext cx="836558" cy="99345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18772140">
            <a:off x="10771064" y="2614260"/>
            <a:ext cx="530578" cy="143371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11164711" y="2618243"/>
            <a:ext cx="272857" cy="54186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6902628">
            <a:off x="9582076" y="3042232"/>
            <a:ext cx="364445" cy="113246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29870" y="3200265"/>
            <a:ext cx="1132996" cy="1077607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526198" y="2621306"/>
            <a:ext cx="1216032" cy="1391944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117315" y="2614827"/>
            <a:ext cx="2626350" cy="1663045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869923" y="3196849"/>
            <a:ext cx="1392943" cy="1253904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869923" y="2618243"/>
            <a:ext cx="2872307" cy="1832510"/>
          </a:xfrm>
          <a:prstGeom prst="rect">
            <a:avLst/>
          </a:prstGeom>
          <a:solidFill>
            <a:schemeClr val="accent1">
              <a:alpha val="2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  <p:bldP spid="12" grpId="1" animBg="1"/>
      <p:bldP spid="13" grpId="0" animBg="1"/>
      <p:bldP spid="15" grpId="0" animBg="1"/>
      <p:bldP spid="16" grpId="0" animBg="1"/>
      <p:bldP spid="5" grpId="0" animBg="1"/>
      <p:bldP spid="5" grpId="1" animBg="1"/>
      <p:bldP spid="17" grpId="0" animBg="1"/>
      <p:bldP spid="18" grpId="0" animBg="1"/>
      <p:bldP spid="18" grpId="1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07207" y="2154131"/>
            <a:ext cx="8855903" cy="3411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Top-level BVH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7" y="1446245"/>
            <a:ext cx="8855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Combining BVHs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ANd9GcRE-EoWwflge0xyKNNz-sz77RW0tawUL1U2Ekff4HrEpG7oNq6q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5485"/>
          <a:stretch>
            <a:fillRect/>
          </a:stretch>
        </p:blipFill>
        <p:spPr bwMode="auto">
          <a:xfrm>
            <a:off x="4326467" y="3829756"/>
            <a:ext cx="381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ANd9GcRE-EoWwflge0xyKNNz-sz77RW0tawUL1U2Ekff4HrEpG7oNq6q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5485"/>
          <a:stretch>
            <a:fillRect/>
          </a:stretch>
        </p:blipFill>
        <p:spPr bwMode="auto">
          <a:xfrm>
            <a:off x="5012267" y="3829756"/>
            <a:ext cx="381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ANd9GcRE-EoWwflge0xyKNNz-sz77RW0tawUL1U2Ekff4HrEpG7oNq6q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5485"/>
          <a:stretch>
            <a:fillRect/>
          </a:stretch>
        </p:blipFill>
        <p:spPr bwMode="auto">
          <a:xfrm>
            <a:off x="5698067" y="3829756"/>
            <a:ext cx="381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ANd9GcRE-EoWwflge0xyKNNz-sz77RW0tawUL1U2Ekff4HrEpG7oNq6q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5485"/>
          <a:stretch>
            <a:fillRect/>
          </a:stretch>
        </p:blipFill>
        <p:spPr bwMode="auto">
          <a:xfrm>
            <a:off x="7263342" y="3372556"/>
            <a:ext cx="838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 descr="ANd9GcRE-EoWwflge0xyKNNz-sz77RW0tawUL1U2Ekff4HrEpG7oNq6q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5485"/>
          <a:stretch>
            <a:fillRect/>
          </a:stretch>
        </p:blipFill>
        <p:spPr bwMode="auto">
          <a:xfrm>
            <a:off x="8406342" y="3829756"/>
            <a:ext cx="381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ANd9GcRE-EoWwflge0xyKNNz-sz77RW0tawUL1U2Ekff4HrEpG7oNq6q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5485"/>
          <a:stretch>
            <a:fillRect/>
          </a:stretch>
        </p:blipFill>
        <p:spPr bwMode="auto">
          <a:xfrm>
            <a:off x="9320742" y="3829756"/>
            <a:ext cx="381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ANd9GcRE-EoWwflge0xyKNNz-sz77RW0tawUL1U2Ekff4HrEpG7oNq6q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5485"/>
          <a:stretch>
            <a:fillRect/>
          </a:stretch>
        </p:blipFill>
        <p:spPr bwMode="auto">
          <a:xfrm>
            <a:off x="10006542" y="3829756"/>
            <a:ext cx="381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 descr="ANd9GcRE-EoWwflge0xyKNNz-sz77RW0tawUL1U2Ekff4HrEpG7oNq6q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5485"/>
          <a:stretch>
            <a:fillRect/>
          </a:stretch>
        </p:blipFill>
        <p:spPr bwMode="auto">
          <a:xfrm>
            <a:off x="3183467" y="3372556"/>
            <a:ext cx="8382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3031067" y="3143956"/>
            <a:ext cx="1143000" cy="12192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 anchor="ctr">
            <a:spAutoFit/>
          </a:bodyPr>
          <a:lstStyle/>
          <a:p>
            <a:endParaRPr lang="en-US"/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4936067" y="3753556"/>
            <a:ext cx="533400" cy="533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 anchor="ctr">
            <a:spAutoFit/>
          </a:bodyPr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5621867" y="3753556"/>
            <a:ext cx="533400" cy="533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 anchor="ctr">
            <a:spAutoFit/>
          </a:bodyPr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4097867" y="4058356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4783667" y="4058356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5469467" y="4058356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6155267" y="4058356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2954867" y="4058356"/>
            <a:ext cx="152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6307667" y="3982156"/>
            <a:ext cx="76200" cy="15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 anchor="ctr">
            <a:spAutoFit/>
          </a:bodyPr>
          <a:lstStyle/>
          <a:p>
            <a:endParaRPr lang="en-US"/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>
            <a:off x="4250267" y="3753556"/>
            <a:ext cx="533400" cy="533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 anchor="ctr">
            <a:spAutoFit/>
          </a:bodyPr>
          <a:lstStyle/>
          <a:p>
            <a:endParaRPr lang="en-US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3259667" y="4363156"/>
            <a:ext cx="3429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1600">
                <a:solidFill>
                  <a:srgbClr val="800000"/>
                </a:solidFill>
                <a:latin typeface="Candara" panose="020E0502030303020204" pitchFamily="34" charset="0"/>
              </a:rPr>
              <a:t>static                      rigid        dynamic</a:t>
            </a: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>
            <a:off x="3108855" y="4442531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 flipH="1">
            <a:off x="3107267" y="4591756"/>
            <a:ext cx="990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43" name="Line 23"/>
          <p:cNvSpPr>
            <a:spLocks noChangeShapeType="1"/>
          </p:cNvSpPr>
          <p:nvPr/>
        </p:nvSpPr>
        <p:spPr bwMode="auto">
          <a:xfrm>
            <a:off x="4097867" y="4439356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4328055" y="4442531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H="1">
            <a:off x="4326467" y="4591756"/>
            <a:ext cx="1143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46" name="Line 26"/>
          <p:cNvSpPr>
            <a:spLocks noChangeShapeType="1"/>
          </p:cNvSpPr>
          <p:nvPr/>
        </p:nvSpPr>
        <p:spPr bwMode="auto">
          <a:xfrm>
            <a:off x="5469467" y="4439356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47" name="Line 27"/>
          <p:cNvSpPr>
            <a:spLocks noChangeShapeType="1"/>
          </p:cNvSpPr>
          <p:nvPr/>
        </p:nvSpPr>
        <p:spPr bwMode="auto">
          <a:xfrm>
            <a:off x="5699655" y="4442531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48" name="Line 28"/>
          <p:cNvSpPr>
            <a:spLocks noChangeShapeType="1"/>
          </p:cNvSpPr>
          <p:nvPr/>
        </p:nvSpPr>
        <p:spPr bwMode="auto">
          <a:xfrm flipH="1">
            <a:off x="5698067" y="4591756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49" name="Line 29"/>
          <p:cNvSpPr>
            <a:spLocks noChangeShapeType="1"/>
          </p:cNvSpPr>
          <p:nvPr/>
        </p:nvSpPr>
        <p:spPr bwMode="auto">
          <a:xfrm>
            <a:off x="6079067" y="4439356"/>
            <a:ext cx="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endParaRPr lang="en-US"/>
          </a:p>
        </p:txBody>
      </p:sp>
      <p:sp>
        <p:nvSpPr>
          <p:cNvPr id="50" name="Oval 30"/>
          <p:cNvSpPr>
            <a:spLocks noChangeArrowheads="1"/>
          </p:cNvSpPr>
          <p:nvPr/>
        </p:nvSpPr>
        <p:spPr bwMode="auto">
          <a:xfrm>
            <a:off x="7110942" y="3143956"/>
            <a:ext cx="1143000" cy="12192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 anchor="ctr">
            <a:spAutoFit/>
          </a:bodyPr>
          <a:lstStyle/>
          <a:p>
            <a:endParaRPr lang="en-US"/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8330142" y="3753556"/>
            <a:ext cx="533400" cy="533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 anchor="ctr">
            <a:spAutoFit/>
          </a:bodyPr>
          <a:lstStyle/>
          <a:p>
            <a:endParaRPr lang="en-US"/>
          </a:p>
        </p:txBody>
      </p:sp>
      <p:sp>
        <p:nvSpPr>
          <p:cNvPr id="52" name="Oval 32"/>
          <p:cNvSpPr>
            <a:spLocks noChangeArrowheads="1"/>
          </p:cNvSpPr>
          <p:nvPr/>
        </p:nvSpPr>
        <p:spPr bwMode="auto">
          <a:xfrm>
            <a:off x="7087130" y="2907419"/>
            <a:ext cx="1828800" cy="18288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 anchor="ctr">
            <a:spAutoFit/>
          </a:bodyPr>
          <a:lstStyle/>
          <a:p>
            <a:endParaRPr lang="en-US"/>
          </a:p>
        </p:txBody>
      </p:sp>
      <p:sp>
        <p:nvSpPr>
          <p:cNvPr id="53" name="Oval 33"/>
          <p:cNvSpPr>
            <a:spLocks noChangeArrowheads="1"/>
          </p:cNvSpPr>
          <p:nvPr/>
        </p:nvSpPr>
        <p:spPr bwMode="auto">
          <a:xfrm>
            <a:off x="9244542" y="3753556"/>
            <a:ext cx="533400" cy="533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 anchor="ctr">
            <a:spAutoFit/>
          </a:bodyPr>
          <a:lstStyle/>
          <a:p>
            <a:endParaRPr lang="en-US"/>
          </a:p>
        </p:txBody>
      </p:sp>
      <p:sp>
        <p:nvSpPr>
          <p:cNvPr id="54" name="Oval 34"/>
          <p:cNvSpPr>
            <a:spLocks noChangeArrowheads="1"/>
          </p:cNvSpPr>
          <p:nvPr/>
        </p:nvSpPr>
        <p:spPr bwMode="auto">
          <a:xfrm>
            <a:off x="9930342" y="3753556"/>
            <a:ext cx="533400" cy="533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 anchor="ctr">
            <a:spAutoFit/>
          </a:bodyPr>
          <a:lstStyle/>
          <a:p>
            <a:endParaRPr lang="en-US"/>
          </a:p>
        </p:txBody>
      </p:sp>
      <p:sp>
        <p:nvSpPr>
          <p:cNvPr id="55" name="Oval 35"/>
          <p:cNvSpPr>
            <a:spLocks noChangeArrowheads="1"/>
          </p:cNvSpPr>
          <p:nvPr/>
        </p:nvSpPr>
        <p:spPr bwMode="auto">
          <a:xfrm>
            <a:off x="9244542" y="3372556"/>
            <a:ext cx="1219200" cy="12954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 anchor="ctr">
            <a:spAutoFit/>
          </a:bodyPr>
          <a:lstStyle/>
          <a:p>
            <a:endParaRPr lang="en-US"/>
          </a:p>
        </p:txBody>
      </p:sp>
      <p:sp>
        <p:nvSpPr>
          <p:cNvPr id="56" name="Oval 36"/>
          <p:cNvSpPr>
            <a:spLocks noChangeArrowheads="1"/>
          </p:cNvSpPr>
          <p:nvPr/>
        </p:nvSpPr>
        <p:spPr bwMode="auto">
          <a:xfrm>
            <a:off x="7069667" y="2381956"/>
            <a:ext cx="3438525" cy="28956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 anchor="ctr">
            <a:spAutoFit/>
          </a:bodyPr>
          <a:lstStyle/>
          <a:p>
            <a:endParaRPr lang="en-US"/>
          </a:p>
        </p:txBody>
      </p:sp>
      <p:sp>
        <p:nvSpPr>
          <p:cNvPr id="57" name="Text Box 38"/>
          <p:cNvSpPr txBox="1">
            <a:spLocks noChangeArrowheads="1"/>
          </p:cNvSpPr>
          <p:nvPr/>
        </p:nvSpPr>
        <p:spPr bwMode="auto">
          <a:xfrm>
            <a:off x="8717492" y="2381550"/>
            <a:ext cx="1828800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28600" bIns="2286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800000"/>
                </a:solidFill>
                <a:latin typeface="Candara" panose="020E0502030303020204" pitchFamily="34" charset="0"/>
              </a:rPr>
              <a:t>top-level 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800000"/>
                </a:solidFill>
                <a:latin typeface="Candara" panose="020E0502030303020204" pitchFamily="34" charset="0"/>
              </a:rPr>
              <a:t>BVH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0978" y="5892800"/>
            <a:ext cx="731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“Fast 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Agglomerative Clustering for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Rendering”, Walter et al., 2008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09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Top-level BVH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7" y="1446245"/>
            <a:ext cx="885590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Top-level BVH implementation details: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top-level BVH is constructed over the transformed bounding boxes of the scene graph nodes – i.e., transform the corners of the bounding box, then create an axis-aligned bounding box over those corners.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leaves of the top-level BVH contain: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pointer to a BVH for a single scene graph node;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 index for / pointer to the inverse transform for that node.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Traversal thus becomes a two-stage algorithm: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top-level BVH traversal to determine which scene graph nodes need to be tested;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Transform the rays in the packet with the inverse transform of the node;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Traverse the BVH node for the mesh </a:t>
            </a: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object space.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05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Top-level BVH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7" y="1446245"/>
            <a:ext cx="885590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Using the top-level BVH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*: only the cost of updating the top-level BVH; 100s of node not a problem.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052886"/>
              </p:ext>
            </p:extLst>
          </p:nvPr>
        </p:nvGraphicFramePr>
        <p:xfrm>
          <a:off x="2207207" y="2406080"/>
          <a:ext cx="57611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133"/>
                <a:gridCol w="1495549"/>
                <a:gridCol w="22674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Mesh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Modified </a:t>
                      </a:r>
                      <a:r>
                        <a:rPr lang="en-US" dirty="0" err="1" smtClean="0"/>
                        <a:t>tris</a:t>
                      </a:r>
                      <a:r>
                        <a:rPr lang="en-US" dirty="0" smtClean="0"/>
                        <a:t>/frame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1-4M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Deforming (minor)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Deforming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expensive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50-100k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36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Assessment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Top-level BVH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Traversal Efficiency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Optimization in Practice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Template Multithreading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Assessment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Top-level BVH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Traversal Efficiency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Optimization in Practice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Template Multithreading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Traversal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7" y="1446245"/>
            <a:ext cx="61530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Notes on efficiently traversing a BVH: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4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struct</a:t>
            </a:r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TraversalStack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{ </a:t>
            </a:r>
            <a:r>
              <a:rPr lang="en-US" sz="14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uint</a:t>
            </a:r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nodeIdx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,</a:t>
            </a:r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firstActive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 };</a:t>
            </a:r>
          </a:p>
          <a:p>
            <a:endParaRPr lang="en-US" sz="14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TraversalStack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stack[64];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stack[0].</a:t>
            </a:r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nodeIdx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99999; </a:t>
            </a:r>
            <a:r>
              <a:rPr lang="en-US" sz="1400" dirty="0" smtClean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// terminator</a:t>
            </a:r>
          </a:p>
          <a:p>
            <a:r>
              <a:rPr lang="en-US" sz="14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int</a:t>
            </a:r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currentNode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0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      </a:t>
            </a:r>
            <a:r>
              <a:rPr lang="en-US" sz="1400" dirty="0" smtClean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// root</a:t>
            </a:r>
          </a:p>
          <a:p>
            <a:r>
              <a:rPr lang="en-US" sz="1400" dirty="0" err="1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</a:t>
            </a:r>
            <a:r>
              <a:rPr lang="en-US" sz="14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nt</a:t>
            </a:r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stackPtr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1;</a:t>
            </a:r>
          </a:p>
          <a:p>
            <a:endParaRPr lang="en-US" sz="14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while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(</a:t>
            </a:r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stackPtr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if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 </a:t>
            </a:r>
            <a:r>
              <a:rPr lang="en-US" sz="1400" dirty="0" smtClean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/* leaf */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)</a:t>
            </a:r>
          </a:p>
          <a:p>
            <a:r>
              <a:rPr lang="en-US" sz="1400" dirty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{</a:t>
            </a:r>
            <a:endParaRPr lang="en-US" sz="14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 // process leaf</a:t>
            </a:r>
          </a:p>
          <a:p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 ...</a:t>
            </a:r>
          </a:p>
          <a:p>
            <a:pPr lvl="1"/>
            <a:r>
              <a:rPr lang="en-US" sz="1400" dirty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// get task from stack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currentNode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= stack[--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stackPtr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].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nodeIdx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firstActive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= stack[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stackPtr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].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firstActive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}</a:t>
            </a:r>
          </a:p>
          <a:p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else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{} </a:t>
            </a:r>
            <a:r>
              <a:rPr lang="en-US" sz="1400" dirty="0" smtClean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// </a:t>
            </a:r>
            <a:r>
              <a:rPr lang="en-US" sz="1400" dirty="0" err="1" smtClean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currentNode</a:t>
            </a:r>
            <a:r>
              <a:rPr lang="en-US" sz="1400" dirty="0" smtClean="0">
                <a:solidFill>
                  <a:schemeClr val="accent3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near; push far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9697" y="3182602"/>
            <a:ext cx="514750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Ray/box test: before putting node on the stack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Minimize stack traffic: push ‘far’ child only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Loop terminates when stack is empty.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Traversal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8" y="1446245"/>
            <a:ext cx="502401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Notes on efficient ray packets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ray packet is a square, not a line!</a:t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(maximize ray coherence)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Even better: Morton order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What is the optimal ray packet size?</a:t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8x8 … 16x16</a:t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(any larger and L1 cache starts having issues remembering your packet)</a:t>
            </a:r>
          </a:p>
        </p:txBody>
      </p:sp>
      <p:pic>
        <p:nvPicPr>
          <p:cNvPr id="9218" name="Picture 2" descr="http://www.cs.utah.edu/~sparker/images/seurat/bigc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46" y="679097"/>
            <a:ext cx="4288013" cy="4288013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45778" y="755606"/>
            <a:ext cx="395111" cy="373283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Traversal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7" y="1446245"/>
            <a:ext cx="52852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 for Shadows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packet stays together, even after a bounce / for shadows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will need a ‘ray active’ flag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Trace </a:t>
            </a:r>
            <a:r>
              <a:rPr lang="en-US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from the light source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(to get a common ray origin)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Ignore divergence </a:t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(it’s not worth it…)</a:t>
            </a:r>
          </a:p>
        </p:txBody>
      </p:sp>
      <p:pic>
        <p:nvPicPr>
          <p:cNvPr id="9218" name="Picture 2" descr="http://www.cs.utah.edu/~sparker/images/seurat/bigcbo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46" y="679097"/>
            <a:ext cx="4288013" cy="4288013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43286" y="5700889"/>
            <a:ext cx="8003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“Large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packets for real-time Whitted ray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tracing”, </a:t>
            </a:r>
            <a:r>
              <a:rPr lang="en-US" sz="16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Overbeck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et al., 2008</a:t>
            </a:r>
            <a:endParaRPr lang="en-US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3286" y="6070221"/>
            <a:ext cx="8003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“Geometric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and Arithmetic Culling Methods for Entire Ray Packets”, </a:t>
            </a:r>
            <a:r>
              <a:rPr lang="en-US" sz="16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Boulos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et al., 2008</a:t>
            </a:r>
            <a:endParaRPr lang="en-US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Assessment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Top-level BVH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Traversal Efficiency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Optimization in Practice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Template Multithreading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8" y="1446245"/>
            <a:ext cx="358399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It’s still slow… Now what?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“1. Measure.”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Try: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VerySleepy</a:t>
            </a:r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Add counters: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Maximum tree depth (~20)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Average tree depth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Average prims/leaf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Average traversal depth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Maximum traversal depth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Average ray/box intersections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Average ray/tri intersections</a:t>
            </a: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362" name="Picture 2" descr="http://tdistler.com/wp-content/uploads/2011/01/very_sleepy_screen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09" y="1446245"/>
            <a:ext cx="5712516" cy="4160595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1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8" y="1446245"/>
            <a:ext cx="76367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It’s still slow… Now what?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 your BVH nodes aligned?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void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 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_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aligned_malloc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size, 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size_t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alignment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);</a:t>
            </a:r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Check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sizeof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BVHNode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there any work you’re doing twice? (profiler might tell you that)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8" y="1446245"/>
            <a:ext cx="76367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It’s still slow… Now what?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Look for opportunities for SIMD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For example: brute-force scan for first active ray: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208" y="3252472"/>
            <a:ext cx="8052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CheckBox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vec3&amp;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bmin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vec3&amp;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bmax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vec3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O,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vec3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rD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vec3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tMin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bmin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 O) *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rD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tMax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(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bmax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- O) *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rD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vec3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t1 = min(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tMin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tMax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), t2 = max(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tMin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tMax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);</a:t>
            </a:r>
          </a:p>
          <a:p>
            <a:r>
              <a:rPr lang="fr-FR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fr-FR" sz="14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fr-FR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tNear = max( max( t1.x, t1.y ), t1.z </a:t>
            </a:r>
            <a:r>
              <a:rPr lang="fr-FR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fr-FR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fr-FR" sz="14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fr-FR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tFar = min( min( t2.x, t2.y ), t2.z );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4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((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tFar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tNear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&amp;&amp; (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tNear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&lt; </a:t>
            </a:r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t) 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&amp;&amp; (</a:t>
            </a:r>
            <a:r>
              <a:rPr lang="en-US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tNear</a:t>
            </a:r>
            <a:r>
              <a:rPr lang="en-US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&gt; 0));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14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How should your ray packet be organized to minimize data reorganization?</a:t>
            </a:r>
          </a:p>
        </p:txBody>
      </p:sp>
    </p:spTree>
    <p:extLst>
      <p:ext uri="{BB962C8B-B14F-4D97-AF65-F5344CB8AC3E}">
        <p14:creationId xmlns:p14="http://schemas.microsoft.com/office/powerpoint/2010/main" val="364802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8" y="1446245"/>
            <a:ext cx="763670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It’s still slow… Now what?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Small things to look for: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a variable doesn’t change, make it </a:t>
            </a:r>
            <a:r>
              <a:rPr lang="en-US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const</a:t>
            </a:r>
            <a:endParaRPr lang="en-US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a function doesn’t change member data, make it </a:t>
            </a:r>
            <a:r>
              <a:rPr lang="en-US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const</a:t>
            </a:r>
            <a:endParaRPr lang="en-US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a function argument doesn’t change, make it </a:t>
            </a:r>
            <a:r>
              <a:rPr lang="en-US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const</a:t>
            </a:r>
            <a:endParaRPr lang="en-US" dirty="0" smtClean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a function argument is greater than 4 bytes (win32) or 8 bytes (x64), pass it by reference if possible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Virtual functions cannot be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inlined</a:t>
            </a:r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 not trust the compiler too much when it comes to optimization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Minimize divisions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Precalculate common expressions (you are not recalculating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rD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for each box intersection, are you?)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…Did you measure?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7208" y="5960533"/>
            <a:ext cx="8161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“Real-time 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Ray Tracing through the Eyes of a Game 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Developer”, </a:t>
            </a:r>
            <a:r>
              <a:rPr lang="en-US" sz="16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Bikker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2007</a:t>
            </a:r>
            <a:endParaRPr lang="en-US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Assessment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Top-level BVH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Traversal Efficiency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Optimization in Practice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Template Multithreading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Assessment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427" y="1446245"/>
            <a:ext cx="59095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 DAY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09.15: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Exam.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10.30:	Project Presentations.</a:t>
            </a:r>
          </a:p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Please prepare a demo of your project, and </a:t>
            </a:r>
            <a:b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tell a bit about the tech. Ten minutes per team.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11.30:	Lunch.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12.30:	Oral exams (optional) for final 11 points.</a:t>
            </a:r>
          </a:p>
        </p:txBody>
      </p:sp>
      <p:pic>
        <p:nvPicPr>
          <p:cNvPr id="2050" name="Picture 2" descr="http://ak7.picdn.net/shutterstock/videos/705691/preview/stock-footage-judgement-day-sign-under-an-ominous-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39" y="2123578"/>
            <a:ext cx="3810000" cy="2133601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22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Multithreading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8" y="1446245"/>
            <a:ext cx="38203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Job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public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virtual 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void Main() = 0;</a:t>
            </a:r>
          </a:p>
          <a:p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protected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: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friend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class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JobThread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void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RunCodeWrapper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};</a:t>
            </a:r>
          </a:p>
          <a:p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class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RenderJob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: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Job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public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: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void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Main();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void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Init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 ... );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};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2318" y="1446245"/>
            <a:ext cx="51136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In Game::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Init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():</a:t>
            </a:r>
          </a:p>
          <a:p>
            <a:endParaRPr lang="en-US" sz="8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CreateJobManager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( 8 );</a:t>
            </a:r>
          </a:p>
          <a:p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In your render function: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800" dirty="0" smtClean="0">
              <a:solidFill>
                <a:schemeClr val="bg1"/>
              </a:solidFill>
              <a:latin typeface="Consolas" panose="020B0609020204030204" pitchFamily="49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JobManager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*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jm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GetJobManager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for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 </a:t>
            </a:r>
            <a:r>
              <a:rPr lang="en-US" sz="1600" dirty="0" err="1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= 0;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&lt; 8;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++ )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 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jm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-&gt;AddJob2( &amp;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renderJob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[0] );</a:t>
            </a:r>
          </a:p>
          <a:p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jm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-&gt;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RunJobs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ea typeface="Cambria Math" panose="02040503050406030204" pitchFamily="18" charset="0"/>
                <a:cs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225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Multithreading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08" y="1446245"/>
            <a:ext cx="7636703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How to divide work over </a:t>
            </a:r>
            <a:r>
              <a:rPr lang="en-US" sz="2000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RenderJobs</a:t>
            </a:r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Quick and dirty:</a:t>
            </a:r>
          </a:p>
          <a:p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Divide screen in rectangles, render one per thread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Drawback: not all threads will complete at the same time.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Better:</a:t>
            </a:r>
          </a:p>
          <a:p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Divide the screen in ray packet sized rectangles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Let each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RenderJob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get a rectangle that is not being rendered yet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Continue until no rectangles are left.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Details in</a:t>
            </a: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“Ray Tracing for Real-time 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Games”,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Bikker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2012, page 46.</a:t>
            </a: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 but also on the next slide)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4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Multithreading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31825" y="1253069"/>
            <a:ext cx="740551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Global scope:</a:t>
            </a:r>
          </a:p>
          <a:p>
            <a:endParaRPr lang="en-US" sz="1600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volatile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waiting;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In your render function:</a:t>
            </a:r>
          </a:p>
          <a:p>
            <a:endParaRPr lang="en-US" sz="1600" dirty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waiting = </a:t>
            </a:r>
            <a:r>
              <a:rPr lang="en-US" sz="1600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totalTileCount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In </a:t>
            </a: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RenderJob</a:t>
            </a: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onsolas" panose="020B0609020204030204" pitchFamily="49" charset="0"/>
              </a:rPr>
              <a:t>::Main: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Consolas" panose="020B0609020204030204" pitchFamily="49" charset="0"/>
            </a:endParaRPr>
          </a:p>
          <a:p>
            <a:endParaRPr lang="en-US" sz="1600" dirty="0" smtClean="0">
              <a:solidFill>
                <a:srgbClr val="FFFF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(1)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(waiting 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 1)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volatile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LONG w =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AtomicDecrement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&amp;waiting );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dirty="0" smtClean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(w &gt;= 0) </a:t>
            </a:r>
            <a:r>
              <a:rPr lang="en-US" sz="16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RenderTile</a:t>
            </a: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w );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Multithreading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7208" y="1446245"/>
            <a:ext cx="7636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Note on multithreading: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 not ‘new’ a job each time you need it – allocate once, keep for next use!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5330" y="1324946"/>
            <a:ext cx="59995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Agenda:</a:t>
            </a:r>
          </a:p>
          <a:p>
            <a:endParaRPr lang="en-US" sz="2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Assessment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Top-level BVH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Traversal Efficiency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Optimization in Practice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Template Multithreading</a:t>
            </a:r>
            <a:endParaRPr lang="en-US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208" y="1446245"/>
            <a:ext cx="891488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Start working towards a playable game.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Dangers: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Featurecreep</a:t>
            </a:r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Bugs in final build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Developer blindness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Bottlenecks in the team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Stop adding features after Tuesday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Store a fully working version on Wednesday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Only replace it by something better if you’re sure it works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Have someone else play your game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Don’t let any team member deliver something vital on the last day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5476" y="820106"/>
            <a:ext cx="5291555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57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End of lecture 6.</a:t>
            </a:r>
            <a:endParaRPr lang="en-US" sz="57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42" name="Picture 2" descr="http://www.etfroundup.com/wp-content/uploads/2014/11/thats_all_folks_wall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811" y="2324435"/>
            <a:ext cx="5173221" cy="3233263"/>
          </a:xfrm>
          <a:prstGeom prst="rect">
            <a:avLst/>
          </a:prstGeom>
          <a:noFill/>
          <a:effectLst>
            <a:reflection blurRad="762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5482" y="4972923"/>
            <a:ext cx="4206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Algerian" panose="04020705040A02060702" pitchFamily="82" charset="0"/>
              </a:rPr>
              <a:t>Konec</a:t>
            </a:r>
            <a:r>
              <a:rPr lang="en-US" sz="2400" dirty="0">
                <a:solidFill>
                  <a:srgbClr val="FFFF00"/>
                </a:solidFill>
                <a:latin typeface="Algerian" panose="04020705040A02060702" pitchFamily="82" charset="0"/>
              </a:rPr>
              <a:t> je </a:t>
            </a:r>
            <a:r>
              <a:rPr lang="en-US" sz="2400" dirty="0" err="1">
                <a:solidFill>
                  <a:srgbClr val="FFFF00"/>
                </a:solidFill>
                <a:latin typeface="Algerian" panose="04020705040A02060702" pitchFamily="82" charset="0"/>
              </a:rPr>
              <a:t>blízko</a:t>
            </a:r>
            <a:endParaRPr lang="en-US" sz="24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98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Assessment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427" y="1446245"/>
            <a:ext cx="59095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PART1: Exam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exam will be a multiple-choice exam, covering the theory presented in the lectures and summarized in the slides.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How to study for the exam:</a:t>
            </a:r>
          </a:p>
          <a:p>
            <a:endParaRPr lang="en-US" sz="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Study the slides. The exam will cover high-level concepts. If you understand the material, you should not have a problem.</a:t>
            </a:r>
          </a:p>
        </p:txBody>
      </p:sp>
      <p:pic>
        <p:nvPicPr>
          <p:cNvPr id="2050" name="Picture 2" descr="http://ak7.picdn.net/shutterstock/videos/705691/preview/stock-footage-judgement-day-sign-under-an-ominous-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39" y="2123578"/>
            <a:ext cx="3810000" cy="2133601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Assessment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428" y="1446245"/>
            <a:ext cx="614871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PART2: Practical Assignment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task is to create a game using the supplied rasterizer. The game must have the option to switch from rasterization to ray tracing at run-time.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Minimum requirements:</a:t>
            </a:r>
          </a:p>
          <a:p>
            <a:endParaRPr lang="en-US" sz="800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application must be a game. This may be broadly interpreted, but ‘interactivity’ and ‘multiple models’ are expected. A ‘win’ condition is not strictly necessary.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ray tracer must produce images at 800x600 within 2 seconds for a scene of at least 256 primitives. This requires an acceleration structure. For other window sizes, scale render time linearly. Render time does not include BVH construction.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ray tracer must at least support shadows from point lights and reflection. Your application must demonstrate this capability.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rasterizer and ray tracer must use the same camera.</a:t>
            </a:r>
            <a:endParaRPr lang="en-US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 descr="http://ak7.picdn.net/shutterstock/videos/705691/preview/stock-footage-judgement-day-sign-under-an-ominous-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39" y="2123578"/>
            <a:ext cx="3810000" cy="2133601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8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Assessment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427" y="1446245"/>
            <a:ext cx="593208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PART2: Practical Assignment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task is to create a game using the supplied rasterizer. The game must have the option to switch from rasterization to ray tracing at run-time.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Extra points for: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polished game. Win condition, main menu / settings screen, good game design, integration of a physics engine, sound and attractive art all contribute to this. Good use of ray tracing features is also appreciated.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 advanced ray tracer. This could simply be a Whitted-style ray tracer fast enough to play the game, or a path tracer producing high quality images.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general: display of passion for the subject (although effort by itself is not rewarded).</a:t>
            </a:r>
          </a:p>
        </p:txBody>
      </p:sp>
      <p:pic>
        <p:nvPicPr>
          <p:cNvPr id="7" name="Picture 2" descr="http://ak7.picdn.net/shutterstock/videos/705691/preview/stock-footage-judgement-day-sign-under-an-ominous-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39" y="2123578"/>
            <a:ext cx="3810000" cy="2133601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40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Assessment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428" y="1446245"/>
            <a:ext cx="5886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PART2: Practical Assignment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task is to create a game using the supplied rasterizer. The game must have the option to switch from rasterization to ray tracing at run-time.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 Team Factor:</a:t>
            </a:r>
          </a:p>
          <a:p>
            <a:endParaRPr lang="en-US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 receive a grade for your project </a:t>
            </a:r>
            <a:r>
              <a:rPr lang="en-US" sz="1600" i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as a team.</a:t>
            </a: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If for some reason you do not agree with this, you can indicate this, in which case we will decide on a case-by-case basis.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Picture 2" descr="http://ak7.picdn.net/shutterstock/videos/705691/preview/stock-footage-judgement-day-sign-under-an-ominous-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39" y="2123578"/>
            <a:ext cx="3810000" cy="2133601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67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Assessment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428" y="1446245"/>
            <a:ext cx="57853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PART2: Practical Assignment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task is to create a game using the supplied rasterizer. The game must have the option to switch from rasterization to ray tracing at run-time.</a:t>
            </a:r>
          </a:p>
          <a:p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Deliverables:</a:t>
            </a:r>
          </a:p>
          <a:p>
            <a:endParaRPr lang="en-US" dirty="0" smtClean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Hand in your project in the way that is normally used for software projects.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Present your project as a team on Friday: demonstrate the software, and tell a bit about its features. Provide some technical details.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grade will be based on this presentation, and a source review.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Given the time constraints, a report is not necessary.</a:t>
            </a:r>
          </a:p>
        </p:txBody>
      </p:sp>
      <p:pic>
        <p:nvPicPr>
          <p:cNvPr id="7" name="Picture 2" descr="http://ak7.picdn.net/shutterstock/videos/705691/preview/stock-footage-judgement-day-sign-under-an-ominous-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139" y="2123578"/>
            <a:ext cx="3810000" cy="2133601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6027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7C9DB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Ray Tracing for Games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30629" y="400110"/>
            <a:ext cx="11896530" cy="0"/>
          </a:xfrm>
          <a:prstGeom prst="line">
            <a:avLst/>
          </a:prstGeom>
          <a:ln w="12700">
            <a:solidFill>
              <a:srgbClr val="B7C9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967" y="529079"/>
            <a:ext cx="3861222" cy="453054"/>
          </a:xfrm>
          <a:prstGeom prst="rect">
            <a:avLst/>
          </a:prstGeom>
          <a:noFill/>
          <a:effectLst>
            <a:reflection blurRad="50800" stA="55000" endPos="55000" dir="5400000" sy="-100000" algn="bl" rotWithShape="0"/>
          </a:effectLst>
        </p:spPr>
        <p:txBody>
          <a:bodyPr wrap="square" tIns="0" bIns="0" rtlCol="0"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Course Assessment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428" y="1446245"/>
            <a:ext cx="93187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BALANCING</a:t>
            </a:r>
          </a:p>
          <a:p>
            <a:endParaRPr lang="en-US" sz="2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final grade will be the total of points earned for each of the parts. For the exam, a maximum of 40 points can be obtained. For the practical project, a maximum of 39 points can be obtained. The final 11 points (for an A) may be earned in the oral examination.</a:t>
            </a:r>
          </a:p>
        </p:txBody>
      </p:sp>
      <p:pic>
        <p:nvPicPr>
          <p:cNvPr id="7" name="Picture 2" descr="http://ak7.picdn.net/shutterstock/videos/705691/preview/stock-footage-judgement-day-sign-under-an-ominous-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05" y="3342778"/>
            <a:ext cx="5198689" cy="2911267"/>
          </a:xfrm>
          <a:prstGeom prst="rect">
            <a:avLst/>
          </a:prstGeom>
          <a:noFill/>
          <a:effectLst>
            <a:reflection blurRad="5080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6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2188</Words>
  <Application>Microsoft Office PowerPoint</Application>
  <PresentationFormat>Widescreen</PresentationFormat>
  <Paragraphs>463</Paragraphs>
  <Slides>36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Algerian</vt:lpstr>
      <vt:lpstr>Arial</vt:lpstr>
      <vt:lpstr>Calibri</vt:lpstr>
      <vt:lpstr>Calibri Light</vt:lpstr>
      <vt:lpstr>Cambria Math</vt:lpstr>
      <vt:lpstr>Candara</vt:lpstr>
      <vt:lpstr>Consolas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Jacco</dc:creator>
  <cp:lastModifiedBy>Jacco</cp:lastModifiedBy>
  <cp:revision>100</cp:revision>
  <dcterms:created xsi:type="dcterms:W3CDTF">2015-01-27T10:37:45Z</dcterms:created>
  <dcterms:modified xsi:type="dcterms:W3CDTF">2015-03-16T15:31:22Z</dcterms:modified>
</cp:coreProperties>
</file>