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0" r:id="rId5"/>
    <p:sldId id="272" r:id="rId6"/>
    <p:sldId id="273" r:id="rId7"/>
    <p:sldId id="274" r:id="rId8"/>
    <p:sldId id="276" r:id="rId9"/>
    <p:sldId id="262" r:id="rId10"/>
    <p:sldId id="263" r:id="rId11"/>
    <p:sldId id="275" r:id="rId12"/>
    <p:sldId id="277" r:id="rId13"/>
    <p:sldId id="278" r:id="rId14"/>
    <p:sldId id="264" r:id="rId15"/>
    <p:sldId id="279" r:id="rId16"/>
    <p:sldId id="266" r:id="rId17"/>
    <p:sldId id="267" r:id="rId18"/>
    <p:sldId id="280" r:id="rId19"/>
    <p:sldId id="281" r:id="rId20"/>
    <p:sldId id="282" r:id="rId21"/>
    <p:sldId id="283" r:id="rId22"/>
    <p:sldId id="284" r:id="rId23"/>
    <p:sldId id="26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7C9DB"/>
    <a:srgbClr val="8E8ED6"/>
    <a:srgbClr val="537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1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3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1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6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5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1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8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5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D64B-87CA-4407-A6AA-04371348F1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AA8C9-ECCA-45D0-8A1C-C1835BD7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1273" y="1390261"/>
            <a:ext cx="6027576" cy="311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Ray Tracing for Games</a:t>
            </a:r>
          </a:p>
          <a:p>
            <a:pPr>
              <a:lnSpc>
                <a:spcPct val="150000"/>
              </a:lnSpc>
            </a:pPr>
            <a:r>
              <a:rPr lang="en-US" sz="21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Dr. Jacco </a:t>
            </a:r>
            <a:r>
              <a:rPr lang="en-US" sz="21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Bikker</a:t>
            </a:r>
            <a:r>
              <a:rPr lang="en-US" sz="21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-  FEL/CVUT, Prague, March 9 - 20</a:t>
            </a:r>
          </a:p>
          <a:p>
            <a:pPr>
              <a:lnSpc>
                <a:spcPct val="150000"/>
              </a:lnSpc>
            </a:pPr>
            <a:endParaRPr lang="en-US" sz="21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57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SIMD</a:t>
            </a:r>
            <a:endParaRPr lang="en-US" sz="57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32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Particle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float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x, y,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Particle p[64];</a:t>
            </a:r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Moving four particles using SSE: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px4 = _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mm_set_ps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p[0].x, p[1].x, p[2].x, p[3].x );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</a:t>
            </a:r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_m128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vx4 = _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mm_set_ps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p[0].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, p[1].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, p[2].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, p[3].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);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px4 = _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mm_add_ps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px4, vx4 );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…</a:t>
            </a:r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1713" y="1392455"/>
            <a:ext cx="33671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Moving a particle: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p[0].x += p[0].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p[0].y += p[0].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;</a:t>
            </a:r>
          </a:p>
        </p:txBody>
      </p:sp>
      <p:pic>
        <p:nvPicPr>
          <p:cNvPr id="1026" name="Picture 2" descr="http://tosic.com/wp-content/uploads/2014/02/phtev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042" y="3792574"/>
            <a:ext cx="1780001" cy="172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83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32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7209" y="1446245"/>
            <a:ext cx="36024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Particle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float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x, y,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Particle p[64];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59636" y="1446245"/>
            <a:ext cx="2467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FF00"/>
                </a:solidFill>
              </a:rPr>
              <a:t>AoS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9635" y="3462181"/>
            <a:ext cx="2467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FF00"/>
                </a:solidFill>
              </a:rPr>
              <a:t>SoA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7209" y="3593699"/>
            <a:ext cx="1866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float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x[64];</a:t>
            </a:r>
          </a:p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float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y[64];</a:t>
            </a:r>
          </a:p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float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[64];</a:t>
            </a:r>
          </a:p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float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[64];</a:t>
            </a: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8441" y="3593699"/>
            <a:ext cx="2152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x4[16];</a:t>
            </a:r>
          </a:p>
          <a:p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y4[16];</a:t>
            </a:r>
          </a:p>
          <a:p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vx4[16];</a:t>
            </a:r>
          </a:p>
          <a:p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vy4[16];</a:t>
            </a: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1523" y="3593699"/>
            <a:ext cx="1330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{</a:t>
            </a:r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8506" y="3593699"/>
            <a:ext cx="805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  <a:endParaRPr lang="en-US" dirty="0" smtClean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7209" y="5239502"/>
            <a:ext cx="6040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x4[0] = _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mm_add_ps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x4[0], vx4[0] );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y4[0] = _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mm_add_ps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y4[0], vy4[0] );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6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32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59636" y="1446245"/>
            <a:ext cx="2467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FF00"/>
                </a:solidFill>
              </a:rPr>
              <a:t>AoS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9635" y="3462181"/>
            <a:ext cx="2467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FF00"/>
                </a:solidFill>
              </a:rPr>
              <a:t>SoA</a:t>
            </a:r>
            <a:endParaRPr lang="en-US" sz="9600" b="1" dirty="0">
              <a:solidFill>
                <a:srgbClr val="FFFF00"/>
              </a:solidFill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05" y="1446245"/>
            <a:ext cx="4372485" cy="473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4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3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32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985" y="2167007"/>
            <a:ext cx="2669498" cy="28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7209" y="1782147"/>
            <a:ext cx="66355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Vectorization</a:t>
            </a: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sz="2000" i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“The Art of rewriting your algorithm so that it operates in four separate streams, rather than one.”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Note: compilers will apply SSE2/3/4 for you as well: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vector3f A = { 0, 1, 2 };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vector3f B = { 5, 5, 5 };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 += B;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This will marginally speed up </a:t>
            </a:r>
            <a:r>
              <a:rPr lang="en-US" sz="2000" i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one line </a:t>
            </a: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of your code; manual </a:t>
            </a:r>
            <a:r>
              <a:rPr lang="en-US" sz="20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vectorization</a:t>
            </a: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is much more fundamental.</a:t>
            </a:r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2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95330" y="1324946"/>
            <a:ext cx="59995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Agenda:</a:t>
            </a:r>
          </a:p>
          <a:p>
            <a:endParaRPr lang="en-US" sz="28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Scalar to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Vectorized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Applied SIMD: Ray Tracing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90" y="2544147"/>
            <a:ext cx="3298783" cy="257835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0160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54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739" y="1253229"/>
            <a:ext cx="5849261" cy="457183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0160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06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95330" y="1324946"/>
            <a:ext cx="59995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Agenda:</a:t>
            </a:r>
          </a:p>
          <a:p>
            <a:endParaRPr lang="en-US" sz="28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Scalar to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Vectorized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Applied SIMD: Ray Tracing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90" y="2544147"/>
            <a:ext cx="3298783" cy="257835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0160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3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What if not all streams do the same thing?</a:t>
            </a:r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208" y="2338892"/>
            <a:ext cx="8077200" cy="23383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54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What if not all streams do the same thing?</a:t>
            </a:r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07208" y="2284754"/>
            <a:ext cx="81534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</a:rPr>
              <a:t>mm_cmpeq_ps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		==</a:t>
            </a:r>
          </a:p>
          <a:p>
            <a:pPr algn="l" eaLnBrk="1" hangingPunct="1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</a:rPr>
              <a:t>mm_cmplt_ps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		&lt;</a:t>
            </a:r>
          </a:p>
          <a:p>
            <a:pPr algn="l" eaLnBrk="1" hangingPunct="1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</a:rPr>
              <a:t>mm_cmpgt_ps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		&gt;</a:t>
            </a:r>
          </a:p>
          <a:p>
            <a:pPr algn="l" eaLnBrk="1" hangingPunct="1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</a:rPr>
              <a:t>mm_cmple_ps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		&lt;=</a:t>
            </a:r>
          </a:p>
          <a:p>
            <a:pPr algn="l" eaLnBrk="1" hangingPunct="1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</a:rPr>
              <a:t>mm_cmpge_ps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		&gt;=</a:t>
            </a:r>
          </a:p>
          <a:p>
            <a:pPr algn="l" eaLnBrk="1" hangingPunct="1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</a:rPr>
              <a:t>mm_cmpne_ps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		!=</a:t>
            </a:r>
          </a:p>
          <a:p>
            <a:pPr algn="l" eaLnBrk="1" hangingPunct="1"/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Result of a comparison: __m128    </a:t>
            </a:r>
            <a:r>
              <a:rPr lang="en-US" sz="2000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(so, 128 bits for four results)</a:t>
            </a:r>
          </a:p>
          <a:p>
            <a:pPr algn="l" eaLnBrk="1" hangingPunct="1"/>
            <a:endParaRPr lang="en-US" sz="2000" i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algn="l" eaLnBrk="1" hangingPunct="1"/>
            <a:r>
              <a:rPr lang="en-US" sz="2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Meaning:</a:t>
            </a:r>
            <a:r>
              <a:rPr lang="en-US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32bits are set to 1 if ‘true’, or ‘0’ when false.</a:t>
            </a:r>
          </a:p>
          <a:p>
            <a:pPr algn="l" eaLnBrk="1" hangingPunct="1"/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algn="l" eaLnBrk="1" hangingPunct="1"/>
            <a:r>
              <a:rPr lang="en-US" sz="2000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              The purpose of this is </a:t>
            </a:r>
            <a:r>
              <a:rPr lang="en-US" sz="2000" i="1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masking</a:t>
            </a:r>
            <a:r>
              <a:rPr lang="en-US" sz="2000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82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What if not all streams do the same thing?</a:t>
            </a:r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07208" y="2284754"/>
            <a:ext cx="81534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a[4] = { 1, -5, 3.14f, 0 }; 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(a[0] &lt; 0) a[0] = 999;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(a[1] &lt; 0) a[1] = 999;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(a[2] &lt; 0) a[2] = 999;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(a[3] &lt; 0) a[3] = 999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in SSE: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a4 = _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mm_set_ps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( 1, -5, 3.14f, 0 );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nine4 = _mm_set_ps1( 999 );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zero4 = _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mm_setzero_ps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mask = _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mm_cmplt_ps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a4, zero4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800" dirty="0" smtClean="0">
                <a:solidFill>
                  <a:srgbClr val="00FF00"/>
                </a:solidFill>
                <a:cs typeface="Courier New" panose="02070309020205020404" pitchFamily="49" charset="0"/>
              </a:rPr>
              <a:t>00000000000000000000000000000000111111111111111111111111111111110000000000000000000000000000000000000000000000000000000000000000</a:t>
            </a:r>
            <a:endParaRPr lang="en-US" sz="2000" i="1" dirty="0">
              <a:solidFill>
                <a:srgbClr val="00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5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95330" y="1324946"/>
            <a:ext cx="59995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Agenda:</a:t>
            </a:r>
          </a:p>
          <a:p>
            <a:endParaRPr lang="en-US" sz="28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Scalar to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Vectorized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Applied SIMD: Ray Tracing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90" y="2544147"/>
            <a:ext cx="3298783" cy="257835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0160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6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What if not all streams do the same thing?</a:t>
            </a:r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07208" y="2284754"/>
            <a:ext cx="81534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a4 = _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mm_set_ps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( 1, -5, 3.14f, 0 );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nine4 = _mm_set_ps1( 999 );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zero4 = _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mm_setzero_ps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m128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mask = _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mm_cmplt_ps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a4, zero4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800" dirty="0" smtClean="0">
                <a:solidFill>
                  <a:srgbClr val="00FF00"/>
                </a:solidFill>
                <a:cs typeface="Courier New" panose="02070309020205020404" pitchFamily="49" charset="0"/>
              </a:rPr>
              <a:t>00000000000000000000000000000000111111111111111111111111111111110000000000000000000000000000000000000000000000000000000000000000</a:t>
            </a:r>
          </a:p>
          <a:p>
            <a:pPr eaLnBrk="1" hangingPunct="1"/>
            <a:endParaRPr lang="en-US" sz="800" i="1" dirty="0">
              <a:solidFill>
                <a:srgbClr val="00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part1 = _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mm_and_ps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mask, nine4 );</a:t>
            </a:r>
          </a:p>
          <a:p>
            <a:pPr eaLnBrk="1" hangingPunct="1"/>
            <a:r>
              <a:rPr lang="en-US" dirty="0" smtClean="0">
                <a:solidFill>
                  <a:srgbClr val="00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// yields: { 0, 999, 0, 0 }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part 2 = _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mm_andnot_ps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mask, a4 );</a:t>
            </a:r>
          </a:p>
          <a:p>
            <a:pPr eaLnBrk="1" hangingPunct="1"/>
            <a:r>
              <a:rPr lang="en-US" dirty="0" smtClean="0">
                <a:solidFill>
                  <a:srgbClr val="00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// yields: { 1, 0, 3.14, 0 }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a4 =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mm_or_ps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part1, part2 );</a:t>
            </a:r>
          </a:p>
          <a:p>
            <a:pPr eaLnBrk="1" hangingPunct="1"/>
            <a:r>
              <a:rPr lang="en-US" dirty="0" smtClean="0">
                <a:solidFill>
                  <a:srgbClr val="00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// yields: { 1, 999, 3.14, 0 }</a:t>
            </a:r>
            <a:endParaRPr lang="en-US" dirty="0">
              <a:solidFill>
                <a:srgbClr val="00FF00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0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Broken streams</a:t>
            </a:r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07208" y="2284754"/>
            <a:ext cx="8153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4;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 ) if (alive[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+= 0.5f * g * m[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+= 0.5f * g * m[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…becomes:</a:t>
            </a:r>
          </a:p>
          <a:p>
            <a:pPr eaLnBrk="1" hangingPunct="1"/>
            <a:endParaRPr lang="en-US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eaLnBrk="1" hangingPunct="1"/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4;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 )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+= 0.5f * g * m[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(alive[</a:t>
            </a:r>
            <a:r>
              <a:rPr lang="en-US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&amp; 1);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+= 0.5f * g * m[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(alive[</a:t>
            </a:r>
            <a:r>
              <a:rPr lang="en-US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&amp; 1);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endParaRPr lang="en-US" dirty="0">
              <a:solidFill>
                <a:srgbClr val="00FF00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2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Broken streams</a:t>
            </a:r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07208" y="2284754"/>
            <a:ext cx="81534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4;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 )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+= 0.5f * g * m[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(alive[</a:t>
            </a:r>
            <a:r>
              <a:rPr lang="en-US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&amp; 1);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+= 0.5f * g * m[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(alive[</a:t>
            </a:r>
            <a:r>
              <a:rPr lang="en-US" dirty="0" err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&amp; 1);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Handling streams that should not update anything:</a:t>
            </a:r>
          </a:p>
          <a:p>
            <a:pPr eaLnBrk="1" hangingPunct="1"/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2000" i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Just execute them, but mask out the results.</a:t>
            </a:r>
            <a:endParaRPr lang="en-US" sz="2000" i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endParaRPr lang="en-US" dirty="0">
              <a:solidFill>
                <a:srgbClr val="00FF00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1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95330" y="1324946"/>
            <a:ext cx="59995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Agenda:</a:t>
            </a:r>
          </a:p>
          <a:p>
            <a:endParaRPr lang="en-US" sz="28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Scalar to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Vectorized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Applied SIMD: Ray Tracing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90" y="2544147"/>
            <a:ext cx="3298783" cy="257835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0160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21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Applied SIMD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7208" y="1446245"/>
            <a:ext cx="80523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SIMD in ray tracing: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Normalize 4 rays at the cost of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Intersect 4 rays with one primitive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Intersect 1 ray with four primitives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Check 4 bounding boxes at the cost of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Check 4 candidate planes in the binned BVH builder at the cost of 1</a:t>
            </a:r>
            <a:endParaRPr lang="en-US" sz="20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Applying SIMD to a ray tracer is relatively easy to do, and typically yields performance improvements of </a:t>
            </a:r>
            <a:r>
              <a:rPr lang="en-US" sz="2000" i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400% or better.</a:t>
            </a:r>
            <a:endParaRPr lang="en-US" sz="1600" i="1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7208" y="1782147"/>
            <a:ext cx="78231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Parallel processing using 32-bit integers: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			00000001  00000001  00000001  00000001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{		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	00000001 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00000001  00000001  00000001</a:t>
            </a:r>
            <a:endParaRPr lang="en-US" sz="1600" dirty="0" smtClean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a4;		-------------------------------------- +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char a[4];		00000010  00000010  00000010  00000010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32-bit</a:t>
            </a:r>
            <a:r>
              <a:rPr lang="en-US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integer </a:t>
            </a:r>
            <a:r>
              <a:rPr lang="en-US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vectorization</a:t>
            </a:r>
            <a:r>
              <a:rPr lang="en-US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: 4 streams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7208" y="4459877"/>
            <a:ext cx="30916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Problems: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000" b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Overflow</a:t>
            </a:r>
            <a:endParaRPr lang="en-US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Limited range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Integer only (unsigned)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Not intuitive</a:t>
            </a:r>
            <a:endParaRPr lang="en-US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8831" y="4459877"/>
            <a:ext cx="50331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Ideally:</a:t>
            </a:r>
            <a:endParaRPr lang="en-US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000" b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Separated streams</a:t>
            </a:r>
            <a:endParaRPr lang="en-US" b="1" dirty="0">
              <a:solidFill>
                <a:srgbClr val="00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Full range</a:t>
            </a:r>
            <a:endParaRPr lang="en-US" b="1" dirty="0">
              <a:solidFill>
                <a:srgbClr val="00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All data types</a:t>
            </a:r>
            <a:endParaRPr lang="en-US" b="1" dirty="0">
              <a:solidFill>
                <a:srgbClr val="00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Easy to use</a:t>
            </a:r>
            <a:endParaRPr lang="en-US" b="1" dirty="0">
              <a:solidFill>
                <a:srgbClr val="00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7208" y="1782147"/>
            <a:ext cx="782319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SSE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32-bit:</a:t>
            </a: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char, char, char, char } =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128-bit:</a:t>
            </a: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float, float, float, float } = __m128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 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 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 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 = __m128i</a:t>
            </a:r>
          </a:p>
          <a:p>
            <a:endParaRPr lang="en-US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0246" y="2547816"/>
            <a:ext cx="4336821" cy="2062103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SSE: Streaming SIMD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Extension</a:t>
            </a:r>
          </a:p>
          <a:p>
            <a:pPr>
              <a:spcBef>
                <a:spcPct val="50000"/>
              </a:spcBef>
            </a:pPr>
            <a:endParaRPr lang="en-US" sz="800" dirty="0"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Introduced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by Intel for P3 (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1999)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70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assembler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instructions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Operates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on 128-bit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registers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Allows you to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work on four floats at a 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time</a:t>
            </a:r>
          </a:p>
          <a:p>
            <a:endParaRPr lang="en-US" sz="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3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7208" y="1782147"/>
            <a:ext cx="78231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SSE2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8/16/32/64 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bit 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float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, signed, unsigned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No overflow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Min, max, saturation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Faster than single</a:t>
            </a:r>
            <a:endParaRPr lang="en-US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57351" y="1782147"/>
            <a:ext cx="6073193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Practical</a:t>
            </a:r>
            <a:r>
              <a:rPr lang="en-US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dirty="0">
                <a:solidFill>
                  <a:srgbClr val="00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#include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“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emmintrin.h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”</a:t>
            </a: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 = _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mm_set_ps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( 1.5f, 2.0f, 3.14f, 4.01f );</a:t>
            </a: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b = _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mm_set_ps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( 1.0f, 1.0f, 1.0f, 1.0f );</a:t>
            </a: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c = _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mm_add_ps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a, b );</a:t>
            </a: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union</a:t>
            </a:r>
          </a:p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{</a:t>
            </a:r>
          </a:p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a4;</a:t>
            </a:r>
          </a:p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float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a[4];</a:t>
            </a:r>
          </a:p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};</a:t>
            </a:r>
          </a:p>
          <a:p>
            <a:pPr eaLnBrk="1" hangingPunct="1">
              <a:spcBef>
                <a:spcPct val="50000"/>
              </a:spcBef>
            </a:pPr>
            <a:endParaRPr lang="en-US" sz="12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6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7208" y="1782147"/>
            <a:ext cx="78231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SSE2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8/16/32/64 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bit 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float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, signed, unsigned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No overflow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Min, max, saturation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Faster than single</a:t>
            </a:r>
            <a:endParaRPr lang="en-US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57351" y="1782147"/>
            <a:ext cx="607319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Assembler-like syntax:</a:t>
            </a: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a, b;</a:t>
            </a: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1600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c = a + b;</a:t>
            </a: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1600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c 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mm_add_ps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a, b );</a:t>
            </a: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d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mm_mul_ps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a, b );</a:t>
            </a: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mm_div_ps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a, b );</a:t>
            </a: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mm_sub_ps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a, b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);</a:t>
            </a: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g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mm_sqrt_ps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);</a:t>
            </a:r>
          </a:p>
          <a:p>
            <a:pPr eaLnBrk="1" hangingPunct="1"/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h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mm_rcp_ps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);</a:t>
            </a:r>
          </a:p>
          <a:p>
            <a:pPr eaLnBrk="1" hangingPunct="1"/>
            <a:r>
              <a:rPr lang="en-US" sz="1600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</a:t>
            </a:r>
            <a:r>
              <a:rPr lang="en-US" sz="1600" dirty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m128 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mm_rsqrt_ps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b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);</a:t>
            </a: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2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7024255" y="2787073"/>
            <a:ext cx="1752600" cy="4572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024255" y="2863273"/>
            <a:ext cx="1676400" cy="381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7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7208" y="1782147"/>
            <a:ext cx="78231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SSE2</a:t>
            </a:r>
          </a:p>
          <a:p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8/16/32/64 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bit 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float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, signed, unsigned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No overflow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Min, max, saturation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nsolas" panose="020B0609020204030204" pitchFamily="49" charset="0"/>
              </a:rPr>
              <a:t>  Faster than single</a:t>
            </a:r>
            <a:endParaRPr lang="en-US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57351" y="1782147"/>
            <a:ext cx="607319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Assembler-like syntax:</a:t>
            </a:r>
            <a:endParaRPr lang="en-US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c = dx * dx + 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dy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* 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dy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sz="1600" dirty="0" smtClean="0">
                <a:solidFill>
                  <a:srgbClr val="FFFF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__m128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c =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mm_add_ps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</a:t>
            </a:r>
          </a:p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mm_mul_ps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dx, dx ),</a:t>
            </a:r>
          </a:p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 _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mm_mul_ps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( 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dy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dy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)</a:t>
            </a: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);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/>
            <a:endParaRPr lang="en-US" sz="1600" dirty="0">
              <a:solidFill>
                <a:schemeClr val="bg1"/>
              </a:solidFill>
              <a:latin typeface="Consolas" panose="020B0609020204030204" pitchFamily="49" charset="0"/>
              <a:ea typeface="Cambria Math" panose="02040503050406030204" pitchFamily="18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2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7637441" y="2281464"/>
            <a:ext cx="1752600" cy="4572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637441" y="2357664"/>
            <a:ext cx="1676400" cy="381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0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967" y="529079"/>
            <a:ext cx="4629366" cy="453054"/>
          </a:xfrm>
          <a:prstGeom prst="rect">
            <a:avLst/>
          </a:prstGeom>
          <a:noFill/>
          <a:effectLst>
            <a:reflection blurRad="50800" stA="55000" endPos="55000" dir="5400000" sy="-100000" algn="bl" rotWithShape="0"/>
          </a:effectLst>
        </p:spPr>
        <p:txBody>
          <a:bodyPr wrap="square" tIns="0" bIns="0" rtlCol="0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739" y="1253229"/>
            <a:ext cx="5849261" cy="457183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0160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38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2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7C9D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Ray Tracing for Games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0629" y="400110"/>
            <a:ext cx="11896530" cy="0"/>
          </a:xfrm>
          <a:prstGeom prst="line">
            <a:avLst/>
          </a:prstGeom>
          <a:ln w="12700">
            <a:solidFill>
              <a:srgbClr val="B7C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95330" y="1324946"/>
            <a:ext cx="59995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Agenda:</a:t>
            </a:r>
          </a:p>
          <a:p>
            <a:endParaRPr lang="en-US" sz="28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to SIMD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AoS</a:t>
            </a: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SoA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From Scalar to </a:t>
            </a:r>
            <a:r>
              <a:rPr lang="en-US" sz="2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Vectorized</a:t>
            </a: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Masking Streams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Applied SIMD: Ray Tracing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90" y="2544147"/>
            <a:ext cx="3298783" cy="257835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10160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2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1358</Words>
  <Application>Microsoft Office PowerPoint</Application>
  <PresentationFormat>Widescreen</PresentationFormat>
  <Paragraphs>309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Consolas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Jacco</dc:creator>
  <cp:lastModifiedBy>Jacco</cp:lastModifiedBy>
  <cp:revision>65</cp:revision>
  <dcterms:created xsi:type="dcterms:W3CDTF">2015-01-27T10:37:45Z</dcterms:created>
  <dcterms:modified xsi:type="dcterms:W3CDTF">2015-02-23T12:47:25Z</dcterms:modified>
</cp:coreProperties>
</file>