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1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4" r:id="rId21"/>
    <p:sldId id="282" r:id="rId22"/>
    <p:sldId id="283" r:id="rId23"/>
    <p:sldId id="284" r:id="rId24"/>
    <p:sldId id="285" r:id="rId25"/>
    <p:sldId id="292" r:id="rId26"/>
    <p:sldId id="293" r:id="rId27"/>
    <p:sldId id="265" r:id="rId28"/>
    <p:sldId id="266" r:id="rId29"/>
    <p:sldId id="267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5" r:id="rId38"/>
    <p:sldId id="297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9DB"/>
    <a:srgbClr val="00FF00"/>
    <a:srgbClr val="8E8ED6"/>
    <a:srgbClr val="537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A18F-39B3-4957-A57C-40DE4504C6B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C39D2-6E50-4DF7-BBBE-0E1B9596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D64B-87CA-4407-A6AA-04371348F19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Dropbox\Jacco\lectures\Prague\5%20faces%20by%20Fairlight%20&amp;%20Cloudkicker%20-%20Revision%202013.mp4" TargetMode="External"/><Relationship Id="rId1" Type="http://schemas.microsoft.com/office/2007/relationships/media" Target="file:///D:\Dropbox\Jacco\lectures\Prague\5%20faces%20by%20Fairlight%20&amp;%20Cloudkicker%20-%20Revision%202013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273" y="1390261"/>
            <a:ext cx="6027576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Tracing for Games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Jacco </a:t>
            </a:r>
            <a:r>
              <a:rPr lang="en-US" sz="21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-  FEL/CVUT, Prague, March 9 - 20</a:t>
            </a:r>
          </a:p>
          <a:p>
            <a:pPr>
              <a:lnSpc>
                <a:spcPct val="150000"/>
              </a:lnSpc>
            </a:pPr>
            <a:endParaRPr lang="en-US" sz="21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Fast Ray </a:t>
            </a: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Tracing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Nelze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přeložit</a:t>
            </a:r>
            <a:endParaRPr lang="en-US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3727764">
            <a:off x="6550815" y="3592523"/>
            <a:ext cx="756108" cy="1826213"/>
          </a:xfrm>
          <a:prstGeom prst="triangle">
            <a:avLst>
              <a:gd name="adj" fmla="val 75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87412" y="2071396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71657" y="3007567"/>
            <a:ext cx="416767" cy="447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0253" y="342997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5991" y="4536103"/>
            <a:ext cx="895740" cy="907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0971" y="514078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58181" y="5031249"/>
            <a:ext cx="414627" cy="412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6706" y="1682358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28016" y="155198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00073" y="1951543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5396" y="157103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8763" y="1848754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25396" y="2332049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8043" y="1475006"/>
            <a:ext cx="4433543" cy="4439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58938" y="1475006"/>
            <a:ext cx="302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Reducing M by traversing a binary tree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68043" y="6148873"/>
            <a:ext cx="44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 N = pixels; M = primitives; L = lights</a:t>
            </a: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718472" y="1638337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7163" y="176870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15852" y="165738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91843" y="204029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89219" y="1935104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15851" y="2418399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63131" y="2349670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457180" y="320649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65972" y="370824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1001" y="4962962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38453" y="5212667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26690" y="541905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84815" y="1475006"/>
            <a:ext cx="0" cy="443937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92510" y="1551987"/>
            <a:ext cx="1855620" cy="419528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25938" y="4112062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58182" y="2071396"/>
            <a:ext cx="1906720" cy="337263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1" idx="1"/>
            <a:endCxn id="41" idx="3"/>
          </p:cNvCxnSpPr>
          <p:nvPr/>
        </p:nvCxnSpPr>
        <p:spPr>
          <a:xfrm>
            <a:off x="3792510" y="3649630"/>
            <a:ext cx="1855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43" idx="3"/>
          </p:cNvCxnSpPr>
          <p:nvPr/>
        </p:nvCxnSpPr>
        <p:spPr>
          <a:xfrm>
            <a:off x="5958182" y="3757712"/>
            <a:ext cx="19067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792510" y="1551988"/>
            <a:ext cx="1062139" cy="100270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50971" y="5140781"/>
            <a:ext cx="597159" cy="60649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990253" y="2074492"/>
            <a:ext cx="1698171" cy="196197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58181" y="3619692"/>
            <a:ext cx="1906721" cy="18213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674578" y="2579490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root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46306" y="3295825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46133" y="3295825"/>
            <a:ext cx="79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44659" y="416698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074588" y="416698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bottom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66122" y="416698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996051" y="416698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bottom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2" name="Straight Connector 61"/>
          <p:cNvCxnSpPr>
            <a:stCxn id="54" idx="2"/>
            <a:endCxn id="55" idx="0"/>
          </p:cNvCxnSpPr>
          <p:nvPr/>
        </p:nvCxnSpPr>
        <p:spPr>
          <a:xfrm flipH="1">
            <a:off x="9473684" y="2948822"/>
            <a:ext cx="528272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4" idx="2"/>
            <a:endCxn id="56" idx="0"/>
          </p:cNvCxnSpPr>
          <p:nvPr/>
        </p:nvCxnSpPr>
        <p:spPr>
          <a:xfrm>
            <a:off x="10001956" y="2948822"/>
            <a:ext cx="543780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2"/>
            <a:endCxn id="57" idx="0"/>
          </p:cNvCxnSpPr>
          <p:nvPr/>
        </p:nvCxnSpPr>
        <p:spPr>
          <a:xfrm flipH="1">
            <a:off x="8672037" y="3665157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2"/>
            <a:endCxn id="58" idx="0"/>
          </p:cNvCxnSpPr>
          <p:nvPr/>
        </p:nvCxnSpPr>
        <p:spPr>
          <a:xfrm>
            <a:off x="9473684" y="3665157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6" idx="2"/>
            <a:endCxn id="59" idx="0"/>
          </p:cNvCxnSpPr>
          <p:nvPr/>
        </p:nvCxnSpPr>
        <p:spPr>
          <a:xfrm>
            <a:off x="10545736" y="3665157"/>
            <a:ext cx="47764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6" idx="2"/>
            <a:endCxn id="60" idx="0"/>
          </p:cNvCxnSpPr>
          <p:nvPr/>
        </p:nvCxnSpPr>
        <p:spPr>
          <a:xfrm>
            <a:off x="10545736" y="3665157"/>
            <a:ext cx="913999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402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805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data structure</a:t>
            </a:r>
          </a:p>
          <a:p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07208" y="2400352"/>
            <a:ext cx="42111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left;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right;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aabb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bounds;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isLeaf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vector&lt;Primitive*&gt; primitives;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18332" y="2400351"/>
            <a:ext cx="4211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4 or 8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4 or 8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2 * 3 * 4 = 24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?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?</a:t>
            </a: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24047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53412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construction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Input: array of primitives. Options: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vector&lt;Primitive&gt; primitives;</a:t>
            </a:r>
          </a:p>
          <a:p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vector&lt;Primitive*&gt; primitives;</a:t>
            </a:r>
          </a:p>
          <a:p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Primitive* primitives;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primCount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Primitive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**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primitives;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primCount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62756" y="4222044"/>
            <a:ext cx="912904" cy="11634"/>
          </a:xfrm>
          <a:prstGeom prst="straightConnector1">
            <a:avLst/>
          </a:prstGeom>
          <a:ln w="161925">
            <a:solidFill>
              <a:srgbClr val="FF0000"/>
            </a:solidFill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82845" y="1998133"/>
            <a:ext cx="3736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 this one? …We want: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control over our data types (so: no STL);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 data (so: no array of pointers);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our data in a contiguous memory block;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our BVH to be serializable /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relocatable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78737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construction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ConstructBVH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Primitive* primitives 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root =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root-&gt;primitives = primitives;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root-&gt;bounds =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CalculateBounds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primitives 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isLeaf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true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root-&gt;Subdivide();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::Subdivide()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primitives.size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 &lt; 3)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this.left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(),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this.right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i="1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…split ‘bounds’ in two halves, assign primitives to each half…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this.left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-&gt;Subdivide();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this.right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-&gt;Subdivide();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this.isLeaf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false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4686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787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construction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2933" y="2043289"/>
            <a:ext cx="9505245" cy="316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17267" y="204328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34953" y="204328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104038" y="204328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469349" y="204328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27576" y="1976710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primitive array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2933" y="2568506"/>
            <a:ext cx="9505245" cy="316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617267" y="2568506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34953" y="2568506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104038" y="2568506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469349" y="2568506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00195" y="2501927"/>
            <a:ext cx="313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primitive index array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933" y="2541884"/>
            <a:ext cx="156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   1    2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8778" y="2546041"/>
            <a:ext cx="156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… N-3  N-2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N-1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57982" y="2359378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75941" y="2359378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05778" y="2359378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916180" y="2359378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284146" y="2359378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1652085" y="2361759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02933" y="3456321"/>
            <a:ext cx="9505245" cy="316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617267" y="3456321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934953" y="3456321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67414" y="3456321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732725" y="3456321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32978" y="3217333"/>
            <a:ext cx="0" cy="79022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05778" y="3403078"/>
            <a:ext cx="439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ndices of primitives in ‘left’ child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9144" y="3411352"/>
            <a:ext cx="366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ndices of primitives in ‘right’ child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451662" y="3772410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58247" y="3981538"/>
            <a:ext cx="4501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959600" y="3876974"/>
            <a:ext cx="0" cy="10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174736" y="3772410"/>
            <a:ext cx="531" cy="2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81321" y="3981538"/>
            <a:ext cx="4501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682674" y="3876974"/>
            <a:ext cx="0" cy="10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31702" y="3949425"/>
            <a:ext cx="158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           count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06356" y="3953972"/>
            <a:ext cx="158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           count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2464" y="4583289"/>
            <a:ext cx="40883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Construction consequences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Construction happens 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place:</a:t>
            </a:r>
            <a:b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primitive array is constant,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index array is changed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Very similar to Quicksort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(split plane = pivot)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28864" y="4583289"/>
            <a:ext cx="45751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consequences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‘Primitive list’ for node becomes 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offset + 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 pointers!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 pointers?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(what about left / right?)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10" grpId="0"/>
      <p:bldP spid="32" grpId="0" animBg="1"/>
      <p:bldP spid="41" grpId="0"/>
      <p:bldP spid="42" grpId="0"/>
      <p:bldP spid="50" grpId="0"/>
      <p:bldP spid="56" grpId="0"/>
      <p:bldP spid="51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805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data structure</a:t>
            </a:r>
          </a:p>
          <a:p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07208" y="2400352"/>
            <a:ext cx="42111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left;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right;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aabb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bounds;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isLeaf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vector&lt;Primitive*&gt; primitives;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2933" y="5125159"/>
            <a:ext cx="9505245" cy="316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17267" y="512515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934953" y="512515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104038" y="512515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469349" y="5125159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27576" y="5092447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BVH node pool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17267" y="5131087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4953" y="5131087"/>
            <a:ext cx="3352" cy="31608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2933" y="5104465"/>
            <a:ext cx="156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   1    2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4057" y="2400351"/>
            <a:ext cx="4955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left;		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right;		// 4 bytes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aabb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bounds;		// 24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isLeaf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		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first;		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count;		// 4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			// --------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              	// 44 bytes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805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data structure</a:t>
            </a:r>
          </a:p>
          <a:p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057" y="2400351"/>
            <a:ext cx="4955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left;		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right;		// 4 bytes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aabb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bounds;		// 24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isLeaf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		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first;		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count;		// 4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			// --------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              	// 44 bytes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63644" y="3307644"/>
            <a:ext cx="1399823" cy="225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64133" y="3307644"/>
            <a:ext cx="1399823" cy="225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716889" y="2901244"/>
            <a:ext cx="1625600" cy="327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6889" y="3877270"/>
            <a:ext cx="1625600" cy="523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3545556">
            <a:off x="6479821" y="3635325"/>
            <a:ext cx="767645" cy="841486"/>
          </a:xfrm>
          <a:prstGeom prst="arc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07208" y="2406280"/>
            <a:ext cx="4087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union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	   // 4 bytes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left;   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};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aabb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bounds;    // 24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count;     //  4 bytes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		  </a:t>
            </a:r>
            <a:r>
              <a:rPr lang="en-US" sz="8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--------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            // 32 bytes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8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805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data structure</a:t>
            </a:r>
          </a:p>
          <a:p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7208" y="2406280"/>
            <a:ext cx="4955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float3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bmin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// bounds: minima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leftFirst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  // or a union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float3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bmax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     // bounds: maxima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count;       // leaf if 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                   // --------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              // 32 bytes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805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data structure</a:t>
            </a:r>
          </a:p>
          <a:p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7207" y="2406280"/>
            <a:ext cx="73770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union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 float3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bmin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leftFirst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};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__m128 bmin4;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};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union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{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 float3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bmax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count; };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__m128 bmax4;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};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 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07208" y="1446245"/>
            <a:ext cx="93526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construction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ConstructBVH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Primitive* primitives 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create index array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indices =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[N];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0;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&lt; N;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++ ) indices[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] =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allocate BVH node pool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pool = (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*)_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aligned_malloc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sizeof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) * (N * 2), 64 );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root = &amp;pool[0];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poolPtr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2; </a:t>
            </a:r>
            <a:r>
              <a:rPr lang="en-US" sz="16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skip one, keep pairs in the same cache line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subdivide root node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firstFirst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0;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root-&gt;count = N;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root-&gt;bounds =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CalculateBounds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primitives 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root-&gt;Subdivide();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15110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27" y="1630985"/>
            <a:ext cx="3810532" cy="3353268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60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27" y="1630985"/>
            <a:ext cx="3810532" cy="3353268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5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3727764">
            <a:off x="6550815" y="3592523"/>
            <a:ext cx="756108" cy="1826213"/>
          </a:xfrm>
          <a:prstGeom prst="triangle">
            <a:avLst>
              <a:gd name="adj" fmla="val 75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87412" y="2071396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71657" y="3007567"/>
            <a:ext cx="416767" cy="447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0253" y="342997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5991" y="4536103"/>
            <a:ext cx="895740" cy="907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0971" y="514078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58181" y="5031249"/>
            <a:ext cx="414627" cy="412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6706" y="1682358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28016" y="155198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00073" y="1951543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5396" y="157103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8763" y="1848754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25396" y="2332049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8043" y="1475006"/>
            <a:ext cx="4433543" cy="4439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18472" y="1638337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7163" y="176870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15852" y="165738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91843" y="204029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89219" y="1935104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15851" y="2418399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63131" y="2349670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457180" y="320649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65972" y="370824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1001" y="4962962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38453" y="5212667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26690" y="541905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84815" y="1475006"/>
            <a:ext cx="0" cy="443937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92510" y="1551987"/>
            <a:ext cx="1855620" cy="419528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25938" y="4112062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58182" y="2071396"/>
            <a:ext cx="1906720" cy="337263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1" idx="1"/>
            <a:endCxn id="41" idx="3"/>
          </p:cNvCxnSpPr>
          <p:nvPr/>
        </p:nvCxnSpPr>
        <p:spPr>
          <a:xfrm>
            <a:off x="3792510" y="3649630"/>
            <a:ext cx="1855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43" idx="3"/>
          </p:cNvCxnSpPr>
          <p:nvPr/>
        </p:nvCxnSpPr>
        <p:spPr>
          <a:xfrm>
            <a:off x="5958182" y="3757712"/>
            <a:ext cx="19067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792510" y="1551988"/>
            <a:ext cx="1062139" cy="100270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50971" y="5140781"/>
            <a:ext cx="597159" cy="60649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990253" y="2074492"/>
            <a:ext cx="1698171" cy="196197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58181" y="3619692"/>
            <a:ext cx="1906721" cy="182131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824051" y="940380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root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95779" y="1656715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95606" y="1656715"/>
            <a:ext cx="79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94132" y="25278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24061" y="25278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15595" y="25278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56813" y="25278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2" name="Straight Connector 61"/>
          <p:cNvCxnSpPr>
            <a:stCxn id="54" idx="2"/>
            <a:endCxn id="55" idx="0"/>
          </p:cNvCxnSpPr>
          <p:nvPr/>
        </p:nvCxnSpPr>
        <p:spPr>
          <a:xfrm flipH="1">
            <a:off x="9623157" y="1309712"/>
            <a:ext cx="528272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4" idx="2"/>
            <a:endCxn id="56" idx="0"/>
          </p:cNvCxnSpPr>
          <p:nvPr/>
        </p:nvCxnSpPr>
        <p:spPr>
          <a:xfrm>
            <a:off x="10151429" y="1309712"/>
            <a:ext cx="543780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2"/>
            <a:endCxn id="57" idx="0"/>
          </p:cNvCxnSpPr>
          <p:nvPr/>
        </p:nvCxnSpPr>
        <p:spPr>
          <a:xfrm flipH="1">
            <a:off x="8821510" y="2026047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2"/>
            <a:endCxn id="58" idx="0"/>
          </p:cNvCxnSpPr>
          <p:nvPr/>
        </p:nvCxnSpPr>
        <p:spPr>
          <a:xfrm>
            <a:off x="9623157" y="2026047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6" idx="2"/>
            <a:endCxn id="59" idx="0"/>
          </p:cNvCxnSpPr>
          <p:nvPr/>
        </p:nvCxnSpPr>
        <p:spPr>
          <a:xfrm>
            <a:off x="10695209" y="2026047"/>
            <a:ext cx="47764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6" idx="2"/>
            <a:endCxn id="60" idx="0"/>
          </p:cNvCxnSpPr>
          <p:nvPr/>
        </p:nvCxnSpPr>
        <p:spPr>
          <a:xfrm>
            <a:off x="10695209" y="2026047"/>
            <a:ext cx="9252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62" y="1170516"/>
            <a:ext cx="4998230" cy="5174390"/>
          </a:xfrm>
          <a:prstGeom prst="rect">
            <a:avLst/>
          </a:prstGeom>
        </p:spPr>
      </p:pic>
      <p:pic>
        <p:nvPicPr>
          <p:cNvPr id="1026" name="Picture 2" descr="http://apollo-na-uploads.s3.amazonaws.com/1418494210824/l-White-Bun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75" y="4464186"/>
            <a:ext cx="1880720" cy="18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361837" y="3406242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8959286" y="2904413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4" idx="0"/>
          </p:cNvCxnSpPr>
          <p:nvPr/>
        </p:nvCxnSpPr>
        <p:spPr>
          <a:xfrm>
            <a:off x="9760933" y="2904413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551453" y="3413447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23157" y="42873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364375" y="42873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3" name="Straight Connector 72"/>
          <p:cNvCxnSpPr>
            <a:endCxn id="70" idx="0"/>
          </p:cNvCxnSpPr>
          <p:nvPr/>
        </p:nvCxnSpPr>
        <p:spPr>
          <a:xfrm>
            <a:off x="9902771" y="3785547"/>
            <a:ext cx="47764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>
            <a:off x="9902771" y="3785547"/>
            <a:ext cx="9252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824051" y="940380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root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95779" y="1656715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95606" y="1656715"/>
            <a:ext cx="79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94132" y="25278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24061" y="25278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15595" y="25278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56813" y="25278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2" name="Straight Connector 61"/>
          <p:cNvCxnSpPr>
            <a:stCxn id="54" idx="2"/>
            <a:endCxn id="55" idx="0"/>
          </p:cNvCxnSpPr>
          <p:nvPr/>
        </p:nvCxnSpPr>
        <p:spPr>
          <a:xfrm flipH="1">
            <a:off x="9623157" y="1309712"/>
            <a:ext cx="528272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4" idx="2"/>
            <a:endCxn id="56" idx="0"/>
          </p:cNvCxnSpPr>
          <p:nvPr/>
        </p:nvCxnSpPr>
        <p:spPr>
          <a:xfrm>
            <a:off x="10151429" y="1309712"/>
            <a:ext cx="543780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2"/>
            <a:endCxn id="57" idx="0"/>
          </p:cNvCxnSpPr>
          <p:nvPr/>
        </p:nvCxnSpPr>
        <p:spPr>
          <a:xfrm flipH="1">
            <a:off x="8821510" y="2026047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2"/>
            <a:endCxn id="58" idx="0"/>
          </p:cNvCxnSpPr>
          <p:nvPr/>
        </p:nvCxnSpPr>
        <p:spPr>
          <a:xfrm>
            <a:off x="9623157" y="2026047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6" idx="2"/>
            <a:endCxn id="59" idx="0"/>
          </p:cNvCxnSpPr>
          <p:nvPr/>
        </p:nvCxnSpPr>
        <p:spPr>
          <a:xfrm>
            <a:off x="10695209" y="2026047"/>
            <a:ext cx="47764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6" idx="2"/>
            <a:endCxn id="60" idx="0"/>
          </p:cNvCxnSpPr>
          <p:nvPr/>
        </p:nvCxnSpPr>
        <p:spPr>
          <a:xfrm>
            <a:off x="10695209" y="2026047"/>
            <a:ext cx="9252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361837" y="3406242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8959286" y="2904413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4" idx="0"/>
          </p:cNvCxnSpPr>
          <p:nvPr/>
        </p:nvCxnSpPr>
        <p:spPr>
          <a:xfrm>
            <a:off x="9760933" y="2904413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551453" y="3413447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38601" y="4294270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364375" y="42873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3" name="Straight Connector 72"/>
          <p:cNvCxnSpPr>
            <a:stCxn id="64" idx="2"/>
          </p:cNvCxnSpPr>
          <p:nvPr/>
        </p:nvCxnSpPr>
        <p:spPr>
          <a:xfrm>
            <a:off x="9825521" y="3775574"/>
            <a:ext cx="131978" cy="4946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4" idx="2"/>
            <a:endCxn id="71" idx="0"/>
          </p:cNvCxnSpPr>
          <p:nvPr/>
        </p:nvCxnSpPr>
        <p:spPr>
          <a:xfrm>
            <a:off x="9825521" y="3775574"/>
            <a:ext cx="1002538" cy="5118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207208" y="1446245"/>
            <a:ext cx="593040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traversal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::Traverse( Ray r,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float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&amp; t 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If ray does not intersect bounds: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return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If node is a leaf: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intersect triangles, update 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else: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traverse left child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traverse right child</a:t>
            </a:r>
          </a:p>
          <a:p>
            <a:pPr lvl="1"/>
            <a:r>
              <a:rPr lang="en-US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           </a:t>
            </a:r>
            <a:r>
              <a:rPr lang="en-US" sz="16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better: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traverse near child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raverse far child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351" y="624129"/>
            <a:ext cx="4235164" cy="417682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0276518" y="608849"/>
            <a:ext cx="1065125" cy="4181256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423319" y="3155327"/>
            <a:ext cx="385761" cy="16311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62" y="1170516"/>
            <a:ext cx="4998230" cy="5174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824051" y="940380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root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95779" y="1656715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95606" y="1656715"/>
            <a:ext cx="79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94132" y="25278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24061" y="25278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15595" y="25278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56813" y="25278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2" name="Straight Connector 61"/>
          <p:cNvCxnSpPr>
            <a:stCxn id="54" idx="2"/>
            <a:endCxn id="55" idx="0"/>
          </p:cNvCxnSpPr>
          <p:nvPr/>
        </p:nvCxnSpPr>
        <p:spPr>
          <a:xfrm flipH="1">
            <a:off x="9623157" y="1309712"/>
            <a:ext cx="528272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4" idx="2"/>
            <a:endCxn id="56" idx="0"/>
          </p:cNvCxnSpPr>
          <p:nvPr/>
        </p:nvCxnSpPr>
        <p:spPr>
          <a:xfrm>
            <a:off x="10151429" y="1309712"/>
            <a:ext cx="543780" cy="347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2"/>
            <a:endCxn id="57" idx="0"/>
          </p:cNvCxnSpPr>
          <p:nvPr/>
        </p:nvCxnSpPr>
        <p:spPr>
          <a:xfrm flipH="1">
            <a:off x="8821510" y="2026047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2"/>
            <a:endCxn id="58" idx="0"/>
          </p:cNvCxnSpPr>
          <p:nvPr/>
        </p:nvCxnSpPr>
        <p:spPr>
          <a:xfrm>
            <a:off x="9623157" y="2026047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6" idx="2"/>
            <a:endCxn id="59" idx="0"/>
          </p:cNvCxnSpPr>
          <p:nvPr/>
        </p:nvCxnSpPr>
        <p:spPr>
          <a:xfrm>
            <a:off x="10695209" y="2026047"/>
            <a:ext cx="47764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6" idx="2"/>
            <a:endCxn id="60" idx="0"/>
          </p:cNvCxnSpPr>
          <p:nvPr/>
        </p:nvCxnSpPr>
        <p:spPr>
          <a:xfrm>
            <a:off x="10695209" y="2026047"/>
            <a:ext cx="9252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361837" y="3406242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8959286" y="2904413"/>
            <a:ext cx="801647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4" idx="0"/>
          </p:cNvCxnSpPr>
          <p:nvPr/>
        </p:nvCxnSpPr>
        <p:spPr>
          <a:xfrm>
            <a:off x="9760933" y="2904413"/>
            <a:ext cx="645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551453" y="3413447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23157" y="4287376"/>
            <a:ext cx="6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364375" y="4287376"/>
            <a:ext cx="92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3" name="Straight Connector 72"/>
          <p:cNvCxnSpPr>
            <a:endCxn id="70" idx="0"/>
          </p:cNvCxnSpPr>
          <p:nvPr/>
        </p:nvCxnSpPr>
        <p:spPr>
          <a:xfrm>
            <a:off x="9902771" y="3785547"/>
            <a:ext cx="47764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>
            <a:off x="9902771" y="3785547"/>
            <a:ext cx="925288" cy="5018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63682" y="3757711"/>
            <a:ext cx="195942" cy="189138"/>
          </a:xfrm>
          <a:prstGeom prst="rect">
            <a:avLst/>
          </a:prstGeom>
          <a:solidFill>
            <a:srgbClr val="C00000">
              <a:alpha val="6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07208" y="1446245"/>
            <a:ext cx="86816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traversal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BVHNode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::Traverse( </a:t>
            </a:r>
            <a:r>
              <a:rPr lang="en-US" sz="2000" b="1" dirty="0" err="1" smtClean="0">
                <a:solidFill>
                  <a:srgbClr val="B7C9DB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RayPacket</a:t>
            </a:r>
            <a:r>
              <a:rPr lang="en-US" sz="2000" dirty="0" smtClean="0">
                <a:solidFill>
                  <a:srgbClr val="B7C9DB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rp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float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t 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If  </a:t>
            </a:r>
            <a:r>
              <a:rPr lang="en-US" sz="2000" b="1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no ray in </a:t>
            </a:r>
            <a:r>
              <a:rPr lang="en-US" sz="2000" b="1" dirty="0" err="1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rp</a:t>
            </a:r>
            <a:r>
              <a:rPr lang="en-US" sz="2000" b="1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intersects bounds: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return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If node is a leaf: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intersect triangles, update 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else: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traverse near child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raverse far child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07208" y="1446245"/>
            <a:ext cx="8681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traversal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208" y="2400352"/>
            <a:ext cx="233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class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Ray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vec3 O, D;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float t;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007" y="2400352"/>
            <a:ext cx="29951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class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RayPacket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vec3 O[64], D[64];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float t[64];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firstActive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07208" y="1446245"/>
            <a:ext cx="81964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Bounding Volume Hierarchy: traversal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0.    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packet.firstActive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0;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Traversal loop:</a:t>
            </a:r>
          </a:p>
          <a:p>
            <a:endParaRPr lang="en-US" sz="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Early in: test first active ray against node bounds. If this is a hit: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For a leaf: intersect primitives with all remaining rays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For an interior node: traverse child nodes.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Early in failed: brute force find first ray that intersect this node. If one is found: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Update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packet.firstActive</a:t>
            </a: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For a leaf: intersect primitives with all remaining rays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For an interior node: traverse child nodes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Optionally (as in: hard): add an early out test, where the bounding box is tested against a frustum enclosing the ray packet.</a:t>
            </a:r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5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BVH + Ray Packets =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real-time performance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now have the information to construct an interactive ray tracer, capable of handling millions of rays per second.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tracing at 800x600 @ 20fps: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9.6M primary rays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9.6M shadow rays (at least)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multi-threading to push performance over 100M (easily):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Expect near linear scaling with the number of cores;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Expect ~20% for using HT ‘cores’.</a:t>
            </a: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27" y="1630985"/>
            <a:ext cx="3810532" cy="3353268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54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6146" name="Picture 2" descr="http://blog.goforyt.com/wp-content/uploads/2014/11/go_dee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23" y="1575804"/>
            <a:ext cx="7213675" cy="37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Optimizing a ray tracer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Analysis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 level optimization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Optimizing memory access patterns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 level optimization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 N = pixels; M = primitives; L = lights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Primary rays :	O(N 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Secondary rays : 	O(N ½M 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Shading:		O(N)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208" y="1446245"/>
            <a:ext cx="80523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Surface Area Heuristic 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(Or: what is the best way to slice a bunny?)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 descr="http://images4.fanpop.com/image/photos/16400000/Bunnies-bunny-rabbits-16438007-1280-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4093" r="11705" b="5024"/>
          <a:stretch/>
        </p:blipFill>
        <p:spPr bwMode="auto">
          <a:xfrm>
            <a:off x="2207208" y="2028267"/>
            <a:ext cx="6330302" cy="42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96751" y="4758612"/>
            <a:ext cx="691398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93094" y="1819469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81686" y="1808821"/>
            <a:ext cx="9330" cy="473062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sp>
        <p:nvSpPr>
          <p:cNvPr id="29" name="Isosceles Triangle 28"/>
          <p:cNvSpPr/>
          <p:nvPr/>
        </p:nvSpPr>
        <p:spPr>
          <a:xfrm rot="13727764">
            <a:off x="6550815" y="3592523"/>
            <a:ext cx="756108" cy="1826213"/>
          </a:xfrm>
          <a:prstGeom prst="triangle">
            <a:avLst>
              <a:gd name="adj" fmla="val 75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7412" y="2071396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71657" y="3007567"/>
            <a:ext cx="416767" cy="447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90253" y="342997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85991" y="4536103"/>
            <a:ext cx="895740" cy="907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0971" y="514078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58181" y="5031249"/>
            <a:ext cx="414627" cy="412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26706" y="1682358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28016" y="155198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00073" y="1951543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25396" y="157103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8763" y="1848754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25396" y="2332049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68043" y="1475006"/>
            <a:ext cx="4433543" cy="4439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18472" y="1638337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7163" y="176870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15852" y="165738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91843" y="204029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89219" y="1935104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15851" y="2418399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63131" y="2349670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457180" y="3206498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65972" y="370824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11001" y="4962962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38453" y="5212667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26690" y="5419056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25938" y="4112062"/>
            <a:ext cx="45719" cy="499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50492" y="1475006"/>
            <a:ext cx="317217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Cost: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*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left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* A</a:t>
            </a:r>
            <a:r>
              <a:rPr lang="en-US" sz="2000" baseline="-25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 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US" sz="20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 the split with the lowest cost.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7163" y="1286933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73043" y="1286933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218472" y="1298068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161570" y="1286933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936552" y="1286933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374783" y="1298068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284741" y="1286933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86646" y="1306286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58104" y="1306286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60472" y="1298068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75370" y="1306132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512269" y="1286933"/>
            <a:ext cx="0" cy="48203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7170"/>
          <p:cNvSpPr/>
          <p:nvPr/>
        </p:nvSpPr>
        <p:spPr>
          <a:xfrm>
            <a:off x="3798763" y="1551987"/>
            <a:ext cx="1849367" cy="41952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1306" y="2071396"/>
            <a:ext cx="1903597" cy="337263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3183468" y="5444026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183468" y="5212667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3183468" y="5012903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183468" y="4168284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183468" y="3758187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183468" y="3272359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183468" y="2418399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83468" y="2328981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183468" y="2090237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3183468" y="1951543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183468" y="1818649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183468" y="1677851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3160994" y="1647550"/>
            <a:ext cx="53396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80" grpId="0" animBg="1"/>
      <p:bldP spid="8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BVH + Ray Packets =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real-time performance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Using the Surface Area Heuristic will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double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your performance.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will also lead to much longer BVH construction times.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              We need to go faster.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08" y="3581400"/>
            <a:ext cx="3767296" cy="24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7170" name="Picture 2" descr="http://images4.fanpop.com/image/photos/16400000/Bunnies-bunny-rabbits-16438007-1280-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4093" r="11705" b="5024"/>
          <a:stretch/>
        </p:blipFill>
        <p:spPr bwMode="auto">
          <a:xfrm>
            <a:off x="2359378" y="2028267"/>
            <a:ext cx="5484320" cy="42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4649865" y="1808821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87162" y="1808820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40806" y="1808819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43359" y="1808818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29635" y="1808817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60765" y="1808816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57335" y="1808815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34368" y="1808815"/>
            <a:ext cx="9330" cy="47306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50492" y="1475006"/>
            <a:ext cx="3172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SAH:</a:t>
            </a:r>
          </a:p>
          <a:p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 axis of greatest extend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Evaluate cost function at N discrete intervals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 best split plane.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BVH + Ray Packets =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real-time performance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Using the Surface Area Heuristic will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double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your performance.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Using binned SAH building yields a high quality BVH in little time: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Up to 100k triangles @ 30Hz is possible.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27" y="1630985"/>
            <a:ext cx="3810532" cy="3353268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08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</a:t>
            </a:r>
            <a:endParaRPr lang="en-US" sz="3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your ray tracer real-time.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Build a BVH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mesh  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 world-space transformed triangles.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the BVH node class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 the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BuildBVH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method to the Mesh class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Implemen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 this function.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Keep it simple at first: just do median splits.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 single-ray traversal to the ray tracer.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Implement a ray/box intersect function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this to traverse your hierarchy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Optional: visualize traversal depth to verify your tree.</a:t>
            </a:r>
          </a:p>
        </p:txBody>
      </p:sp>
    </p:spTree>
    <p:extLst>
      <p:ext uri="{BB962C8B-B14F-4D97-AF65-F5344CB8AC3E}">
        <p14:creationId xmlns:p14="http://schemas.microsoft.com/office/powerpoint/2010/main" val="29690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</a:t>
            </a:r>
            <a:endParaRPr lang="en-US" sz="3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your ray tracer real-time.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Handle multiple meshes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Loop over the meshes in your scene, intersect each one in turn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Optional: transform rays to object space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 packet traversal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 hard if the rest is working already!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proud.</a:t>
            </a:r>
          </a:p>
        </p:txBody>
      </p:sp>
    </p:spTree>
    <p:extLst>
      <p:ext uri="{BB962C8B-B14F-4D97-AF65-F5344CB8AC3E}">
        <p14:creationId xmlns:p14="http://schemas.microsoft.com/office/powerpoint/2010/main" val="257994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</a:t>
            </a:r>
            <a:endParaRPr lang="en-US" sz="3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208" y="1446245"/>
            <a:ext cx="80523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/ box intersection: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CheckBox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vec3&amp;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vec3&amp;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O,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vec3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O) *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O) *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vec3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t1 = min(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), t2 = max(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 = max( max( t1.x, t1.y ), t1.z 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fr-FR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tFar = min( min( t2.x, t2.y ), t2.z );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tFar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&amp;&amp;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t)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0));</a:t>
            </a:r>
          </a:p>
          <a:p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7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476" y="820106"/>
            <a:ext cx="52915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 of lecture 2.</a:t>
            </a:r>
            <a:endParaRPr lang="en-US" sz="57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http://www.etfroundup.com/wp-content/uploads/2014/11/thats_all_folks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1" y="2324435"/>
            <a:ext cx="5173221" cy="3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482" y="4972923"/>
            <a:ext cx="420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Do </a:t>
            </a:r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nekonečna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 a </a:t>
            </a:r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za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!</a:t>
            </a:r>
            <a:endParaRPr lang="en-US" sz="24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Binned BVH Construction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27" y="1630985"/>
            <a:ext cx="3810532" cy="3353268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79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pic>
        <p:nvPicPr>
          <p:cNvPr id="1026" name="Picture 2" descr="http://communities.ptc.com/servlet/JiveServlet/showImage/38-2701-42683/grid_cyan_hue_edge_f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43" y="1480842"/>
            <a:ext cx="4433543" cy="44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87412" y="2071396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71657" y="3007567"/>
            <a:ext cx="416767" cy="447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0253" y="345537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5991" y="4536103"/>
            <a:ext cx="895740" cy="907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0971" y="514078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58181" y="5031249"/>
            <a:ext cx="414627" cy="412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26706" y="1682358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28016" y="155198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00073" y="1951543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25396" y="157103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98763" y="1848754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25396" y="2332049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68043" y="2443370"/>
            <a:ext cx="4433543" cy="1746075"/>
          </a:xfrm>
          <a:prstGeom prst="straightConnector1">
            <a:avLst/>
          </a:prstGeom>
          <a:ln w="34925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58938" y="1475006"/>
            <a:ext cx="3246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Reducing M by stepping through a regular grid</a:t>
            </a:r>
          </a:p>
          <a:p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Note: cost of stepping through the grid is not 0.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Optimal grid resolution: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minimizes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*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intersect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*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intersect</a:t>
            </a:r>
            <a:endParaRPr lang="en-US" baseline="-25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is scene-dependent, and even region-dependent.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8043" y="6148873"/>
            <a:ext cx="44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 N = pixels; M = primitives; L = lights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communities.ptc.com/servlet/JiveServlet/showImage/38-2701-42683/grid_cyan_hue_edge_f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43" y="1480842"/>
            <a:ext cx="1072413" cy="1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ommunities.ptc.com/servlet/JiveServlet/showImage/38-2701-42683/grid_cyan_hue_edge_f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12" y="2584795"/>
            <a:ext cx="1072413" cy="1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ommunities.ptc.com/servlet/JiveServlet/showImage/38-2701-42683/grid_cyan_hue_edge_f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83" y="2590544"/>
            <a:ext cx="1072413" cy="1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sp>
        <p:nvSpPr>
          <p:cNvPr id="7" name="Oval 6"/>
          <p:cNvSpPr/>
          <p:nvPr/>
        </p:nvSpPr>
        <p:spPr>
          <a:xfrm>
            <a:off x="6587412" y="2071396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71657" y="3007567"/>
            <a:ext cx="416767" cy="447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0253" y="345537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5991" y="4536103"/>
            <a:ext cx="895740" cy="907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0971" y="514078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58181" y="5031249"/>
            <a:ext cx="414627" cy="412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26706" y="1682358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28016" y="155198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00073" y="1951543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25396" y="157103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98763" y="1848754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25396" y="2332049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68043" y="2443370"/>
            <a:ext cx="4433543" cy="1746075"/>
          </a:xfrm>
          <a:prstGeom prst="straightConnector1">
            <a:avLst/>
          </a:prstGeom>
          <a:ln w="34925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58938" y="1475006"/>
            <a:ext cx="3027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Reducing M by stepping through a nested grid</a:t>
            </a:r>
          </a:p>
          <a:p>
            <a:endParaRPr lang="en-US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nested grid adapts itself to local scene complexity, but resolutions still  require manual tweaking.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8043" y="6148873"/>
            <a:ext cx="44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 N = pixels; M = primitives; L = lights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68043" y="1475006"/>
            <a:ext cx="4433543" cy="4439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2" idx="0"/>
            <a:endCxn id="2" idx="2"/>
          </p:cNvCxnSpPr>
          <p:nvPr/>
        </p:nvCxnSpPr>
        <p:spPr>
          <a:xfrm>
            <a:off x="5784815" y="1475006"/>
            <a:ext cx="0" cy="443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" idx="1"/>
            <a:endCxn id="2" idx="3"/>
          </p:cNvCxnSpPr>
          <p:nvPr/>
        </p:nvCxnSpPr>
        <p:spPr>
          <a:xfrm>
            <a:off x="3568043" y="3694696"/>
            <a:ext cx="4433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85991" y="1475006"/>
            <a:ext cx="0" cy="443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0456" y="1480318"/>
            <a:ext cx="0" cy="443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68043" y="2554691"/>
            <a:ext cx="4433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8043" y="4817893"/>
            <a:ext cx="4433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  <p:pic>
        <p:nvPicPr>
          <p:cNvPr id="2050" name="Picture 2" descr="http://i.ytimg.com/vi/i8hSZGTXTx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69" y="1440242"/>
            <a:ext cx="7660320" cy="43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18369" y="5868728"/>
            <a:ext cx="7744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https://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directtovideo.wordpress.com/2013/05/08/real-time-ray-tracing-part-2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faces by Fairlight &amp; Cloudkicker - Revision 20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87412" y="2071396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71657" y="3007567"/>
            <a:ext cx="416767" cy="447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0253" y="342997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5991" y="4536103"/>
            <a:ext cx="895740" cy="907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0971" y="5140782"/>
            <a:ext cx="597159" cy="606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58181" y="5031249"/>
            <a:ext cx="414627" cy="4127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6706" y="1682358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28016" y="155198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00073" y="1951543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5396" y="1571037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8763" y="1848754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25396" y="2332049"/>
            <a:ext cx="226633" cy="2226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68043" y="2443370"/>
            <a:ext cx="4433543" cy="1746075"/>
          </a:xfrm>
          <a:prstGeom prst="straightConnector1">
            <a:avLst/>
          </a:prstGeom>
          <a:ln w="34925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8043" y="1475006"/>
            <a:ext cx="4433543" cy="4439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0"/>
            <a:endCxn id="22" idx="2"/>
          </p:cNvCxnSpPr>
          <p:nvPr/>
        </p:nvCxnSpPr>
        <p:spPr>
          <a:xfrm>
            <a:off x="5784815" y="1475006"/>
            <a:ext cx="0" cy="443937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8043" y="2677886"/>
            <a:ext cx="2216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84815" y="4286553"/>
            <a:ext cx="2216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58938" y="1475006"/>
            <a:ext cx="302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Reducing M by traversing a binary tree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68043" y="6148873"/>
            <a:ext cx="44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 N = pixels; M = primitives; L = lights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3272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1802</Words>
  <Application>Microsoft Office PowerPoint</Application>
  <PresentationFormat>Widescreen</PresentationFormat>
  <Paragraphs>476</Paragraphs>
  <Slides>39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Algerian</vt:lpstr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Jacco</dc:creator>
  <cp:lastModifiedBy>Jacco</cp:lastModifiedBy>
  <cp:revision>86</cp:revision>
  <dcterms:created xsi:type="dcterms:W3CDTF">2015-01-27T10:37:45Z</dcterms:created>
  <dcterms:modified xsi:type="dcterms:W3CDTF">2015-03-12T13:18:00Z</dcterms:modified>
</cp:coreProperties>
</file>