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1" r:id="rId4"/>
    <p:sldId id="271" r:id="rId5"/>
    <p:sldId id="262" r:id="rId6"/>
    <p:sldId id="263" r:id="rId7"/>
    <p:sldId id="294" r:id="rId8"/>
    <p:sldId id="272" r:id="rId9"/>
    <p:sldId id="273" r:id="rId10"/>
    <p:sldId id="274" r:id="rId11"/>
    <p:sldId id="275" r:id="rId12"/>
    <p:sldId id="276" r:id="rId13"/>
    <p:sldId id="277" r:id="rId14"/>
    <p:sldId id="264" r:id="rId15"/>
    <p:sldId id="278" r:id="rId16"/>
    <p:sldId id="280" r:id="rId17"/>
    <p:sldId id="281" r:id="rId18"/>
    <p:sldId id="289" r:id="rId19"/>
    <p:sldId id="290" r:id="rId20"/>
    <p:sldId id="291" r:id="rId21"/>
    <p:sldId id="279" r:id="rId22"/>
    <p:sldId id="265" r:id="rId23"/>
    <p:sldId id="266" r:id="rId24"/>
    <p:sldId id="267" r:id="rId25"/>
    <p:sldId id="283" r:id="rId26"/>
    <p:sldId id="284" r:id="rId27"/>
    <p:sldId id="285" r:id="rId28"/>
    <p:sldId id="286" r:id="rId29"/>
    <p:sldId id="287" r:id="rId30"/>
    <p:sldId id="268" r:id="rId31"/>
    <p:sldId id="269" r:id="rId32"/>
    <p:sldId id="270" r:id="rId33"/>
    <p:sldId id="288" r:id="rId34"/>
    <p:sldId id="293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B7C9DB"/>
    <a:srgbClr val="8E8ED6"/>
    <a:srgbClr val="537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6E2B8-884F-424F-89D5-97D1D1A07A77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DC6A4-C827-4372-B813-503528284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6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F4D0-4EAA-4580-AB7C-8717829385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1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3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6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5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1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1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4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5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D64B-87CA-4407-A6AA-04371348F197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8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1273" y="1390261"/>
            <a:ext cx="6027576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Tracing for Games</a:t>
            </a:r>
          </a:p>
          <a:p>
            <a:pPr>
              <a:lnSpc>
                <a:spcPct val="150000"/>
              </a:lnSpc>
            </a:pPr>
            <a:r>
              <a:rPr lang="en-US" sz="21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Dr. Jacco </a:t>
            </a:r>
            <a:r>
              <a:rPr lang="en-US" sz="21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Bikker</a:t>
            </a:r>
            <a:r>
              <a:rPr lang="en-US" sz="21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-  FEL/CVUT, Prague, March 9 - 20</a:t>
            </a:r>
          </a:p>
          <a:p>
            <a:pPr>
              <a:lnSpc>
                <a:spcPct val="150000"/>
              </a:lnSpc>
            </a:pPr>
            <a:endParaRPr lang="en-US" sz="21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57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Optimization (1)</a:t>
            </a:r>
            <a:endParaRPr lang="en-US" sz="57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65" y="1782147"/>
            <a:ext cx="3288123" cy="3065364"/>
          </a:xfrm>
          <a:prstGeom prst="rect">
            <a:avLst/>
          </a:prstGeom>
          <a:noFill/>
          <a:ln>
            <a:noFill/>
          </a:ln>
          <a:effectLst>
            <a:reflection blurRad="635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7208" y="1782147"/>
            <a:ext cx="6694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Radix sort: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Repeated binning, O(N) complexity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Low level opportunities: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Integer comparisons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bool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ismore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(float a, float b) { return a &gt; b; }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bool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ismore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(float a, float b) { return *(</a:t>
            </a:r>
            <a:r>
              <a:rPr lang="en-US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*)&amp;a &gt; *(</a:t>
            </a:r>
            <a:r>
              <a:rPr lang="en-US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*)&amp;b; }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Swap indices rather than elements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Don’t sort too precise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65" y="1782147"/>
            <a:ext cx="3288123" cy="3065364"/>
          </a:xfrm>
          <a:prstGeom prst="rect">
            <a:avLst/>
          </a:prstGeom>
          <a:noFill/>
          <a:ln>
            <a:noFill/>
          </a:ln>
          <a:effectLst>
            <a:reflection blurRad="635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7208" y="1782147"/>
            <a:ext cx="66941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Search for the “God Algorithm”: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Don’t sort at all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(i.e., O(1) ).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It’s possible, but how?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(exercise, solution tomorrow)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58731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 digest: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Any low-level optimizations would have been invalidated by a change of algorithm.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Algorithmic changes can have a huge impact on overall performance.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 this stage, we already need to look at precisely what it is we want to solve. Don’t do unnecessarily precise work.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 assumed sorting to be the bottleneck in this example. In real-life, this is wrong.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7208" y="1446245"/>
            <a:ext cx="80523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0: Measure, to decide where your time is best spent.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1: Reduce algorithmic complexity.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2a: Measure.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2b: Write performance-critical code in a data-centric way.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3a: Measure.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3b: Apply Thread-level parallelism.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4a: Measure.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4b: Instruction-level parallelism.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5a: Measure.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5b: Low-level optimizations.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290" y="2544147"/>
            <a:ext cx="3298783" cy="25783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1016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95330" y="1324946"/>
            <a:ext cx="59995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Art of Optimization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Data-centric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Low-level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Thread-level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Perceived performance</a:t>
            </a: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Data-centric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59197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“The goal of a cache is to keep the expensive CPU as busy as possible by minimizing the wait for reads and writes to and from slow memory”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Why is RAM slow?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Runs at a lower clock speed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too far from the CPU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~300.000 km/s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 4Ghz: 7.5cm per cycle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 in copper is lower… ~5cm per cycle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 2.5cm back and forth.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89" y="1782147"/>
            <a:ext cx="3209769" cy="2400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381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58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Data-centric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59197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Intel i7 Cache hierarchy: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Registers: on-die, 1 cycle to access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L1 cache: 32Kb, 4 cycles to access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L2 cache: 256Kb, 11 cycles to access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L3 cache: 2MB, 39 cycles to access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RAM: 4GB, 107 cycles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89" y="1782147"/>
            <a:ext cx="3209769" cy="2400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381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9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Data-centric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59197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Improving performance using the cache: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Ensure that work happens on a data set small enough to fit in 32Kb (L1).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Try to read memory sequentially.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cache line is 64 bytes; amortize cache misses.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Consider prefetching.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Keep in mind that the cache is shared between all applications running on your system.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89" y="1782147"/>
            <a:ext cx="3209769" cy="2400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381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89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Data-centric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62369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Example: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rotoscoping</a:t>
            </a: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Game::Tick( </a:t>
            </a:r>
            <a:r>
              <a:rPr lang="en-US" sz="12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_DT )</a:t>
            </a:r>
          </a:p>
          <a:p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Pixel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n-US" sz="12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00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image.GetBuffer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(), *</a:t>
            </a:r>
            <a:r>
              <a:rPr lang="en-US" sz="12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screen-&gt;</a:t>
            </a:r>
            <a:r>
              <a:rPr lang="en-US" sz="12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GetBuffer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2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vec2</a:t>
            </a:r>
            <a:r>
              <a:rPr lang="en-US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p[3] = { { -1, -1 }, { 1, -1 }, { -1, 1 } }, r[3];</a:t>
            </a:r>
          </a:p>
          <a:p>
            <a:r>
              <a:rPr lang="nn-NO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nn-NO" sz="12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nn-NO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nn-NO" sz="12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nn-NO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 = 0; i &lt; 3; i++ )</a:t>
            </a:r>
          </a:p>
          <a:p>
            <a:r>
              <a:rPr lang="pt-BR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r[i</a:t>
            </a:r>
            <a:r>
              <a:rPr lang="pt-BR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].x = p[i].x * cosf( a ) + p[i].y * sinf( a </a:t>
            </a:r>
            <a:r>
              <a:rPr lang="pt-BR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  <a:endParaRPr lang="pt-BR" sz="12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r[</a:t>
            </a:r>
            <a:r>
              <a:rPr lang="en-US" sz="1200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].y = p[</a:t>
            </a:r>
            <a:r>
              <a:rPr lang="en-US" sz="12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].x * </a:t>
            </a:r>
            <a:r>
              <a:rPr lang="en-US" sz="12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sinf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a ) - p[</a:t>
            </a:r>
            <a:r>
              <a:rPr lang="en-US" sz="12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].y * </a:t>
            </a:r>
            <a:r>
              <a:rPr lang="en-US" sz="12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cosf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a );</a:t>
            </a:r>
          </a:p>
          <a:p>
            <a:r>
              <a:rPr lang="pt-BR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pt-BR" sz="12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vec2</a:t>
            </a:r>
            <a:r>
              <a:rPr lang="pt-BR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dx = (r[1] - r[0]) * ((sinf( a * 2.0f ) + 1.1f) / SCRWIDTH);</a:t>
            </a:r>
          </a:p>
          <a:p>
            <a:r>
              <a:rPr lang="pt-BR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pt-BR" sz="12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vec2</a:t>
            </a:r>
            <a:r>
              <a:rPr lang="pt-BR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 = (r[2] - r[0]) * ((sinf( a * 2.0f ) + 1.1f) / SCRHEIGHT</a:t>
            </a:r>
            <a:r>
              <a:rPr lang="pt-BR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pt-BR" sz="120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1200" dirty="0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// plot pixels</a:t>
            </a:r>
            <a:endParaRPr lang="pt-BR" sz="1200" dirty="0">
              <a:solidFill>
                <a:schemeClr val="accent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s-ES" sz="12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s-E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s-ES" sz="12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s-E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y = 0; y &lt; SCRHEIGHT; y++ )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  <a:endParaRPr lang="en-US" sz="12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s-ES" sz="12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s-ES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x1 = dy.x * y, y1 = dy.y * y;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2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= 0; x &lt; SCRWIDTH; x++, x1 += </a:t>
            </a:r>
            <a:r>
              <a:rPr lang="en-US" sz="12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dx.x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y1 += </a:t>
            </a:r>
            <a:r>
              <a:rPr lang="en-US" sz="12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dx.y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{</a:t>
            </a:r>
            <a:endParaRPr lang="en-US" sz="12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1200" dirty="0" err="1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ix1 = ((</a:t>
            </a:r>
            <a:r>
              <a:rPr lang="en-US" sz="12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)((x1 + 100) * 512)) &amp; 511;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fr-FR" sz="12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fr-FR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iy1 = ((int)((y1 + 100) * 512)) &amp; 511;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*</a:t>
            </a:r>
            <a:r>
              <a:rPr lang="en-US" sz="12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 = </a:t>
            </a:r>
            <a:r>
              <a:rPr lang="en-US" sz="12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[ix1 + iy1 * 512];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  <a:endParaRPr lang="en-US" sz="12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endParaRPr lang="en-US" sz="12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000" i="1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095" y="982133"/>
            <a:ext cx="3703064" cy="3815955"/>
          </a:xfrm>
          <a:prstGeom prst="rect">
            <a:avLst/>
          </a:prstGeom>
          <a:effectLst>
            <a:reflection blurRad="3810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320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Data-centric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04" y="1380704"/>
            <a:ext cx="2967357" cy="296735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668555" y="1576869"/>
            <a:ext cx="2547257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68555" y="1576869"/>
            <a:ext cx="0" cy="2575249"/>
          </a:xfrm>
          <a:prstGeom prst="straightConnector1">
            <a:avLst/>
          </a:prstGeom>
          <a:ln w="31750">
            <a:solidFill>
              <a:srgbClr val="00FF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37" y="1380704"/>
            <a:ext cx="2967357" cy="296735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7700865" y="2444616"/>
            <a:ext cx="762000" cy="1399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585787" y="2444616"/>
            <a:ext cx="115079" cy="709127"/>
          </a:xfrm>
          <a:prstGeom prst="straightConnector1">
            <a:avLst/>
          </a:prstGeom>
          <a:ln w="31750">
            <a:solidFill>
              <a:srgbClr val="00FF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170" y="1380704"/>
            <a:ext cx="2967357" cy="296735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0832841" y="1688837"/>
            <a:ext cx="406104" cy="1464906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700213" y="1749709"/>
            <a:ext cx="406104" cy="1464906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0553144" y="1796139"/>
            <a:ext cx="406104" cy="1464906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0398744" y="1838573"/>
            <a:ext cx="406104" cy="1464906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224683" y="1903441"/>
            <a:ext cx="406104" cy="1464906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0050622" y="1961869"/>
            <a:ext cx="406104" cy="1464906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884503" y="2001636"/>
            <a:ext cx="406104" cy="1464906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719164" y="2060287"/>
            <a:ext cx="406104" cy="1464906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564764" y="2131929"/>
            <a:ext cx="406104" cy="1464906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399589" y="2167862"/>
            <a:ext cx="406104" cy="1464906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9349274" y="1688837"/>
            <a:ext cx="1483567" cy="485192"/>
          </a:xfrm>
          <a:prstGeom prst="straightConnector1">
            <a:avLst/>
          </a:prstGeom>
          <a:ln w="31750">
            <a:solidFill>
              <a:srgbClr val="00FF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61504" y="4627984"/>
            <a:ext cx="68877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Best performance:</a:t>
            </a:r>
          </a:p>
          <a:p>
            <a:endParaRPr lang="en-US" sz="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Linear access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Limited amount of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 Upright, zoomed in</a:t>
            </a:r>
            <a:endParaRPr lang="en-US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5330" y="1324946"/>
            <a:ext cx="59995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Art of Optimization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Data-centric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Low-level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Thread-level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Perceived performance</a:t>
            </a: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290" y="2544147"/>
            <a:ext cx="3298783" cy="25783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1016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0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Data-centric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7208" y="1782147"/>
            <a:ext cx="62369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Example: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rotoscoping</a:t>
            </a: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Improving data locality: z-order / Morton curve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08" y="3264159"/>
            <a:ext cx="2815292" cy="2809266"/>
          </a:xfrm>
          <a:prstGeom prst="rect">
            <a:avLst/>
          </a:prstGeom>
        </p:spPr>
      </p:pic>
      <p:sp>
        <p:nvSpPr>
          <p:cNvPr id="36" name="Content Placeholder 13"/>
          <p:cNvSpPr txBox="1">
            <a:spLocks/>
          </p:cNvSpPr>
          <p:nvPr/>
        </p:nvSpPr>
        <p:spPr>
          <a:xfrm>
            <a:off x="5559457" y="3184271"/>
            <a:ext cx="5086772" cy="2889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Method: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X =  1 1 0 0 0 1 0 1 1 0 1 1 0 1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Y = 1 0 1 1 0 1 1 0 1 0 1 1 1 0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--------------------------------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M = 1101101000111001110011111001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6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290" y="2544147"/>
            <a:ext cx="3298783" cy="25783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1016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95330" y="1324946"/>
            <a:ext cx="59995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Art of Optimization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Data-centric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Low-level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Thread-level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Perceived performance</a:t>
            </a: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Low-level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805231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is the cost of: +, -, *, /,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sqrt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sin, cos,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is the cost of using float and double?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Should you use char /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uchar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or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/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uint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Low-level optimization check list: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Get rid of expensive calculations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Precalculate</a:t>
            </a: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the right data type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powers of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Avoid conditional jumps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Get out early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 things in parallel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290" y="2544147"/>
            <a:ext cx="3298783" cy="25783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1016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95330" y="1324946"/>
            <a:ext cx="59995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Art of Optimization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Data-centric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Low-level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Thread-level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Perceived performance</a:t>
            </a: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8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Thread-level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9" y="1782147"/>
            <a:ext cx="45574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Compute potential: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cores, plus HT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Each core: 8-wide SIMD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GPU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654" y="800221"/>
            <a:ext cx="5136505" cy="4177135"/>
          </a:xfrm>
          <a:prstGeom prst="rect">
            <a:avLst/>
          </a:prstGeom>
          <a:effectLst>
            <a:reflection blurRad="6350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34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Thread-level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7823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Parallel processing using 32-bit integers: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char a[4] = { 192, 168, 1, 1 };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a4 = (a[0] &lt;&lt; 24) + (a[1] &lt;&lt; 16) + (a[2] &lt;&lt; 8) + a[3];</a:t>
            </a:r>
          </a:p>
          <a:p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union			00000001  00000001  00000001  00000001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		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	00000001  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00000001  00000001  00000001</a:t>
            </a:r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a4;		-------------------------------------- +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char a[4];		00000010  00000010  00000010  00000010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};</a:t>
            </a:r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Thread-level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958668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Parallel processing using 32-bit integers: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char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argb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[4] = { 0, 255, 255, 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0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}; // yellow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&amp; a4 = (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&amp;)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argb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</a:t>
            </a:r>
          </a:p>
          <a:p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31..24		  23..16	            15..8	      7..0</a:t>
            </a:r>
          </a:p>
          <a:p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red 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= (a4 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&gt;&gt; 16) &amp; 255;</a:t>
            </a:r>
          </a:p>
          <a:p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green = 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(a4 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&gt;&gt; 8) &amp; 255;</a:t>
            </a:r>
          </a:p>
          <a:p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blue 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= a4 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&amp; 255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altLang="en-US" sz="16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scaled_red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 = (red * scale) &gt;&gt; 8;</a:t>
            </a:r>
          </a:p>
          <a:p>
            <a:r>
              <a:rPr lang="en-US" altLang="en-US" sz="16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scaled_green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 = (green * scale) &gt;&gt; 8;</a:t>
            </a:r>
          </a:p>
          <a:p>
            <a:r>
              <a:rPr lang="en-US" altLang="en-US" sz="16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scaled_blue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 = (blue * scale) &gt;&gt; 8;</a:t>
            </a:r>
          </a:p>
          <a:p>
            <a:r>
              <a:rPr lang="en-US" altLang="en-US" sz="16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final_color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 = (</a:t>
            </a:r>
            <a:r>
              <a:rPr lang="en-US" altLang="en-US" sz="16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scaled_red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 &lt;&lt; 16) 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+ (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scaled_green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&lt;&lt; 8) 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+ 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scaled_blue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altLang="en-US" sz="1600" b="1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2653" y="3181739"/>
            <a:ext cx="1912776" cy="242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70874" y="3181739"/>
            <a:ext cx="1912776" cy="2425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9095" y="3181739"/>
            <a:ext cx="1912776" cy="2425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47316" y="3181739"/>
            <a:ext cx="1912776" cy="2425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Thread-level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95866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Parallel processing using 32-bit integers: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red   = (a4 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&gt;&gt; 16) &amp; 255;</a:t>
            </a:r>
          </a:p>
          <a:p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green = 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(a4 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&gt;&gt; 8) &amp; 255;</a:t>
            </a:r>
          </a:p>
          <a:p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blue 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= a4 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&amp; 255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altLang="en-US" sz="16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scaled_red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 = (red * scale) &gt;&gt; 8;</a:t>
            </a:r>
          </a:p>
          <a:p>
            <a:r>
              <a:rPr lang="en-US" altLang="en-US" sz="16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scaled_green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 = (green * scale) &gt;&gt; 8;</a:t>
            </a:r>
          </a:p>
          <a:p>
            <a:r>
              <a:rPr lang="en-US" altLang="en-US" sz="16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scaled_blue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 = (blue * scale) &gt;&gt; 8;</a:t>
            </a:r>
          </a:p>
          <a:p>
            <a:r>
              <a:rPr lang="en-US" altLang="en-US" sz="16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final_color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 = (</a:t>
            </a:r>
            <a:r>
              <a:rPr lang="en-US" altLang="en-US" sz="16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scaled_red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 &lt;&lt; 16) 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+ (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scaled_green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&lt;&lt; 8) 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+ 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scaled_blue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altLang="en-US" sz="1600" b="1" dirty="0" smtClean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endParaRPr lang="en-US" altLang="en-US" sz="1600" b="1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r>
              <a:rPr lang="en-US" altLang="en-US" sz="16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red_blue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 = 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a4 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&amp; 0xff00ff;</a:t>
            </a:r>
          </a:p>
          <a:p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green    = 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a4 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&amp; 0x00ff00;</a:t>
            </a:r>
          </a:p>
          <a:p>
            <a:r>
              <a:rPr lang="en-US" altLang="en-US" sz="16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red_blue_scaled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 = 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((</a:t>
            </a:r>
            <a:r>
              <a:rPr lang="en-US" altLang="en-US" sz="16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red_blue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 * scale) &gt;&gt; 8) &amp; 0xff00ff; </a:t>
            </a:r>
          </a:p>
          <a:p>
            <a:r>
              <a:rPr lang="en-US" altLang="en-US" sz="16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green_scaled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= 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((green 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 * 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scale) &gt;&gt; 8) &amp; 0x00ff00;</a:t>
            </a:r>
          </a:p>
          <a:p>
            <a:r>
              <a:rPr lang="en-US" altLang="en-US" sz="16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final_color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 = </a:t>
            </a:r>
            <a:r>
              <a:rPr lang="en-US" altLang="en-US" sz="16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red_blue_scaled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+ 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green_scaled</a:t>
            </a:r>
            <a:r>
              <a:rPr lang="en-US" altLang="en-US" sz="1600" b="1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altLang="en-US" sz="1600" b="1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endParaRPr lang="en-US" altLang="en-US" sz="1600" b="1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23778" y="2314222"/>
            <a:ext cx="1749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7 x  &gt;&gt;, &lt;&lt;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 x  &amp;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 x  *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 x  +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23778" y="4495008"/>
            <a:ext cx="1749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 x  &gt;&gt;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4 x  &amp;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 x  *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 x  +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Thread-level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95866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Parallel processing using 32-bit integers: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en-US" sz="2000" b="1" dirty="0">
                <a:solidFill>
                  <a:srgbClr val="66FF33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a[] = “</a:t>
            </a:r>
            <a:r>
              <a:rPr lang="en-US" altLang="en-US" sz="20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optimizating</a:t>
            </a: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string compare”;</a:t>
            </a:r>
            <a:endParaRPr lang="en-US" altLang="en-US" sz="2000" b="1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r>
              <a:rPr lang="en-US" altLang="en-US" sz="2000" b="1" dirty="0">
                <a:solidFill>
                  <a:srgbClr val="66FF33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b[] = “optimization </a:t>
            </a: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skills rule!!!”;</a:t>
            </a:r>
            <a:endParaRPr lang="en-US" altLang="en-US" sz="2000" b="1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r>
              <a:rPr lang="en-US" altLang="en-US" sz="2000" b="1" dirty="0" err="1">
                <a:solidFill>
                  <a:srgbClr val="66FF33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equal = </a:t>
            </a:r>
            <a:r>
              <a:rPr lang="en-US" altLang="en-US" sz="2000" b="1" dirty="0">
                <a:solidFill>
                  <a:srgbClr val="66FF33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altLang="en-US" sz="2000" b="1" dirty="0">
                <a:solidFill>
                  <a:srgbClr val="66FF33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( </a:t>
            </a:r>
            <a:r>
              <a:rPr lang="en-US" altLang="en-US" sz="2000" b="1" dirty="0" err="1">
                <a:solidFill>
                  <a:srgbClr val="66FF33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l = </a:t>
            </a:r>
            <a:r>
              <a:rPr lang="en-US" altLang="en-US" sz="20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strlen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(a), </a:t>
            </a:r>
            <a:r>
              <a:rPr lang="en-US" altLang="en-US" sz="20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= 0; </a:t>
            </a:r>
            <a:r>
              <a:rPr lang="en-US" altLang="en-US" sz="20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&lt; l; </a:t>
            </a:r>
            <a:r>
              <a:rPr lang="en-US" altLang="en-US" sz="20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++ )</a:t>
            </a:r>
          </a:p>
          <a:p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{</a:t>
            </a:r>
          </a:p>
          <a:p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000" b="1" dirty="0">
                <a:solidFill>
                  <a:srgbClr val="66FF33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(a[</a:t>
            </a:r>
            <a:r>
              <a:rPr lang="en-US" altLang="en-US" sz="20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] != b[</a:t>
            </a:r>
            <a:r>
              <a:rPr lang="en-US" altLang="en-US" sz="20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])</a:t>
            </a:r>
          </a:p>
          <a:p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 {</a:t>
            </a:r>
          </a:p>
          <a:p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   equal = </a:t>
            </a:r>
            <a:r>
              <a:rPr lang="en-US" altLang="en-US" sz="2000" b="1" dirty="0">
                <a:solidFill>
                  <a:srgbClr val="66FF33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66FF33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 }</a:t>
            </a:r>
          </a:p>
          <a:p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}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en-US" sz="1600" b="1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endParaRPr lang="en-US" altLang="en-US" sz="1600" b="1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Thread-level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958668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Parallel processing using 32-bit integers: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en-US" sz="2000" b="1" dirty="0">
                <a:solidFill>
                  <a:srgbClr val="66FF33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a[] = “</a:t>
            </a:r>
            <a:r>
              <a:rPr lang="en-US" altLang="en-US" sz="20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optimizating</a:t>
            </a: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string compare”;</a:t>
            </a:r>
            <a:endParaRPr lang="en-US" altLang="en-US" sz="2000" b="1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r>
              <a:rPr lang="en-US" altLang="en-US" sz="2000" b="1" dirty="0">
                <a:solidFill>
                  <a:srgbClr val="66FF33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b[] = “optimization </a:t>
            </a: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skills rule!!!”;</a:t>
            </a:r>
          </a:p>
          <a:p>
            <a:r>
              <a:rPr lang="en-US" altLang="en-US" sz="2000" b="1" dirty="0" err="1" smtClean="0">
                <a:solidFill>
                  <a:srgbClr val="66FF33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* a4 = (</a:t>
            </a:r>
            <a:r>
              <a:rPr lang="en-US" altLang="en-US" sz="2000" b="1" dirty="0" err="1" smtClean="0">
                <a:solidFill>
                  <a:srgbClr val="66FF33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*)a, b4 = (</a:t>
            </a:r>
            <a:r>
              <a:rPr lang="en-US" altLang="en-US" sz="2000" b="1" dirty="0" err="1" smtClean="0">
                <a:solidFill>
                  <a:srgbClr val="66FF33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*)b;</a:t>
            </a:r>
          </a:p>
          <a:p>
            <a:r>
              <a:rPr lang="en-US" altLang="en-US" sz="2000" b="1" dirty="0" err="1" smtClean="0">
                <a:solidFill>
                  <a:srgbClr val="66FF33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equal = </a:t>
            </a:r>
            <a:r>
              <a:rPr lang="en-US" altLang="en-US" sz="2000" b="1" dirty="0">
                <a:solidFill>
                  <a:srgbClr val="66FF33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altLang="en-US" sz="2000" b="1" dirty="0">
                <a:solidFill>
                  <a:srgbClr val="66FF33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( </a:t>
            </a:r>
            <a:r>
              <a:rPr lang="en-US" altLang="en-US" sz="2000" b="1" dirty="0" err="1">
                <a:solidFill>
                  <a:srgbClr val="66FF33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l = </a:t>
            </a:r>
            <a:r>
              <a:rPr lang="en-US" altLang="en-US" sz="20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strlen</a:t>
            </a: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(a) / 4, </a:t>
            </a:r>
            <a:r>
              <a:rPr lang="en-US" altLang="en-US" sz="20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= 0; </a:t>
            </a:r>
            <a:r>
              <a:rPr lang="en-US" altLang="en-US" sz="20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&lt; </a:t>
            </a: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l; </a:t>
            </a:r>
            <a:r>
              <a:rPr lang="en-US" altLang="en-US" sz="20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++ )</a:t>
            </a:r>
          </a:p>
          <a:p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{</a:t>
            </a:r>
          </a:p>
          <a:p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000" b="1" dirty="0">
                <a:solidFill>
                  <a:srgbClr val="66FF33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(</a:t>
            </a: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a4[</a:t>
            </a:r>
            <a:r>
              <a:rPr lang="en-US" altLang="en-US" sz="20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] != </a:t>
            </a: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b4[</a:t>
            </a:r>
            <a:r>
              <a:rPr lang="en-US" altLang="en-US" sz="20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])</a:t>
            </a:r>
          </a:p>
          <a:p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 {</a:t>
            </a:r>
          </a:p>
          <a:p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   equal = </a:t>
            </a:r>
            <a:r>
              <a:rPr lang="en-US" altLang="en-US" sz="2000" b="1" dirty="0">
                <a:solidFill>
                  <a:srgbClr val="66FF33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66FF33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 }</a:t>
            </a:r>
          </a:p>
          <a:p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}</a:t>
            </a:r>
            <a:endParaRPr lang="en-US" altLang="en-US" sz="1600" b="1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Art of Optimization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446245"/>
            <a:ext cx="805231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Why?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make your game run fast enough</a:t>
            </a:r>
          </a:p>
          <a:p>
            <a:pPr marL="457200" indent="-457200">
              <a:buAutoNum type="arabicPeriod"/>
            </a:pPr>
            <a:endParaRPr lang="en-US" sz="4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Quake: as many FPS as possible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Supreme Commander: as large armies as possible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Far Cry 4: As much detail as possible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be able to use algorithms that seem very expensive</a:t>
            </a:r>
          </a:p>
          <a:p>
            <a:pPr marL="457200" indent="-457200">
              <a:buAutoNum type="arabicPeriod"/>
            </a:pPr>
            <a:endParaRPr lang="en-US" sz="4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Would you use real-time fluid simulation for the smoke in your FPS?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Would you use neural networks for your AI?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Would you use ray tracing for your game?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use offline algorithms in real-time</a:t>
            </a:r>
          </a:p>
          <a:p>
            <a:pPr marL="457200" indent="-457200">
              <a:buAutoNum type="arabicPeriod"/>
            </a:pPr>
            <a:endParaRPr lang="en-US" sz="4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Ambient occlusion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Subdivision surfaces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Fresnel (with </a:t>
            </a:r>
            <a:r>
              <a:rPr lang="en-US" sz="16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Schlick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290" y="2544147"/>
            <a:ext cx="3298783" cy="25783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1016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95330" y="1324946"/>
            <a:ext cx="59995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Art of Optimization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Data-centric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Low-level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Thread-level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Perceived performance</a:t>
            </a: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Perceived Performance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80523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task that takes 2 seconds may appear faster than a task that takes one second – if the application provides feedback before starting the 2 second task.</a:t>
            </a:r>
          </a:p>
          <a:p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more realistic visualization appears to run at a higher frame rate.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graphics, motion blur greatly improves perceived performance.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5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290" y="2544147"/>
            <a:ext cx="3298783" cy="25783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1016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95330" y="1324946"/>
            <a:ext cx="59995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Art of Optimization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Data-centric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Low-level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Thread-level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Perceived performance</a:t>
            </a: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5408300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Optimization(1)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80523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Optimize once functionality is final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Development time is limited; only optimize if needed, and only those sections that need it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profiling to pinpoint hotspots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Always optimize on a high level first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Object oriented is good for writing clear code, data-centric is good for writing fast code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Please the hardware: cache, instruction pipeline.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average application can be made 10x faster using optimization –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 may want to take this into consideration during game design.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1255587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7074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Today’s LAB session: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CATCH UP.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engineers: proceed work on the game mechanics.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Graphics engineers: work towards a functional ray tracer.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Tomorrow: acceleration structures. You’ll need a functional ray tracer for that.</a:t>
            </a:r>
          </a:p>
        </p:txBody>
      </p:sp>
    </p:spTree>
    <p:extLst>
      <p:ext uri="{BB962C8B-B14F-4D97-AF65-F5344CB8AC3E}">
        <p14:creationId xmlns:p14="http://schemas.microsoft.com/office/powerpoint/2010/main" val="5385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5476" y="820106"/>
            <a:ext cx="5291555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57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End of lecture 3.</a:t>
            </a:r>
            <a:endParaRPr lang="en-US" sz="57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42" name="Picture 2" descr="http://www.etfroundup.com/wp-content/uploads/2014/11/thats_all_folks_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11" y="2324435"/>
            <a:ext cx="5173221" cy="32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5482" y="4972923"/>
            <a:ext cx="420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Algerian" panose="04020705040A02060702" pitchFamily="82" charset="0"/>
              </a:rPr>
              <a:t>začněme</a:t>
            </a:r>
            <a:r>
              <a:rPr lang="en-US" sz="2400" dirty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lgerian" panose="04020705040A02060702" pitchFamily="82" charset="0"/>
              </a:rPr>
              <a:t>programování</a:t>
            </a:r>
            <a:r>
              <a:rPr lang="en-US" sz="2400" dirty="0">
                <a:solidFill>
                  <a:srgbClr val="FFFF00"/>
                </a:solidFill>
                <a:latin typeface="Algerian" panose="04020705040A020607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698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Art of Optimization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446245"/>
            <a:ext cx="80523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How?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First of all: optimization can be applied as a structured process, with quite predictable ‘cost’, and often quite predictable gains.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1: Reduce algorithmic complexity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(sometimes by reducing accuracy / approximating the real solution)</a:t>
            </a:r>
          </a:p>
          <a:p>
            <a:endParaRPr lang="en-US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2: Write performance-critical code in a data-centric way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(CPU: please the cache; GPU: mind the explicit memory hierarchy)</a:t>
            </a:r>
          </a:p>
          <a:p>
            <a:endParaRPr lang="en-US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3: Thread-level parallelism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4: Instruction-level parallelism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5: Low-level optimizations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290" y="2544147"/>
            <a:ext cx="3298783" cy="25783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1016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95330" y="1324946"/>
            <a:ext cx="59995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Art of Optimization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Data-centric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Low-level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Thread-level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Perceived performance</a:t>
            </a: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1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6003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 optimization example: </a:t>
            </a:r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particles</a:t>
            </a: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u="sng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“</a:t>
            </a:r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a software renderer, we want to draw as many particles as possible, correctly sorted.”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u="sng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Question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what is the quickest way to 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draw 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10k+ particles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65" y="1782147"/>
            <a:ext cx="3288123" cy="3065364"/>
          </a:xfrm>
          <a:prstGeom prst="rect">
            <a:avLst/>
          </a:prstGeom>
          <a:noFill/>
          <a:ln>
            <a:noFill/>
          </a:ln>
          <a:effectLst>
            <a:reflection blurRad="635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8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6003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 optimization example: </a:t>
            </a:r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particles</a:t>
            </a: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65" y="1782147"/>
            <a:ext cx="3288123" cy="3065364"/>
          </a:xfrm>
          <a:prstGeom prst="rect">
            <a:avLst/>
          </a:prstGeom>
          <a:noFill/>
          <a:ln>
            <a:noFill/>
          </a:ln>
          <a:effectLst>
            <a:reflection blurRad="635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267" y="2490033"/>
            <a:ext cx="6175935" cy="3432765"/>
          </a:xfrm>
          <a:prstGeom prst="rect">
            <a:avLst/>
          </a:prstGeom>
          <a:effectLst>
            <a:reflection blurRad="5080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990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60037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“The most important optimization is that one where the program goes from a non-functional state to a functional state”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Monkey Sort – O( (e-1)N! )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Bubble Sort – O(N</a:t>
            </a:r>
            <a:r>
              <a:rPr lang="en-US" sz="2000" baseline="30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stl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::sort?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65" y="1782147"/>
            <a:ext cx="3288123" cy="3065364"/>
          </a:xfrm>
          <a:prstGeom prst="rect">
            <a:avLst/>
          </a:prstGeom>
          <a:noFill/>
          <a:ln>
            <a:noFill/>
          </a:ln>
          <a:effectLst>
            <a:reflection blurRad="635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2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6003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“A specific sorting algorithm may outperform potentially stronger algorithms under specific circumstances”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 set: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Large number of elements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 bytes per element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Limited range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Uniformly distributed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Almost sorted (after first frame)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65" y="1782147"/>
            <a:ext cx="3288123" cy="3065364"/>
          </a:xfrm>
          <a:prstGeom prst="rect">
            <a:avLst/>
          </a:prstGeom>
          <a:noFill/>
          <a:ln>
            <a:noFill/>
          </a:ln>
          <a:effectLst>
            <a:reflection blurRad="635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1974</Words>
  <Application>Microsoft Office PowerPoint</Application>
  <PresentationFormat>Widescreen</PresentationFormat>
  <Paragraphs>412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Algerian</vt:lpstr>
      <vt:lpstr>Arial</vt:lpstr>
      <vt:lpstr>Calibri</vt:lpstr>
      <vt:lpstr>Calibri Light</vt:lpstr>
      <vt:lpstr>Cambria Math</vt:lpstr>
      <vt:lpstr>Consolas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Jacco</dc:creator>
  <cp:lastModifiedBy>Jacco</cp:lastModifiedBy>
  <cp:revision>56</cp:revision>
  <dcterms:created xsi:type="dcterms:W3CDTF">2015-01-27T10:37:45Z</dcterms:created>
  <dcterms:modified xsi:type="dcterms:W3CDTF">2015-03-10T19:39:25Z</dcterms:modified>
</cp:coreProperties>
</file>