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307" r:id="rId3"/>
    <p:sldId id="308" r:id="rId4"/>
    <p:sldId id="338" r:id="rId5"/>
    <p:sldId id="342" r:id="rId6"/>
    <p:sldId id="341" r:id="rId7"/>
    <p:sldId id="345" r:id="rId8"/>
    <p:sldId id="347" r:id="rId9"/>
    <p:sldId id="340" r:id="rId10"/>
    <p:sldId id="339" r:id="rId11"/>
    <p:sldId id="309" r:id="rId12"/>
    <p:sldId id="343" r:id="rId13"/>
    <p:sldId id="310" r:id="rId14"/>
    <p:sldId id="344" r:id="rId15"/>
    <p:sldId id="311" r:id="rId16"/>
    <p:sldId id="348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49" r:id="rId25"/>
    <p:sldId id="319" r:id="rId26"/>
    <p:sldId id="320" r:id="rId27"/>
    <p:sldId id="350" r:id="rId28"/>
    <p:sldId id="321" r:id="rId29"/>
    <p:sldId id="322" r:id="rId30"/>
    <p:sldId id="323" r:id="rId31"/>
    <p:sldId id="382" r:id="rId32"/>
    <p:sldId id="324" r:id="rId33"/>
    <p:sldId id="351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258" r:id="rId48"/>
    <p:sldId id="259" r:id="rId49"/>
    <p:sldId id="260" r:id="rId50"/>
    <p:sldId id="261" r:id="rId51"/>
    <p:sldId id="262" r:id="rId52"/>
    <p:sldId id="269" r:id="rId53"/>
    <p:sldId id="263" r:id="rId54"/>
    <p:sldId id="264" r:id="rId55"/>
    <p:sldId id="270" r:id="rId56"/>
    <p:sldId id="271" r:id="rId57"/>
    <p:sldId id="272" r:id="rId58"/>
    <p:sldId id="273" r:id="rId59"/>
    <p:sldId id="274" r:id="rId60"/>
    <p:sldId id="275" r:id="rId61"/>
    <p:sldId id="276" r:id="rId62"/>
    <p:sldId id="277" r:id="rId63"/>
    <p:sldId id="353" r:id="rId64"/>
    <p:sldId id="354" r:id="rId65"/>
    <p:sldId id="278" r:id="rId66"/>
    <p:sldId id="355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65" r:id="rId77"/>
    <p:sldId id="366" r:id="rId78"/>
    <p:sldId id="367" r:id="rId79"/>
    <p:sldId id="368" r:id="rId80"/>
    <p:sldId id="369" r:id="rId81"/>
    <p:sldId id="370" r:id="rId82"/>
    <p:sldId id="371" r:id="rId83"/>
    <p:sldId id="372" r:id="rId84"/>
    <p:sldId id="373" r:id="rId85"/>
    <p:sldId id="374" r:id="rId86"/>
    <p:sldId id="375" r:id="rId87"/>
    <p:sldId id="376" r:id="rId88"/>
    <p:sldId id="377" r:id="rId89"/>
    <p:sldId id="378" r:id="rId90"/>
    <p:sldId id="379" r:id="rId91"/>
    <p:sldId id="380" r:id="rId92"/>
    <p:sldId id="381" r:id="rId93"/>
  </p:sldIdLst>
  <p:sldSz cx="9144000" cy="6858000" type="screen4x3"/>
  <p:notesSz cx="6858000" cy="9144000"/>
  <p:custDataLst>
    <p:tags r:id="rId9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9" autoAdjust="0"/>
  </p:normalViewPr>
  <p:slideViewPr>
    <p:cSldViewPr>
      <p:cViewPr varScale="1">
        <p:scale>
          <a:sx n="124" d="100"/>
          <a:sy n="124" d="100"/>
        </p:scale>
        <p:origin x="-672" y="-102"/>
      </p:cViewPr>
      <p:guideLst>
        <p:guide orient="horz" pos="981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74E9-21A5-493D-98DC-EE3F8D7F1964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8547-4B6B-42EC-9BF6-C29840B7D3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83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4E6B69A-4A89-4A58-8D97-7D8E6F267D60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64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1480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C9853-0251-4E1B-B315-CE32F0C212D3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6D9AA-0551-4B8A-9C43-F061FD9D127C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27CF-A840-45A6-955E-71B5E93733BC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864D7F-9ABF-4265-9CE2-0A374E3B6876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868237-C183-4111-A0A5-86272C5A7BEE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8EBD04-1587-4BF3-AEB1-9A7F730B261B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52F81-351D-460D-BC54-6B56F4568F13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CC009-C4F9-4B6B-B6FF-0E1AB72128F3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5C449F-7B1D-49F9-83D6-1CF1296590CC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986EF9-67AD-49EF-B573-5756DEC0AB4A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B7C7E-00BC-4618-960C-E981D5102154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1BA747-C41D-4513-BC4E-EB8BFA905CF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DED91-2261-41E1-8768-0914E9BEA5A5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F723E-7662-4900-83CB-CAE51BF493B6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515EC-921D-40CF-8F25-7C84253FC026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7081B-3174-46C7-BE73-290AFB5D65EA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C4FCA2-9348-412C-8591-CDBD247B741D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BBD9B-3797-4B55-9DEB-EA4AFFE02253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7D5B51-CE89-4FAA-90DB-1D223D8AB47B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F241B2-ED43-4233-AFF3-40A5A4043E50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F8A88-06CA-418B-AA3E-A099805E5208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129B43-41B5-4987-8FEE-EB5E4D8A187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1C49C-509C-4757-923D-0BCA48567E53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518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693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688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246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33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19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769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796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64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45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09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4F0E-7DCA-4AFA-A65F-10DAB48B7D6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39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69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0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jpeg"/><Relationship Id="rId15" Type="http://schemas.openxmlformats.org/officeDocument/2006/relationships/image" Target="../media/image91.jpe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0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0.jpeg"/><Relationship Id="rId7" Type="http://schemas.openxmlformats.org/officeDocument/2006/relationships/image" Target="../media/image79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7.png"/><Relationship Id="rId5" Type="http://schemas.openxmlformats.org/officeDocument/2006/relationships/image" Target="../media/image93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0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102.png"/><Relationship Id="rId4" Type="http://schemas.openxmlformats.org/officeDocument/2006/relationships/image" Target="../media/image94.jpeg"/><Relationship Id="rId9" Type="http://schemas.openxmlformats.org/officeDocument/2006/relationships/image" Target="../media/image10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jpeg"/><Relationship Id="rId9" Type="http://schemas.openxmlformats.org/officeDocument/2006/relationships/image" Target="../media/image10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jpeg"/><Relationship Id="rId9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jpeg"/><Relationship Id="rId9" Type="http://schemas.openxmlformats.org/officeDocument/2006/relationships/image" Target="../media/image10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jpeg"/><Relationship Id="rId9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8.png"/><Relationship Id="rId4" Type="http://schemas.openxmlformats.org/officeDocument/2006/relationships/image" Target="../media/image94.jpeg"/><Relationship Id="rId9" Type="http://schemas.openxmlformats.org/officeDocument/2006/relationships/image" Target="../media/image10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jpeg"/><Relationship Id="rId9" Type="http://schemas.openxmlformats.org/officeDocument/2006/relationships/image" Target="../media/image10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jpeg"/><Relationship Id="rId9" Type="http://schemas.openxmlformats.org/officeDocument/2006/relationships/image" Target="../media/image11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12.png"/><Relationship Id="rId4" Type="http://schemas.openxmlformats.org/officeDocument/2006/relationships/image" Target="../media/image94.jpeg"/><Relationship Id="rId9" Type="http://schemas.openxmlformats.org/officeDocument/2006/relationships/image" Target="../media/image11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94.jpe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94.jpe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0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102.png"/><Relationship Id="rId4" Type="http://schemas.openxmlformats.org/officeDocument/2006/relationships/image" Target="../media/image94.jpeg"/><Relationship Id="rId9" Type="http://schemas.openxmlformats.org/officeDocument/2006/relationships/image" Target="../media/image10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90.jpe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9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822325"/>
            <a:ext cx="7772400" cy="1470025"/>
          </a:xfrm>
        </p:spPr>
        <p:txBody>
          <a:bodyPr/>
          <a:lstStyle/>
          <a:p>
            <a:r>
              <a:rPr lang="cs-CZ" dirty="0" smtClean="0"/>
              <a:t>Dynamika fyziologických systémů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34564" b="55044"/>
          <a:stretch/>
        </p:blipFill>
        <p:spPr bwMode="auto">
          <a:xfrm>
            <a:off x="395536" y="368071"/>
            <a:ext cx="7906422" cy="50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84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198884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548680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188640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376772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419872" y="3573016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r>
              <a:rPr lang="cs-CZ" dirty="0" smtClean="0"/>
              <a:t>*V1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017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39" y="116632"/>
            <a:ext cx="846912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61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198884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548680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188640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376772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436096" y="1268760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55776" y="4005064"/>
            <a:ext cx="1253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56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51670" cy="562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97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411760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4139952" y="3429000"/>
            <a:ext cx="194421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987824" y="321297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4211960" y="177281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3455876" y="1880828"/>
            <a:ext cx="576064" cy="93610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644008" y="2708920"/>
            <a:ext cx="1080120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6084168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395536" y="141277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10" name="Přímá spojovací šipka 9"/>
          <p:cNvCxnSpPr>
            <a:endCxn id="6" idx="1"/>
          </p:cNvCxnSpPr>
          <p:nvPr/>
        </p:nvCxnSpPr>
        <p:spPr>
          <a:xfrm flipV="1">
            <a:off x="827584" y="3465004"/>
            <a:ext cx="158417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9" idx="4"/>
          </p:cNvCxnSpPr>
          <p:nvPr/>
        </p:nvCxnSpPr>
        <p:spPr>
          <a:xfrm>
            <a:off x="1547664" y="198884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6660232" y="1196752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Fout</a:t>
            </a:r>
            <a:r>
              <a:rPr lang="cs-CZ" dirty="0" smtClean="0"/>
              <a:t>=k2*V1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7812360" y="3356992"/>
            <a:ext cx="133164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8172400" y="1772816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0"/>
            <a:endCxn id="20" idx="4"/>
          </p:cNvCxnSpPr>
          <p:nvPr/>
        </p:nvCxnSpPr>
        <p:spPr>
          <a:xfrm flipV="1">
            <a:off x="6948264" y="17728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03848" y="5373216"/>
            <a:ext cx="1841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err="1" smtClean="0"/>
              <a:t>Fout</a:t>
            </a:r>
            <a:r>
              <a:rPr lang="cs-CZ" dirty="0" smtClean="0"/>
              <a:t>=k2*V1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r>
              <a:rPr lang="cs-CZ" dirty="0" smtClean="0"/>
              <a:t>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Fout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624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2157"/>
            <a:ext cx="8208912" cy="646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89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16016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MassFlowConnector</a:t>
            </a:r>
            <a:r>
              <a:rPr lang="en-US" dirty="0" smtClean="0"/>
              <a:t> "Mass flow"</a:t>
            </a:r>
          </a:p>
          <a:p>
            <a:r>
              <a:rPr lang="en-US" dirty="0" smtClean="0"/>
              <a:t>  Real </a:t>
            </a:r>
            <a:r>
              <a:rPr lang="en-US" dirty="0" err="1" smtClean="0"/>
              <a:t>massContent</a:t>
            </a:r>
            <a:r>
              <a:rPr lang="en-US" dirty="0" smtClean="0"/>
              <a:t>;</a:t>
            </a:r>
          </a:p>
          <a:p>
            <a:r>
              <a:rPr lang="en-US" dirty="0" smtClean="0"/>
              <a:t>  flow Real </a:t>
            </a:r>
            <a:r>
              <a:rPr lang="en-US" dirty="0" err="1" smtClean="0"/>
              <a:t>massFlow</a:t>
            </a:r>
            <a:r>
              <a:rPr lang="en-US" dirty="0" smtClean="0"/>
              <a:t>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MassFlowConnector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635896" y="5013176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der(</a:t>
            </a:r>
            <a:r>
              <a:rPr lang="cs-CZ" dirty="0" err="1" smtClean="0"/>
              <a:t>massContent</a:t>
            </a:r>
            <a:r>
              <a:rPr lang="cs-CZ" dirty="0" smtClean="0"/>
              <a:t>) = </a:t>
            </a:r>
            <a:r>
              <a:rPr lang="cs-CZ" dirty="0" err="1" smtClean="0"/>
              <a:t>inflow.massFlow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inflow.massContent</a:t>
            </a:r>
            <a:r>
              <a:rPr lang="cs-CZ" dirty="0" smtClean="0"/>
              <a:t>=</a:t>
            </a:r>
            <a:r>
              <a:rPr lang="cs-CZ" dirty="0" err="1" smtClean="0"/>
              <a:t>massContent</a:t>
            </a:r>
            <a:r>
              <a:rPr lang="cs-CZ" dirty="0" smtClean="0"/>
              <a:t>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MassCompartment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7584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894366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2195736" y="162880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907704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2123728" y="4941168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63688" y="5733256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massContent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7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1026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8" name="Picture 2" descr="File:STKF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2770380" cy="2276872"/>
          </a:xfrm>
          <a:prstGeom prst="rect">
            <a:avLst/>
          </a:prstGeom>
          <a:noFill/>
        </p:spPr>
      </p:pic>
      <p:pic>
        <p:nvPicPr>
          <p:cNvPr id="9" name="Picture 4" descr="File:StockFlo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622914" cy="3852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4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1506" name="Picture 2" descr="File:Simple stock and flow 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4202827" cy="115212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788024" y="3573016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Stock</a:t>
            </a:r>
            <a:endParaRPr lang="cs-CZ" dirty="0" smtClean="0"/>
          </a:p>
          <a:p>
            <a:pPr algn="ctr"/>
            <a:r>
              <a:rPr lang="cs-CZ" dirty="0" smtClean="0"/>
              <a:t>(zásoby)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915816" y="4005064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ovnoramenný trojúhelník 19"/>
          <p:cNvSpPr/>
          <p:nvPr/>
        </p:nvSpPr>
        <p:spPr>
          <a:xfrm rot="5400000">
            <a:off x="4482094" y="385220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2555776" y="3789040"/>
            <a:ext cx="538681" cy="357612"/>
          </a:xfrm>
          <a:custGeom>
            <a:avLst/>
            <a:gdLst>
              <a:gd name="connsiteX0" fmla="*/ 51303 w 538681"/>
              <a:gd name="connsiteY0" fmla="*/ 173525 h 357612"/>
              <a:gd name="connsiteX1" fmla="*/ 377227 w 538681"/>
              <a:gd name="connsiteY1" fmla="*/ 336487 h 357612"/>
              <a:gd name="connsiteX2" fmla="*/ 531136 w 538681"/>
              <a:gd name="connsiteY2" fmla="*/ 46776 h 357612"/>
              <a:gd name="connsiteX3" fmla="*/ 331960 w 538681"/>
              <a:gd name="connsiteY3" fmla="*/ 64883 h 357612"/>
              <a:gd name="connsiteX4" fmla="*/ 196158 w 538681"/>
              <a:gd name="connsiteY4" fmla="*/ 55830 h 357612"/>
              <a:gd name="connsiteX5" fmla="*/ 69409 w 538681"/>
              <a:gd name="connsiteY5" fmla="*/ 19616 h 357612"/>
              <a:gd name="connsiteX6" fmla="*/ 51303 w 538681"/>
              <a:gd name="connsiteY6" fmla="*/ 173525 h 3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81" h="357612">
                <a:moveTo>
                  <a:pt x="51303" y="173525"/>
                </a:moveTo>
                <a:cubicBezTo>
                  <a:pt x="102606" y="226337"/>
                  <a:pt x="297255" y="357612"/>
                  <a:pt x="377227" y="336487"/>
                </a:cubicBezTo>
                <a:cubicBezTo>
                  <a:pt x="457199" y="315362"/>
                  <a:pt x="538681" y="92043"/>
                  <a:pt x="531136" y="46776"/>
                </a:cubicBezTo>
                <a:cubicBezTo>
                  <a:pt x="523592" y="1509"/>
                  <a:pt x="387790" y="63374"/>
                  <a:pt x="331960" y="64883"/>
                </a:cubicBezTo>
                <a:cubicBezTo>
                  <a:pt x="276130" y="66392"/>
                  <a:pt x="239916" y="63374"/>
                  <a:pt x="196158" y="55830"/>
                </a:cubicBezTo>
                <a:cubicBezTo>
                  <a:pt x="152400" y="48286"/>
                  <a:pt x="95060" y="0"/>
                  <a:pt x="69409" y="19616"/>
                </a:cubicBezTo>
                <a:cubicBezTo>
                  <a:pt x="43758" y="39232"/>
                  <a:pt x="0" y="120713"/>
                  <a:pt x="51303" y="1735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084168" y="4005064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ovnoramenný trojúhelník 22"/>
          <p:cNvSpPr/>
          <p:nvPr/>
        </p:nvSpPr>
        <p:spPr>
          <a:xfrm rot="5400000">
            <a:off x="7650446" y="385220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7812360" y="3933056"/>
            <a:ext cx="538681" cy="357612"/>
          </a:xfrm>
          <a:custGeom>
            <a:avLst/>
            <a:gdLst>
              <a:gd name="connsiteX0" fmla="*/ 51303 w 538681"/>
              <a:gd name="connsiteY0" fmla="*/ 173525 h 357612"/>
              <a:gd name="connsiteX1" fmla="*/ 377227 w 538681"/>
              <a:gd name="connsiteY1" fmla="*/ 336487 h 357612"/>
              <a:gd name="connsiteX2" fmla="*/ 531136 w 538681"/>
              <a:gd name="connsiteY2" fmla="*/ 46776 h 357612"/>
              <a:gd name="connsiteX3" fmla="*/ 331960 w 538681"/>
              <a:gd name="connsiteY3" fmla="*/ 64883 h 357612"/>
              <a:gd name="connsiteX4" fmla="*/ 196158 w 538681"/>
              <a:gd name="connsiteY4" fmla="*/ 55830 h 357612"/>
              <a:gd name="connsiteX5" fmla="*/ 69409 w 538681"/>
              <a:gd name="connsiteY5" fmla="*/ 19616 h 357612"/>
              <a:gd name="connsiteX6" fmla="*/ 51303 w 538681"/>
              <a:gd name="connsiteY6" fmla="*/ 173525 h 3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81" h="357612">
                <a:moveTo>
                  <a:pt x="51303" y="173525"/>
                </a:moveTo>
                <a:cubicBezTo>
                  <a:pt x="102606" y="226337"/>
                  <a:pt x="297255" y="357612"/>
                  <a:pt x="377227" y="336487"/>
                </a:cubicBezTo>
                <a:cubicBezTo>
                  <a:pt x="457199" y="315362"/>
                  <a:pt x="538681" y="92043"/>
                  <a:pt x="531136" y="46776"/>
                </a:cubicBezTo>
                <a:cubicBezTo>
                  <a:pt x="523592" y="1509"/>
                  <a:pt x="387790" y="63374"/>
                  <a:pt x="331960" y="64883"/>
                </a:cubicBezTo>
                <a:cubicBezTo>
                  <a:pt x="276130" y="66392"/>
                  <a:pt x="239916" y="63374"/>
                  <a:pt x="196158" y="55830"/>
                </a:cubicBezTo>
                <a:cubicBezTo>
                  <a:pt x="152400" y="48286"/>
                  <a:pt x="95060" y="0"/>
                  <a:pt x="69409" y="19616"/>
                </a:cubicBezTo>
                <a:cubicBezTo>
                  <a:pt x="43758" y="39232"/>
                  <a:pt x="0" y="120713"/>
                  <a:pt x="51303" y="1735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7" name="Skupina 26"/>
          <p:cNvGrpSpPr/>
          <p:nvPr/>
        </p:nvGrpSpPr>
        <p:grpSpPr>
          <a:xfrm>
            <a:off x="6732240" y="3717032"/>
            <a:ext cx="360040" cy="576064"/>
            <a:chOff x="3491880" y="4437112"/>
            <a:chExt cx="360040" cy="576064"/>
          </a:xfrm>
        </p:grpSpPr>
        <p:sp>
          <p:nvSpPr>
            <p:cNvPr id="25" name="Rovnoramenný trojúhelník 24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Rovnoramenný trojúhelník 25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707904" y="3717032"/>
            <a:ext cx="360040" cy="576064"/>
            <a:chOff x="3491880" y="4437112"/>
            <a:chExt cx="360040" cy="576064"/>
          </a:xfrm>
        </p:grpSpPr>
        <p:sp>
          <p:nvSpPr>
            <p:cNvPr id="29" name="Rovnoramenný trojúhelník 28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xmlns="" val="7992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Kompartment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/>
              <a:t>Kompartment</a:t>
            </a:r>
            <a:endParaRPr lang="cs-CZ" dirty="0" smtClean="0"/>
          </a:p>
          <a:p>
            <a:pPr lvl="0"/>
            <a:r>
              <a:rPr lang="cs-CZ" dirty="0" smtClean="0"/>
              <a:t>diskrétní oblast (zóna) určitého systému, kterou je možné nějakým způsobem logicky či kineticky odlišit od okolí</a:t>
            </a:r>
          </a:p>
          <a:p>
            <a:pPr lvl="0"/>
            <a:r>
              <a:rPr lang="cs-CZ" dirty="0" smtClean="0"/>
              <a:t>homogenní, tzn. že každý kousek látky, který do </a:t>
            </a:r>
            <a:r>
              <a:rPr lang="cs-CZ" dirty="0" err="1" smtClean="0"/>
              <a:t>kompartmentu</a:t>
            </a:r>
            <a:r>
              <a:rPr lang="cs-CZ" dirty="0" smtClean="0"/>
              <a:t> vstoupí,  je ve stejném stavu, jako všechny ostatní části látky v </a:t>
            </a:r>
            <a:r>
              <a:rPr lang="cs-CZ" dirty="0" err="1" smtClean="0"/>
              <a:t>kompartmentu</a:t>
            </a:r>
            <a:r>
              <a:rPr lang="cs-CZ" dirty="0" smtClean="0"/>
              <a:t> (dokonalé rozmíchání)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70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6" name="Picture 4" descr="http://upload.wikimedia.org/wikipedia/commons/0/0e/SFD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768" y="1484784"/>
            <a:ext cx="6510964" cy="4752528"/>
          </a:xfrm>
          <a:prstGeom prst="rect">
            <a:avLst/>
          </a:prstGeom>
          <a:noFill/>
        </p:spPr>
      </p:pic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657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6628" name="Picture 4" descr="http://upload.wikimedia.org/wikipedia/commons/8/8a/Adoption_C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061249" cy="1846023"/>
          </a:xfrm>
          <a:prstGeom prst="rect">
            <a:avLst/>
          </a:prstGeom>
          <a:noFill/>
        </p:spPr>
      </p:pic>
      <p:pic>
        <p:nvPicPr>
          <p:cNvPr id="26630" name="Picture 6" descr="File:Adoption CLD 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4824536" cy="2358662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211960" y="3356992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08104" y="3789040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6156176" y="3501008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7380312" y="3356992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7128284" y="363576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91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6628" name="Picture 4" descr="http://upload.wikimedia.org/wikipedia/commons/8/8a/Adoption_C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061249" cy="1846023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563888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60032" y="5013176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508104" y="4725144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6732240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6480212" y="4859899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436096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5868143" y="3789040"/>
            <a:ext cx="1540609" cy="779943"/>
          </a:xfrm>
          <a:custGeom>
            <a:avLst/>
            <a:gdLst>
              <a:gd name="connsiteX0" fmla="*/ 1466662 w 1505893"/>
              <a:gd name="connsiteY0" fmla="*/ 724278 h 730313"/>
              <a:gd name="connsiteX1" fmla="*/ 1421394 w 1505893"/>
              <a:gd name="connsiteY1" fmla="*/ 642796 h 730313"/>
              <a:gd name="connsiteX2" fmla="*/ 959668 w 1505893"/>
              <a:gd name="connsiteY2" fmla="*/ 199177 h 730313"/>
              <a:gd name="connsiteX3" fmla="*/ 0 w 1505893"/>
              <a:gd name="connsiteY3" fmla="*/ 0 h 73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893" h="730313">
                <a:moveTo>
                  <a:pt x="1466662" y="724278"/>
                </a:moveTo>
                <a:cubicBezTo>
                  <a:pt x="1486277" y="727295"/>
                  <a:pt x="1505893" y="730313"/>
                  <a:pt x="1421394" y="642796"/>
                </a:cubicBezTo>
                <a:cubicBezTo>
                  <a:pt x="1336895" y="555279"/>
                  <a:pt x="1196567" y="306310"/>
                  <a:pt x="959668" y="199177"/>
                </a:cubicBezTo>
                <a:cubicBezTo>
                  <a:pt x="722769" y="92044"/>
                  <a:pt x="361384" y="46022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3974471" y="3757188"/>
            <a:ext cx="1448555" cy="814812"/>
          </a:xfrm>
          <a:custGeom>
            <a:avLst/>
            <a:gdLst>
              <a:gd name="connsiteX0" fmla="*/ 0 w 1448555"/>
              <a:gd name="connsiteY0" fmla="*/ 814812 h 814812"/>
              <a:gd name="connsiteX1" fmla="*/ 307818 w 1448555"/>
              <a:gd name="connsiteY1" fmla="*/ 162962 h 814812"/>
              <a:gd name="connsiteX2" fmla="*/ 1448555 w 1448555"/>
              <a:gd name="connsiteY2" fmla="*/ 0 h 814812"/>
              <a:gd name="connsiteX3" fmla="*/ 1448555 w 1448555"/>
              <a:gd name="connsiteY3" fmla="*/ 0 h 8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55" h="814812">
                <a:moveTo>
                  <a:pt x="0" y="814812"/>
                </a:moveTo>
                <a:cubicBezTo>
                  <a:pt x="33196" y="556788"/>
                  <a:pt x="66392" y="298764"/>
                  <a:pt x="307818" y="162962"/>
                </a:cubicBezTo>
                <a:cubicBezTo>
                  <a:pt x="549244" y="27160"/>
                  <a:pt x="1448555" y="0"/>
                  <a:pt x="1448555" y="0"/>
                </a:cubicBezTo>
                <a:lnTo>
                  <a:pt x="1448555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stCxn id="16" idx="4"/>
            <a:endCxn id="13" idx="3"/>
          </p:cNvCxnSpPr>
          <p:nvPr/>
        </p:nvCxnSpPr>
        <p:spPr>
          <a:xfrm>
            <a:off x="5652120" y="4005064"/>
            <a:ext cx="36004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09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3563888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</a:t>
            </a:r>
          </a:p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60032" y="5013176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508104" y="4725144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6732240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</a:p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6480212" y="4859899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436096" y="35730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stCxn id="16" idx="4"/>
            <a:endCxn id="13" idx="3"/>
          </p:cNvCxnSpPr>
          <p:nvPr/>
        </p:nvCxnSpPr>
        <p:spPr>
          <a:xfrm>
            <a:off x="5652120" y="4005064"/>
            <a:ext cx="36004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3707904" y="20608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75856" y="2492896"/>
            <a:ext cx="117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Innovators</a:t>
            </a:r>
            <a:endParaRPr lang="cs-CZ" dirty="0"/>
          </a:p>
        </p:txBody>
      </p:sp>
      <p:sp>
        <p:nvSpPr>
          <p:cNvPr id="21" name="Volný tvar 20"/>
          <p:cNvSpPr/>
          <p:nvPr/>
        </p:nvSpPr>
        <p:spPr>
          <a:xfrm>
            <a:off x="2418784" y="1988841"/>
            <a:ext cx="1311244" cy="2954352"/>
          </a:xfrm>
          <a:custGeom>
            <a:avLst/>
            <a:gdLst>
              <a:gd name="connsiteX0" fmla="*/ 1166388 w 1311244"/>
              <a:gd name="connsiteY0" fmla="*/ 2924269 h 2924269"/>
              <a:gd name="connsiteX1" fmla="*/ 152400 w 1311244"/>
              <a:gd name="connsiteY1" fmla="*/ 1910281 h 2924269"/>
              <a:gd name="connsiteX2" fmla="*/ 251988 w 1311244"/>
              <a:gd name="connsiteY2" fmla="*/ 289711 h 2924269"/>
              <a:gd name="connsiteX3" fmla="*/ 1311244 w 1311244"/>
              <a:gd name="connsiteY3" fmla="*/ 172016 h 29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244" h="2924269">
                <a:moveTo>
                  <a:pt x="1166388" y="2924269"/>
                </a:moveTo>
                <a:cubicBezTo>
                  <a:pt x="735594" y="2636821"/>
                  <a:pt x="304800" y="2349374"/>
                  <a:pt x="152400" y="1910281"/>
                </a:cubicBezTo>
                <a:cubicBezTo>
                  <a:pt x="0" y="1471188"/>
                  <a:pt x="58847" y="579422"/>
                  <a:pt x="251988" y="289711"/>
                </a:cubicBezTo>
                <a:cubicBezTo>
                  <a:pt x="445129" y="0"/>
                  <a:pt x="878186" y="86008"/>
                  <a:pt x="1311244" y="17201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987824" y="1340768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cxnSp>
        <p:nvCxnSpPr>
          <p:cNvPr id="25" name="Přímá spojovací šipka 24"/>
          <p:cNvCxnSpPr>
            <a:stCxn id="23" idx="3"/>
            <a:endCxn id="17" idx="1"/>
          </p:cNvCxnSpPr>
          <p:nvPr/>
        </p:nvCxnSpPr>
        <p:spPr>
          <a:xfrm>
            <a:off x="3347864" y="1525434"/>
            <a:ext cx="423312" cy="5986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707904" y="1772816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In=PA*p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775750" y="20608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275856" y="119675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p=0.03</a:t>
            </a:r>
            <a:endParaRPr lang="cs-CZ" dirty="0"/>
          </a:p>
        </p:txBody>
      </p:sp>
      <p:sp>
        <p:nvSpPr>
          <p:cNvPr id="29" name="Elipsa 28"/>
          <p:cNvSpPr/>
          <p:nvPr/>
        </p:nvSpPr>
        <p:spPr>
          <a:xfrm>
            <a:off x="5868144" y="191683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580112" y="23488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Probability </a:t>
            </a:r>
            <a:r>
              <a:rPr lang="cs-CZ" dirty="0" err="1" smtClean="0"/>
              <a:t>that</a:t>
            </a:r>
            <a:r>
              <a:rPr lang="cs-CZ" dirty="0" smtClean="0"/>
              <a:t> has not </a:t>
            </a:r>
            <a:r>
              <a:rPr lang="cs-CZ" dirty="0" err="1" smtClean="0"/>
              <a:t>yet</a:t>
            </a:r>
            <a:r>
              <a:rPr lang="cs-CZ" dirty="0" smtClean="0"/>
              <a:t> </a:t>
            </a:r>
            <a:r>
              <a:rPr lang="cs-CZ" dirty="0" err="1" smtClean="0"/>
              <a:t>adopted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868144" y="19704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796136" y="1484784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</a:t>
            </a:r>
            <a:r>
              <a:rPr lang="cs-CZ" dirty="0" smtClean="0"/>
              <a:t>=PA/(PA+A)</a:t>
            </a:r>
            <a:endParaRPr lang="cs-CZ" dirty="0"/>
          </a:p>
        </p:txBody>
      </p:sp>
      <p:sp>
        <p:nvSpPr>
          <p:cNvPr id="33" name="Volný tvar 32"/>
          <p:cNvSpPr/>
          <p:nvPr/>
        </p:nvSpPr>
        <p:spPr>
          <a:xfrm>
            <a:off x="3826598" y="1748828"/>
            <a:ext cx="5121244" cy="4905469"/>
          </a:xfrm>
          <a:custGeom>
            <a:avLst/>
            <a:gdLst>
              <a:gd name="connsiteX0" fmla="*/ 473798 w 5121244"/>
              <a:gd name="connsiteY0" fmla="*/ 3692305 h 4905469"/>
              <a:gd name="connsiteX1" fmla="*/ 573386 w 5121244"/>
              <a:gd name="connsiteY1" fmla="*/ 4561437 h 4905469"/>
              <a:gd name="connsiteX2" fmla="*/ 3914115 w 5121244"/>
              <a:gd name="connsiteY2" fmla="*/ 4688186 h 4905469"/>
              <a:gd name="connsiteX3" fmla="*/ 5000531 w 5121244"/>
              <a:gd name="connsiteY3" fmla="*/ 3257738 h 4905469"/>
              <a:gd name="connsiteX4" fmla="*/ 4638392 w 5121244"/>
              <a:gd name="connsiteY4" fmla="*/ 487378 h 4905469"/>
              <a:gd name="connsiteX5" fmla="*/ 2474614 w 5121244"/>
              <a:gd name="connsiteY5" fmla="*/ 333469 h 49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1244" h="4905469">
                <a:moveTo>
                  <a:pt x="473798" y="3692305"/>
                </a:moveTo>
                <a:cubicBezTo>
                  <a:pt x="236899" y="4043881"/>
                  <a:pt x="0" y="4395457"/>
                  <a:pt x="573386" y="4561437"/>
                </a:cubicBezTo>
                <a:cubicBezTo>
                  <a:pt x="1146772" y="4727417"/>
                  <a:pt x="3176258" y="4905469"/>
                  <a:pt x="3914115" y="4688186"/>
                </a:cubicBezTo>
                <a:cubicBezTo>
                  <a:pt x="4651972" y="4470903"/>
                  <a:pt x="4879818" y="3957873"/>
                  <a:pt x="5000531" y="3257738"/>
                </a:cubicBezTo>
                <a:cubicBezTo>
                  <a:pt x="5121244" y="2557603"/>
                  <a:pt x="5059378" y="974756"/>
                  <a:pt x="4638392" y="487378"/>
                </a:cubicBezTo>
                <a:cubicBezTo>
                  <a:pt x="4217406" y="0"/>
                  <a:pt x="3346010" y="166734"/>
                  <a:pt x="2474614" y="33346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6283105" y="1988840"/>
            <a:ext cx="1996289" cy="2601267"/>
          </a:xfrm>
          <a:custGeom>
            <a:avLst/>
            <a:gdLst>
              <a:gd name="connsiteX0" fmla="*/ 1167897 w 1996289"/>
              <a:gd name="connsiteY0" fmla="*/ 2590800 h 2590800"/>
              <a:gd name="connsiteX1" fmla="*/ 1819746 w 1996289"/>
              <a:gd name="connsiteY1" fmla="*/ 1540598 h 2590800"/>
              <a:gd name="connsiteX2" fmla="*/ 1692998 w 1996289"/>
              <a:gd name="connsiteY2" fmla="*/ 218792 h 2590800"/>
              <a:gd name="connsiteX3" fmla="*/ 0 w 1996289"/>
              <a:gd name="connsiteY3" fmla="*/ 227845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289" h="2590800">
                <a:moveTo>
                  <a:pt x="1167897" y="2590800"/>
                </a:moveTo>
                <a:cubicBezTo>
                  <a:pt x="1450063" y="2263366"/>
                  <a:pt x="1732229" y="1935933"/>
                  <a:pt x="1819746" y="1540598"/>
                </a:cubicBezTo>
                <a:cubicBezTo>
                  <a:pt x="1907263" y="1145263"/>
                  <a:pt x="1996289" y="437584"/>
                  <a:pt x="1692998" y="218792"/>
                </a:cubicBezTo>
                <a:cubicBezTo>
                  <a:pt x="1389707" y="0"/>
                  <a:pt x="694853" y="113922"/>
                  <a:pt x="0" y="22784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5076056" y="262762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860032" y="2996952"/>
            <a:ext cx="102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Imitators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076056" y="263691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932040" y="1700808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13407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q=0.4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499992" y="234888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r>
              <a:rPr lang="cs-CZ" dirty="0" smtClean="0"/>
              <a:t>=</a:t>
            </a:r>
            <a:r>
              <a:rPr lang="cs-CZ" dirty="0" err="1" smtClean="0"/>
              <a:t>Pi</a:t>
            </a:r>
            <a:r>
              <a:rPr lang="cs-CZ" dirty="0" smtClean="0"/>
              <a:t>*q</a:t>
            </a:r>
            <a:endParaRPr lang="cs-CZ" dirty="0"/>
          </a:p>
        </p:txBody>
      </p:sp>
      <p:sp>
        <p:nvSpPr>
          <p:cNvPr id="41" name="Volný tvar 40"/>
          <p:cNvSpPr/>
          <p:nvPr/>
        </p:nvSpPr>
        <p:spPr>
          <a:xfrm>
            <a:off x="5292080" y="1916832"/>
            <a:ext cx="319560" cy="735833"/>
          </a:xfrm>
          <a:custGeom>
            <a:avLst/>
            <a:gdLst>
              <a:gd name="connsiteX0" fmla="*/ 0 w 342523"/>
              <a:gd name="connsiteY0" fmla="*/ 0 h 733330"/>
              <a:gd name="connsiteX1" fmla="*/ 199176 w 342523"/>
              <a:gd name="connsiteY1" fmla="*/ 108641 h 733330"/>
              <a:gd name="connsiteX2" fmla="*/ 334978 w 342523"/>
              <a:gd name="connsiteY2" fmla="*/ 443619 h 733330"/>
              <a:gd name="connsiteX3" fmla="*/ 153909 w 342523"/>
              <a:gd name="connsiteY3" fmla="*/ 733330 h 73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23" h="733330">
                <a:moveTo>
                  <a:pt x="0" y="0"/>
                </a:moveTo>
                <a:cubicBezTo>
                  <a:pt x="71673" y="17352"/>
                  <a:pt x="143346" y="34705"/>
                  <a:pt x="199176" y="108641"/>
                </a:cubicBezTo>
                <a:cubicBezTo>
                  <a:pt x="255006" y="182577"/>
                  <a:pt x="342523" y="339504"/>
                  <a:pt x="334978" y="443619"/>
                </a:cubicBezTo>
                <a:cubicBezTo>
                  <a:pt x="327433" y="547734"/>
                  <a:pt x="240671" y="640532"/>
                  <a:pt x="153909" y="73333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5508103" y="2236206"/>
            <a:ext cx="403809" cy="472714"/>
          </a:xfrm>
          <a:custGeom>
            <a:avLst/>
            <a:gdLst>
              <a:gd name="connsiteX0" fmla="*/ 407406 w 407406"/>
              <a:gd name="connsiteY0" fmla="*/ 0 h 334978"/>
              <a:gd name="connsiteX1" fmla="*/ 289711 w 407406"/>
              <a:gd name="connsiteY1" fmla="*/ 63374 h 334978"/>
              <a:gd name="connsiteX2" fmla="*/ 0 w 407406"/>
              <a:gd name="connsiteY2" fmla="*/ 334978 h 3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406" h="334978">
                <a:moveTo>
                  <a:pt x="407406" y="0"/>
                </a:moveTo>
                <a:cubicBezTo>
                  <a:pt x="382509" y="3772"/>
                  <a:pt x="357612" y="7544"/>
                  <a:pt x="289711" y="63374"/>
                </a:cubicBezTo>
                <a:cubicBezTo>
                  <a:pt x="221810" y="119204"/>
                  <a:pt x="110905" y="227091"/>
                  <a:pt x="0" y="33497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5796136" y="3861048"/>
            <a:ext cx="149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436096" y="357301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868144" y="350100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Na=In+</a:t>
            </a:r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46" name="Volný tvar 45"/>
          <p:cNvSpPr/>
          <p:nvPr/>
        </p:nvSpPr>
        <p:spPr>
          <a:xfrm>
            <a:off x="4620286" y="2888055"/>
            <a:ext cx="829900" cy="796705"/>
          </a:xfrm>
          <a:custGeom>
            <a:avLst/>
            <a:gdLst>
              <a:gd name="connsiteX0" fmla="*/ 467762 w 829900"/>
              <a:gd name="connsiteY0" fmla="*/ 0 h 796705"/>
              <a:gd name="connsiteX1" fmla="*/ 60356 w 829900"/>
              <a:gd name="connsiteY1" fmla="*/ 298765 h 796705"/>
              <a:gd name="connsiteX2" fmla="*/ 829900 w 829900"/>
              <a:gd name="connsiteY2" fmla="*/ 796705 h 7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900" h="796705">
                <a:moveTo>
                  <a:pt x="467762" y="0"/>
                </a:moveTo>
                <a:cubicBezTo>
                  <a:pt x="233881" y="82990"/>
                  <a:pt x="0" y="165981"/>
                  <a:pt x="60356" y="298765"/>
                </a:cubicBezTo>
                <a:cubicBezTo>
                  <a:pt x="120712" y="431549"/>
                  <a:pt x="829900" y="796705"/>
                  <a:pt x="829900" y="79670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Volný tvar 48"/>
          <p:cNvSpPr/>
          <p:nvPr/>
        </p:nvSpPr>
        <p:spPr>
          <a:xfrm>
            <a:off x="4110273" y="2362954"/>
            <a:ext cx="1330860" cy="1457608"/>
          </a:xfrm>
          <a:custGeom>
            <a:avLst/>
            <a:gdLst>
              <a:gd name="connsiteX0" fmla="*/ 0 w 1330860"/>
              <a:gd name="connsiteY0" fmla="*/ 0 h 1457608"/>
              <a:gd name="connsiteX1" fmla="*/ 362139 w 1330860"/>
              <a:gd name="connsiteY1" fmla="*/ 181070 h 1457608"/>
              <a:gd name="connsiteX2" fmla="*/ 280658 w 1330860"/>
              <a:gd name="connsiteY2" fmla="*/ 1023042 h 1457608"/>
              <a:gd name="connsiteX3" fmla="*/ 1330860 w 1330860"/>
              <a:gd name="connsiteY3" fmla="*/ 1457608 h 14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860" h="1457608">
                <a:moveTo>
                  <a:pt x="0" y="0"/>
                </a:moveTo>
                <a:cubicBezTo>
                  <a:pt x="157681" y="5281"/>
                  <a:pt x="315363" y="10563"/>
                  <a:pt x="362139" y="181070"/>
                </a:cubicBezTo>
                <a:cubicBezTo>
                  <a:pt x="408915" y="351577"/>
                  <a:pt x="119204" y="810286"/>
                  <a:pt x="280658" y="1023042"/>
                </a:cubicBezTo>
                <a:cubicBezTo>
                  <a:pt x="442112" y="1235798"/>
                  <a:pt x="886486" y="1346703"/>
                  <a:pt x="1330860" y="145760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9"/>
          <p:cNvSpPr txBox="1"/>
          <p:nvPr/>
        </p:nvSpPr>
        <p:spPr>
          <a:xfrm>
            <a:off x="899592" y="56612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dPA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=-Na</a:t>
            </a:r>
          </a:p>
          <a:p>
            <a:r>
              <a:rPr lang="cs-CZ" dirty="0" err="1" smtClean="0"/>
              <a:t>dA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=Na</a:t>
            </a:r>
            <a:endParaRPr lang="cs-CZ" dirty="0"/>
          </a:p>
        </p:txBody>
      </p:sp>
      <p:sp>
        <p:nvSpPr>
          <p:cNvPr id="52" name="Volný tvar 51"/>
          <p:cNvSpPr/>
          <p:nvPr/>
        </p:nvSpPr>
        <p:spPr>
          <a:xfrm>
            <a:off x="5522614" y="2888055"/>
            <a:ext cx="2101913" cy="1720159"/>
          </a:xfrm>
          <a:custGeom>
            <a:avLst/>
            <a:gdLst>
              <a:gd name="connsiteX0" fmla="*/ 1828800 w 2101913"/>
              <a:gd name="connsiteY0" fmla="*/ 1720159 h 1720159"/>
              <a:gd name="connsiteX1" fmla="*/ 1982709 w 2101913"/>
              <a:gd name="connsiteY1" fmla="*/ 769545 h 1720159"/>
              <a:gd name="connsiteX2" fmla="*/ 1113576 w 2101913"/>
              <a:gd name="connsiteY2" fmla="*/ 262551 h 1720159"/>
              <a:gd name="connsiteX3" fmla="*/ 253497 w 2101913"/>
              <a:gd name="connsiteY3" fmla="*/ 162963 h 1720159"/>
              <a:gd name="connsiteX4" fmla="*/ 0 w 2101913"/>
              <a:gd name="connsiteY4" fmla="*/ 0 h 1720159"/>
              <a:gd name="connsiteX5" fmla="*/ 0 w 2101913"/>
              <a:gd name="connsiteY5" fmla="*/ 0 h 17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913" h="1720159">
                <a:moveTo>
                  <a:pt x="1828800" y="1720159"/>
                </a:moveTo>
                <a:cubicBezTo>
                  <a:pt x="1965356" y="1366319"/>
                  <a:pt x="2101913" y="1012480"/>
                  <a:pt x="1982709" y="769545"/>
                </a:cubicBezTo>
                <a:cubicBezTo>
                  <a:pt x="1863505" y="526610"/>
                  <a:pt x="1401778" y="363648"/>
                  <a:pt x="1113576" y="262551"/>
                </a:cubicBezTo>
                <a:cubicBezTo>
                  <a:pt x="825374" y="161454"/>
                  <a:pt x="439093" y="206721"/>
                  <a:pt x="253497" y="162963"/>
                </a:cubicBezTo>
                <a:cubicBezTo>
                  <a:pt x="67901" y="11920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48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1" grpId="0" animBg="1"/>
      <p:bldP spid="23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9" grpId="0" animBg="1"/>
      <p:bldP spid="50" grpId="0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017" y="188640"/>
            <a:ext cx="694438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36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7650" name="Picture 2" descr="File:Adoption SFD 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5867400" cy="4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92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46CB0-D620-49B4-AC1F-59A2ACACDFE5}" type="slidenum">
              <a:rPr lang="cs-CZ" smtClean="0">
                <a:latin typeface="Times New Roman" pitchFamily="16" charset="0"/>
              </a:rPr>
              <a:pPr/>
              <a:t>26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Model SIR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458200" cy="2790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sz="1800">
                <a:latin typeface="Arial" charset="0"/>
              </a:rPr>
              <a:t>      </a:t>
            </a:r>
            <a:r>
              <a:rPr lang="cs-CZ" sz="1800">
                <a:latin typeface="Arial" charset="0"/>
                <a:cs typeface="Times New Roman" pitchFamily="16" charset="0"/>
              </a:rPr>
              <a:t>Model zalo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 na existenci všech t</a:t>
            </a:r>
            <a:r>
              <a:rPr lang="cs-CZ" sz="1800">
                <a:latin typeface="Arial" charset="0"/>
              </a:rPr>
              <a:t>ř</a:t>
            </a:r>
            <a:r>
              <a:rPr lang="cs-CZ" sz="1800">
                <a:latin typeface="Arial" charset="0"/>
                <a:cs typeface="Times New Roman" pitchFamily="16" charset="0"/>
              </a:rPr>
              <a:t>í výše uvedených kategorií osob v populaci nazýváme modelem SIR. Matematická konstrukce modelu vychází z p</a:t>
            </a:r>
            <a:r>
              <a:rPr lang="cs-CZ" sz="1800">
                <a:latin typeface="Arial" charset="0"/>
              </a:rPr>
              <a:t>ř</a:t>
            </a:r>
            <a:r>
              <a:rPr lang="cs-CZ" sz="1800">
                <a:latin typeface="Arial" charset="0"/>
                <a:cs typeface="Times New Roman" pitchFamily="16" charset="0"/>
              </a:rPr>
              <a:t>edpokladu, 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e: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je nár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st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 je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rný po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tu ohro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ených a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, tj. </a:t>
            </a:r>
            <a:r>
              <a:rPr lang="en-US" sz="1800">
                <a:latin typeface="Arial" charset="0"/>
                <a:cs typeface="Times New Roman" pitchFamily="16" charset="0"/>
              </a:rPr>
              <a:t>~</a:t>
            </a:r>
            <a:r>
              <a:rPr lang="cs-CZ" sz="1800">
                <a:latin typeface="Arial" charset="0"/>
                <a:cs typeface="Times New Roman" pitchFamily="16" charset="0"/>
              </a:rPr>
              <a:t> r.S(t).I(t), kde r </a:t>
            </a:r>
            <a:r>
              <a:rPr lang="en-US" sz="1800">
                <a:latin typeface="Arial" charset="0"/>
                <a:cs typeface="Times New Roman" pitchFamily="16" charset="0"/>
              </a:rPr>
              <a:t>&gt;</a:t>
            </a:r>
            <a:r>
              <a:rPr lang="cs-CZ" sz="1800">
                <a:latin typeface="Arial" charset="0"/>
                <a:cs typeface="Times New Roman" pitchFamily="16" charset="0"/>
              </a:rPr>
              <a:t> 0 je konstantou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rnosti. Ohro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ených osob stejnou rychlostí ubývá.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rychlost s jakou ubývá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 (vylé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ením, úmrtím) je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rná po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tu infikovaných osob, tj. </a:t>
            </a:r>
            <a:r>
              <a:rPr lang="en-US" sz="1800">
                <a:latin typeface="Arial" charset="0"/>
                <a:cs typeface="Times New Roman" pitchFamily="16" charset="0"/>
              </a:rPr>
              <a:t>~ a.I</a:t>
            </a:r>
            <a:r>
              <a:rPr lang="cs-CZ" sz="1800">
                <a:latin typeface="Arial" charset="0"/>
                <a:cs typeface="Times New Roman" pitchFamily="16" charset="0"/>
              </a:rPr>
              <a:t>(t).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inkuba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ní doba je zanedbatelná;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p</a:t>
            </a:r>
            <a:r>
              <a:rPr lang="cs-CZ" sz="1800">
                <a:latin typeface="Arial" charset="0"/>
                <a:cs typeface="Times New Roman" pitchFamily="16" charset="0"/>
              </a:rPr>
              <a:t>opulace je natolik velká, 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 vyvolané zm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ny lze pova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ovat za spojité.</a:t>
            </a:r>
            <a:r>
              <a:rPr lang="cs-CZ" sz="1800">
                <a:cs typeface="Times New Roman" pitchFamily="16" charset="0"/>
              </a:rPr>
              <a:t>   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909888" y="29765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62200" y="4953000"/>
          <a:ext cx="4343400" cy="1182688"/>
        </p:xfrm>
        <a:graphic>
          <a:graphicData uri="http://schemas.openxmlformats.org/presentationml/2006/ole">
            <p:oleObj spid="_x0000_s9228" r:id="rId3" imgW="4334319" imgH="1181155" progId="PBrush">
              <p:embed/>
            </p:oleObj>
          </a:graphicData>
        </a:graphic>
      </p:graphicFrame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8951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8948899" cy="54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Model SIR</a:t>
            </a:r>
          </a:p>
        </p:txBody>
      </p:sp>
    </p:spTree>
    <p:extLst>
      <p:ext uri="{BB962C8B-B14F-4D97-AF65-F5344CB8AC3E}">
        <p14:creationId xmlns:p14="http://schemas.microsoft.com/office/powerpoint/2010/main" xmlns="" val="2701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2CCEC-6D27-4B45-A0CF-FA1A3E02F8BD}" type="slidenum">
              <a:rPr lang="cs-CZ" smtClean="0">
                <a:latin typeface="Times New Roman" pitchFamily="16" charset="0"/>
              </a:rPr>
              <a:pPr/>
              <a:t>28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Aplikace modelu SIR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57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Epidemie chřipky na anglické chlapecké internátní škole</a:t>
            </a:r>
            <a:endParaRPr lang="cs-CZ" sz="2400" smtClean="0">
              <a:latin typeface="Arial" charset="0"/>
              <a:cs typeface="Arial" charset="0"/>
            </a:endParaRPr>
          </a:p>
          <a:p>
            <a:pPr eaLnBrk="1" hangingPunct="1"/>
            <a:endParaRPr lang="cs-CZ" sz="2400" smtClean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362325" y="21812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1981200"/>
            <a:ext cx="397033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267200" cy="253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>
                <a:latin typeface="Arial" charset="0"/>
              </a:rPr>
              <a:t>Epidemie, </a:t>
            </a:r>
            <a:r>
              <a:rPr lang="cs-CZ" sz="2000">
                <a:latin typeface="Arial" charset="0"/>
                <a:cs typeface="Arial" charset="0"/>
              </a:rPr>
              <a:t>kterou způsobil jeden nakažený žák z celkového počtu 763 žáků, z nichž 512 během 14 dní onemocnělo. Parametry modelu byly odvozeny z reálných údajů o vývoji onemocnění</a:t>
            </a:r>
            <a:r>
              <a:rPr lang="cs-CZ" sz="2000">
                <a:latin typeface="Arial" charset="0"/>
              </a:rPr>
              <a:t> -</a:t>
            </a:r>
            <a:r>
              <a:rPr lang="cs-CZ" sz="2000">
                <a:latin typeface="Arial" charset="0"/>
                <a:cs typeface="Arial" charset="0"/>
              </a:rPr>
              <a:t> N = 763, S</a:t>
            </a:r>
            <a:r>
              <a:rPr lang="cs-CZ" sz="2000" baseline="-30000">
                <a:latin typeface="Arial" charset="0"/>
                <a:cs typeface="Arial" charset="0"/>
              </a:rPr>
              <a:t>0</a:t>
            </a:r>
            <a:r>
              <a:rPr lang="cs-CZ" sz="2000">
                <a:latin typeface="Arial" charset="0"/>
                <a:cs typeface="Arial" charset="0"/>
              </a:rPr>
              <a:t> = 762, I</a:t>
            </a:r>
            <a:r>
              <a:rPr lang="cs-CZ" sz="2000" baseline="-30000">
                <a:latin typeface="Arial" charset="0"/>
                <a:cs typeface="Arial" charset="0"/>
              </a:rPr>
              <a:t>0</a:t>
            </a:r>
            <a:r>
              <a:rPr lang="cs-CZ" sz="2000">
                <a:latin typeface="Arial" charset="0"/>
                <a:cs typeface="Arial" charset="0"/>
              </a:rPr>
              <a:t> = 1, r = 2,18.10</a:t>
            </a:r>
            <a:r>
              <a:rPr lang="cs-CZ" sz="2000" baseline="30000">
                <a:latin typeface="Arial" charset="0"/>
                <a:cs typeface="Arial" charset="0"/>
              </a:rPr>
              <a:t>-3</a:t>
            </a:r>
            <a:r>
              <a:rPr lang="cs-CZ" sz="2000">
                <a:latin typeface="Arial" charset="0"/>
                <a:cs typeface="Arial" charset="0"/>
              </a:rPr>
              <a:t> den</a:t>
            </a:r>
            <a:r>
              <a:rPr lang="cs-CZ" sz="2000" baseline="30000">
                <a:latin typeface="Arial" charset="0"/>
                <a:cs typeface="Arial" charset="0"/>
              </a:rPr>
              <a:t>-1</a:t>
            </a:r>
            <a:r>
              <a:rPr lang="cs-CZ" sz="2000">
                <a:latin typeface="Arial" charset="0"/>
                <a:cs typeface="Arial" charset="0"/>
              </a:rPr>
              <a:t> a a = 0,44 den</a:t>
            </a:r>
            <a:r>
              <a:rPr lang="cs-CZ" sz="2000" baseline="30000">
                <a:latin typeface="Arial" charset="0"/>
                <a:cs typeface="Arial" charset="0"/>
              </a:rPr>
              <a:t>-1</a:t>
            </a:r>
            <a:r>
              <a:rPr lang="cs-CZ" sz="2000">
                <a:latin typeface="Arial" charset="0"/>
                <a:cs typeface="Arial" charset="0"/>
              </a:rPr>
              <a:t> (</a:t>
            </a:r>
            <a:r>
              <a:rPr lang="cs-CZ" sz="2000">
                <a:latin typeface="Arial" charset="0"/>
                <a:cs typeface="Times New Roman" pitchFamily="16" charset="0"/>
                <a:sym typeface="Symbol" pitchFamily="18" charset="2"/>
              </a:rPr>
              <a:t></a:t>
            </a:r>
            <a:r>
              <a:rPr lang="cs-CZ" sz="2000">
                <a:latin typeface="Arial" charset="0"/>
                <a:cs typeface="Arial" charset="0"/>
              </a:rPr>
              <a:t> = 202). </a:t>
            </a:r>
          </a:p>
        </p:txBody>
      </p:sp>
      <p:sp>
        <p:nvSpPr>
          <p:cNvPr id="47112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24288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4DC7FB-1295-415C-B675-A233AE6C183A}" type="slidenum">
              <a:rPr lang="cs-CZ" smtClean="0">
                <a:latin typeface="Times New Roman" pitchFamily="16" charset="0"/>
              </a:rPr>
              <a:pPr/>
              <a:t>29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</a:t>
            </a:r>
            <a:r>
              <a:rPr lang="cs-CZ" dirty="0" smtClean="0"/>
              <a:t>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5105400" y="2057400"/>
          <a:ext cx="3676650" cy="3454400"/>
        </p:xfrm>
        <a:graphic>
          <a:graphicData uri="http://schemas.openxmlformats.org/presentationml/2006/ole">
            <p:oleObj spid="_x0000_s10252" r:id="rId3" imgW="3657235" imgH="3438748" progId="PBrush">
              <p:embed/>
            </p:oleObj>
          </a:graphicData>
        </a:graphic>
      </p:graphicFrame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4800600" cy="4211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dirty="0">
                <a:latin typeface="Arial" charset="0"/>
                <a:cs typeface="Arial" charset="0"/>
              </a:rPr>
              <a:t>Předpokládejme, že do populace přichází z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>
                <a:latin typeface="Arial" charset="0"/>
                <a:cs typeface="Arial" charset="0"/>
              </a:rPr>
              <a:t>vnějšího prostředí B nových, dosud zdravých jedinců. Dále, nechť x(t), y(t), a(t) a z(t) udá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vají</a:t>
            </a:r>
            <a:r>
              <a:rPr lang="cs-CZ" sz="1800" dirty="0">
                <a:latin typeface="Arial" charset="0"/>
                <a:cs typeface="Arial" charset="0"/>
              </a:rPr>
              <a:t> počet zdravých, infikovaných, nemoc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ných</a:t>
            </a:r>
            <a:r>
              <a:rPr lang="cs-CZ" sz="1800" dirty="0">
                <a:latin typeface="Arial" charset="0"/>
                <a:cs typeface="Arial" charset="0"/>
              </a:rPr>
              <a:t> AIDS a </a:t>
            </a:r>
            <a:r>
              <a:rPr lang="cs-CZ" sz="1800" dirty="0" err="1">
                <a:latin typeface="Arial" charset="0"/>
                <a:cs typeface="Arial" charset="0"/>
              </a:rPr>
              <a:t>séropozitivních</a:t>
            </a:r>
            <a:r>
              <a:rPr lang="cs-CZ" sz="1800" dirty="0">
                <a:latin typeface="Arial" charset="0"/>
                <a:cs typeface="Arial" charset="0"/>
              </a:rPr>
              <a:t>, ale </a:t>
            </a:r>
            <a:r>
              <a:rPr lang="cs-CZ" sz="1800" dirty="0" err="1">
                <a:latin typeface="Arial" charset="0"/>
                <a:cs typeface="Arial" charset="0"/>
              </a:rPr>
              <a:t>neinfekč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ních</a:t>
            </a:r>
            <a:r>
              <a:rPr lang="cs-CZ" sz="1800" dirty="0">
                <a:latin typeface="Arial" charset="0"/>
                <a:cs typeface="Arial" charset="0"/>
              </a:rPr>
              <a:t> osob</a:t>
            </a:r>
            <a:r>
              <a:rPr lang="cs-CZ" sz="1800" dirty="0">
                <a:latin typeface="Arial" charset="0"/>
              </a:rPr>
              <a:t>.</a:t>
            </a:r>
            <a:r>
              <a:rPr lang="cs-CZ" sz="1800" dirty="0">
                <a:latin typeface="Arial" charset="0"/>
                <a:cs typeface="Arial" charset="0"/>
              </a:rPr>
              <a:t> Protože doba nemoci je </a:t>
            </a:r>
            <a:r>
              <a:rPr lang="cs-CZ" sz="1800" dirty="0" err="1">
                <a:latin typeface="Arial" charset="0"/>
                <a:cs typeface="Arial" charset="0"/>
              </a:rPr>
              <a:t>srovnatel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ná</a:t>
            </a:r>
            <a:r>
              <a:rPr lang="cs-CZ" sz="1800" dirty="0">
                <a:latin typeface="Arial" charset="0"/>
                <a:cs typeface="Arial" charset="0"/>
              </a:rPr>
              <a:t> s dobou života, předpokládáme v každé z vyjmenovaných kategorií </a:t>
            </a:r>
            <a:r>
              <a:rPr lang="cs-CZ" sz="1800" dirty="0" smtClean="0">
                <a:latin typeface="Arial" charset="0"/>
                <a:cs typeface="Arial" charset="0"/>
              </a:rPr>
              <a:t>úmrtnost </a:t>
            </a:r>
            <a:r>
              <a:rPr lang="cs-CZ" sz="1800" dirty="0" err="1" smtClean="0">
                <a:latin typeface="Arial" charset="0"/>
                <a:cs typeface="Arial" charset="0"/>
              </a:rPr>
              <a:t>způso</a:t>
            </a:r>
            <a:r>
              <a:rPr lang="cs-CZ" sz="1800" dirty="0" smtClean="0">
                <a:latin typeface="Arial" charset="0"/>
              </a:rPr>
              <a:t>-</a:t>
            </a:r>
            <a:r>
              <a:rPr lang="cs-CZ" sz="1800" dirty="0" err="1" smtClean="0">
                <a:latin typeface="Arial" charset="0"/>
                <a:cs typeface="Arial" charset="0"/>
              </a:rPr>
              <a:t>benou</a:t>
            </a:r>
            <a:r>
              <a:rPr lang="cs-CZ" sz="1800" dirty="0" smtClean="0">
                <a:latin typeface="Arial" charset="0"/>
                <a:cs typeface="Arial" charset="0"/>
              </a:rPr>
              <a:t> faktory nespojenými s vlastní nemocí s</a:t>
            </a:r>
            <a:r>
              <a:rPr lang="cs-CZ" sz="1800" dirty="0">
                <a:latin typeface="Arial" charset="0"/>
                <a:cs typeface="Arial" charset="0"/>
              </a:rPr>
              <a:t> rychlostní konstantou </a:t>
            </a:r>
            <a:r>
              <a:rPr lang="cs-CZ" sz="1800" dirty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>
                <a:latin typeface="Arial" charset="0"/>
              </a:rPr>
              <a:t>. </a:t>
            </a:r>
            <a:r>
              <a:rPr lang="cs-CZ" sz="1800" dirty="0">
                <a:latin typeface="Arial" charset="0"/>
                <a:cs typeface="Arial" charset="0"/>
              </a:rPr>
              <a:t>Úmrtnost </a:t>
            </a:r>
            <a:r>
              <a:rPr lang="cs-CZ" sz="1800" dirty="0" err="1">
                <a:latin typeface="Arial" charset="0"/>
                <a:cs typeface="Arial" charset="0"/>
              </a:rPr>
              <a:t>způso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benou</a:t>
            </a:r>
            <a:r>
              <a:rPr lang="cs-CZ" sz="1800" dirty="0">
                <a:latin typeface="Arial" charset="0"/>
                <a:cs typeface="Arial" charset="0"/>
              </a:rPr>
              <a:t> nemocí vyjadřuje rychlostní konstanta d (typicky je doba nemoci 1/d přibližně 9 až 12 měsíců). Podobně jako ve všech </a:t>
            </a:r>
            <a:r>
              <a:rPr lang="cs-CZ" sz="1800" dirty="0" err="1">
                <a:latin typeface="Arial" charset="0"/>
                <a:cs typeface="Arial" charset="0"/>
              </a:rPr>
              <a:t>předchá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>
                <a:latin typeface="Arial" charset="0"/>
                <a:cs typeface="Arial" charset="0"/>
              </a:rPr>
              <a:t>zejících modelech předpokládáme </a:t>
            </a:r>
            <a:r>
              <a:rPr lang="cs-CZ" sz="1800" dirty="0" err="1">
                <a:latin typeface="Arial" charset="0"/>
                <a:cs typeface="Arial" charset="0"/>
              </a:rPr>
              <a:t>homogen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>
                <a:latin typeface="Arial" charset="0"/>
                <a:cs typeface="Arial" charset="0"/>
              </a:rPr>
              <a:t>ní prostředí.</a:t>
            </a: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20123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995936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1475656" y="2132856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4642924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79712" y="1628800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3573016"/>
            <a:ext cx="15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84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8B082-1A9A-4145-A5FB-ECCF1BA2C2AE}" type="slidenum">
              <a:rPr lang="cs-CZ" smtClean="0">
                <a:latin typeface="Times New Roman" pitchFamily="16" charset="0"/>
              </a:rPr>
              <a:pPr/>
              <a:t>30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S</a:t>
            </a:r>
            <a:r>
              <a:rPr lang="cs-CZ" sz="1800" dirty="0" smtClean="0">
                <a:latin typeface="Arial" charset="0"/>
                <a:cs typeface="Arial" charset="0"/>
              </a:rPr>
              <a:t> využití</a:t>
            </a:r>
            <a:r>
              <a:rPr lang="cs-CZ" sz="1800" dirty="0" smtClean="0">
                <a:latin typeface="Arial" charset="0"/>
              </a:rPr>
              <a:t>m</a:t>
            </a:r>
            <a:r>
              <a:rPr lang="cs-CZ" sz="1800" dirty="0" smtClean="0">
                <a:latin typeface="Arial" charset="0"/>
                <a:cs typeface="Arial" charset="0"/>
              </a:rPr>
              <a:t> principů </a:t>
            </a:r>
            <a:r>
              <a:rPr lang="cs-CZ" sz="1800" dirty="0" err="1" smtClean="0">
                <a:latin typeface="Arial" charset="0"/>
                <a:cs typeface="Arial" charset="0"/>
              </a:rPr>
              <a:t>kompartmentové</a:t>
            </a:r>
            <a:r>
              <a:rPr lang="cs-CZ" sz="1800" dirty="0" smtClean="0">
                <a:latin typeface="Arial" charset="0"/>
                <a:cs typeface="Arial" charset="0"/>
              </a:rPr>
              <a:t> analýzy psát definiční stavové rovnice modelu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x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</a:t>
            </a:r>
            <a:r>
              <a:rPr lang="en-US" sz="1800" dirty="0" smtClean="0">
                <a:latin typeface="Arial" charset="0"/>
                <a:cs typeface="Arial" charset="0"/>
              </a:rPr>
              <a:t>t) = B -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..x(t) - </a:t>
            </a:r>
            <a:r>
              <a:rPr lang="cs-CZ" sz="1800" dirty="0" err="1" smtClean="0">
                <a:latin typeface="Arial" charset="0"/>
                <a:cs typeface="Arial" charset="0"/>
              </a:rPr>
              <a:t>c</a:t>
            </a:r>
            <a:r>
              <a:rPr lang="cs-CZ" sz="1800" dirty="0" smtClean="0">
                <a:latin typeface="Arial" charset="0"/>
                <a:cs typeface="Arial" charset="0"/>
              </a:rPr>
              <a:t>.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.x(t), kde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 =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.y(t)/N(t),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y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(t) = </a:t>
            </a:r>
            <a:r>
              <a:rPr lang="cs-CZ" sz="1800" dirty="0" err="1" smtClean="0">
                <a:latin typeface="Arial" charset="0"/>
                <a:cs typeface="Arial" charset="0"/>
              </a:rPr>
              <a:t>c</a:t>
            </a:r>
            <a:r>
              <a:rPr lang="cs-CZ" sz="1800" dirty="0" smtClean="0">
                <a:latin typeface="Arial" charset="0"/>
                <a:cs typeface="Arial" charset="0"/>
              </a:rPr>
              <a:t>.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.x(t) - (v +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).y(t);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a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(t) = </a:t>
            </a:r>
            <a:r>
              <a:rPr lang="cs-CZ" sz="1800" dirty="0" err="1" smtClean="0">
                <a:latin typeface="Arial" charset="0"/>
                <a:cs typeface="Arial" charset="0"/>
              </a:rPr>
              <a:t>p.v.y</a:t>
            </a:r>
            <a:r>
              <a:rPr lang="cs-CZ" sz="1800" dirty="0" smtClean="0">
                <a:latin typeface="Arial" charset="0"/>
                <a:cs typeface="Arial" charset="0"/>
              </a:rPr>
              <a:t>(t) - (d +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).a(t);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z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(t) = (1 - p).v.y(t) -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.</a:t>
            </a:r>
            <a:r>
              <a:rPr lang="cs-CZ" sz="1800" dirty="0" smtClean="0">
                <a:latin typeface="Arial" charset="0"/>
                <a:cs typeface="Arial" charset="0"/>
              </a:rPr>
              <a:t>z(t)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N(t) = x(t) + y(t) + a(t) + z(t).</a:t>
            </a:r>
            <a:r>
              <a:rPr lang="cs-CZ" sz="1800" dirty="0" smtClean="0">
                <a:latin typeface="Arial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Kromě již definovaných proměnných je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 pravděpodobnost získání infekce od náhodného partnera (přičemž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 je pravděpodobnost přenosu viru), c je počet sexuálních partnerů, p je část </a:t>
            </a:r>
            <a:r>
              <a:rPr lang="cs-CZ" sz="1800" dirty="0" err="1" smtClean="0">
                <a:latin typeface="Arial" charset="0"/>
                <a:cs typeface="Arial" charset="0"/>
              </a:rPr>
              <a:t>séropozitivních</a:t>
            </a:r>
            <a:r>
              <a:rPr lang="cs-CZ" sz="1800" dirty="0" smtClean="0">
                <a:latin typeface="Arial" charset="0"/>
                <a:cs typeface="Arial" charset="0"/>
              </a:rPr>
              <a:t> osob, které jsou také infekční a konečně v je rychlostní konstanta propuknutí závěrečného stadia nemoci (její převrácená hodnota je proto rovna průměrné inkubační době nemoci).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Parametr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 je přesněji definován vztahem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 =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.y(t)/</a:t>
            </a:r>
            <a:r>
              <a:rPr lang="en-US" sz="1800" dirty="0" smtClean="0">
                <a:latin typeface="Arial" charset="0"/>
                <a:cs typeface="Arial" charset="0"/>
              </a:rPr>
              <a:t>[x(</a:t>
            </a:r>
            <a:r>
              <a:rPr lang="cs-CZ" sz="1800" dirty="0" smtClean="0">
                <a:latin typeface="Arial" charset="0"/>
                <a:cs typeface="Arial" charset="0"/>
              </a:rPr>
              <a:t>t)+y(t)+z(t)],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hodnota a(t) je ale o hodně menší než N(t).</a:t>
            </a:r>
            <a:endParaRPr lang="cs-CZ" sz="18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</a:t>
            </a:r>
            <a:r>
              <a:rPr lang="cs-CZ" dirty="0" smtClean="0"/>
              <a:t>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31405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8B082-1A9A-4145-A5FB-ECCF1BA2C2AE}" type="slidenum">
              <a:rPr lang="cs-CZ" smtClean="0">
                <a:latin typeface="Times New Roman" pitchFamily="16" charset="0"/>
              </a:rPr>
              <a:pPr/>
              <a:t>31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77072"/>
            <a:ext cx="8458200" cy="266429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x(t</a:t>
            </a:r>
            <a:r>
              <a:rPr lang="cs-CZ" sz="1800" b="1" dirty="0" smtClean="0">
                <a:latin typeface="Arial" charset="0"/>
                <a:cs typeface="Arial" charset="0"/>
              </a:rPr>
              <a:t>)  </a:t>
            </a:r>
            <a:r>
              <a:rPr lang="cs-CZ" sz="1800" dirty="0" smtClean="0">
                <a:latin typeface="Arial" charset="0"/>
                <a:cs typeface="Arial" charset="0"/>
              </a:rPr>
              <a:t>je </a:t>
            </a:r>
            <a:r>
              <a:rPr lang="cs-CZ" sz="1800" dirty="0" smtClean="0">
                <a:latin typeface="Arial" charset="0"/>
                <a:cs typeface="Arial" charset="0"/>
              </a:rPr>
              <a:t>počet zdravých </a:t>
            </a:r>
            <a:r>
              <a:rPr lang="cs-CZ" sz="1800" dirty="0" smtClean="0">
                <a:latin typeface="Arial" charset="0"/>
                <a:cs typeface="Arial" charset="0"/>
              </a:rPr>
              <a:t>osob,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y(t)  </a:t>
            </a:r>
            <a:r>
              <a:rPr lang="cs-CZ" sz="1800" dirty="0" smtClean="0">
                <a:latin typeface="Arial" charset="0"/>
                <a:cs typeface="Arial" charset="0"/>
              </a:rPr>
              <a:t>je počet infikovaných osob,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a(t</a:t>
            </a:r>
            <a:r>
              <a:rPr lang="cs-CZ" sz="1800" b="1" dirty="0" smtClean="0">
                <a:latin typeface="Arial" charset="0"/>
                <a:cs typeface="Arial" charset="0"/>
              </a:rPr>
              <a:t>) </a:t>
            </a:r>
            <a:r>
              <a:rPr lang="cs-CZ" sz="1800" b="1" dirty="0" smtClean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latin typeface="Arial" charset="0"/>
                <a:cs typeface="Arial" charset="0"/>
              </a:rPr>
              <a:t>je počet </a:t>
            </a:r>
            <a:r>
              <a:rPr lang="cs-CZ" sz="1800" dirty="0" smtClean="0">
                <a:latin typeface="Arial" charset="0"/>
                <a:cs typeface="Arial" charset="0"/>
              </a:rPr>
              <a:t>nemocných </a:t>
            </a:r>
            <a:r>
              <a:rPr lang="cs-CZ" sz="1800" dirty="0" smtClean="0">
                <a:latin typeface="Arial" charset="0"/>
                <a:cs typeface="Arial" charset="0"/>
              </a:rPr>
              <a:t>AIDS, 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z(t)  </a:t>
            </a:r>
            <a:r>
              <a:rPr lang="cs-CZ" sz="1800" dirty="0" smtClean="0">
                <a:latin typeface="Arial" charset="0"/>
                <a:cs typeface="Arial" charset="0"/>
              </a:rPr>
              <a:t>je počet </a:t>
            </a:r>
            <a:r>
              <a:rPr lang="cs-CZ" sz="1800" dirty="0" err="1" smtClean="0">
                <a:latin typeface="Arial" charset="0"/>
                <a:cs typeface="Arial" charset="0"/>
              </a:rPr>
              <a:t>séropozitivních</a:t>
            </a:r>
            <a:r>
              <a:rPr lang="cs-CZ" sz="1800" dirty="0" smtClean="0">
                <a:latin typeface="Arial" charset="0"/>
                <a:cs typeface="Arial" charset="0"/>
              </a:rPr>
              <a:t>, ale </a:t>
            </a:r>
            <a:r>
              <a:rPr lang="cs-CZ" sz="1800" dirty="0" smtClean="0">
                <a:latin typeface="Arial" charset="0"/>
                <a:cs typeface="Arial" charset="0"/>
              </a:rPr>
              <a:t>neinfekčních osob,</a:t>
            </a:r>
            <a:endParaRPr lang="cs-CZ" sz="18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cs-CZ" sz="1800" dirty="0" smtClean="0">
                <a:latin typeface="Arial" charset="0"/>
              </a:rPr>
              <a:t>    je rychlost příchodu </a:t>
            </a:r>
            <a:r>
              <a:rPr lang="cs-CZ" sz="1800" dirty="0" smtClean="0">
                <a:latin typeface="Arial" charset="0"/>
                <a:cs typeface="Arial" charset="0"/>
              </a:rPr>
              <a:t>nových</a:t>
            </a:r>
            <a:r>
              <a:rPr lang="cs-CZ" sz="1800" dirty="0" smtClean="0">
                <a:latin typeface="Arial" charset="0"/>
                <a:cs typeface="Arial" charset="0"/>
              </a:rPr>
              <a:t>, dosud zdravých </a:t>
            </a:r>
            <a:r>
              <a:rPr lang="cs-CZ" sz="1800" dirty="0" smtClean="0">
                <a:latin typeface="Arial" charset="0"/>
                <a:cs typeface="Arial" charset="0"/>
              </a:rPr>
              <a:t>jedinců do systému, </a:t>
            </a:r>
            <a:endParaRPr lang="cs-CZ" sz="18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cs-CZ" sz="1800" dirty="0" smtClean="0">
                <a:latin typeface="Arial" charset="0"/>
              </a:rPr>
              <a:t>    je rychlostní konstanta vyjadřující </a:t>
            </a:r>
            <a:r>
              <a:rPr lang="cs-CZ" sz="1800" dirty="0" smtClean="0">
                <a:latin typeface="Arial" charset="0"/>
                <a:cs typeface="Arial" charset="0"/>
              </a:rPr>
              <a:t>ú</a:t>
            </a:r>
            <a:r>
              <a:rPr lang="cs-CZ" sz="1800" dirty="0" smtClean="0">
                <a:latin typeface="Arial" charset="0"/>
                <a:cs typeface="Arial" charset="0"/>
              </a:rPr>
              <a:t>mrtnost způsobenou </a:t>
            </a:r>
            <a:r>
              <a:rPr lang="cs-CZ" sz="1800" dirty="0" smtClean="0">
                <a:latin typeface="Arial" charset="0"/>
                <a:cs typeface="Arial" charset="0"/>
              </a:rPr>
              <a:t>nemocí </a:t>
            </a:r>
            <a:r>
              <a:rPr lang="cs-CZ" sz="1800" dirty="0" smtClean="0">
                <a:latin typeface="Arial" charset="0"/>
                <a:cs typeface="Arial" charset="0"/>
              </a:rPr>
              <a:t>(</a:t>
            </a:r>
            <a:r>
              <a:rPr lang="cs-CZ" sz="1800" dirty="0" smtClean="0">
                <a:latin typeface="Arial" charset="0"/>
                <a:cs typeface="Arial" charset="0"/>
              </a:rPr>
              <a:t>typicky je doba nemoci 1/d přibližně 9 až 12 měsíců</a:t>
            </a:r>
            <a:r>
              <a:rPr lang="cs-CZ" sz="1800" dirty="0" smtClean="0">
                <a:latin typeface="Arial" charset="0"/>
                <a:cs typeface="Arial" charset="0"/>
              </a:rPr>
              <a:t>), 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     je úmrtnost způsobenou </a:t>
            </a:r>
            <a:r>
              <a:rPr lang="cs-CZ" sz="1800" dirty="0" smtClean="0">
                <a:latin typeface="Arial" charset="0"/>
                <a:cs typeface="Arial" charset="0"/>
              </a:rPr>
              <a:t>faktory nespojenými s vlastní </a:t>
            </a:r>
            <a:r>
              <a:rPr lang="cs-CZ" sz="1800" dirty="0" smtClean="0">
                <a:latin typeface="Arial" charset="0"/>
                <a:cs typeface="Arial" charset="0"/>
              </a:rPr>
              <a:t>nemocí,</a:t>
            </a:r>
            <a:endParaRPr lang="cs-CZ" sz="18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Font typeface="Symbol"/>
              <a:buChar char="l"/>
            </a:pP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je </a:t>
            </a:r>
            <a:r>
              <a:rPr lang="cs-CZ" sz="1800" dirty="0" smtClean="0">
                <a:latin typeface="Arial" charset="0"/>
                <a:cs typeface="Arial" charset="0"/>
              </a:rPr>
              <a:t>pravděpodobnost </a:t>
            </a:r>
            <a:r>
              <a:rPr lang="cs-CZ" sz="1800" dirty="0" smtClean="0">
                <a:latin typeface="Arial" charset="0"/>
                <a:cs typeface="Arial" charset="0"/>
              </a:rPr>
              <a:t>získání infekce od náhodného </a:t>
            </a:r>
            <a:r>
              <a:rPr lang="cs-CZ" sz="1800" dirty="0" smtClean="0">
                <a:latin typeface="Arial" charset="0"/>
                <a:cs typeface="Arial" charset="0"/>
              </a:rPr>
              <a:t>partnera</a:t>
            </a:r>
            <a:r>
              <a:rPr lang="cs-CZ" sz="1800" dirty="0" smtClean="0">
                <a:latin typeface="Arial" charset="0"/>
                <a:cs typeface="Arial" charset="0"/>
              </a:rPr>
              <a:t>: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 =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.y(t)/</a:t>
            </a:r>
            <a:r>
              <a:rPr lang="en-US" sz="1800" dirty="0" smtClean="0">
                <a:latin typeface="Arial" charset="0"/>
                <a:cs typeface="Arial" charset="0"/>
              </a:rPr>
              <a:t>[x(</a:t>
            </a:r>
            <a:r>
              <a:rPr lang="cs-CZ" sz="1800" dirty="0" smtClean="0">
                <a:latin typeface="Arial" charset="0"/>
                <a:cs typeface="Arial" charset="0"/>
              </a:rPr>
              <a:t>t)+y(t)+z(t)],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     je </a:t>
            </a:r>
            <a:r>
              <a:rPr lang="cs-CZ" sz="1800" dirty="0" smtClean="0">
                <a:latin typeface="Arial" charset="0"/>
                <a:cs typeface="Arial" charset="0"/>
              </a:rPr>
              <a:t>pravděpodobnost přenosu viru), 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cs-CZ" sz="1800" dirty="0" smtClean="0">
                <a:latin typeface="Arial" charset="0"/>
                <a:cs typeface="Arial" charset="0"/>
              </a:rPr>
              <a:t>     je </a:t>
            </a:r>
            <a:r>
              <a:rPr lang="cs-CZ" sz="1800" dirty="0" smtClean="0">
                <a:latin typeface="Arial" charset="0"/>
                <a:cs typeface="Arial" charset="0"/>
              </a:rPr>
              <a:t>počet sexuálních partnerů, 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cs-CZ" sz="1800" dirty="0" smtClean="0">
                <a:latin typeface="Arial" charset="0"/>
                <a:cs typeface="Arial" charset="0"/>
              </a:rPr>
              <a:t>    </a:t>
            </a:r>
            <a:r>
              <a:rPr lang="cs-CZ" sz="1800" dirty="0" smtClean="0">
                <a:latin typeface="Arial" charset="0"/>
                <a:cs typeface="Arial" charset="0"/>
              </a:rPr>
              <a:t>je část </a:t>
            </a:r>
            <a:r>
              <a:rPr lang="cs-CZ" sz="1800" dirty="0" err="1" smtClean="0">
                <a:latin typeface="Arial" charset="0"/>
                <a:cs typeface="Arial" charset="0"/>
              </a:rPr>
              <a:t>séropozitivních</a:t>
            </a:r>
            <a:r>
              <a:rPr lang="cs-CZ" sz="1800" dirty="0" smtClean="0">
                <a:latin typeface="Arial" charset="0"/>
                <a:cs typeface="Arial" charset="0"/>
              </a:rPr>
              <a:t> osob, které jsou také </a:t>
            </a:r>
            <a:r>
              <a:rPr lang="cs-CZ" sz="1800" dirty="0" smtClean="0">
                <a:latin typeface="Arial" charset="0"/>
                <a:cs typeface="Arial" charset="0"/>
              </a:rPr>
              <a:t>infekční,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cs-CZ" sz="1800" dirty="0" smtClean="0">
                <a:latin typeface="Arial" charset="0"/>
                <a:cs typeface="Arial" charset="0"/>
              </a:rPr>
              <a:t> </a:t>
            </a:r>
            <a:r>
              <a:rPr lang="cs-CZ" sz="1800" dirty="0" smtClean="0">
                <a:latin typeface="Arial" charset="0"/>
                <a:cs typeface="Arial" charset="0"/>
              </a:rPr>
              <a:t>  je </a:t>
            </a:r>
            <a:r>
              <a:rPr lang="cs-CZ" sz="1800" dirty="0" smtClean="0">
                <a:latin typeface="Arial" charset="0"/>
                <a:cs typeface="Arial" charset="0"/>
              </a:rPr>
              <a:t>rychlostní konstanta propuknutí závěrečného stadia nemoci (její převrácená hodnota je proto rovna průměrné inkubační době nemoci</a:t>
            </a:r>
            <a:r>
              <a:rPr lang="cs-CZ" sz="1800" dirty="0" smtClean="0">
                <a:latin typeface="Arial" charset="0"/>
                <a:cs typeface="Arial" charset="0"/>
              </a:rPr>
              <a:t>).</a:t>
            </a: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 smtClean="0"/>
              <a:t>Model </a:t>
            </a:r>
            <a:r>
              <a:rPr lang="cs-CZ" sz="3200" dirty="0" smtClean="0"/>
              <a:t>šíření </a:t>
            </a:r>
            <a:r>
              <a:rPr lang="cs-CZ" sz="3200" dirty="0" smtClean="0"/>
              <a:t>AIDS v </a:t>
            </a:r>
            <a:r>
              <a:rPr lang="cs-CZ" sz="3600" dirty="0" smtClean="0"/>
              <a:t>homosexuální </a:t>
            </a:r>
            <a:r>
              <a:rPr lang="cs-CZ" sz="3600" dirty="0" smtClean="0"/>
              <a:t>populaci</a:t>
            </a: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sp>
        <p:nvSpPr>
          <p:cNvPr id="6" name="Obdélník 5"/>
          <p:cNvSpPr/>
          <p:nvPr/>
        </p:nvSpPr>
        <p:spPr>
          <a:xfrm>
            <a:off x="1475656" y="2060848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x(t)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491880" y="2060848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y(t)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508104" y="1196752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a(t)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5580112" y="2492896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z(t)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9592" y="2852936"/>
            <a:ext cx="3097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899592" y="2204864"/>
            <a:ext cx="216024" cy="288032"/>
            <a:chOff x="395536" y="2564904"/>
            <a:chExt cx="216024" cy="288032"/>
          </a:xfrm>
        </p:grpSpPr>
        <p:sp>
          <p:nvSpPr>
            <p:cNvPr id="11" name="Rovnoramenný trojúhelník 10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ovnoramenný trojúhelník 11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2411760" y="2780928"/>
            <a:ext cx="832279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dirty="0" smtClean="0"/>
              <a:t> </a:t>
            </a:r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dirty="0" smtClean="0"/>
              <a:t> x(t)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07704" y="3717032"/>
            <a:ext cx="2560316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dirty="0" smtClean="0">
                <a:latin typeface="Arial" charset="0"/>
                <a:cs typeface="Arial" charset="0"/>
              </a:rPr>
              <a:t> = </a:t>
            </a:r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dirty="0" smtClean="0">
                <a:latin typeface="Arial" charset="0"/>
                <a:cs typeface="Arial" charset="0"/>
              </a:rPr>
              <a:t>.y(t)/</a:t>
            </a:r>
            <a:r>
              <a:rPr lang="en-US" dirty="0" smtClean="0">
                <a:latin typeface="Arial" charset="0"/>
                <a:cs typeface="Arial" charset="0"/>
              </a:rPr>
              <a:t>[x(</a:t>
            </a:r>
            <a:r>
              <a:rPr lang="cs-CZ" dirty="0" smtClean="0">
                <a:latin typeface="Arial" charset="0"/>
                <a:cs typeface="Arial" charset="0"/>
              </a:rPr>
              <a:t>t)+y(t)+z(t)]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139952" y="2987660"/>
            <a:ext cx="116730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(1-p) v y(t)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211960" y="1052736"/>
            <a:ext cx="83869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dirty="0" smtClean="0"/>
              <a:t> v y(t)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1560" y="1412776"/>
            <a:ext cx="69923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x(t)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648634" y="1331476"/>
            <a:ext cx="69923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y(t)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516216" y="3347700"/>
            <a:ext cx="69923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z(t)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300192" y="2123564"/>
            <a:ext cx="71045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a(t)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444208" y="620688"/>
            <a:ext cx="71045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d </a:t>
            </a:r>
            <a:r>
              <a:rPr lang="cs-CZ" dirty="0" smtClean="0"/>
              <a:t>a(t)</a:t>
            </a:r>
            <a:endParaRPr lang="cs-CZ" dirty="0"/>
          </a:p>
        </p:txBody>
      </p:sp>
      <p:cxnSp>
        <p:nvCxnSpPr>
          <p:cNvPr id="38" name="Přímá spojovací šipka 37"/>
          <p:cNvCxnSpPr/>
          <p:nvPr/>
        </p:nvCxnSpPr>
        <p:spPr>
          <a:xfrm>
            <a:off x="832416" y="234888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>
            <a:off x="2123728" y="2420888"/>
            <a:ext cx="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6" idx="3"/>
            <a:endCxn id="7" idx="1"/>
          </p:cNvCxnSpPr>
          <p:nvPr/>
        </p:nvCxnSpPr>
        <p:spPr>
          <a:xfrm>
            <a:off x="2123728" y="2384884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>
            <a:stCxn id="7" idx="3"/>
            <a:endCxn id="9" idx="1"/>
          </p:cNvCxnSpPr>
          <p:nvPr/>
        </p:nvCxnSpPr>
        <p:spPr>
          <a:xfrm>
            <a:off x="4139952" y="2384884"/>
            <a:ext cx="144016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endCxn id="8" idx="1"/>
          </p:cNvCxnSpPr>
          <p:nvPr/>
        </p:nvCxnSpPr>
        <p:spPr>
          <a:xfrm flipV="1">
            <a:off x="4139952" y="1520788"/>
            <a:ext cx="1368152" cy="8364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6156176" y="1340768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6156176" y="1700808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6228184" y="2852936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 flipV="1">
            <a:off x="1763688" y="1052736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flipV="1">
            <a:off x="3779912" y="1052736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Skupina 61"/>
          <p:cNvGrpSpPr/>
          <p:nvPr/>
        </p:nvGrpSpPr>
        <p:grpSpPr>
          <a:xfrm>
            <a:off x="2699792" y="2220232"/>
            <a:ext cx="216024" cy="288032"/>
            <a:chOff x="395536" y="2564904"/>
            <a:chExt cx="216024" cy="288032"/>
          </a:xfrm>
        </p:grpSpPr>
        <p:sp>
          <p:nvSpPr>
            <p:cNvPr id="63" name="Rovnoramenný trojúhelník 62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Rovnoramenný trojúhelník 63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/>
          <p:cNvGrpSpPr/>
          <p:nvPr/>
        </p:nvGrpSpPr>
        <p:grpSpPr>
          <a:xfrm rot="953883">
            <a:off x="4716016" y="2420888"/>
            <a:ext cx="216024" cy="288032"/>
            <a:chOff x="395536" y="2564904"/>
            <a:chExt cx="216024" cy="288032"/>
          </a:xfrm>
        </p:grpSpPr>
        <p:sp>
          <p:nvSpPr>
            <p:cNvPr id="66" name="Rovnoramenný trojúhelník 65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Rovnoramenný trojúhelník 66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8" name="Skupina 67"/>
          <p:cNvGrpSpPr/>
          <p:nvPr/>
        </p:nvGrpSpPr>
        <p:grpSpPr>
          <a:xfrm>
            <a:off x="6732240" y="2708920"/>
            <a:ext cx="216024" cy="288032"/>
            <a:chOff x="395536" y="2564904"/>
            <a:chExt cx="216024" cy="288032"/>
          </a:xfrm>
        </p:grpSpPr>
        <p:sp>
          <p:nvSpPr>
            <p:cNvPr id="69" name="Rovnoramenný trojúhelník 68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Rovnoramenný trojúhelník 69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6660232" y="1556792"/>
            <a:ext cx="216024" cy="288032"/>
            <a:chOff x="395536" y="2564904"/>
            <a:chExt cx="216024" cy="288032"/>
          </a:xfrm>
        </p:grpSpPr>
        <p:sp>
          <p:nvSpPr>
            <p:cNvPr id="72" name="Rovnoramenný trojúhelník 71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Rovnoramenný trojúhelník 72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>
            <a:off x="6660232" y="1196752"/>
            <a:ext cx="216024" cy="288032"/>
            <a:chOff x="395536" y="2564904"/>
            <a:chExt cx="216024" cy="288032"/>
          </a:xfrm>
        </p:grpSpPr>
        <p:sp>
          <p:nvSpPr>
            <p:cNvPr id="75" name="Rovnoramenný trojúhelník 74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Rovnoramenný trojúhelník 75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7" name="Skupina 76"/>
          <p:cNvGrpSpPr/>
          <p:nvPr/>
        </p:nvGrpSpPr>
        <p:grpSpPr>
          <a:xfrm rot="20014111">
            <a:off x="4716016" y="1772816"/>
            <a:ext cx="216024" cy="288032"/>
            <a:chOff x="395536" y="2564904"/>
            <a:chExt cx="216024" cy="288032"/>
          </a:xfrm>
        </p:grpSpPr>
        <p:sp>
          <p:nvSpPr>
            <p:cNvPr id="78" name="Rovnoramenný trojúhelník 77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Rovnoramenný trojúhelník 78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0" name="Skupina 79"/>
          <p:cNvGrpSpPr/>
          <p:nvPr/>
        </p:nvGrpSpPr>
        <p:grpSpPr>
          <a:xfrm rot="5400000">
            <a:off x="1655676" y="1448780"/>
            <a:ext cx="216024" cy="288032"/>
            <a:chOff x="395536" y="2564904"/>
            <a:chExt cx="216024" cy="288032"/>
          </a:xfrm>
        </p:grpSpPr>
        <p:sp>
          <p:nvSpPr>
            <p:cNvPr id="81" name="Rovnoramenný trojúhelník 80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Rovnoramenný trojúhelník 81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3" name="Skupina 82"/>
          <p:cNvGrpSpPr/>
          <p:nvPr/>
        </p:nvGrpSpPr>
        <p:grpSpPr>
          <a:xfrm rot="5400000">
            <a:off x="3671900" y="1376772"/>
            <a:ext cx="216024" cy="288032"/>
            <a:chOff x="395536" y="2564904"/>
            <a:chExt cx="216024" cy="288032"/>
          </a:xfrm>
        </p:grpSpPr>
        <p:sp>
          <p:nvSpPr>
            <p:cNvPr id="84" name="Rovnoramenný trojúhelník 83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Rovnoramenný trojúhelník 84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87" name="Přímá spojovací šipka 86"/>
          <p:cNvCxnSpPr>
            <a:stCxn id="17" idx="2"/>
            <a:endCxn id="79" idx="3"/>
          </p:cNvCxnSpPr>
          <p:nvPr/>
        </p:nvCxnSpPr>
        <p:spPr>
          <a:xfrm>
            <a:off x="4631306" y="1422068"/>
            <a:ext cx="128616" cy="3658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>
            <a:stCxn id="16" idx="0"/>
            <a:endCxn id="66" idx="3"/>
          </p:cNvCxnSpPr>
          <p:nvPr/>
        </p:nvCxnSpPr>
        <p:spPr>
          <a:xfrm flipV="1">
            <a:off x="4723606" y="2703412"/>
            <a:ext cx="60972" cy="2842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šipka 90"/>
          <p:cNvCxnSpPr>
            <a:stCxn id="20" idx="0"/>
          </p:cNvCxnSpPr>
          <p:nvPr/>
        </p:nvCxnSpPr>
        <p:spPr>
          <a:xfrm flipH="1" flipV="1">
            <a:off x="6832662" y="2996952"/>
            <a:ext cx="33169" cy="350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šipka 92"/>
          <p:cNvCxnSpPr>
            <a:stCxn id="21" idx="0"/>
            <a:endCxn id="72" idx="3"/>
          </p:cNvCxnSpPr>
          <p:nvPr/>
        </p:nvCxnSpPr>
        <p:spPr>
          <a:xfrm flipV="1">
            <a:off x="6655418" y="1844824"/>
            <a:ext cx="112826" cy="2787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>
            <a:stCxn id="22" idx="2"/>
            <a:endCxn id="76" idx="3"/>
          </p:cNvCxnSpPr>
          <p:nvPr/>
        </p:nvCxnSpPr>
        <p:spPr>
          <a:xfrm flipH="1">
            <a:off x="6768244" y="990020"/>
            <a:ext cx="31190" cy="2067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>
            <a:stCxn id="10" idx="0"/>
            <a:endCxn id="11" idx="3"/>
          </p:cNvCxnSpPr>
          <p:nvPr/>
        </p:nvCxnSpPr>
        <p:spPr>
          <a:xfrm flipH="1" flipV="1">
            <a:off x="1007604" y="2492896"/>
            <a:ext cx="46838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šipka 100"/>
          <p:cNvCxnSpPr>
            <a:stCxn id="18" idx="3"/>
            <a:endCxn id="81" idx="3"/>
          </p:cNvCxnSpPr>
          <p:nvPr/>
        </p:nvCxnSpPr>
        <p:spPr>
          <a:xfrm flipV="1">
            <a:off x="1310790" y="1592796"/>
            <a:ext cx="308882" cy="46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šipka 103"/>
          <p:cNvCxnSpPr>
            <a:endCxn id="84" idx="3"/>
          </p:cNvCxnSpPr>
          <p:nvPr/>
        </p:nvCxnSpPr>
        <p:spPr>
          <a:xfrm>
            <a:off x="3347864" y="1512875"/>
            <a:ext cx="288032" cy="79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šipka 105"/>
          <p:cNvCxnSpPr>
            <a:stCxn id="14" idx="0"/>
            <a:endCxn id="63" idx="3"/>
          </p:cNvCxnSpPr>
          <p:nvPr/>
        </p:nvCxnSpPr>
        <p:spPr>
          <a:xfrm flipH="1" flipV="1">
            <a:off x="2807804" y="2508264"/>
            <a:ext cx="20096" cy="272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šipka 108"/>
          <p:cNvCxnSpPr/>
          <p:nvPr/>
        </p:nvCxnSpPr>
        <p:spPr>
          <a:xfrm flipV="1">
            <a:off x="2843808" y="3140968"/>
            <a:ext cx="0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šipka 112"/>
          <p:cNvCxnSpPr>
            <a:stCxn id="6" idx="2"/>
          </p:cNvCxnSpPr>
          <p:nvPr/>
        </p:nvCxnSpPr>
        <p:spPr>
          <a:xfrm>
            <a:off x="1799692" y="2708920"/>
            <a:ext cx="396044" cy="10081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šipka 116"/>
          <p:cNvCxnSpPr>
            <a:stCxn id="6" idx="2"/>
            <a:endCxn id="14" idx="1"/>
          </p:cNvCxnSpPr>
          <p:nvPr/>
        </p:nvCxnSpPr>
        <p:spPr>
          <a:xfrm>
            <a:off x="1799692" y="2708920"/>
            <a:ext cx="612068" cy="2566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šipka 119"/>
          <p:cNvCxnSpPr>
            <a:endCxn id="18" idx="2"/>
          </p:cNvCxnSpPr>
          <p:nvPr/>
        </p:nvCxnSpPr>
        <p:spPr>
          <a:xfrm flipH="1" flipV="1">
            <a:off x="961175" y="1782108"/>
            <a:ext cx="514481" cy="350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šipka 123"/>
          <p:cNvCxnSpPr>
            <a:endCxn id="19" idx="2"/>
          </p:cNvCxnSpPr>
          <p:nvPr/>
        </p:nvCxnSpPr>
        <p:spPr>
          <a:xfrm flipH="1" flipV="1">
            <a:off x="2998249" y="1700808"/>
            <a:ext cx="493631" cy="504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šipka 126"/>
          <p:cNvCxnSpPr/>
          <p:nvPr/>
        </p:nvCxnSpPr>
        <p:spPr>
          <a:xfrm flipV="1">
            <a:off x="3995936" y="1412776"/>
            <a:ext cx="43204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ovací šipka 129"/>
          <p:cNvCxnSpPr>
            <a:stCxn id="7" idx="2"/>
            <a:endCxn id="16" idx="1"/>
          </p:cNvCxnSpPr>
          <p:nvPr/>
        </p:nvCxnSpPr>
        <p:spPr>
          <a:xfrm>
            <a:off x="3815916" y="2708920"/>
            <a:ext cx="324036" cy="4634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šipka 132"/>
          <p:cNvCxnSpPr/>
          <p:nvPr/>
        </p:nvCxnSpPr>
        <p:spPr>
          <a:xfrm flipH="1">
            <a:off x="3347864" y="2708920"/>
            <a:ext cx="324036" cy="10081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ovací šipka 135"/>
          <p:cNvCxnSpPr>
            <a:stCxn id="9" idx="2"/>
            <a:endCxn id="15" idx="3"/>
          </p:cNvCxnSpPr>
          <p:nvPr/>
        </p:nvCxnSpPr>
        <p:spPr>
          <a:xfrm flipH="1">
            <a:off x="4468020" y="3140968"/>
            <a:ext cx="1436128" cy="7607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ovací šipka 139"/>
          <p:cNvCxnSpPr>
            <a:stCxn id="8" idx="2"/>
            <a:endCxn id="21" idx="1"/>
          </p:cNvCxnSpPr>
          <p:nvPr/>
        </p:nvCxnSpPr>
        <p:spPr>
          <a:xfrm>
            <a:off x="5832140" y="1844824"/>
            <a:ext cx="468052" cy="4634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ovací šipka 142"/>
          <p:cNvCxnSpPr>
            <a:stCxn id="9" idx="2"/>
          </p:cNvCxnSpPr>
          <p:nvPr/>
        </p:nvCxnSpPr>
        <p:spPr>
          <a:xfrm>
            <a:off x="5904148" y="3140968"/>
            <a:ext cx="612068" cy="4320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05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EB5256-2E64-4EC9-BE1F-C7119FBCA41C}" type="slidenum">
              <a:rPr lang="cs-CZ" smtClean="0">
                <a:latin typeface="Times New Roman" pitchFamily="16" charset="0"/>
              </a:rPr>
              <a:pPr/>
              <a:t>32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cs-CZ" sz="1800" dirty="0" smtClean="0">
                <a:latin typeface="Arial" charset="0"/>
                <a:cs typeface="Times New Roman" pitchFamily="16" charset="0"/>
              </a:rPr>
              <a:t>Konkrétní realizace tohoto modelu byla provedena pro experimentální data popisující vývoj AIDS v komunit</a:t>
            </a:r>
            <a:r>
              <a:rPr lang="cs-CZ" sz="1800" dirty="0" smtClean="0">
                <a:latin typeface="Arial" charset="0"/>
              </a:rPr>
              <a:t>ě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homosexuálních a bisexuálních mu</a:t>
            </a:r>
            <a:r>
              <a:rPr lang="cs-CZ" sz="1800" dirty="0" smtClean="0">
                <a:latin typeface="Arial" charset="0"/>
              </a:rPr>
              <a:t>ž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ů, kte</a:t>
            </a:r>
            <a:r>
              <a:rPr lang="cs-CZ" sz="1800" dirty="0" smtClean="0">
                <a:latin typeface="Arial" charset="0"/>
              </a:rPr>
              <a:t>ř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í se lé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ili v letech 1978 - 1985 na klinice s San Francisku. Hodnoty parametr</a:t>
            </a:r>
            <a:r>
              <a:rPr lang="cs-CZ" sz="1800" dirty="0" smtClean="0">
                <a:latin typeface="Arial" charset="0"/>
              </a:rPr>
              <a:t>ů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modelu ur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ené z experimentálních dat byly</a:t>
            </a:r>
            <a:endParaRPr lang="cs-CZ" sz="1800" dirty="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B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13 333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</a:t>
            </a:r>
            <a:r>
              <a:rPr lang="cs-CZ" sz="1800" dirty="0" err="1" smtClean="0">
                <a:latin typeface="Arial" charset="0"/>
                <a:cs typeface="Times New Roman" pitchFamily="16" charset="0"/>
              </a:rPr>
              <a:t>1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/32 = 0,03125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0,5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c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2</a:t>
            </a:r>
          </a:p>
          <a:p>
            <a:pPr algn="just" eaLnBrk="1" hangingPunct="1">
              <a:buFontTx/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v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0,2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p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0,3</a:t>
            </a:r>
            <a:r>
              <a:rPr lang="cs-CZ" sz="1800" dirty="0" smtClean="0">
                <a:latin typeface="Arial" charset="0"/>
              </a:rPr>
              <a:t>		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d 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= 1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endParaRPr lang="cs-CZ" sz="1800" dirty="0" smtClean="0">
              <a:latin typeface="Arial" charset="0"/>
              <a:cs typeface="Times New Roman" pitchFamily="16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cs-CZ" sz="1800" dirty="0" smtClean="0">
                <a:latin typeface="Arial" charset="0"/>
                <a:cs typeface="Times New Roman" pitchFamily="16" charset="0"/>
              </a:rPr>
              <a:t>a p</a:t>
            </a:r>
            <a:r>
              <a:rPr lang="cs-CZ" sz="1800" dirty="0" smtClean="0">
                <a:latin typeface="Arial" charset="0"/>
              </a:rPr>
              <a:t>ř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edpokládané po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áte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ní podmínky x(0) = 100 000, y(0) = 1, a(0) = </a:t>
            </a:r>
            <a:r>
              <a:rPr lang="cs-CZ" sz="1800" dirty="0" err="1" smtClean="0">
                <a:latin typeface="Arial" charset="0"/>
                <a:cs typeface="Times New Roman" pitchFamily="16" charset="0"/>
              </a:rPr>
              <a:t>0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, z(0) = </a:t>
            </a:r>
            <a:r>
              <a:rPr lang="cs-CZ" sz="1800" dirty="0" err="1" smtClean="0">
                <a:latin typeface="Arial" charset="0"/>
                <a:cs typeface="Times New Roman" pitchFamily="16" charset="0"/>
              </a:rPr>
              <a:t>0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a N(0) = 100 000.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</a:t>
            </a:r>
            <a:r>
              <a:rPr lang="cs-CZ" dirty="0" smtClean="0"/>
              <a:t>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881438" y="32385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3538538" y="32432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7351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35086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6" cy="67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-18256"/>
            <a:ext cx="5400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100" dirty="0" smtClean="0"/>
              <a:t>Implementace modelu </a:t>
            </a:r>
            <a:r>
              <a:rPr lang="cs-CZ" sz="3100" dirty="0" smtClean="0"/>
              <a:t>šíření </a:t>
            </a:r>
            <a:r>
              <a:rPr lang="cs-CZ" sz="3100" dirty="0" smtClean="0"/>
              <a:t>AIDS v homosexuální populaci</a:t>
            </a:r>
            <a:endParaRPr lang="cs-CZ" sz="3100" dirty="0" smtClean="0"/>
          </a:p>
        </p:txBody>
      </p:sp>
    </p:spTree>
    <p:extLst>
      <p:ext uri="{BB962C8B-B14F-4D97-AF65-F5344CB8AC3E}">
        <p14:creationId xmlns:p14="http://schemas.microsoft.com/office/powerpoint/2010/main" xmlns="" val="97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CDC75-E0CC-474E-BEC1-A660B706FF0C}" type="slidenum">
              <a:rPr lang="cs-CZ" smtClean="0">
                <a:latin typeface="Times New Roman" pitchFamily="16" charset="0"/>
              </a:rPr>
              <a:pPr/>
              <a:t>34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791200"/>
            <a:ext cx="8458200" cy="3048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600" smtClean="0">
                <a:latin typeface="Arial" charset="0"/>
              </a:rPr>
              <a:t>		       	</a:t>
            </a:r>
            <a:r>
              <a:rPr lang="cs-CZ" sz="1800" smtClean="0">
                <a:latin typeface="Arial" charset="0"/>
              </a:rPr>
              <a:t>c = 2				             c = 4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</a:t>
            </a:r>
            <a:r>
              <a:rPr lang="cs-CZ" dirty="0" smtClean="0"/>
              <a:t>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881438" y="32385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538538" y="32432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805113" y="16430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83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6941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819400" y="15954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83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68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21303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Volume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63888" y="2276872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VolumeFlow</a:t>
            </a:r>
            <a:endParaRPr lang="en-US" dirty="0" smtClean="0"/>
          </a:p>
          <a:p>
            <a:r>
              <a:rPr lang="en-US" dirty="0" smtClean="0"/>
              <a:t>  Real volume(  final quantity="Volume", final unit="l");</a:t>
            </a:r>
          </a:p>
          <a:p>
            <a:r>
              <a:rPr lang="en-US" dirty="0" smtClean="0"/>
              <a:t>  flow Real q(  final quantity="Flow", final unit="l/s");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VolumeFlow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635896" y="4077072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der(Volume) = (</a:t>
            </a:r>
            <a:r>
              <a:rPr lang="cs-CZ" dirty="0" err="1" smtClean="0"/>
              <a:t>inflow.q</a:t>
            </a:r>
            <a:r>
              <a:rPr lang="cs-CZ" dirty="0" smtClean="0"/>
              <a:t>);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inflow.volume</a:t>
            </a:r>
            <a:r>
              <a:rPr lang="cs-CZ" dirty="0" smtClean="0"/>
              <a:t> = Volume;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VolumeCompartment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7584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894366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2195736" y="162880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907704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2123728" y="4941168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63688" y="5733256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Volume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0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19672" y="1124744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(žaludek)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619672" y="4293096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(plasma)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156176" y="4293096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(intersticiální tekutina)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899592" y="155679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5536" y="13407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5536" y="1628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(pití)</a:t>
            </a:r>
            <a:endParaRPr lang="cs-CZ" dirty="0"/>
          </a:p>
        </p:txBody>
      </p:sp>
      <p:cxnSp>
        <p:nvCxnSpPr>
          <p:cNvPr id="13" name="Přímá spojovací šipka 12"/>
          <p:cNvCxnSpPr>
            <a:stCxn id="6" idx="2"/>
            <a:endCxn id="7" idx="0"/>
          </p:cNvCxnSpPr>
          <p:nvPr/>
        </p:nvCxnSpPr>
        <p:spPr>
          <a:xfrm>
            <a:off x="2483768" y="2780928"/>
            <a:ext cx="0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347864" y="5589240"/>
            <a:ext cx="28083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3347864" y="4437112"/>
            <a:ext cx="28083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995936" y="4067780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(lymfa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491880" y="5229200"/>
            <a:ext cx="25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/>
              <a:t>t</a:t>
            </a:r>
            <a:r>
              <a:rPr lang="cs-CZ" dirty="0" err="1" smtClean="0"/>
              <a:t>ranskapilární</a:t>
            </a:r>
            <a:r>
              <a:rPr lang="cs-CZ" dirty="0" smtClean="0"/>
              <a:t> transport)</a:t>
            </a:r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539552" y="4509120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-108520" y="4293096"/>
            <a:ext cx="67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QVIN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11560" y="4149080"/>
            <a:ext cx="10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(infúze…)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0" y="486916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QMWP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04056" y="4725144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(</a:t>
            </a:r>
            <a:r>
              <a:rPr lang="cs-CZ" dirty="0" err="1" smtClean="0"/>
              <a:t>metabol</a:t>
            </a:r>
            <a:r>
              <a:rPr lang="cs-CZ" dirty="0" smtClean="0"/>
              <a:t>. voda)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23528" y="5733256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(odpařováni)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0" y="537321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QIWL</a:t>
            </a:r>
            <a:endParaRPr lang="cs-CZ" dirty="0"/>
          </a:p>
        </p:txBody>
      </p:sp>
      <p:cxnSp>
        <p:nvCxnSpPr>
          <p:cNvPr id="35" name="Přímá spojovací šipka 34"/>
          <p:cNvCxnSpPr/>
          <p:nvPr/>
        </p:nvCxnSpPr>
        <p:spPr>
          <a:xfrm>
            <a:off x="827584" y="5085184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H="1" flipV="1">
            <a:off x="700833" y="5585041"/>
            <a:ext cx="918839" cy="41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2483768" y="594928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267744" y="6488668"/>
            <a:ext cx="69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QWU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411760" y="6093296"/>
            <a:ext cx="10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(diuréza)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40770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QLF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4283968" y="558924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QCFR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483768" y="3284984"/>
            <a:ext cx="14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(vstřebávání)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483768" y="3573016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QVVIN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267744" y="530120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VP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2123728" y="141277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VIN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6732240" y="544522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VIF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8" idx="3"/>
          </p:cNvCxnSpPr>
          <p:nvPr/>
        </p:nvCxnSpPr>
        <p:spPr>
          <a:xfrm>
            <a:off x="7884368" y="5121188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8676456" y="493187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QIC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7812360" y="42210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tok do intracelulární tekutiny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32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4914" t="9344" r="13692" b="6047"/>
          <a:stretch>
            <a:fillRect/>
          </a:stretch>
        </p:blipFill>
        <p:spPr bwMode="auto">
          <a:xfrm>
            <a:off x="1115616" y="0"/>
            <a:ext cx="7596336" cy="68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ný popisek 7"/>
          <p:cNvSpPr/>
          <p:nvPr/>
        </p:nvSpPr>
        <p:spPr>
          <a:xfrm>
            <a:off x="-180528" y="764704"/>
            <a:ext cx="1512168" cy="720080"/>
          </a:xfrm>
          <a:prstGeom prst="wedgeEllipseCallout">
            <a:avLst>
              <a:gd name="adj1" fmla="val 96677"/>
              <a:gd name="adj2" fmla="val -493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Pití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0" y="1988840"/>
            <a:ext cx="1512168" cy="720080"/>
          </a:xfrm>
          <a:prstGeom prst="wedgeEllipseCallout">
            <a:avLst>
              <a:gd name="adj1" fmla="val 91887"/>
              <a:gd name="adj2" fmla="val -1545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Infúze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0" y="2996952"/>
            <a:ext cx="1907704" cy="1008112"/>
          </a:xfrm>
          <a:prstGeom prst="wedgeEllipseCallout">
            <a:avLst>
              <a:gd name="adj1" fmla="val 69042"/>
              <a:gd name="adj2" fmla="val -414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Metabolická tvorba vody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>
            <a:off x="107504" y="4149080"/>
            <a:ext cx="1872208" cy="1008112"/>
          </a:xfrm>
          <a:prstGeom prst="wedgeEllipseCallout">
            <a:avLst>
              <a:gd name="adj1" fmla="val 62128"/>
              <a:gd name="adj2" fmla="val -630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Odpařování</a:t>
            </a:r>
            <a:endParaRPr lang="cs-CZ" dirty="0"/>
          </a:p>
        </p:txBody>
      </p:sp>
      <p:sp>
        <p:nvSpPr>
          <p:cNvPr id="12" name="Oválný popisek 11"/>
          <p:cNvSpPr/>
          <p:nvPr/>
        </p:nvSpPr>
        <p:spPr>
          <a:xfrm>
            <a:off x="899592" y="1340768"/>
            <a:ext cx="1944216" cy="720080"/>
          </a:xfrm>
          <a:prstGeom prst="wedgeEllipseCallout">
            <a:avLst>
              <a:gd name="adj1" fmla="val 78649"/>
              <a:gd name="adj2" fmla="val 4867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Vstřebávání</a:t>
            </a:r>
            <a:endParaRPr lang="cs-CZ" dirty="0"/>
          </a:p>
        </p:txBody>
      </p:sp>
      <p:sp>
        <p:nvSpPr>
          <p:cNvPr id="13" name="Oválný popisek 12"/>
          <p:cNvSpPr/>
          <p:nvPr/>
        </p:nvSpPr>
        <p:spPr>
          <a:xfrm>
            <a:off x="3491880" y="5589240"/>
            <a:ext cx="2304256" cy="1008112"/>
          </a:xfrm>
          <a:prstGeom prst="wedgeEllipseCallout">
            <a:avLst>
              <a:gd name="adj1" fmla="val 25800"/>
              <a:gd name="adj2" fmla="val -2336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Transkapilární</a:t>
            </a:r>
            <a:r>
              <a:rPr lang="cs-CZ" dirty="0" smtClean="0"/>
              <a:t> transport</a:t>
            </a:r>
            <a:endParaRPr lang="cs-CZ" dirty="0"/>
          </a:p>
        </p:txBody>
      </p:sp>
      <p:sp>
        <p:nvSpPr>
          <p:cNvPr id="14" name="Oválný popisek 13"/>
          <p:cNvSpPr/>
          <p:nvPr/>
        </p:nvSpPr>
        <p:spPr>
          <a:xfrm>
            <a:off x="4644008" y="1628800"/>
            <a:ext cx="2304256" cy="1008112"/>
          </a:xfrm>
          <a:prstGeom prst="wedgeEllipseCallout">
            <a:avLst>
              <a:gd name="adj1" fmla="val -9561"/>
              <a:gd name="adj2" fmla="val -1043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lymfy</a:t>
            </a:r>
            <a:endParaRPr lang="cs-CZ" dirty="0"/>
          </a:p>
        </p:txBody>
      </p:sp>
      <p:sp>
        <p:nvSpPr>
          <p:cNvPr id="15" name="Oválný popisek 14"/>
          <p:cNvSpPr/>
          <p:nvPr/>
        </p:nvSpPr>
        <p:spPr>
          <a:xfrm>
            <a:off x="6839744" y="4941168"/>
            <a:ext cx="2304256" cy="1008112"/>
          </a:xfrm>
          <a:prstGeom prst="wedgeEllipseCallout">
            <a:avLst>
              <a:gd name="adj1" fmla="val 6155"/>
              <a:gd name="adj2" fmla="val -1744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Diuréza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57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915816" y="220486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ConcentrationFlow</a:t>
            </a:r>
            <a:r>
              <a:rPr lang="en-US" dirty="0" smtClean="0"/>
              <a:t> "Concentration and Solute flow"</a:t>
            </a:r>
          </a:p>
          <a:p>
            <a:r>
              <a:rPr lang="en-US" dirty="0" smtClean="0"/>
              <a:t>  Concentration </a:t>
            </a:r>
            <a:r>
              <a:rPr lang="en-US" dirty="0" err="1" smtClean="0"/>
              <a:t>conc</a:t>
            </a:r>
            <a:r>
              <a:rPr lang="en-US" dirty="0" smtClean="0"/>
              <a:t>;</a:t>
            </a:r>
          </a:p>
          <a:p>
            <a:r>
              <a:rPr lang="en-US" dirty="0" smtClean="0"/>
              <a:t>  flow </a:t>
            </a:r>
            <a:r>
              <a:rPr lang="en-US" dirty="0" err="1" smtClean="0"/>
              <a:t>SoluteFlow</a:t>
            </a:r>
            <a:r>
              <a:rPr lang="en-US" dirty="0" smtClean="0"/>
              <a:t> q;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ConcentrationFlow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655168" y="508518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SoluteConc</a:t>
            </a:r>
            <a:r>
              <a:rPr lang="cs-CZ" dirty="0" smtClean="0"/>
              <a:t>=q_</a:t>
            </a:r>
            <a:r>
              <a:rPr lang="cs-CZ" dirty="0" err="1" smtClean="0"/>
              <a:t>out.conc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q_</a:t>
            </a:r>
            <a:r>
              <a:rPr lang="cs-CZ" dirty="0" err="1" smtClean="0"/>
              <a:t>out.conc</a:t>
            </a:r>
            <a:r>
              <a:rPr lang="cs-CZ" dirty="0" smtClean="0"/>
              <a:t>*</a:t>
            </a:r>
            <a:r>
              <a:rPr lang="cs-CZ" dirty="0" err="1" smtClean="0"/>
              <a:t>SolventVolume</a:t>
            </a:r>
            <a:r>
              <a:rPr lang="cs-CZ" dirty="0" smtClean="0"/>
              <a:t> = </a:t>
            </a:r>
            <a:r>
              <a:rPr lang="cs-CZ" dirty="0" err="1" smtClean="0"/>
              <a:t>SoluteMass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der(</a:t>
            </a:r>
            <a:r>
              <a:rPr lang="cs-CZ" dirty="0" err="1" smtClean="0"/>
              <a:t>SoluteMass</a:t>
            </a:r>
            <a:r>
              <a:rPr lang="cs-CZ" dirty="0" smtClean="0"/>
              <a:t>) = q_</a:t>
            </a:r>
            <a:r>
              <a:rPr lang="cs-CZ" dirty="0" err="1" smtClean="0"/>
              <a:t>out.q</a:t>
            </a:r>
            <a:r>
              <a:rPr lang="cs-CZ" dirty="0" smtClean="0"/>
              <a:t>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ConcentrationCompartment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318302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1763688" y="1628800"/>
            <a:ext cx="122413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331640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611560" y="4797152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6021288"/>
            <a:ext cx="12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SoluteMass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vnoramenný trojúhelník 17"/>
          <p:cNvSpPr/>
          <p:nvPr/>
        </p:nvSpPr>
        <p:spPr>
          <a:xfrm rot="5400000">
            <a:off x="2570853" y="3948133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59832" y="3861048"/>
            <a:ext cx="12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SoluteConc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588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Šipka doprava 18"/>
          <p:cNvSpPr/>
          <p:nvPr/>
        </p:nvSpPr>
        <p:spPr>
          <a:xfrm>
            <a:off x="6795417" y="4581128"/>
            <a:ext cx="648072" cy="648072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87105" y="2420888"/>
            <a:ext cx="2880320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Koncentrační </a:t>
            </a:r>
            <a:r>
              <a:rPr lang="cs-CZ" dirty="0" err="1" smtClean="0"/>
              <a:t>kompartment</a:t>
            </a:r>
            <a:endParaRPr lang="cs-CZ" dirty="0"/>
          </a:p>
        </p:txBody>
      </p:sp>
      <p:sp>
        <p:nvSpPr>
          <p:cNvPr id="13" name="Ohnutá šipka 12"/>
          <p:cNvSpPr/>
          <p:nvPr/>
        </p:nvSpPr>
        <p:spPr>
          <a:xfrm rot="5400000">
            <a:off x="6651401" y="5373216"/>
            <a:ext cx="2016224" cy="864096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pka ve tvaru U 17"/>
          <p:cNvSpPr/>
          <p:nvPr/>
        </p:nvSpPr>
        <p:spPr>
          <a:xfrm flipH="1">
            <a:off x="5643289" y="1340768"/>
            <a:ext cx="1926150" cy="3456384"/>
          </a:xfrm>
          <a:prstGeom prst="uturnArrow">
            <a:avLst>
              <a:gd name="adj1" fmla="val 17253"/>
              <a:gd name="adj2" fmla="val 25000"/>
              <a:gd name="adj3" fmla="val 25000"/>
              <a:gd name="adj4" fmla="val 43750"/>
              <a:gd name="adj5" fmla="val 339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5536" y="2492896"/>
            <a:ext cx="145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 -  Množství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95536" y="2060848"/>
            <a:ext cx="217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– distribuční objem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587505" y="3140968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Clearance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65396" y="5949280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 – exkrece látky 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5536" y="4365104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(t)=C(t)*</a:t>
            </a:r>
            <a:r>
              <a:rPr lang="cs-CZ" dirty="0" err="1" smtClean="0"/>
              <a:t>Clearance</a:t>
            </a:r>
            <a:r>
              <a:rPr lang="cs-CZ" dirty="0" smtClean="0"/>
              <a:t>(t)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95536" y="2924944"/>
            <a:ext cx="21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 -  Koncentrace látky</a:t>
            </a:r>
            <a:endParaRPr lang="cs-CZ" dirty="0"/>
          </a:p>
        </p:txBody>
      </p:sp>
      <p:sp>
        <p:nvSpPr>
          <p:cNvPr id="28" name="Zaoblený obdélník 27"/>
          <p:cNvSpPr/>
          <p:nvPr/>
        </p:nvSpPr>
        <p:spPr>
          <a:xfrm>
            <a:off x="1835696" y="404664"/>
            <a:ext cx="1440160" cy="136815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hnutá šipka 28"/>
          <p:cNvSpPr/>
          <p:nvPr/>
        </p:nvSpPr>
        <p:spPr>
          <a:xfrm rot="5400000">
            <a:off x="3455876" y="1232756"/>
            <a:ext cx="720080" cy="1080120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3851920" y="0"/>
            <a:ext cx="280831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Fout</a:t>
            </a:r>
            <a:r>
              <a:rPr lang="cs-CZ" dirty="0" smtClean="0"/>
              <a:t>(t)=M(t)*k</a:t>
            </a:r>
            <a:endParaRPr lang="cs-CZ" dirty="0"/>
          </a:p>
        </p:txBody>
      </p:sp>
      <p:grpSp>
        <p:nvGrpSpPr>
          <p:cNvPr id="31" name="Skupina 10"/>
          <p:cNvGrpSpPr/>
          <p:nvPr/>
        </p:nvGrpSpPr>
        <p:grpSpPr>
          <a:xfrm>
            <a:off x="3563888" y="1124744"/>
            <a:ext cx="360040" cy="576064"/>
            <a:chOff x="3491880" y="4437112"/>
            <a:chExt cx="360040" cy="576064"/>
          </a:xfrm>
        </p:grpSpPr>
        <p:sp>
          <p:nvSpPr>
            <p:cNvPr id="32" name="Rovnoramenný trojúhelník 3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ovnoramenný trojúhelník 3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Volný tvar 40"/>
          <p:cNvSpPr/>
          <p:nvPr/>
        </p:nvSpPr>
        <p:spPr>
          <a:xfrm>
            <a:off x="2740891" y="129309"/>
            <a:ext cx="1152236" cy="258618"/>
          </a:xfrm>
          <a:custGeom>
            <a:avLst/>
            <a:gdLst>
              <a:gd name="connsiteX0" fmla="*/ 71582 w 1152236"/>
              <a:gd name="connsiteY0" fmla="*/ 258618 h 258618"/>
              <a:gd name="connsiteX1" fmla="*/ 57727 w 1152236"/>
              <a:gd name="connsiteY1" fmla="*/ 50800 h 258618"/>
              <a:gd name="connsiteX2" fmla="*/ 417945 w 1152236"/>
              <a:gd name="connsiteY2" fmla="*/ 9236 h 258618"/>
              <a:gd name="connsiteX3" fmla="*/ 1152236 w 1152236"/>
              <a:gd name="connsiteY3" fmla="*/ 106218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236" h="258618">
                <a:moveTo>
                  <a:pt x="71582" y="258618"/>
                </a:moveTo>
                <a:cubicBezTo>
                  <a:pt x="35791" y="175491"/>
                  <a:pt x="0" y="92364"/>
                  <a:pt x="57727" y="50800"/>
                </a:cubicBezTo>
                <a:cubicBezTo>
                  <a:pt x="115454" y="9236"/>
                  <a:pt x="235527" y="0"/>
                  <a:pt x="417945" y="9236"/>
                </a:cubicBezTo>
                <a:cubicBezTo>
                  <a:pt x="600363" y="18472"/>
                  <a:pt x="876299" y="62345"/>
                  <a:pt x="1152236" y="10621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3558309" y="637309"/>
            <a:ext cx="1699492" cy="487435"/>
          </a:xfrm>
          <a:custGeom>
            <a:avLst/>
            <a:gdLst>
              <a:gd name="connsiteX0" fmla="*/ 1512455 w 1699492"/>
              <a:gd name="connsiteY0" fmla="*/ 0 h 512618"/>
              <a:gd name="connsiteX1" fmla="*/ 1484746 w 1699492"/>
              <a:gd name="connsiteY1" fmla="*/ 304800 h 512618"/>
              <a:gd name="connsiteX2" fmla="*/ 223982 w 1699492"/>
              <a:gd name="connsiteY2" fmla="*/ 207818 h 512618"/>
              <a:gd name="connsiteX3" fmla="*/ 140855 w 1699492"/>
              <a:gd name="connsiteY3" fmla="*/ 512618 h 512618"/>
              <a:gd name="connsiteX4" fmla="*/ 140855 w 1699492"/>
              <a:gd name="connsiteY4" fmla="*/ 512618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2" h="512618">
                <a:moveTo>
                  <a:pt x="1512455" y="0"/>
                </a:moveTo>
                <a:cubicBezTo>
                  <a:pt x="1605973" y="135082"/>
                  <a:pt x="1699492" y="270164"/>
                  <a:pt x="1484746" y="304800"/>
                </a:cubicBezTo>
                <a:cubicBezTo>
                  <a:pt x="1270001" y="339436"/>
                  <a:pt x="447964" y="173182"/>
                  <a:pt x="223982" y="207818"/>
                </a:cubicBezTo>
                <a:cubicBezTo>
                  <a:pt x="0" y="242454"/>
                  <a:pt x="140855" y="512618"/>
                  <a:pt x="140855" y="512618"/>
                </a:cubicBezTo>
                <a:lnTo>
                  <a:pt x="140855" y="512618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419913" y="4797152"/>
            <a:ext cx="170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(t)=m(t)*k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7544" y="52292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c(t)*</a:t>
            </a:r>
            <a:r>
              <a:rPr lang="cs-CZ" dirty="0" err="1" smtClean="0"/>
              <a:t>Clearance</a:t>
            </a:r>
            <a:r>
              <a:rPr lang="cs-CZ" dirty="0" smtClean="0"/>
              <a:t>=m(t)*k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23528" y="33477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 = m/V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67544" y="56519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m(t)*</a:t>
            </a:r>
            <a:r>
              <a:rPr lang="cs-CZ" dirty="0" err="1" smtClean="0"/>
              <a:t>Clearance</a:t>
            </a:r>
            <a:r>
              <a:rPr lang="cs-CZ" dirty="0" smtClean="0"/>
              <a:t>/V=m(t)*k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67544" y="60840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Clearance</a:t>
            </a:r>
            <a:r>
              <a:rPr lang="cs-CZ" b="1" dirty="0" smtClean="0"/>
              <a:t>/V=k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211960" y="1340768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12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3" grpId="0" animBg="1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44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75" y="692697"/>
            <a:ext cx="81454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3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987824" y="2204864"/>
            <a:ext cx="2880320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ExtracellularGlucose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683568" y="3573016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528" y="3645024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InputGlucose</a:t>
            </a:r>
            <a:endParaRPr lang="cs-CZ" dirty="0"/>
          </a:p>
        </p:txBody>
      </p:sp>
      <p:cxnSp>
        <p:nvCxnSpPr>
          <p:cNvPr id="39" name="Přímá spojovací šipka 38"/>
          <p:cNvCxnSpPr/>
          <p:nvPr/>
        </p:nvCxnSpPr>
        <p:spPr>
          <a:xfrm>
            <a:off x="5868144" y="4365104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6156176" y="4437112"/>
            <a:ext cx="179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ExcretionGlucose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364088" y="404664"/>
            <a:ext cx="18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UtilisationGlucose</a:t>
            </a:r>
            <a:endParaRPr lang="cs-CZ" dirty="0"/>
          </a:p>
        </p:txBody>
      </p:sp>
      <p:cxnSp>
        <p:nvCxnSpPr>
          <p:cNvPr id="45" name="Pravoúhlá spojovací čára 44"/>
          <p:cNvCxnSpPr>
            <a:stCxn id="6" idx="0"/>
          </p:cNvCxnSpPr>
          <p:nvPr/>
        </p:nvCxnSpPr>
        <p:spPr>
          <a:xfrm rot="5400000" flipH="1" flipV="1">
            <a:off x="5364088" y="-99392"/>
            <a:ext cx="1368152" cy="324036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61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27420" t="10813" r="6514" b="5914"/>
          <a:stretch>
            <a:fillRect/>
          </a:stretch>
        </p:blipFill>
        <p:spPr bwMode="auto">
          <a:xfrm>
            <a:off x="683568" y="0"/>
            <a:ext cx="7956376" cy="68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1115616" y="0"/>
            <a:ext cx="2376264" cy="1008112"/>
          </a:xfrm>
          <a:prstGeom prst="wedgeEllipseCallout">
            <a:avLst>
              <a:gd name="adj1" fmla="val 111754"/>
              <a:gd name="adj2" fmla="val 2133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Tvorba inzulinu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6767736" y="0"/>
            <a:ext cx="2376264" cy="692696"/>
          </a:xfrm>
          <a:prstGeom prst="wedgeEllipseCallout">
            <a:avLst>
              <a:gd name="adj1" fmla="val -48913"/>
              <a:gd name="adj2" fmla="val 563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Externí inzulin</a:t>
            </a:r>
            <a:endParaRPr lang="cs-CZ" dirty="0"/>
          </a:p>
        </p:txBody>
      </p:sp>
      <p:sp>
        <p:nvSpPr>
          <p:cNvPr id="8" name="Oválný popisek 7"/>
          <p:cNvSpPr/>
          <p:nvPr/>
        </p:nvSpPr>
        <p:spPr>
          <a:xfrm>
            <a:off x="7308304" y="4581128"/>
            <a:ext cx="1944216" cy="864096"/>
          </a:xfrm>
          <a:prstGeom prst="wedgeEllipseCallout">
            <a:avLst>
              <a:gd name="adj1" fmla="val -57244"/>
              <a:gd name="adj2" fmla="val -592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Renální exkrece glukózy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6516216" y="2996952"/>
            <a:ext cx="2627784" cy="864096"/>
          </a:xfrm>
          <a:prstGeom prst="wedgeEllipseCallout">
            <a:avLst>
              <a:gd name="adj1" fmla="val -57244"/>
              <a:gd name="adj2" fmla="val -592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glukózy do buněk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7020272" y="1052736"/>
            <a:ext cx="2627784" cy="864096"/>
          </a:xfrm>
          <a:prstGeom prst="wedgeEllipseCallout">
            <a:avLst>
              <a:gd name="adj1" fmla="val -30026"/>
              <a:gd name="adj2" fmla="val 1397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>
            <a:off x="0" y="5993904"/>
            <a:ext cx="2627784" cy="864096"/>
          </a:xfrm>
          <a:prstGeom prst="wedgeEllipseCallout">
            <a:avLst>
              <a:gd name="adj1" fmla="val 69198"/>
              <a:gd name="adj2" fmla="val -676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glukózy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19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3789040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ExtracellularPotassium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059832" y="476672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IntracellularPotassium</a:t>
            </a:r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5580112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>
            <a:off x="827584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3419872" y="2708920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932040" y="2708920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75656" y="450912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4509120"/>
            <a:ext cx="5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31409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YKHI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04048" y="3068960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YKGL</a:t>
            </a:r>
            <a:endParaRPr lang="cs-CZ" dirty="0"/>
          </a:p>
        </p:txBody>
      </p:sp>
      <p:sp>
        <p:nvSpPr>
          <p:cNvPr id="14" name="Oválný popisek 13"/>
          <p:cNvSpPr/>
          <p:nvPr/>
        </p:nvSpPr>
        <p:spPr>
          <a:xfrm>
            <a:off x="0" y="2852936"/>
            <a:ext cx="2376264" cy="1008112"/>
          </a:xfrm>
          <a:prstGeom prst="wedgeEllipseCallout">
            <a:avLst>
              <a:gd name="adj1" fmla="val 9266"/>
              <a:gd name="adj2" fmla="val 1532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draslíku</a:t>
            </a:r>
            <a:endParaRPr lang="cs-CZ" dirty="0"/>
          </a:p>
        </p:txBody>
      </p:sp>
      <p:sp>
        <p:nvSpPr>
          <p:cNvPr id="15" name="Oválný popisek 14"/>
          <p:cNvSpPr/>
          <p:nvPr/>
        </p:nvSpPr>
        <p:spPr>
          <a:xfrm>
            <a:off x="7092280" y="5661248"/>
            <a:ext cx="2088232" cy="936104"/>
          </a:xfrm>
          <a:prstGeom prst="wedgeEllipseCallout">
            <a:avLst>
              <a:gd name="adj1" fmla="val -37294"/>
              <a:gd name="adj2" fmla="val -1289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draslíku v ledvinách</a:t>
            </a:r>
            <a:endParaRPr lang="cs-CZ" dirty="0"/>
          </a:p>
        </p:txBody>
      </p:sp>
      <p:sp>
        <p:nvSpPr>
          <p:cNvPr id="16" name="Oválný popisek 15"/>
          <p:cNvSpPr/>
          <p:nvPr/>
        </p:nvSpPr>
        <p:spPr>
          <a:xfrm>
            <a:off x="0" y="0"/>
            <a:ext cx="2088232" cy="1124744"/>
          </a:xfrm>
          <a:prstGeom prst="wedgeEllipseCallout">
            <a:avLst>
              <a:gd name="adj1" fmla="val 112280"/>
              <a:gd name="adj2" fmla="val 2332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(ovlivňovaný pH)</a:t>
            </a:r>
            <a:endParaRPr lang="cs-CZ" dirty="0"/>
          </a:p>
        </p:txBody>
      </p:sp>
      <p:sp>
        <p:nvSpPr>
          <p:cNvPr id="17" name="Oválný popisek 16"/>
          <p:cNvSpPr/>
          <p:nvPr/>
        </p:nvSpPr>
        <p:spPr>
          <a:xfrm>
            <a:off x="7055768" y="404664"/>
            <a:ext cx="2088232" cy="1124744"/>
          </a:xfrm>
          <a:prstGeom prst="wedgeEllipseCallout">
            <a:avLst>
              <a:gd name="adj1" fmla="val -150905"/>
              <a:gd name="adj2" fmla="val 19141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(společně s glukózou)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22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22747" t="11541" r="12970" b="11541"/>
          <a:stretch>
            <a:fillRect/>
          </a:stretch>
        </p:blipFill>
        <p:spPr bwMode="auto">
          <a:xfrm>
            <a:off x="0" y="0"/>
            <a:ext cx="8748464" cy="68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0" y="2852936"/>
            <a:ext cx="2376264" cy="1008112"/>
          </a:xfrm>
          <a:prstGeom prst="wedgeEllipseCallout">
            <a:avLst>
              <a:gd name="adj1" fmla="val 133852"/>
              <a:gd name="adj2" fmla="val 16308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draslíku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7092280" y="5661248"/>
            <a:ext cx="2088232" cy="936104"/>
          </a:xfrm>
          <a:prstGeom prst="wedgeEllipseCallout">
            <a:avLst>
              <a:gd name="adj1" fmla="val -37294"/>
              <a:gd name="adj2" fmla="val -1289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draslíku v ledvinách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0" y="0"/>
            <a:ext cx="2088232" cy="1124744"/>
          </a:xfrm>
          <a:prstGeom prst="wedgeEllipseCallout">
            <a:avLst>
              <a:gd name="adj1" fmla="val 172109"/>
              <a:gd name="adj2" fmla="val 1109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(ovlivňovaný pH)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7055768" y="404664"/>
            <a:ext cx="2088232" cy="1124744"/>
          </a:xfrm>
          <a:prstGeom prst="wedgeEllipseCallout">
            <a:avLst>
              <a:gd name="adj1" fmla="val -67664"/>
              <a:gd name="adj2" fmla="val 18658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(společně s glukózou)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61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3789040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ExtracellularNatrium</a:t>
            </a:r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5580112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>
            <a:off x="827584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4283968" y="2708920"/>
            <a:ext cx="0" cy="108012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75656" y="45091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450912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299695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YNHI</a:t>
            </a:r>
            <a:endParaRPr lang="cs-CZ" dirty="0"/>
          </a:p>
        </p:txBody>
      </p:sp>
      <p:sp>
        <p:nvSpPr>
          <p:cNvPr id="18" name="Oválný popisek 17"/>
          <p:cNvSpPr/>
          <p:nvPr/>
        </p:nvSpPr>
        <p:spPr>
          <a:xfrm>
            <a:off x="251520" y="5517232"/>
            <a:ext cx="2376264" cy="1008112"/>
          </a:xfrm>
          <a:prstGeom prst="wedgeEllipseCallout">
            <a:avLst>
              <a:gd name="adj1" fmla="val 46604"/>
              <a:gd name="adj2" fmla="val -1063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sodíku</a:t>
            </a:r>
            <a:endParaRPr lang="cs-CZ" dirty="0"/>
          </a:p>
        </p:txBody>
      </p:sp>
      <p:sp>
        <p:nvSpPr>
          <p:cNvPr id="19" name="Oválný popisek 18"/>
          <p:cNvSpPr/>
          <p:nvPr/>
        </p:nvSpPr>
        <p:spPr>
          <a:xfrm>
            <a:off x="6948264" y="1772816"/>
            <a:ext cx="2376264" cy="1008112"/>
          </a:xfrm>
          <a:prstGeom prst="wedgeEllipseCallout">
            <a:avLst>
              <a:gd name="adj1" fmla="val -44455"/>
              <a:gd name="adj2" fmla="val 271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sodíku ledvinami</a:t>
            </a:r>
            <a:endParaRPr lang="cs-CZ" dirty="0"/>
          </a:p>
        </p:txBody>
      </p:sp>
      <p:sp>
        <p:nvSpPr>
          <p:cNvPr id="20" name="Oválný popisek 19"/>
          <p:cNvSpPr/>
          <p:nvPr/>
        </p:nvSpPr>
        <p:spPr>
          <a:xfrm>
            <a:off x="5724128" y="0"/>
            <a:ext cx="2736304" cy="1628800"/>
          </a:xfrm>
          <a:prstGeom prst="wedgeEllipseCallout">
            <a:avLst>
              <a:gd name="adj1" fmla="val -101976"/>
              <a:gd name="adj2" fmla="val 1383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Výměna sodíku mezi buňkou a </a:t>
            </a:r>
            <a:r>
              <a:rPr lang="cs-CZ" dirty="0" err="1" smtClean="0"/>
              <a:t>extracelulátní</a:t>
            </a:r>
            <a:r>
              <a:rPr lang="cs-CZ" dirty="0" smtClean="0"/>
              <a:t> tekutinou za ionty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xmlns="" val="31827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469" t="9889" r="15859" b="3849"/>
          <a:stretch>
            <a:fillRect/>
          </a:stretch>
        </p:blipFill>
        <p:spPr bwMode="auto">
          <a:xfrm>
            <a:off x="1043608" y="-27384"/>
            <a:ext cx="733819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ný popisek 2"/>
          <p:cNvSpPr/>
          <p:nvPr/>
        </p:nvSpPr>
        <p:spPr>
          <a:xfrm>
            <a:off x="251520" y="5517232"/>
            <a:ext cx="2376264" cy="1008112"/>
          </a:xfrm>
          <a:prstGeom prst="wedgeEllipseCallout">
            <a:avLst>
              <a:gd name="adj1" fmla="val 92323"/>
              <a:gd name="adj2" fmla="val -1566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sodíku</a:t>
            </a:r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6948264" y="1772816"/>
            <a:ext cx="2376264" cy="1008112"/>
          </a:xfrm>
          <a:prstGeom prst="wedgeEllipseCallout">
            <a:avLst>
              <a:gd name="adj1" fmla="val -42931"/>
              <a:gd name="adj2" fmla="val 21247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sodíku ledvinami</a:t>
            </a:r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5724128" y="0"/>
            <a:ext cx="2736304" cy="1628800"/>
          </a:xfrm>
          <a:prstGeom prst="wedgeEllipseCallout">
            <a:avLst>
              <a:gd name="adj1" fmla="val -76830"/>
              <a:gd name="adj2" fmla="val 1238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Výměna sodíku mezi buňkou a </a:t>
            </a:r>
            <a:r>
              <a:rPr lang="cs-CZ" dirty="0" err="1" smtClean="0"/>
              <a:t>extracelulátní</a:t>
            </a:r>
            <a:r>
              <a:rPr lang="cs-CZ" dirty="0" smtClean="0"/>
              <a:t> tekutinou za ionty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xmlns="" val="1197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Kompartmentová analýza ve farmakologii</a:t>
            </a:r>
            <a:endParaRPr lang="cs-CZ" dirty="0"/>
          </a:p>
        </p:txBody>
      </p:sp>
      <p:pic>
        <p:nvPicPr>
          <p:cNvPr id="8194" name="Picture 2" descr="C:\Users\Jirka\AppData\Local\Microsoft\Windows\Temporary Internet Files\Content.IE5\RSMTR3YG\MP9003988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3560440" cy="25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4855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86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16632"/>
            <a:ext cx="490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Farmakodynamika a farmakokinetika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667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9147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0481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781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59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1" r="7333"/>
          <a:stretch/>
        </p:blipFill>
        <p:spPr bwMode="auto">
          <a:xfrm>
            <a:off x="1261240" y="692696"/>
            <a:ext cx="6708229" cy="39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59832" y="5013176"/>
            <a:ext cx="424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čas nástupu působení (</a:t>
            </a:r>
            <a:r>
              <a:rPr lang="cs-CZ" dirty="0" err="1" smtClean="0"/>
              <a:t>Warfarin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436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04913"/>
            <a:ext cx="62103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47520" y="188516"/>
            <a:ext cx="204895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err="1" smtClean="0"/>
              <a:t>InputPump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691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578766" cy="353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4658193"/>
            <a:ext cx="755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nástup a doba působení (frakce leukocytů, protinádorový </a:t>
            </a:r>
            <a:r>
              <a:rPr lang="cs-CZ" dirty="0" err="1" smtClean="0"/>
              <a:t>paclitaxel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92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2" t="2053"/>
          <a:stretch/>
        </p:blipFill>
        <p:spPr bwMode="auto">
          <a:xfrm>
            <a:off x="1407121" y="404664"/>
            <a:ext cx="5466158" cy="510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39752" y="5805264"/>
            <a:ext cx="442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individuální variabilita (</a:t>
            </a:r>
            <a:r>
              <a:rPr lang="cs-CZ" dirty="0" err="1" smtClean="0"/>
              <a:t>Phenotoin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299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620598"/>
            <a:ext cx="802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individuální variabilita působení (stejný účinek, různá hladina </a:t>
            </a:r>
            <a:r>
              <a:rPr lang="cs-CZ" dirty="0" err="1" smtClean="0"/>
              <a:t>Warfarin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19263"/>
            <a:ext cx="4552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0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6"/>
          <a:stretch/>
        </p:blipFill>
        <p:spPr bwMode="auto">
          <a:xfrm>
            <a:off x="251520" y="188640"/>
            <a:ext cx="8651461" cy="519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093296"/>
            <a:ext cx="122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Dávka - čas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992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404664"/>
            <a:ext cx="312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Izomery – mají různou kinetiku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4667399" cy="545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06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3768" y="260648"/>
            <a:ext cx="32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Lék – metabolit (různá účinnost)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4657874" cy="52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650 mg aspirinu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5436096" y="4149080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053157" y="4715852"/>
            <a:ext cx="322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Protizánětlivý účinek (metabolit)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4863414" y="5085184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563715" y="5404574"/>
            <a:ext cx="220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antikoagulační účinek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141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6422"/>
            <a:ext cx="4896544" cy="582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61425" y="275064"/>
            <a:ext cx="137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Kinetika léku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841146" cy="22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2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8059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971" y="5200440"/>
            <a:ext cx="51598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008" y="5992528"/>
            <a:ext cx="4607136" cy="8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28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65" y="260648"/>
            <a:ext cx="734758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6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709"/>
            <a:ext cx="3927127" cy="66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0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298" y="404664"/>
            <a:ext cx="860103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93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" y="1052736"/>
            <a:ext cx="91316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83768" y="548680"/>
            <a:ext cx="385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Farmakokinetická terminologie (ADME)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40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548680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Absorbce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40" y="1052736"/>
            <a:ext cx="82773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00192" y="548680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Systémová </a:t>
            </a:r>
            <a:r>
              <a:rPr lang="cs-CZ" dirty="0" err="1" smtClean="0"/>
              <a:t>absorbace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7236296" y="918012"/>
            <a:ext cx="166345" cy="2294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9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1786"/>
            <a:ext cx="5976664" cy="603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43808" y="283156"/>
            <a:ext cx="23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Enterohepatální</a:t>
            </a:r>
            <a:r>
              <a:rPr lang="cs-CZ" dirty="0" smtClean="0"/>
              <a:t> cyklus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4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1008113"/>
          </a:xfrm>
        </p:spPr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Kompartmentová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9592" y="213285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Střevo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2" y="429309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Moč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31840" y="213285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Krevní plazma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436096" y="1556792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Intersiciální</a:t>
            </a:r>
            <a:r>
              <a:rPr lang="cs-CZ" dirty="0" smtClean="0"/>
              <a:t> tekutina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635896" y="4365104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Tuková tkáň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36096" y="3284984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Mozkomíšní mok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2411760" y="278092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ousměrná vodorovná šipka 10"/>
          <p:cNvSpPr/>
          <p:nvPr/>
        </p:nvSpPr>
        <p:spPr>
          <a:xfrm>
            <a:off x="4644008" y="2420888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ousměrná vodorovná šipka 11"/>
          <p:cNvSpPr/>
          <p:nvPr/>
        </p:nvSpPr>
        <p:spPr>
          <a:xfrm>
            <a:off x="4644008" y="3284984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ousměrná vodorovná šipka 12"/>
          <p:cNvSpPr/>
          <p:nvPr/>
        </p:nvSpPr>
        <p:spPr>
          <a:xfrm rot="16200000">
            <a:off x="3815916" y="3825044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á šipka 14"/>
          <p:cNvSpPr/>
          <p:nvPr/>
        </p:nvSpPr>
        <p:spPr>
          <a:xfrm rot="10800000">
            <a:off x="2771800" y="3573016"/>
            <a:ext cx="576064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1619672" y="1268760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1619672" y="357301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699792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72000" y="14127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8600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2483768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63589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971600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1953803" y="1638728"/>
            <a:ext cx="745989" cy="488023"/>
          </a:xfrm>
          <a:custGeom>
            <a:avLst/>
            <a:gdLst>
              <a:gd name="connsiteX0" fmla="*/ 111303 w 840768"/>
              <a:gd name="connsiteY0" fmla="*/ 488023 h 488023"/>
              <a:gd name="connsiteX1" fmla="*/ 121577 w 840768"/>
              <a:gd name="connsiteY1" fmla="*/ 66782 h 488023"/>
              <a:gd name="connsiteX2" fmla="*/ 840768 w 840768"/>
              <a:gd name="connsiteY2" fmla="*/ 87330 h 4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68" h="488023">
                <a:moveTo>
                  <a:pt x="111303" y="488023"/>
                </a:moveTo>
                <a:cubicBezTo>
                  <a:pt x="55651" y="310793"/>
                  <a:pt x="0" y="133564"/>
                  <a:pt x="121577" y="66782"/>
                </a:cubicBezTo>
                <a:cubicBezTo>
                  <a:pt x="243155" y="0"/>
                  <a:pt x="541961" y="43665"/>
                  <a:pt x="840768" y="8733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šipka 26"/>
          <p:cNvCxnSpPr>
            <a:stCxn id="19" idx="4"/>
          </p:cNvCxnSpPr>
          <p:nvPr/>
        </p:nvCxnSpPr>
        <p:spPr>
          <a:xfrm flipH="1">
            <a:off x="2771800" y="1916832"/>
            <a:ext cx="7200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856234" y="1315093"/>
            <a:ext cx="726040" cy="817763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040" h="863028">
                <a:moveTo>
                  <a:pt x="68494" y="863028"/>
                </a:moveTo>
                <a:cubicBezTo>
                  <a:pt x="34247" y="534255"/>
                  <a:pt x="0" y="205482"/>
                  <a:pt x="109591" y="102741"/>
                </a:cubicBezTo>
                <a:cubicBezTo>
                  <a:pt x="219182" y="0"/>
                  <a:pt x="472611" y="123289"/>
                  <a:pt x="726040" y="24657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šipka 30"/>
          <p:cNvCxnSpPr>
            <a:stCxn id="20" idx="5"/>
            <a:endCxn id="11" idx="1"/>
          </p:cNvCxnSpPr>
          <p:nvPr/>
        </p:nvCxnSpPr>
        <p:spPr>
          <a:xfrm>
            <a:off x="4817851" y="1658627"/>
            <a:ext cx="222201" cy="834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olný tvar 32"/>
          <p:cNvSpPr/>
          <p:nvPr/>
        </p:nvSpPr>
        <p:spPr>
          <a:xfrm>
            <a:off x="4788024" y="1183587"/>
            <a:ext cx="1160624" cy="445213"/>
          </a:xfrm>
          <a:custGeom>
            <a:avLst/>
            <a:gdLst>
              <a:gd name="connsiteX0" fmla="*/ 1171254 w 1171254"/>
              <a:gd name="connsiteY0" fmla="*/ 445213 h 445213"/>
              <a:gd name="connsiteX1" fmla="*/ 893852 w 1171254"/>
              <a:gd name="connsiteY1" fmla="*/ 23973 h 445213"/>
              <a:gd name="connsiteX2" fmla="*/ 0 w 1171254"/>
              <a:gd name="connsiteY2" fmla="*/ 301375 h 4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254" h="445213">
                <a:moveTo>
                  <a:pt x="1171254" y="445213"/>
                </a:moveTo>
                <a:cubicBezTo>
                  <a:pt x="1130157" y="246579"/>
                  <a:pt x="1089061" y="47946"/>
                  <a:pt x="893852" y="23973"/>
                </a:cubicBezTo>
                <a:cubicBezTo>
                  <a:pt x="698643" y="0"/>
                  <a:pt x="349321" y="150687"/>
                  <a:pt x="0" y="3013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 rot="16967059" flipH="1">
            <a:off x="2419806" y="3280516"/>
            <a:ext cx="765966" cy="501029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040" h="863028">
                <a:moveTo>
                  <a:pt x="68494" y="863028"/>
                </a:moveTo>
                <a:cubicBezTo>
                  <a:pt x="34247" y="534255"/>
                  <a:pt x="0" y="205482"/>
                  <a:pt x="109591" y="102741"/>
                </a:cubicBezTo>
                <a:cubicBezTo>
                  <a:pt x="219182" y="0"/>
                  <a:pt x="472611" y="123289"/>
                  <a:pt x="726040" y="24657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16967059" flipH="1">
            <a:off x="252603" y="2960628"/>
            <a:ext cx="877172" cy="774116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  <a:gd name="connsiteX0" fmla="*/ 83552 w 831449"/>
              <a:gd name="connsiteY0" fmla="*/ 834638 h 1280744"/>
              <a:gd name="connsiteX1" fmla="*/ 124649 w 831449"/>
              <a:gd name="connsiteY1" fmla="*/ 74351 h 1280744"/>
              <a:gd name="connsiteX2" fmla="*/ 831449 w 831449"/>
              <a:gd name="connsiteY2" fmla="*/ 1280744 h 1280744"/>
              <a:gd name="connsiteX0" fmla="*/ 83552 w 831449"/>
              <a:gd name="connsiteY0" fmla="*/ 887318 h 1333424"/>
              <a:gd name="connsiteX1" fmla="*/ 124649 w 831449"/>
              <a:gd name="connsiteY1" fmla="*/ 127031 h 1333424"/>
              <a:gd name="connsiteX2" fmla="*/ 552902 w 831449"/>
              <a:gd name="connsiteY2" fmla="*/ 201066 h 1333424"/>
              <a:gd name="connsiteX3" fmla="*/ 831449 w 831449"/>
              <a:gd name="connsiteY3" fmla="*/ 1333424 h 133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449" h="1333424">
                <a:moveTo>
                  <a:pt x="83552" y="887318"/>
                </a:moveTo>
                <a:cubicBezTo>
                  <a:pt x="49305" y="558545"/>
                  <a:pt x="0" y="52680"/>
                  <a:pt x="124649" y="127031"/>
                </a:cubicBezTo>
                <a:cubicBezTo>
                  <a:pt x="178282" y="79646"/>
                  <a:pt x="435102" y="1"/>
                  <a:pt x="552902" y="201066"/>
                </a:cubicBezTo>
                <a:lnTo>
                  <a:pt x="831449" y="1333424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ovací šipka 37"/>
          <p:cNvCxnSpPr>
            <a:endCxn id="23" idx="4"/>
          </p:cNvCxnSpPr>
          <p:nvPr/>
        </p:nvCxnSpPr>
        <p:spPr>
          <a:xfrm flipH="1" flipV="1">
            <a:off x="3779912" y="4005064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5" idx="2"/>
            <a:endCxn id="23" idx="0"/>
          </p:cNvCxnSpPr>
          <p:nvPr/>
        </p:nvCxnSpPr>
        <p:spPr>
          <a:xfrm flipH="1">
            <a:off x="3779912" y="3573016"/>
            <a:ext cx="10801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23" idx="6"/>
            <a:endCxn id="13" idx="1"/>
          </p:cNvCxnSpPr>
          <p:nvPr/>
        </p:nvCxnSpPr>
        <p:spPr>
          <a:xfrm>
            <a:off x="3923928" y="3861048"/>
            <a:ext cx="216024" cy="1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22" idx="6"/>
          </p:cNvCxnSpPr>
          <p:nvPr/>
        </p:nvCxnSpPr>
        <p:spPr>
          <a:xfrm>
            <a:off x="2771800" y="400506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8" idx="1"/>
            <a:endCxn id="21" idx="6"/>
          </p:cNvCxnSpPr>
          <p:nvPr/>
        </p:nvCxnSpPr>
        <p:spPr>
          <a:xfrm flipH="1">
            <a:off x="5148064" y="400506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endCxn id="21" idx="1"/>
          </p:cNvCxnSpPr>
          <p:nvPr/>
        </p:nvCxnSpPr>
        <p:spPr>
          <a:xfrm>
            <a:off x="4572000" y="3573016"/>
            <a:ext cx="330213" cy="330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0"/>
            <a:endCxn id="12" idx="5"/>
          </p:cNvCxnSpPr>
          <p:nvPr/>
        </p:nvCxnSpPr>
        <p:spPr>
          <a:xfrm flipV="1">
            <a:off x="5004048" y="3501008"/>
            <a:ext cx="3600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24" idx="6"/>
          </p:cNvCxnSpPr>
          <p:nvPr/>
        </p:nvCxnSpPr>
        <p:spPr>
          <a:xfrm flipV="1">
            <a:off x="1259632" y="3717032"/>
            <a:ext cx="43204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>
            <a:stCxn id="24" idx="6"/>
            <a:endCxn id="24" idx="6"/>
          </p:cNvCxnSpPr>
          <p:nvPr/>
        </p:nvCxnSpPr>
        <p:spPr>
          <a:xfrm>
            <a:off x="1259632" y="3861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09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Obdélník 1179"/>
          <p:cNvSpPr/>
          <p:nvPr/>
        </p:nvSpPr>
        <p:spPr>
          <a:xfrm>
            <a:off x="899592" y="1196752"/>
            <a:ext cx="7200800" cy="54726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0475"/>
            <a:ext cx="7280275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81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1008113"/>
          </a:xfrm>
        </p:spPr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Kompartmentová</a:t>
            </a:r>
            <a:r>
              <a:rPr lang="cs-CZ" dirty="0" smtClean="0"/>
              <a:t>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08780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908720"/>
            <a:ext cx="437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PK/PD = </a:t>
            </a:r>
            <a:r>
              <a:rPr lang="cs-CZ" dirty="0" err="1" smtClean="0"/>
              <a:t>faramakokinetika</a:t>
            </a:r>
            <a:r>
              <a:rPr lang="cs-CZ" dirty="0" smtClean="0"/>
              <a:t>/farmakodynamika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8052"/>
            <a:ext cx="4032448" cy="369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5229200"/>
            <a:ext cx="14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Dávka- účinek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6216" y="3501008"/>
            <a:ext cx="121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Subjektivní</a:t>
            </a:r>
          </a:p>
          <a:p>
            <a:r>
              <a:rPr lang="cs-CZ" dirty="0" smtClean="0"/>
              <a:t>Objektivní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4088" y="3639507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účinek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228184" y="3639507"/>
            <a:ext cx="36004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228184" y="3824173"/>
            <a:ext cx="28803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241812" y="4423035"/>
            <a:ext cx="184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Klinicky měřitelný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68344" y="4439703"/>
            <a:ext cx="12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Biomarkery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588224" y="4147339"/>
            <a:ext cx="339326" cy="275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452320" y="4147339"/>
            <a:ext cx="432048" cy="292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224" y="5733256"/>
            <a:ext cx="3448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59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73503" y="293450"/>
            <a:ext cx="3733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2">
                    <a:lumMod val="25000"/>
                  </a:schemeClr>
                </a:solidFill>
              </a:rPr>
              <a:t>Lineární systémy</a:t>
            </a:r>
            <a:endParaRPr lang="cs-CZ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0896" y="963648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Lineární systém</a:t>
            </a:r>
            <a:r>
              <a:rPr lang="cs-CZ" sz="2400" dirty="0"/>
              <a:t> (soustava) je systém, v němž platí </a:t>
            </a:r>
            <a:r>
              <a:rPr lang="cs-CZ" sz="2400" dirty="0" smtClean="0"/>
              <a:t>princip </a:t>
            </a:r>
            <a:r>
              <a:rPr lang="cs-CZ" sz="2400" b="1" dirty="0" smtClean="0"/>
              <a:t>superpozice.</a:t>
            </a:r>
          </a:p>
          <a:p>
            <a:r>
              <a:rPr lang="cs-CZ" sz="2400" dirty="0" smtClean="0"/>
              <a:t>To </a:t>
            </a:r>
            <a:r>
              <a:rPr lang="cs-CZ" sz="2400" dirty="0"/>
              <a:t>znamená, že za předpokladu, </a:t>
            </a:r>
            <a:r>
              <a:rPr lang="cs-CZ" sz="2400" dirty="0" smtClean="0"/>
              <a:t>že</a:t>
            </a:r>
          </a:p>
          <a:p>
            <a:r>
              <a:rPr lang="cs-CZ" sz="2400" dirty="0" smtClean="0"/>
              <a:t>platí:</a:t>
            </a:r>
          </a:p>
          <a:p>
            <a:r>
              <a:rPr lang="cs-CZ" sz="2400" b="1" dirty="0" err="1" smtClean="0"/>
              <a:t>Aditivita</a:t>
            </a:r>
            <a:r>
              <a:rPr lang="cs-CZ" sz="2400" dirty="0"/>
              <a:t> (výstupem pro součet dvou signálů bude stejný, jako součet výstupů pro tyto signály jednotlivě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endParaRPr lang="cs-CZ" sz="2400" b="1" dirty="0" smtClean="0"/>
          </a:p>
          <a:p>
            <a:r>
              <a:rPr lang="cs-CZ" sz="2400" b="1" dirty="0" smtClean="0"/>
              <a:t>Homogenita</a:t>
            </a:r>
            <a:r>
              <a:rPr lang="cs-CZ" sz="2400" dirty="0"/>
              <a:t> (výstup pro násobek jiného vstupu bude roven stejnému násobku výstupu pro tento vstup</a:t>
            </a:r>
            <a:r>
              <a:rPr lang="cs-CZ" sz="2400" dirty="0" smtClean="0"/>
              <a:t>):</a:t>
            </a:r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428" y="1653198"/>
            <a:ext cx="4078982" cy="55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7"/>
          <a:stretch/>
        </p:blipFill>
        <p:spPr bwMode="auto">
          <a:xfrm>
            <a:off x="1158240" y="3151238"/>
            <a:ext cx="6437844" cy="7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3398172" cy="7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92" y="5997830"/>
            <a:ext cx="7838393" cy="7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10896" y="5445224"/>
            <a:ext cx="558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Tyto podmínky lze také zapsat jako jedinou:</a:t>
            </a:r>
          </a:p>
        </p:txBody>
      </p:sp>
    </p:spTree>
    <p:extLst>
      <p:ext uri="{BB962C8B-B14F-4D97-AF65-F5344CB8AC3E}">
        <p14:creationId xmlns:p14="http://schemas.microsoft.com/office/powerpoint/2010/main" xmlns="" val="34778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188" y="981075"/>
            <a:ext cx="7772400" cy="1470025"/>
          </a:xfrm>
        </p:spPr>
        <p:txBody>
          <a:bodyPr/>
          <a:lstStyle/>
          <a:p>
            <a:r>
              <a:rPr lang="cs-CZ" altLang="cs-CZ" smtClean="0"/>
              <a:t>Analýza lineárních regulačních systémů v časové doméně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47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Studijní materiál</a:t>
            </a:r>
          </a:p>
        </p:txBody>
      </p:sp>
      <p:pic>
        <p:nvPicPr>
          <p:cNvPr id="307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6" r="15691"/>
          <a:stretch>
            <a:fillRect/>
          </a:stretch>
        </p:blipFill>
        <p:spPr bwMode="auto">
          <a:xfrm>
            <a:off x="0" y="1419225"/>
            <a:ext cx="305911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4"/>
          <p:cNvSpPr txBox="1">
            <a:spLocks noChangeArrowheads="1"/>
          </p:cNvSpPr>
          <p:nvPr/>
        </p:nvSpPr>
        <p:spPr bwMode="auto">
          <a:xfrm>
            <a:off x="3851275" y="1773238"/>
            <a:ext cx="51958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2000" b="1"/>
              <a:t>Chapter 4</a:t>
            </a:r>
          </a:p>
          <a:p>
            <a:endParaRPr lang="cs-CZ" altLang="cs-CZ"/>
          </a:p>
          <a:p>
            <a:r>
              <a:rPr lang="cs-CZ" altLang="cs-CZ" sz="2000"/>
              <a:t>Time-Domain Analysis of Linear Control 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2098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-323850"/>
            <a:ext cx="8229600" cy="1143000"/>
          </a:xfrm>
        </p:spPr>
        <p:txBody>
          <a:bodyPr/>
          <a:lstStyle/>
          <a:p>
            <a:r>
              <a:rPr lang="cs-CZ" altLang="cs-CZ" sz="3600" smtClean="0"/>
              <a:t>Nejjednodušší model mechaniky dýchání</a:t>
            </a:r>
          </a:p>
        </p:txBody>
      </p:sp>
      <p:pic>
        <p:nvPicPr>
          <p:cNvPr id="4099" name="Picture 2" descr="https://encrypted-tbn0.gstatic.com/images?q=tbn:ANd9GcTCNzttYGowiXQ4-ydGzEBqPdIFHr-6_p1lLfb7A_WTy2d01IbN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389063"/>
            <a:ext cx="393065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1.gstatic.com/images?q=tbn:ANd9GcSNWkHEadRjJjqQqnTaP96Ydy2RP8PrJ4Im1qXJN9dj1RsmyL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9" t="-2" r="10519" b="10048"/>
          <a:stretch>
            <a:fillRect/>
          </a:stretch>
        </p:blipFill>
        <p:spPr bwMode="auto">
          <a:xfrm rot="7992883" flipV="1">
            <a:off x="2668587" y="1084263"/>
            <a:ext cx="15859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95288" y="957263"/>
            <a:ext cx="14065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Ventilátor</a:t>
            </a:r>
          </a:p>
          <a:p>
            <a:r>
              <a:rPr lang="cs-CZ" altLang="cs-CZ"/>
              <a:t>- zdroj tlaku</a:t>
            </a:r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1547813" y="596900"/>
            <a:ext cx="1152525" cy="1152525"/>
            <a:chOff x="1547664" y="1196752"/>
            <a:chExt cx="1152128" cy="1152128"/>
          </a:xfrm>
        </p:grpSpPr>
        <p:sp>
          <p:nvSpPr>
            <p:cNvPr id="4" name="Ovál 3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1753968" y="1650621"/>
              <a:ext cx="801411" cy="23169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0" name="Obousměrná vodorovná šipka 9"/>
          <p:cNvSpPr/>
          <p:nvPr/>
        </p:nvSpPr>
        <p:spPr>
          <a:xfrm rot="2448776">
            <a:off x="2562225" y="1419225"/>
            <a:ext cx="1100138" cy="3063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Obousměrná vodorovná šipka 16"/>
          <p:cNvSpPr/>
          <p:nvPr/>
        </p:nvSpPr>
        <p:spPr>
          <a:xfrm rot="5249653">
            <a:off x="3460751" y="2514600"/>
            <a:ext cx="455612" cy="30638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3830638" y="3046413"/>
            <a:ext cx="1295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Odpor</a:t>
            </a:r>
          </a:p>
        </p:txBody>
      </p:sp>
      <p:grpSp>
        <p:nvGrpSpPr>
          <p:cNvPr id="22" name="Skupina 21"/>
          <p:cNvGrpSpPr>
            <a:grpSpLocks/>
          </p:cNvGrpSpPr>
          <p:nvPr/>
        </p:nvGrpSpPr>
        <p:grpSpPr bwMode="auto">
          <a:xfrm rot="5212815">
            <a:off x="3344863" y="2001838"/>
            <a:ext cx="563562" cy="366712"/>
            <a:chOff x="6132868" y="1766592"/>
            <a:chExt cx="1700330" cy="366264"/>
          </a:xfrm>
        </p:grpSpPr>
        <p:sp>
          <p:nvSpPr>
            <p:cNvPr id="23" name="Obdélník 22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128345" y="1833102"/>
              <a:ext cx="1700333" cy="2299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3770313" y="2038350"/>
            <a:ext cx="1295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Setrvačnost</a:t>
            </a:r>
          </a:p>
        </p:txBody>
      </p:sp>
      <p:grpSp>
        <p:nvGrpSpPr>
          <p:cNvPr id="18" name="Skupina 17"/>
          <p:cNvGrpSpPr>
            <a:grpSpLocks/>
          </p:cNvGrpSpPr>
          <p:nvPr/>
        </p:nvGrpSpPr>
        <p:grpSpPr bwMode="auto">
          <a:xfrm rot="5212815">
            <a:off x="3433763" y="3011487"/>
            <a:ext cx="566738" cy="366713"/>
            <a:chOff x="6132858" y="1766592"/>
            <a:chExt cx="1700340" cy="366264"/>
          </a:xfrm>
        </p:grpSpPr>
        <p:sp>
          <p:nvSpPr>
            <p:cNvPr id="19" name="Obdélník 18"/>
            <p:cNvSpPr/>
            <p:nvPr/>
          </p:nvSpPr>
          <p:spPr>
            <a:xfrm>
              <a:off x="6132858" y="1766592"/>
              <a:ext cx="170034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128366" y="1833102"/>
              <a:ext cx="1700337" cy="2299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31" name="Skupina 30"/>
          <p:cNvGrpSpPr>
            <a:grpSpLocks/>
          </p:cNvGrpSpPr>
          <p:nvPr/>
        </p:nvGrpSpPr>
        <p:grpSpPr bwMode="auto">
          <a:xfrm rot="5400000">
            <a:off x="3108326" y="3741737"/>
            <a:ext cx="736600" cy="606425"/>
            <a:chOff x="450244" y="3356992"/>
            <a:chExt cx="737380" cy="605833"/>
          </a:xfrm>
        </p:grpSpPr>
        <p:sp>
          <p:nvSpPr>
            <p:cNvPr id="29" name="Obdélník 2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539239" y="3602815"/>
              <a:ext cx="5593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534472" y="3724933"/>
              <a:ext cx="5578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814167" y="3358579"/>
              <a:ext cx="0" cy="2458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V="1">
              <a:off x="826880" y="3718589"/>
              <a:ext cx="0" cy="24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3759200" y="4054475"/>
            <a:ext cx="12969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Pružný vak</a:t>
            </a:r>
          </a:p>
        </p:txBody>
      </p:sp>
      <p:grpSp>
        <p:nvGrpSpPr>
          <p:cNvPr id="38" name="Skupina 37"/>
          <p:cNvGrpSpPr>
            <a:grpSpLocks/>
          </p:cNvGrpSpPr>
          <p:nvPr/>
        </p:nvGrpSpPr>
        <p:grpSpPr bwMode="auto">
          <a:xfrm>
            <a:off x="1017588" y="4064000"/>
            <a:ext cx="736600" cy="606425"/>
            <a:chOff x="450244" y="3356992"/>
            <a:chExt cx="737380" cy="605833"/>
          </a:xfrm>
        </p:grpSpPr>
        <p:sp>
          <p:nvSpPr>
            <p:cNvPr id="39" name="Obdélník 3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40" name="Přímá spojnice 39"/>
            <p:cNvCxnSpPr/>
            <p:nvPr/>
          </p:nvCxnSpPr>
          <p:spPr>
            <a:xfrm>
              <a:off x="539238" y="3602815"/>
              <a:ext cx="5593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flipV="1">
              <a:off x="814166" y="3356992"/>
              <a:ext cx="0" cy="24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767" y="3683698"/>
              <a:ext cx="3814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6567" y="3762995"/>
              <a:ext cx="2606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026" y="3850223"/>
              <a:ext cx="1017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638175" y="4673600"/>
            <a:ext cx="149701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/>
              <a:t>Vnější </a:t>
            </a:r>
          </a:p>
          <a:p>
            <a:pPr algn="ctr"/>
            <a:r>
              <a:rPr lang="cs-CZ" altLang="cs-CZ"/>
              <a:t>atmosferický </a:t>
            </a:r>
          </a:p>
          <a:p>
            <a:pPr algn="ctr"/>
            <a:r>
              <a:rPr lang="cs-CZ" altLang="cs-CZ"/>
              <a:t>tlak</a:t>
            </a:r>
          </a:p>
        </p:txBody>
      </p:sp>
      <p:sp>
        <p:nvSpPr>
          <p:cNvPr id="48" name="Obousměrná vodorovná šipka 47"/>
          <p:cNvSpPr/>
          <p:nvPr/>
        </p:nvSpPr>
        <p:spPr>
          <a:xfrm rot="10800000">
            <a:off x="1511300" y="3959225"/>
            <a:ext cx="1692275" cy="19843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9" name="Obousměrná vodorovná šipka 48"/>
          <p:cNvSpPr/>
          <p:nvPr/>
        </p:nvSpPr>
        <p:spPr>
          <a:xfrm rot="6232391">
            <a:off x="454819" y="2763044"/>
            <a:ext cx="2378075" cy="19843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6" name="Obousměrná vodorovná šipka 35"/>
          <p:cNvSpPr/>
          <p:nvPr/>
        </p:nvSpPr>
        <p:spPr>
          <a:xfrm rot="5249653">
            <a:off x="3469482" y="3620294"/>
            <a:ext cx="577850" cy="30638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52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7" grpId="0" animBg="1"/>
      <p:bldP spid="21" grpId="0" animBg="1"/>
      <p:bldP spid="25" grpId="0" animBg="1"/>
      <p:bldP spid="37" grpId="0" animBg="1"/>
      <p:bldP spid="47" grpId="0" animBg="1"/>
      <p:bldP spid="48" grpId="0" animBg="1"/>
      <p:bldP spid="4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7520" y="188516"/>
            <a:ext cx="221727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err="1" smtClean="0"/>
              <a:t>OutpuPump</a:t>
            </a:r>
            <a:endParaRPr lang="cs-CZ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32" y="480903"/>
            <a:ext cx="3038149" cy="273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20" y="3429000"/>
            <a:ext cx="8024851" cy="30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5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65"/>
          <p:cNvSpPr txBox="1">
            <a:spLocks noChangeArrowheads="1"/>
          </p:cNvSpPr>
          <p:nvPr/>
        </p:nvSpPr>
        <p:spPr bwMode="auto">
          <a:xfrm>
            <a:off x="3759200" y="4054475"/>
            <a:ext cx="12969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Pružný vak</a:t>
            </a:r>
          </a:p>
        </p:txBody>
      </p:sp>
      <p:sp>
        <p:nvSpPr>
          <p:cNvPr id="5123" name="TextovéPole 63"/>
          <p:cNvSpPr txBox="1">
            <a:spLocks noChangeArrowheads="1"/>
          </p:cNvSpPr>
          <p:nvPr/>
        </p:nvSpPr>
        <p:spPr bwMode="auto">
          <a:xfrm>
            <a:off x="3830638" y="3046413"/>
            <a:ext cx="1295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Odpor</a:t>
            </a:r>
          </a:p>
        </p:txBody>
      </p:sp>
      <p:sp>
        <p:nvSpPr>
          <p:cNvPr id="5124" name="TextovéPole 64"/>
          <p:cNvSpPr txBox="1">
            <a:spLocks noChangeArrowheads="1"/>
          </p:cNvSpPr>
          <p:nvPr/>
        </p:nvSpPr>
        <p:spPr bwMode="auto">
          <a:xfrm>
            <a:off x="3770313" y="2038350"/>
            <a:ext cx="1295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Setrvačnost</a:t>
            </a:r>
          </a:p>
        </p:txBody>
      </p:sp>
      <p:sp>
        <p:nvSpPr>
          <p:cNvPr id="5125" name="Nadpis 1"/>
          <p:cNvSpPr>
            <a:spLocks noGrp="1"/>
          </p:cNvSpPr>
          <p:nvPr>
            <p:ph type="title"/>
          </p:nvPr>
        </p:nvSpPr>
        <p:spPr>
          <a:xfrm>
            <a:off x="457200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Nejjednodušší model mechaniky dýchání</a:t>
            </a:r>
          </a:p>
        </p:txBody>
      </p:sp>
      <p:sp>
        <p:nvSpPr>
          <p:cNvPr id="5126" name="TextovéPole 2"/>
          <p:cNvSpPr txBox="1">
            <a:spLocks noChangeArrowheads="1"/>
          </p:cNvSpPr>
          <p:nvPr/>
        </p:nvSpPr>
        <p:spPr bwMode="auto">
          <a:xfrm>
            <a:off x="395288" y="957263"/>
            <a:ext cx="14065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Ventilátor</a:t>
            </a:r>
          </a:p>
          <a:p>
            <a:r>
              <a:rPr lang="cs-CZ" altLang="cs-CZ"/>
              <a:t>- zdroj tlaku</a:t>
            </a:r>
          </a:p>
        </p:txBody>
      </p:sp>
      <p:grpSp>
        <p:nvGrpSpPr>
          <p:cNvPr id="5127" name="Skupina 5"/>
          <p:cNvGrpSpPr>
            <a:grpSpLocks/>
          </p:cNvGrpSpPr>
          <p:nvPr/>
        </p:nvGrpSpPr>
        <p:grpSpPr bwMode="auto">
          <a:xfrm>
            <a:off x="1547813" y="596900"/>
            <a:ext cx="1152525" cy="1152525"/>
            <a:chOff x="1547664" y="1196752"/>
            <a:chExt cx="1152128" cy="1152128"/>
          </a:xfrm>
        </p:grpSpPr>
        <p:sp>
          <p:nvSpPr>
            <p:cNvPr id="4" name="Ovál 3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1753968" y="1650621"/>
              <a:ext cx="801411" cy="23169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0" name="Obousměrná vodorovná šipka 9"/>
          <p:cNvSpPr/>
          <p:nvPr/>
        </p:nvSpPr>
        <p:spPr>
          <a:xfrm rot="2448776">
            <a:off x="2562225" y="1419225"/>
            <a:ext cx="1100138" cy="3063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Obousměrná vodorovná šipka 16"/>
          <p:cNvSpPr/>
          <p:nvPr/>
        </p:nvSpPr>
        <p:spPr>
          <a:xfrm rot="5249653">
            <a:off x="3461544" y="2513807"/>
            <a:ext cx="454025" cy="30638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3830638" y="3044825"/>
            <a:ext cx="15335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 </a:t>
            </a:r>
            <a:r>
              <a:rPr lang="cs-CZ" altLang="cs-CZ" b="1" i="1"/>
              <a:t>R</a:t>
            </a:r>
            <a:r>
              <a:rPr lang="cs-CZ" altLang="cs-CZ"/>
              <a:t>- Rezistance</a:t>
            </a:r>
          </a:p>
        </p:txBody>
      </p:sp>
      <p:grpSp>
        <p:nvGrpSpPr>
          <p:cNvPr id="5131" name="Skupina 21"/>
          <p:cNvGrpSpPr>
            <a:grpSpLocks/>
          </p:cNvGrpSpPr>
          <p:nvPr/>
        </p:nvGrpSpPr>
        <p:grpSpPr bwMode="auto">
          <a:xfrm rot="5212815">
            <a:off x="3344069" y="2001044"/>
            <a:ext cx="565150" cy="366712"/>
            <a:chOff x="6132868" y="1766592"/>
            <a:chExt cx="1700330" cy="366264"/>
          </a:xfrm>
        </p:grpSpPr>
        <p:sp>
          <p:nvSpPr>
            <p:cNvPr id="23" name="Obdélník 22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128359" y="1833101"/>
              <a:ext cx="1700330" cy="2299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3770313" y="2036763"/>
            <a:ext cx="17383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b="1" i="1"/>
              <a:t>L</a:t>
            </a:r>
            <a:r>
              <a:rPr lang="cs-CZ" altLang="cs-CZ"/>
              <a:t> - Inertance</a:t>
            </a:r>
          </a:p>
        </p:txBody>
      </p:sp>
      <p:grpSp>
        <p:nvGrpSpPr>
          <p:cNvPr id="5133" name="Skupina 17"/>
          <p:cNvGrpSpPr>
            <a:grpSpLocks/>
          </p:cNvGrpSpPr>
          <p:nvPr/>
        </p:nvGrpSpPr>
        <p:grpSpPr bwMode="auto">
          <a:xfrm rot="5212815">
            <a:off x="3433763" y="3009900"/>
            <a:ext cx="566737" cy="366713"/>
            <a:chOff x="6132858" y="1766592"/>
            <a:chExt cx="1700340" cy="366264"/>
          </a:xfrm>
        </p:grpSpPr>
        <p:sp>
          <p:nvSpPr>
            <p:cNvPr id="19" name="Obdélník 18"/>
            <p:cNvSpPr/>
            <p:nvPr/>
          </p:nvSpPr>
          <p:spPr>
            <a:xfrm>
              <a:off x="6132858" y="1766592"/>
              <a:ext cx="170034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128360" y="1833101"/>
              <a:ext cx="1700343" cy="2299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5134" name="Skupina 30"/>
          <p:cNvGrpSpPr>
            <a:grpSpLocks/>
          </p:cNvGrpSpPr>
          <p:nvPr/>
        </p:nvGrpSpPr>
        <p:grpSpPr bwMode="auto">
          <a:xfrm rot="5400000">
            <a:off x="3107532" y="3740944"/>
            <a:ext cx="738187" cy="606425"/>
            <a:chOff x="450244" y="3356992"/>
            <a:chExt cx="737380" cy="605833"/>
          </a:xfrm>
        </p:grpSpPr>
        <p:sp>
          <p:nvSpPr>
            <p:cNvPr id="29" name="Obdélník 2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539047" y="3602815"/>
              <a:ext cx="55977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534289" y="3724932"/>
              <a:ext cx="55818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813384" y="3358578"/>
              <a:ext cx="0" cy="2458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V="1">
              <a:off x="827655" y="3718588"/>
              <a:ext cx="0" cy="24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3759200" y="4052888"/>
            <a:ext cx="16049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b="1" i="1"/>
              <a:t>C</a:t>
            </a:r>
            <a:r>
              <a:rPr lang="cs-CZ" altLang="cs-CZ"/>
              <a:t> - Kapacitance</a:t>
            </a:r>
          </a:p>
        </p:txBody>
      </p:sp>
      <p:grpSp>
        <p:nvGrpSpPr>
          <p:cNvPr id="5136" name="Skupina 37"/>
          <p:cNvGrpSpPr>
            <a:grpSpLocks/>
          </p:cNvGrpSpPr>
          <p:nvPr/>
        </p:nvGrpSpPr>
        <p:grpSpPr bwMode="auto">
          <a:xfrm>
            <a:off x="1017588" y="4064000"/>
            <a:ext cx="736600" cy="604838"/>
            <a:chOff x="450244" y="3356992"/>
            <a:chExt cx="737380" cy="605833"/>
          </a:xfrm>
        </p:grpSpPr>
        <p:sp>
          <p:nvSpPr>
            <p:cNvPr id="39" name="Obdélník 3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40" name="Přímá spojnice 39"/>
            <p:cNvCxnSpPr/>
            <p:nvPr/>
          </p:nvCxnSpPr>
          <p:spPr>
            <a:xfrm>
              <a:off x="539238" y="3603460"/>
              <a:ext cx="5593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flipV="1">
              <a:off x="814166" y="3356992"/>
              <a:ext cx="0" cy="246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767" y="3682965"/>
              <a:ext cx="3814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6567" y="3762471"/>
              <a:ext cx="2606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026" y="3849927"/>
              <a:ext cx="1017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7" name="TextovéPole 46"/>
          <p:cNvSpPr txBox="1">
            <a:spLocks noChangeArrowheads="1"/>
          </p:cNvSpPr>
          <p:nvPr/>
        </p:nvSpPr>
        <p:spPr bwMode="auto">
          <a:xfrm>
            <a:off x="638175" y="4673600"/>
            <a:ext cx="14970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/>
              <a:t>Vnější </a:t>
            </a:r>
          </a:p>
          <a:p>
            <a:pPr algn="ctr"/>
            <a:r>
              <a:rPr lang="cs-CZ" altLang="cs-CZ"/>
              <a:t>atmosferický </a:t>
            </a:r>
          </a:p>
          <a:p>
            <a:pPr algn="ctr"/>
            <a:r>
              <a:rPr lang="cs-CZ" altLang="cs-CZ"/>
              <a:t>tlak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 rot="2375866">
            <a:off x="2881313" y="1381125"/>
            <a:ext cx="58578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P</a:t>
            </a:r>
            <a:r>
              <a:rPr lang="cs-CZ" altLang="cs-CZ" sz="1600" b="1" i="1" baseline="-25000"/>
              <a:t>ao</a:t>
            </a:r>
          </a:p>
        </p:txBody>
      </p: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1017588" y="3906838"/>
            <a:ext cx="736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   P</a:t>
            </a:r>
            <a:r>
              <a:rPr lang="cs-CZ" altLang="cs-CZ" sz="1600" b="1" i="1" baseline="-25000"/>
              <a:t>o</a:t>
            </a:r>
          </a:p>
        </p:txBody>
      </p:sp>
      <p:sp>
        <p:nvSpPr>
          <p:cNvPr id="49" name="Obousměrná vodorovná šipka 48"/>
          <p:cNvSpPr/>
          <p:nvPr/>
        </p:nvSpPr>
        <p:spPr>
          <a:xfrm rot="6232391">
            <a:off x="454819" y="2761457"/>
            <a:ext cx="2378075" cy="19843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0152" y="1891374"/>
            <a:ext cx="1361976" cy="61824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 rot="2470850">
            <a:off x="2836863" y="1122363"/>
            <a:ext cx="1163637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Q </a:t>
            </a:r>
            <a:r>
              <a:rPr lang="cs-CZ" altLang="cs-CZ" sz="1600" i="1"/>
              <a:t>- Průtok</a:t>
            </a:r>
            <a:endParaRPr lang="cs-CZ" altLang="cs-CZ" sz="1600" b="1" i="1" baseline="-25000"/>
          </a:p>
        </p:txBody>
      </p:sp>
      <p:sp>
        <p:nvSpPr>
          <p:cNvPr id="50" name="TextovéPole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23867" y="2972946"/>
            <a:ext cx="1229567" cy="369332"/>
          </a:xfrm>
          <a:prstGeom prst="rect">
            <a:avLst/>
          </a:prstGeom>
          <a:blipFill rotWithShape="1">
            <a:blip r:embed="rId4" cstate="print"/>
            <a:stretch>
              <a:fillRect b="-10000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1" name="TextovéPole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36637" y="4708089"/>
            <a:ext cx="1768882" cy="818879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ChangeArrowheads="1"/>
          </p:cNvSpPr>
          <p:nvPr/>
        </p:nvSpPr>
        <p:spPr bwMode="auto">
          <a:xfrm>
            <a:off x="3779838" y="3570288"/>
            <a:ext cx="5857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P</a:t>
            </a:r>
            <a:r>
              <a:rPr lang="cs-CZ" altLang="cs-CZ" sz="1600" b="1" i="1" baseline="-25000"/>
              <a:t>A</a:t>
            </a:r>
          </a:p>
        </p:txBody>
      </p:sp>
      <p:sp>
        <p:nvSpPr>
          <p:cNvPr id="36" name="Obousměrná vodorovná šipka 35"/>
          <p:cNvSpPr/>
          <p:nvPr/>
        </p:nvSpPr>
        <p:spPr>
          <a:xfrm rot="5249653">
            <a:off x="3469482" y="3618706"/>
            <a:ext cx="577850" cy="30638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5" name="TextovéPole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3668620"/>
            <a:ext cx="720080" cy="369332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8" name="Obousměrná vodorovná šipka 47"/>
          <p:cNvSpPr/>
          <p:nvPr/>
        </p:nvSpPr>
        <p:spPr>
          <a:xfrm rot="10800000">
            <a:off x="1511300" y="3957638"/>
            <a:ext cx="1692275" cy="200025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4" name="Obrázek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762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31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7" grpId="0" animBg="1"/>
      <p:bldP spid="7" grpId="0" animBg="1"/>
      <p:bldP spid="41" grpId="0" animBg="1"/>
      <p:bldP spid="43" grpId="0" animBg="1"/>
      <p:bldP spid="5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Nejjednodušší model mechaniky dýchání</a:t>
            </a:r>
          </a:p>
        </p:txBody>
      </p:sp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395288" y="957263"/>
            <a:ext cx="14065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Ventilátor</a:t>
            </a:r>
          </a:p>
          <a:p>
            <a:r>
              <a:rPr lang="cs-CZ" altLang="cs-CZ"/>
              <a:t>- zdroj tlaku</a:t>
            </a:r>
          </a:p>
        </p:txBody>
      </p:sp>
      <p:grpSp>
        <p:nvGrpSpPr>
          <p:cNvPr id="6148" name="Skupina 5"/>
          <p:cNvGrpSpPr>
            <a:grpSpLocks/>
          </p:cNvGrpSpPr>
          <p:nvPr/>
        </p:nvGrpSpPr>
        <p:grpSpPr bwMode="auto">
          <a:xfrm>
            <a:off x="1547813" y="596900"/>
            <a:ext cx="1152525" cy="1152525"/>
            <a:chOff x="1547664" y="1196752"/>
            <a:chExt cx="1152128" cy="1152128"/>
          </a:xfrm>
        </p:grpSpPr>
        <p:sp>
          <p:nvSpPr>
            <p:cNvPr id="4" name="Ovál 3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1753968" y="1650621"/>
              <a:ext cx="801411" cy="23169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0" name="Obousměrná vodorovná šipka 9"/>
          <p:cNvSpPr/>
          <p:nvPr/>
        </p:nvSpPr>
        <p:spPr>
          <a:xfrm rot="2448776">
            <a:off x="2562225" y="1419225"/>
            <a:ext cx="1100138" cy="3063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Obousměrná vodorovná šipka 16"/>
          <p:cNvSpPr/>
          <p:nvPr/>
        </p:nvSpPr>
        <p:spPr>
          <a:xfrm rot="5249653">
            <a:off x="3461544" y="2513807"/>
            <a:ext cx="454025" cy="30638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151" name="TextovéPole 20"/>
          <p:cNvSpPr txBox="1">
            <a:spLocks noChangeArrowheads="1"/>
          </p:cNvSpPr>
          <p:nvPr/>
        </p:nvSpPr>
        <p:spPr bwMode="auto">
          <a:xfrm>
            <a:off x="3830638" y="3044825"/>
            <a:ext cx="15335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 </a:t>
            </a:r>
            <a:r>
              <a:rPr lang="cs-CZ" altLang="cs-CZ" b="1" i="1"/>
              <a:t>R</a:t>
            </a:r>
            <a:r>
              <a:rPr lang="cs-CZ" altLang="cs-CZ"/>
              <a:t>- Rezistance</a:t>
            </a:r>
          </a:p>
        </p:txBody>
      </p:sp>
      <p:grpSp>
        <p:nvGrpSpPr>
          <p:cNvPr id="6152" name="Skupina 21"/>
          <p:cNvGrpSpPr>
            <a:grpSpLocks/>
          </p:cNvGrpSpPr>
          <p:nvPr/>
        </p:nvGrpSpPr>
        <p:grpSpPr bwMode="auto">
          <a:xfrm rot="5212815">
            <a:off x="3344069" y="2001044"/>
            <a:ext cx="565150" cy="366712"/>
            <a:chOff x="6132868" y="1766592"/>
            <a:chExt cx="1700330" cy="366264"/>
          </a:xfrm>
        </p:grpSpPr>
        <p:sp>
          <p:nvSpPr>
            <p:cNvPr id="23" name="Obdélník 22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128359" y="1833101"/>
              <a:ext cx="1700330" cy="2299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6153" name="TextovéPole 24"/>
          <p:cNvSpPr txBox="1">
            <a:spLocks noChangeArrowheads="1"/>
          </p:cNvSpPr>
          <p:nvPr/>
        </p:nvSpPr>
        <p:spPr bwMode="auto">
          <a:xfrm>
            <a:off x="3770313" y="2036763"/>
            <a:ext cx="15938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b="1" i="1"/>
              <a:t>L</a:t>
            </a:r>
            <a:r>
              <a:rPr lang="cs-CZ" altLang="cs-CZ"/>
              <a:t> – Inertance</a:t>
            </a:r>
          </a:p>
        </p:txBody>
      </p:sp>
      <p:grpSp>
        <p:nvGrpSpPr>
          <p:cNvPr id="6154" name="Skupina 17"/>
          <p:cNvGrpSpPr>
            <a:grpSpLocks/>
          </p:cNvGrpSpPr>
          <p:nvPr/>
        </p:nvGrpSpPr>
        <p:grpSpPr bwMode="auto">
          <a:xfrm rot="5212815">
            <a:off x="3433763" y="3009900"/>
            <a:ext cx="566737" cy="366713"/>
            <a:chOff x="6132858" y="1766592"/>
            <a:chExt cx="1700340" cy="366264"/>
          </a:xfrm>
        </p:grpSpPr>
        <p:sp>
          <p:nvSpPr>
            <p:cNvPr id="19" name="Obdélník 18"/>
            <p:cNvSpPr/>
            <p:nvPr/>
          </p:nvSpPr>
          <p:spPr>
            <a:xfrm>
              <a:off x="6132858" y="1766592"/>
              <a:ext cx="170034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128360" y="1833101"/>
              <a:ext cx="1700343" cy="2299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6155" name="Skupina 30"/>
          <p:cNvGrpSpPr>
            <a:grpSpLocks/>
          </p:cNvGrpSpPr>
          <p:nvPr/>
        </p:nvGrpSpPr>
        <p:grpSpPr bwMode="auto">
          <a:xfrm rot="5400000">
            <a:off x="3107532" y="3740944"/>
            <a:ext cx="738187" cy="606425"/>
            <a:chOff x="450244" y="3356992"/>
            <a:chExt cx="737380" cy="605833"/>
          </a:xfrm>
        </p:grpSpPr>
        <p:sp>
          <p:nvSpPr>
            <p:cNvPr id="29" name="Obdélník 2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539047" y="3602815"/>
              <a:ext cx="55977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534289" y="3724932"/>
              <a:ext cx="55818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813384" y="3358578"/>
              <a:ext cx="0" cy="2458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V="1">
              <a:off x="827655" y="3718588"/>
              <a:ext cx="0" cy="24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6" name="TextovéPole 36"/>
          <p:cNvSpPr txBox="1">
            <a:spLocks noChangeArrowheads="1"/>
          </p:cNvSpPr>
          <p:nvPr/>
        </p:nvSpPr>
        <p:spPr bwMode="auto">
          <a:xfrm>
            <a:off x="3759200" y="4052888"/>
            <a:ext cx="16049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b="1" i="1"/>
              <a:t>C</a:t>
            </a:r>
            <a:r>
              <a:rPr lang="cs-CZ" altLang="cs-CZ"/>
              <a:t> - Kapacitance</a:t>
            </a:r>
          </a:p>
        </p:txBody>
      </p:sp>
      <p:grpSp>
        <p:nvGrpSpPr>
          <p:cNvPr id="6157" name="Skupina 37"/>
          <p:cNvGrpSpPr>
            <a:grpSpLocks/>
          </p:cNvGrpSpPr>
          <p:nvPr/>
        </p:nvGrpSpPr>
        <p:grpSpPr bwMode="auto">
          <a:xfrm>
            <a:off x="1017588" y="4064000"/>
            <a:ext cx="736600" cy="604838"/>
            <a:chOff x="450244" y="3356992"/>
            <a:chExt cx="737380" cy="605833"/>
          </a:xfrm>
        </p:grpSpPr>
        <p:sp>
          <p:nvSpPr>
            <p:cNvPr id="39" name="Obdélník 3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40" name="Přímá spojnice 39"/>
            <p:cNvCxnSpPr/>
            <p:nvPr/>
          </p:nvCxnSpPr>
          <p:spPr>
            <a:xfrm>
              <a:off x="539238" y="3603460"/>
              <a:ext cx="5593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flipV="1">
              <a:off x="814166" y="3356992"/>
              <a:ext cx="0" cy="246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767" y="3682965"/>
              <a:ext cx="3814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6567" y="3762471"/>
              <a:ext cx="2606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026" y="3849927"/>
              <a:ext cx="1017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8" name="TextovéPole 46"/>
          <p:cNvSpPr txBox="1">
            <a:spLocks noChangeArrowheads="1"/>
          </p:cNvSpPr>
          <p:nvPr/>
        </p:nvSpPr>
        <p:spPr bwMode="auto">
          <a:xfrm>
            <a:off x="638175" y="4673600"/>
            <a:ext cx="14970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/>
              <a:t>Vnější </a:t>
            </a:r>
          </a:p>
          <a:p>
            <a:pPr algn="ctr"/>
            <a:r>
              <a:rPr lang="cs-CZ" altLang="cs-CZ"/>
              <a:t>atmosferický </a:t>
            </a:r>
          </a:p>
          <a:p>
            <a:pPr algn="ctr"/>
            <a:r>
              <a:rPr lang="cs-CZ" altLang="cs-CZ"/>
              <a:t>tlak</a:t>
            </a:r>
          </a:p>
        </p:txBody>
      </p:sp>
      <p:sp>
        <p:nvSpPr>
          <p:cNvPr id="6159" name="TextovéPole 6"/>
          <p:cNvSpPr txBox="1">
            <a:spLocks noChangeArrowheads="1"/>
          </p:cNvSpPr>
          <p:nvPr/>
        </p:nvSpPr>
        <p:spPr bwMode="auto">
          <a:xfrm rot="2375866">
            <a:off x="2881313" y="1381125"/>
            <a:ext cx="58578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P</a:t>
            </a:r>
            <a:r>
              <a:rPr lang="cs-CZ" altLang="cs-CZ" sz="1600" b="1" i="1" baseline="-25000"/>
              <a:t>ao</a:t>
            </a:r>
          </a:p>
        </p:txBody>
      </p:sp>
      <p:sp>
        <p:nvSpPr>
          <p:cNvPr id="6160" name="TextovéPole 40"/>
          <p:cNvSpPr txBox="1">
            <a:spLocks noChangeArrowheads="1"/>
          </p:cNvSpPr>
          <p:nvPr/>
        </p:nvSpPr>
        <p:spPr bwMode="auto">
          <a:xfrm>
            <a:off x="1017588" y="3906838"/>
            <a:ext cx="736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   P</a:t>
            </a:r>
            <a:r>
              <a:rPr lang="cs-CZ" altLang="cs-CZ" sz="1600" b="1" i="1" baseline="-25000"/>
              <a:t>o</a:t>
            </a:r>
          </a:p>
        </p:txBody>
      </p:sp>
      <p:sp>
        <p:nvSpPr>
          <p:cNvPr id="49" name="Obousměrná vodorovná šipka 48"/>
          <p:cNvSpPr/>
          <p:nvPr/>
        </p:nvSpPr>
        <p:spPr>
          <a:xfrm rot="6232391">
            <a:off x="454819" y="2761457"/>
            <a:ext cx="2378075" cy="19843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0152" y="1891374"/>
            <a:ext cx="1361976" cy="61824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6163" name="TextovéPole 42"/>
          <p:cNvSpPr txBox="1">
            <a:spLocks noChangeArrowheads="1"/>
          </p:cNvSpPr>
          <p:nvPr/>
        </p:nvSpPr>
        <p:spPr bwMode="auto">
          <a:xfrm rot="2470850">
            <a:off x="2836863" y="1122363"/>
            <a:ext cx="1163637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Q </a:t>
            </a:r>
            <a:r>
              <a:rPr lang="cs-CZ" altLang="cs-CZ" sz="1600" i="1"/>
              <a:t>- Průtok</a:t>
            </a:r>
            <a:endParaRPr lang="cs-CZ" altLang="cs-CZ" sz="1600" b="1" i="1" baseline="-25000"/>
          </a:p>
        </p:txBody>
      </p:sp>
      <p:sp>
        <p:nvSpPr>
          <p:cNvPr id="50" name="TextovéPole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23867" y="2972946"/>
            <a:ext cx="1229567" cy="369332"/>
          </a:xfrm>
          <a:prstGeom prst="rect">
            <a:avLst/>
          </a:prstGeom>
          <a:blipFill rotWithShape="1">
            <a:blip r:embed="rId4" cstate="print"/>
            <a:stretch>
              <a:fillRect b="-10000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1" name="TextovéPole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36637" y="4708089"/>
            <a:ext cx="1768882" cy="818879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6166" name="TextovéPole 52"/>
          <p:cNvSpPr txBox="1">
            <a:spLocks noChangeArrowheads="1"/>
          </p:cNvSpPr>
          <p:nvPr/>
        </p:nvSpPr>
        <p:spPr bwMode="auto">
          <a:xfrm>
            <a:off x="3779838" y="3570288"/>
            <a:ext cx="5857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600" b="1" i="1"/>
              <a:t>P</a:t>
            </a:r>
            <a:r>
              <a:rPr lang="cs-CZ" altLang="cs-CZ" sz="1600" b="1" i="1" baseline="-25000"/>
              <a:t>A</a:t>
            </a:r>
          </a:p>
        </p:txBody>
      </p:sp>
      <p:sp>
        <p:nvSpPr>
          <p:cNvPr id="36" name="Obousměrná vodorovná šipka 35"/>
          <p:cNvSpPr/>
          <p:nvPr/>
        </p:nvSpPr>
        <p:spPr>
          <a:xfrm rot="5249653">
            <a:off x="3469482" y="3618706"/>
            <a:ext cx="577850" cy="30638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4" name="TextovéPole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8958" y="3549010"/>
            <a:ext cx="2551531" cy="369332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5" name="TextovéPole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3668620"/>
            <a:ext cx="720080" cy="369332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8" name="Obousměrná vodorovná šipka 47"/>
          <p:cNvSpPr/>
          <p:nvPr/>
        </p:nvSpPr>
        <p:spPr>
          <a:xfrm rot="10800000">
            <a:off x="1511300" y="3957638"/>
            <a:ext cx="1692275" cy="200025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6" name="TextovéPole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8957" y="3909050"/>
            <a:ext cx="2551531" cy="369332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8" name="TextovéPole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67092" y="5301208"/>
            <a:ext cx="3497396" cy="818879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7" name="TextovéPole 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4602339"/>
            <a:ext cx="3096344" cy="818879"/>
          </a:xfrm>
          <a:prstGeom prst="rect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9" name="TextovéPole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67092" y="4612124"/>
            <a:ext cx="3497396" cy="818879"/>
          </a:xfrm>
          <a:prstGeom prst="rect">
            <a:avLst/>
          </a:prstGeom>
          <a:blipFill rotWithShape="1">
            <a:blip r:embed="rId11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7053188" y="4278383"/>
            <a:ext cx="471140" cy="3507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0" name="TextovéPole 5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67092" y="5292264"/>
            <a:ext cx="3497396" cy="818879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61" name="TextovéPole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6165304"/>
            <a:ext cx="3497396" cy="648126"/>
          </a:xfrm>
          <a:prstGeom prst="rect">
            <a:avLst/>
          </a:prstGeom>
          <a:blipFill rotWithShape="1">
            <a:blip r:embed="rId13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64" name="TextovéPole 63"/>
          <p:cNvSpPr txBox="1"/>
          <p:nvPr/>
        </p:nvSpPr>
        <p:spPr>
          <a:xfrm rot="2375866">
            <a:off x="2892425" y="1374775"/>
            <a:ext cx="584200" cy="338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i="1" dirty="0" err="1"/>
              <a:t>P</a:t>
            </a:r>
            <a:r>
              <a:rPr lang="cs-CZ" sz="1600" b="1" i="1" baseline="-25000" dirty="0" err="1"/>
              <a:t>ao</a:t>
            </a:r>
            <a:endParaRPr lang="cs-CZ" sz="1600" b="1" i="1" baseline="-25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3790950" y="3581400"/>
            <a:ext cx="584200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i="1" dirty="0"/>
              <a:t>P</a:t>
            </a:r>
            <a:r>
              <a:rPr lang="cs-CZ" sz="1600" b="1" i="1" baseline="-25000" dirty="0"/>
              <a:t>A</a:t>
            </a:r>
          </a:p>
        </p:txBody>
      </p:sp>
      <p:sp>
        <p:nvSpPr>
          <p:cNvPr id="14" name="Šipka doprava 13"/>
          <p:cNvSpPr/>
          <p:nvPr/>
        </p:nvSpPr>
        <p:spPr>
          <a:xfrm rot="18759290">
            <a:off x="2409032" y="1772443"/>
            <a:ext cx="831850" cy="4492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Vstup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79913" y="3486150"/>
            <a:ext cx="1009650" cy="55245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Výstup</a:t>
            </a:r>
          </a:p>
        </p:txBody>
      </p:sp>
      <p:sp>
        <p:nvSpPr>
          <p:cNvPr id="66" name="TextovéPole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5" y="6165304"/>
            <a:ext cx="1825444" cy="676660"/>
          </a:xfrm>
          <a:prstGeom prst="rect">
            <a:avLst/>
          </a:prstGeom>
          <a:blipFill rotWithShape="1">
            <a:blip r:embed="rId1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1" name="Šipka doprava 10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řesení</a:t>
            </a:r>
            <a:endParaRPr lang="cs-CZ" dirty="0"/>
          </a:p>
        </p:txBody>
      </p:sp>
      <p:sp>
        <p:nvSpPr>
          <p:cNvPr id="63" name="TextovéPole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6165304"/>
            <a:ext cx="3497396" cy="648126"/>
          </a:xfrm>
          <a:prstGeom prst="rect">
            <a:avLst/>
          </a:prstGeom>
          <a:blipFill rotWithShape="1">
            <a:blip r:embed="rId1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62" name="Šipka dolů 61"/>
          <p:cNvSpPr/>
          <p:nvPr/>
        </p:nvSpPr>
        <p:spPr>
          <a:xfrm>
            <a:off x="5901060" y="5949280"/>
            <a:ext cx="471140" cy="3507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7" name="Obrázek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762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véPole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5" y="6165304"/>
            <a:ext cx="1825444" cy="67666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63" name="TextovéPole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6165304"/>
            <a:ext cx="3497396" cy="648126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7172" name="Nadpis 1"/>
          <p:cNvSpPr txBox="1">
            <a:spLocks/>
          </p:cNvSpPr>
          <p:nvPr/>
        </p:nvSpPr>
        <p:spPr bwMode="auto">
          <a:xfrm>
            <a:off x="457200" y="-3254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600"/>
              <a:t>Nejjednodušší model mechaniky dýchání</a:t>
            </a:r>
          </a:p>
        </p:txBody>
      </p:sp>
      <p:sp>
        <p:nvSpPr>
          <p:cNvPr id="6" name="Šipka doprava 5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řesení</a:t>
            </a:r>
            <a:r>
              <a:rPr lang="cs-CZ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4011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37" name="Obdélník 36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" name="Rovnoramenný trojúhelník 5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3" name="Skupina 12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7" name="Obdélník 6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1" name="Rovnoramenný trojúhelník 30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8196" name="Nadpis 1"/>
          <p:cNvSpPr>
            <a:spLocks noGrp="1"/>
          </p:cNvSpPr>
          <p:nvPr>
            <p:ph type="title"/>
          </p:nvPr>
        </p:nvSpPr>
        <p:spPr>
          <a:xfrm>
            <a:off x="457200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Logaritmické zrcadlo</a:t>
            </a:r>
          </a:p>
        </p:txBody>
      </p:sp>
      <p:sp>
        <p:nvSpPr>
          <p:cNvPr id="66" name="TextovéPole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5" y="6165304"/>
            <a:ext cx="1825444" cy="67666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pic>
        <p:nvPicPr>
          <p:cNvPr id="3078" name="Picture 6" descr="https://encrypted-tbn1.gstatic.com/images?q=tbn:ANd9GcTTRcwVamGE_N0T23WRJ8Y1WnecZ1UFeGI5r2mesISxtS9st7De8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37" r="21162" b="8302"/>
          <a:stretch>
            <a:fillRect/>
          </a:stretch>
        </p:blipFill>
        <p:spPr bwMode="auto">
          <a:xfrm>
            <a:off x="1693863" y="2459038"/>
            <a:ext cx="11509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http://nd03.jxs.cz/178/960/ae13e3b5e9_89184888_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69678">
            <a:off x="7524750" y="5984875"/>
            <a:ext cx="16208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ttp://www.fi.muni.cz/usr/jkucera/pv109/xdavidovimage2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888" y="819150"/>
            <a:ext cx="3773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1792072"/>
            <a:ext cx="2863926" cy="369332"/>
          </a:xfrm>
          <a:prstGeom prst="rect">
            <a:avLst/>
          </a:prstGeom>
          <a:blipFill rotWithShape="1">
            <a:blip r:embed="rId7" cstate="print"/>
            <a:stretch>
              <a:fillRect b="-114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6" name="TextovéPole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2169657"/>
            <a:ext cx="2926442" cy="369332"/>
          </a:xfrm>
          <a:prstGeom prst="rect">
            <a:avLst/>
          </a:prstGeom>
          <a:blipFill rotWithShape="1">
            <a:blip r:embed="rId8" cstate="print"/>
            <a:stretch>
              <a:fillRect b="-114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7" name="TextovéPole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2519961"/>
            <a:ext cx="2086340" cy="404983"/>
          </a:xfrm>
          <a:prstGeom prst="rect">
            <a:avLst/>
          </a:prstGeom>
          <a:blipFill rotWithShape="1">
            <a:blip r:embed="rId9" cstate="print"/>
            <a:stretch>
              <a:fillRect b="-7463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16387" y="4324454"/>
            <a:ext cx="552844" cy="369332"/>
          </a:xfrm>
          <a:prstGeom prst="rect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2" name="TextovéPole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18310" y="4716451"/>
            <a:ext cx="615361" cy="369332"/>
          </a:xfrm>
          <a:prstGeom prst="rect">
            <a:avLst/>
          </a:prstGeom>
          <a:blipFill rotWithShape="1">
            <a:blip r:embed="rId11" cstate="print"/>
            <a:stretch>
              <a:fillRect b="-13333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3" name="TextovéPole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82751" y="5067061"/>
            <a:ext cx="486480" cy="374270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95539" y="4597278"/>
            <a:ext cx="18373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násobení a dělení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740604" y="3059668"/>
            <a:ext cx="1870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sčítání a odečítání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269231" y="5095893"/>
            <a:ext cx="27542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umocňování /odmocňování</a:t>
            </a:r>
          </a:p>
        </p:txBody>
      </p:sp>
      <p:sp>
        <p:nvSpPr>
          <p:cNvPr id="35" name="Šipka doprava 34"/>
          <p:cNvSpPr/>
          <p:nvPr/>
        </p:nvSpPr>
        <p:spPr>
          <a:xfrm rot="7752335">
            <a:off x="4762359" y="3883189"/>
            <a:ext cx="140770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9" name="TextovéPole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6165304"/>
            <a:ext cx="3497396" cy="648126"/>
          </a:xfrm>
          <a:prstGeom prst="rect">
            <a:avLst/>
          </a:prstGeom>
          <a:blipFill rotWithShape="1">
            <a:blip r:embed="rId13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0" name="Šipka doprava 39"/>
          <p:cNvSpPr/>
          <p:nvPr/>
        </p:nvSpPr>
        <p:spPr>
          <a:xfrm>
            <a:off x="2025991" y="6281882"/>
            <a:ext cx="1177857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řesení</a:t>
            </a:r>
            <a:endParaRPr lang="cs-CZ" dirty="0"/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702300" y="5795963"/>
            <a:ext cx="174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pic>
        <p:nvPicPr>
          <p:cNvPr id="8225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 rot="18686099">
            <a:off x="4366513" y="3289786"/>
            <a:ext cx="140770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90" name="Picture 18" descr="https://encrypted-tbn1.gstatic.com/images?q=tbn:ANd9GcS0chBy3dULjPEPzQCnNVQpetpqAzWP-OsGhHcDHqLSfvvBW6qov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01811">
            <a:off x="1936750" y="1585913"/>
            <a:ext cx="3636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9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9219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9220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9221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8928" y="4342182"/>
            <a:ext cx="660309" cy="369332"/>
          </a:xfrm>
          <a:prstGeom prst="rect">
            <a:avLst/>
          </a:prstGeom>
          <a:blipFill rotWithShape="1">
            <a:blip r:embed="rId4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7962" y="2852936"/>
            <a:ext cx="665502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73703" y="2195572"/>
            <a:ext cx="310680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pic>
        <p:nvPicPr>
          <p:cNvPr id="9227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9229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39" name="TextovéPole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5" y="6165304"/>
            <a:ext cx="1825444" cy="676660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0" name="TextovéPole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6165304"/>
            <a:ext cx="3497396" cy="648126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24082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20605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38275"/>
            <a:ext cx="23653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 rot="18686099">
            <a:off x="4366513" y="3289786"/>
            <a:ext cx="140770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944012" y="3760699"/>
            <a:ext cx="1289397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31" name="Šipka doprava 30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řesení</a:t>
            </a:r>
            <a:r>
              <a:rPr lang="cs-CZ" dirty="0"/>
              <a:t> ?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4716463" y="476250"/>
            <a:ext cx="1846262" cy="1987550"/>
            <a:chOff x="4716463" y="476250"/>
            <a:chExt cx="1846262" cy="198755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476250"/>
              <a:ext cx="1846262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426" t="17714" r="10773" b="73737"/>
            <a:stretch>
              <a:fillRect/>
            </a:stretch>
          </p:blipFill>
          <p:spPr bwMode="auto">
            <a:xfrm>
              <a:off x="6019844" y="651424"/>
              <a:ext cx="144016" cy="16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5199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0243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0244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0245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0248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39" name="TextovéPole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5" y="6165304"/>
            <a:ext cx="1825444" cy="67666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0" name="TextovéPole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6165304"/>
            <a:ext cx="3497396" cy="648126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0263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51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Snadnější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9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10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5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56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57" name="Šipka doprava 56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řesení</a:t>
            </a:r>
            <a:r>
              <a:rPr lang="cs-CZ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1824220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1267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1268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1269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1272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1285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1286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Snadné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1297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1298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31" name="TextovéPole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0412" y="534049"/>
            <a:ext cx="2777492" cy="710194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1300" name="TextovéPole 35"/>
          <p:cNvSpPr txBox="1">
            <a:spLocks noChangeArrowheads="1"/>
          </p:cNvSpPr>
          <p:nvPr/>
        </p:nvSpPr>
        <p:spPr bwMode="auto">
          <a:xfrm>
            <a:off x="63500" y="168275"/>
            <a:ext cx="292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Derivování originálu</a:t>
            </a:r>
          </a:p>
        </p:txBody>
      </p:sp>
    </p:spTree>
    <p:extLst>
      <p:ext uri="{BB962C8B-B14F-4D97-AF65-F5344CB8AC3E}">
        <p14:creationId xmlns:p14="http://schemas.microsoft.com/office/powerpoint/2010/main" xmlns="" val="3719993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2291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2292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2293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2296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2309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2310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Snadnější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2321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2322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12323" name="TextovéPole 35"/>
          <p:cNvSpPr txBox="1">
            <a:spLocks noChangeArrowheads="1"/>
          </p:cNvSpPr>
          <p:nvPr/>
        </p:nvSpPr>
        <p:spPr bwMode="auto">
          <a:xfrm>
            <a:off x="63500" y="168275"/>
            <a:ext cx="292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Derivování originálu</a:t>
            </a:r>
          </a:p>
        </p:txBody>
      </p:sp>
      <p:sp>
        <p:nvSpPr>
          <p:cNvPr id="42" name="TextovéPole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9337" y="550678"/>
            <a:ext cx="3899336" cy="718082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36507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3315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3316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3317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3320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3333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3334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Snadnější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3345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3346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13347" name="TextovéPole 35"/>
          <p:cNvSpPr txBox="1">
            <a:spLocks noChangeArrowheads="1"/>
          </p:cNvSpPr>
          <p:nvPr/>
        </p:nvSpPr>
        <p:spPr bwMode="auto">
          <a:xfrm>
            <a:off x="63500" y="168275"/>
            <a:ext cx="292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Derivování originálu</a:t>
            </a:r>
          </a:p>
        </p:txBody>
      </p:sp>
      <p:sp>
        <p:nvSpPr>
          <p:cNvPr id="43" name="TextovéPole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1" y="564042"/>
            <a:ext cx="7793131" cy="710194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86613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4339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4340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4341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4344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4357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4358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Snadnější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4369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4370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42" name="TextovéPole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6189" y="548680"/>
            <a:ext cx="2514791" cy="720518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4372" name="TextovéPole 43"/>
          <p:cNvSpPr txBox="1">
            <a:spLocks noChangeArrowheads="1"/>
          </p:cNvSpPr>
          <p:nvPr/>
        </p:nvSpPr>
        <p:spPr bwMode="auto">
          <a:xfrm>
            <a:off x="115888" y="19208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Integrování originálu</a:t>
            </a:r>
          </a:p>
        </p:txBody>
      </p:sp>
    </p:spTree>
    <p:extLst>
      <p:ext uri="{BB962C8B-B14F-4D97-AF65-F5344CB8AC3E}">
        <p14:creationId xmlns:p14="http://schemas.microsoft.com/office/powerpoint/2010/main" xmlns="" val="1517073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7520" y="188516"/>
            <a:ext cx="115768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Pump</a:t>
            </a:r>
            <a:endParaRPr lang="cs-CZ" sz="32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492"/>
            <a:ext cx="2297112" cy="195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"/>
          <a:stretch/>
        </p:blipFill>
        <p:spPr bwMode="auto">
          <a:xfrm>
            <a:off x="579120" y="2348880"/>
            <a:ext cx="836015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67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5363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5364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5365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5368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5381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5382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Snadnější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5393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5394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36" name="TextovéPole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145" y="548680"/>
            <a:ext cx="4385496" cy="369332"/>
          </a:xfrm>
          <a:prstGeom prst="rect">
            <a:avLst/>
          </a:prstGeom>
          <a:blipFill rotWithShape="1">
            <a:blip r:embed="rId9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3" name="TextovéPole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145" y="940343"/>
            <a:ext cx="4654223" cy="369332"/>
          </a:xfrm>
          <a:prstGeom prst="rect">
            <a:avLst/>
          </a:prstGeom>
          <a:blipFill rotWithShape="1">
            <a:blip r:embed="rId10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5397" name="TextovéPole 44"/>
          <p:cNvSpPr txBox="1">
            <a:spLocks noChangeArrowheads="1"/>
          </p:cNvSpPr>
          <p:nvPr/>
        </p:nvSpPr>
        <p:spPr bwMode="auto">
          <a:xfrm>
            <a:off x="34925" y="188913"/>
            <a:ext cx="387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Linearita obrazu a originálu</a:t>
            </a:r>
          </a:p>
        </p:txBody>
      </p:sp>
    </p:spTree>
    <p:extLst>
      <p:ext uri="{BB962C8B-B14F-4D97-AF65-F5344CB8AC3E}">
        <p14:creationId xmlns:p14="http://schemas.microsoft.com/office/powerpoint/2010/main" xmlns="" val="4255658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6387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6388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6389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6392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6405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6406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Snadné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6417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6418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42" name="TextovéPole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498" y="583520"/>
            <a:ext cx="3121366" cy="1477328"/>
          </a:xfrm>
          <a:prstGeom prst="rect">
            <a:avLst/>
          </a:prstGeom>
          <a:blipFill rotWithShape="1">
            <a:blip r:embed="rId9" cstate="print"/>
            <a:stretch>
              <a:fillRect l="-1163" b="-4878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6420" name="TextovéPole 43"/>
          <p:cNvSpPr txBox="1">
            <a:spLocks noChangeArrowheads="1"/>
          </p:cNvSpPr>
          <p:nvPr/>
        </p:nvSpPr>
        <p:spPr bwMode="auto">
          <a:xfrm>
            <a:off x="-36513" y="-49213"/>
            <a:ext cx="29527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Posun originálu (zpoždění) </a:t>
            </a:r>
          </a:p>
          <a:p>
            <a:r>
              <a:rPr lang="cs-CZ" altLang="cs-CZ"/>
              <a:t>  = útlum obrazu</a:t>
            </a:r>
          </a:p>
        </p:txBody>
      </p:sp>
    </p:spTree>
    <p:extLst>
      <p:ext uri="{BB962C8B-B14F-4D97-AF65-F5344CB8AC3E}">
        <p14:creationId xmlns:p14="http://schemas.microsoft.com/office/powerpoint/2010/main" xmlns="" val="1669055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7411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7412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7413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7416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7429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7430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Snadné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7441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7442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36" name="TextovéPole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614219"/>
            <a:ext cx="3121366" cy="369332"/>
          </a:xfrm>
          <a:prstGeom prst="rect">
            <a:avLst/>
          </a:prstGeom>
          <a:blipFill rotWithShape="1">
            <a:blip r:embed="rId9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7444" name="TextovéPole 42"/>
          <p:cNvSpPr txBox="1">
            <a:spLocks noChangeArrowheads="1"/>
          </p:cNvSpPr>
          <p:nvPr/>
        </p:nvSpPr>
        <p:spPr bwMode="auto">
          <a:xfrm>
            <a:off x="-36513" y="107950"/>
            <a:ext cx="3313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Posun obrazu = útlum originálu</a:t>
            </a:r>
          </a:p>
        </p:txBody>
      </p:sp>
    </p:spTree>
    <p:extLst>
      <p:ext uri="{BB962C8B-B14F-4D97-AF65-F5344CB8AC3E}">
        <p14:creationId xmlns:p14="http://schemas.microsoft.com/office/powerpoint/2010/main" xmlns="" val="1146595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8435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8436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8437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8440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18453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18454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6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Snadné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8465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18466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47" name="TextovéPole 4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620688"/>
            <a:ext cx="2257270" cy="600614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8468" name="TextovéPole 56"/>
          <p:cNvSpPr txBox="1">
            <a:spLocks noChangeArrowheads="1"/>
          </p:cNvSpPr>
          <p:nvPr/>
        </p:nvSpPr>
        <p:spPr bwMode="auto">
          <a:xfrm>
            <a:off x="-36513" y="107950"/>
            <a:ext cx="38798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Změna měřítka (podobnost)</a:t>
            </a:r>
          </a:p>
        </p:txBody>
      </p:sp>
      <p:sp>
        <p:nvSpPr>
          <p:cNvPr id="58" name="TextovéPole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1244210"/>
            <a:ext cx="2232248" cy="566630"/>
          </a:xfrm>
          <a:prstGeom prst="rect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04059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Skupina 23"/>
          <p:cNvGrpSpPr>
            <a:grpSpLocks/>
          </p:cNvGrpSpPr>
          <p:nvPr/>
        </p:nvGrpSpPr>
        <p:grpSpPr bwMode="auto">
          <a:xfrm>
            <a:off x="-61913" y="558800"/>
            <a:ext cx="7524751" cy="6332538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2"/>
              <a:ext cx="7524329" cy="1287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9459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9460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19461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19463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8280" y="476672"/>
            <a:ext cx="119135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Originál: </a:t>
            </a:r>
            <a:r>
              <a:rPr lang="cs-CZ" sz="1600" i="1" dirty="0"/>
              <a:t>f(t)</a:t>
            </a:r>
            <a:endParaRPr lang="cs-CZ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267744" y="476672"/>
            <a:ext cx="107651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Obraz: </a:t>
            </a:r>
            <a:r>
              <a:rPr lang="cs-CZ" sz="1600" i="1" dirty="0"/>
              <a:t>F(s)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Příklady</a:t>
            </a:r>
          </a:p>
        </p:txBody>
      </p: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5632450" y="4508500"/>
            <a:ext cx="2468563" cy="500063"/>
            <a:chOff x="5345186" y="4513680"/>
            <a:chExt cx="2467481" cy="499496"/>
          </a:xfrm>
        </p:grpSpPr>
        <p:sp>
          <p:nvSpPr>
            <p:cNvPr id="63" name="TextovéPole 6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45186" y="4581128"/>
              <a:ext cx="882999" cy="307777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64" name="TextovéPole 6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48264" y="4513680"/>
              <a:ext cx="864403" cy="499496"/>
            </a:xfrm>
            <a:prstGeom prst="rect">
              <a:avLst/>
            </a:prstGeom>
            <a:blipFill rotWithShape="1">
              <a:blip r:embed="rId5" cstate="print"/>
              <a:stretch>
                <a:fillRect b="-2326"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65" name="Obousměrná vodorovná šipka 64"/>
            <p:cNvSpPr/>
            <p:nvPr/>
          </p:nvSpPr>
          <p:spPr>
            <a:xfrm>
              <a:off x="6228184" y="4677396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1" name="Skupina 10"/>
          <p:cNvGrpSpPr>
            <a:grpSpLocks/>
          </p:cNvGrpSpPr>
          <p:nvPr/>
        </p:nvGrpSpPr>
        <p:grpSpPr bwMode="auto">
          <a:xfrm>
            <a:off x="2797175" y="1824038"/>
            <a:ext cx="1919288" cy="501650"/>
            <a:chOff x="5076056" y="3927487"/>
            <a:chExt cx="1919190" cy="500650"/>
          </a:xfrm>
        </p:grpSpPr>
        <p:sp>
          <p:nvSpPr>
            <p:cNvPr id="60" name="TextovéPole 5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76056" y="4041728"/>
              <a:ext cx="569194" cy="307777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61" name="TextovéPole 6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365330" y="3927487"/>
              <a:ext cx="629916" cy="500650"/>
            </a:xfrm>
            <a:prstGeom prst="rect">
              <a:avLst/>
            </a:prstGeom>
            <a:blipFill rotWithShape="1">
              <a:blip r:embed="rId7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66" name="Obousměrná vodorovná šipka 65"/>
            <p:cNvSpPr/>
            <p:nvPr/>
          </p:nvSpPr>
          <p:spPr>
            <a:xfrm>
              <a:off x="5645250" y="4114996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2581275" y="1484313"/>
            <a:ext cx="1414463" cy="496887"/>
            <a:chOff x="3413222" y="2252947"/>
            <a:chExt cx="1414102" cy="497124"/>
          </a:xfrm>
        </p:grpSpPr>
        <p:sp>
          <p:nvSpPr>
            <p:cNvPr id="39" name="TextovéPole 3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13222" y="2347620"/>
              <a:ext cx="299634" cy="307777"/>
            </a:xfrm>
            <a:prstGeom prst="rect">
              <a:avLst/>
            </a:prstGeom>
            <a:blipFill rotWithShape="1">
              <a:blip r:embed="rId8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40" name="TextovéPole 3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27984" y="2252947"/>
              <a:ext cx="399340" cy="497124"/>
            </a:xfrm>
            <a:prstGeom prst="rect">
              <a:avLst/>
            </a:prstGeom>
            <a:blipFill rotWithShape="1">
              <a:blip r:embed="rId9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69" name="Obousměrná vodorovná šipka 68"/>
            <p:cNvSpPr/>
            <p:nvPr/>
          </p:nvSpPr>
          <p:spPr>
            <a:xfrm>
              <a:off x="3707904" y="2420888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946150" y="1125538"/>
            <a:ext cx="2605088" cy="496887"/>
            <a:chOff x="1570772" y="1748891"/>
            <a:chExt cx="2605276" cy="497124"/>
          </a:xfrm>
        </p:grpSpPr>
        <p:sp>
          <p:nvSpPr>
            <p:cNvPr id="3" name="TextovéPole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0772" y="1835029"/>
              <a:ext cx="1561068" cy="307777"/>
            </a:xfrm>
            <a:prstGeom prst="rect">
              <a:avLst/>
            </a:prstGeom>
            <a:blipFill rotWithShape="1">
              <a:blip r:embed="rId10" cstate="print"/>
              <a:stretch>
                <a:fillRect b="-14815"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36" name="TextovéPole 3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51920" y="1748891"/>
              <a:ext cx="324128" cy="497124"/>
            </a:xfrm>
            <a:prstGeom prst="rect">
              <a:avLst/>
            </a:prstGeom>
            <a:blipFill rotWithShape="1">
              <a:blip r:embed="rId11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70" name="Obousměrná vodorovná šipka 69"/>
            <p:cNvSpPr/>
            <p:nvPr/>
          </p:nvSpPr>
          <p:spPr>
            <a:xfrm>
              <a:off x="3131840" y="1916832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9477" name="Skupina 12"/>
          <p:cNvGrpSpPr>
            <a:grpSpLocks/>
          </p:cNvGrpSpPr>
          <p:nvPr/>
        </p:nvGrpSpPr>
        <p:grpSpPr bwMode="auto">
          <a:xfrm>
            <a:off x="84138" y="854075"/>
            <a:ext cx="2947987" cy="314325"/>
            <a:chOff x="474422" y="1138796"/>
            <a:chExt cx="2946460" cy="314676"/>
          </a:xfrm>
        </p:grpSpPr>
        <p:sp>
          <p:nvSpPr>
            <p:cNvPr id="71" name="TextovéPole 7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74422" y="1145695"/>
              <a:ext cx="1950342" cy="307777"/>
            </a:xfrm>
            <a:prstGeom prst="rect">
              <a:avLst/>
            </a:prstGeom>
            <a:blipFill rotWithShape="1">
              <a:blip r:embed="rId12" cstate="print"/>
              <a:stretch>
                <a:fillRect l="-309" b="-12727"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3144800" y="1138796"/>
              <a:ext cx="276082" cy="3083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dirty="0"/>
                <a:t>1</a:t>
              </a:r>
            </a:p>
          </p:txBody>
        </p:sp>
        <p:sp>
          <p:nvSpPr>
            <p:cNvPr id="73" name="Obousměrná vodorovná šipka 72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5" name="Skupina 14"/>
          <p:cNvGrpSpPr>
            <a:grpSpLocks/>
          </p:cNvGrpSpPr>
          <p:nvPr/>
        </p:nvGrpSpPr>
        <p:grpSpPr bwMode="auto">
          <a:xfrm>
            <a:off x="3375025" y="2349500"/>
            <a:ext cx="1701800" cy="528638"/>
            <a:chOff x="1071646" y="3776206"/>
            <a:chExt cx="1700402" cy="529056"/>
          </a:xfrm>
        </p:grpSpPr>
        <p:sp>
          <p:nvSpPr>
            <p:cNvPr id="75" name="TextovéPole 7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71646" y="3776206"/>
              <a:ext cx="408317" cy="529056"/>
            </a:xfrm>
            <a:prstGeom prst="rect">
              <a:avLst/>
            </a:prstGeom>
            <a:blipFill rotWithShape="1">
              <a:blip r:embed="rId13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76" name="TextovéPole 7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95736" y="3792375"/>
              <a:ext cx="576312" cy="497124"/>
            </a:xfrm>
            <a:prstGeom prst="rect">
              <a:avLst/>
            </a:prstGeom>
            <a:blipFill rotWithShape="1">
              <a:blip r:embed="rId14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77" name="Obousměrná vodorovná šipka 76"/>
            <p:cNvSpPr/>
            <p:nvPr/>
          </p:nvSpPr>
          <p:spPr>
            <a:xfrm>
              <a:off x="1478795" y="3960113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78" name="Skupina 77"/>
          <p:cNvGrpSpPr>
            <a:grpSpLocks/>
          </p:cNvGrpSpPr>
          <p:nvPr/>
        </p:nvGrpSpPr>
        <p:grpSpPr bwMode="auto">
          <a:xfrm>
            <a:off x="3690938" y="2901950"/>
            <a:ext cx="2536825" cy="550863"/>
            <a:chOff x="696081" y="3765833"/>
            <a:chExt cx="2536798" cy="550738"/>
          </a:xfrm>
        </p:grpSpPr>
        <p:sp>
          <p:nvSpPr>
            <p:cNvPr id="79" name="TextovéPole 7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6081" y="3765833"/>
              <a:ext cx="782714" cy="527645"/>
            </a:xfrm>
            <a:prstGeom prst="rect">
              <a:avLst/>
            </a:prstGeom>
            <a:blipFill rotWithShape="1">
              <a:blip r:embed="rId15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80" name="TextovéPole 7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95736" y="3781296"/>
              <a:ext cx="1037143" cy="535275"/>
            </a:xfrm>
            <a:prstGeom prst="rect">
              <a:avLst/>
            </a:prstGeom>
            <a:blipFill rotWithShape="1">
              <a:blip r:embed="rId16" cstate="print"/>
              <a:stretch>
                <a:fillRect b="-4396"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81" name="Obousměrná vodorovná šipka 80"/>
            <p:cNvSpPr/>
            <p:nvPr/>
          </p:nvSpPr>
          <p:spPr>
            <a:xfrm>
              <a:off x="1478795" y="3949034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804025" y="5126038"/>
            <a:ext cx="7207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400"/>
              <a:t>…atd.</a:t>
            </a:r>
          </a:p>
        </p:txBody>
      </p:sp>
      <p:grpSp>
        <p:nvGrpSpPr>
          <p:cNvPr id="19" name="Skupina 18"/>
          <p:cNvGrpSpPr>
            <a:grpSpLocks/>
          </p:cNvGrpSpPr>
          <p:nvPr/>
        </p:nvGrpSpPr>
        <p:grpSpPr bwMode="auto">
          <a:xfrm>
            <a:off x="34925" y="3860800"/>
            <a:ext cx="4897438" cy="2771775"/>
            <a:chOff x="35496" y="3898158"/>
            <a:chExt cx="4896544" cy="2771202"/>
          </a:xfrm>
        </p:grpSpPr>
        <p:sp>
          <p:nvSpPr>
            <p:cNvPr id="17" name="Zaoblený obdélník 16"/>
            <p:cNvSpPr/>
            <p:nvPr/>
          </p:nvSpPr>
          <p:spPr>
            <a:xfrm>
              <a:off x="35496" y="3901332"/>
              <a:ext cx="4896544" cy="27680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499" name="TextovéPole 17"/>
            <p:cNvSpPr txBox="1">
              <a:spLocks noChangeArrowheads="1"/>
            </p:cNvSpPr>
            <p:nvPr/>
          </p:nvSpPr>
          <p:spPr bwMode="auto">
            <a:xfrm>
              <a:off x="539552" y="3898158"/>
              <a:ext cx="260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cs-CZ" altLang="cs-CZ" b="1"/>
                <a:t>Wolfram Mathematica</a:t>
              </a:r>
              <a:r>
                <a:rPr lang="cs-CZ" altLang="cs-CZ"/>
                <a:t>:</a:t>
              </a:r>
            </a:p>
          </p:txBody>
        </p:sp>
      </p:grpSp>
      <p:sp>
        <p:nvSpPr>
          <p:cNvPr id="9" name="Obdélník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5505113"/>
            <a:ext cx="4870244" cy="307777"/>
          </a:xfrm>
          <a:prstGeom prst="rect">
            <a:avLst/>
          </a:prstGeom>
          <a:blipFill rotWithShape="1">
            <a:blip r:embed="rId17" cstate="print"/>
            <a:stretch>
              <a:fillRect b="-392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4" name="Obdélník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5896257"/>
            <a:ext cx="1588063" cy="341055"/>
          </a:xfrm>
          <a:prstGeom prst="rect">
            <a:avLst/>
          </a:prstGeom>
          <a:blipFill rotWithShape="1">
            <a:blip r:embed="rId18" cstate="print"/>
            <a:stretch>
              <a:fillRect t="-85714" r="-20000" b="-153571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grpSp>
        <p:nvGrpSpPr>
          <p:cNvPr id="10" name="Skupina 9"/>
          <p:cNvGrpSpPr>
            <a:grpSpLocks/>
          </p:cNvGrpSpPr>
          <p:nvPr/>
        </p:nvGrpSpPr>
        <p:grpSpPr bwMode="auto">
          <a:xfrm>
            <a:off x="4799013" y="3981450"/>
            <a:ext cx="3013075" cy="500063"/>
            <a:chOff x="3851920" y="3284984"/>
            <a:chExt cx="3013698" cy="499496"/>
          </a:xfrm>
        </p:grpSpPr>
        <p:sp>
          <p:nvSpPr>
            <p:cNvPr id="45" name="TextovéPole 4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51920" y="3387233"/>
              <a:ext cx="1061444" cy="307777"/>
            </a:xfrm>
            <a:prstGeom prst="rect">
              <a:avLst/>
            </a:prstGeom>
            <a:blipFill rotWithShape="1">
              <a:blip r:embed="rId19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46" name="TextovéPole 4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50670" y="3284984"/>
              <a:ext cx="1214948" cy="499496"/>
            </a:xfrm>
            <a:prstGeom prst="rect">
              <a:avLst/>
            </a:prstGeom>
            <a:blipFill rotWithShape="1">
              <a:blip r:embed="rId20" cstate="print"/>
              <a:stretch>
                <a:fillRect b="-2326"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67" name="Obousměrná vodorovná šipka 66"/>
            <p:cNvSpPr/>
            <p:nvPr/>
          </p:nvSpPr>
          <p:spPr>
            <a:xfrm>
              <a:off x="4922707" y="3460501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4427538" y="3484563"/>
            <a:ext cx="2241550" cy="465137"/>
            <a:chOff x="3596921" y="2765162"/>
            <a:chExt cx="2241010" cy="464871"/>
          </a:xfrm>
        </p:grpSpPr>
        <p:sp>
          <p:nvSpPr>
            <p:cNvPr id="43" name="TextovéPole 4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04048" y="2765162"/>
              <a:ext cx="833883" cy="464871"/>
            </a:xfrm>
            <a:prstGeom prst="rect">
              <a:avLst/>
            </a:prstGeom>
            <a:blipFill rotWithShape="1">
              <a:blip r:embed="rId21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  <p:sp>
          <p:nvSpPr>
            <p:cNvPr id="68" name="Obousměrná vodorovná šipka 67"/>
            <p:cNvSpPr/>
            <p:nvPr/>
          </p:nvSpPr>
          <p:spPr>
            <a:xfrm>
              <a:off x="4283968" y="2924944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2" name="TextovéPole 4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596921" y="2833191"/>
              <a:ext cx="687047" cy="307777"/>
            </a:xfrm>
            <a:prstGeom prst="rect">
              <a:avLst/>
            </a:prstGeom>
            <a:blipFill rotWithShape="1">
              <a:blip r:embed="rId22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cs-CZ">
                  <a:noFill/>
                </a:rPr>
                <a:t> </a:t>
              </a:r>
            </a:p>
          </p:txBody>
        </p:sp>
      </p:grpSp>
      <p:sp>
        <p:nvSpPr>
          <p:cNvPr id="4" name="Obdélník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4524163"/>
            <a:ext cx="3551613" cy="307777"/>
          </a:xfrm>
          <a:prstGeom prst="rect">
            <a:avLst/>
          </a:prstGeom>
          <a:blipFill rotWithShape="1">
            <a:blip r:embed="rId23" cstate="print"/>
            <a:stretch>
              <a:fillRect t="-105882" r="-7732" b="-166667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" name="Obdélník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4843554"/>
            <a:ext cx="2156681" cy="642548"/>
          </a:xfrm>
          <a:prstGeom prst="rect">
            <a:avLst/>
          </a:prstGeom>
          <a:blipFill rotWithShape="1">
            <a:blip r:embed="rId24" cstate="print"/>
            <a:stretch>
              <a:fillRect l="-850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84702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20483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0484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20485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20487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Originál: y(t), </a:t>
            </a:r>
            <a:r>
              <a:rPr lang="cs-CZ" sz="1600" i="1" dirty="0"/>
              <a:t>x(t) </a:t>
            </a:r>
            <a:endParaRPr lang="cs-CZ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Obraz: </a:t>
            </a:r>
            <a:r>
              <a:rPr lang="cs-CZ" sz="1600" i="1" dirty="0"/>
              <a:t>Y(s), X(s)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Příklady</a:t>
            </a:r>
          </a:p>
        </p:txBody>
      </p:sp>
      <p:sp>
        <p:nvSpPr>
          <p:cNvPr id="87" name="TextovéPole 8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4140" y="1196752"/>
            <a:ext cx="3470190" cy="80759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3" name="Šipka doprava 2"/>
          <p:cNvSpPr/>
          <p:nvPr/>
        </p:nvSpPr>
        <p:spPr>
          <a:xfrm rot="19048444">
            <a:off x="3378941" y="2764117"/>
            <a:ext cx="2801411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6" name="TextovéPole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6895" y="3789040"/>
            <a:ext cx="3417828" cy="58644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89645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21507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1508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21509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21511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Příklady</a:t>
            </a:r>
          </a:p>
        </p:txBody>
      </p:sp>
      <p:sp>
        <p:nvSpPr>
          <p:cNvPr id="87" name="TextovéPole 8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0911" y="1181247"/>
            <a:ext cx="5270388" cy="80759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3" name="Šipka doprava 2"/>
          <p:cNvSpPr/>
          <p:nvPr/>
        </p:nvSpPr>
        <p:spPr>
          <a:xfrm rot="19048444">
            <a:off x="3378941" y="2764117"/>
            <a:ext cx="2801411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6" name="TextovéPole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2455" y="3789040"/>
            <a:ext cx="4449625" cy="58644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Originál: y(t), </a:t>
            </a:r>
            <a:r>
              <a:rPr lang="cs-CZ" sz="1600" i="1" dirty="0"/>
              <a:t>x(t) 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Obraz: </a:t>
            </a:r>
            <a:r>
              <a:rPr lang="cs-CZ" sz="1600" i="1" dirty="0"/>
              <a:t>Y(s), X(s)</a:t>
            </a:r>
          </a:p>
        </p:txBody>
      </p:sp>
    </p:spTree>
    <p:extLst>
      <p:ext uri="{BB962C8B-B14F-4D97-AF65-F5344CB8AC3E}">
        <p14:creationId xmlns:p14="http://schemas.microsoft.com/office/powerpoint/2010/main" xmlns="" val="3014807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kupina 23"/>
          <p:cNvGrpSpPr>
            <a:grpSpLocks/>
          </p:cNvGrpSpPr>
          <p:nvPr/>
        </p:nvGrpSpPr>
        <p:grpSpPr bwMode="auto">
          <a:xfrm>
            <a:off x="0" y="503238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22531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2532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22533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22535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Příklady</a:t>
            </a:r>
          </a:p>
        </p:txBody>
      </p:sp>
      <p:sp>
        <p:nvSpPr>
          <p:cNvPr id="3" name="Šipka doprava 2"/>
          <p:cNvSpPr/>
          <p:nvPr/>
        </p:nvSpPr>
        <p:spPr>
          <a:xfrm rot="19048444">
            <a:off x="2778618" y="3191072"/>
            <a:ext cx="3259519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Originál: y(t), </a:t>
            </a:r>
            <a:r>
              <a:rPr lang="cs-CZ" sz="1600" i="1" dirty="0"/>
              <a:t>x(t) 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Obraz: </a:t>
            </a:r>
            <a:r>
              <a:rPr lang="cs-CZ" sz="1600" i="1" dirty="0"/>
              <a:t>Y(s), X(s)</a:t>
            </a:r>
          </a:p>
        </p:txBody>
      </p:sp>
      <p:sp>
        <p:nvSpPr>
          <p:cNvPr id="21" name="TextovéPole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0657" y="4354725"/>
            <a:ext cx="5871886" cy="58644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3" name="TextovéPole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2155" y="980728"/>
            <a:ext cx="5783099" cy="1028871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953958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Skupina 23"/>
          <p:cNvGrpSpPr>
            <a:grpSpLocks/>
          </p:cNvGrpSpPr>
          <p:nvPr/>
        </p:nvGrpSpPr>
        <p:grpSpPr bwMode="auto">
          <a:xfrm>
            <a:off x="0" y="503238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23555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</p:grpSp>
      <p:sp>
        <p:nvSpPr>
          <p:cNvPr id="23556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23557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23559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Příklady</a:t>
            </a:r>
          </a:p>
        </p:txBody>
      </p:sp>
      <p:sp>
        <p:nvSpPr>
          <p:cNvPr id="3" name="Šipka doprava 2"/>
          <p:cNvSpPr/>
          <p:nvPr/>
        </p:nvSpPr>
        <p:spPr>
          <a:xfrm rot="19048444">
            <a:off x="2715981" y="3030111"/>
            <a:ext cx="3735789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Originál: y(t), </a:t>
            </a:r>
            <a:r>
              <a:rPr lang="cs-CZ" sz="1600" i="1" dirty="0"/>
              <a:t>x(t) 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Obraz: </a:t>
            </a:r>
            <a:r>
              <a:rPr lang="cs-CZ" sz="1600" i="1" dirty="0"/>
              <a:t>Y(s), X(s)</a:t>
            </a:r>
          </a:p>
        </p:txBody>
      </p:sp>
      <p:sp>
        <p:nvSpPr>
          <p:cNvPr id="21" name="TextovéPole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0657" y="4354725"/>
            <a:ext cx="5871886" cy="58644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3" name="TextovéPole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2631" y="1556792"/>
            <a:ext cx="5520325" cy="338554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3574" name="TextovéPole 3"/>
          <p:cNvSpPr txBox="1">
            <a:spLocks noChangeArrowheads="1"/>
          </p:cNvSpPr>
          <p:nvPr/>
        </p:nvSpPr>
        <p:spPr bwMode="auto">
          <a:xfrm>
            <a:off x="3419475" y="1116013"/>
            <a:ext cx="4625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Při nulových počátečních podmínkách:</a:t>
            </a:r>
          </a:p>
        </p:txBody>
      </p:sp>
    </p:spTree>
    <p:extLst>
      <p:ext uri="{BB962C8B-B14F-4D97-AF65-F5344CB8AC3E}">
        <p14:creationId xmlns:p14="http://schemas.microsoft.com/office/powerpoint/2010/main" xmlns="" val="661345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24579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4580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24581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24583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8280" y="476672"/>
            <a:ext cx="119135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Originál: </a:t>
            </a:r>
            <a:r>
              <a:rPr lang="cs-CZ" sz="1600" i="1" dirty="0"/>
              <a:t>f(t)</a:t>
            </a:r>
            <a:endParaRPr lang="cs-CZ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267744" y="476672"/>
            <a:ext cx="107651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Obraz: </a:t>
            </a:r>
            <a:r>
              <a:rPr lang="cs-CZ" sz="1600" i="1" dirty="0"/>
              <a:t>F(s)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Příklady</a:t>
            </a:r>
          </a:p>
        </p:txBody>
      </p:sp>
      <p:sp>
        <p:nvSpPr>
          <p:cNvPr id="31" name="TextovéPole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3536" y="2543418"/>
            <a:ext cx="4536504" cy="33855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35" name="TextovéPole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12785" y="3666510"/>
            <a:ext cx="5520325" cy="338554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36" name="TextovéPole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2631" y="1556792"/>
            <a:ext cx="5520325" cy="338554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4596" name="TextovéPole 38"/>
          <p:cNvSpPr txBox="1">
            <a:spLocks noChangeArrowheads="1"/>
          </p:cNvSpPr>
          <p:nvPr/>
        </p:nvSpPr>
        <p:spPr bwMode="auto">
          <a:xfrm>
            <a:off x="3419475" y="1116013"/>
            <a:ext cx="4625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Při nulových počátečních podmínkách:</a:t>
            </a:r>
          </a:p>
        </p:txBody>
      </p:sp>
      <p:sp>
        <p:nvSpPr>
          <p:cNvPr id="40" name="Šipka doprava 39"/>
          <p:cNvSpPr/>
          <p:nvPr/>
        </p:nvSpPr>
        <p:spPr>
          <a:xfrm rot="20303608">
            <a:off x="5825484" y="4143058"/>
            <a:ext cx="1433035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 rot="20303608">
            <a:off x="4424728" y="2961176"/>
            <a:ext cx="1433035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 rot="20303608">
            <a:off x="3358245" y="2025072"/>
            <a:ext cx="1433035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5" name="TextovéPole 8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4077072"/>
            <a:ext cx="5871886" cy="586443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84" name="TextovéPole 8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42" y="2924944"/>
            <a:ext cx="4461994" cy="586443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86" name="TextovéPole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42" y="2080062"/>
            <a:ext cx="3417828" cy="586443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6277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323850"/>
            <a:ext cx="85534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80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25603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pic>
        <p:nvPicPr>
          <p:cNvPr id="25604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25607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39" name="TextovéPole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5" y="6165304"/>
            <a:ext cx="1825444" cy="67666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0" name="TextovéPole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6165304"/>
            <a:ext cx="3497396" cy="648126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25622" name="TextovéPole 49"/>
          <p:cNvSpPr txBox="1">
            <a:spLocks noChangeArrowheads="1"/>
          </p:cNvSpPr>
          <p:nvPr/>
        </p:nvSpPr>
        <p:spPr bwMode="auto">
          <a:xfrm>
            <a:off x="611188" y="2916238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25623" name="TextovéPole 50"/>
          <p:cNvSpPr txBox="1">
            <a:spLocks noChangeArrowheads="1"/>
          </p:cNvSpPr>
          <p:nvPr/>
        </p:nvSpPr>
        <p:spPr bwMode="auto">
          <a:xfrm>
            <a:off x="2181225" y="426243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20" name="TextovéPole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0907" y="2915652"/>
            <a:ext cx="719556" cy="369332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3" name="TextovéPole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252446"/>
            <a:ext cx="719556" cy="369332"/>
          </a:xfrm>
          <a:prstGeom prst="rect">
            <a:avLst/>
          </a:prstGeom>
          <a:blipFill rotWithShape="1">
            <a:blip r:embed="rId8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Snadnější</a:t>
            </a:r>
          </a:p>
        </p:txBody>
      </p:sp>
      <p:sp>
        <p:nvSpPr>
          <p:cNvPr id="27" name="TextovéPole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7139" y="1331476"/>
            <a:ext cx="747128" cy="369332"/>
          </a:xfrm>
          <a:prstGeom prst="rect">
            <a:avLst/>
          </a:prstGeom>
          <a:blipFill rotWithShape="1">
            <a:blip r:embed="rId9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9" name="TextovéPole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6274" y="2546320"/>
            <a:ext cx="759887" cy="369332"/>
          </a:xfrm>
          <a:prstGeom prst="rect">
            <a:avLst/>
          </a:prstGeom>
          <a:blipFill rotWithShape="1">
            <a:blip r:embed="rId10" cstate="print"/>
            <a:stretch>
              <a:fillRect b="-9375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5634" name="TextovéPole 54"/>
          <p:cNvSpPr txBox="1">
            <a:spLocks noChangeArrowheads="1"/>
          </p:cNvSpPr>
          <p:nvPr/>
        </p:nvSpPr>
        <p:spPr bwMode="auto">
          <a:xfrm>
            <a:off x="4679950" y="13462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úloha v obraze</a:t>
            </a:r>
          </a:p>
        </p:txBody>
      </p:sp>
      <p:sp>
        <p:nvSpPr>
          <p:cNvPr id="25635" name="TextovéPole 55"/>
          <p:cNvSpPr txBox="1">
            <a:spLocks noChangeArrowheads="1"/>
          </p:cNvSpPr>
          <p:nvPr/>
        </p:nvSpPr>
        <p:spPr bwMode="auto">
          <a:xfrm>
            <a:off x="6305550" y="2555875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- řešení úlohy v obraze</a:t>
            </a:r>
          </a:p>
        </p:txBody>
      </p:sp>
      <p:sp>
        <p:nvSpPr>
          <p:cNvPr id="36" name="Šipka doprava 35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řesení</a:t>
            </a:r>
            <a:r>
              <a:rPr lang="cs-CZ" dirty="0"/>
              <a:t> ?</a:t>
            </a:r>
          </a:p>
        </p:txBody>
      </p:sp>
      <p:sp>
        <p:nvSpPr>
          <p:cNvPr id="25639" name="Nadpis 1"/>
          <p:cNvSpPr txBox="1">
            <a:spLocks/>
          </p:cNvSpPr>
          <p:nvPr/>
        </p:nvSpPr>
        <p:spPr bwMode="auto">
          <a:xfrm>
            <a:off x="230188" y="-377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600"/>
              <a:t>Nejjednodušší model mechaniky dýchání</a:t>
            </a:r>
          </a:p>
        </p:txBody>
      </p:sp>
    </p:spTree>
    <p:extLst>
      <p:ext uri="{BB962C8B-B14F-4D97-AF65-F5344CB8AC3E}">
        <p14:creationId xmlns:p14="http://schemas.microsoft.com/office/powerpoint/2010/main" xmlns="" val="2157046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Skupina 23"/>
          <p:cNvGrpSpPr>
            <a:grpSpLocks/>
          </p:cNvGrpSpPr>
          <p:nvPr/>
        </p:nvGrpSpPr>
        <p:grpSpPr bwMode="auto">
          <a:xfrm>
            <a:off x="0" y="525463"/>
            <a:ext cx="7524750" cy="6332537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0" y="526077"/>
              <a:ext cx="1693768" cy="6287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663"/>
              <a:ext cx="7524329" cy="12873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68" y="526077"/>
              <a:ext cx="5830561" cy="504458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26627" name="Skupina 31"/>
          <p:cNvGrpSpPr>
            <a:grpSpLocks/>
          </p:cNvGrpSpPr>
          <p:nvPr/>
        </p:nvGrpSpPr>
        <p:grpSpPr bwMode="auto">
          <a:xfrm>
            <a:off x="1812925" y="525463"/>
            <a:ext cx="7331075" cy="4984750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633" y="526077"/>
              <a:ext cx="1619367" cy="4983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6053" cy="498365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6628" name="Nadpis 1"/>
          <p:cNvSpPr>
            <a:spLocks noGrp="1"/>
          </p:cNvSpPr>
          <p:nvPr>
            <p:ph type="title"/>
          </p:nvPr>
        </p:nvSpPr>
        <p:spPr>
          <a:xfrm>
            <a:off x="663575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Laplaceovo zrcadlo</a:t>
            </a:r>
          </a:p>
        </p:txBody>
      </p:sp>
      <p:pic>
        <p:nvPicPr>
          <p:cNvPr id="26629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3913"/>
            <a:ext cx="213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1" t="-3326" r="24113" b="3326"/>
          <a:stretch>
            <a:fillRect/>
          </a:stretch>
        </p:blipFill>
        <p:spPr bwMode="auto">
          <a:xfrm>
            <a:off x="7596188" y="5445125"/>
            <a:ext cx="1433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ovéPole 36"/>
          <p:cNvSpPr txBox="1">
            <a:spLocks noChangeArrowheads="1"/>
          </p:cNvSpPr>
          <p:nvPr/>
        </p:nvSpPr>
        <p:spPr bwMode="auto">
          <a:xfrm>
            <a:off x="7462838" y="4941888"/>
            <a:ext cx="156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obrazu</a:t>
            </a:r>
          </a:p>
        </p:txBody>
      </p:sp>
      <p:sp>
        <p:nvSpPr>
          <p:cNvPr id="26632" name="TextovéPole 37"/>
          <p:cNvSpPr txBox="1">
            <a:spLocks noChangeArrowheads="1"/>
          </p:cNvSpPr>
          <p:nvPr/>
        </p:nvSpPr>
        <p:spPr bwMode="auto">
          <a:xfrm>
            <a:off x="5715000" y="5805488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Prostor originálu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reálné proměnné (oblast času t)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Oblast komplexní proměnné (s)</a:t>
            </a:r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L{  }</a:t>
            </a:r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baseline="30000" dirty="0"/>
              <a:t>-1</a:t>
            </a:r>
            <a:r>
              <a:rPr lang="cs-CZ" dirty="0"/>
              <a:t>{  }</a:t>
            </a:r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Nesnadné</a:t>
            </a:r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Snadnější</a:t>
            </a:r>
          </a:p>
        </p:txBody>
      </p:sp>
      <p:sp>
        <p:nvSpPr>
          <p:cNvPr id="55" name="TextovéPole 54"/>
          <p:cNvSpPr txBox="1">
            <a:spLocks noChangeArrowheads="1"/>
          </p:cNvSpPr>
          <p:nvPr/>
        </p:nvSpPr>
        <p:spPr bwMode="auto">
          <a:xfrm>
            <a:off x="3184525" y="973138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obraze:</a:t>
            </a:r>
          </a:p>
        </p:txBody>
      </p:sp>
      <p:sp>
        <p:nvSpPr>
          <p:cNvPr id="56" name="TextovéPole 55"/>
          <p:cNvSpPr txBox="1">
            <a:spLocks noChangeArrowheads="1"/>
          </p:cNvSpPr>
          <p:nvPr/>
        </p:nvSpPr>
        <p:spPr bwMode="auto">
          <a:xfrm>
            <a:off x="5580063" y="2025650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úlohy v obraze:</a:t>
            </a:r>
          </a:p>
        </p:txBody>
      </p:sp>
      <p:sp>
        <p:nvSpPr>
          <p:cNvPr id="31" name="TextovéPole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1894" y="1331476"/>
            <a:ext cx="3528392" cy="369332"/>
          </a:xfrm>
          <a:prstGeom prst="rect">
            <a:avLst/>
          </a:prstGeom>
          <a:blipFill rotWithShape="1">
            <a:blip r:embed="rId5" cstate="print"/>
            <a:stretch>
              <a:fillRect b="-7692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36" name="TextovéPole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2392300"/>
            <a:ext cx="3528392" cy="67666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6655" name="TextovéPole 42"/>
          <p:cNvSpPr txBox="1">
            <a:spLocks noChangeArrowheads="1"/>
          </p:cNvSpPr>
          <p:nvPr/>
        </p:nvSpPr>
        <p:spPr bwMode="auto">
          <a:xfrm>
            <a:off x="-9525" y="1412875"/>
            <a:ext cx="1830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Úloha v originále:</a:t>
            </a:r>
          </a:p>
        </p:txBody>
      </p:sp>
      <p:sp>
        <p:nvSpPr>
          <p:cNvPr id="44" name="TextovéPole 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745" y="1805861"/>
            <a:ext cx="3164103" cy="1479123"/>
          </a:xfrm>
          <a:prstGeom prst="rect">
            <a:avLst/>
          </a:prstGeom>
          <a:blipFill rotWithShape="1">
            <a:blip r:embed="rId7" cstate="print"/>
            <a:stretch>
              <a:fillRect l="-1338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236663" y="4284663"/>
            <a:ext cx="374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Řešení v originále:     ?????????????</a:t>
            </a:r>
          </a:p>
        </p:txBody>
      </p:sp>
      <p:sp>
        <p:nvSpPr>
          <p:cNvPr id="42" name="TextovéPole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8604" y="4264508"/>
            <a:ext cx="1825444" cy="676660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39690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4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79511" y="764704"/>
            <a:ext cx="4752529" cy="3037689"/>
            <a:chOff x="179511" y="764704"/>
            <a:chExt cx="4752529" cy="3037689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764704"/>
              <a:ext cx="4540377" cy="3037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ovéPole 6"/>
            <p:cNvSpPr txBox="1"/>
            <p:nvPr/>
          </p:nvSpPr>
          <p:spPr>
            <a:xfrm>
              <a:off x="1619672" y="2996952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 </a:t>
              </a:r>
              <a:r>
                <a:rPr lang="cs-CZ" dirty="0" err="1" smtClean="0"/>
                <a:t>Modelice</a:t>
              </a:r>
              <a:r>
                <a:rPr lang="cs-CZ" dirty="0" smtClean="0"/>
                <a:t> (ale i v </a:t>
              </a:r>
              <a:r>
                <a:rPr lang="cs-CZ" dirty="0" err="1" smtClean="0"/>
                <a:t>Simulinku</a:t>
              </a:r>
              <a:r>
                <a:rPr lang="cs-CZ" dirty="0" smtClean="0"/>
                <a:t>)</a:t>
              </a:r>
            </a:p>
            <a:p>
              <a:r>
                <a:rPr lang="cs-CZ" dirty="0" smtClean="0"/>
                <a:t> máme blok </a:t>
              </a:r>
              <a:r>
                <a:rPr lang="cs-CZ" dirty="0" err="1" smtClean="0"/>
                <a:t>TransfeFunction</a:t>
              </a:r>
              <a:endParaRPr lang="cs-CZ" dirty="0"/>
            </a:p>
          </p:txBody>
        </p:sp>
      </p:grpSp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-325438"/>
            <a:ext cx="8229600" cy="1143001"/>
          </a:xfrm>
        </p:spPr>
        <p:txBody>
          <a:bodyPr/>
          <a:lstStyle/>
          <a:p>
            <a:r>
              <a:rPr lang="cs-CZ" altLang="cs-CZ" sz="3600" smtClean="0"/>
              <a:t>Nejjednodušší model mechaniky dýchání</a:t>
            </a:r>
          </a:p>
        </p:txBody>
      </p:sp>
      <p:sp>
        <p:nvSpPr>
          <p:cNvPr id="66" name="TextovéPole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2725" y="880678"/>
            <a:ext cx="3010671" cy="676660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6" name="Šipka doprava 5"/>
          <p:cNvSpPr/>
          <p:nvPr/>
        </p:nvSpPr>
        <p:spPr>
          <a:xfrm rot="18497043">
            <a:off x="3103511" y="2881867"/>
            <a:ext cx="3724263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3" name="TextovéPole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4365104"/>
            <a:ext cx="6467055" cy="1053558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47823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ynamika fyziologických systémů&amp;quot;&quot;/&gt;&lt;property id=&quot;20307&quot; value=&quot;256&quot;/&gt;&lt;/object&gt;&lt;object type=&quot;3&quot; unique_id=&quot;10006&quot;&gt;&lt;property id=&quot;20148&quot; value=&quot;5&quot;/&gt;&lt;property id=&quot;20300&quot; value=&quot;Slide 49&quot;/&gt;&lt;property id=&quot;20307&quot; value=&quot;260&quot;/&gt;&lt;/object&gt;&lt;object type=&quot;3&quot; unique_id=&quot;10007&quot;&gt;&lt;property id=&quot;20148&quot; value=&quot;5&quot;/&gt;&lt;property id=&quot;20300&quot; value=&quot;Slide 50&quot;/&gt;&lt;property id=&quot;20307&quot; value=&quot;261&quot;/&gt;&lt;/object&gt;&lt;object type=&quot;3&quot; unique_id=&quot;10008&quot;&gt;&lt;property id=&quot;20148&quot; value=&quot;5&quot;/&gt;&lt;property id=&quot;20300&quot; value=&quot;Slide 51&quot;/&gt;&lt;property id=&quot;20307&quot; value=&quot;262&quot;/&gt;&lt;/object&gt;&lt;object type=&quot;3&quot; unique_id=&quot;10009&quot;&gt;&lt;property id=&quot;20148&quot; value=&quot;5&quot;/&gt;&lt;property id=&quot;20300&quot; value=&quot;Slide 53&quot;/&gt;&lt;property id=&quot;20307&quot; value=&quot;263&quot;/&gt;&lt;/object&gt;&lt;object type=&quot;3&quot; unique_id=&quot;10010&quot;&gt;&lt;property id=&quot;20148&quot; value=&quot;5&quot;/&gt;&lt;property id=&quot;20300&quot; value=&quot;Slide 54&quot;/&gt;&lt;property id=&quot;20307&quot; value=&quot;264&quot;/&gt;&lt;/object&gt;&lt;object type=&quot;3&quot; unique_id=&quot;10014&quot;&gt;&lt;property id=&quot;20148&quot; value=&quot;5&quot;/&gt;&lt;property id=&quot;20300&quot; value=&quot;Slide 52&quot;/&gt;&lt;property id=&quot;20307&quot; value=&quot;269&quot;/&gt;&lt;/object&gt;&lt;object type=&quot;3&quot; unique_id=&quot;10015&quot;&gt;&lt;property id=&quot;20148&quot; value=&quot;5&quot;/&gt;&lt;property id=&quot;20300&quot; value=&quot;Slide 55&quot;/&gt;&lt;property id=&quot;20307&quot; value=&quot;270&quot;/&gt;&lt;/object&gt;&lt;object type=&quot;3&quot; unique_id=&quot;10016&quot;&gt;&lt;property id=&quot;20148&quot; value=&quot;5&quot;/&gt;&lt;property id=&quot;20300&quot; value=&quot;Slide 58&quot;/&gt;&lt;property id=&quot;20307&quot; value=&quot;273&quot;/&gt;&lt;/object&gt;&lt;object type=&quot;3&quot; unique_id=&quot;10017&quot;&gt;&lt;property id=&quot;20148&quot; value=&quot;5&quot;/&gt;&lt;property id=&quot;20300&quot; value=&quot;Slide 56&quot;/&gt;&lt;property id=&quot;20307&quot; value=&quot;271&quot;/&gt;&lt;/object&gt;&lt;object type=&quot;3&quot; unique_id=&quot;10018&quot;&gt;&lt;property id=&quot;20148&quot; value=&quot;5&quot;/&gt;&lt;property id=&quot;20300&quot; value=&quot;Slide 57&quot;/&gt;&lt;property id=&quot;20307&quot; value=&quot;272&quot;/&gt;&lt;/object&gt;&lt;object type=&quot;3&quot; unique_id=&quot;10019&quot;&gt;&lt;property id=&quot;20148&quot; value=&quot;5&quot;/&gt;&lt;property id=&quot;20300&quot; value=&quot;Slide 59&quot;/&gt;&lt;property id=&quot;20307&quot; value=&quot;274&quot;/&gt;&lt;/object&gt;&lt;object type=&quot;3&quot; unique_id=&quot;10020&quot;&gt;&lt;property id=&quot;20148&quot; value=&quot;5&quot;/&gt;&lt;property id=&quot;20300&quot; value=&quot;Slide 47&quot;/&gt;&lt;property id=&quot;20307&quot; value=&quot;258&quot;/&gt;&lt;/object&gt;&lt;object type=&quot;3&quot; unique_id=&quot;10023&quot;&gt;&lt;property id=&quot;20148&quot; value=&quot;5&quot;/&gt;&lt;property id=&quot;20300&quot; value=&quot;Slide 60&quot;/&gt;&lt;property id=&quot;20307&quot; value=&quot;275&quot;/&gt;&lt;/object&gt;&lt;object type=&quot;3&quot; unique_id=&quot;10292&quot;&gt;&lt;property id=&quot;20148&quot; value=&quot;5&quot;/&gt;&lt;property id=&quot;20300&quot; value=&quot;Slide 65&quot;/&gt;&lt;property id=&quot;20307&quot; value=&quot;278&quot;/&gt;&lt;/object&gt;&lt;object type=&quot;3&quot; unique_id=&quot;11068&quot;&gt;&lt;property id=&quot;20148&quot; value=&quot;5&quot;/&gt;&lt;property id=&quot;20300&quot; value=&quot;Slide 2 - &amp;quot;Kompartment&amp;quot;&quot;/&gt;&lt;property id=&quot;20307&quot; value=&quot;307&quot;/&gt;&lt;/object&gt;&lt;object type=&quot;3&quot; unique_id=&quot;11119&quot;&gt;&lt;property id=&quot;20148&quot; value=&quot;5&quot;/&gt;&lt;property id=&quot;20300&quot; value=&quot;Slide 3&quot;/&gt;&lt;property id=&quot;20307&quot; value=&quot;308&quot;/&gt;&lt;/object&gt;&lt;object type=&quot;3&quot; unique_id=&quot;11120&quot;&gt;&lt;property id=&quot;20148&quot; value=&quot;5&quot;/&gt;&lt;property id=&quot;20300&quot; value=&quot;Slide 4&quot;/&gt;&lt;property id=&quot;20307&quot; value=&quot;338&quot;/&gt;&lt;/object&gt;&lt;object type=&quot;3&quot; unique_id=&quot;11121&quot;&gt;&lt;property id=&quot;20148&quot; value=&quot;5&quot;/&gt;&lt;property id=&quot;20300&quot; value=&quot;Slide 5&quot;/&gt;&lt;property id=&quot;20307&quot; value=&quot;342&quot;/&gt;&lt;/object&gt;&lt;object type=&quot;3&quot; unique_id=&quot;11122&quot;&gt;&lt;property id=&quot;20148&quot; value=&quot;5&quot;/&gt;&lt;property id=&quot;20300&quot; value=&quot;Slide 6&quot;/&gt;&lt;property id=&quot;20307&quot; value=&quot;341&quot;/&gt;&lt;/object&gt;&lt;object type=&quot;3&quot; unique_id=&quot;11123&quot;&gt;&lt;property id=&quot;20148&quot; value=&quot;5&quot;/&gt;&lt;property id=&quot;20300&quot; value=&quot;Slide 7&quot;/&gt;&lt;property id=&quot;20307&quot; value=&quot;345&quot;/&gt;&lt;/object&gt;&lt;object type=&quot;3&quot; unique_id=&quot;11124&quot;&gt;&lt;property id=&quot;20148&quot; value=&quot;5&quot;/&gt;&lt;property id=&quot;20300&quot; value=&quot;Slide 8&quot;/&gt;&lt;property id=&quot;20307&quot; value=&quot;347&quot;/&gt;&lt;/object&gt;&lt;object type=&quot;3&quot; unique_id=&quot;11125&quot;&gt;&lt;property id=&quot;20148&quot; value=&quot;5&quot;/&gt;&lt;property id=&quot;20300&quot; value=&quot;Slide 9&quot;/&gt;&lt;property id=&quot;20307&quot; value=&quot;340&quot;/&gt;&lt;/object&gt;&lt;object type=&quot;3&quot; unique_id=&quot;11126&quot;&gt;&lt;property id=&quot;20148&quot; value=&quot;5&quot;/&gt;&lt;property id=&quot;20300&quot; value=&quot;Slide 10&quot;/&gt;&lt;property id=&quot;20307&quot; value=&quot;339&quot;/&gt;&lt;/object&gt;&lt;object type=&quot;3&quot; unique_id=&quot;11127&quot;&gt;&lt;property id=&quot;20148&quot; value=&quot;5&quot;/&gt;&lt;property id=&quot;20300&quot; value=&quot;Slide 11&quot;/&gt;&lt;property id=&quot;20307&quot; value=&quot;309&quot;/&gt;&lt;/object&gt;&lt;object type=&quot;3&quot; unique_id=&quot;11128&quot;&gt;&lt;property id=&quot;20148&quot; value=&quot;5&quot;/&gt;&lt;property id=&quot;20300&quot; value=&quot;Slide 12&quot;/&gt;&lt;property id=&quot;20307&quot; value=&quot;343&quot;/&gt;&lt;/object&gt;&lt;object type=&quot;3&quot; unique_id=&quot;11129&quot;&gt;&lt;property id=&quot;20148&quot; value=&quot;5&quot;/&gt;&lt;property id=&quot;20300&quot; value=&quot;Slide 13&quot;/&gt;&lt;property id=&quot;20307&quot; value=&quot;310&quot;/&gt;&lt;/object&gt;&lt;object type=&quot;3&quot; unique_id=&quot;11130&quot;&gt;&lt;property id=&quot;20148&quot; value=&quot;5&quot;/&gt;&lt;property id=&quot;20300&quot; value=&quot;Slide 14&quot;/&gt;&lt;property id=&quot;20307&quot; value=&quot;344&quot;/&gt;&lt;/object&gt;&lt;object type=&quot;3&quot; unique_id=&quot;11131&quot;&gt;&lt;property id=&quot;20148&quot; value=&quot;5&quot;/&gt;&lt;property id=&quot;20300&quot; value=&quot;Slide 15&quot;/&gt;&lt;property id=&quot;20307&quot; value=&quot;311&quot;/&gt;&lt;/object&gt;&lt;object type=&quot;3&quot; unique_id=&quot;11132&quot;&gt;&lt;property id=&quot;20148&quot; value=&quot;5&quot;/&gt;&lt;property id=&quot;20300&quot; value=&quot;Slide 16&quot;/&gt;&lt;property id=&quot;20307&quot; value=&quot;348&quot;/&gt;&lt;/object&gt;&lt;object type=&quot;3&quot; unique_id=&quot;11133&quot;&gt;&lt;property id=&quot;20148&quot; value=&quot;5&quot;/&gt;&lt;property id=&quot;20300&quot; value=&quot;Slide 17 - &amp;quot;Mass Compartment&amp;quot;&quot;/&gt;&lt;property id=&quot;20307&quot; value=&quot;312&quot;/&gt;&lt;/object&gt;&lt;object type=&quot;3&quot; unique_id=&quot;11134&quot;&gt;&lt;property id=&quot;20148&quot; value=&quot;5&quot;/&gt;&lt;property id=&quot;20300&quot; value=&quot;Slide 18 - &amp;quot;Forrester Dynamics&amp;quot;&quot;/&gt;&lt;property id=&quot;20307&quot; value=&quot;313&quot;/&gt;&lt;/object&gt;&lt;object type=&quot;3&quot; unique_id=&quot;11135&quot;&gt;&lt;property id=&quot;20148&quot; value=&quot;5&quot;/&gt;&lt;property id=&quot;20300&quot; value=&quot;Slide 19 - &amp;quot;Forrester Dynamics&amp;quot;&quot;/&gt;&lt;property id=&quot;20307&quot; value=&quot;314&quot;/&gt;&lt;/object&gt;&lt;object type=&quot;3&quot; unique_id=&quot;11136&quot;&gt;&lt;property id=&quot;20148&quot; value=&quot;5&quot;/&gt;&lt;property id=&quot;20300&quot; value=&quot;Slide 20 - &amp;quot;Forrester Dynamics&amp;quot;&quot;/&gt;&lt;property id=&quot;20307&quot; value=&quot;315&quot;/&gt;&lt;/object&gt;&lt;object type=&quot;3&quot; unique_id=&quot;11137&quot;&gt;&lt;property id=&quot;20148&quot; value=&quot;5&quot;/&gt;&lt;property id=&quot;20300&quot; value=&quot;Slide 21 - &amp;quot;Forrester Dynamics&amp;quot;&quot;/&gt;&lt;property id=&quot;20307&quot; value=&quot;316&quot;/&gt;&lt;/object&gt;&lt;object type=&quot;3&quot; unique_id=&quot;11138&quot;&gt;&lt;property id=&quot;20148&quot; value=&quot;5&quot;/&gt;&lt;property id=&quot;20300&quot; value=&quot;Slide 22 - &amp;quot;Forrester Dynamics&amp;quot;&quot;/&gt;&lt;property id=&quot;20307&quot; value=&quot;317&quot;/&gt;&lt;/object&gt;&lt;object type=&quot;3&quot; unique_id=&quot;11139&quot;&gt;&lt;property id=&quot;20148&quot; value=&quot;5&quot;/&gt;&lt;property id=&quot;20300&quot; value=&quot;Slide 23 - &amp;quot;Forrester Dynamics&amp;quot;&quot;/&gt;&lt;property id=&quot;20307&quot; value=&quot;318&quot;/&gt;&lt;/object&gt;&lt;object type=&quot;3&quot; unique_id=&quot;11140&quot;&gt;&lt;property id=&quot;20148&quot; value=&quot;5&quot;/&gt;&lt;property id=&quot;20300&quot; value=&quot;Slide 24&quot;/&gt;&lt;property id=&quot;20307&quot; value=&quot;349&quot;/&gt;&lt;/object&gt;&lt;object type=&quot;3&quot; unique_id=&quot;11141&quot;&gt;&lt;property id=&quot;20148&quot; value=&quot;5&quot;/&gt;&lt;property id=&quot;20300&quot; value=&quot;Slide 25 - &amp;quot;Forrester Dynamics&amp;quot;&quot;/&gt;&lt;property id=&quot;20307&quot; value=&quot;319&quot;/&gt;&lt;/object&gt;&lt;object type=&quot;3&quot; unique_id=&quot;11142&quot;&gt;&lt;property id=&quot;20148&quot; value=&quot;5&quot;/&gt;&lt;property id=&quot;20300&quot; value=&quot;Slide 26 - &amp;quot;Model SIR&amp;quot;&quot;/&gt;&lt;property id=&quot;20307&quot; value=&quot;320&quot;/&gt;&lt;/object&gt;&lt;object type=&quot;3&quot; unique_id=&quot;11143&quot;&gt;&lt;property id=&quot;20148&quot; value=&quot;5&quot;/&gt;&lt;property id=&quot;20300&quot; value=&quot;Slide 27 - &amp;quot;Model SIR&amp;quot;&quot;/&gt;&lt;property id=&quot;20307&quot; value=&quot;350&quot;/&gt;&lt;/object&gt;&lt;object type=&quot;3&quot; unique_id=&quot;11144&quot;&gt;&lt;property id=&quot;20148&quot; value=&quot;5&quot;/&gt;&lt;property id=&quot;20300&quot; value=&quot;Slide 28 - &amp;quot;Aplikace modelu SIR&amp;quot;&quot;/&gt;&lt;property id=&quot;20307&quot; value=&quot;321&quot;/&gt;&lt;/object&gt;&lt;object type=&quot;3&quot; unique_id=&quot;11145&quot;&gt;&lt;property id=&quot;20148&quot; value=&quot;5&quot;/&gt;&lt;property id=&quot;20300&quot; value=&quot;Slide 29 - &amp;quot;Model šíření AIDS&amp;#x0D;&amp;#x0A;v homosexuální populaci&amp;quot;&quot;/&gt;&lt;property id=&quot;20307&quot; value=&quot;322&quot;/&gt;&lt;/object&gt;&lt;object type=&quot;3&quot; unique_id=&quot;11146&quot;&gt;&lt;property id=&quot;20148&quot; value=&quot;5&quot;/&gt;&lt;property id=&quot;20300&quot; value=&quot;Slide 30 - &amp;quot;Model šíření AIDS&amp;#x0D;&amp;#x0A;v homosexuální populaci&amp;quot;&quot;/&gt;&lt;property id=&quot;20307&quot; value=&quot;323&quot;/&gt;&lt;/object&gt;&lt;object type=&quot;3&quot; unique_id=&quot;11147&quot;&gt;&lt;property id=&quot;20148&quot; value=&quot;5&quot;/&gt;&lt;property id=&quot;20300&quot; value=&quot;Slide 32 - &amp;quot;Model šíření AIDS&amp;#x0D;&amp;#x0A;v homosexuální populaci&amp;quot;&quot;/&gt;&lt;property id=&quot;20307&quot; value=&quot;324&quot;/&gt;&lt;/object&gt;&lt;object type=&quot;3&quot; unique_id=&quot;11148&quot;&gt;&lt;property id=&quot;20148&quot; value=&quot;5&quot;/&gt;&lt;property id=&quot;20300&quot; value=&quot;Slide 33 - &amp;quot;Implementace modelu šíření AIDS v homosexuální populaci&amp;quot;&quot;/&gt;&lt;property id=&quot;20307&quot; value=&quot;351&quot;/&gt;&lt;/object&gt;&lt;object type=&quot;3&quot; unique_id=&quot;11149&quot;&gt;&lt;property id=&quot;20148&quot; value=&quot;5&quot;/&gt;&lt;property id=&quot;20300&quot; value=&quot;Slide 34 - &amp;quot;Model šíření AIDS&amp;#x0D;&amp;#x0A;v homosexuální populaci&amp;quot;&quot;/&gt;&lt;property id=&quot;20307&quot; value=&quot;325&quot;/&gt;&lt;/object&gt;&lt;object type=&quot;3&quot; unique_id=&quot;11150&quot;&gt;&lt;property id=&quot;20148&quot; value=&quot;5&quot;/&gt;&lt;property id=&quot;20300&quot; value=&quot;Slide 35 - &amp;quot;Volume Compartment&amp;quot;&quot;/&gt;&lt;property id=&quot;20307&quot; value=&quot;326&quot;/&gt;&lt;/object&gt;&lt;object type=&quot;3&quot; unique_id=&quot;11151&quot;&gt;&lt;property id=&quot;20148&quot; value=&quot;5&quot;/&gt;&lt;property id=&quot;20300&quot; value=&quot;Slide 36&quot;/&gt;&lt;property id=&quot;20307&quot; value=&quot;327&quot;/&gt;&lt;/object&gt;&lt;object type=&quot;3&quot; unique_id=&quot;11152&quot;&gt;&lt;property id=&quot;20148&quot; value=&quot;5&quot;/&gt;&lt;property id=&quot;20300&quot; value=&quot;Slide 37&quot;/&gt;&lt;property id=&quot;20307&quot; value=&quot;328&quot;/&gt;&lt;/object&gt;&lt;object type=&quot;3&quot; unique_id=&quot;11153&quot;&gt;&lt;property id=&quot;20148&quot; value=&quot;5&quot;/&gt;&lt;property id=&quot;20300&quot; value=&quot;Slide 38 - &amp;quot;Concentration Compartment&amp;quot;&quot;/&gt;&lt;property id=&quot;20307&quot; value=&quot;329&quot;/&gt;&lt;/object&gt;&lt;object type=&quot;3&quot; unique_id=&quot;11154&quot;&gt;&lt;property id=&quot;20148&quot; value=&quot;5&quot;/&gt;&lt;property id=&quot;20300&quot; value=&quot;Slide 39&quot;/&gt;&lt;property id=&quot;20307&quot; value=&quot;330&quot;/&gt;&lt;/object&gt;&lt;object type=&quot;3&quot; unique_id=&quot;11155&quot;&gt;&lt;property id=&quot;20148&quot; value=&quot;5&quot;/&gt;&lt;property id=&quot;20300&quot; value=&quot;Slide 40&quot;/&gt;&lt;property id=&quot;20307&quot; value=&quot;331&quot;/&gt;&lt;/object&gt;&lt;object type=&quot;3&quot; unique_id=&quot;11156&quot;&gt;&lt;property id=&quot;20148&quot; value=&quot;5&quot;/&gt;&lt;property id=&quot;20300&quot; value=&quot;Slide 41&quot;/&gt;&lt;property id=&quot;20307&quot; value=&quot;332&quot;/&gt;&lt;/object&gt;&lt;object type=&quot;3&quot; unique_id=&quot;11157&quot;&gt;&lt;property id=&quot;20148&quot; value=&quot;5&quot;/&gt;&lt;property id=&quot;20300&quot; value=&quot;Slide 42&quot;/&gt;&lt;property id=&quot;20307&quot; value=&quot;333&quot;/&gt;&lt;/object&gt;&lt;object type=&quot;3&quot; unique_id=&quot;11158&quot;&gt;&lt;property id=&quot;20148&quot; value=&quot;5&quot;/&gt;&lt;property id=&quot;20300&quot; value=&quot;Slide 43&quot;/&gt;&lt;property id=&quot;20307&quot; value=&quot;334&quot;/&gt;&lt;/object&gt;&lt;object type=&quot;3&quot; unique_id=&quot;11159&quot;&gt;&lt;property id=&quot;20148&quot; value=&quot;5&quot;/&gt;&lt;property id=&quot;20300&quot; value=&quot;Slide 44&quot;/&gt;&lt;property id=&quot;20307&quot; value=&quot;335&quot;/&gt;&lt;/object&gt;&lt;object type=&quot;3&quot; unique_id=&quot;11160&quot;&gt;&lt;property id=&quot;20148&quot; value=&quot;5&quot;/&gt;&lt;property id=&quot;20300&quot; value=&quot;Slide 45&quot;/&gt;&lt;property id=&quot;20307&quot; value=&quot;336&quot;/&gt;&lt;/object&gt;&lt;object type=&quot;3&quot; unique_id=&quot;11161&quot;&gt;&lt;property id=&quot;20148&quot; value=&quot;5&quot;/&gt;&lt;property id=&quot;20300&quot; value=&quot;Slide 46 - &amp;quot;Kompartmentová analýza ve farmakologii&amp;quot;&quot;/&gt;&lt;property id=&quot;20307&quot; value=&quot;337&quot;/&gt;&lt;/object&gt;&lt;object type=&quot;3&quot; unique_id=&quot;11162&quot;&gt;&lt;property id=&quot;20148&quot; value=&quot;5&quot;/&gt;&lt;property id=&quot;20300&quot; value=&quot;Slide 48&quot;/&gt;&lt;property id=&quot;20307&quot; value=&quot;259&quot;/&gt;&lt;/object&gt;&lt;object type=&quot;3&quot; unique_id=&quot;11163&quot;&gt;&lt;property id=&quot;20148&quot; value=&quot;5&quot;/&gt;&lt;property id=&quot;20300&quot; value=&quot;Slide 61&quot;/&gt;&lt;property id=&quot;20307&quot; value=&quot;276&quot;/&gt;&lt;/object&gt;&lt;object type=&quot;3&quot; unique_id=&quot;11164&quot;&gt;&lt;property id=&quot;20148&quot; value=&quot;5&quot;/&gt;&lt;property id=&quot;20300&quot; value=&quot;Slide 62&quot;/&gt;&lt;property id=&quot;20307&quot; value=&quot;277&quot;/&gt;&lt;/object&gt;&lt;object type=&quot;3&quot; unique_id=&quot;11165&quot;&gt;&lt;property id=&quot;20148&quot; value=&quot;5&quot;/&gt;&lt;property id=&quot;20300&quot; value=&quot;Slide 63 - &amp;quot;Příklad: Kompartmentová analýza&amp;quot;&quot;/&gt;&lt;property id=&quot;20307&quot; value=&quot;353&quot;/&gt;&lt;/object&gt;&lt;object type=&quot;3&quot; unique_id=&quot;11166&quot;&gt;&lt;property id=&quot;20148&quot; value=&quot;5&quot;/&gt;&lt;property id=&quot;20300&quot; value=&quot;Slide 64 - &amp;quot;Příklad: Kompartmentová analýza&amp;quot;&quot;/&gt;&lt;property id=&quot;20307&quot; value=&quot;354&quot;/&gt;&lt;/object&gt;&lt;object type=&quot;3&quot; unique_id=&quot;11167&quot;&gt;&lt;property id=&quot;20148&quot; value=&quot;5&quot;/&gt;&lt;property id=&quot;20300&quot; value=&quot;Slide 66&quot;/&gt;&lt;property id=&quot;20307&quot; value=&quot;355&quot;/&gt;&lt;/object&gt;&lt;object type=&quot;3&quot; unique_id=&quot;11168&quot;&gt;&lt;property id=&quot;20148&quot; value=&quot;5&quot;/&gt;&lt;property id=&quot;20300&quot; value=&quot;Slide 67 - &amp;quot;Analýza lineárních regulačních systémů v časové doméně&amp;quot;&quot;/&gt;&lt;property id=&quot;20307&quot; value=&quot;356&quot;/&gt;&lt;/object&gt;&lt;object type=&quot;3&quot; unique_id=&quot;11169&quot;&gt;&lt;property id=&quot;20148&quot; value=&quot;5&quot;/&gt;&lt;property id=&quot;20300&quot; value=&quot;Slide 68 - &amp;quot;Studijní materiál&amp;quot;&quot;/&gt;&lt;property id=&quot;20307&quot; value=&quot;357&quot;/&gt;&lt;/object&gt;&lt;object type=&quot;3&quot; unique_id=&quot;11170&quot;&gt;&lt;property id=&quot;20148&quot; value=&quot;5&quot;/&gt;&lt;property id=&quot;20300&quot; value=&quot;Slide 69 - &amp;quot;Nejjednodušší model mechaniky dýchání&amp;quot;&quot;/&gt;&lt;property id=&quot;20307&quot; value=&quot;358&quot;/&gt;&lt;/object&gt;&lt;object type=&quot;3&quot; unique_id=&quot;11171&quot;&gt;&lt;property id=&quot;20148&quot; value=&quot;5&quot;/&gt;&lt;property id=&quot;20300&quot; value=&quot;Slide 70 - &amp;quot;Nejjednodušší model mechaniky dýchání&amp;quot;&quot;/&gt;&lt;property id=&quot;20307&quot; value=&quot;359&quot;/&gt;&lt;/object&gt;&lt;object type=&quot;3&quot; unique_id=&quot;11172&quot;&gt;&lt;property id=&quot;20148&quot; value=&quot;5&quot;/&gt;&lt;property id=&quot;20300&quot; value=&quot;Slide 71 - &amp;quot;Nejjednodušší model mechaniky dýchání&amp;quot;&quot;/&gt;&lt;property id=&quot;20307&quot; value=&quot;360&quot;/&gt;&lt;/object&gt;&lt;object type=&quot;3&quot; unique_id=&quot;11173&quot;&gt;&lt;property id=&quot;20148&quot; value=&quot;5&quot;/&gt;&lt;property id=&quot;20300&quot; value=&quot;Slide 72&quot;/&gt;&lt;property id=&quot;20307&quot; value=&quot;361&quot;/&gt;&lt;/object&gt;&lt;object type=&quot;3&quot; unique_id=&quot;11174&quot;&gt;&lt;property id=&quot;20148&quot; value=&quot;5&quot;/&gt;&lt;property id=&quot;20300&quot; value=&quot;Slide 73 - &amp;quot;Logaritmické zrcadlo&amp;quot;&quot;/&gt;&lt;property id=&quot;20307&quot; value=&quot;362&quot;/&gt;&lt;/object&gt;&lt;object type=&quot;3&quot; unique_id=&quot;11175&quot;&gt;&lt;property id=&quot;20148&quot; value=&quot;5&quot;/&gt;&lt;property id=&quot;20300&quot; value=&quot;Slide 74 - &amp;quot;Laplaceovo zrcadlo&amp;quot;&quot;/&gt;&lt;property id=&quot;20307&quot; value=&quot;363&quot;/&gt;&lt;/object&gt;&lt;object type=&quot;3&quot; unique_id=&quot;11176&quot;&gt;&lt;property id=&quot;20148&quot; value=&quot;5&quot;/&gt;&lt;property id=&quot;20300&quot; value=&quot;Slide 75 - &amp;quot;Laplaceovo zrcadlo&amp;quot;&quot;/&gt;&lt;property id=&quot;20307&quot; value=&quot;364&quot;/&gt;&lt;/object&gt;&lt;object type=&quot;3&quot; unique_id=&quot;11177&quot;&gt;&lt;property id=&quot;20148&quot; value=&quot;5&quot;/&gt;&lt;property id=&quot;20300&quot; value=&quot;Slide 76 - &amp;quot;Laplaceovo zrcadlo&amp;quot;&quot;/&gt;&lt;property id=&quot;20307&quot; value=&quot;365&quot;/&gt;&lt;/object&gt;&lt;object type=&quot;3&quot; unique_id=&quot;11178&quot;&gt;&lt;property id=&quot;20148&quot; value=&quot;5&quot;/&gt;&lt;property id=&quot;20300&quot; value=&quot;Slide 77 - &amp;quot;Laplaceovo zrcadlo&amp;quot;&quot;/&gt;&lt;property id=&quot;20307&quot; value=&quot;366&quot;/&gt;&lt;/object&gt;&lt;object type=&quot;3&quot; unique_id=&quot;11179&quot;&gt;&lt;property id=&quot;20148&quot; value=&quot;5&quot;/&gt;&lt;property id=&quot;20300&quot; value=&quot;Slide 78 - &amp;quot;Laplaceovo zrcadlo&amp;quot;&quot;/&gt;&lt;property id=&quot;20307&quot; value=&quot;367&quot;/&gt;&lt;/object&gt;&lt;object type=&quot;3&quot; unique_id=&quot;11180&quot;&gt;&lt;property id=&quot;20148&quot; value=&quot;5&quot;/&gt;&lt;property id=&quot;20300&quot; value=&quot;Slide 79 - &amp;quot;Laplaceovo zrcadlo&amp;quot;&quot;/&gt;&lt;property id=&quot;20307&quot; value=&quot;368&quot;/&gt;&lt;/object&gt;&lt;object type=&quot;3&quot; unique_id=&quot;11181&quot;&gt;&lt;property id=&quot;20148&quot; value=&quot;5&quot;/&gt;&lt;property id=&quot;20300&quot; value=&quot;Slide 80 - &amp;quot;Laplaceovo zrcadlo&amp;quot;&quot;/&gt;&lt;property id=&quot;20307&quot; value=&quot;369&quot;/&gt;&lt;/object&gt;&lt;object type=&quot;3&quot; unique_id=&quot;11182&quot;&gt;&lt;property id=&quot;20148&quot; value=&quot;5&quot;/&gt;&lt;property id=&quot;20300&quot; value=&quot;Slide 81 - &amp;quot;Laplaceovo zrcadlo&amp;quot;&quot;/&gt;&lt;property id=&quot;20307&quot; value=&quot;370&quot;/&gt;&lt;/object&gt;&lt;object type=&quot;3&quot; unique_id=&quot;11183&quot;&gt;&lt;property id=&quot;20148&quot; value=&quot;5&quot;/&gt;&lt;property id=&quot;20300&quot; value=&quot;Slide 82 - &amp;quot;Laplaceovo zrcadlo&amp;quot;&quot;/&gt;&lt;property id=&quot;20307&quot; value=&quot;371&quot;/&gt;&lt;/object&gt;&lt;object type=&quot;3&quot; unique_id=&quot;11184&quot;&gt;&lt;property id=&quot;20148&quot; value=&quot;5&quot;/&gt;&lt;property id=&quot;20300&quot; value=&quot;Slide 83 - &amp;quot;Laplaceovo zrcadlo&amp;quot;&quot;/&gt;&lt;property id=&quot;20307&quot; value=&quot;372&quot;/&gt;&lt;/object&gt;&lt;object type=&quot;3&quot; unique_id=&quot;11185&quot;&gt;&lt;property id=&quot;20148&quot; value=&quot;5&quot;/&gt;&lt;property id=&quot;20300&quot; value=&quot;Slide 84 - &amp;quot;Laplaceovo zrcadlo&amp;quot;&quot;/&gt;&lt;property id=&quot;20307&quot; value=&quot;373&quot;/&gt;&lt;/object&gt;&lt;object type=&quot;3&quot; unique_id=&quot;11186&quot;&gt;&lt;property id=&quot;20148&quot; value=&quot;5&quot;/&gt;&lt;property id=&quot;20300&quot; value=&quot;Slide 85 - &amp;quot;Laplaceovo zrcadlo&amp;quot;&quot;/&gt;&lt;property id=&quot;20307&quot; value=&quot;374&quot;/&gt;&lt;/object&gt;&lt;object type=&quot;3&quot; unique_id=&quot;11187&quot;&gt;&lt;property id=&quot;20148&quot; value=&quot;5&quot;/&gt;&lt;property id=&quot;20300&quot; value=&quot;Slide 86 - &amp;quot;Laplaceovo zrcadlo&amp;quot;&quot;/&gt;&lt;property id=&quot;20307&quot; value=&quot;375&quot;/&gt;&lt;/object&gt;&lt;object type=&quot;3&quot; unique_id=&quot;11188&quot;&gt;&lt;property id=&quot;20148&quot; value=&quot;5&quot;/&gt;&lt;property id=&quot;20300&quot; value=&quot;Slide 87 - &amp;quot;Laplaceovo zrcadlo&amp;quot;&quot;/&gt;&lt;property id=&quot;20307&quot; value=&quot;376&quot;/&gt;&lt;/object&gt;&lt;object type=&quot;3&quot; unique_id=&quot;11189&quot;&gt;&lt;property id=&quot;20148&quot; value=&quot;5&quot;/&gt;&lt;property id=&quot;20300&quot; value=&quot;Slide 88 - &amp;quot;Laplaceovo zrcadlo&amp;quot;&quot;/&gt;&lt;property id=&quot;20307&quot; value=&quot;377&quot;/&gt;&lt;/object&gt;&lt;object type=&quot;3&quot; unique_id=&quot;11190&quot;&gt;&lt;property id=&quot;20148&quot; value=&quot;5&quot;/&gt;&lt;property id=&quot;20300&quot; value=&quot;Slide 89 - &amp;quot;Laplaceovo zrcadlo&amp;quot;&quot;/&gt;&lt;property id=&quot;20307&quot; value=&quot;378&quot;/&gt;&lt;/object&gt;&lt;object type=&quot;3&quot; unique_id=&quot;11191&quot;&gt;&lt;property id=&quot;20148&quot; value=&quot;5&quot;/&gt;&lt;property id=&quot;20300&quot; value=&quot;Slide 90&quot;/&gt;&lt;property id=&quot;20307&quot; value=&quot;379&quot;/&gt;&lt;/object&gt;&lt;object type=&quot;3&quot; unique_id=&quot;11192&quot;&gt;&lt;property id=&quot;20148&quot; value=&quot;5&quot;/&gt;&lt;property id=&quot;20300&quot; value=&quot;Slide 91 - &amp;quot;Laplaceovo zrcadlo&amp;quot;&quot;/&gt;&lt;property id=&quot;20307&quot; value=&quot;380&quot;/&gt;&lt;/object&gt;&lt;object type=&quot;3&quot; unique_id=&quot;11193&quot;&gt;&lt;property id=&quot;20148&quot; value=&quot;5&quot;/&gt;&lt;property id=&quot;20300&quot; value=&quot;Slide 92 - &amp;quot;Nejjednodušší model mechaniky dýchání&amp;quot;&quot;/&gt;&lt;property id=&quot;20307&quot; value=&quot;381&quot;/&gt;&lt;/object&gt;&lt;object type=&quot;3&quot; unique_id=&quot;11909&quot;&gt;&lt;property id=&quot;20148&quot; value=&quot;5&quot;/&gt;&lt;property id=&quot;20300&quot; value=&quot;Slide 31 - &amp;quot;Model šíření AIDS v homosexuální populaci&amp;quot;&quot;/&gt;&lt;property id=&quot;20307&quot; value=&quot;3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delování cirkulačního systému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Modelování cirkulačního systému</Template>
  <TotalTime>1126</TotalTime>
  <Words>1742</Words>
  <Application>Microsoft Office PowerPoint</Application>
  <PresentationFormat>Předvádění na obrazovce (4:3)</PresentationFormat>
  <Paragraphs>719</Paragraphs>
  <Slides>92</Slides>
  <Notes>24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92</vt:i4>
      </vt:variant>
    </vt:vector>
  </HeadingPairs>
  <TitlesOfParts>
    <vt:vector size="93" baseType="lpstr">
      <vt:lpstr>Modelování cirkulačního systému</vt:lpstr>
      <vt:lpstr>Dynamika fyziologických systémů</vt:lpstr>
      <vt:lpstr>Kompartment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Mass Compartment</vt:lpstr>
      <vt:lpstr>Forrester Dynamics</vt:lpstr>
      <vt:lpstr>Forrester Dynamics</vt:lpstr>
      <vt:lpstr>Forrester Dynamics</vt:lpstr>
      <vt:lpstr>Forrester Dynamics</vt:lpstr>
      <vt:lpstr>Forrester Dynamics</vt:lpstr>
      <vt:lpstr>Forrester Dynamics</vt:lpstr>
      <vt:lpstr>Snímek 24</vt:lpstr>
      <vt:lpstr>Forrester Dynamics</vt:lpstr>
      <vt:lpstr>Model SIR</vt:lpstr>
      <vt:lpstr>Model SIR</vt:lpstr>
      <vt:lpstr>Aplikace modelu SIR</vt:lpstr>
      <vt:lpstr>Model šíření AIDS v homosexuální populaci</vt:lpstr>
      <vt:lpstr>Model šíření AIDS v homosexuální populaci</vt:lpstr>
      <vt:lpstr>Model šíření AIDS v homosexuální populaci</vt:lpstr>
      <vt:lpstr>Model šíření AIDS v homosexuální populaci</vt:lpstr>
      <vt:lpstr>Implementace modelu šíření AIDS v homosexuální populaci</vt:lpstr>
      <vt:lpstr>Model šíření AIDS v homosexuální populaci</vt:lpstr>
      <vt:lpstr>Volume Compartment</vt:lpstr>
      <vt:lpstr>Snímek 36</vt:lpstr>
      <vt:lpstr>Snímek 37</vt:lpstr>
      <vt:lpstr>Concentration Compartment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Kompartmentová analýza ve farmakologii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Příklad: Kompartmentová analýza</vt:lpstr>
      <vt:lpstr>Příklad: Kompartmentová analýza</vt:lpstr>
      <vt:lpstr>Snímek 65</vt:lpstr>
      <vt:lpstr>Snímek 66</vt:lpstr>
      <vt:lpstr>Analýza lineárních regulačních systémů v časové doméně</vt:lpstr>
      <vt:lpstr>Studijní materiál</vt:lpstr>
      <vt:lpstr>Nejjednodušší model mechaniky dýchání</vt:lpstr>
      <vt:lpstr>Nejjednodušší model mechaniky dýchání</vt:lpstr>
      <vt:lpstr>Nejjednodušší model mechaniky dýchání</vt:lpstr>
      <vt:lpstr>Snímek 72</vt:lpstr>
      <vt:lpstr>Logaritmické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Snímek 90</vt:lpstr>
      <vt:lpstr>Laplaceovo zrcadlo</vt:lpstr>
      <vt:lpstr>Nejjednodušší model mechaniky dýchání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se nestihlo….</dc:title>
  <dc:creator>Jirka</dc:creator>
  <cp:lastModifiedBy>Jiří Kofránek</cp:lastModifiedBy>
  <cp:revision>29</cp:revision>
  <dcterms:created xsi:type="dcterms:W3CDTF">2012-12-18T20:24:07Z</dcterms:created>
  <dcterms:modified xsi:type="dcterms:W3CDTF">2013-11-06T15:00:39Z</dcterms:modified>
</cp:coreProperties>
</file>