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custDataLst>
    <p:tags r:id="rId3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2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69" autoAdjust="0"/>
  </p:normalViewPr>
  <p:slideViewPr>
    <p:cSldViewPr>
      <p:cViewPr varScale="1">
        <p:scale>
          <a:sx n="100" d="100"/>
          <a:sy n="100" d="100"/>
        </p:scale>
        <p:origin x="946" y="82"/>
      </p:cViewPr>
      <p:guideLst>
        <p:guide orient="horz" pos="981"/>
        <p:guide pos="2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A74E9-21A5-493D-98DC-EE3F8D7F1964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18547-4B6B-42EC-9BF6-C29840B7D3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34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DB7C7E-00BC-4618-960C-E981D5102154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9708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B6D9AA-0551-4B8A-9C43-F061FD9D127C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880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0727CF-A840-45A6-955E-71B5E93733BC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554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864D7F-9ABF-4265-9CE2-0A374E3B6876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4772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868237-C183-4111-A0A5-86272C5A7BEE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7715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8EBD04-1587-4BF3-AEB1-9A7F730B261B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30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B52F81-351D-460D-BC54-6B56F4568F13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440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8CC009-C4F9-4B6B-B6FF-0E1AB72128F3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0572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5C449F-7B1D-49F9-83D6-1CF1296590CC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119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986EF9-67AD-49EF-B573-5756DEC0AB4A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46515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1BA747-C41D-4513-BC4E-EB8BFA905CF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4328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C4FCA2-9348-412C-8591-CDBD247B741D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099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FDED91-2261-41E1-8768-0914E9BEA5A5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0821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CF723E-7662-4900-83CB-CAE51BF493B6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4581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7515EC-921D-40CF-8F25-7C84253FC026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38473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87081B-3174-46C7-BE73-290AFB5D65EA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4862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4BBD9B-3797-4B55-9DEB-EA4AFFE02253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076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7D5B51-CE89-4FAA-90DB-1D223D8AB47B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8104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F241B2-ED43-4233-AFF3-40A5A4043E50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4385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7F8A88-06CA-418B-AA3E-A099805E5208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0105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129B43-41B5-4987-8FEE-EB5E4D8A187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9102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11C49C-509C-4757-923D-0BCA48567E53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1822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0C9853-0251-4E1B-B315-CE32F0C212D3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247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8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93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88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46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30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9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69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96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3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53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9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4F0E-7DCA-4AFA-A65F-10DAB48B7D6E}" type="datetimeFigureOut">
              <a:rPr lang="cs-CZ" smtClean="0"/>
              <a:pPr/>
              <a:t>11. 12. 2014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25AE-AA3C-4120-916C-9799B0BDD7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96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2.jpe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44.png"/><Relationship Id="rId4" Type="http://schemas.openxmlformats.org/officeDocument/2006/relationships/image" Target="../media/image36.jpe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2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6.jpeg"/><Relationship Id="rId9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2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6.jpeg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2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6.jpeg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2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6.jpeg"/><Relationship Id="rId9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2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50.png"/><Relationship Id="rId4" Type="http://schemas.openxmlformats.org/officeDocument/2006/relationships/image" Target="../media/image36.jpeg"/><Relationship Id="rId9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2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6.jpeg"/><Relationship Id="rId9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2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6.jpeg"/><Relationship Id="rId9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2.jpe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54.png"/><Relationship Id="rId4" Type="http://schemas.openxmlformats.org/officeDocument/2006/relationships/image" Target="../media/image36.jpeg"/><Relationship Id="rId9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3" Type="http://schemas.openxmlformats.org/officeDocument/2006/relationships/image" Target="../media/image36.jpeg"/><Relationship Id="rId21" Type="http://schemas.openxmlformats.org/officeDocument/2006/relationships/image" Target="../media/image72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24" Type="http://schemas.openxmlformats.org/officeDocument/2006/relationships/image" Target="../media/image75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23" Type="http://schemas.openxmlformats.org/officeDocument/2006/relationships/image" Target="../media/image74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Relationship Id="rId22" Type="http://schemas.openxmlformats.org/officeDocument/2006/relationships/image" Target="../media/image7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png"/><Relationship Id="rId4" Type="http://schemas.openxmlformats.org/officeDocument/2006/relationships/image" Target="../media/image8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36.jpe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Relationship Id="rId9" Type="http://schemas.openxmlformats.org/officeDocument/2006/relationships/image" Target="../media/image8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2.jpe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44.png"/><Relationship Id="rId4" Type="http://schemas.openxmlformats.org/officeDocument/2006/relationships/image" Target="../media/image36.jpeg"/><Relationship Id="rId9" Type="http://schemas.openxmlformats.org/officeDocument/2006/relationships/image" Target="../media/image4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32.jpeg"/><Relationship Id="rId7" Type="http://schemas.openxmlformats.org/officeDocument/2006/relationships/image" Target="../media/image9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3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1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22.png"/><Relationship Id="rId3" Type="http://schemas.openxmlformats.org/officeDocument/2006/relationships/image" Target="../media/image21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jpeg"/><Relationship Id="rId15" Type="http://schemas.openxmlformats.org/officeDocument/2006/relationships/image" Target="../media/image33.jpe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2.jpeg"/><Relationship Id="rId7" Type="http://schemas.openxmlformats.org/officeDocument/2006/relationships/image" Target="../media/image21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39.png"/><Relationship Id="rId5" Type="http://schemas.openxmlformats.org/officeDocument/2006/relationships/image" Target="../media/image35.png"/><Relationship Id="rId10" Type="http://schemas.openxmlformats.org/officeDocument/2006/relationships/image" Target="../media/image38.png"/><Relationship Id="rId4" Type="http://schemas.openxmlformats.org/officeDocument/2006/relationships/image" Target="../media/image34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r>
              <a:rPr lang="cs-CZ" altLang="cs-CZ" dirty="0" smtClean="0"/>
              <a:t>Analýza lineárních regulačních systémů v časové doméně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2627784" y="3212976"/>
            <a:ext cx="4752529" cy="3037689"/>
            <a:chOff x="179511" y="764704"/>
            <a:chExt cx="4752529" cy="303768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1" y="764704"/>
              <a:ext cx="4540377" cy="3037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ovéPole 5"/>
            <p:cNvSpPr txBox="1"/>
            <p:nvPr/>
          </p:nvSpPr>
          <p:spPr>
            <a:xfrm>
              <a:off x="1619672" y="2996952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 </a:t>
              </a:r>
              <a:r>
                <a:rPr lang="cs-CZ" dirty="0" err="1" smtClean="0"/>
                <a:t>Modelice</a:t>
              </a:r>
              <a:r>
                <a:rPr lang="cs-CZ" dirty="0" smtClean="0"/>
                <a:t> (ale i v </a:t>
              </a:r>
              <a:r>
                <a:rPr lang="cs-CZ" dirty="0" err="1" smtClean="0"/>
                <a:t>Simulinku</a:t>
              </a:r>
              <a:r>
                <a:rPr lang="cs-CZ" dirty="0" smtClean="0"/>
                <a:t>)</a:t>
              </a:r>
            </a:p>
            <a:p>
              <a:r>
                <a:rPr lang="cs-CZ" dirty="0" smtClean="0"/>
                <a:t> máme blok </a:t>
              </a:r>
              <a:r>
                <a:rPr lang="cs-CZ" dirty="0" err="1" smtClean="0"/>
                <a:t>TransfeFunction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40401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0243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0244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0245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0248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39" name="TextovéPole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15" y="6165304"/>
            <a:ext cx="1825444" cy="676660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0" name="TextovéPole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75856" y="6165304"/>
            <a:ext cx="3497396" cy="648126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0263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Snadnější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9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10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57" name="Šipka doprava 56"/>
          <p:cNvSpPr/>
          <p:nvPr/>
        </p:nvSpPr>
        <p:spPr>
          <a:xfrm flipH="1">
            <a:off x="1907704" y="6310470"/>
            <a:ext cx="1352044" cy="5314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</a:t>
            </a:r>
            <a:r>
              <a:rPr lang="cs-CZ" dirty="0" err="1"/>
              <a:t>řesení</a:t>
            </a:r>
            <a:r>
              <a:rPr lang="cs-CZ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243203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1267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1268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1269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1272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1285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11286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6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Snadné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1297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11298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31" name="TextovéPole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30412" y="534049"/>
            <a:ext cx="2777492" cy="71019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1300" name="TextovéPole 35"/>
          <p:cNvSpPr txBox="1">
            <a:spLocks noChangeArrowheads="1"/>
          </p:cNvSpPr>
          <p:nvPr/>
        </p:nvSpPr>
        <p:spPr bwMode="auto">
          <a:xfrm>
            <a:off x="63500" y="168275"/>
            <a:ext cx="2925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Derivování originálu</a:t>
            </a:r>
          </a:p>
        </p:txBody>
      </p:sp>
    </p:spTree>
    <p:extLst>
      <p:ext uri="{BB962C8B-B14F-4D97-AF65-F5344CB8AC3E}">
        <p14:creationId xmlns:p14="http://schemas.microsoft.com/office/powerpoint/2010/main" val="178155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2291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2293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2296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2309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12310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6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Snadnější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2321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12322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12323" name="TextovéPole 35"/>
          <p:cNvSpPr txBox="1">
            <a:spLocks noChangeArrowheads="1"/>
          </p:cNvSpPr>
          <p:nvPr/>
        </p:nvSpPr>
        <p:spPr bwMode="auto">
          <a:xfrm>
            <a:off x="63500" y="168275"/>
            <a:ext cx="2925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Derivování originálu</a:t>
            </a:r>
          </a:p>
        </p:txBody>
      </p:sp>
      <p:sp>
        <p:nvSpPr>
          <p:cNvPr id="42" name="TextovéPole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9337" y="550678"/>
            <a:ext cx="3899336" cy="718082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43480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315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3316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3317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3320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3333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13334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6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Snadnější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3345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13346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13347" name="TextovéPole 35"/>
          <p:cNvSpPr txBox="1">
            <a:spLocks noChangeArrowheads="1"/>
          </p:cNvSpPr>
          <p:nvPr/>
        </p:nvSpPr>
        <p:spPr bwMode="auto">
          <a:xfrm>
            <a:off x="63500" y="168275"/>
            <a:ext cx="2925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Derivování originálu</a:t>
            </a:r>
          </a:p>
        </p:txBody>
      </p:sp>
      <p:sp>
        <p:nvSpPr>
          <p:cNvPr id="43" name="TextovéPole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1" y="564042"/>
            <a:ext cx="7793131" cy="71019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44005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4339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4340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4341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4344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4357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14358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6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Snadnější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4369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14370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42" name="TextovéPole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6189" y="548680"/>
            <a:ext cx="2514791" cy="720518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4372" name="TextovéPole 43"/>
          <p:cNvSpPr txBox="1">
            <a:spLocks noChangeArrowheads="1"/>
          </p:cNvSpPr>
          <p:nvPr/>
        </p:nvSpPr>
        <p:spPr bwMode="auto">
          <a:xfrm>
            <a:off x="115888" y="192088"/>
            <a:ext cx="292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Integrování originálu</a:t>
            </a:r>
          </a:p>
        </p:txBody>
      </p:sp>
    </p:spTree>
    <p:extLst>
      <p:ext uri="{BB962C8B-B14F-4D97-AF65-F5344CB8AC3E}">
        <p14:creationId xmlns:p14="http://schemas.microsoft.com/office/powerpoint/2010/main" val="3853374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5363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5364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5365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5368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5381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15382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6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Snadnější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5393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15394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36" name="TextovéPole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145" y="548680"/>
            <a:ext cx="4385496" cy="369332"/>
          </a:xfrm>
          <a:prstGeom prst="rect">
            <a:avLst/>
          </a:prstGeom>
          <a:blipFill rotWithShape="1">
            <a:blip r:embed="rId9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3" name="TextovéPole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145" y="940343"/>
            <a:ext cx="4654223" cy="369332"/>
          </a:xfrm>
          <a:prstGeom prst="rect">
            <a:avLst/>
          </a:prstGeom>
          <a:blipFill rotWithShape="1">
            <a:blip r:embed="rId10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5397" name="TextovéPole 44"/>
          <p:cNvSpPr txBox="1">
            <a:spLocks noChangeArrowheads="1"/>
          </p:cNvSpPr>
          <p:nvPr/>
        </p:nvSpPr>
        <p:spPr bwMode="auto">
          <a:xfrm>
            <a:off x="34925" y="188913"/>
            <a:ext cx="3879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Linearita obrazu a originálu</a:t>
            </a:r>
          </a:p>
        </p:txBody>
      </p:sp>
    </p:spTree>
    <p:extLst>
      <p:ext uri="{BB962C8B-B14F-4D97-AF65-F5344CB8AC3E}">
        <p14:creationId xmlns:p14="http://schemas.microsoft.com/office/powerpoint/2010/main" val="40124238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6387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6388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6389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6392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6405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16406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6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Snadné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6417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16418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42" name="TextovéPole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6498" y="583520"/>
            <a:ext cx="3121366" cy="1477328"/>
          </a:xfrm>
          <a:prstGeom prst="rect">
            <a:avLst/>
          </a:prstGeom>
          <a:blipFill rotWithShape="1">
            <a:blip r:embed="rId9" cstate="print"/>
            <a:stretch>
              <a:fillRect l="-1163" b="-487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6420" name="TextovéPole 43"/>
          <p:cNvSpPr txBox="1">
            <a:spLocks noChangeArrowheads="1"/>
          </p:cNvSpPr>
          <p:nvPr/>
        </p:nvSpPr>
        <p:spPr bwMode="auto">
          <a:xfrm>
            <a:off x="-36513" y="-49213"/>
            <a:ext cx="295275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Posun originálu (zpoždění) </a:t>
            </a:r>
          </a:p>
          <a:p>
            <a:r>
              <a:rPr lang="cs-CZ" altLang="cs-CZ"/>
              <a:t>  = útlum obrazu</a:t>
            </a:r>
          </a:p>
        </p:txBody>
      </p:sp>
    </p:spTree>
    <p:extLst>
      <p:ext uri="{BB962C8B-B14F-4D97-AF65-F5344CB8AC3E}">
        <p14:creationId xmlns:p14="http://schemas.microsoft.com/office/powerpoint/2010/main" val="25442221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7411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7412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7413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7416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7429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17430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6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Snadné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7441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17442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36" name="TextovéPole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9552" y="614219"/>
            <a:ext cx="3121366" cy="369332"/>
          </a:xfrm>
          <a:prstGeom prst="rect">
            <a:avLst/>
          </a:prstGeom>
          <a:blipFill rotWithShape="1">
            <a:blip r:embed="rId9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7444" name="TextovéPole 42"/>
          <p:cNvSpPr txBox="1">
            <a:spLocks noChangeArrowheads="1"/>
          </p:cNvSpPr>
          <p:nvPr/>
        </p:nvSpPr>
        <p:spPr bwMode="auto">
          <a:xfrm>
            <a:off x="-36513" y="107950"/>
            <a:ext cx="3313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Posun obrazu = útlum originálu</a:t>
            </a:r>
          </a:p>
        </p:txBody>
      </p:sp>
    </p:spTree>
    <p:extLst>
      <p:ext uri="{BB962C8B-B14F-4D97-AF65-F5344CB8AC3E}">
        <p14:creationId xmlns:p14="http://schemas.microsoft.com/office/powerpoint/2010/main" val="12196659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8435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8436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8437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8440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18453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18454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6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Snadné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8465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18466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47" name="TextovéPole 4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9632" y="620688"/>
            <a:ext cx="2257270" cy="60061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8468" name="TextovéPole 56"/>
          <p:cNvSpPr txBox="1">
            <a:spLocks noChangeArrowheads="1"/>
          </p:cNvSpPr>
          <p:nvPr/>
        </p:nvSpPr>
        <p:spPr bwMode="auto">
          <a:xfrm>
            <a:off x="-36513" y="107950"/>
            <a:ext cx="3879851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Změna měřítka (podobnost)</a:t>
            </a:r>
          </a:p>
        </p:txBody>
      </p:sp>
      <p:sp>
        <p:nvSpPr>
          <p:cNvPr id="58" name="TextovéPole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9632" y="1244210"/>
            <a:ext cx="2232248" cy="566630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1576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Skupina 23"/>
          <p:cNvGrpSpPr>
            <a:grpSpLocks/>
          </p:cNvGrpSpPr>
          <p:nvPr/>
        </p:nvGrpSpPr>
        <p:grpSpPr bwMode="auto">
          <a:xfrm>
            <a:off x="-61913" y="558800"/>
            <a:ext cx="7524751" cy="6332538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2"/>
              <a:ext cx="7524329" cy="12873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5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9459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9460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19461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19463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8280" y="476672"/>
            <a:ext cx="1191352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Originál: </a:t>
            </a:r>
            <a:r>
              <a:rPr lang="cs-CZ" sz="1600" i="1" dirty="0"/>
              <a:t>f(t)</a:t>
            </a:r>
            <a:endParaRPr lang="cs-CZ" sz="16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2267744" y="476672"/>
            <a:ext cx="1076513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Obraz: </a:t>
            </a:r>
            <a:r>
              <a:rPr lang="cs-CZ" sz="1600" i="1" dirty="0"/>
              <a:t>F(s)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4917" y="56818"/>
            <a:ext cx="280844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Příklady</a:t>
            </a:r>
          </a:p>
        </p:txBody>
      </p:sp>
      <p:grpSp>
        <p:nvGrpSpPr>
          <p:cNvPr id="12" name="Skupina 11"/>
          <p:cNvGrpSpPr>
            <a:grpSpLocks/>
          </p:cNvGrpSpPr>
          <p:nvPr/>
        </p:nvGrpSpPr>
        <p:grpSpPr bwMode="auto">
          <a:xfrm>
            <a:off x="5632450" y="4508500"/>
            <a:ext cx="2468563" cy="500063"/>
            <a:chOff x="5345186" y="4513680"/>
            <a:chExt cx="2467481" cy="499496"/>
          </a:xfrm>
        </p:grpSpPr>
        <p:sp>
          <p:nvSpPr>
            <p:cNvPr id="63" name="TextovéPole 6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345186" y="4581128"/>
              <a:ext cx="882999" cy="307777"/>
            </a:xfrm>
            <a:prstGeom prst="rect">
              <a:avLst/>
            </a:prstGeom>
            <a:blipFill rotWithShape="1">
              <a:blip r:embed="rId4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64" name="TextovéPole 6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948264" y="4513680"/>
              <a:ext cx="864403" cy="499496"/>
            </a:xfrm>
            <a:prstGeom prst="rect">
              <a:avLst/>
            </a:prstGeom>
            <a:blipFill rotWithShape="1">
              <a:blip r:embed="rId5" cstate="print"/>
              <a:stretch>
                <a:fillRect b="-2326"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65" name="Obousměrná vodorovná šipka 64"/>
            <p:cNvSpPr/>
            <p:nvPr/>
          </p:nvSpPr>
          <p:spPr>
            <a:xfrm>
              <a:off x="6228184" y="4677396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1" name="Skupina 10"/>
          <p:cNvGrpSpPr>
            <a:grpSpLocks/>
          </p:cNvGrpSpPr>
          <p:nvPr/>
        </p:nvGrpSpPr>
        <p:grpSpPr bwMode="auto">
          <a:xfrm>
            <a:off x="2797175" y="1824038"/>
            <a:ext cx="1919288" cy="501650"/>
            <a:chOff x="5076056" y="3927487"/>
            <a:chExt cx="1919190" cy="500650"/>
          </a:xfrm>
        </p:grpSpPr>
        <p:sp>
          <p:nvSpPr>
            <p:cNvPr id="60" name="TextovéPole 5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76056" y="4041728"/>
              <a:ext cx="569194" cy="307777"/>
            </a:xfrm>
            <a:prstGeom prst="rect">
              <a:avLst/>
            </a:prstGeom>
            <a:blipFill rotWithShape="1">
              <a:blip r:embed="rId6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61" name="TextovéPole 6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365330" y="3927487"/>
              <a:ext cx="629916" cy="500650"/>
            </a:xfrm>
            <a:prstGeom prst="rect">
              <a:avLst/>
            </a:prstGeom>
            <a:blipFill rotWithShape="1">
              <a:blip r:embed="rId7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66" name="Obousměrná vodorovná šipka 65"/>
            <p:cNvSpPr/>
            <p:nvPr/>
          </p:nvSpPr>
          <p:spPr>
            <a:xfrm>
              <a:off x="5645250" y="4114996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7" name="Skupina 6"/>
          <p:cNvGrpSpPr>
            <a:grpSpLocks/>
          </p:cNvGrpSpPr>
          <p:nvPr/>
        </p:nvGrpSpPr>
        <p:grpSpPr bwMode="auto">
          <a:xfrm>
            <a:off x="2581275" y="1484313"/>
            <a:ext cx="1414463" cy="496887"/>
            <a:chOff x="3413222" y="2252947"/>
            <a:chExt cx="1414102" cy="497124"/>
          </a:xfrm>
        </p:grpSpPr>
        <p:sp>
          <p:nvSpPr>
            <p:cNvPr id="39" name="TextovéPole 3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413222" y="2347620"/>
              <a:ext cx="299634" cy="307777"/>
            </a:xfrm>
            <a:prstGeom prst="rect">
              <a:avLst/>
            </a:prstGeom>
            <a:blipFill rotWithShape="1">
              <a:blip r:embed="rId8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40" name="TextovéPole 3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427984" y="2252947"/>
              <a:ext cx="399340" cy="497124"/>
            </a:xfrm>
            <a:prstGeom prst="rect">
              <a:avLst/>
            </a:prstGeom>
            <a:blipFill rotWithShape="1">
              <a:blip r:embed="rId9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69" name="Obousměrná vodorovná šipka 68"/>
            <p:cNvSpPr/>
            <p:nvPr/>
          </p:nvSpPr>
          <p:spPr>
            <a:xfrm>
              <a:off x="3707904" y="2420888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6" name="Skupina 5"/>
          <p:cNvGrpSpPr>
            <a:grpSpLocks/>
          </p:cNvGrpSpPr>
          <p:nvPr/>
        </p:nvGrpSpPr>
        <p:grpSpPr bwMode="auto">
          <a:xfrm>
            <a:off x="946150" y="1125538"/>
            <a:ext cx="2605088" cy="496887"/>
            <a:chOff x="1570772" y="1748891"/>
            <a:chExt cx="2605276" cy="497124"/>
          </a:xfrm>
        </p:grpSpPr>
        <p:sp>
          <p:nvSpPr>
            <p:cNvPr id="3" name="TextovéPole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570772" y="1835029"/>
              <a:ext cx="1561068" cy="307777"/>
            </a:xfrm>
            <a:prstGeom prst="rect">
              <a:avLst/>
            </a:prstGeom>
            <a:blipFill rotWithShape="1">
              <a:blip r:embed="rId10" cstate="print"/>
              <a:stretch>
                <a:fillRect b="-14815"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36" name="TextovéPole 3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851920" y="1748891"/>
              <a:ext cx="324128" cy="497124"/>
            </a:xfrm>
            <a:prstGeom prst="rect">
              <a:avLst/>
            </a:prstGeom>
            <a:blipFill rotWithShape="1">
              <a:blip r:embed="rId11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70" name="Obousměrná vodorovná šipka 69"/>
            <p:cNvSpPr/>
            <p:nvPr/>
          </p:nvSpPr>
          <p:spPr>
            <a:xfrm>
              <a:off x="3131840" y="1916832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9477" name="Skupina 12"/>
          <p:cNvGrpSpPr>
            <a:grpSpLocks/>
          </p:cNvGrpSpPr>
          <p:nvPr/>
        </p:nvGrpSpPr>
        <p:grpSpPr bwMode="auto">
          <a:xfrm>
            <a:off x="84138" y="854075"/>
            <a:ext cx="2947987" cy="314325"/>
            <a:chOff x="474422" y="1138796"/>
            <a:chExt cx="2946460" cy="314676"/>
          </a:xfrm>
        </p:grpSpPr>
        <p:sp>
          <p:nvSpPr>
            <p:cNvPr id="71" name="TextovéPole 7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4422" y="1145695"/>
              <a:ext cx="1950342" cy="307777"/>
            </a:xfrm>
            <a:prstGeom prst="rect">
              <a:avLst/>
            </a:prstGeom>
            <a:blipFill rotWithShape="1">
              <a:blip r:embed="rId12" cstate="print"/>
              <a:stretch>
                <a:fillRect l="-309" b="-12727"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3144800" y="1138796"/>
              <a:ext cx="276082" cy="3083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1400" dirty="0"/>
                <a:t>1</a:t>
              </a:r>
            </a:p>
          </p:txBody>
        </p:sp>
        <p:sp>
          <p:nvSpPr>
            <p:cNvPr id="73" name="Obousměrná vodorovná šipka 72"/>
            <p:cNvSpPr/>
            <p:nvPr/>
          </p:nvSpPr>
          <p:spPr>
            <a:xfrm>
              <a:off x="2424764" y="1234729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5" name="Skupina 14"/>
          <p:cNvGrpSpPr>
            <a:grpSpLocks/>
          </p:cNvGrpSpPr>
          <p:nvPr/>
        </p:nvGrpSpPr>
        <p:grpSpPr bwMode="auto">
          <a:xfrm>
            <a:off x="3375025" y="2349500"/>
            <a:ext cx="1701800" cy="528638"/>
            <a:chOff x="1071646" y="3776206"/>
            <a:chExt cx="1700402" cy="529056"/>
          </a:xfrm>
        </p:grpSpPr>
        <p:sp>
          <p:nvSpPr>
            <p:cNvPr id="75" name="TextovéPole 7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071646" y="3776206"/>
              <a:ext cx="408317" cy="529056"/>
            </a:xfrm>
            <a:prstGeom prst="rect">
              <a:avLst/>
            </a:prstGeom>
            <a:blipFill rotWithShape="1">
              <a:blip r:embed="rId13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76" name="TextovéPole 7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195736" y="3792375"/>
              <a:ext cx="576312" cy="497124"/>
            </a:xfrm>
            <a:prstGeom prst="rect">
              <a:avLst/>
            </a:prstGeom>
            <a:blipFill rotWithShape="1">
              <a:blip r:embed="rId14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77" name="Obousměrná vodorovná šipka 76"/>
            <p:cNvSpPr/>
            <p:nvPr/>
          </p:nvSpPr>
          <p:spPr>
            <a:xfrm>
              <a:off x="1478795" y="3960113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78" name="Skupina 77"/>
          <p:cNvGrpSpPr>
            <a:grpSpLocks/>
          </p:cNvGrpSpPr>
          <p:nvPr/>
        </p:nvGrpSpPr>
        <p:grpSpPr bwMode="auto">
          <a:xfrm>
            <a:off x="3690938" y="2901950"/>
            <a:ext cx="2536825" cy="550863"/>
            <a:chOff x="696081" y="3765833"/>
            <a:chExt cx="2536798" cy="550738"/>
          </a:xfrm>
        </p:grpSpPr>
        <p:sp>
          <p:nvSpPr>
            <p:cNvPr id="79" name="TextovéPole 7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96081" y="3765833"/>
              <a:ext cx="782714" cy="527645"/>
            </a:xfrm>
            <a:prstGeom prst="rect">
              <a:avLst/>
            </a:prstGeom>
            <a:blipFill rotWithShape="1">
              <a:blip r:embed="rId15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80" name="TextovéPole 7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195736" y="3781296"/>
              <a:ext cx="1037143" cy="535275"/>
            </a:xfrm>
            <a:prstGeom prst="rect">
              <a:avLst/>
            </a:prstGeom>
            <a:blipFill rotWithShape="1">
              <a:blip r:embed="rId16" cstate="print"/>
              <a:stretch>
                <a:fillRect b="-4396"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81" name="Obousměrná vodorovná šipka 80"/>
            <p:cNvSpPr/>
            <p:nvPr/>
          </p:nvSpPr>
          <p:spPr>
            <a:xfrm>
              <a:off x="1478795" y="3949034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6804025" y="5126038"/>
            <a:ext cx="7207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/>
              <a:t>…atd.</a:t>
            </a:r>
          </a:p>
        </p:txBody>
      </p:sp>
      <p:grpSp>
        <p:nvGrpSpPr>
          <p:cNvPr id="19" name="Skupina 18"/>
          <p:cNvGrpSpPr>
            <a:grpSpLocks/>
          </p:cNvGrpSpPr>
          <p:nvPr/>
        </p:nvGrpSpPr>
        <p:grpSpPr bwMode="auto">
          <a:xfrm>
            <a:off x="34925" y="3860800"/>
            <a:ext cx="4897438" cy="2771775"/>
            <a:chOff x="35496" y="3898158"/>
            <a:chExt cx="4896544" cy="2771202"/>
          </a:xfrm>
        </p:grpSpPr>
        <p:sp>
          <p:nvSpPr>
            <p:cNvPr id="17" name="Zaoblený obdélník 16"/>
            <p:cNvSpPr/>
            <p:nvPr/>
          </p:nvSpPr>
          <p:spPr>
            <a:xfrm>
              <a:off x="35496" y="3901332"/>
              <a:ext cx="4896544" cy="27680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499" name="TextovéPole 17"/>
            <p:cNvSpPr txBox="1">
              <a:spLocks noChangeArrowheads="1"/>
            </p:cNvSpPr>
            <p:nvPr/>
          </p:nvSpPr>
          <p:spPr bwMode="auto">
            <a:xfrm>
              <a:off x="539552" y="3898158"/>
              <a:ext cx="26033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b="1"/>
                <a:t>Wolfram Mathematica</a:t>
              </a:r>
              <a:r>
                <a:rPr lang="cs-CZ" altLang="cs-CZ"/>
                <a:t>:</a:t>
              </a:r>
            </a:p>
          </p:txBody>
        </p:sp>
      </p:grpSp>
      <p:sp>
        <p:nvSpPr>
          <p:cNvPr id="9" name="Obdélník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5505113"/>
            <a:ext cx="4870244" cy="307777"/>
          </a:xfrm>
          <a:prstGeom prst="rect">
            <a:avLst/>
          </a:prstGeom>
          <a:blipFill rotWithShape="1">
            <a:blip r:embed="rId17" cstate="print"/>
            <a:stretch>
              <a:fillRect b="-392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4" name="Obdélník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5896257"/>
            <a:ext cx="1588063" cy="341055"/>
          </a:xfrm>
          <a:prstGeom prst="rect">
            <a:avLst/>
          </a:prstGeom>
          <a:blipFill rotWithShape="1">
            <a:blip r:embed="rId18" cstate="print"/>
            <a:stretch>
              <a:fillRect t="-85714" r="-20000" b="-153571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grpSp>
        <p:nvGrpSpPr>
          <p:cNvPr id="10" name="Skupina 9"/>
          <p:cNvGrpSpPr>
            <a:grpSpLocks/>
          </p:cNvGrpSpPr>
          <p:nvPr/>
        </p:nvGrpSpPr>
        <p:grpSpPr bwMode="auto">
          <a:xfrm>
            <a:off x="4799013" y="3981450"/>
            <a:ext cx="3013075" cy="500063"/>
            <a:chOff x="3851920" y="3284984"/>
            <a:chExt cx="3013698" cy="499496"/>
          </a:xfrm>
        </p:grpSpPr>
        <p:sp>
          <p:nvSpPr>
            <p:cNvPr id="45" name="TextovéPole 4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851920" y="3387233"/>
              <a:ext cx="1061444" cy="307777"/>
            </a:xfrm>
            <a:prstGeom prst="rect">
              <a:avLst/>
            </a:prstGeom>
            <a:blipFill rotWithShape="1">
              <a:blip r:embed="rId19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46" name="TextovéPole 4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650670" y="3284984"/>
              <a:ext cx="1214948" cy="499496"/>
            </a:xfrm>
            <a:prstGeom prst="rect">
              <a:avLst/>
            </a:prstGeom>
            <a:blipFill rotWithShape="1">
              <a:blip r:embed="rId20" cstate="print"/>
              <a:stretch>
                <a:fillRect b="-2326"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67" name="Obousměrná vodorovná šipka 66"/>
            <p:cNvSpPr/>
            <p:nvPr/>
          </p:nvSpPr>
          <p:spPr>
            <a:xfrm>
              <a:off x="4922707" y="3460501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8" name="Skupina 7"/>
          <p:cNvGrpSpPr>
            <a:grpSpLocks/>
          </p:cNvGrpSpPr>
          <p:nvPr/>
        </p:nvGrpSpPr>
        <p:grpSpPr bwMode="auto">
          <a:xfrm>
            <a:off x="4427538" y="3484563"/>
            <a:ext cx="2241550" cy="465137"/>
            <a:chOff x="3596921" y="2765162"/>
            <a:chExt cx="2241010" cy="464871"/>
          </a:xfrm>
        </p:grpSpPr>
        <p:sp>
          <p:nvSpPr>
            <p:cNvPr id="43" name="TextovéPole 4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04048" y="2765162"/>
              <a:ext cx="833883" cy="464871"/>
            </a:xfrm>
            <a:prstGeom prst="rect">
              <a:avLst/>
            </a:prstGeom>
            <a:blipFill rotWithShape="1">
              <a:blip r:embed="rId21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  <p:sp>
          <p:nvSpPr>
            <p:cNvPr id="68" name="Obousměrná vodorovná šipka 67"/>
            <p:cNvSpPr/>
            <p:nvPr/>
          </p:nvSpPr>
          <p:spPr>
            <a:xfrm>
              <a:off x="4283968" y="2924944"/>
              <a:ext cx="720080" cy="161242"/>
            </a:xfrm>
            <a:prstGeom prst="left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" name="TextovéPole 4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596921" y="2833191"/>
              <a:ext cx="687047" cy="307777"/>
            </a:xfrm>
            <a:prstGeom prst="rect">
              <a:avLst/>
            </a:prstGeom>
            <a:blipFill rotWithShape="1">
              <a:blip r:embed="rId22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cs-CZ">
                  <a:noFill/>
                </a:rPr>
                <a:t> </a:t>
              </a:r>
            </a:p>
          </p:txBody>
        </p:sp>
      </p:grpSp>
      <p:sp>
        <p:nvSpPr>
          <p:cNvPr id="4" name="Obdélní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496" y="4524163"/>
            <a:ext cx="3551613" cy="307777"/>
          </a:xfrm>
          <a:prstGeom prst="rect">
            <a:avLst/>
          </a:prstGeom>
          <a:blipFill rotWithShape="1">
            <a:blip r:embed="rId23" cstate="print"/>
            <a:stretch>
              <a:fillRect t="-105882" r="-7732" b="-16666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" name="Obdélník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4843554"/>
            <a:ext cx="2156681" cy="642548"/>
          </a:xfrm>
          <a:prstGeom prst="rect">
            <a:avLst/>
          </a:prstGeom>
          <a:blipFill rotWithShape="1">
            <a:blip r:embed="rId24" cstate="print"/>
            <a:stretch>
              <a:fillRect l="-850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32327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73503" y="293450"/>
            <a:ext cx="3733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chemeClr val="bg2">
                    <a:lumMod val="25000"/>
                  </a:schemeClr>
                </a:solidFill>
              </a:rPr>
              <a:t>Lineární systémy</a:t>
            </a:r>
            <a:endParaRPr lang="cs-CZ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10896" y="963648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Lineární systém</a:t>
            </a:r>
            <a:r>
              <a:rPr lang="cs-CZ" sz="2400" dirty="0"/>
              <a:t> (soustava) je systém, v němž platí </a:t>
            </a:r>
            <a:r>
              <a:rPr lang="cs-CZ" sz="2400" dirty="0" smtClean="0"/>
              <a:t>princip </a:t>
            </a:r>
            <a:r>
              <a:rPr lang="cs-CZ" sz="2400" b="1" dirty="0" smtClean="0"/>
              <a:t>superpozice.</a:t>
            </a:r>
          </a:p>
          <a:p>
            <a:r>
              <a:rPr lang="cs-CZ" sz="2400" dirty="0" smtClean="0"/>
              <a:t>To </a:t>
            </a:r>
            <a:r>
              <a:rPr lang="cs-CZ" sz="2400" dirty="0"/>
              <a:t>znamená, že za předpokladu, </a:t>
            </a:r>
            <a:r>
              <a:rPr lang="cs-CZ" sz="2400" dirty="0" smtClean="0"/>
              <a:t>že</a:t>
            </a:r>
          </a:p>
          <a:p>
            <a:r>
              <a:rPr lang="cs-CZ" sz="2400" dirty="0" smtClean="0"/>
              <a:t>platí:</a:t>
            </a:r>
          </a:p>
          <a:p>
            <a:r>
              <a:rPr lang="cs-CZ" sz="2400" b="1" dirty="0" err="1" smtClean="0"/>
              <a:t>Aditivita</a:t>
            </a:r>
            <a:r>
              <a:rPr lang="cs-CZ" sz="2400" dirty="0"/>
              <a:t> (výstupem pro součet dvou signálů bude stejný, jako součet výstupů pro tyto signály jednotlivě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 smtClean="0"/>
              <a:t>Homogenita</a:t>
            </a:r>
            <a:r>
              <a:rPr lang="cs-CZ" sz="2400" dirty="0"/>
              <a:t> (výstup pro násobek jiného vstupu bude roven stejnému násobku výstupu pro tento vstup</a:t>
            </a:r>
            <a:r>
              <a:rPr lang="cs-CZ" sz="2400" dirty="0" smtClean="0"/>
              <a:t>):</a:t>
            </a:r>
            <a:endParaRPr lang="cs-CZ" sz="2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28" y="1653198"/>
            <a:ext cx="4078982" cy="55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7"/>
          <a:stretch/>
        </p:blipFill>
        <p:spPr bwMode="auto">
          <a:xfrm>
            <a:off x="1158240" y="3151238"/>
            <a:ext cx="6437844" cy="708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81128"/>
            <a:ext cx="3398172" cy="763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92" y="5997830"/>
            <a:ext cx="7838393" cy="76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10896" y="5445224"/>
            <a:ext cx="558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Tyto podmínky lze také zapsat jako jedinou:</a:t>
            </a:r>
          </a:p>
        </p:txBody>
      </p:sp>
    </p:spTree>
    <p:extLst>
      <p:ext uri="{BB962C8B-B14F-4D97-AF65-F5344CB8AC3E}">
        <p14:creationId xmlns:p14="http://schemas.microsoft.com/office/powerpoint/2010/main" val="886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0483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0484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20485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20487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07504" y="548680"/>
            <a:ext cx="1653017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Originál: y(t), </a:t>
            </a:r>
            <a:r>
              <a:rPr lang="cs-CZ" sz="1600" i="1" dirty="0"/>
              <a:t>x(t) </a:t>
            </a:r>
            <a:endParaRPr lang="cs-CZ" sz="16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220072" y="526077"/>
            <a:ext cx="149008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Obraz: </a:t>
            </a:r>
            <a:r>
              <a:rPr lang="cs-CZ" sz="1600" i="1" dirty="0"/>
              <a:t>Y(s), X(s)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4917" y="56818"/>
            <a:ext cx="280844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Příklady</a:t>
            </a:r>
          </a:p>
        </p:txBody>
      </p:sp>
      <p:sp>
        <p:nvSpPr>
          <p:cNvPr id="87" name="TextovéPole 8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4140" y="1196752"/>
            <a:ext cx="3470190" cy="807593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3" name="Šipka doprava 2"/>
          <p:cNvSpPr/>
          <p:nvPr/>
        </p:nvSpPr>
        <p:spPr>
          <a:xfrm rot="19048444">
            <a:off x="3378941" y="2764117"/>
            <a:ext cx="2801411" cy="3298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6" name="TextovéPole 8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6895" y="3789040"/>
            <a:ext cx="3417828" cy="586443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45008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1507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1508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21509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21511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4917" y="56818"/>
            <a:ext cx="280844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Příklady</a:t>
            </a:r>
          </a:p>
        </p:txBody>
      </p:sp>
      <p:sp>
        <p:nvSpPr>
          <p:cNvPr id="87" name="TextovéPole 8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70911" y="1181247"/>
            <a:ext cx="5270388" cy="807593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3" name="Šipka doprava 2"/>
          <p:cNvSpPr/>
          <p:nvPr/>
        </p:nvSpPr>
        <p:spPr>
          <a:xfrm rot="19048444">
            <a:off x="3378941" y="2764117"/>
            <a:ext cx="2801411" cy="3298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6" name="TextovéPole 8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2455" y="3789040"/>
            <a:ext cx="4449625" cy="586443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07504" y="548680"/>
            <a:ext cx="1653017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Originál: y(t), </a:t>
            </a:r>
            <a:r>
              <a:rPr lang="cs-CZ" sz="1600" i="1" dirty="0"/>
              <a:t>x(t) </a:t>
            </a:r>
            <a:endParaRPr lang="cs-CZ" sz="16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220072" y="526077"/>
            <a:ext cx="149008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Obraz: </a:t>
            </a:r>
            <a:r>
              <a:rPr lang="cs-CZ" sz="1600" i="1" dirty="0"/>
              <a:t>Y(s), X(s)</a:t>
            </a:r>
          </a:p>
        </p:txBody>
      </p:sp>
    </p:spTree>
    <p:extLst>
      <p:ext uri="{BB962C8B-B14F-4D97-AF65-F5344CB8AC3E}">
        <p14:creationId xmlns:p14="http://schemas.microsoft.com/office/powerpoint/2010/main" val="10650158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Skupina 23"/>
          <p:cNvGrpSpPr>
            <a:grpSpLocks/>
          </p:cNvGrpSpPr>
          <p:nvPr/>
        </p:nvGrpSpPr>
        <p:grpSpPr bwMode="auto">
          <a:xfrm>
            <a:off x="0" y="503238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2531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2532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22533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22535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4917" y="56818"/>
            <a:ext cx="280844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Příklady</a:t>
            </a:r>
          </a:p>
        </p:txBody>
      </p:sp>
      <p:sp>
        <p:nvSpPr>
          <p:cNvPr id="3" name="Šipka doprava 2"/>
          <p:cNvSpPr/>
          <p:nvPr/>
        </p:nvSpPr>
        <p:spPr>
          <a:xfrm rot="19048444">
            <a:off x="2778618" y="3191072"/>
            <a:ext cx="3259519" cy="3298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107504" y="548680"/>
            <a:ext cx="1653017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Originál: y(t), </a:t>
            </a:r>
            <a:r>
              <a:rPr lang="cs-CZ" sz="1600" i="1" dirty="0"/>
              <a:t>x(t) </a:t>
            </a:r>
            <a:endParaRPr lang="cs-CZ" sz="16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220072" y="526077"/>
            <a:ext cx="149008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Obraz: </a:t>
            </a:r>
            <a:r>
              <a:rPr lang="cs-CZ" sz="1600" i="1" dirty="0"/>
              <a:t>Y(s), X(s)</a:t>
            </a:r>
          </a:p>
        </p:txBody>
      </p:sp>
      <p:sp>
        <p:nvSpPr>
          <p:cNvPr id="21" name="TextovéPole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0657" y="4354725"/>
            <a:ext cx="5871886" cy="586443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3" name="TextovéPole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72155" y="980728"/>
            <a:ext cx="5783099" cy="1028871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15977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Skupina 23"/>
          <p:cNvGrpSpPr>
            <a:grpSpLocks/>
          </p:cNvGrpSpPr>
          <p:nvPr/>
        </p:nvGrpSpPr>
        <p:grpSpPr bwMode="auto">
          <a:xfrm>
            <a:off x="0" y="503238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3555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</p:grpSp>
      <p:sp>
        <p:nvSpPr>
          <p:cNvPr id="23556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23557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23559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4917" y="56818"/>
            <a:ext cx="280844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Příklady</a:t>
            </a:r>
          </a:p>
        </p:txBody>
      </p:sp>
      <p:sp>
        <p:nvSpPr>
          <p:cNvPr id="3" name="Šipka doprava 2"/>
          <p:cNvSpPr/>
          <p:nvPr/>
        </p:nvSpPr>
        <p:spPr>
          <a:xfrm rot="19048444">
            <a:off x="2715981" y="3030111"/>
            <a:ext cx="3735789" cy="3298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107504" y="548680"/>
            <a:ext cx="1653017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Originál: y(t), </a:t>
            </a:r>
            <a:r>
              <a:rPr lang="cs-CZ" sz="1600" i="1" dirty="0"/>
              <a:t>x(t) </a:t>
            </a:r>
            <a:endParaRPr lang="cs-CZ" sz="16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220072" y="526077"/>
            <a:ext cx="149008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Obraz: </a:t>
            </a:r>
            <a:r>
              <a:rPr lang="cs-CZ" sz="1600" i="1" dirty="0"/>
              <a:t>Y(s), X(s)</a:t>
            </a:r>
          </a:p>
        </p:txBody>
      </p:sp>
      <p:sp>
        <p:nvSpPr>
          <p:cNvPr id="21" name="TextovéPole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0657" y="4354725"/>
            <a:ext cx="5871886" cy="586443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3" name="TextovéPole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12631" y="1556792"/>
            <a:ext cx="5520325" cy="338554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3574" name="TextovéPole 3"/>
          <p:cNvSpPr txBox="1">
            <a:spLocks noChangeArrowheads="1"/>
          </p:cNvSpPr>
          <p:nvPr/>
        </p:nvSpPr>
        <p:spPr bwMode="auto">
          <a:xfrm>
            <a:off x="3419475" y="1116013"/>
            <a:ext cx="4625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Při nulových počátečních podmínkách:</a:t>
            </a:r>
          </a:p>
        </p:txBody>
      </p:sp>
    </p:spTree>
    <p:extLst>
      <p:ext uri="{BB962C8B-B14F-4D97-AF65-F5344CB8AC3E}">
        <p14:creationId xmlns:p14="http://schemas.microsoft.com/office/powerpoint/2010/main" val="230916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4579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4580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24581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24583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8280" y="476672"/>
            <a:ext cx="1191352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Originál: </a:t>
            </a:r>
            <a:r>
              <a:rPr lang="cs-CZ" sz="1600" i="1" dirty="0"/>
              <a:t>f(t)</a:t>
            </a:r>
            <a:endParaRPr lang="cs-CZ" sz="16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2267744" y="476672"/>
            <a:ext cx="1076513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Obraz: </a:t>
            </a:r>
            <a:r>
              <a:rPr lang="cs-CZ" sz="1600" i="1" dirty="0"/>
              <a:t>F(s)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4917" y="56818"/>
            <a:ext cx="280844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Příklady</a:t>
            </a:r>
          </a:p>
        </p:txBody>
      </p:sp>
      <p:sp>
        <p:nvSpPr>
          <p:cNvPr id="31" name="TextovéPole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3536" y="2543418"/>
            <a:ext cx="4536504" cy="338554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35" name="TextovéPole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12785" y="3666510"/>
            <a:ext cx="5520325" cy="338554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36" name="TextovéPole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12631" y="1556792"/>
            <a:ext cx="5520325" cy="338554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4596" name="TextovéPole 38"/>
          <p:cNvSpPr txBox="1">
            <a:spLocks noChangeArrowheads="1"/>
          </p:cNvSpPr>
          <p:nvPr/>
        </p:nvSpPr>
        <p:spPr bwMode="auto">
          <a:xfrm>
            <a:off x="3419475" y="1116013"/>
            <a:ext cx="4625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Při nulových počátečních podmínkách:</a:t>
            </a:r>
          </a:p>
        </p:txBody>
      </p:sp>
      <p:sp>
        <p:nvSpPr>
          <p:cNvPr id="40" name="Šipka doprava 39"/>
          <p:cNvSpPr/>
          <p:nvPr/>
        </p:nvSpPr>
        <p:spPr>
          <a:xfrm rot="20303608">
            <a:off x="5825484" y="4143058"/>
            <a:ext cx="1433035" cy="3298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" name="Šipka doprava 40"/>
          <p:cNvSpPr/>
          <p:nvPr/>
        </p:nvSpPr>
        <p:spPr>
          <a:xfrm rot="20303608">
            <a:off x="4424728" y="2961176"/>
            <a:ext cx="1433035" cy="3298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2" name="Šipka doprava 41"/>
          <p:cNvSpPr/>
          <p:nvPr/>
        </p:nvSpPr>
        <p:spPr>
          <a:xfrm rot="20303608">
            <a:off x="3358245" y="2025072"/>
            <a:ext cx="1433035" cy="3298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5" name="TextovéPole 8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496" y="4077072"/>
            <a:ext cx="5871886" cy="586443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84" name="TextovéPole 8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542" y="2924944"/>
            <a:ext cx="4461994" cy="586443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86" name="TextovéPole 8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542" y="2080062"/>
            <a:ext cx="3417828" cy="586443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" name="Obdélník 1"/>
          <p:cNvSpPr/>
          <p:nvPr/>
        </p:nvSpPr>
        <p:spPr>
          <a:xfrm>
            <a:off x="3449370" y="1628800"/>
            <a:ext cx="198672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9876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5603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pic>
        <p:nvPicPr>
          <p:cNvPr id="25604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25607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39" name="TextovéPole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15" y="6165304"/>
            <a:ext cx="1825444" cy="676660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0" name="TextovéPole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75856" y="6165304"/>
            <a:ext cx="3497396" cy="648126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25622" name="TextovéPole 49"/>
          <p:cNvSpPr txBox="1">
            <a:spLocks noChangeArrowheads="1"/>
          </p:cNvSpPr>
          <p:nvPr/>
        </p:nvSpPr>
        <p:spPr bwMode="auto">
          <a:xfrm>
            <a:off x="611188" y="2916238"/>
            <a:ext cx="1830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25623" name="TextovéPole 50"/>
          <p:cNvSpPr txBox="1">
            <a:spLocks noChangeArrowheads="1"/>
          </p:cNvSpPr>
          <p:nvPr/>
        </p:nvSpPr>
        <p:spPr bwMode="auto">
          <a:xfrm>
            <a:off x="2181225" y="42624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40907" y="2915652"/>
            <a:ext cx="719556" cy="369332"/>
          </a:xfrm>
          <a:prstGeom prst="rect">
            <a:avLst/>
          </a:prstGeom>
          <a:blipFill rotWithShape="1">
            <a:blip r:embed="rId7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7944" y="4252446"/>
            <a:ext cx="719556" cy="369332"/>
          </a:xfrm>
          <a:prstGeom prst="rect">
            <a:avLst/>
          </a:prstGeom>
          <a:blipFill rotWithShape="1">
            <a:blip r:embed="rId8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Snadnější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7139" y="1331476"/>
            <a:ext cx="747128" cy="369332"/>
          </a:xfrm>
          <a:prstGeom prst="rect">
            <a:avLst/>
          </a:prstGeom>
          <a:blipFill rotWithShape="1">
            <a:blip r:embed="rId9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9" name="TextovéPole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6274" y="2546320"/>
            <a:ext cx="759887" cy="369332"/>
          </a:xfrm>
          <a:prstGeom prst="rect">
            <a:avLst/>
          </a:prstGeom>
          <a:blipFill rotWithShape="1">
            <a:blip r:embed="rId10" cstate="print"/>
            <a:stretch>
              <a:fillRect b="-93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5634" name="TextovéPole 54"/>
          <p:cNvSpPr txBox="1">
            <a:spLocks noChangeArrowheads="1"/>
          </p:cNvSpPr>
          <p:nvPr/>
        </p:nvSpPr>
        <p:spPr bwMode="auto">
          <a:xfrm>
            <a:off x="4679950" y="1346200"/>
            <a:ext cx="1741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úloha v obraze</a:t>
            </a:r>
          </a:p>
        </p:txBody>
      </p:sp>
      <p:sp>
        <p:nvSpPr>
          <p:cNvPr id="25635" name="TextovéPole 55"/>
          <p:cNvSpPr txBox="1">
            <a:spLocks noChangeArrowheads="1"/>
          </p:cNvSpPr>
          <p:nvPr/>
        </p:nvSpPr>
        <p:spPr bwMode="auto">
          <a:xfrm>
            <a:off x="6305550" y="2555875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- řešení úlohy v obraze</a:t>
            </a:r>
          </a:p>
        </p:txBody>
      </p:sp>
      <p:sp>
        <p:nvSpPr>
          <p:cNvPr id="36" name="Šipka doprava 35"/>
          <p:cNvSpPr/>
          <p:nvPr/>
        </p:nvSpPr>
        <p:spPr>
          <a:xfrm flipH="1">
            <a:off x="1907704" y="6310470"/>
            <a:ext cx="1352044" cy="5314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</a:t>
            </a:r>
            <a:r>
              <a:rPr lang="cs-CZ" dirty="0" err="1"/>
              <a:t>řesení</a:t>
            </a:r>
            <a:r>
              <a:rPr lang="cs-CZ" dirty="0"/>
              <a:t> ?</a:t>
            </a:r>
          </a:p>
        </p:txBody>
      </p:sp>
      <p:sp>
        <p:nvSpPr>
          <p:cNvPr id="25639" name="Nadpis 1"/>
          <p:cNvSpPr txBox="1">
            <a:spLocks/>
          </p:cNvSpPr>
          <p:nvPr/>
        </p:nvSpPr>
        <p:spPr bwMode="auto">
          <a:xfrm>
            <a:off x="230188" y="-3778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3600"/>
              <a:t>Nejjednodušší model mechaniky dýchání</a:t>
            </a:r>
          </a:p>
        </p:txBody>
      </p:sp>
    </p:spTree>
    <p:extLst>
      <p:ext uri="{BB962C8B-B14F-4D97-AF65-F5344CB8AC3E}">
        <p14:creationId xmlns:p14="http://schemas.microsoft.com/office/powerpoint/2010/main" val="34932956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26627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6628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26629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26632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5574433" y="755412"/>
            <a:ext cx="311829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sp>
        <p:nvSpPr>
          <p:cNvPr id="9" name="Šipka doprava 8"/>
          <p:cNvSpPr/>
          <p:nvPr/>
        </p:nvSpPr>
        <p:spPr>
          <a:xfrm rot="18686099">
            <a:off x="2661205" y="2075041"/>
            <a:ext cx="173395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336966" y="3284662"/>
            <a:ext cx="197801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52" name="Šipka doprava 51"/>
          <p:cNvSpPr/>
          <p:nvPr/>
        </p:nvSpPr>
        <p:spPr>
          <a:xfrm rot="2502271">
            <a:off x="2604661" y="3383770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Nesnadné</a:t>
            </a:r>
          </a:p>
        </p:txBody>
      </p:sp>
      <p:sp>
        <p:nvSpPr>
          <p:cNvPr id="54" name="Šipka doprava 53"/>
          <p:cNvSpPr/>
          <p:nvPr/>
        </p:nvSpPr>
        <p:spPr>
          <a:xfrm rot="2502271">
            <a:off x="4144098" y="1727586"/>
            <a:ext cx="1675161" cy="65054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Snadnější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3184525" y="97313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obraze: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5580063" y="2025650"/>
            <a:ext cx="227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úlohy v obraze:</a:t>
            </a:r>
          </a:p>
        </p:txBody>
      </p:sp>
      <p:sp>
        <p:nvSpPr>
          <p:cNvPr id="31" name="TextovéPole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1894" y="1331476"/>
            <a:ext cx="3528392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36" name="TextovéPole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80112" y="2392300"/>
            <a:ext cx="3528392" cy="676660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6655" name="TextovéPole 42"/>
          <p:cNvSpPr txBox="1">
            <a:spLocks noChangeArrowheads="1"/>
          </p:cNvSpPr>
          <p:nvPr/>
        </p:nvSpPr>
        <p:spPr bwMode="auto">
          <a:xfrm>
            <a:off x="-9525" y="1412875"/>
            <a:ext cx="1830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Úloha v originále:</a:t>
            </a:r>
          </a:p>
        </p:txBody>
      </p:sp>
      <p:sp>
        <p:nvSpPr>
          <p:cNvPr id="44" name="TextovéPole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745" y="1805861"/>
            <a:ext cx="3164103" cy="1479123"/>
          </a:xfrm>
          <a:prstGeom prst="rect">
            <a:avLst/>
          </a:prstGeom>
          <a:blipFill rotWithShape="1">
            <a:blip r:embed="rId7" cstate="print"/>
            <a:stretch>
              <a:fillRect l="-133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236663" y="4284663"/>
            <a:ext cx="3744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Řešení v originále:     ?????????????</a:t>
            </a:r>
          </a:p>
        </p:txBody>
      </p:sp>
      <p:sp>
        <p:nvSpPr>
          <p:cNvPr id="42" name="TextovéPole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78604" y="4264508"/>
            <a:ext cx="1825444" cy="676660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495442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4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179511" y="764704"/>
            <a:ext cx="4752529" cy="3037689"/>
            <a:chOff x="179511" y="764704"/>
            <a:chExt cx="4752529" cy="3037689"/>
          </a:xfrm>
        </p:grpSpPr>
        <p:pic>
          <p:nvPicPr>
            <p:cNvPr id="552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1" y="764704"/>
              <a:ext cx="4540377" cy="3037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ovéPole 6"/>
            <p:cNvSpPr txBox="1"/>
            <p:nvPr/>
          </p:nvSpPr>
          <p:spPr>
            <a:xfrm>
              <a:off x="1619672" y="2996952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 </a:t>
              </a:r>
              <a:r>
                <a:rPr lang="cs-CZ" dirty="0" err="1" smtClean="0"/>
                <a:t>Modelice</a:t>
              </a:r>
              <a:r>
                <a:rPr lang="cs-CZ" dirty="0" smtClean="0"/>
                <a:t> (ale i v </a:t>
              </a:r>
              <a:r>
                <a:rPr lang="cs-CZ" dirty="0" err="1" smtClean="0"/>
                <a:t>Simulinku</a:t>
              </a:r>
              <a:r>
                <a:rPr lang="cs-CZ" dirty="0" smtClean="0"/>
                <a:t>)</a:t>
              </a:r>
            </a:p>
            <a:p>
              <a:r>
                <a:rPr lang="cs-CZ" dirty="0" smtClean="0"/>
                <a:t> máme blok </a:t>
              </a:r>
              <a:r>
                <a:rPr lang="cs-CZ" dirty="0" err="1" smtClean="0"/>
                <a:t>TransfeFunction</a:t>
              </a:r>
              <a:endParaRPr lang="cs-CZ" dirty="0"/>
            </a:p>
          </p:txBody>
        </p:sp>
      </p:grpSp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Nejjednodušší model mechaniky dýchání</a:t>
            </a:r>
          </a:p>
        </p:txBody>
      </p:sp>
      <p:sp>
        <p:nvSpPr>
          <p:cNvPr id="66" name="TextovéPole 6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92725" y="880678"/>
            <a:ext cx="3010671" cy="67666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" name="Šipka doprava 5"/>
          <p:cNvSpPr/>
          <p:nvPr/>
        </p:nvSpPr>
        <p:spPr>
          <a:xfrm rot="18497043">
            <a:off x="3103511" y="2881867"/>
            <a:ext cx="3724263" cy="3298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3" name="TextovéPole 6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4365104"/>
            <a:ext cx="6467055" cy="1053558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075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Studijní materiál</a:t>
            </a:r>
          </a:p>
        </p:txBody>
      </p:sp>
      <p:pic>
        <p:nvPicPr>
          <p:cNvPr id="3075" name="Picture 2" descr="Physiological Control Systems: Analysis, Simulation, and Estimation (IEEE Press Series on Biomedical Engineering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6" r="15691"/>
          <a:stretch>
            <a:fillRect/>
          </a:stretch>
        </p:blipFill>
        <p:spPr bwMode="auto">
          <a:xfrm>
            <a:off x="0" y="1419225"/>
            <a:ext cx="3059113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ovéPole 4"/>
          <p:cNvSpPr txBox="1">
            <a:spLocks noChangeArrowheads="1"/>
          </p:cNvSpPr>
          <p:nvPr/>
        </p:nvSpPr>
        <p:spPr bwMode="auto">
          <a:xfrm>
            <a:off x="3851275" y="1773238"/>
            <a:ext cx="519588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/>
              <a:t>Chapter 4</a:t>
            </a:r>
          </a:p>
          <a:p>
            <a:endParaRPr lang="cs-CZ" altLang="cs-CZ"/>
          </a:p>
          <a:p>
            <a:r>
              <a:rPr lang="cs-CZ" altLang="cs-CZ" sz="2000"/>
              <a:t>Time-Domain Analysis of Linear Control Systems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3523991" y="3605212"/>
            <a:ext cx="4752529" cy="3037689"/>
            <a:chOff x="179511" y="764704"/>
            <a:chExt cx="4752529" cy="303768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511" y="764704"/>
              <a:ext cx="4540377" cy="3037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ovéPole 6"/>
            <p:cNvSpPr txBox="1"/>
            <p:nvPr/>
          </p:nvSpPr>
          <p:spPr>
            <a:xfrm>
              <a:off x="1619672" y="2996952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 </a:t>
              </a:r>
              <a:r>
                <a:rPr lang="cs-CZ" dirty="0" err="1" smtClean="0"/>
                <a:t>Modelice</a:t>
              </a:r>
              <a:r>
                <a:rPr lang="cs-CZ" dirty="0" smtClean="0"/>
                <a:t> (ale i v </a:t>
              </a:r>
              <a:r>
                <a:rPr lang="cs-CZ" dirty="0" err="1" smtClean="0"/>
                <a:t>Simulinku</a:t>
              </a:r>
              <a:r>
                <a:rPr lang="cs-CZ" dirty="0" smtClean="0"/>
                <a:t>)</a:t>
              </a:r>
            </a:p>
            <a:p>
              <a:r>
                <a:rPr lang="cs-CZ" dirty="0" smtClean="0"/>
                <a:t> máme blok </a:t>
              </a:r>
              <a:r>
                <a:rPr lang="cs-CZ" dirty="0" err="1" smtClean="0"/>
                <a:t>TransfeFunction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57631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-323850"/>
            <a:ext cx="8229600" cy="1143000"/>
          </a:xfrm>
        </p:spPr>
        <p:txBody>
          <a:bodyPr/>
          <a:lstStyle/>
          <a:p>
            <a:r>
              <a:rPr lang="cs-CZ" altLang="cs-CZ" sz="3600" smtClean="0"/>
              <a:t>Nejjednodušší model mechaniky dýchání</a:t>
            </a:r>
          </a:p>
        </p:txBody>
      </p:sp>
      <p:pic>
        <p:nvPicPr>
          <p:cNvPr id="4099" name="Picture 2" descr="https://encrypted-tbn0.gstatic.com/images?q=tbn:ANd9GcTCNzttYGowiXQ4-ydGzEBqPdIFHr-6_p1lLfb7A_WTy2d01IbN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389063"/>
            <a:ext cx="3930650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s://encrypted-tbn1.gstatic.com/images?q=tbn:ANd9GcSNWkHEadRjJjqQqnTaP96Ydy2RP8PrJ4Im1qXJN9dj1RsmyLG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9" t="-2" r="10519" b="10048"/>
          <a:stretch>
            <a:fillRect/>
          </a:stretch>
        </p:blipFill>
        <p:spPr bwMode="auto">
          <a:xfrm rot="7992883" flipV="1">
            <a:off x="2668587" y="1084263"/>
            <a:ext cx="1585913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95288" y="957263"/>
            <a:ext cx="1406525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Ventilátor</a:t>
            </a:r>
          </a:p>
          <a:p>
            <a:r>
              <a:rPr lang="cs-CZ" altLang="cs-CZ"/>
              <a:t>- zdroj tlaku</a:t>
            </a:r>
          </a:p>
        </p:txBody>
      </p:sp>
      <p:grpSp>
        <p:nvGrpSpPr>
          <p:cNvPr id="6" name="Skupina 5"/>
          <p:cNvGrpSpPr>
            <a:grpSpLocks/>
          </p:cNvGrpSpPr>
          <p:nvPr/>
        </p:nvGrpSpPr>
        <p:grpSpPr bwMode="auto">
          <a:xfrm>
            <a:off x="1547813" y="596900"/>
            <a:ext cx="1152525" cy="1152525"/>
            <a:chOff x="1547664" y="1196752"/>
            <a:chExt cx="1152128" cy="1152128"/>
          </a:xfrm>
        </p:grpSpPr>
        <p:sp>
          <p:nvSpPr>
            <p:cNvPr id="4" name="Ovál 3"/>
            <p:cNvSpPr/>
            <p:nvPr/>
          </p:nvSpPr>
          <p:spPr>
            <a:xfrm>
              <a:off x="1547664" y="1196752"/>
              <a:ext cx="1152128" cy="11521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Volný tvar 4"/>
            <p:cNvSpPr/>
            <p:nvPr/>
          </p:nvSpPr>
          <p:spPr>
            <a:xfrm>
              <a:off x="1753968" y="1650621"/>
              <a:ext cx="801411" cy="231695"/>
            </a:xfrm>
            <a:custGeom>
              <a:avLst/>
              <a:gdLst>
                <a:gd name="connsiteX0" fmla="*/ 0 w 801045"/>
                <a:gd name="connsiteY0" fmla="*/ 230773 h 283961"/>
                <a:gd name="connsiteX1" fmla="*/ 181369 w 801045"/>
                <a:gd name="connsiteY1" fmla="*/ 11619 h 283961"/>
                <a:gd name="connsiteX2" fmla="*/ 430751 w 801045"/>
                <a:gd name="connsiteY2" fmla="*/ 56962 h 283961"/>
                <a:gd name="connsiteX3" fmla="*/ 536549 w 801045"/>
                <a:gd name="connsiteY3" fmla="*/ 283672 h 283961"/>
                <a:gd name="connsiteX4" fmla="*/ 801045 w 801045"/>
                <a:gd name="connsiteY4" fmla="*/ 94747 h 283961"/>
                <a:gd name="connsiteX0" fmla="*/ 0 w 801045"/>
                <a:gd name="connsiteY0" fmla="*/ 231205 h 299470"/>
                <a:gd name="connsiteX1" fmla="*/ 181369 w 801045"/>
                <a:gd name="connsiteY1" fmla="*/ 12051 h 299470"/>
                <a:gd name="connsiteX2" fmla="*/ 430751 w 801045"/>
                <a:gd name="connsiteY2" fmla="*/ 57394 h 299470"/>
                <a:gd name="connsiteX3" fmla="*/ 597005 w 801045"/>
                <a:gd name="connsiteY3" fmla="*/ 299218 h 299470"/>
                <a:gd name="connsiteX4" fmla="*/ 801045 w 801045"/>
                <a:gd name="connsiteY4" fmla="*/ 95179 h 299470"/>
                <a:gd name="connsiteX0" fmla="*/ 0 w 801045"/>
                <a:gd name="connsiteY0" fmla="*/ 229605 h 237672"/>
                <a:gd name="connsiteX1" fmla="*/ 181369 w 801045"/>
                <a:gd name="connsiteY1" fmla="*/ 10451 h 237672"/>
                <a:gd name="connsiteX2" fmla="*/ 430751 w 801045"/>
                <a:gd name="connsiteY2" fmla="*/ 55794 h 237672"/>
                <a:gd name="connsiteX3" fmla="*/ 581891 w 801045"/>
                <a:gd name="connsiteY3" fmla="*/ 237162 h 237672"/>
                <a:gd name="connsiteX4" fmla="*/ 801045 w 801045"/>
                <a:gd name="connsiteY4" fmla="*/ 93579 h 237672"/>
                <a:gd name="connsiteX0" fmla="*/ 0 w 801045"/>
                <a:gd name="connsiteY0" fmla="*/ 188846 h 196913"/>
                <a:gd name="connsiteX1" fmla="*/ 166255 w 801045"/>
                <a:gd name="connsiteY1" fmla="*/ 30149 h 196913"/>
                <a:gd name="connsiteX2" fmla="*/ 430751 w 801045"/>
                <a:gd name="connsiteY2" fmla="*/ 15035 h 196913"/>
                <a:gd name="connsiteX3" fmla="*/ 581891 w 801045"/>
                <a:gd name="connsiteY3" fmla="*/ 196403 h 196913"/>
                <a:gd name="connsiteX4" fmla="*/ 801045 w 801045"/>
                <a:gd name="connsiteY4" fmla="*/ 52820 h 196913"/>
                <a:gd name="connsiteX0" fmla="*/ 0 w 801045"/>
                <a:gd name="connsiteY0" fmla="*/ 223168 h 231235"/>
                <a:gd name="connsiteX1" fmla="*/ 173812 w 801045"/>
                <a:gd name="connsiteY1" fmla="*/ 11571 h 231235"/>
                <a:gd name="connsiteX2" fmla="*/ 430751 w 801045"/>
                <a:gd name="connsiteY2" fmla="*/ 49357 h 231235"/>
                <a:gd name="connsiteX3" fmla="*/ 581891 w 801045"/>
                <a:gd name="connsiteY3" fmla="*/ 230725 h 231235"/>
                <a:gd name="connsiteX4" fmla="*/ 801045 w 801045"/>
                <a:gd name="connsiteY4" fmla="*/ 87142 h 23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1045" h="231235">
                  <a:moveTo>
                    <a:pt x="0" y="223168"/>
                  </a:moveTo>
                  <a:cubicBezTo>
                    <a:pt x="54788" y="128075"/>
                    <a:pt x="102020" y="40539"/>
                    <a:pt x="173812" y="11571"/>
                  </a:cubicBezTo>
                  <a:cubicBezTo>
                    <a:pt x="245604" y="-17397"/>
                    <a:pt x="362738" y="12831"/>
                    <a:pt x="430751" y="49357"/>
                  </a:cubicBezTo>
                  <a:cubicBezTo>
                    <a:pt x="498764" y="85883"/>
                    <a:pt x="520175" y="224427"/>
                    <a:pt x="581891" y="230725"/>
                  </a:cubicBezTo>
                  <a:cubicBezTo>
                    <a:pt x="643607" y="237023"/>
                    <a:pt x="699655" y="184753"/>
                    <a:pt x="801045" y="8714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0" name="Obousměrná vodorovná šipka 9"/>
          <p:cNvSpPr/>
          <p:nvPr/>
        </p:nvSpPr>
        <p:spPr>
          <a:xfrm rot="2448776">
            <a:off x="2562225" y="1419225"/>
            <a:ext cx="1100138" cy="306388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bousměrná vodorovná šipka 16"/>
          <p:cNvSpPr/>
          <p:nvPr/>
        </p:nvSpPr>
        <p:spPr>
          <a:xfrm rot="5249653">
            <a:off x="3460751" y="2514600"/>
            <a:ext cx="455612" cy="30638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3830638" y="3046413"/>
            <a:ext cx="1295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Odpor</a:t>
            </a:r>
          </a:p>
        </p:txBody>
      </p:sp>
      <p:grpSp>
        <p:nvGrpSpPr>
          <p:cNvPr id="22" name="Skupina 21"/>
          <p:cNvGrpSpPr>
            <a:grpSpLocks/>
          </p:cNvGrpSpPr>
          <p:nvPr/>
        </p:nvGrpSpPr>
        <p:grpSpPr bwMode="auto">
          <a:xfrm rot="5212815">
            <a:off x="3344863" y="2001838"/>
            <a:ext cx="563562" cy="366712"/>
            <a:chOff x="6132868" y="1766592"/>
            <a:chExt cx="1700330" cy="366264"/>
          </a:xfrm>
        </p:grpSpPr>
        <p:sp>
          <p:nvSpPr>
            <p:cNvPr id="23" name="Obdélník 22"/>
            <p:cNvSpPr/>
            <p:nvPr/>
          </p:nvSpPr>
          <p:spPr>
            <a:xfrm>
              <a:off x="6132868" y="1766592"/>
              <a:ext cx="1700330" cy="3662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4" name="Volný tvar 23"/>
            <p:cNvSpPr/>
            <p:nvPr/>
          </p:nvSpPr>
          <p:spPr>
            <a:xfrm>
              <a:off x="6128345" y="1833102"/>
              <a:ext cx="1700333" cy="229906"/>
            </a:xfrm>
            <a:custGeom>
              <a:avLst/>
              <a:gdLst>
                <a:gd name="connsiteX0" fmla="*/ 0 w 1594532"/>
                <a:gd name="connsiteY0" fmla="*/ 211597 h 221049"/>
                <a:gd name="connsiteX1" fmla="*/ 166255 w 1594532"/>
                <a:gd name="connsiteY1" fmla="*/ 211597 h 221049"/>
                <a:gd name="connsiteX2" fmla="*/ 347623 w 1594532"/>
                <a:gd name="connsiteY2" fmla="*/ 0 h 221049"/>
                <a:gd name="connsiteX3" fmla="*/ 483650 w 1594532"/>
                <a:gd name="connsiteY3" fmla="*/ 173812 h 221049"/>
                <a:gd name="connsiteX4" fmla="*/ 642347 w 1594532"/>
                <a:gd name="connsiteY4" fmla="*/ 7557 h 221049"/>
                <a:gd name="connsiteX5" fmla="*/ 793488 w 1594532"/>
                <a:gd name="connsiteY5" fmla="*/ 173812 h 221049"/>
                <a:gd name="connsiteX6" fmla="*/ 952185 w 1594532"/>
                <a:gd name="connsiteY6" fmla="*/ 15114 h 221049"/>
                <a:gd name="connsiteX7" fmla="*/ 1141111 w 1594532"/>
                <a:gd name="connsiteY7" fmla="*/ 204040 h 221049"/>
                <a:gd name="connsiteX8" fmla="*/ 1277137 w 1594532"/>
                <a:gd name="connsiteY8" fmla="*/ 7557 h 221049"/>
                <a:gd name="connsiteX9" fmla="*/ 1466063 w 1594532"/>
                <a:gd name="connsiteY9" fmla="*/ 211597 h 221049"/>
                <a:gd name="connsiteX10" fmla="*/ 1594532 w 1594532"/>
                <a:gd name="connsiteY10" fmla="*/ 188926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2892 h 222344"/>
                <a:gd name="connsiteX1" fmla="*/ 166255 w 1700330"/>
                <a:gd name="connsiteY1" fmla="*/ 212892 h 222344"/>
                <a:gd name="connsiteX2" fmla="*/ 347623 w 1700330"/>
                <a:gd name="connsiteY2" fmla="*/ 1295 h 222344"/>
                <a:gd name="connsiteX3" fmla="*/ 483650 w 1700330"/>
                <a:gd name="connsiteY3" fmla="*/ 175107 h 222344"/>
                <a:gd name="connsiteX4" fmla="*/ 642347 w 1700330"/>
                <a:gd name="connsiteY4" fmla="*/ 8852 h 222344"/>
                <a:gd name="connsiteX5" fmla="*/ 793488 w 1700330"/>
                <a:gd name="connsiteY5" fmla="*/ 175107 h 222344"/>
                <a:gd name="connsiteX6" fmla="*/ 952185 w 1700330"/>
                <a:gd name="connsiteY6" fmla="*/ 16409 h 222344"/>
                <a:gd name="connsiteX7" fmla="*/ 1110883 w 1700330"/>
                <a:gd name="connsiteY7" fmla="*/ 205335 h 222344"/>
                <a:gd name="connsiteX8" fmla="*/ 1277137 w 1700330"/>
                <a:gd name="connsiteY8" fmla="*/ 8852 h 222344"/>
                <a:gd name="connsiteX9" fmla="*/ 1466063 w 1700330"/>
                <a:gd name="connsiteY9" fmla="*/ 212892 h 222344"/>
                <a:gd name="connsiteX10" fmla="*/ 1700330 w 1700330"/>
                <a:gd name="connsiteY10" fmla="*/ 220449 h 222344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22032 h 231484"/>
                <a:gd name="connsiteX1" fmla="*/ 166255 w 1700330"/>
                <a:gd name="connsiteY1" fmla="*/ 222032 h 231484"/>
                <a:gd name="connsiteX2" fmla="*/ 347623 w 1700330"/>
                <a:gd name="connsiteY2" fmla="*/ 10435 h 231484"/>
                <a:gd name="connsiteX3" fmla="*/ 483650 w 1700330"/>
                <a:gd name="connsiteY3" fmla="*/ 184247 h 231484"/>
                <a:gd name="connsiteX4" fmla="*/ 642347 w 1700330"/>
                <a:gd name="connsiteY4" fmla="*/ 17992 h 231484"/>
                <a:gd name="connsiteX5" fmla="*/ 793488 w 1700330"/>
                <a:gd name="connsiteY5" fmla="*/ 184247 h 231484"/>
                <a:gd name="connsiteX6" fmla="*/ 952185 w 1700330"/>
                <a:gd name="connsiteY6" fmla="*/ 25549 h 231484"/>
                <a:gd name="connsiteX7" fmla="*/ 1110883 w 1700330"/>
                <a:gd name="connsiteY7" fmla="*/ 214475 h 231484"/>
                <a:gd name="connsiteX8" fmla="*/ 1277137 w 1700330"/>
                <a:gd name="connsiteY8" fmla="*/ 17992 h 231484"/>
                <a:gd name="connsiteX9" fmla="*/ 1466063 w 1700330"/>
                <a:gd name="connsiteY9" fmla="*/ 222032 h 231484"/>
                <a:gd name="connsiteX10" fmla="*/ 1700330 w 1700330"/>
                <a:gd name="connsiteY10" fmla="*/ 229589 h 231484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19676 w 1700330"/>
                <a:gd name="connsiteY4" fmla="*/ 0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0330" h="228905">
                  <a:moveTo>
                    <a:pt x="0" y="219453"/>
                  </a:moveTo>
                  <a:cubicBezTo>
                    <a:pt x="68643" y="227639"/>
                    <a:pt x="137286" y="235826"/>
                    <a:pt x="166255" y="219453"/>
                  </a:cubicBezTo>
                  <a:cubicBezTo>
                    <a:pt x="226711" y="148921"/>
                    <a:pt x="167514" y="-7258"/>
                    <a:pt x="347623" y="7856"/>
                  </a:cubicBezTo>
                  <a:cubicBezTo>
                    <a:pt x="527732" y="22970"/>
                    <a:pt x="415637" y="116173"/>
                    <a:pt x="476093" y="219453"/>
                  </a:cubicBezTo>
                  <a:cubicBezTo>
                    <a:pt x="555442" y="130027"/>
                    <a:pt x="476093" y="-7258"/>
                    <a:pt x="657461" y="299"/>
                  </a:cubicBezTo>
                  <a:cubicBezTo>
                    <a:pt x="838829" y="7856"/>
                    <a:pt x="743108" y="164035"/>
                    <a:pt x="793488" y="219453"/>
                  </a:cubicBezTo>
                  <a:cubicBezTo>
                    <a:pt x="837571" y="152699"/>
                    <a:pt x="801045" y="16672"/>
                    <a:pt x="952185" y="22970"/>
                  </a:cubicBezTo>
                  <a:cubicBezTo>
                    <a:pt x="1103325" y="29268"/>
                    <a:pt x="996268" y="107357"/>
                    <a:pt x="1110883" y="211896"/>
                  </a:cubicBezTo>
                  <a:cubicBezTo>
                    <a:pt x="1157485" y="127508"/>
                    <a:pt x="1119699" y="14154"/>
                    <a:pt x="1277137" y="15413"/>
                  </a:cubicBezTo>
                  <a:cubicBezTo>
                    <a:pt x="1434575" y="16672"/>
                    <a:pt x="1395531" y="93502"/>
                    <a:pt x="1466063" y="219453"/>
                  </a:cubicBezTo>
                  <a:lnTo>
                    <a:pt x="1700330" y="22701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3770313" y="2038350"/>
            <a:ext cx="1295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Setrvačnost</a:t>
            </a:r>
          </a:p>
        </p:txBody>
      </p:sp>
      <p:grpSp>
        <p:nvGrpSpPr>
          <p:cNvPr id="18" name="Skupina 17"/>
          <p:cNvGrpSpPr>
            <a:grpSpLocks/>
          </p:cNvGrpSpPr>
          <p:nvPr/>
        </p:nvGrpSpPr>
        <p:grpSpPr bwMode="auto">
          <a:xfrm rot="5212815">
            <a:off x="3433763" y="3011487"/>
            <a:ext cx="566738" cy="366713"/>
            <a:chOff x="6132858" y="1766592"/>
            <a:chExt cx="1700340" cy="366264"/>
          </a:xfrm>
        </p:grpSpPr>
        <p:sp>
          <p:nvSpPr>
            <p:cNvPr id="19" name="Obdélník 18"/>
            <p:cNvSpPr/>
            <p:nvPr/>
          </p:nvSpPr>
          <p:spPr>
            <a:xfrm>
              <a:off x="6132858" y="1766592"/>
              <a:ext cx="1700340" cy="3662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6128366" y="1833102"/>
              <a:ext cx="1700337" cy="229906"/>
            </a:xfrm>
            <a:custGeom>
              <a:avLst/>
              <a:gdLst>
                <a:gd name="connsiteX0" fmla="*/ 0 w 1594532"/>
                <a:gd name="connsiteY0" fmla="*/ 211597 h 221049"/>
                <a:gd name="connsiteX1" fmla="*/ 166255 w 1594532"/>
                <a:gd name="connsiteY1" fmla="*/ 211597 h 221049"/>
                <a:gd name="connsiteX2" fmla="*/ 347623 w 1594532"/>
                <a:gd name="connsiteY2" fmla="*/ 0 h 221049"/>
                <a:gd name="connsiteX3" fmla="*/ 483650 w 1594532"/>
                <a:gd name="connsiteY3" fmla="*/ 173812 h 221049"/>
                <a:gd name="connsiteX4" fmla="*/ 642347 w 1594532"/>
                <a:gd name="connsiteY4" fmla="*/ 7557 h 221049"/>
                <a:gd name="connsiteX5" fmla="*/ 793488 w 1594532"/>
                <a:gd name="connsiteY5" fmla="*/ 173812 h 221049"/>
                <a:gd name="connsiteX6" fmla="*/ 952185 w 1594532"/>
                <a:gd name="connsiteY6" fmla="*/ 15114 h 221049"/>
                <a:gd name="connsiteX7" fmla="*/ 1141111 w 1594532"/>
                <a:gd name="connsiteY7" fmla="*/ 204040 h 221049"/>
                <a:gd name="connsiteX8" fmla="*/ 1277137 w 1594532"/>
                <a:gd name="connsiteY8" fmla="*/ 7557 h 221049"/>
                <a:gd name="connsiteX9" fmla="*/ 1466063 w 1594532"/>
                <a:gd name="connsiteY9" fmla="*/ 211597 h 221049"/>
                <a:gd name="connsiteX10" fmla="*/ 1594532 w 1594532"/>
                <a:gd name="connsiteY10" fmla="*/ 188926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2892 h 222344"/>
                <a:gd name="connsiteX1" fmla="*/ 166255 w 1700330"/>
                <a:gd name="connsiteY1" fmla="*/ 212892 h 222344"/>
                <a:gd name="connsiteX2" fmla="*/ 347623 w 1700330"/>
                <a:gd name="connsiteY2" fmla="*/ 1295 h 222344"/>
                <a:gd name="connsiteX3" fmla="*/ 483650 w 1700330"/>
                <a:gd name="connsiteY3" fmla="*/ 175107 h 222344"/>
                <a:gd name="connsiteX4" fmla="*/ 642347 w 1700330"/>
                <a:gd name="connsiteY4" fmla="*/ 8852 h 222344"/>
                <a:gd name="connsiteX5" fmla="*/ 793488 w 1700330"/>
                <a:gd name="connsiteY5" fmla="*/ 175107 h 222344"/>
                <a:gd name="connsiteX6" fmla="*/ 952185 w 1700330"/>
                <a:gd name="connsiteY6" fmla="*/ 16409 h 222344"/>
                <a:gd name="connsiteX7" fmla="*/ 1110883 w 1700330"/>
                <a:gd name="connsiteY7" fmla="*/ 205335 h 222344"/>
                <a:gd name="connsiteX8" fmla="*/ 1277137 w 1700330"/>
                <a:gd name="connsiteY8" fmla="*/ 8852 h 222344"/>
                <a:gd name="connsiteX9" fmla="*/ 1466063 w 1700330"/>
                <a:gd name="connsiteY9" fmla="*/ 212892 h 222344"/>
                <a:gd name="connsiteX10" fmla="*/ 1700330 w 1700330"/>
                <a:gd name="connsiteY10" fmla="*/ 220449 h 222344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22032 h 231484"/>
                <a:gd name="connsiteX1" fmla="*/ 166255 w 1700330"/>
                <a:gd name="connsiteY1" fmla="*/ 222032 h 231484"/>
                <a:gd name="connsiteX2" fmla="*/ 347623 w 1700330"/>
                <a:gd name="connsiteY2" fmla="*/ 10435 h 231484"/>
                <a:gd name="connsiteX3" fmla="*/ 483650 w 1700330"/>
                <a:gd name="connsiteY3" fmla="*/ 184247 h 231484"/>
                <a:gd name="connsiteX4" fmla="*/ 642347 w 1700330"/>
                <a:gd name="connsiteY4" fmla="*/ 17992 h 231484"/>
                <a:gd name="connsiteX5" fmla="*/ 793488 w 1700330"/>
                <a:gd name="connsiteY5" fmla="*/ 184247 h 231484"/>
                <a:gd name="connsiteX6" fmla="*/ 952185 w 1700330"/>
                <a:gd name="connsiteY6" fmla="*/ 25549 h 231484"/>
                <a:gd name="connsiteX7" fmla="*/ 1110883 w 1700330"/>
                <a:gd name="connsiteY7" fmla="*/ 214475 h 231484"/>
                <a:gd name="connsiteX8" fmla="*/ 1277137 w 1700330"/>
                <a:gd name="connsiteY8" fmla="*/ 17992 h 231484"/>
                <a:gd name="connsiteX9" fmla="*/ 1466063 w 1700330"/>
                <a:gd name="connsiteY9" fmla="*/ 222032 h 231484"/>
                <a:gd name="connsiteX10" fmla="*/ 1700330 w 1700330"/>
                <a:gd name="connsiteY10" fmla="*/ 229589 h 231484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19676 w 1700330"/>
                <a:gd name="connsiteY4" fmla="*/ 0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27027 w 1700330"/>
                <a:gd name="connsiteY6" fmla="*/ 40389 h 228606"/>
                <a:gd name="connsiteX7" fmla="*/ 952185 w 1700330"/>
                <a:gd name="connsiteY7" fmla="*/ 22671 h 228606"/>
                <a:gd name="connsiteX8" fmla="*/ 1133535 w 1700330"/>
                <a:gd name="connsiteY8" fmla="*/ 212113 h 228606"/>
                <a:gd name="connsiteX9" fmla="*/ 1277137 w 1700330"/>
                <a:gd name="connsiteY9" fmla="*/ 15114 h 228606"/>
                <a:gd name="connsiteX10" fmla="*/ 1466063 w 1700330"/>
                <a:gd name="connsiteY10" fmla="*/ 219154 h 228606"/>
                <a:gd name="connsiteX11" fmla="*/ 1700330 w 1700330"/>
                <a:gd name="connsiteY11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0330" h="228606">
                  <a:moveTo>
                    <a:pt x="0" y="219154"/>
                  </a:moveTo>
                  <a:cubicBezTo>
                    <a:pt x="68643" y="227340"/>
                    <a:pt x="137286" y="235527"/>
                    <a:pt x="166255" y="219154"/>
                  </a:cubicBezTo>
                  <a:cubicBezTo>
                    <a:pt x="226711" y="148622"/>
                    <a:pt x="164654" y="233241"/>
                    <a:pt x="347623" y="7557"/>
                  </a:cubicBezTo>
                  <a:cubicBezTo>
                    <a:pt x="499951" y="236666"/>
                    <a:pt x="415637" y="115874"/>
                    <a:pt x="476093" y="219154"/>
                  </a:cubicBezTo>
                  <a:cubicBezTo>
                    <a:pt x="555442" y="129728"/>
                    <a:pt x="492384" y="216986"/>
                    <a:pt x="657461" y="0"/>
                  </a:cubicBezTo>
                  <a:cubicBezTo>
                    <a:pt x="777067" y="220774"/>
                    <a:pt x="659691" y="18740"/>
                    <a:pt x="793488" y="219154"/>
                  </a:cubicBezTo>
                  <a:cubicBezTo>
                    <a:pt x="785979" y="221636"/>
                    <a:pt x="895511" y="23844"/>
                    <a:pt x="952185" y="22671"/>
                  </a:cubicBezTo>
                  <a:cubicBezTo>
                    <a:pt x="1123937" y="220223"/>
                    <a:pt x="1018920" y="107574"/>
                    <a:pt x="1133535" y="212113"/>
                  </a:cubicBezTo>
                  <a:cubicBezTo>
                    <a:pt x="1250148" y="69708"/>
                    <a:pt x="1139697" y="209865"/>
                    <a:pt x="1277137" y="15114"/>
                  </a:cubicBezTo>
                  <a:cubicBezTo>
                    <a:pt x="1462809" y="236420"/>
                    <a:pt x="1284634" y="28661"/>
                    <a:pt x="1466063" y="219154"/>
                  </a:cubicBezTo>
                  <a:lnTo>
                    <a:pt x="1700330" y="226711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31" name="Skupina 30"/>
          <p:cNvGrpSpPr>
            <a:grpSpLocks/>
          </p:cNvGrpSpPr>
          <p:nvPr/>
        </p:nvGrpSpPr>
        <p:grpSpPr bwMode="auto">
          <a:xfrm rot="5400000">
            <a:off x="3108326" y="3741737"/>
            <a:ext cx="736600" cy="606425"/>
            <a:chOff x="450244" y="3356992"/>
            <a:chExt cx="737380" cy="605833"/>
          </a:xfrm>
        </p:grpSpPr>
        <p:sp>
          <p:nvSpPr>
            <p:cNvPr id="29" name="Obdélník 28"/>
            <p:cNvSpPr/>
            <p:nvPr/>
          </p:nvSpPr>
          <p:spPr>
            <a:xfrm>
              <a:off x="450244" y="3356992"/>
              <a:ext cx="737380" cy="60583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3" name="Přímá spojnice 12"/>
            <p:cNvCxnSpPr/>
            <p:nvPr/>
          </p:nvCxnSpPr>
          <p:spPr>
            <a:xfrm>
              <a:off x="539239" y="3602815"/>
              <a:ext cx="55939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534472" y="3724933"/>
              <a:ext cx="55780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 flipV="1">
              <a:off x="814167" y="3358579"/>
              <a:ext cx="0" cy="2458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flipV="1">
              <a:off x="826880" y="3718589"/>
              <a:ext cx="0" cy="2458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ovéPole 36"/>
          <p:cNvSpPr txBox="1">
            <a:spLocks noChangeArrowheads="1"/>
          </p:cNvSpPr>
          <p:nvPr/>
        </p:nvSpPr>
        <p:spPr bwMode="auto">
          <a:xfrm>
            <a:off x="3759200" y="4054475"/>
            <a:ext cx="129698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Pružný vak</a:t>
            </a:r>
          </a:p>
        </p:txBody>
      </p:sp>
      <p:grpSp>
        <p:nvGrpSpPr>
          <p:cNvPr id="38" name="Skupina 37"/>
          <p:cNvGrpSpPr>
            <a:grpSpLocks/>
          </p:cNvGrpSpPr>
          <p:nvPr/>
        </p:nvGrpSpPr>
        <p:grpSpPr bwMode="auto">
          <a:xfrm>
            <a:off x="1017588" y="4064000"/>
            <a:ext cx="736600" cy="606425"/>
            <a:chOff x="450244" y="3356992"/>
            <a:chExt cx="737380" cy="605833"/>
          </a:xfrm>
        </p:grpSpPr>
        <p:sp>
          <p:nvSpPr>
            <p:cNvPr id="39" name="Obdélník 38"/>
            <p:cNvSpPr/>
            <p:nvPr/>
          </p:nvSpPr>
          <p:spPr>
            <a:xfrm>
              <a:off x="450244" y="3356992"/>
              <a:ext cx="737380" cy="60583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0" name="Přímá spojnice 39"/>
            <p:cNvCxnSpPr/>
            <p:nvPr/>
          </p:nvCxnSpPr>
          <p:spPr>
            <a:xfrm>
              <a:off x="539238" y="3602815"/>
              <a:ext cx="55939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814166" y="3356992"/>
              <a:ext cx="0" cy="2458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/>
            <p:cNvCxnSpPr/>
            <p:nvPr/>
          </p:nvCxnSpPr>
          <p:spPr>
            <a:xfrm>
              <a:off x="637767" y="3683698"/>
              <a:ext cx="3814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>
              <a:off x="696567" y="3762995"/>
              <a:ext cx="2606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/>
            <p:cNvCxnSpPr/>
            <p:nvPr/>
          </p:nvCxnSpPr>
          <p:spPr>
            <a:xfrm>
              <a:off x="776026" y="3850223"/>
              <a:ext cx="1017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638175" y="4673600"/>
            <a:ext cx="1497013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/>
              <a:t>Vnější </a:t>
            </a:r>
          </a:p>
          <a:p>
            <a:pPr algn="ctr"/>
            <a:r>
              <a:rPr lang="cs-CZ" altLang="cs-CZ"/>
              <a:t>atmosferický </a:t>
            </a:r>
          </a:p>
          <a:p>
            <a:pPr algn="ctr"/>
            <a:r>
              <a:rPr lang="cs-CZ" altLang="cs-CZ"/>
              <a:t>tlak</a:t>
            </a:r>
          </a:p>
        </p:txBody>
      </p:sp>
      <p:sp>
        <p:nvSpPr>
          <p:cNvPr id="48" name="Obousměrná vodorovná šipka 47"/>
          <p:cNvSpPr/>
          <p:nvPr/>
        </p:nvSpPr>
        <p:spPr>
          <a:xfrm rot="10800000">
            <a:off x="1511300" y="3959225"/>
            <a:ext cx="1692275" cy="198438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9" name="Obousměrná vodorovná šipka 48"/>
          <p:cNvSpPr/>
          <p:nvPr/>
        </p:nvSpPr>
        <p:spPr>
          <a:xfrm rot="6232391">
            <a:off x="454819" y="2763044"/>
            <a:ext cx="2378075" cy="19843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6" name="Obousměrná vodorovná šipka 35"/>
          <p:cNvSpPr/>
          <p:nvPr/>
        </p:nvSpPr>
        <p:spPr>
          <a:xfrm rot="5249653">
            <a:off x="3469482" y="3620294"/>
            <a:ext cx="577850" cy="30638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7" grpId="0" animBg="1"/>
      <p:bldP spid="21" grpId="0" animBg="1"/>
      <p:bldP spid="25" grpId="0" animBg="1"/>
      <p:bldP spid="37" grpId="0" animBg="1"/>
      <p:bldP spid="47" grpId="0" animBg="1"/>
      <p:bldP spid="48" grpId="0" animBg="1"/>
      <p:bldP spid="49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ovéPole 65"/>
          <p:cNvSpPr txBox="1">
            <a:spLocks noChangeArrowheads="1"/>
          </p:cNvSpPr>
          <p:nvPr/>
        </p:nvSpPr>
        <p:spPr bwMode="auto">
          <a:xfrm>
            <a:off x="3759200" y="4054475"/>
            <a:ext cx="1296988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Pružný vak</a:t>
            </a:r>
          </a:p>
        </p:txBody>
      </p:sp>
      <p:sp>
        <p:nvSpPr>
          <p:cNvPr id="5123" name="TextovéPole 63"/>
          <p:cNvSpPr txBox="1">
            <a:spLocks noChangeArrowheads="1"/>
          </p:cNvSpPr>
          <p:nvPr/>
        </p:nvSpPr>
        <p:spPr bwMode="auto">
          <a:xfrm>
            <a:off x="3830638" y="3046413"/>
            <a:ext cx="1295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Odpor</a:t>
            </a:r>
          </a:p>
        </p:txBody>
      </p:sp>
      <p:sp>
        <p:nvSpPr>
          <p:cNvPr id="5124" name="TextovéPole 64"/>
          <p:cNvSpPr txBox="1">
            <a:spLocks noChangeArrowheads="1"/>
          </p:cNvSpPr>
          <p:nvPr/>
        </p:nvSpPr>
        <p:spPr bwMode="auto">
          <a:xfrm>
            <a:off x="3770313" y="2038350"/>
            <a:ext cx="1295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Setrvačnost</a:t>
            </a:r>
          </a:p>
        </p:txBody>
      </p:sp>
      <p:sp>
        <p:nvSpPr>
          <p:cNvPr id="5125" name="Nadpis 1"/>
          <p:cNvSpPr>
            <a:spLocks noGrp="1"/>
          </p:cNvSpPr>
          <p:nvPr>
            <p:ph type="title"/>
          </p:nvPr>
        </p:nvSpPr>
        <p:spPr>
          <a:xfrm>
            <a:off x="457200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Nejjednodušší model mechaniky dýchání</a:t>
            </a:r>
          </a:p>
        </p:txBody>
      </p:sp>
      <p:sp>
        <p:nvSpPr>
          <p:cNvPr id="5126" name="TextovéPole 2"/>
          <p:cNvSpPr txBox="1">
            <a:spLocks noChangeArrowheads="1"/>
          </p:cNvSpPr>
          <p:nvPr/>
        </p:nvSpPr>
        <p:spPr bwMode="auto">
          <a:xfrm>
            <a:off x="395288" y="957263"/>
            <a:ext cx="1406525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Ventilátor</a:t>
            </a:r>
          </a:p>
          <a:p>
            <a:r>
              <a:rPr lang="cs-CZ" altLang="cs-CZ"/>
              <a:t>- zdroj tlaku</a:t>
            </a:r>
          </a:p>
        </p:txBody>
      </p:sp>
      <p:grpSp>
        <p:nvGrpSpPr>
          <p:cNvPr id="5127" name="Skupina 5"/>
          <p:cNvGrpSpPr>
            <a:grpSpLocks/>
          </p:cNvGrpSpPr>
          <p:nvPr/>
        </p:nvGrpSpPr>
        <p:grpSpPr bwMode="auto">
          <a:xfrm>
            <a:off x="1547813" y="596900"/>
            <a:ext cx="1152525" cy="1152525"/>
            <a:chOff x="1547664" y="1196752"/>
            <a:chExt cx="1152128" cy="1152128"/>
          </a:xfrm>
        </p:grpSpPr>
        <p:sp>
          <p:nvSpPr>
            <p:cNvPr id="4" name="Ovál 3"/>
            <p:cNvSpPr/>
            <p:nvPr/>
          </p:nvSpPr>
          <p:spPr>
            <a:xfrm>
              <a:off x="1547664" y="1196752"/>
              <a:ext cx="1152128" cy="11521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Volný tvar 4"/>
            <p:cNvSpPr/>
            <p:nvPr/>
          </p:nvSpPr>
          <p:spPr>
            <a:xfrm>
              <a:off x="1753968" y="1650621"/>
              <a:ext cx="801411" cy="231695"/>
            </a:xfrm>
            <a:custGeom>
              <a:avLst/>
              <a:gdLst>
                <a:gd name="connsiteX0" fmla="*/ 0 w 801045"/>
                <a:gd name="connsiteY0" fmla="*/ 230773 h 283961"/>
                <a:gd name="connsiteX1" fmla="*/ 181369 w 801045"/>
                <a:gd name="connsiteY1" fmla="*/ 11619 h 283961"/>
                <a:gd name="connsiteX2" fmla="*/ 430751 w 801045"/>
                <a:gd name="connsiteY2" fmla="*/ 56962 h 283961"/>
                <a:gd name="connsiteX3" fmla="*/ 536549 w 801045"/>
                <a:gd name="connsiteY3" fmla="*/ 283672 h 283961"/>
                <a:gd name="connsiteX4" fmla="*/ 801045 w 801045"/>
                <a:gd name="connsiteY4" fmla="*/ 94747 h 283961"/>
                <a:gd name="connsiteX0" fmla="*/ 0 w 801045"/>
                <a:gd name="connsiteY0" fmla="*/ 231205 h 299470"/>
                <a:gd name="connsiteX1" fmla="*/ 181369 w 801045"/>
                <a:gd name="connsiteY1" fmla="*/ 12051 h 299470"/>
                <a:gd name="connsiteX2" fmla="*/ 430751 w 801045"/>
                <a:gd name="connsiteY2" fmla="*/ 57394 h 299470"/>
                <a:gd name="connsiteX3" fmla="*/ 597005 w 801045"/>
                <a:gd name="connsiteY3" fmla="*/ 299218 h 299470"/>
                <a:gd name="connsiteX4" fmla="*/ 801045 w 801045"/>
                <a:gd name="connsiteY4" fmla="*/ 95179 h 299470"/>
                <a:gd name="connsiteX0" fmla="*/ 0 w 801045"/>
                <a:gd name="connsiteY0" fmla="*/ 229605 h 237672"/>
                <a:gd name="connsiteX1" fmla="*/ 181369 w 801045"/>
                <a:gd name="connsiteY1" fmla="*/ 10451 h 237672"/>
                <a:gd name="connsiteX2" fmla="*/ 430751 w 801045"/>
                <a:gd name="connsiteY2" fmla="*/ 55794 h 237672"/>
                <a:gd name="connsiteX3" fmla="*/ 581891 w 801045"/>
                <a:gd name="connsiteY3" fmla="*/ 237162 h 237672"/>
                <a:gd name="connsiteX4" fmla="*/ 801045 w 801045"/>
                <a:gd name="connsiteY4" fmla="*/ 93579 h 237672"/>
                <a:gd name="connsiteX0" fmla="*/ 0 w 801045"/>
                <a:gd name="connsiteY0" fmla="*/ 188846 h 196913"/>
                <a:gd name="connsiteX1" fmla="*/ 166255 w 801045"/>
                <a:gd name="connsiteY1" fmla="*/ 30149 h 196913"/>
                <a:gd name="connsiteX2" fmla="*/ 430751 w 801045"/>
                <a:gd name="connsiteY2" fmla="*/ 15035 h 196913"/>
                <a:gd name="connsiteX3" fmla="*/ 581891 w 801045"/>
                <a:gd name="connsiteY3" fmla="*/ 196403 h 196913"/>
                <a:gd name="connsiteX4" fmla="*/ 801045 w 801045"/>
                <a:gd name="connsiteY4" fmla="*/ 52820 h 196913"/>
                <a:gd name="connsiteX0" fmla="*/ 0 w 801045"/>
                <a:gd name="connsiteY0" fmla="*/ 223168 h 231235"/>
                <a:gd name="connsiteX1" fmla="*/ 173812 w 801045"/>
                <a:gd name="connsiteY1" fmla="*/ 11571 h 231235"/>
                <a:gd name="connsiteX2" fmla="*/ 430751 w 801045"/>
                <a:gd name="connsiteY2" fmla="*/ 49357 h 231235"/>
                <a:gd name="connsiteX3" fmla="*/ 581891 w 801045"/>
                <a:gd name="connsiteY3" fmla="*/ 230725 h 231235"/>
                <a:gd name="connsiteX4" fmla="*/ 801045 w 801045"/>
                <a:gd name="connsiteY4" fmla="*/ 87142 h 23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1045" h="231235">
                  <a:moveTo>
                    <a:pt x="0" y="223168"/>
                  </a:moveTo>
                  <a:cubicBezTo>
                    <a:pt x="54788" y="128075"/>
                    <a:pt x="102020" y="40539"/>
                    <a:pt x="173812" y="11571"/>
                  </a:cubicBezTo>
                  <a:cubicBezTo>
                    <a:pt x="245604" y="-17397"/>
                    <a:pt x="362738" y="12831"/>
                    <a:pt x="430751" y="49357"/>
                  </a:cubicBezTo>
                  <a:cubicBezTo>
                    <a:pt x="498764" y="85883"/>
                    <a:pt x="520175" y="224427"/>
                    <a:pt x="581891" y="230725"/>
                  </a:cubicBezTo>
                  <a:cubicBezTo>
                    <a:pt x="643607" y="237023"/>
                    <a:pt x="699655" y="184753"/>
                    <a:pt x="801045" y="8714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0" name="Obousměrná vodorovná šipka 9"/>
          <p:cNvSpPr/>
          <p:nvPr/>
        </p:nvSpPr>
        <p:spPr>
          <a:xfrm rot="2448776">
            <a:off x="2562225" y="1419225"/>
            <a:ext cx="1100138" cy="306388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bousměrná vodorovná šipka 16"/>
          <p:cNvSpPr/>
          <p:nvPr/>
        </p:nvSpPr>
        <p:spPr>
          <a:xfrm rot="5249653">
            <a:off x="3461544" y="2513807"/>
            <a:ext cx="454025" cy="30638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3830638" y="3044825"/>
            <a:ext cx="153352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 </a:t>
            </a:r>
            <a:r>
              <a:rPr lang="cs-CZ" altLang="cs-CZ" b="1" i="1"/>
              <a:t>R</a:t>
            </a:r>
            <a:r>
              <a:rPr lang="cs-CZ" altLang="cs-CZ"/>
              <a:t>- Rezistance</a:t>
            </a:r>
          </a:p>
        </p:txBody>
      </p:sp>
      <p:grpSp>
        <p:nvGrpSpPr>
          <p:cNvPr id="5131" name="Skupina 21"/>
          <p:cNvGrpSpPr>
            <a:grpSpLocks/>
          </p:cNvGrpSpPr>
          <p:nvPr/>
        </p:nvGrpSpPr>
        <p:grpSpPr bwMode="auto">
          <a:xfrm rot="5212815">
            <a:off x="3344069" y="2001044"/>
            <a:ext cx="565150" cy="366712"/>
            <a:chOff x="6132868" y="1766592"/>
            <a:chExt cx="1700330" cy="366264"/>
          </a:xfrm>
        </p:grpSpPr>
        <p:sp>
          <p:nvSpPr>
            <p:cNvPr id="23" name="Obdélník 22"/>
            <p:cNvSpPr/>
            <p:nvPr/>
          </p:nvSpPr>
          <p:spPr>
            <a:xfrm>
              <a:off x="6132868" y="1766592"/>
              <a:ext cx="1700330" cy="3662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4" name="Volný tvar 23"/>
            <p:cNvSpPr/>
            <p:nvPr/>
          </p:nvSpPr>
          <p:spPr>
            <a:xfrm>
              <a:off x="6128359" y="1833101"/>
              <a:ext cx="1700330" cy="229906"/>
            </a:xfrm>
            <a:custGeom>
              <a:avLst/>
              <a:gdLst>
                <a:gd name="connsiteX0" fmla="*/ 0 w 1594532"/>
                <a:gd name="connsiteY0" fmla="*/ 211597 h 221049"/>
                <a:gd name="connsiteX1" fmla="*/ 166255 w 1594532"/>
                <a:gd name="connsiteY1" fmla="*/ 211597 h 221049"/>
                <a:gd name="connsiteX2" fmla="*/ 347623 w 1594532"/>
                <a:gd name="connsiteY2" fmla="*/ 0 h 221049"/>
                <a:gd name="connsiteX3" fmla="*/ 483650 w 1594532"/>
                <a:gd name="connsiteY3" fmla="*/ 173812 h 221049"/>
                <a:gd name="connsiteX4" fmla="*/ 642347 w 1594532"/>
                <a:gd name="connsiteY4" fmla="*/ 7557 h 221049"/>
                <a:gd name="connsiteX5" fmla="*/ 793488 w 1594532"/>
                <a:gd name="connsiteY5" fmla="*/ 173812 h 221049"/>
                <a:gd name="connsiteX6" fmla="*/ 952185 w 1594532"/>
                <a:gd name="connsiteY6" fmla="*/ 15114 h 221049"/>
                <a:gd name="connsiteX7" fmla="*/ 1141111 w 1594532"/>
                <a:gd name="connsiteY7" fmla="*/ 204040 h 221049"/>
                <a:gd name="connsiteX8" fmla="*/ 1277137 w 1594532"/>
                <a:gd name="connsiteY8" fmla="*/ 7557 h 221049"/>
                <a:gd name="connsiteX9" fmla="*/ 1466063 w 1594532"/>
                <a:gd name="connsiteY9" fmla="*/ 211597 h 221049"/>
                <a:gd name="connsiteX10" fmla="*/ 1594532 w 1594532"/>
                <a:gd name="connsiteY10" fmla="*/ 188926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2892 h 222344"/>
                <a:gd name="connsiteX1" fmla="*/ 166255 w 1700330"/>
                <a:gd name="connsiteY1" fmla="*/ 212892 h 222344"/>
                <a:gd name="connsiteX2" fmla="*/ 347623 w 1700330"/>
                <a:gd name="connsiteY2" fmla="*/ 1295 h 222344"/>
                <a:gd name="connsiteX3" fmla="*/ 483650 w 1700330"/>
                <a:gd name="connsiteY3" fmla="*/ 175107 h 222344"/>
                <a:gd name="connsiteX4" fmla="*/ 642347 w 1700330"/>
                <a:gd name="connsiteY4" fmla="*/ 8852 h 222344"/>
                <a:gd name="connsiteX5" fmla="*/ 793488 w 1700330"/>
                <a:gd name="connsiteY5" fmla="*/ 175107 h 222344"/>
                <a:gd name="connsiteX6" fmla="*/ 952185 w 1700330"/>
                <a:gd name="connsiteY6" fmla="*/ 16409 h 222344"/>
                <a:gd name="connsiteX7" fmla="*/ 1110883 w 1700330"/>
                <a:gd name="connsiteY7" fmla="*/ 205335 h 222344"/>
                <a:gd name="connsiteX8" fmla="*/ 1277137 w 1700330"/>
                <a:gd name="connsiteY8" fmla="*/ 8852 h 222344"/>
                <a:gd name="connsiteX9" fmla="*/ 1466063 w 1700330"/>
                <a:gd name="connsiteY9" fmla="*/ 212892 h 222344"/>
                <a:gd name="connsiteX10" fmla="*/ 1700330 w 1700330"/>
                <a:gd name="connsiteY10" fmla="*/ 220449 h 222344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22032 h 231484"/>
                <a:gd name="connsiteX1" fmla="*/ 166255 w 1700330"/>
                <a:gd name="connsiteY1" fmla="*/ 222032 h 231484"/>
                <a:gd name="connsiteX2" fmla="*/ 347623 w 1700330"/>
                <a:gd name="connsiteY2" fmla="*/ 10435 h 231484"/>
                <a:gd name="connsiteX3" fmla="*/ 483650 w 1700330"/>
                <a:gd name="connsiteY3" fmla="*/ 184247 h 231484"/>
                <a:gd name="connsiteX4" fmla="*/ 642347 w 1700330"/>
                <a:gd name="connsiteY4" fmla="*/ 17992 h 231484"/>
                <a:gd name="connsiteX5" fmla="*/ 793488 w 1700330"/>
                <a:gd name="connsiteY5" fmla="*/ 184247 h 231484"/>
                <a:gd name="connsiteX6" fmla="*/ 952185 w 1700330"/>
                <a:gd name="connsiteY6" fmla="*/ 25549 h 231484"/>
                <a:gd name="connsiteX7" fmla="*/ 1110883 w 1700330"/>
                <a:gd name="connsiteY7" fmla="*/ 214475 h 231484"/>
                <a:gd name="connsiteX8" fmla="*/ 1277137 w 1700330"/>
                <a:gd name="connsiteY8" fmla="*/ 17992 h 231484"/>
                <a:gd name="connsiteX9" fmla="*/ 1466063 w 1700330"/>
                <a:gd name="connsiteY9" fmla="*/ 222032 h 231484"/>
                <a:gd name="connsiteX10" fmla="*/ 1700330 w 1700330"/>
                <a:gd name="connsiteY10" fmla="*/ 229589 h 231484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19676 w 1700330"/>
                <a:gd name="connsiteY4" fmla="*/ 0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0330" h="228905">
                  <a:moveTo>
                    <a:pt x="0" y="219453"/>
                  </a:moveTo>
                  <a:cubicBezTo>
                    <a:pt x="68643" y="227639"/>
                    <a:pt x="137286" y="235826"/>
                    <a:pt x="166255" y="219453"/>
                  </a:cubicBezTo>
                  <a:cubicBezTo>
                    <a:pt x="226711" y="148921"/>
                    <a:pt x="167514" y="-7258"/>
                    <a:pt x="347623" y="7856"/>
                  </a:cubicBezTo>
                  <a:cubicBezTo>
                    <a:pt x="527732" y="22970"/>
                    <a:pt x="415637" y="116173"/>
                    <a:pt x="476093" y="219453"/>
                  </a:cubicBezTo>
                  <a:cubicBezTo>
                    <a:pt x="555442" y="130027"/>
                    <a:pt x="476093" y="-7258"/>
                    <a:pt x="657461" y="299"/>
                  </a:cubicBezTo>
                  <a:cubicBezTo>
                    <a:pt x="838829" y="7856"/>
                    <a:pt x="743108" y="164035"/>
                    <a:pt x="793488" y="219453"/>
                  </a:cubicBezTo>
                  <a:cubicBezTo>
                    <a:pt x="837571" y="152699"/>
                    <a:pt x="801045" y="16672"/>
                    <a:pt x="952185" y="22970"/>
                  </a:cubicBezTo>
                  <a:cubicBezTo>
                    <a:pt x="1103325" y="29268"/>
                    <a:pt x="996268" y="107357"/>
                    <a:pt x="1110883" y="211896"/>
                  </a:cubicBezTo>
                  <a:cubicBezTo>
                    <a:pt x="1157485" y="127508"/>
                    <a:pt x="1119699" y="14154"/>
                    <a:pt x="1277137" y="15413"/>
                  </a:cubicBezTo>
                  <a:cubicBezTo>
                    <a:pt x="1434575" y="16672"/>
                    <a:pt x="1395531" y="93502"/>
                    <a:pt x="1466063" y="219453"/>
                  </a:cubicBezTo>
                  <a:lnTo>
                    <a:pt x="1700330" y="22701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3770313" y="2036763"/>
            <a:ext cx="1738312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 i="1"/>
              <a:t>L</a:t>
            </a:r>
            <a:r>
              <a:rPr lang="cs-CZ" altLang="cs-CZ"/>
              <a:t> - Inertance</a:t>
            </a:r>
          </a:p>
        </p:txBody>
      </p:sp>
      <p:grpSp>
        <p:nvGrpSpPr>
          <p:cNvPr id="5133" name="Skupina 17"/>
          <p:cNvGrpSpPr>
            <a:grpSpLocks/>
          </p:cNvGrpSpPr>
          <p:nvPr/>
        </p:nvGrpSpPr>
        <p:grpSpPr bwMode="auto">
          <a:xfrm rot="5212815">
            <a:off x="3433763" y="3009900"/>
            <a:ext cx="566737" cy="366713"/>
            <a:chOff x="6132858" y="1766592"/>
            <a:chExt cx="1700340" cy="366264"/>
          </a:xfrm>
        </p:grpSpPr>
        <p:sp>
          <p:nvSpPr>
            <p:cNvPr id="19" name="Obdélník 18"/>
            <p:cNvSpPr/>
            <p:nvPr/>
          </p:nvSpPr>
          <p:spPr>
            <a:xfrm>
              <a:off x="6132858" y="1766592"/>
              <a:ext cx="1700340" cy="3662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6128360" y="1833101"/>
              <a:ext cx="1700343" cy="229906"/>
            </a:xfrm>
            <a:custGeom>
              <a:avLst/>
              <a:gdLst>
                <a:gd name="connsiteX0" fmla="*/ 0 w 1594532"/>
                <a:gd name="connsiteY0" fmla="*/ 211597 h 221049"/>
                <a:gd name="connsiteX1" fmla="*/ 166255 w 1594532"/>
                <a:gd name="connsiteY1" fmla="*/ 211597 h 221049"/>
                <a:gd name="connsiteX2" fmla="*/ 347623 w 1594532"/>
                <a:gd name="connsiteY2" fmla="*/ 0 h 221049"/>
                <a:gd name="connsiteX3" fmla="*/ 483650 w 1594532"/>
                <a:gd name="connsiteY3" fmla="*/ 173812 h 221049"/>
                <a:gd name="connsiteX4" fmla="*/ 642347 w 1594532"/>
                <a:gd name="connsiteY4" fmla="*/ 7557 h 221049"/>
                <a:gd name="connsiteX5" fmla="*/ 793488 w 1594532"/>
                <a:gd name="connsiteY5" fmla="*/ 173812 h 221049"/>
                <a:gd name="connsiteX6" fmla="*/ 952185 w 1594532"/>
                <a:gd name="connsiteY6" fmla="*/ 15114 h 221049"/>
                <a:gd name="connsiteX7" fmla="*/ 1141111 w 1594532"/>
                <a:gd name="connsiteY7" fmla="*/ 204040 h 221049"/>
                <a:gd name="connsiteX8" fmla="*/ 1277137 w 1594532"/>
                <a:gd name="connsiteY8" fmla="*/ 7557 h 221049"/>
                <a:gd name="connsiteX9" fmla="*/ 1466063 w 1594532"/>
                <a:gd name="connsiteY9" fmla="*/ 211597 h 221049"/>
                <a:gd name="connsiteX10" fmla="*/ 1594532 w 1594532"/>
                <a:gd name="connsiteY10" fmla="*/ 188926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2892 h 222344"/>
                <a:gd name="connsiteX1" fmla="*/ 166255 w 1700330"/>
                <a:gd name="connsiteY1" fmla="*/ 212892 h 222344"/>
                <a:gd name="connsiteX2" fmla="*/ 347623 w 1700330"/>
                <a:gd name="connsiteY2" fmla="*/ 1295 h 222344"/>
                <a:gd name="connsiteX3" fmla="*/ 483650 w 1700330"/>
                <a:gd name="connsiteY3" fmla="*/ 175107 h 222344"/>
                <a:gd name="connsiteX4" fmla="*/ 642347 w 1700330"/>
                <a:gd name="connsiteY4" fmla="*/ 8852 h 222344"/>
                <a:gd name="connsiteX5" fmla="*/ 793488 w 1700330"/>
                <a:gd name="connsiteY5" fmla="*/ 175107 h 222344"/>
                <a:gd name="connsiteX6" fmla="*/ 952185 w 1700330"/>
                <a:gd name="connsiteY6" fmla="*/ 16409 h 222344"/>
                <a:gd name="connsiteX7" fmla="*/ 1110883 w 1700330"/>
                <a:gd name="connsiteY7" fmla="*/ 205335 h 222344"/>
                <a:gd name="connsiteX8" fmla="*/ 1277137 w 1700330"/>
                <a:gd name="connsiteY8" fmla="*/ 8852 h 222344"/>
                <a:gd name="connsiteX9" fmla="*/ 1466063 w 1700330"/>
                <a:gd name="connsiteY9" fmla="*/ 212892 h 222344"/>
                <a:gd name="connsiteX10" fmla="*/ 1700330 w 1700330"/>
                <a:gd name="connsiteY10" fmla="*/ 220449 h 222344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22032 h 231484"/>
                <a:gd name="connsiteX1" fmla="*/ 166255 w 1700330"/>
                <a:gd name="connsiteY1" fmla="*/ 222032 h 231484"/>
                <a:gd name="connsiteX2" fmla="*/ 347623 w 1700330"/>
                <a:gd name="connsiteY2" fmla="*/ 10435 h 231484"/>
                <a:gd name="connsiteX3" fmla="*/ 483650 w 1700330"/>
                <a:gd name="connsiteY3" fmla="*/ 184247 h 231484"/>
                <a:gd name="connsiteX4" fmla="*/ 642347 w 1700330"/>
                <a:gd name="connsiteY4" fmla="*/ 17992 h 231484"/>
                <a:gd name="connsiteX5" fmla="*/ 793488 w 1700330"/>
                <a:gd name="connsiteY5" fmla="*/ 184247 h 231484"/>
                <a:gd name="connsiteX6" fmla="*/ 952185 w 1700330"/>
                <a:gd name="connsiteY6" fmla="*/ 25549 h 231484"/>
                <a:gd name="connsiteX7" fmla="*/ 1110883 w 1700330"/>
                <a:gd name="connsiteY7" fmla="*/ 214475 h 231484"/>
                <a:gd name="connsiteX8" fmla="*/ 1277137 w 1700330"/>
                <a:gd name="connsiteY8" fmla="*/ 17992 h 231484"/>
                <a:gd name="connsiteX9" fmla="*/ 1466063 w 1700330"/>
                <a:gd name="connsiteY9" fmla="*/ 222032 h 231484"/>
                <a:gd name="connsiteX10" fmla="*/ 1700330 w 1700330"/>
                <a:gd name="connsiteY10" fmla="*/ 229589 h 231484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19676 w 1700330"/>
                <a:gd name="connsiteY4" fmla="*/ 0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27027 w 1700330"/>
                <a:gd name="connsiteY6" fmla="*/ 40389 h 228606"/>
                <a:gd name="connsiteX7" fmla="*/ 952185 w 1700330"/>
                <a:gd name="connsiteY7" fmla="*/ 22671 h 228606"/>
                <a:gd name="connsiteX8" fmla="*/ 1133535 w 1700330"/>
                <a:gd name="connsiteY8" fmla="*/ 212113 h 228606"/>
                <a:gd name="connsiteX9" fmla="*/ 1277137 w 1700330"/>
                <a:gd name="connsiteY9" fmla="*/ 15114 h 228606"/>
                <a:gd name="connsiteX10" fmla="*/ 1466063 w 1700330"/>
                <a:gd name="connsiteY10" fmla="*/ 219154 h 228606"/>
                <a:gd name="connsiteX11" fmla="*/ 1700330 w 1700330"/>
                <a:gd name="connsiteY11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0330" h="228606">
                  <a:moveTo>
                    <a:pt x="0" y="219154"/>
                  </a:moveTo>
                  <a:cubicBezTo>
                    <a:pt x="68643" y="227340"/>
                    <a:pt x="137286" y="235527"/>
                    <a:pt x="166255" y="219154"/>
                  </a:cubicBezTo>
                  <a:cubicBezTo>
                    <a:pt x="226711" y="148622"/>
                    <a:pt x="164654" y="233241"/>
                    <a:pt x="347623" y="7557"/>
                  </a:cubicBezTo>
                  <a:cubicBezTo>
                    <a:pt x="499951" y="236666"/>
                    <a:pt x="415637" y="115874"/>
                    <a:pt x="476093" y="219154"/>
                  </a:cubicBezTo>
                  <a:cubicBezTo>
                    <a:pt x="555442" y="129728"/>
                    <a:pt x="492384" y="216986"/>
                    <a:pt x="657461" y="0"/>
                  </a:cubicBezTo>
                  <a:cubicBezTo>
                    <a:pt x="777067" y="220774"/>
                    <a:pt x="659691" y="18740"/>
                    <a:pt x="793488" y="219154"/>
                  </a:cubicBezTo>
                  <a:cubicBezTo>
                    <a:pt x="785979" y="221636"/>
                    <a:pt x="895511" y="23844"/>
                    <a:pt x="952185" y="22671"/>
                  </a:cubicBezTo>
                  <a:cubicBezTo>
                    <a:pt x="1123937" y="220223"/>
                    <a:pt x="1018920" y="107574"/>
                    <a:pt x="1133535" y="212113"/>
                  </a:cubicBezTo>
                  <a:cubicBezTo>
                    <a:pt x="1250148" y="69708"/>
                    <a:pt x="1139697" y="209865"/>
                    <a:pt x="1277137" y="15114"/>
                  </a:cubicBezTo>
                  <a:cubicBezTo>
                    <a:pt x="1462809" y="236420"/>
                    <a:pt x="1284634" y="28661"/>
                    <a:pt x="1466063" y="219154"/>
                  </a:cubicBezTo>
                  <a:lnTo>
                    <a:pt x="1700330" y="226711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5134" name="Skupina 30"/>
          <p:cNvGrpSpPr>
            <a:grpSpLocks/>
          </p:cNvGrpSpPr>
          <p:nvPr/>
        </p:nvGrpSpPr>
        <p:grpSpPr bwMode="auto">
          <a:xfrm rot="5400000">
            <a:off x="3107532" y="3740944"/>
            <a:ext cx="738187" cy="606425"/>
            <a:chOff x="450244" y="3356992"/>
            <a:chExt cx="737380" cy="605833"/>
          </a:xfrm>
        </p:grpSpPr>
        <p:sp>
          <p:nvSpPr>
            <p:cNvPr id="29" name="Obdélník 28"/>
            <p:cNvSpPr/>
            <p:nvPr/>
          </p:nvSpPr>
          <p:spPr>
            <a:xfrm>
              <a:off x="450244" y="3356992"/>
              <a:ext cx="737380" cy="60583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3" name="Přímá spojnice 12"/>
            <p:cNvCxnSpPr/>
            <p:nvPr/>
          </p:nvCxnSpPr>
          <p:spPr>
            <a:xfrm>
              <a:off x="539047" y="3602815"/>
              <a:ext cx="55977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534289" y="3724932"/>
              <a:ext cx="55818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 flipV="1">
              <a:off x="813384" y="3358578"/>
              <a:ext cx="0" cy="2458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flipV="1">
              <a:off x="827655" y="3718588"/>
              <a:ext cx="0" cy="2458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ovéPole 36"/>
          <p:cNvSpPr txBox="1">
            <a:spLocks noChangeArrowheads="1"/>
          </p:cNvSpPr>
          <p:nvPr/>
        </p:nvSpPr>
        <p:spPr bwMode="auto">
          <a:xfrm>
            <a:off x="3759200" y="4052888"/>
            <a:ext cx="160496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 i="1"/>
              <a:t>C</a:t>
            </a:r>
            <a:r>
              <a:rPr lang="cs-CZ" altLang="cs-CZ"/>
              <a:t> - Kapacitance</a:t>
            </a:r>
          </a:p>
        </p:txBody>
      </p:sp>
      <p:grpSp>
        <p:nvGrpSpPr>
          <p:cNvPr id="5136" name="Skupina 37"/>
          <p:cNvGrpSpPr>
            <a:grpSpLocks/>
          </p:cNvGrpSpPr>
          <p:nvPr/>
        </p:nvGrpSpPr>
        <p:grpSpPr bwMode="auto">
          <a:xfrm>
            <a:off x="1017588" y="4064000"/>
            <a:ext cx="736600" cy="604838"/>
            <a:chOff x="450244" y="3356992"/>
            <a:chExt cx="737380" cy="605833"/>
          </a:xfrm>
        </p:grpSpPr>
        <p:sp>
          <p:nvSpPr>
            <p:cNvPr id="39" name="Obdélník 38"/>
            <p:cNvSpPr/>
            <p:nvPr/>
          </p:nvSpPr>
          <p:spPr>
            <a:xfrm>
              <a:off x="450244" y="3356992"/>
              <a:ext cx="737380" cy="60583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0" name="Přímá spojnice 39"/>
            <p:cNvCxnSpPr/>
            <p:nvPr/>
          </p:nvCxnSpPr>
          <p:spPr>
            <a:xfrm>
              <a:off x="539238" y="3603460"/>
              <a:ext cx="55939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814166" y="3356992"/>
              <a:ext cx="0" cy="2464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/>
            <p:cNvCxnSpPr/>
            <p:nvPr/>
          </p:nvCxnSpPr>
          <p:spPr>
            <a:xfrm>
              <a:off x="637767" y="3682965"/>
              <a:ext cx="3814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>
              <a:off x="696567" y="3762471"/>
              <a:ext cx="2606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/>
            <p:cNvCxnSpPr/>
            <p:nvPr/>
          </p:nvCxnSpPr>
          <p:spPr>
            <a:xfrm>
              <a:off x="776026" y="3849927"/>
              <a:ext cx="1017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7" name="TextovéPole 46"/>
          <p:cNvSpPr txBox="1">
            <a:spLocks noChangeArrowheads="1"/>
          </p:cNvSpPr>
          <p:nvPr/>
        </p:nvSpPr>
        <p:spPr bwMode="auto">
          <a:xfrm>
            <a:off x="638175" y="4673600"/>
            <a:ext cx="1497013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/>
              <a:t>Vnější </a:t>
            </a:r>
          </a:p>
          <a:p>
            <a:pPr algn="ctr"/>
            <a:r>
              <a:rPr lang="cs-CZ" altLang="cs-CZ"/>
              <a:t>atmosferický </a:t>
            </a:r>
          </a:p>
          <a:p>
            <a:pPr algn="ctr"/>
            <a:r>
              <a:rPr lang="cs-CZ" altLang="cs-CZ"/>
              <a:t>tlak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 rot="2375866">
            <a:off x="2881313" y="1381125"/>
            <a:ext cx="5857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i="1"/>
              <a:t>P</a:t>
            </a:r>
            <a:r>
              <a:rPr lang="cs-CZ" altLang="cs-CZ" sz="1600" b="1" i="1" baseline="-25000"/>
              <a:t>ao</a:t>
            </a:r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1017588" y="3906838"/>
            <a:ext cx="736600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i="1"/>
              <a:t>   P</a:t>
            </a:r>
            <a:r>
              <a:rPr lang="cs-CZ" altLang="cs-CZ" sz="1600" b="1" i="1" baseline="-25000"/>
              <a:t>o</a:t>
            </a:r>
          </a:p>
        </p:txBody>
      </p:sp>
      <p:sp>
        <p:nvSpPr>
          <p:cNvPr id="49" name="Obousměrná vodorovná šipka 48"/>
          <p:cNvSpPr/>
          <p:nvPr/>
        </p:nvSpPr>
        <p:spPr>
          <a:xfrm rot="6232391">
            <a:off x="454819" y="2761457"/>
            <a:ext cx="2378075" cy="19843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TextovéPole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40152" y="1891374"/>
            <a:ext cx="1361976" cy="618246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 rot="2470850">
            <a:off x="2836863" y="1122363"/>
            <a:ext cx="11636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i="1"/>
              <a:t>Q </a:t>
            </a:r>
            <a:r>
              <a:rPr lang="cs-CZ" altLang="cs-CZ" sz="1600" i="1"/>
              <a:t>- Průtok</a:t>
            </a:r>
            <a:endParaRPr lang="cs-CZ" altLang="cs-CZ" sz="1600" b="1" i="1" baseline="-25000"/>
          </a:p>
        </p:txBody>
      </p:sp>
      <p:sp>
        <p:nvSpPr>
          <p:cNvPr id="50" name="TextovéPole 4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23867" y="2972946"/>
            <a:ext cx="1229567" cy="369332"/>
          </a:xfrm>
          <a:prstGeom prst="rect">
            <a:avLst/>
          </a:prstGeom>
          <a:blipFill rotWithShape="1">
            <a:blip r:embed="rId4" cstate="print"/>
            <a:stretch>
              <a:fillRect b="-10000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1" name="TextovéPole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36637" y="4708089"/>
            <a:ext cx="1768882" cy="818879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3779838" y="3570288"/>
            <a:ext cx="585787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i="1"/>
              <a:t>P</a:t>
            </a:r>
            <a:r>
              <a:rPr lang="cs-CZ" altLang="cs-CZ" sz="1600" b="1" i="1" baseline="-25000"/>
              <a:t>A</a:t>
            </a:r>
          </a:p>
        </p:txBody>
      </p:sp>
      <p:sp>
        <p:nvSpPr>
          <p:cNvPr id="36" name="Obousměrná vodorovná šipka 35"/>
          <p:cNvSpPr/>
          <p:nvPr/>
        </p:nvSpPr>
        <p:spPr>
          <a:xfrm rot="5249653">
            <a:off x="3469482" y="3618706"/>
            <a:ext cx="577850" cy="30638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5" name="TextovéPole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51720" y="3668620"/>
            <a:ext cx="720080" cy="369332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8" name="Obousměrná vodorovná šipka 47"/>
          <p:cNvSpPr/>
          <p:nvPr/>
        </p:nvSpPr>
        <p:spPr>
          <a:xfrm rot="10800000">
            <a:off x="1511300" y="3957638"/>
            <a:ext cx="1692275" cy="200025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4" name="Obrázek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92300"/>
            <a:ext cx="762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9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37" grpId="0" animBg="1"/>
      <p:bldP spid="7" grpId="0" animBg="1"/>
      <p:bldP spid="41" grpId="0" animBg="1"/>
      <p:bldP spid="43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Nejjednodušší model mechaniky dýchání</a:t>
            </a:r>
          </a:p>
        </p:txBody>
      </p:sp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395288" y="957263"/>
            <a:ext cx="1406525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Ventilátor</a:t>
            </a:r>
          </a:p>
          <a:p>
            <a:r>
              <a:rPr lang="cs-CZ" altLang="cs-CZ"/>
              <a:t>- zdroj tlaku</a:t>
            </a:r>
          </a:p>
        </p:txBody>
      </p:sp>
      <p:grpSp>
        <p:nvGrpSpPr>
          <p:cNvPr id="6148" name="Skupina 5"/>
          <p:cNvGrpSpPr>
            <a:grpSpLocks/>
          </p:cNvGrpSpPr>
          <p:nvPr/>
        </p:nvGrpSpPr>
        <p:grpSpPr bwMode="auto">
          <a:xfrm>
            <a:off x="1547813" y="596900"/>
            <a:ext cx="1152525" cy="1152525"/>
            <a:chOff x="1547664" y="1196752"/>
            <a:chExt cx="1152128" cy="1152128"/>
          </a:xfrm>
        </p:grpSpPr>
        <p:sp>
          <p:nvSpPr>
            <p:cNvPr id="4" name="Ovál 3"/>
            <p:cNvSpPr/>
            <p:nvPr/>
          </p:nvSpPr>
          <p:spPr>
            <a:xfrm>
              <a:off x="1547664" y="1196752"/>
              <a:ext cx="1152128" cy="115212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" name="Volný tvar 4"/>
            <p:cNvSpPr/>
            <p:nvPr/>
          </p:nvSpPr>
          <p:spPr>
            <a:xfrm>
              <a:off x="1753968" y="1650621"/>
              <a:ext cx="801411" cy="231695"/>
            </a:xfrm>
            <a:custGeom>
              <a:avLst/>
              <a:gdLst>
                <a:gd name="connsiteX0" fmla="*/ 0 w 801045"/>
                <a:gd name="connsiteY0" fmla="*/ 230773 h 283961"/>
                <a:gd name="connsiteX1" fmla="*/ 181369 w 801045"/>
                <a:gd name="connsiteY1" fmla="*/ 11619 h 283961"/>
                <a:gd name="connsiteX2" fmla="*/ 430751 w 801045"/>
                <a:gd name="connsiteY2" fmla="*/ 56962 h 283961"/>
                <a:gd name="connsiteX3" fmla="*/ 536549 w 801045"/>
                <a:gd name="connsiteY3" fmla="*/ 283672 h 283961"/>
                <a:gd name="connsiteX4" fmla="*/ 801045 w 801045"/>
                <a:gd name="connsiteY4" fmla="*/ 94747 h 283961"/>
                <a:gd name="connsiteX0" fmla="*/ 0 w 801045"/>
                <a:gd name="connsiteY0" fmla="*/ 231205 h 299470"/>
                <a:gd name="connsiteX1" fmla="*/ 181369 w 801045"/>
                <a:gd name="connsiteY1" fmla="*/ 12051 h 299470"/>
                <a:gd name="connsiteX2" fmla="*/ 430751 w 801045"/>
                <a:gd name="connsiteY2" fmla="*/ 57394 h 299470"/>
                <a:gd name="connsiteX3" fmla="*/ 597005 w 801045"/>
                <a:gd name="connsiteY3" fmla="*/ 299218 h 299470"/>
                <a:gd name="connsiteX4" fmla="*/ 801045 w 801045"/>
                <a:gd name="connsiteY4" fmla="*/ 95179 h 299470"/>
                <a:gd name="connsiteX0" fmla="*/ 0 w 801045"/>
                <a:gd name="connsiteY0" fmla="*/ 229605 h 237672"/>
                <a:gd name="connsiteX1" fmla="*/ 181369 w 801045"/>
                <a:gd name="connsiteY1" fmla="*/ 10451 h 237672"/>
                <a:gd name="connsiteX2" fmla="*/ 430751 w 801045"/>
                <a:gd name="connsiteY2" fmla="*/ 55794 h 237672"/>
                <a:gd name="connsiteX3" fmla="*/ 581891 w 801045"/>
                <a:gd name="connsiteY3" fmla="*/ 237162 h 237672"/>
                <a:gd name="connsiteX4" fmla="*/ 801045 w 801045"/>
                <a:gd name="connsiteY4" fmla="*/ 93579 h 237672"/>
                <a:gd name="connsiteX0" fmla="*/ 0 w 801045"/>
                <a:gd name="connsiteY0" fmla="*/ 188846 h 196913"/>
                <a:gd name="connsiteX1" fmla="*/ 166255 w 801045"/>
                <a:gd name="connsiteY1" fmla="*/ 30149 h 196913"/>
                <a:gd name="connsiteX2" fmla="*/ 430751 w 801045"/>
                <a:gd name="connsiteY2" fmla="*/ 15035 h 196913"/>
                <a:gd name="connsiteX3" fmla="*/ 581891 w 801045"/>
                <a:gd name="connsiteY3" fmla="*/ 196403 h 196913"/>
                <a:gd name="connsiteX4" fmla="*/ 801045 w 801045"/>
                <a:gd name="connsiteY4" fmla="*/ 52820 h 196913"/>
                <a:gd name="connsiteX0" fmla="*/ 0 w 801045"/>
                <a:gd name="connsiteY0" fmla="*/ 223168 h 231235"/>
                <a:gd name="connsiteX1" fmla="*/ 173812 w 801045"/>
                <a:gd name="connsiteY1" fmla="*/ 11571 h 231235"/>
                <a:gd name="connsiteX2" fmla="*/ 430751 w 801045"/>
                <a:gd name="connsiteY2" fmla="*/ 49357 h 231235"/>
                <a:gd name="connsiteX3" fmla="*/ 581891 w 801045"/>
                <a:gd name="connsiteY3" fmla="*/ 230725 h 231235"/>
                <a:gd name="connsiteX4" fmla="*/ 801045 w 801045"/>
                <a:gd name="connsiteY4" fmla="*/ 87142 h 23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1045" h="231235">
                  <a:moveTo>
                    <a:pt x="0" y="223168"/>
                  </a:moveTo>
                  <a:cubicBezTo>
                    <a:pt x="54788" y="128075"/>
                    <a:pt x="102020" y="40539"/>
                    <a:pt x="173812" y="11571"/>
                  </a:cubicBezTo>
                  <a:cubicBezTo>
                    <a:pt x="245604" y="-17397"/>
                    <a:pt x="362738" y="12831"/>
                    <a:pt x="430751" y="49357"/>
                  </a:cubicBezTo>
                  <a:cubicBezTo>
                    <a:pt x="498764" y="85883"/>
                    <a:pt x="520175" y="224427"/>
                    <a:pt x="581891" y="230725"/>
                  </a:cubicBezTo>
                  <a:cubicBezTo>
                    <a:pt x="643607" y="237023"/>
                    <a:pt x="699655" y="184753"/>
                    <a:pt x="801045" y="8714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0" name="Obousměrná vodorovná šipka 9"/>
          <p:cNvSpPr/>
          <p:nvPr/>
        </p:nvSpPr>
        <p:spPr>
          <a:xfrm rot="2448776">
            <a:off x="2562225" y="1419225"/>
            <a:ext cx="1100138" cy="306388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bousměrná vodorovná šipka 16"/>
          <p:cNvSpPr/>
          <p:nvPr/>
        </p:nvSpPr>
        <p:spPr>
          <a:xfrm rot="5249653">
            <a:off x="3461544" y="2513807"/>
            <a:ext cx="454025" cy="30638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151" name="TextovéPole 20"/>
          <p:cNvSpPr txBox="1">
            <a:spLocks noChangeArrowheads="1"/>
          </p:cNvSpPr>
          <p:nvPr/>
        </p:nvSpPr>
        <p:spPr bwMode="auto">
          <a:xfrm>
            <a:off x="3830638" y="3044825"/>
            <a:ext cx="153352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 </a:t>
            </a:r>
            <a:r>
              <a:rPr lang="cs-CZ" altLang="cs-CZ" b="1" i="1"/>
              <a:t>R</a:t>
            </a:r>
            <a:r>
              <a:rPr lang="cs-CZ" altLang="cs-CZ"/>
              <a:t>- Rezistance</a:t>
            </a:r>
          </a:p>
        </p:txBody>
      </p:sp>
      <p:grpSp>
        <p:nvGrpSpPr>
          <p:cNvPr id="6152" name="Skupina 21"/>
          <p:cNvGrpSpPr>
            <a:grpSpLocks/>
          </p:cNvGrpSpPr>
          <p:nvPr/>
        </p:nvGrpSpPr>
        <p:grpSpPr bwMode="auto">
          <a:xfrm rot="5212815">
            <a:off x="3344069" y="2001044"/>
            <a:ext cx="565150" cy="366712"/>
            <a:chOff x="6132868" y="1766592"/>
            <a:chExt cx="1700330" cy="366264"/>
          </a:xfrm>
        </p:grpSpPr>
        <p:sp>
          <p:nvSpPr>
            <p:cNvPr id="23" name="Obdélník 22"/>
            <p:cNvSpPr/>
            <p:nvPr/>
          </p:nvSpPr>
          <p:spPr>
            <a:xfrm>
              <a:off x="6132868" y="1766592"/>
              <a:ext cx="1700330" cy="3662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4" name="Volný tvar 23"/>
            <p:cNvSpPr/>
            <p:nvPr/>
          </p:nvSpPr>
          <p:spPr>
            <a:xfrm>
              <a:off x="6128359" y="1833101"/>
              <a:ext cx="1700330" cy="229906"/>
            </a:xfrm>
            <a:custGeom>
              <a:avLst/>
              <a:gdLst>
                <a:gd name="connsiteX0" fmla="*/ 0 w 1594532"/>
                <a:gd name="connsiteY0" fmla="*/ 211597 h 221049"/>
                <a:gd name="connsiteX1" fmla="*/ 166255 w 1594532"/>
                <a:gd name="connsiteY1" fmla="*/ 211597 h 221049"/>
                <a:gd name="connsiteX2" fmla="*/ 347623 w 1594532"/>
                <a:gd name="connsiteY2" fmla="*/ 0 h 221049"/>
                <a:gd name="connsiteX3" fmla="*/ 483650 w 1594532"/>
                <a:gd name="connsiteY3" fmla="*/ 173812 h 221049"/>
                <a:gd name="connsiteX4" fmla="*/ 642347 w 1594532"/>
                <a:gd name="connsiteY4" fmla="*/ 7557 h 221049"/>
                <a:gd name="connsiteX5" fmla="*/ 793488 w 1594532"/>
                <a:gd name="connsiteY5" fmla="*/ 173812 h 221049"/>
                <a:gd name="connsiteX6" fmla="*/ 952185 w 1594532"/>
                <a:gd name="connsiteY6" fmla="*/ 15114 h 221049"/>
                <a:gd name="connsiteX7" fmla="*/ 1141111 w 1594532"/>
                <a:gd name="connsiteY7" fmla="*/ 204040 h 221049"/>
                <a:gd name="connsiteX8" fmla="*/ 1277137 w 1594532"/>
                <a:gd name="connsiteY8" fmla="*/ 7557 h 221049"/>
                <a:gd name="connsiteX9" fmla="*/ 1466063 w 1594532"/>
                <a:gd name="connsiteY9" fmla="*/ 211597 h 221049"/>
                <a:gd name="connsiteX10" fmla="*/ 1594532 w 1594532"/>
                <a:gd name="connsiteY10" fmla="*/ 188926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2892 h 222344"/>
                <a:gd name="connsiteX1" fmla="*/ 166255 w 1700330"/>
                <a:gd name="connsiteY1" fmla="*/ 212892 h 222344"/>
                <a:gd name="connsiteX2" fmla="*/ 347623 w 1700330"/>
                <a:gd name="connsiteY2" fmla="*/ 1295 h 222344"/>
                <a:gd name="connsiteX3" fmla="*/ 483650 w 1700330"/>
                <a:gd name="connsiteY3" fmla="*/ 175107 h 222344"/>
                <a:gd name="connsiteX4" fmla="*/ 642347 w 1700330"/>
                <a:gd name="connsiteY4" fmla="*/ 8852 h 222344"/>
                <a:gd name="connsiteX5" fmla="*/ 793488 w 1700330"/>
                <a:gd name="connsiteY5" fmla="*/ 175107 h 222344"/>
                <a:gd name="connsiteX6" fmla="*/ 952185 w 1700330"/>
                <a:gd name="connsiteY6" fmla="*/ 16409 h 222344"/>
                <a:gd name="connsiteX7" fmla="*/ 1110883 w 1700330"/>
                <a:gd name="connsiteY7" fmla="*/ 205335 h 222344"/>
                <a:gd name="connsiteX8" fmla="*/ 1277137 w 1700330"/>
                <a:gd name="connsiteY8" fmla="*/ 8852 h 222344"/>
                <a:gd name="connsiteX9" fmla="*/ 1466063 w 1700330"/>
                <a:gd name="connsiteY9" fmla="*/ 212892 h 222344"/>
                <a:gd name="connsiteX10" fmla="*/ 1700330 w 1700330"/>
                <a:gd name="connsiteY10" fmla="*/ 220449 h 222344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22032 h 231484"/>
                <a:gd name="connsiteX1" fmla="*/ 166255 w 1700330"/>
                <a:gd name="connsiteY1" fmla="*/ 222032 h 231484"/>
                <a:gd name="connsiteX2" fmla="*/ 347623 w 1700330"/>
                <a:gd name="connsiteY2" fmla="*/ 10435 h 231484"/>
                <a:gd name="connsiteX3" fmla="*/ 483650 w 1700330"/>
                <a:gd name="connsiteY3" fmla="*/ 184247 h 231484"/>
                <a:gd name="connsiteX4" fmla="*/ 642347 w 1700330"/>
                <a:gd name="connsiteY4" fmla="*/ 17992 h 231484"/>
                <a:gd name="connsiteX5" fmla="*/ 793488 w 1700330"/>
                <a:gd name="connsiteY5" fmla="*/ 184247 h 231484"/>
                <a:gd name="connsiteX6" fmla="*/ 952185 w 1700330"/>
                <a:gd name="connsiteY6" fmla="*/ 25549 h 231484"/>
                <a:gd name="connsiteX7" fmla="*/ 1110883 w 1700330"/>
                <a:gd name="connsiteY7" fmla="*/ 214475 h 231484"/>
                <a:gd name="connsiteX8" fmla="*/ 1277137 w 1700330"/>
                <a:gd name="connsiteY8" fmla="*/ 17992 h 231484"/>
                <a:gd name="connsiteX9" fmla="*/ 1466063 w 1700330"/>
                <a:gd name="connsiteY9" fmla="*/ 222032 h 231484"/>
                <a:gd name="connsiteX10" fmla="*/ 1700330 w 1700330"/>
                <a:gd name="connsiteY10" fmla="*/ 229589 h 231484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19676 w 1700330"/>
                <a:gd name="connsiteY4" fmla="*/ 0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0330" h="228905">
                  <a:moveTo>
                    <a:pt x="0" y="219453"/>
                  </a:moveTo>
                  <a:cubicBezTo>
                    <a:pt x="68643" y="227639"/>
                    <a:pt x="137286" y="235826"/>
                    <a:pt x="166255" y="219453"/>
                  </a:cubicBezTo>
                  <a:cubicBezTo>
                    <a:pt x="226711" y="148921"/>
                    <a:pt x="167514" y="-7258"/>
                    <a:pt x="347623" y="7856"/>
                  </a:cubicBezTo>
                  <a:cubicBezTo>
                    <a:pt x="527732" y="22970"/>
                    <a:pt x="415637" y="116173"/>
                    <a:pt x="476093" y="219453"/>
                  </a:cubicBezTo>
                  <a:cubicBezTo>
                    <a:pt x="555442" y="130027"/>
                    <a:pt x="476093" y="-7258"/>
                    <a:pt x="657461" y="299"/>
                  </a:cubicBezTo>
                  <a:cubicBezTo>
                    <a:pt x="838829" y="7856"/>
                    <a:pt x="743108" y="164035"/>
                    <a:pt x="793488" y="219453"/>
                  </a:cubicBezTo>
                  <a:cubicBezTo>
                    <a:pt x="837571" y="152699"/>
                    <a:pt x="801045" y="16672"/>
                    <a:pt x="952185" y="22970"/>
                  </a:cubicBezTo>
                  <a:cubicBezTo>
                    <a:pt x="1103325" y="29268"/>
                    <a:pt x="996268" y="107357"/>
                    <a:pt x="1110883" y="211896"/>
                  </a:cubicBezTo>
                  <a:cubicBezTo>
                    <a:pt x="1157485" y="127508"/>
                    <a:pt x="1119699" y="14154"/>
                    <a:pt x="1277137" y="15413"/>
                  </a:cubicBezTo>
                  <a:cubicBezTo>
                    <a:pt x="1434575" y="16672"/>
                    <a:pt x="1395531" y="93502"/>
                    <a:pt x="1466063" y="219453"/>
                  </a:cubicBezTo>
                  <a:lnTo>
                    <a:pt x="1700330" y="22701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6153" name="TextovéPole 24"/>
          <p:cNvSpPr txBox="1">
            <a:spLocks noChangeArrowheads="1"/>
          </p:cNvSpPr>
          <p:nvPr/>
        </p:nvSpPr>
        <p:spPr bwMode="auto">
          <a:xfrm>
            <a:off x="3770313" y="2036763"/>
            <a:ext cx="159385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 i="1"/>
              <a:t>L</a:t>
            </a:r>
            <a:r>
              <a:rPr lang="cs-CZ" altLang="cs-CZ"/>
              <a:t> – Inertance</a:t>
            </a:r>
          </a:p>
        </p:txBody>
      </p:sp>
      <p:grpSp>
        <p:nvGrpSpPr>
          <p:cNvPr id="6154" name="Skupina 17"/>
          <p:cNvGrpSpPr>
            <a:grpSpLocks/>
          </p:cNvGrpSpPr>
          <p:nvPr/>
        </p:nvGrpSpPr>
        <p:grpSpPr bwMode="auto">
          <a:xfrm rot="5212815">
            <a:off x="3433763" y="3009900"/>
            <a:ext cx="566737" cy="366713"/>
            <a:chOff x="6132858" y="1766592"/>
            <a:chExt cx="1700340" cy="366264"/>
          </a:xfrm>
        </p:grpSpPr>
        <p:sp>
          <p:nvSpPr>
            <p:cNvPr id="19" name="Obdélník 18"/>
            <p:cNvSpPr/>
            <p:nvPr/>
          </p:nvSpPr>
          <p:spPr>
            <a:xfrm>
              <a:off x="6132858" y="1766592"/>
              <a:ext cx="1700340" cy="36626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6128360" y="1833101"/>
              <a:ext cx="1700343" cy="229906"/>
            </a:xfrm>
            <a:custGeom>
              <a:avLst/>
              <a:gdLst>
                <a:gd name="connsiteX0" fmla="*/ 0 w 1594532"/>
                <a:gd name="connsiteY0" fmla="*/ 211597 h 221049"/>
                <a:gd name="connsiteX1" fmla="*/ 166255 w 1594532"/>
                <a:gd name="connsiteY1" fmla="*/ 211597 h 221049"/>
                <a:gd name="connsiteX2" fmla="*/ 347623 w 1594532"/>
                <a:gd name="connsiteY2" fmla="*/ 0 h 221049"/>
                <a:gd name="connsiteX3" fmla="*/ 483650 w 1594532"/>
                <a:gd name="connsiteY3" fmla="*/ 173812 h 221049"/>
                <a:gd name="connsiteX4" fmla="*/ 642347 w 1594532"/>
                <a:gd name="connsiteY4" fmla="*/ 7557 h 221049"/>
                <a:gd name="connsiteX5" fmla="*/ 793488 w 1594532"/>
                <a:gd name="connsiteY5" fmla="*/ 173812 h 221049"/>
                <a:gd name="connsiteX6" fmla="*/ 952185 w 1594532"/>
                <a:gd name="connsiteY6" fmla="*/ 15114 h 221049"/>
                <a:gd name="connsiteX7" fmla="*/ 1141111 w 1594532"/>
                <a:gd name="connsiteY7" fmla="*/ 204040 h 221049"/>
                <a:gd name="connsiteX8" fmla="*/ 1277137 w 1594532"/>
                <a:gd name="connsiteY8" fmla="*/ 7557 h 221049"/>
                <a:gd name="connsiteX9" fmla="*/ 1466063 w 1594532"/>
                <a:gd name="connsiteY9" fmla="*/ 211597 h 221049"/>
                <a:gd name="connsiteX10" fmla="*/ 1594532 w 1594532"/>
                <a:gd name="connsiteY10" fmla="*/ 188926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41111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2892 h 222344"/>
                <a:gd name="connsiteX1" fmla="*/ 166255 w 1700330"/>
                <a:gd name="connsiteY1" fmla="*/ 212892 h 222344"/>
                <a:gd name="connsiteX2" fmla="*/ 347623 w 1700330"/>
                <a:gd name="connsiteY2" fmla="*/ 1295 h 222344"/>
                <a:gd name="connsiteX3" fmla="*/ 483650 w 1700330"/>
                <a:gd name="connsiteY3" fmla="*/ 175107 h 222344"/>
                <a:gd name="connsiteX4" fmla="*/ 642347 w 1700330"/>
                <a:gd name="connsiteY4" fmla="*/ 8852 h 222344"/>
                <a:gd name="connsiteX5" fmla="*/ 793488 w 1700330"/>
                <a:gd name="connsiteY5" fmla="*/ 175107 h 222344"/>
                <a:gd name="connsiteX6" fmla="*/ 952185 w 1700330"/>
                <a:gd name="connsiteY6" fmla="*/ 16409 h 222344"/>
                <a:gd name="connsiteX7" fmla="*/ 1110883 w 1700330"/>
                <a:gd name="connsiteY7" fmla="*/ 205335 h 222344"/>
                <a:gd name="connsiteX8" fmla="*/ 1277137 w 1700330"/>
                <a:gd name="connsiteY8" fmla="*/ 8852 h 222344"/>
                <a:gd name="connsiteX9" fmla="*/ 1466063 w 1700330"/>
                <a:gd name="connsiteY9" fmla="*/ 212892 h 222344"/>
                <a:gd name="connsiteX10" fmla="*/ 1700330 w 1700330"/>
                <a:gd name="connsiteY10" fmla="*/ 220449 h 222344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83650 w 1700330"/>
                <a:gd name="connsiteY3" fmla="*/ 173812 h 221049"/>
                <a:gd name="connsiteX4" fmla="*/ 642347 w 1700330"/>
                <a:gd name="connsiteY4" fmla="*/ 7557 h 221049"/>
                <a:gd name="connsiteX5" fmla="*/ 793488 w 1700330"/>
                <a:gd name="connsiteY5" fmla="*/ 173812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22032 h 231484"/>
                <a:gd name="connsiteX1" fmla="*/ 166255 w 1700330"/>
                <a:gd name="connsiteY1" fmla="*/ 222032 h 231484"/>
                <a:gd name="connsiteX2" fmla="*/ 347623 w 1700330"/>
                <a:gd name="connsiteY2" fmla="*/ 10435 h 231484"/>
                <a:gd name="connsiteX3" fmla="*/ 483650 w 1700330"/>
                <a:gd name="connsiteY3" fmla="*/ 184247 h 231484"/>
                <a:gd name="connsiteX4" fmla="*/ 642347 w 1700330"/>
                <a:gd name="connsiteY4" fmla="*/ 17992 h 231484"/>
                <a:gd name="connsiteX5" fmla="*/ 793488 w 1700330"/>
                <a:gd name="connsiteY5" fmla="*/ 184247 h 231484"/>
                <a:gd name="connsiteX6" fmla="*/ 952185 w 1700330"/>
                <a:gd name="connsiteY6" fmla="*/ 25549 h 231484"/>
                <a:gd name="connsiteX7" fmla="*/ 1110883 w 1700330"/>
                <a:gd name="connsiteY7" fmla="*/ 214475 h 231484"/>
                <a:gd name="connsiteX8" fmla="*/ 1277137 w 1700330"/>
                <a:gd name="connsiteY8" fmla="*/ 17992 h 231484"/>
                <a:gd name="connsiteX9" fmla="*/ 1466063 w 1700330"/>
                <a:gd name="connsiteY9" fmla="*/ 222032 h 231484"/>
                <a:gd name="connsiteX10" fmla="*/ 1700330 w 1700330"/>
                <a:gd name="connsiteY10" fmla="*/ 229589 h 231484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173940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725 h 221177"/>
                <a:gd name="connsiteX1" fmla="*/ 166255 w 1700330"/>
                <a:gd name="connsiteY1" fmla="*/ 211725 h 221177"/>
                <a:gd name="connsiteX2" fmla="*/ 347623 w 1700330"/>
                <a:gd name="connsiteY2" fmla="*/ 128 h 221177"/>
                <a:gd name="connsiteX3" fmla="*/ 483650 w 1700330"/>
                <a:gd name="connsiteY3" fmla="*/ 173940 h 221177"/>
                <a:gd name="connsiteX4" fmla="*/ 642347 w 1700330"/>
                <a:gd name="connsiteY4" fmla="*/ 7685 h 221177"/>
                <a:gd name="connsiteX5" fmla="*/ 793488 w 1700330"/>
                <a:gd name="connsiteY5" fmla="*/ 211725 h 221177"/>
                <a:gd name="connsiteX6" fmla="*/ 952185 w 1700330"/>
                <a:gd name="connsiteY6" fmla="*/ 15242 h 221177"/>
                <a:gd name="connsiteX7" fmla="*/ 1110883 w 1700330"/>
                <a:gd name="connsiteY7" fmla="*/ 204168 h 221177"/>
                <a:gd name="connsiteX8" fmla="*/ 1277137 w 1700330"/>
                <a:gd name="connsiteY8" fmla="*/ 7685 h 221177"/>
                <a:gd name="connsiteX9" fmla="*/ 1466063 w 1700330"/>
                <a:gd name="connsiteY9" fmla="*/ 211725 h 221177"/>
                <a:gd name="connsiteX10" fmla="*/ 1700330 w 1700330"/>
                <a:gd name="connsiteY10" fmla="*/ 219282 h 221177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42347 w 1700330"/>
                <a:gd name="connsiteY4" fmla="*/ 7557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1597 h 221049"/>
                <a:gd name="connsiteX1" fmla="*/ 166255 w 1700330"/>
                <a:gd name="connsiteY1" fmla="*/ 211597 h 221049"/>
                <a:gd name="connsiteX2" fmla="*/ 347623 w 1700330"/>
                <a:gd name="connsiteY2" fmla="*/ 0 h 221049"/>
                <a:gd name="connsiteX3" fmla="*/ 476093 w 1700330"/>
                <a:gd name="connsiteY3" fmla="*/ 211597 h 221049"/>
                <a:gd name="connsiteX4" fmla="*/ 619676 w 1700330"/>
                <a:gd name="connsiteY4" fmla="*/ 0 h 221049"/>
                <a:gd name="connsiteX5" fmla="*/ 793488 w 1700330"/>
                <a:gd name="connsiteY5" fmla="*/ 211597 h 221049"/>
                <a:gd name="connsiteX6" fmla="*/ 952185 w 1700330"/>
                <a:gd name="connsiteY6" fmla="*/ 15114 h 221049"/>
                <a:gd name="connsiteX7" fmla="*/ 1110883 w 1700330"/>
                <a:gd name="connsiteY7" fmla="*/ 204040 h 221049"/>
                <a:gd name="connsiteX8" fmla="*/ 1277137 w 1700330"/>
                <a:gd name="connsiteY8" fmla="*/ 7557 h 221049"/>
                <a:gd name="connsiteX9" fmla="*/ 1466063 w 1700330"/>
                <a:gd name="connsiteY9" fmla="*/ 211597 h 221049"/>
                <a:gd name="connsiteX10" fmla="*/ 1700330 w 1700330"/>
                <a:gd name="connsiteY10" fmla="*/ 219154 h 221049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453 h 228905"/>
                <a:gd name="connsiteX1" fmla="*/ 166255 w 1700330"/>
                <a:gd name="connsiteY1" fmla="*/ 219453 h 228905"/>
                <a:gd name="connsiteX2" fmla="*/ 347623 w 1700330"/>
                <a:gd name="connsiteY2" fmla="*/ 7856 h 228905"/>
                <a:gd name="connsiteX3" fmla="*/ 476093 w 1700330"/>
                <a:gd name="connsiteY3" fmla="*/ 219453 h 228905"/>
                <a:gd name="connsiteX4" fmla="*/ 657461 w 1700330"/>
                <a:gd name="connsiteY4" fmla="*/ 299 h 228905"/>
                <a:gd name="connsiteX5" fmla="*/ 793488 w 1700330"/>
                <a:gd name="connsiteY5" fmla="*/ 219453 h 228905"/>
                <a:gd name="connsiteX6" fmla="*/ 952185 w 1700330"/>
                <a:gd name="connsiteY6" fmla="*/ 22970 h 228905"/>
                <a:gd name="connsiteX7" fmla="*/ 1110883 w 1700330"/>
                <a:gd name="connsiteY7" fmla="*/ 211896 h 228905"/>
                <a:gd name="connsiteX8" fmla="*/ 1277137 w 1700330"/>
                <a:gd name="connsiteY8" fmla="*/ 15413 h 228905"/>
                <a:gd name="connsiteX9" fmla="*/ 1466063 w 1700330"/>
                <a:gd name="connsiteY9" fmla="*/ 219453 h 228905"/>
                <a:gd name="connsiteX10" fmla="*/ 1700330 w 1700330"/>
                <a:gd name="connsiteY10" fmla="*/ 227010 h 228905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10883 w 1700330"/>
                <a:gd name="connsiteY7" fmla="*/ 211597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27027 w 1700330"/>
                <a:gd name="connsiteY6" fmla="*/ 40389 h 228606"/>
                <a:gd name="connsiteX7" fmla="*/ 952185 w 1700330"/>
                <a:gd name="connsiteY7" fmla="*/ 22671 h 228606"/>
                <a:gd name="connsiteX8" fmla="*/ 1133535 w 1700330"/>
                <a:gd name="connsiteY8" fmla="*/ 212113 h 228606"/>
                <a:gd name="connsiteX9" fmla="*/ 1277137 w 1700330"/>
                <a:gd name="connsiteY9" fmla="*/ 15114 h 228606"/>
                <a:gd name="connsiteX10" fmla="*/ 1466063 w 1700330"/>
                <a:gd name="connsiteY10" fmla="*/ 219154 h 228606"/>
                <a:gd name="connsiteX11" fmla="*/ 1700330 w 1700330"/>
                <a:gd name="connsiteY11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  <a:gd name="connsiteX0" fmla="*/ 0 w 1700330"/>
                <a:gd name="connsiteY0" fmla="*/ 219154 h 228606"/>
                <a:gd name="connsiteX1" fmla="*/ 166255 w 1700330"/>
                <a:gd name="connsiteY1" fmla="*/ 219154 h 228606"/>
                <a:gd name="connsiteX2" fmla="*/ 347623 w 1700330"/>
                <a:gd name="connsiteY2" fmla="*/ 7557 h 228606"/>
                <a:gd name="connsiteX3" fmla="*/ 476093 w 1700330"/>
                <a:gd name="connsiteY3" fmla="*/ 219154 h 228606"/>
                <a:gd name="connsiteX4" fmla="*/ 657461 w 1700330"/>
                <a:gd name="connsiteY4" fmla="*/ 0 h 228606"/>
                <a:gd name="connsiteX5" fmla="*/ 793488 w 1700330"/>
                <a:gd name="connsiteY5" fmla="*/ 219154 h 228606"/>
                <a:gd name="connsiteX6" fmla="*/ 952185 w 1700330"/>
                <a:gd name="connsiteY6" fmla="*/ 22671 h 228606"/>
                <a:gd name="connsiteX7" fmla="*/ 1133535 w 1700330"/>
                <a:gd name="connsiteY7" fmla="*/ 212113 h 228606"/>
                <a:gd name="connsiteX8" fmla="*/ 1277137 w 1700330"/>
                <a:gd name="connsiteY8" fmla="*/ 15114 h 228606"/>
                <a:gd name="connsiteX9" fmla="*/ 1466063 w 1700330"/>
                <a:gd name="connsiteY9" fmla="*/ 219154 h 228606"/>
                <a:gd name="connsiteX10" fmla="*/ 1700330 w 1700330"/>
                <a:gd name="connsiteY10" fmla="*/ 226711 h 22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0330" h="228606">
                  <a:moveTo>
                    <a:pt x="0" y="219154"/>
                  </a:moveTo>
                  <a:cubicBezTo>
                    <a:pt x="68643" y="227340"/>
                    <a:pt x="137286" y="235527"/>
                    <a:pt x="166255" y="219154"/>
                  </a:cubicBezTo>
                  <a:cubicBezTo>
                    <a:pt x="226711" y="148622"/>
                    <a:pt x="164654" y="233241"/>
                    <a:pt x="347623" y="7557"/>
                  </a:cubicBezTo>
                  <a:cubicBezTo>
                    <a:pt x="499951" y="236666"/>
                    <a:pt x="415637" y="115874"/>
                    <a:pt x="476093" y="219154"/>
                  </a:cubicBezTo>
                  <a:cubicBezTo>
                    <a:pt x="555442" y="129728"/>
                    <a:pt x="492384" y="216986"/>
                    <a:pt x="657461" y="0"/>
                  </a:cubicBezTo>
                  <a:cubicBezTo>
                    <a:pt x="777067" y="220774"/>
                    <a:pt x="659691" y="18740"/>
                    <a:pt x="793488" y="219154"/>
                  </a:cubicBezTo>
                  <a:cubicBezTo>
                    <a:pt x="785979" y="221636"/>
                    <a:pt x="895511" y="23844"/>
                    <a:pt x="952185" y="22671"/>
                  </a:cubicBezTo>
                  <a:cubicBezTo>
                    <a:pt x="1123937" y="220223"/>
                    <a:pt x="1018920" y="107574"/>
                    <a:pt x="1133535" y="212113"/>
                  </a:cubicBezTo>
                  <a:cubicBezTo>
                    <a:pt x="1250148" y="69708"/>
                    <a:pt x="1139697" y="209865"/>
                    <a:pt x="1277137" y="15114"/>
                  </a:cubicBezTo>
                  <a:cubicBezTo>
                    <a:pt x="1462809" y="236420"/>
                    <a:pt x="1284634" y="28661"/>
                    <a:pt x="1466063" y="219154"/>
                  </a:cubicBezTo>
                  <a:lnTo>
                    <a:pt x="1700330" y="226711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6155" name="Skupina 30"/>
          <p:cNvGrpSpPr>
            <a:grpSpLocks/>
          </p:cNvGrpSpPr>
          <p:nvPr/>
        </p:nvGrpSpPr>
        <p:grpSpPr bwMode="auto">
          <a:xfrm rot="5400000">
            <a:off x="3107532" y="3740944"/>
            <a:ext cx="738187" cy="606425"/>
            <a:chOff x="450244" y="3356992"/>
            <a:chExt cx="737380" cy="605833"/>
          </a:xfrm>
        </p:grpSpPr>
        <p:sp>
          <p:nvSpPr>
            <p:cNvPr id="29" name="Obdélník 28"/>
            <p:cNvSpPr/>
            <p:nvPr/>
          </p:nvSpPr>
          <p:spPr>
            <a:xfrm>
              <a:off x="450244" y="3356992"/>
              <a:ext cx="737380" cy="60583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3" name="Přímá spojnice 12"/>
            <p:cNvCxnSpPr/>
            <p:nvPr/>
          </p:nvCxnSpPr>
          <p:spPr>
            <a:xfrm>
              <a:off x="539047" y="3602815"/>
              <a:ext cx="55977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534289" y="3724932"/>
              <a:ext cx="55818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 flipV="1">
              <a:off x="813384" y="3358578"/>
              <a:ext cx="0" cy="2458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flipV="1">
              <a:off x="827655" y="3718588"/>
              <a:ext cx="0" cy="2458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56" name="TextovéPole 36"/>
          <p:cNvSpPr txBox="1">
            <a:spLocks noChangeArrowheads="1"/>
          </p:cNvSpPr>
          <p:nvPr/>
        </p:nvSpPr>
        <p:spPr bwMode="auto">
          <a:xfrm>
            <a:off x="3759200" y="4052888"/>
            <a:ext cx="160496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 i="1"/>
              <a:t>C</a:t>
            </a:r>
            <a:r>
              <a:rPr lang="cs-CZ" altLang="cs-CZ"/>
              <a:t> - Kapacitance</a:t>
            </a:r>
          </a:p>
        </p:txBody>
      </p:sp>
      <p:grpSp>
        <p:nvGrpSpPr>
          <p:cNvPr id="6157" name="Skupina 37"/>
          <p:cNvGrpSpPr>
            <a:grpSpLocks/>
          </p:cNvGrpSpPr>
          <p:nvPr/>
        </p:nvGrpSpPr>
        <p:grpSpPr bwMode="auto">
          <a:xfrm>
            <a:off x="1017588" y="4064000"/>
            <a:ext cx="736600" cy="604838"/>
            <a:chOff x="450244" y="3356992"/>
            <a:chExt cx="737380" cy="605833"/>
          </a:xfrm>
        </p:grpSpPr>
        <p:sp>
          <p:nvSpPr>
            <p:cNvPr id="39" name="Obdélník 38"/>
            <p:cNvSpPr/>
            <p:nvPr/>
          </p:nvSpPr>
          <p:spPr>
            <a:xfrm>
              <a:off x="450244" y="3356992"/>
              <a:ext cx="737380" cy="60583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0" name="Přímá spojnice 39"/>
            <p:cNvCxnSpPr/>
            <p:nvPr/>
          </p:nvCxnSpPr>
          <p:spPr>
            <a:xfrm>
              <a:off x="539238" y="3603460"/>
              <a:ext cx="55939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 flipV="1">
              <a:off x="814166" y="3356992"/>
              <a:ext cx="0" cy="2464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/>
            <p:cNvCxnSpPr/>
            <p:nvPr/>
          </p:nvCxnSpPr>
          <p:spPr>
            <a:xfrm>
              <a:off x="637767" y="3682965"/>
              <a:ext cx="3814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>
              <a:off x="696567" y="3762471"/>
              <a:ext cx="26062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45"/>
            <p:cNvCxnSpPr/>
            <p:nvPr/>
          </p:nvCxnSpPr>
          <p:spPr>
            <a:xfrm>
              <a:off x="776026" y="3849927"/>
              <a:ext cx="1017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58" name="TextovéPole 46"/>
          <p:cNvSpPr txBox="1">
            <a:spLocks noChangeArrowheads="1"/>
          </p:cNvSpPr>
          <p:nvPr/>
        </p:nvSpPr>
        <p:spPr bwMode="auto">
          <a:xfrm>
            <a:off x="638175" y="4673600"/>
            <a:ext cx="1497013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/>
              <a:t>Vnější </a:t>
            </a:r>
          </a:p>
          <a:p>
            <a:pPr algn="ctr"/>
            <a:r>
              <a:rPr lang="cs-CZ" altLang="cs-CZ"/>
              <a:t>atmosferický </a:t>
            </a:r>
          </a:p>
          <a:p>
            <a:pPr algn="ctr"/>
            <a:r>
              <a:rPr lang="cs-CZ" altLang="cs-CZ"/>
              <a:t>tlak</a:t>
            </a:r>
          </a:p>
        </p:txBody>
      </p:sp>
      <p:sp>
        <p:nvSpPr>
          <p:cNvPr id="6159" name="TextovéPole 6"/>
          <p:cNvSpPr txBox="1">
            <a:spLocks noChangeArrowheads="1"/>
          </p:cNvSpPr>
          <p:nvPr/>
        </p:nvSpPr>
        <p:spPr bwMode="auto">
          <a:xfrm rot="2375866">
            <a:off x="2881313" y="1381125"/>
            <a:ext cx="5857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i="1"/>
              <a:t>P</a:t>
            </a:r>
            <a:r>
              <a:rPr lang="cs-CZ" altLang="cs-CZ" sz="1600" b="1" i="1" baseline="-25000"/>
              <a:t>ao</a:t>
            </a:r>
          </a:p>
        </p:txBody>
      </p:sp>
      <p:sp>
        <p:nvSpPr>
          <p:cNvPr id="6160" name="TextovéPole 40"/>
          <p:cNvSpPr txBox="1">
            <a:spLocks noChangeArrowheads="1"/>
          </p:cNvSpPr>
          <p:nvPr/>
        </p:nvSpPr>
        <p:spPr bwMode="auto">
          <a:xfrm>
            <a:off x="1017588" y="3906838"/>
            <a:ext cx="736600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i="1"/>
              <a:t>   P</a:t>
            </a:r>
            <a:r>
              <a:rPr lang="cs-CZ" altLang="cs-CZ" sz="1600" b="1" i="1" baseline="-25000"/>
              <a:t>o</a:t>
            </a:r>
          </a:p>
        </p:txBody>
      </p:sp>
      <p:sp>
        <p:nvSpPr>
          <p:cNvPr id="49" name="Obousměrná vodorovná šipka 48"/>
          <p:cNvSpPr/>
          <p:nvPr/>
        </p:nvSpPr>
        <p:spPr>
          <a:xfrm rot="6232391">
            <a:off x="454819" y="2761457"/>
            <a:ext cx="2378075" cy="19843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TextovéPole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40152" y="1891374"/>
            <a:ext cx="1361976" cy="618246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163" name="TextovéPole 42"/>
          <p:cNvSpPr txBox="1">
            <a:spLocks noChangeArrowheads="1"/>
          </p:cNvSpPr>
          <p:nvPr/>
        </p:nvSpPr>
        <p:spPr bwMode="auto">
          <a:xfrm rot="2470850">
            <a:off x="2836863" y="1122363"/>
            <a:ext cx="11636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i="1"/>
              <a:t>Q </a:t>
            </a:r>
            <a:r>
              <a:rPr lang="cs-CZ" altLang="cs-CZ" sz="1600" i="1"/>
              <a:t>- Průtok</a:t>
            </a:r>
            <a:endParaRPr lang="cs-CZ" altLang="cs-CZ" sz="1600" b="1" i="1" baseline="-25000"/>
          </a:p>
        </p:txBody>
      </p:sp>
      <p:sp>
        <p:nvSpPr>
          <p:cNvPr id="50" name="TextovéPole 4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23867" y="2972946"/>
            <a:ext cx="1229567" cy="369332"/>
          </a:xfrm>
          <a:prstGeom prst="rect">
            <a:avLst/>
          </a:prstGeom>
          <a:blipFill rotWithShape="1">
            <a:blip r:embed="rId4" cstate="print"/>
            <a:stretch>
              <a:fillRect b="-10000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1" name="TextovéPole 5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36637" y="4708089"/>
            <a:ext cx="1768882" cy="818879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166" name="TextovéPole 52"/>
          <p:cNvSpPr txBox="1">
            <a:spLocks noChangeArrowheads="1"/>
          </p:cNvSpPr>
          <p:nvPr/>
        </p:nvSpPr>
        <p:spPr bwMode="auto">
          <a:xfrm>
            <a:off x="3779838" y="3570288"/>
            <a:ext cx="585787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i="1"/>
              <a:t>P</a:t>
            </a:r>
            <a:r>
              <a:rPr lang="cs-CZ" altLang="cs-CZ" sz="1600" b="1" i="1" baseline="-25000"/>
              <a:t>A</a:t>
            </a:r>
          </a:p>
        </p:txBody>
      </p:sp>
      <p:sp>
        <p:nvSpPr>
          <p:cNvPr id="36" name="Obousměrná vodorovná šipka 35"/>
          <p:cNvSpPr/>
          <p:nvPr/>
        </p:nvSpPr>
        <p:spPr>
          <a:xfrm rot="5249653">
            <a:off x="3469482" y="3618706"/>
            <a:ext cx="577850" cy="30638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4" name="TextovéPole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88958" y="3549010"/>
            <a:ext cx="2551531" cy="369332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5" name="TextovéPole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51720" y="3668620"/>
            <a:ext cx="720080" cy="369332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8" name="Obousměrná vodorovná šipka 47"/>
          <p:cNvSpPr/>
          <p:nvPr/>
        </p:nvSpPr>
        <p:spPr>
          <a:xfrm rot="10800000">
            <a:off x="1511300" y="3957638"/>
            <a:ext cx="1692275" cy="200025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6" name="TextovéPole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88957" y="3909050"/>
            <a:ext cx="2551531" cy="369332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8" name="TextovéPole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67092" y="5301208"/>
            <a:ext cx="3497396" cy="818879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7" name="TextovéPole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68144" y="4602339"/>
            <a:ext cx="3096344" cy="818879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59" name="TextovéPole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67092" y="4612124"/>
            <a:ext cx="3497396" cy="818879"/>
          </a:xfrm>
          <a:prstGeom prst="rect">
            <a:avLst/>
          </a:prstGeom>
          <a:blipFill rotWithShape="1">
            <a:blip r:embed="rId11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7053188" y="4278383"/>
            <a:ext cx="471140" cy="3507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0" name="TextovéPole 5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67092" y="5292264"/>
            <a:ext cx="3497396" cy="818879"/>
          </a:xfrm>
          <a:prstGeom prst="rect">
            <a:avLst/>
          </a:prstGeom>
          <a:blipFill rotWithShape="1">
            <a:blip r:embed="rId12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1" name="TextovéPole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75856" y="6165304"/>
            <a:ext cx="3497396" cy="648126"/>
          </a:xfrm>
          <a:prstGeom prst="rect">
            <a:avLst/>
          </a:prstGeom>
          <a:blipFill rotWithShape="1">
            <a:blip r:embed="rId13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4" name="TextovéPole 63"/>
          <p:cNvSpPr txBox="1"/>
          <p:nvPr/>
        </p:nvSpPr>
        <p:spPr>
          <a:xfrm rot="2375866">
            <a:off x="2892425" y="1374775"/>
            <a:ext cx="584200" cy="3381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i="1" dirty="0" err="1"/>
              <a:t>P</a:t>
            </a:r>
            <a:r>
              <a:rPr lang="cs-CZ" sz="1600" b="1" i="1" baseline="-25000" dirty="0" err="1"/>
              <a:t>ao</a:t>
            </a:r>
            <a:endParaRPr lang="cs-CZ" sz="1600" b="1" i="1" baseline="-250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3790950" y="3581400"/>
            <a:ext cx="584200" cy="338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i="1" dirty="0"/>
              <a:t>P</a:t>
            </a:r>
            <a:r>
              <a:rPr lang="cs-CZ" sz="1600" b="1" i="1" baseline="-25000" dirty="0"/>
              <a:t>A</a:t>
            </a:r>
          </a:p>
        </p:txBody>
      </p:sp>
      <p:sp>
        <p:nvSpPr>
          <p:cNvPr id="14" name="Šipka doprava 13"/>
          <p:cNvSpPr/>
          <p:nvPr/>
        </p:nvSpPr>
        <p:spPr>
          <a:xfrm rot="18759290">
            <a:off x="2409032" y="1772443"/>
            <a:ext cx="831850" cy="44926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Vstup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379913" y="3486150"/>
            <a:ext cx="1009650" cy="55245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Výstup</a:t>
            </a:r>
          </a:p>
        </p:txBody>
      </p:sp>
      <p:sp>
        <p:nvSpPr>
          <p:cNvPr id="66" name="TextovéPole 6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15" y="6165304"/>
            <a:ext cx="1825444" cy="676660"/>
          </a:xfrm>
          <a:prstGeom prst="rect">
            <a:avLst/>
          </a:prstGeom>
          <a:blipFill rotWithShape="1">
            <a:blip r:embed="rId1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1" name="Šipka doprava 10"/>
          <p:cNvSpPr/>
          <p:nvPr/>
        </p:nvSpPr>
        <p:spPr>
          <a:xfrm flipH="1">
            <a:off x="1907704" y="6310470"/>
            <a:ext cx="1352044" cy="5314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řesení</a:t>
            </a:r>
            <a:endParaRPr lang="cs-CZ" dirty="0"/>
          </a:p>
        </p:txBody>
      </p:sp>
      <p:sp>
        <p:nvSpPr>
          <p:cNvPr id="63" name="TextovéPole 6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75856" y="6165304"/>
            <a:ext cx="3497396" cy="648126"/>
          </a:xfrm>
          <a:prstGeom prst="rect">
            <a:avLst/>
          </a:prstGeom>
          <a:blipFill rotWithShape="1">
            <a:blip r:embed="rId15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2" name="Šipka dolů 61"/>
          <p:cNvSpPr/>
          <p:nvPr/>
        </p:nvSpPr>
        <p:spPr>
          <a:xfrm>
            <a:off x="5901060" y="5949280"/>
            <a:ext cx="471140" cy="3507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7" name="Obrázek 6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92300"/>
            <a:ext cx="762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23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ovéPole 6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15" y="6165304"/>
            <a:ext cx="1825444" cy="676660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3" name="TextovéPole 6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75856" y="6165304"/>
            <a:ext cx="3497396" cy="648126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7172" name="Nadpis 1"/>
          <p:cNvSpPr txBox="1">
            <a:spLocks/>
          </p:cNvSpPr>
          <p:nvPr/>
        </p:nvSpPr>
        <p:spPr bwMode="auto">
          <a:xfrm>
            <a:off x="457200" y="-32543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3600"/>
              <a:t>Nejjednodušší model mechaniky dýchání</a:t>
            </a:r>
          </a:p>
        </p:txBody>
      </p:sp>
      <p:sp>
        <p:nvSpPr>
          <p:cNvPr id="6" name="Šipka doprava 5"/>
          <p:cNvSpPr/>
          <p:nvPr/>
        </p:nvSpPr>
        <p:spPr>
          <a:xfrm flipH="1">
            <a:off x="1907704" y="6310470"/>
            <a:ext cx="1352044" cy="5314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</a:t>
            </a:r>
            <a:r>
              <a:rPr lang="cs-CZ" dirty="0" err="1"/>
              <a:t>řesení</a:t>
            </a:r>
            <a:r>
              <a:rPr lang="cs-CZ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6093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kupina 11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37" name="Obdélník 36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/>
            </a:p>
          </p:txBody>
        </p:sp>
        <p:sp>
          <p:nvSpPr>
            <p:cNvPr id="36" name="Obdélník 35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Rovnoramenný trojúhelník 5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13" name="Skupina 12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7" name="Obdélník 6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1" name="Rovnoramenný trojúhelník 30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457200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Logaritmické zrcadlo</a:t>
            </a:r>
          </a:p>
        </p:txBody>
      </p:sp>
      <p:sp>
        <p:nvSpPr>
          <p:cNvPr id="66" name="TextovéPole 6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15" y="6165304"/>
            <a:ext cx="1825444" cy="676660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pic>
        <p:nvPicPr>
          <p:cNvPr id="3078" name="Picture 6" descr="https://encrypted-tbn1.gstatic.com/images?q=tbn:ANd9GcTTRcwVamGE_N0T23WRJ8Y1WnecZ1UFeGI5r2mesISxtS9st7De8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7" r="21162" b="8302"/>
          <a:stretch>
            <a:fillRect/>
          </a:stretch>
        </p:blipFill>
        <p:spPr bwMode="auto">
          <a:xfrm>
            <a:off x="1693863" y="2459038"/>
            <a:ext cx="1150937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http://nd03.jxs.cz/178/960/ae13e3b5e9_89184888_o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69678">
            <a:off x="7524750" y="5984875"/>
            <a:ext cx="162083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http://www.fi.muni.cz/usr/jkucera/pv109/xdavidovimage2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819150"/>
            <a:ext cx="377348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80112" y="1792072"/>
            <a:ext cx="2863926" cy="369332"/>
          </a:xfrm>
          <a:prstGeom prst="rect">
            <a:avLst/>
          </a:prstGeom>
          <a:blipFill rotWithShape="1">
            <a:blip r:embed="rId7" cstate="print"/>
            <a:stretch>
              <a:fillRect b="-114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6" name="TextovéPole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80112" y="2169657"/>
            <a:ext cx="2926442" cy="369332"/>
          </a:xfrm>
          <a:prstGeom prst="rect">
            <a:avLst/>
          </a:prstGeom>
          <a:blipFill rotWithShape="1">
            <a:blip r:embed="rId8" cstate="print"/>
            <a:stretch>
              <a:fillRect b="-11475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7" name="TextovéPole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80112" y="2519961"/>
            <a:ext cx="2086340" cy="404983"/>
          </a:xfrm>
          <a:prstGeom prst="rect">
            <a:avLst/>
          </a:prstGeom>
          <a:blipFill rotWithShape="1">
            <a:blip r:embed="rId9" cstate="print"/>
            <a:stretch>
              <a:fillRect b="-746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16387" y="4324454"/>
            <a:ext cx="552844" cy="369332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2" name="TextovéPole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18310" y="4716451"/>
            <a:ext cx="615361" cy="369332"/>
          </a:xfrm>
          <a:prstGeom prst="rect">
            <a:avLst/>
          </a:prstGeom>
          <a:blipFill rotWithShape="1">
            <a:blip r:embed="rId11" cstate="print"/>
            <a:stretch>
              <a:fillRect b="-13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3" name="TextovéPole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82751" y="5067061"/>
            <a:ext cx="486480" cy="374270"/>
          </a:xfrm>
          <a:prstGeom prst="rect">
            <a:avLst/>
          </a:prstGeom>
          <a:blipFill rotWithShape="1">
            <a:blip r:embed="rId12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95539" y="4597278"/>
            <a:ext cx="183736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násobení a dělení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40604" y="3059668"/>
            <a:ext cx="187019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sčítání a odečítání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269231" y="5095893"/>
            <a:ext cx="275428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umocňování /odmocňování</a:t>
            </a:r>
          </a:p>
        </p:txBody>
      </p:sp>
      <p:sp>
        <p:nvSpPr>
          <p:cNvPr id="35" name="Šipka doprava 34"/>
          <p:cNvSpPr/>
          <p:nvPr/>
        </p:nvSpPr>
        <p:spPr>
          <a:xfrm rot="7752335">
            <a:off x="4762359" y="3883189"/>
            <a:ext cx="1407703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9" name="TextovéPole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75856" y="6165304"/>
            <a:ext cx="3497396" cy="648126"/>
          </a:xfrm>
          <a:prstGeom prst="rect">
            <a:avLst/>
          </a:prstGeom>
          <a:blipFill rotWithShape="1">
            <a:blip r:embed="rId13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0" name="Šipka doprava 39"/>
          <p:cNvSpPr/>
          <p:nvPr/>
        </p:nvSpPr>
        <p:spPr>
          <a:xfrm>
            <a:off x="2025991" y="6281882"/>
            <a:ext cx="1177857" cy="5314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řesení</a:t>
            </a:r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5702300" y="5795963"/>
            <a:ext cx="1741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pic>
        <p:nvPicPr>
          <p:cNvPr id="8225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prava 8"/>
          <p:cNvSpPr/>
          <p:nvPr/>
        </p:nvSpPr>
        <p:spPr>
          <a:xfrm rot="18686099">
            <a:off x="4366513" y="3289786"/>
            <a:ext cx="140770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90" name="Picture 18" descr="https://encrypted-tbn1.gstatic.com/images?q=tbn:ANd9GcS0chBy3dULjPEPzQCnNVQpetpqAzWP-OsGhHcDHqLSfvvBW6qov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1811">
            <a:off x="1936750" y="1585913"/>
            <a:ext cx="3636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83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Skupina 23"/>
          <p:cNvGrpSpPr>
            <a:grpSpLocks/>
          </p:cNvGrpSpPr>
          <p:nvPr/>
        </p:nvGrpSpPr>
        <p:grpSpPr bwMode="auto">
          <a:xfrm>
            <a:off x="0" y="525463"/>
            <a:ext cx="7524750" cy="6332537"/>
            <a:chOff x="0" y="526077"/>
            <a:chExt cx="7524329" cy="6331923"/>
          </a:xfrm>
        </p:grpSpPr>
        <p:sp>
          <p:nvSpPr>
            <p:cNvPr id="25" name="Obdélník 24"/>
            <p:cNvSpPr/>
            <p:nvPr/>
          </p:nvSpPr>
          <p:spPr>
            <a:xfrm>
              <a:off x="0" y="526077"/>
              <a:ext cx="1693768" cy="628747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0" y="5570663"/>
              <a:ext cx="7524329" cy="12873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0" name="Rovnoramenný trojúhelník 29"/>
            <p:cNvSpPr/>
            <p:nvPr/>
          </p:nvSpPr>
          <p:spPr>
            <a:xfrm>
              <a:off x="1693768" y="526077"/>
              <a:ext cx="5830561" cy="5044586"/>
            </a:xfrm>
            <a:prstGeom prst="triangle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grpSp>
        <p:nvGrpSpPr>
          <p:cNvPr id="9219" name="Skupina 31"/>
          <p:cNvGrpSpPr>
            <a:grpSpLocks/>
          </p:cNvGrpSpPr>
          <p:nvPr/>
        </p:nvGrpSpPr>
        <p:grpSpPr bwMode="auto">
          <a:xfrm>
            <a:off x="1812925" y="525463"/>
            <a:ext cx="7331075" cy="4984750"/>
            <a:chOff x="1812394" y="526077"/>
            <a:chExt cx="7331606" cy="4983659"/>
          </a:xfrm>
        </p:grpSpPr>
        <p:sp>
          <p:nvSpPr>
            <p:cNvPr id="33" name="Obdélník 32"/>
            <p:cNvSpPr/>
            <p:nvPr/>
          </p:nvSpPr>
          <p:spPr>
            <a:xfrm>
              <a:off x="7524633" y="526077"/>
              <a:ext cx="1619367" cy="4983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34" name="Rovnoramenný trojúhelník 33"/>
            <p:cNvSpPr/>
            <p:nvPr/>
          </p:nvSpPr>
          <p:spPr>
            <a:xfrm rot="10800000">
              <a:off x="1812394" y="526077"/>
              <a:ext cx="5736053" cy="498365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9220" name="Nadpis 1"/>
          <p:cNvSpPr>
            <a:spLocks noGrp="1"/>
          </p:cNvSpPr>
          <p:nvPr>
            <p:ph type="title"/>
          </p:nvPr>
        </p:nvSpPr>
        <p:spPr>
          <a:xfrm>
            <a:off x="663575" y="-325438"/>
            <a:ext cx="8229600" cy="1143001"/>
          </a:xfrm>
        </p:spPr>
        <p:txBody>
          <a:bodyPr/>
          <a:lstStyle/>
          <a:p>
            <a:r>
              <a:rPr lang="cs-CZ" altLang="cs-CZ" sz="3600" smtClean="0"/>
              <a:t>Laplaceovo zrcadlo</a:t>
            </a:r>
          </a:p>
        </p:txBody>
      </p:sp>
      <p:pic>
        <p:nvPicPr>
          <p:cNvPr id="9221" name="Picture 4" descr="http://upload.wikimedia.org/wikipedia/commons/thumb/5/52/Mirror.jpg/220px-Mirr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093913"/>
            <a:ext cx="2133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ovéPole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88928" y="4342182"/>
            <a:ext cx="660309" cy="369332"/>
          </a:xfrm>
          <a:prstGeom prst="rect">
            <a:avLst/>
          </a:prstGeom>
          <a:blipFill rotWithShape="1">
            <a:blip r:embed="rId4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7" name="TextovéPole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57962" y="2852936"/>
            <a:ext cx="665502" cy="369332"/>
          </a:xfrm>
          <a:prstGeom prst="rect">
            <a:avLst/>
          </a:prstGeom>
          <a:blipFill rotWithShape="1">
            <a:blip r:embed="rId5" cstate="print"/>
            <a:stretch>
              <a:fillRect b="-769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073703" y="2195572"/>
            <a:ext cx="310680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komplexní proměnné (s)</a:t>
            </a:r>
          </a:p>
        </p:txBody>
      </p:sp>
      <p:pic>
        <p:nvPicPr>
          <p:cNvPr id="9227" name="Picture 2" descr="https://encrypted-tbn3.gstatic.com/images?q=tbn:ANd9GcRI6G4RncnLelP5Pl1SSYukzuSsMg2mLmx6_KFyZucM3dxs9U-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1" t="-3326" r="24113" b="3326"/>
          <a:stretch>
            <a:fillRect/>
          </a:stretch>
        </p:blipFill>
        <p:spPr bwMode="auto">
          <a:xfrm>
            <a:off x="7596188" y="5445125"/>
            <a:ext cx="14335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ovéPole 36"/>
          <p:cNvSpPr txBox="1">
            <a:spLocks noChangeArrowheads="1"/>
          </p:cNvSpPr>
          <p:nvPr/>
        </p:nvSpPr>
        <p:spPr bwMode="auto">
          <a:xfrm>
            <a:off x="7462838" y="4941888"/>
            <a:ext cx="1560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obrazu</a:t>
            </a:r>
          </a:p>
        </p:txBody>
      </p:sp>
      <p:sp>
        <p:nvSpPr>
          <p:cNvPr id="9229" name="TextovéPole 37"/>
          <p:cNvSpPr txBox="1">
            <a:spLocks noChangeArrowheads="1"/>
          </p:cNvSpPr>
          <p:nvPr/>
        </p:nvSpPr>
        <p:spPr bwMode="auto">
          <a:xfrm>
            <a:off x="5715000" y="5805488"/>
            <a:ext cx="174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/>
              <a:t>Prostor originálu</a:t>
            </a:r>
          </a:p>
        </p:txBody>
      </p:sp>
      <p:sp>
        <p:nvSpPr>
          <p:cNvPr id="39" name="TextovéPole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15" y="6165304"/>
            <a:ext cx="1825444" cy="676660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0" name="TextovéPole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75856" y="6165304"/>
            <a:ext cx="3497396" cy="648126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492375"/>
            <a:ext cx="2408237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773238"/>
            <a:ext cx="206057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438275"/>
            <a:ext cx="2365375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prava 8"/>
          <p:cNvSpPr/>
          <p:nvPr/>
        </p:nvSpPr>
        <p:spPr>
          <a:xfrm rot="18686099">
            <a:off x="4366513" y="3289786"/>
            <a:ext cx="1407703" cy="56287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   L{  }</a:t>
            </a:r>
          </a:p>
        </p:txBody>
      </p:sp>
      <p:sp>
        <p:nvSpPr>
          <p:cNvPr id="35" name="Šipka doprava 34"/>
          <p:cNvSpPr/>
          <p:nvPr/>
        </p:nvSpPr>
        <p:spPr>
          <a:xfrm rot="18707487" flipH="1">
            <a:off x="4944012" y="3760699"/>
            <a:ext cx="1289397" cy="56287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  <a:r>
              <a:rPr lang="cs-CZ" baseline="30000" dirty="0"/>
              <a:t>-1</a:t>
            </a:r>
            <a:r>
              <a:rPr lang="cs-CZ" dirty="0"/>
              <a:t>{  }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7648" y="5013176"/>
            <a:ext cx="383053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Oblast reálné proměnné (oblast času t)</a:t>
            </a:r>
          </a:p>
        </p:txBody>
      </p:sp>
      <p:sp>
        <p:nvSpPr>
          <p:cNvPr id="31" name="Šipka doprava 30"/>
          <p:cNvSpPr/>
          <p:nvPr/>
        </p:nvSpPr>
        <p:spPr>
          <a:xfrm flipH="1">
            <a:off x="1907704" y="6310470"/>
            <a:ext cx="1352044" cy="53149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</a:t>
            </a:r>
            <a:r>
              <a:rPr lang="cs-CZ" dirty="0" err="1"/>
              <a:t>řesení</a:t>
            </a:r>
            <a:r>
              <a:rPr lang="cs-CZ" dirty="0"/>
              <a:t> ?</a:t>
            </a:r>
          </a:p>
        </p:txBody>
      </p:sp>
      <p:grpSp>
        <p:nvGrpSpPr>
          <p:cNvPr id="36" name="Skupina 35"/>
          <p:cNvGrpSpPr/>
          <p:nvPr/>
        </p:nvGrpSpPr>
        <p:grpSpPr>
          <a:xfrm>
            <a:off x="4716463" y="476250"/>
            <a:ext cx="1846262" cy="1987550"/>
            <a:chOff x="4716463" y="476250"/>
            <a:chExt cx="1846262" cy="1987550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476250"/>
              <a:ext cx="1846262" cy="1987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Obrázek 3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426" t="17714" r="10773" b="73737"/>
            <a:stretch>
              <a:fillRect/>
            </a:stretch>
          </p:blipFill>
          <p:spPr bwMode="auto">
            <a:xfrm>
              <a:off x="6019844" y="651424"/>
              <a:ext cx="144016" cy="169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59870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ynamika fyziologických systémů&amp;quot;&quot;/&gt;&lt;property id=&quot;20307&quot; value=&quot;256&quot;/&gt;&lt;/object&gt;&lt;object type=&quot;3&quot; unique_id=&quot;10006&quot;&gt;&lt;property id=&quot;20148&quot; value=&quot;5&quot;/&gt;&lt;property id=&quot;20300&quot; value=&quot;Slide 49&quot;/&gt;&lt;property id=&quot;20307&quot; value=&quot;260&quot;/&gt;&lt;/object&gt;&lt;object type=&quot;3&quot; unique_id=&quot;10007&quot;&gt;&lt;property id=&quot;20148&quot; value=&quot;5&quot;/&gt;&lt;property id=&quot;20300&quot; value=&quot;Slide 50&quot;/&gt;&lt;property id=&quot;20307&quot; value=&quot;261&quot;/&gt;&lt;/object&gt;&lt;object type=&quot;3&quot; unique_id=&quot;10008&quot;&gt;&lt;property id=&quot;20148&quot; value=&quot;5&quot;/&gt;&lt;property id=&quot;20300&quot; value=&quot;Slide 51&quot;/&gt;&lt;property id=&quot;20307&quot; value=&quot;262&quot;/&gt;&lt;/object&gt;&lt;object type=&quot;3&quot; unique_id=&quot;10009&quot;&gt;&lt;property id=&quot;20148&quot; value=&quot;5&quot;/&gt;&lt;property id=&quot;20300&quot; value=&quot;Slide 53&quot;/&gt;&lt;property id=&quot;20307&quot; value=&quot;263&quot;/&gt;&lt;/object&gt;&lt;object type=&quot;3&quot; unique_id=&quot;10010&quot;&gt;&lt;property id=&quot;20148&quot; value=&quot;5&quot;/&gt;&lt;property id=&quot;20300&quot; value=&quot;Slide 54&quot;/&gt;&lt;property id=&quot;20307&quot; value=&quot;264&quot;/&gt;&lt;/object&gt;&lt;object type=&quot;3&quot; unique_id=&quot;10014&quot;&gt;&lt;property id=&quot;20148&quot; value=&quot;5&quot;/&gt;&lt;property id=&quot;20300&quot; value=&quot;Slide 52&quot;/&gt;&lt;property id=&quot;20307&quot; value=&quot;269&quot;/&gt;&lt;/object&gt;&lt;object type=&quot;3&quot; unique_id=&quot;10015&quot;&gt;&lt;property id=&quot;20148&quot; value=&quot;5&quot;/&gt;&lt;property id=&quot;20300&quot; value=&quot;Slide 55&quot;/&gt;&lt;property id=&quot;20307&quot; value=&quot;270&quot;/&gt;&lt;/object&gt;&lt;object type=&quot;3&quot; unique_id=&quot;10016&quot;&gt;&lt;property id=&quot;20148&quot; value=&quot;5&quot;/&gt;&lt;property id=&quot;20300&quot; value=&quot;Slide 58&quot;/&gt;&lt;property id=&quot;20307&quot; value=&quot;273&quot;/&gt;&lt;/object&gt;&lt;object type=&quot;3&quot; unique_id=&quot;10017&quot;&gt;&lt;property id=&quot;20148&quot; value=&quot;5&quot;/&gt;&lt;property id=&quot;20300&quot; value=&quot;Slide 56&quot;/&gt;&lt;property id=&quot;20307&quot; value=&quot;271&quot;/&gt;&lt;/object&gt;&lt;object type=&quot;3&quot; unique_id=&quot;10018&quot;&gt;&lt;property id=&quot;20148&quot; value=&quot;5&quot;/&gt;&lt;property id=&quot;20300&quot; value=&quot;Slide 57&quot;/&gt;&lt;property id=&quot;20307&quot; value=&quot;272&quot;/&gt;&lt;/object&gt;&lt;object type=&quot;3&quot; unique_id=&quot;10019&quot;&gt;&lt;property id=&quot;20148&quot; value=&quot;5&quot;/&gt;&lt;property id=&quot;20300&quot; value=&quot;Slide 59&quot;/&gt;&lt;property id=&quot;20307&quot; value=&quot;274&quot;/&gt;&lt;/object&gt;&lt;object type=&quot;3&quot; unique_id=&quot;10020&quot;&gt;&lt;property id=&quot;20148&quot; value=&quot;5&quot;/&gt;&lt;property id=&quot;20300&quot; value=&quot;Slide 47&quot;/&gt;&lt;property id=&quot;20307&quot; value=&quot;258&quot;/&gt;&lt;/object&gt;&lt;object type=&quot;3&quot; unique_id=&quot;10023&quot;&gt;&lt;property id=&quot;20148&quot; value=&quot;5&quot;/&gt;&lt;property id=&quot;20300&quot; value=&quot;Slide 60&quot;/&gt;&lt;property id=&quot;20307&quot; value=&quot;275&quot;/&gt;&lt;/object&gt;&lt;object type=&quot;3&quot; unique_id=&quot;10292&quot;&gt;&lt;property id=&quot;20148&quot; value=&quot;5&quot;/&gt;&lt;property id=&quot;20300&quot; value=&quot;Slide 65&quot;/&gt;&lt;property id=&quot;20307&quot; value=&quot;278&quot;/&gt;&lt;/object&gt;&lt;object type=&quot;3&quot; unique_id=&quot;11068&quot;&gt;&lt;property id=&quot;20148&quot; value=&quot;5&quot;/&gt;&lt;property id=&quot;20300&quot; value=&quot;Slide 2 - &amp;quot;Kompartment&amp;quot;&quot;/&gt;&lt;property id=&quot;20307&quot; value=&quot;307&quot;/&gt;&lt;/object&gt;&lt;object type=&quot;3&quot; unique_id=&quot;11119&quot;&gt;&lt;property id=&quot;20148&quot; value=&quot;5&quot;/&gt;&lt;property id=&quot;20300&quot; value=&quot;Slide 3&quot;/&gt;&lt;property id=&quot;20307&quot; value=&quot;308&quot;/&gt;&lt;/object&gt;&lt;object type=&quot;3&quot; unique_id=&quot;11120&quot;&gt;&lt;property id=&quot;20148&quot; value=&quot;5&quot;/&gt;&lt;property id=&quot;20300&quot; value=&quot;Slide 4&quot;/&gt;&lt;property id=&quot;20307&quot; value=&quot;338&quot;/&gt;&lt;/object&gt;&lt;object type=&quot;3&quot; unique_id=&quot;11121&quot;&gt;&lt;property id=&quot;20148&quot; value=&quot;5&quot;/&gt;&lt;property id=&quot;20300&quot; value=&quot;Slide 5&quot;/&gt;&lt;property id=&quot;20307&quot; value=&quot;342&quot;/&gt;&lt;/object&gt;&lt;object type=&quot;3&quot; unique_id=&quot;11122&quot;&gt;&lt;property id=&quot;20148&quot; value=&quot;5&quot;/&gt;&lt;property id=&quot;20300&quot; value=&quot;Slide 6&quot;/&gt;&lt;property id=&quot;20307&quot; value=&quot;341&quot;/&gt;&lt;/object&gt;&lt;object type=&quot;3&quot; unique_id=&quot;11123&quot;&gt;&lt;property id=&quot;20148&quot; value=&quot;5&quot;/&gt;&lt;property id=&quot;20300&quot; value=&quot;Slide 7&quot;/&gt;&lt;property id=&quot;20307&quot; value=&quot;345&quot;/&gt;&lt;/object&gt;&lt;object type=&quot;3&quot; unique_id=&quot;11124&quot;&gt;&lt;property id=&quot;20148&quot; value=&quot;5&quot;/&gt;&lt;property id=&quot;20300&quot; value=&quot;Slide 8&quot;/&gt;&lt;property id=&quot;20307&quot; value=&quot;347&quot;/&gt;&lt;/object&gt;&lt;object type=&quot;3&quot; unique_id=&quot;11125&quot;&gt;&lt;property id=&quot;20148&quot; value=&quot;5&quot;/&gt;&lt;property id=&quot;20300&quot; value=&quot;Slide 9&quot;/&gt;&lt;property id=&quot;20307&quot; value=&quot;340&quot;/&gt;&lt;/object&gt;&lt;object type=&quot;3&quot; unique_id=&quot;11126&quot;&gt;&lt;property id=&quot;20148&quot; value=&quot;5&quot;/&gt;&lt;property id=&quot;20300&quot; value=&quot;Slide 10&quot;/&gt;&lt;property id=&quot;20307&quot; value=&quot;339&quot;/&gt;&lt;/object&gt;&lt;object type=&quot;3&quot; unique_id=&quot;11127&quot;&gt;&lt;property id=&quot;20148&quot; value=&quot;5&quot;/&gt;&lt;property id=&quot;20300&quot; value=&quot;Slide 11&quot;/&gt;&lt;property id=&quot;20307&quot; value=&quot;309&quot;/&gt;&lt;/object&gt;&lt;object type=&quot;3&quot; unique_id=&quot;11128&quot;&gt;&lt;property id=&quot;20148&quot; value=&quot;5&quot;/&gt;&lt;property id=&quot;20300&quot; value=&quot;Slide 12&quot;/&gt;&lt;property id=&quot;20307&quot; value=&quot;343&quot;/&gt;&lt;/object&gt;&lt;object type=&quot;3&quot; unique_id=&quot;11129&quot;&gt;&lt;property id=&quot;20148&quot; value=&quot;5&quot;/&gt;&lt;property id=&quot;20300&quot; value=&quot;Slide 13&quot;/&gt;&lt;property id=&quot;20307&quot; value=&quot;310&quot;/&gt;&lt;/object&gt;&lt;object type=&quot;3&quot; unique_id=&quot;11130&quot;&gt;&lt;property id=&quot;20148&quot; value=&quot;5&quot;/&gt;&lt;property id=&quot;20300&quot; value=&quot;Slide 14&quot;/&gt;&lt;property id=&quot;20307&quot; value=&quot;344&quot;/&gt;&lt;/object&gt;&lt;object type=&quot;3&quot; unique_id=&quot;11131&quot;&gt;&lt;property id=&quot;20148&quot; value=&quot;5&quot;/&gt;&lt;property id=&quot;20300&quot; value=&quot;Slide 15&quot;/&gt;&lt;property id=&quot;20307&quot; value=&quot;311&quot;/&gt;&lt;/object&gt;&lt;object type=&quot;3&quot; unique_id=&quot;11132&quot;&gt;&lt;property id=&quot;20148&quot; value=&quot;5&quot;/&gt;&lt;property id=&quot;20300&quot; value=&quot;Slide 16&quot;/&gt;&lt;property id=&quot;20307&quot; value=&quot;348&quot;/&gt;&lt;/object&gt;&lt;object type=&quot;3&quot; unique_id=&quot;11133&quot;&gt;&lt;property id=&quot;20148&quot; value=&quot;5&quot;/&gt;&lt;property id=&quot;20300&quot; value=&quot;Slide 17 - &amp;quot;Mass Compartment&amp;quot;&quot;/&gt;&lt;property id=&quot;20307&quot; value=&quot;312&quot;/&gt;&lt;/object&gt;&lt;object type=&quot;3&quot; unique_id=&quot;11134&quot;&gt;&lt;property id=&quot;20148&quot; value=&quot;5&quot;/&gt;&lt;property id=&quot;20300&quot; value=&quot;Slide 18 - &amp;quot;Forrester Dynamics&amp;quot;&quot;/&gt;&lt;property id=&quot;20307&quot; value=&quot;313&quot;/&gt;&lt;/object&gt;&lt;object type=&quot;3&quot; unique_id=&quot;11135&quot;&gt;&lt;property id=&quot;20148&quot; value=&quot;5&quot;/&gt;&lt;property id=&quot;20300&quot; value=&quot;Slide 19 - &amp;quot;Forrester Dynamics&amp;quot;&quot;/&gt;&lt;property id=&quot;20307&quot; value=&quot;314&quot;/&gt;&lt;/object&gt;&lt;object type=&quot;3&quot; unique_id=&quot;11136&quot;&gt;&lt;property id=&quot;20148&quot; value=&quot;5&quot;/&gt;&lt;property id=&quot;20300&quot; value=&quot;Slide 20 - &amp;quot;Forrester Dynamics&amp;quot;&quot;/&gt;&lt;property id=&quot;20307&quot; value=&quot;315&quot;/&gt;&lt;/object&gt;&lt;object type=&quot;3&quot; unique_id=&quot;11137&quot;&gt;&lt;property id=&quot;20148&quot; value=&quot;5&quot;/&gt;&lt;property id=&quot;20300&quot; value=&quot;Slide 21 - &amp;quot;Forrester Dynamics&amp;quot;&quot;/&gt;&lt;property id=&quot;20307&quot; value=&quot;316&quot;/&gt;&lt;/object&gt;&lt;object type=&quot;3&quot; unique_id=&quot;11138&quot;&gt;&lt;property id=&quot;20148&quot; value=&quot;5&quot;/&gt;&lt;property id=&quot;20300&quot; value=&quot;Slide 22 - &amp;quot;Forrester Dynamics&amp;quot;&quot;/&gt;&lt;property id=&quot;20307&quot; value=&quot;317&quot;/&gt;&lt;/object&gt;&lt;object type=&quot;3&quot; unique_id=&quot;11139&quot;&gt;&lt;property id=&quot;20148&quot; value=&quot;5&quot;/&gt;&lt;property id=&quot;20300&quot; value=&quot;Slide 23 - &amp;quot;Forrester Dynamics&amp;quot;&quot;/&gt;&lt;property id=&quot;20307&quot; value=&quot;318&quot;/&gt;&lt;/object&gt;&lt;object type=&quot;3&quot; unique_id=&quot;11140&quot;&gt;&lt;property id=&quot;20148&quot; value=&quot;5&quot;/&gt;&lt;property id=&quot;20300&quot; value=&quot;Slide 24&quot;/&gt;&lt;property id=&quot;20307&quot; value=&quot;349&quot;/&gt;&lt;/object&gt;&lt;object type=&quot;3&quot; unique_id=&quot;11141&quot;&gt;&lt;property id=&quot;20148&quot; value=&quot;5&quot;/&gt;&lt;property id=&quot;20300&quot; value=&quot;Slide 25 - &amp;quot;Forrester Dynamics&amp;quot;&quot;/&gt;&lt;property id=&quot;20307&quot; value=&quot;319&quot;/&gt;&lt;/object&gt;&lt;object type=&quot;3&quot; unique_id=&quot;11142&quot;&gt;&lt;property id=&quot;20148&quot; value=&quot;5&quot;/&gt;&lt;property id=&quot;20300&quot; value=&quot;Slide 26 - &amp;quot;Model SIR&amp;quot;&quot;/&gt;&lt;property id=&quot;20307&quot; value=&quot;320&quot;/&gt;&lt;/object&gt;&lt;object type=&quot;3&quot; unique_id=&quot;11143&quot;&gt;&lt;property id=&quot;20148&quot; value=&quot;5&quot;/&gt;&lt;property id=&quot;20300&quot; value=&quot;Slide 27 - &amp;quot;Model SIR&amp;quot;&quot;/&gt;&lt;property id=&quot;20307&quot; value=&quot;350&quot;/&gt;&lt;/object&gt;&lt;object type=&quot;3&quot; unique_id=&quot;11144&quot;&gt;&lt;property id=&quot;20148&quot; value=&quot;5&quot;/&gt;&lt;property id=&quot;20300&quot; value=&quot;Slide 28 - &amp;quot;Aplikace modelu SIR&amp;quot;&quot;/&gt;&lt;property id=&quot;20307&quot; value=&quot;321&quot;/&gt;&lt;/object&gt;&lt;object type=&quot;3&quot; unique_id=&quot;11145&quot;&gt;&lt;property id=&quot;20148&quot; value=&quot;5&quot;/&gt;&lt;property id=&quot;20300&quot; value=&quot;Slide 29 - &amp;quot;Model šíření AIDS&amp;#x0D;&amp;#x0A;v homosexuální populaci&amp;quot;&quot;/&gt;&lt;property id=&quot;20307&quot; value=&quot;322&quot;/&gt;&lt;/object&gt;&lt;object type=&quot;3&quot; unique_id=&quot;11146&quot;&gt;&lt;property id=&quot;20148&quot; value=&quot;5&quot;/&gt;&lt;property id=&quot;20300&quot; value=&quot;Slide 30 - &amp;quot;Model šíření AIDS&amp;#x0D;&amp;#x0A;v homosexuální populaci&amp;quot;&quot;/&gt;&lt;property id=&quot;20307&quot; value=&quot;323&quot;/&gt;&lt;/object&gt;&lt;object type=&quot;3&quot; unique_id=&quot;11147&quot;&gt;&lt;property id=&quot;20148&quot; value=&quot;5&quot;/&gt;&lt;property id=&quot;20300&quot; value=&quot;Slide 32 - &amp;quot;Model šíření AIDS&amp;#x0D;&amp;#x0A;v homosexuální populaci&amp;quot;&quot;/&gt;&lt;property id=&quot;20307&quot; value=&quot;324&quot;/&gt;&lt;/object&gt;&lt;object type=&quot;3&quot; unique_id=&quot;11148&quot;&gt;&lt;property id=&quot;20148&quot; value=&quot;5&quot;/&gt;&lt;property id=&quot;20300&quot; value=&quot;Slide 33 - &amp;quot;Implementace modelu šíření AIDS v homosexuální populaci&amp;quot;&quot;/&gt;&lt;property id=&quot;20307&quot; value=&quot;351&quot;/&gt;&lt;/object&gt;&lt;object type=&quot;3&quot; unique_id=&quot;11149&quot;&gt;&lt;property id=&quot;20148&quot; value=&quot;5&quot;/&gt;&lt;property id=&quot;20300&quot; value=&quot;Slide 34 - &amp;quot;Model šíření AIDS&amp;#x0D;&amp;#x0A;v homosexuální populaci&amp;quot;&quot;/&gt;&lt;property id=&quot;20307&quot; value=&quot;325&quot;/&gt;&lt;/object&gt;&lt;object type=&quot;3&quot; unique_id=&quot;11150&quot;&gt;&lt;property id=&quot;20148&quot; value=&quot;5&quot;/&gt;&lt;property id=&quot;20300&quot; value=&quot;Slide 35 - &amp;quot;Volume Compartment&amp;quot;&quot;/&gt;&lt;property id=&quot;20307&quot; value=&quot;326&quot;/&gt;&lt;/object&gt;&lt;object type=&quot;3&quot; unique_id=&quot;11151&quot;&gt;&lt;property id=&quot;20148&quot; value=&quot;5&quot;/&gt;&lt;property id=&quot;20300&quot; value=&quot;Slide 36&quot;/&gt;&lt;property id=&quot;20307&quot; value=&quot;327&quot;/&gt;&lt;/object&gt;&lt;object type=&quot;3&quot; unique_id=&quot;11152&quot;&gt;&lt;property id=&quot;20148&quot; value=&quot;5&quot;/&gt;&lt;property id=&quot;20300&quot; value=&quot;Slide 37&quot;/&gt;&lt;property id=&quot;20307&quot; value=&quot;328&quot;/&gt;&lt;/object&gt;&lt;object type=&quot;3&quot; unique_id=&quot;11153&quot;&gt;&lt;property id=&quot;20148&quot; value=&quot;5&quot;/&gt;&lt;property id=&quot;20300&quot; value=&quot;Slide 38 - &amp;quot;Concentration Compartment&amp;quot;&quot;/&gt;&lt;property id=&quot;20307&quot; value=&quot;329&quot;/&gt;&lt;/object&gt;&lt;object type=&quot;3&quot; unique_id=&quot;11154&quot;&gt;&lt;property id=&quot;20148&quot; value=&quot;5&quot;/&gt;&lt;property id=&quot;20300&quot; value=&quot;Slide 39&quot;/&gt;&lt;property id=&quot;20307&quot; value=&quot;330&quot;/&gt;&lt;/object&gt;&lt;object type=&quot;3&quot; unique_id=&quot;11155&quot;&gt;&lt;property id=&quot;20148&quot; value=&quot;5&quot;/&gt;&lt;property id=&quot;20300&quot; value=&quot;Slide 40&quot;/&gt;&lt;property id=&quot;20307&quot; value=&quot;331&quot;/&gt;&lt;/object&gt;&lt;object type=&quot;3&quot; unique_id=&quot;11156&quot;&gt;&lt;property id=&quot;20148&quot; value=&quot;5&quot;/&gt;&lt;property id=&quot;20300&quot; value=&quot;Slide 41&quot;/&gt;&lt;property id=&quot;20307&quot; value=&quot;332&quot;/&gt;&lt;/object&gt;&lt;object type=&quot;3&quot; unique_id=&quot;11157&quot;&gt;&lt;property id=&quot;20148&quot; value=&quot;5&quot;/&gt;&lt;property id=&quot;20300&quot; value=&quot;Slide 42&quot;/&gt;&lt;property id=&quot;20307&quot; value=&quot;333&quot;/&gt;&lt;/object&gt;&lt;object type=&quot;3&quot; unique_id=&quot;11158&quot;&gt;&lt;property id=&quot;20148&quot; value=&quot;5&quot;/&gt;&lt;property id=&quot;20300&quot; value=&quot;Slide 43&quot;/&gt;&lt;property id=&quot;20307&quot; value=&quot;334&quot;/&gt;&lt;/object&gt;&lt;object type=&quot;3&quot; unique_id=&quot;11159&quot;&gt;&lt;property id=&quot;20148&quot; value=&quot;5&quot;/&gt;&lt;property id=&quot;20300&quot; value=&quot;Slide 44&quot;/&gt;&lt;property id=&quot;20307&quot; value=&quot;335&quot;/&gt;&lt;/object&gt;&lt;object type=&quot;3&quot; unique_id=&quot;11160&quot;&gt;&lt;property id=&quot;20148&quot; value=&quot;5&quot;/&gt;&lt;property id=&quot;20300&quot; value=&quot;Slide 45&quot;/&gt;&lt;property id=&quot;20307&quot; value=&quot;336&quot;/&gt;&lt;/object&gt;&lt;object type=&quot;3&quot; unique_id=&quot;11161&quot;&gt;&lt;property id=&quot;20148&quot; value=&quot;5&quot;/&gt;&lt;property id=&quot;20300&quot; value=&quot;Slide 46 - &amp;quot;Kompartmentová analýza ve farmakologii&amp;quot;&quot;/&gt;&lt;property id=&quot;20307&quot; value=&quot;337&quot;/&gt;&lt;/object&gt;&lt;object type=&quot;3&quot; unique_id=&quot;11162&quot;&gt;&lt;property id=&quot;20148&quot; value=&quot;5&quot;/&gt;&lt;property id=&quot;20300&quot; value=&quot;Slide 48&quot;/&gt;&lt;property id=&quot;20307&quot; value=&quot;259&quot;/&gt;&lt;/object&gt;&lt;object type=&quot;3&quot; unique_id=&quot;11163&quot;&gt;&lt;property id=&quot;20148&quot; value=&quot;5&quot;/&gt;&lt;property id=&quot;20300&quot; value=&quot;Slide 61&quot;/&gt;&lt;property id=&quot;20307&quot; value=&quot;276&quot;/&gt;&lt;/object&gt;&lt;object type=&quot;3&quot; unique_id=&quot;11164&quot;&gt;&lt;property id=&quot;20148&quot; value=&quot;5&quot;/&gt;&lt;property id=&quot;20300&quot; value=&quot;Slide 62&quot;/&gt;&lt;property id=&quot;20307&quot; value=&quot;277&quot;/&gt;&lt;/object&gt;&lt;object type=&quot;3&quot; unique_id=&quot;11165&quot;&gt;&lt;property id=&quot;20148&quot; value=&quot;5&quot;/&gt;&lt;property id=&quot;20300&quot; value=&quot;Slide 63 - &amp;quot;Příklad: Kompartmentová analýza&amp;quot;&quot;/&gt;&lt;property id=&quot;20307&quot; value=&quot;353&quot;/&gt;&lt;/object&gt;&lt;object type=&quot;3&quot; unique_id=&quot;11166&quot;&gt;&lt;property id=&quot;20148&quot; value=&quot;5&quot;/&gt;&lt;property id=&quot;20300&quot; value=&quot;Slide 64 - &amp;quot;Příklad: Kompartmentová analýza&amp;quot;&quot;/&gt;&lt;property id=&quot;20307&quot; value=&quot;354&quot;/&gt;&lt;/object&gt;&lt;object type=&quot;3&quot; unique_id=&quot;11167&quot;&gt;&lt;property id=&quot;20148&quot; value=&quot;5&quot;/&gt;&lt;property id=&quot;20300&quot; value=&quot;Slide 66&quot;/&gt;&lt;property id=&quot;20307&quot; value=&quot;355&quot;/&gt;&lt;/object&gt;&lt;object type=&quot;3&quot; unique_id=&quot;11168&quot;&gt;&lt;property id=&quot;20148&quot; value=&quot;5&quot;/&gt;&lt;property id=&quot;20300&quot; value=&quot;Slide 67 - &amp;quot;Analýza lineárních regulačních systémů v časové doméně&amp;quot;&quot;/&gt;&lt;property id=&quot;20307&quot; value=&quot;356&quot;/&gt;&lt;/object&gt;&lt;object type=&quot;3&quot; unique_id=&quot;11169&quot;&gt;&lt;property id=&quot;20148&quot; value=&quot;5&quot;/&gt;&lt;property id=&quot;20300&quot; value=&quot;Slide 68 - &amp;quot;Studijní materiál&amp;quot;&quot;/&gt;&lt;property id=&quot;20307&quot; value=&quot;357&quot;/&gt;&lt;/object&gt;&lt;object type=&quot;3&quot; unique_id=&quot;11170&quot;&gt;&lt;property id=&quot;20148&quot; value=&quot;5&quot;/&gt;&lt;property id=&quot;20300&quot; value=&quot;Slide 69 - &amp;quot;Nejjednodušší model mechaniky dýchání&amp;quot;&quot;/&gt;&lt;property id=&quot;20307&quot; value=&quot;358&quot;/&gt;&lt;/object&gt;&lt;object type=&quot;3&quot; unique_id=&quot;11171&quot;&gt;&lt;property id=&quot;20148&quot; value=&quot;5&quot;/&gt;&lt;property id=&quot;20300&quot; value=&quot;Slide 70 - &amp;quot;Nejjednodušší model mechaniky dýchání&amp;quot;&quot;/&gt;&lt;property id=&quot;20307&quot; value=&quot;359&quot;/&gt;&lt;/object&gt;&lt;object type=&quot;3&quot; unique_id=&quot;11172&quot;&gt;&lt;property id=&quot;20148&quot; value=&quot;5&quot;/&gt;&lt;property id=&quot;20300&quot; value=&quot;Slide 71 - &amp;quot;Nejjednodušší model mechaniky dýchání&amp;quot;&quot;/&gt;&lt;property id=&quot;20307&quot; value=&quot;360&quot;/&gt;&lt;/object&gt;&lt;object type=&quot;3&quot; unique_id=&quot;11173&quot;&gt;&lt;property id=&quot;20148&quot; value=&quot;5&quot;/&gt;&lt;property id=&quot;20300&quot; value=&quot;Slide 72&quot;/&gt;&lt;property id=&quot;20307&quot; value=&quot;361&quot;/&gt;&lt;/object&gt;&lt;object type=&quot;3&quot; unique_id=&quot;11174&quot;&gt;&lt;property id=&quot;20148&quot; value=&quot;5&quot;/&gt;&lt;property id=&quot;20300&quot; value=&quot;Slide 73 - &amp;quot;Logaritmické zrcadlo&amp;quot;&quot;/&gt;&lt;property id=&quot;20307&quot; value=&quot;362&quot;/&gt;&lt;/object&gt;&lt;object type=&quot;3&quot; unique_id=&quot;11175&quot;&gt;&lt;property id=&quot;20148&quot; value=&quot;5&quot;/&gt;&lt;property id=&quot;20300&quot; value=&quot;Slide 74 - &amp;quot;Laplaceovo zrcadlo&amp;quot;&quot;/&gt;&lt;property id=&quot;20307&quot; value=&quot;363&quot;/&gt;&lt;/object&gt;&lt;object type=&quot;3&quot; unique_id=&quot;11176&quot;&gt;&lt;property id=&quot;20148&quot; value=&quot;5&quot;/&gt;&lt;property id=&quot;20300&quot; value=&quot;Slide 75 - &amp;quot;Laplaceovo zrcadlo&amp;quot;&quot;/&gt;&lt;property id=&quot;20307&quot; value=&quot;364&quot;/&gt;&lt;/object&gt;&lt;object type=&quot;3&quot; unique_id=&quot;11177&quot;&gt;&lt;property id=&quot;20148&quot; value=&quot;5&quot;/&gt;&lt;property id=&quot;20300&quot; value=&quot;Slide 76 - &amp;quot;Laplaceovo zrcadlo&amp;quot;&quot;/&gt;&lt;property id=&quot;20307&quot; value=&quot;365&quot;/&gt;&lt;/object&gt;&lt;object type=&quot;3&quot; unique_id=&quot;11178&quot;&gt;&lt;property id=&quot;20148&quot; value=&quot;5&quot;/&gt;&lt;property id=&quot;20300&quot; value=&quot;Slide 77 - &amp;quot;Laplaceovo zrcadlo&amp;quot;&quot;/&gt;&lt;property id=&quot;20307&quot; value=&quot;366&quot;/&gt;&lt;/object&gt;&lt;object type=&quot;3&quot; unique_id=&quot;11179&quot;&gt;&lt;property id=&quot;20148&quot; value=&quot;5&quot;/&gt;&lt;property id=&quot;20300&quot; value=&quot;Slide 78 - &amp;quot;Laplaceovo zrcadlo&amp;quot;&quot;/&gt;&lt;property id=&quot;20307&quot; value=&quot;367&quot;/&gt;&lt;/object&gt;&lt;object type=&quot;3&quot; unique_id=&quot;11180&quot;&gt;&lt;property id=&quot;20148&quot; value=&quot;5&quot;/&gt;&lt;property id=&quot;20300&quot; value=&quot;Slide 79 - &amp;quot;Laplaceovo zrcadlo&amp;quot;&quot;/&gt;&lt;property id=&quot;20307&quot; value=&quot;368&quot;/&gt;&lt;/object&gt;&lt;object type=&quot;3&quot; unique_id=&quot;11181&quot;&gt;&lt;property id=&quot;20148&quot; value=&quot;5&quot;/&gt;&lt;property id=&quot;20300&quot; value=&quot;Slide 80 - &amp;quot;Laplaceovo zrcadlo&amp;quot;&quot;/&gt;&lt;property id=&quot;20307&quot; value=&quot;369&quot;/&gt;&lt;/object&gt;&lt;object type=&quot;3&quot; unique_id=&quot;11182&quot;&gt;&lt;property id=&quot;20148&quot; value=&quot;5&quot;/&gt;&lt;property id=&quot;20300&quot; value=&quot;Slide 81 - &amp;quot;Laplaceovo zrcadlo&amp;quot;&quot;/&gt;&lt;property id=&quot;20307&quot; value=&quot;370&quot;/&gt;&lt;/object&gt;&lt;object type=&quot;3&quot; unique_id=&quot;11183&quot;&gt;&lt;property id=&quot;20148&quot; value=&quot;5&quot;/&gt;&lt;property id=&quot;20300&quot; value=&quot;Slide 82 - &amp;quot;Laplaceovo zrcadlo&amp;quot;&quot;/&gt;&lt;property id=&quot;20307&quot; value=&quot;371&quot;/&gt;&lt;/object&gt;&lt;object type=&quot;3&quot; unique_id=&quot;11184&quot;&gt;&lt;property id=&quot;20148&quot; value=&quot;5&quot;/&gt;&lt;property id=&quot;20300&quot; value=&quot;Slide 83 - &amp;quot;Laplaceovo zrcadlo&amp;quot;&quot;/&gt;&lt;property id=&quot;20307&quot; value=&quot;372&quot;/&gt;&lt;/object&gt;&lt;object type=&quot;3&quot; unique_id=&quot;11185&quot;&gt;&lt;property id=&quot;20148&quot; value=&quot;5&quot;/&gt;&lt;property id=&quot;20300&quot; value=&quot;Slide 84 - &amp;quot;Laplaceovo zrcadlo&amp;quot;&quot;/&gt;&lt;property id=&quot;20307&quot; value=&quot;373&quot;/&gt;&lt;/object&gt;&lt;object type=&quot;3&quot; unique_id=&quot;11186&quot;&gt;&lt;property id=&quot;20148&quot; value=&quot;5&quot;/&gt;&lt;property id=&quot;20300&quot; value=&quot;Slide 85 - &amp;quot;Laplaceovo zrcadlo&amp;quot;&quot;/&gt;&lt;property id=&quot;20307&quot; value=&quot;374&quot;/&gt;&lt;/object&gt;&lt;object type=&quot;3&quot; unique_id=&quot;11187&quot;&gt;&lt;property id=&quot;20148&quot; value=&quot;5&quot;/&gt;&lt;property id=&quot;20300&quot; value=&quot;Slide 86 - &amp;quot;Laplaceovo zrcadlo&amp;quot;&quot;/&gt;&lt;property id=&quot;20307&quot; value=&quot;375&quot;/&gt;&lt;/object&gt;&lt;object type=&quot;3&quot; unique_id=&quot;11188&quot;&gt;&lt;property id=&quot;20148&quot; value=&quot;5&quot;/&gt;&lt;property id=&quot;20300&quot; value=&quot;Slide 87 - &amp;quot;Laplaceovo zrcadlo&amp;quot;&quot;/&gt;&lt;property id=&quot;20307&quot; value=&quot;376&quot;/&gt;&lt;/object&gt;&lt;object type=&quot;3&quot; unique_id=&quot;11189&quot;&gt;&lt;property id=&quot;20148&quot; value=&quot;5&quot;/&gt;&lt;property id=&quot;20300&quot; value=&quot;Slide 88 - &amp;quot;Laplaceovo zrcadlo&amp;quot;&quot;/&gt;&lt;property id=&quot;20307&quot; value=&quot;377&quot;/&gt;&lt;/object&gt;&lt;object type=&quot;3&quot; unique_id=&quot;11190&quot;&gt;&lt;property id=&quot;20148&quot; value=&quot;5&quot;/&gt;&lt;property id=&quot;20300&quot; value=&quot;Slide 89 - &amp;quot;Laplaceovo zrcadlo&amp;quot;&quot;/&gt;&lt;property id=&quot;20307&quot; value=&quot;378&quot;/&gt;&lt;/object&gt;&lt;object type=&quot;3&quot; unique_id=&quot;11191&quot;&gt;&lt;property id=&quot;20148&quot; value=&quot;5&quot;/&gt;&lt;property id=&quot;20300&quot; value=&quot;Slide 90&quot;/&gt;&lt;property id=&quot;20307&quot; value=&quot;379&quot;/&gt;&lt;/object&gt;&lt;object type=&quot;3&quot; unique_id=&quot;11192&quot;&gt;&lt;property id=&quot;20148&quot; value=&quot;5&quot;/&gt;&lt;property id=&quot;20300&quot; value=&quot;Slide 91 - &amp;quot;Laplaceovo zrcadlo&amp;quot;&quot;/&gt;&lt;property id=&quot;20307&quot; value=&quot;380&quot;/&gt;&lt;/object&gt;&lt;object type=&quot;3&quot; unique_id=&quot;11193&quot;&gt;&lt;property id=&quot;20148&quot; value=&quot;5&quot;/&gt;&lt;property id=&quot;20300&quot; value=&quot;Slide 92 - &amp;quot;Nejjednodušší model mechaniky dýchání&amp;quot;&quot;/&gt;&lt;property id=&quot;20307&quot; value=&quot;381&quot;/&gt;&lt;/object&gt;&lt;object type=&quot;3&quot; unique_id=&quot;11909&quot;&gt;&lt;property id=&quot;20148&quot; value=&quot;5&quot;/&gt;&lt;property id=&quot;20300&quot; value=&quot;Slide 31 - &amp;quot;Model šíření AIDS v homosexuální populaci&amp;quot;&quot;/&gt;&lt;property id=&quot;20307&quot; value=&quot;38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delování cirkulačního systému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Modelování cirkulačního systému</Template>
  <TotalTime>1708</TotalTime>
  <Words>892</Words>
  <Application>Microsoft Office PowerPoint</Application>
  <PresentationFormat>Předvádění na obrazovce (4:3)</PresentationFormat>
  <Paragraphs>425</Paragraphs>
  <Slides>27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Modelování cirkulačního systému</vt:lpstr>
      <vt:lpstr>Analýza lineárních regulačních systémů v časové doméně</vt:lpstr>
      <vt:lpstr>Prezentace aplikace PowerPoint</vt:lpstr>
      <vt:lpstr>Studijní materiál</vt:lpstr>
      <vt:lpstr>Nejjednodušší model mechaniky dýchání</vt:lpstr>
      <vt:lpstr>Nejjednodušší model mechaniky dýchání</vt:lpstr>
      <vt:lpstr>Nejjednodušší model mechaniky dýchání</vt:lpstr>
      <vt:lpstr>Prezentace aplikace PowerPoint</vt:lpstr>
      <vt:lpstr>Logaritmické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Laplaceovo zrcadlo</vt:lpstr>
      <vt:lpstr>Prezentace aplikace PowerPoint</vt:lpstr>
      <vt:lpstr>Laplaceovo zrcadlo</vt:lpstr>
      <vt:lpstr>Nejjednodušší model mechaniky dýchání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se nestihlo….</dc:title>
  <dc:creator>Jirka</dc:creator>
  <cp:lastModifiedBy>Účet Microsoft</cp:lastModifiedBy>
  <cp:revision>46</cp:revision>
  <dcterms:created xsi:type="dcterms:W3CDTF">2012-12-18T20:24:07Z</dcterms:created>
  <dcterms:modified xsi:type="dcterms:W3CDTF">2014-12-11T20:17:22Z</dcterms:modified>
</cp:coreProperties>
</file>