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8" r:id="rId2"/>
    <p:sldId id="279" r:id="rId3"/>
    <p:sldId id="281" r:id="rId4"/>
    <p:sldId id="283" r:id="rId5"/>
    <p:sldId id="280" r:id="rId6"/>
    <p:sldId id="282" r:id="rId7"/>
    <p:sldId id="275" r:id="rId8"/>
    <p:sldId id="284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C42"/>
    <a:srgbClr val="699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0" y="-3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60" d="100"/>
          <a:sy n="160" d="100"/>
        </p:scale>
        <p:origin x="-90" y="-6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6095A-BA22-408E-B00C-9CEBA4E35277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55E87-28CD-45D7-B7CE-685DB554C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6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cs-CZ" dirty="0" smtClean="0"/>
              <a:t>Jmenuji se JV, jsem z</a:t>
            </a:r>
            <a:r>
              <a:rPr lang="en-US" dirty="0" smtClean="0"/>
              <a:t> </a:t>
            </a:r>
            <a:r>
              <a:rPr lang="en-US" dirty="0" err="1"/>
              <a:t>firmy</a:t>
            </a:r>
            <a:r>
              <a:rPr lang="en-US" dirty="0"/>
              <a:t> </a:t>
            </a:r>
            <a:r>
              <a:rPr lang="en-US" dirty="0" err="1" smtClean="0"/>
              <a:t>GoodAI</a:t>
            </a:r>
            <a:endParaRPr lang="cs-CZ" dirty="0" smtClean="0"/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dirty="0" err="1" smtClean="0"/>
              <a:t>vyzkum</a:t>
            </a:r>
            <a:r>
              <a:rPr lang="en-US" dirty="0" smtClean="0"/>
              <a:t> </a:t>
            </a:r>
            <a:r>
              <a:rPr lang="en-US" dirty="0" err="1"/>
              <a:t>obecne</a:t>
            </a:r>
            <a:r>
              <a:rPr lang="en-US" dirty="0"/>
              <a:t> </a:t>
            </a:r>
            <a:r>
              <a:rPr lang="en-US" dirty="0" err="1"/>
              <a:t>umele</a:t>
            </a:r>
            <a:r>
              <a:rPr lang="en-US" dirty="0"/>
              <a:t> </a:t>
            </a:r>
            <a:r>
              <a:rPr lang="en-US" dirty="0" err="1" smtClean="0"/>
              <a:t>inteligence</a:t>
            </a:r>
            <a:endParaRPr lang="cs-CZ" dirty="0" smtClean="0"/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dirty="0" err="1" smtClean="0"/>
              <a:t>vytvorili</a:t>
            </a:r>
            <a:r>
              <a:rPr lang="en-US" dirty="0" smtClean="0"/>
              <a:t> </a:t>
            </a:r>
            <a:r>
              <a:rPr lang="en-US" dirty="0" err="1"/>
              <a:t>jsme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ucelem</a:t>
            </a:r>
            <a:r>
              <a:rPr lang="en-US" dirty="0"/>
              <a:t> </a:t>
            </a:r>
            <a:r>
              <a:rPr lang="en-US" dirty="0" err="1"/>
              <a:t>BrainSimulator</a:t>
            </a:r>
            <a:r>
              <a:rPr lang="en-US" dirty="0"/>
              <a:t>, coz je </a:t>
            </a:r>
            <a:r>
              <a:rPr lang="en-US" dirty="0" err="1"/>
              <a:t>vlastne</a:t>
            </a:r>
            <a:r>
              <a:rPr lang="en-US" dirty="0"/>
              <a:t> </a:t>
            </a:r>
            <a:r>
              <a:rPr lang="en-US" dirty="0" err="1"/>
              <a:t>nastroj</a:t>
            </a:r>
            <a:r>
              <a:rPr lang="en-US" dirty="0"/>
              <a:t> pro </a:t>
            </a:r>
            <a:r>
              <a:rPr lang="en-US" dirty="0" err="1"/>
              <a:t>prototypovani</a:t>
            </a:r>
            <a:r>
              <a:rPr lang="en-US" dirty="0"/>
              <a:t> </a:t>
            </a:r>
            <a:r>
              <a:rPr lang="en-US" dirty="0" err="1"/>
              <a:t>kognitivnich</a:t>
            </a:r>
            <a:r>
              <a:rPr lang="en-US" dirty="0"/>
              <a:t> </a:t>
            </a:r>
            <a:r>
              <a:rPr lang="en-US" dirty="0" err="1" smtClean="0"/>
              <a:t>systemu</a:t>
            </a:r>
            <a:r>
              <a:rPr lang="en-US" dirty="0" smtClean="0"/>
              <a:t>.</a:t>
            </a:r>
            <a:endParaRPr lang="cs-CZ" dirty="0" smtClean="0"/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dirty="0" err="1" smtClean="0"/>
              <a:t>Nastroj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OpenSource</a:t>
            </a:r>
            <a:r>
              <a:rPr lang="en-US" dirty="0"/>
              <a:t> a rad </a:t>
            </a:r>
            <a:r>
              <a:rPr lang="en-US" dirty="0" err="1"/>
              <a:t>bych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ukazal</a:t>
            </a:r>
            <a:r>
              <a:rPr lang="en-US" dirty="0"/>
              <a:t> </a:t>
            </a:r>
            <a:r>
              <a:rPr lang="en-US" dirty="0" err="1"/>
              <a:t>jak</a:t>
            </a:r>
            <a:r>
              <a:rPr lang="en-US" dirty="0"/>
              <a:t> ho </a:t>
            </a:r>
            <a:r>
              <a:rPr lang="en-US" dirty="0" err="1"/>
              <a:t>pouzivat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55E87-28CD-45D7-B7CE-685DB554CF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09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cs-CZ" dirty="0" smtClean="0"/>
              <a:t>Nejdrive povim neco o osnove cviceni:</a:t>
            </a:r>
          </a:p>
          <a:p>
            <a:pPr fontAlgn="base"/>
            <a:endParaRPr lang="cs-CZ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dirty="0" smtClean="0"/>
              <a:t>V prvnich dvou cvicenich Vam ukazu jak se Brain Simulator pouziva od ciste uzivatelskeho pouziti az po programovani vlastniho kodu.</a:t>
            </a:r>
          </a:p>
          <a:p>
            <a:pPr fontAlgn="base"/>
            <a:endParaRPr lang="cs-CZ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dirty="0" smtClean="0"/>
              <a:t>Na cvicenich si vyberete semestralni praci, kterou bduete v prubehu semestru resit pomoci Brain Simulatoru</a:t>
            </a:r>
          </a:p>
          <a:p>
            <a:pPr fontAlgn="base"/>
            <a:endParaRPr lang="cs-CZ" dirty="0" smtClean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dirty="0" smtClean="0"/>
              <a:t>V prubehu semestru budou i prezentace slozitejsich mdoelu vytvorenych v BrainSImulatoru.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cs-CZ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dirty="0" smtClean="0"/>
              <a:t>Dnes popisu zakladni principy Brain Simulatoru a ukazu priklady jak rychle sestrojit jednoduche modely, jak je vizualizovat a nastavovat jejich parametry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55E87-28CD-45D7-B7CE-685DB554CF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54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096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Ve firme se zabyvame zpusoby jak vytvaret slozite modely.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Ty je casto slozite odladit najednou a proto je vytvarime postupne z podsystemu – zde uzly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Kazdy uzel lze odladit zvlast a pak z fungujicich casti prototypujeme slozitejsi systemy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Brain Simulator je nastroj ktery nam prave tohle dovoluje.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Mame knihovnu odzkousenych uzlu ktere muzeme mezi sebou kombinovat, muzeme snadno vizualizovat co delaji apod.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55E87-28CD-45D7-B7CE-685DB554CF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67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096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Brain Simulator se sklada z grafickeho rozhranni, kam uzly jednoduse pretahneme a pospojujeme dle potreby. </a:t>
            </a:r>
          </a:p>
          <a:p>
            <a:endParaRPr lang="cs-CZ" dirty="0"/>
          </a:p>
          <a:p>
            <a:r>
              <a:rPr lang="cs-CZ" dirty="0" smtClean="0"/>
              <a:t>Simulace jsou casto (ale ne vyghradne) zamerene na neuronove site,  proto vsechny vypocty bezi na graficke karte (CUDA). Ale podporovany jsou vypocty i na procesory pomoci C</a:t>
            </a:r>
            <a:r>
              <a:rPr lang="en-US" dirty="0" smtClean="0"/>
              <a:t>#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55E87-28CD-45D7-B7CE-685DB554CF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67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55E87-28CD-45D7-B7CE-685DB554CF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37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55E87-28CD-45D7-B7CE-685DB554CF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61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55E87-28CD-45D7-B7CE-685DB554CF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59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55E87-28CD-45D7-B7CE-685DB554CF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61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55E87-28CD-45D7-B7CE-685DB554CF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96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Hádanka, Poslední Částice, Ks, Vymezení, Přesná F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"/>
            <a:ext cx="9144000" cy="6851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 userDrawn="1"/>
        </p:nvSpPr>
        <p:spPr>
          <a:xfrm>
            <a:off x="-7621" y="3810000"/>
            <a:ext cx="9167782" cy="30480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6"/>
          <p:cNvSpPr/>
          <p:nvPr userDrawn="1"/>
        </p:nvSpPr>
        <p:spPr>
          <a:xfrm>
            <a:off x="0" y="2441575"/>
            <a:ext cx="9150980" cy="1447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/>
          <a:lstStyle>
            <a:lvl1pPr>
              <a:defRPr baseline="0">
                <a:solidFill>
                  <a:srgbClr val="699B3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4175"/>
            <a:ext cx="6400800" cy="1752600"/>
          </a:xfrm>
          <a:noFill/>
        </p:spPr>
        <p:txBody>
          <a:bodyPr/>
          <a:lstStyle>
            <a:lvl1pPr marL="0" indent="0" algn="ctr">
              <a:buNone/>
              <a:defRPr baseline="0">
                <a:solidFill>
                  <a:srgbClr val="7EBC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6802" y="3886200"/>
            <a:ext cx="9176963" cy="0"/>
          </a:xfrm>
          <a:prstGeom prst="line">
            <a:avLst/>
          </a:prstGeom>
          <a:ln w="76200">
            <a:solidFill>
              <a:srgbClr val="699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Z:\GoodAI\GoodAI Press kit\Logo_white_background\GoodAI_LogoLarge_Logo_white_background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292" y="2473672"/>
            <a:ext cx="3176708" cy="1383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12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7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980" y="0"/>
            <a:ext cx="913702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699B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699B37"/>
              </a:buClr>
              <a:defRPr/>
            </a:lvl1pPr>
            <a:lvl2pPr>
              <a:buClr>
                <a:srgbClr val="699B37"/>
              </a:buClr>
              <a:defRPr baseline="0">
                <a:solidFill>
                  <a:srgbClr val="699B37"/>
                </a:solidFill>
              </a:defRPr>
            </a:lvl2pPr>
            <a:lvl4pPr>
              <a:buClr>
                <a:srgbClr val="7EBC42"/>
              </a:buClr>
              <a:defRPr baseline="0">
                <a:solidFill>
                  <a:schemeClr val="accent3">
                    <a:lumMod val="75000"/>
                  </a:schemeClr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Z:\GoodAI\GoodAI Press kit\Logo_white_background\GoodAI_LogoLarge_Logo_white_backgroun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944" y="28447"/>
            <a:ext cx="2377056" cy="1035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7"/>
          <p:cNvCxnSpPr/>
          <p:nvPr userDrawn="1"/>
        </p:nvCxnSpPr>
        <p:spPr>
          <a:xfrm>
            <a:off x="-16802" y="1066800"/>
            <a:ext cx="9176963" cy="0"/>
          </a:xfrm>
          <a:prstGeom prst="line">
            <a:avLst/>
          </a:prstGeom>
          <a:ln w="76200">
            <a:solidFill>
              <a:srgbClr val="699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512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17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89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06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44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66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008313" cy="4068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12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0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657618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899A5-701B-4FB7-A523-8043EFEA8E6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53FD-8ABB-4917-9024-31F7BBB2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9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Calibri" panose="020F0502020204030204" pitchFamily="34" charset="0"/>
        <a:buChar char="-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goodai.com/brainsimulator/ui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dai.com/brain-simulato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GoodAI/BrainSimulatorSampleProjects" TargetMode="External"/><Relationship Id="rId4" Type="http://schemas.openxmlformats.org/officeDocument/2006/relationships/hyperlink" Target="https://goo.gl/UWZFbb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243840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699B37"/>
                </a:solidFill>
              </a:rPr>
              <a:t>Kognitivn</a:t>
            </a:r>
            <a:r>
              <a:rPr lang="cs-CZ" dirty="0"/>
              <a:t>í </a:t>
            </a:r>
            <a:r>
              <a:rPr lang="cs-CZ" dirty="0" smtClean="0"/>
              <a:t>systémy</a:t>
            </a:r>
            <a:br>
              <a:rPr lang="cs-CZ" dirty="0" smtClean="0"/>
            </a:br>
            <a:r>
              <a:rPr lang="cs-CZ" dirty="0" smtClean="0"/>
              <a:t>A6MX33KSY</a:t>
            </a:r>
            <a:endParaRPr lang="cs-CZ" dirty="0">
              <a:solidFill>
                <a:srgbClr val="699B37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648201"/>
            <a:ext cx="6934200" cy="1600200"/>
          </a:xfrm>
        </p:spPr>
        <p:txBody>
          <a:bodyPr>
            <a:normAutofit/>
          </a:bodyPr>
          <a:lstStyle/>
          <a:p>
            <a:r>
              <a:rPr lang="cs-CZ" b="1" smtClean="0"/>
              <a:t>Brain </a:t>
            </a:r>
            <a:r>
              <a:rPr lang="cs-CZ" b="1" dirty="0" smtClean="0"/>
              <a:t>Simulator - Úvod</a:t>
            </a:r>
          </a:p>
          <a:p>
            <a:r>
              <a:rPr lang="en-US" dirty="0" smtClean="0"/>
              <a:t>Jaroslav V</a:t>
            </a:r>
            <a:r>
              <a:rPr lang="cs-CZ" dirty="0" smtClean="0"/>
              <a:t>ítků</a:t>
            </a:r>
          </a:p>
        </p:txBody>
      </p:sp>
    </p:spTree>
    <p:extLst>
      <p:ext uri="{BB962C8B-B14F-4D97-AF65-F5344CB8AC3E}">
        <p14:creationId xmlns:p14="http://schemas.microsoft.com/office/powerpoint/2010/main" val="311771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Použití Brain Simulatoru pro modelování v KSI</a:t>
            </a:r>
            <a:endParaRPr lang="en-US" dirty="0" smtClean="0"/>
          </a:p>
          <a:p>
            <a:pPr lvl="1"/>
            <a:r>
              <a:rPr lang="cs-CZ" dirty="0" smtClean="0"/>
              <a:t>CV1: základní principy, použití stávajících uzlů</a:t>
            </a:r>
          </a:p>
          <a:p>
            <a:pPr lvl="1"/>
            <a:r>
              <a:rPr lang="cs-CZ" dirty="0" smtClean="0"/>
              <a:t>CV2: pokročilejší použití, implementace vlastních uzlů/světů</a:t>
            </a:r>
          </a:p>
          <a:p>
            <a:pPr lvl="1"/>
            <a:endParaRPr lang="en-US" dirty="0" smtClean="0"/>
          </a:p>
          <a:p>
            <a:r>
              <a:rPr lang="cs-CZ" dirty="0" smtClean="0"/>
              <a:t>Výběr tématu semestrální práce</a:t>
            </a:r>
          </a:p>
          <a:p>
            <a:pPr lvl="1"/>
            <a:r>
              <a:rPr lang="cs-CZ" dirty="0" smtClean="0"/>
              <a:t>Řešení semestrální práce pomocí Brain Simulatoru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Ukázky složitějších modelů v průběhu semestru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62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Simulator</a:t>
            </a:r>
            <a:r>
              <a:rPr lang="cs-CZ" dirty="0" smtClean="0"/>
              <a:t> – základní 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21336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Nástroj pro rychlé prototypování kognitivních systémů </a:t>
            </a:r>
          </a:p>
          <a:p>
            <a:pPr lvl="1"/>
            <a:r>
              <a:rPr lang="cs-CZ" dirty="0" smtClean="0"/>
              <a:t>Dekompozice celku na subsystémy (uzel/Node)</a:t>
            </a:r>
            <a:endParaRPr lang="cs-CZ" dirty="0"/>
          </a:p>
          <a:p>
            <a:pPr lvl="1"/>
            <a:r>
              <a:rPr lang="cs-CZ" dirty="0"/>
              <a:t>Rychlé prototypování, sdílení </a:t>
            </a:r>
            <a:r>
              <a:rPr lang="cs-CZ" dirty="0" smtClean="0"/>
              <a:t>uzlů</a:t>
            </a:r>
          </a:p>
          <a:p>
            <a:pPr lvl="1"/>
            <a:r>
              <a:rPr lang="cs-CZ" dirty="0" smtClean="0"/>
              <a:t>Vizualizace dat, interaktivita</a:t>
            </a:r>
          </a:p>
        </p:txBody>
      </p:sp>
    </p:spTree>
    <p:extLst>
      <p:ext uri="{BB962C8B-B14F-4D97-AF65-F5344CB8AC3E}">
        <p14:creationId xmlns:p14="http://schemas.microsoft.com/office/powerpoint/2010/main" val="63223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Simulator</a:t>
            </a:r>
            <a:r>
              <a:rPr lang="cs-CZ" dirty="0" smtClean="0"/>
              <a:t> – základní 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" y="1143000"/>
            <a:ext cx="8229600" cy="21336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Nástroj pro rychlé prototypování kognitivních systémů </a:t>
            </a:r>
          </a:p>
          <a:p>
            <a:pPr lvl="1"/>
            <a:r>
              <a:rPr lang="cs-CZ" dirty="0" smtClean="0"/>
              <a:t>Dekompozice celku na subsystémy (uzel/Node)</a:t>
            </a:r>
            <a:endParaRPr lang="cs-CZ" dirty="0"/>
          </a:p>
          <a:p>
            <a:pPr lvl="1"/>
            <a:r>
              <a:rPr lang="cs-CZ" dirty="0"/>
              <a:t>Rychlé prototypování, sdílení </a:t>
            </a:r>
            <a:r>
              <a:rPr lang="cs-CZ" dirty="0" smtClean="0"/>
              <a:t>uzlů</a:t>
            </a:r>
          </a:p>
          <a:p>
            <a:pPr lvl="1"/>
            <a:r>
              <a:rPr lang="cs-CZ" dirty="0" smtClean="0"/>
              <a:t>Vizualizace dat, interaktivita</a:t>
            </a:r>
          </a:p>
          <a:p>
            <a:pPr lvl="1"/>
            <a:r>
              <a:rPr lang="en-US" dirty="0" smtClean="0"/>
              <a:t>Drag </a:t>
            </a:r>
            <a:r>
              <a:rPr lang="en-US" dirty="0"/>
              <a:t>&amp; drop GUI</a:t>
            </a:r>
            <a:r>
              <a:rPr lang="cs-CZ" dirty="0"/>
              <a:t>: uzly a </a:t>
            </a:r>
            <a:r>
              <a:rPr lang="cs-CZ" dirty="0" smtClean="0"/>
              <a:t>hrany</a:t>
            </a:r>
          </a:p>
          <a:p>
            <a:pPr lvl="1"/>
            <a:r>
              <a:rPr lang="cs-CZ" dirty="0" smtClean="0"/>
              <a:t>Knihovna uzlů</a:t>
            </a:r>
          </a:p>
          <a:p>
            <a:pPr lvl="1"/>
            <a:r>
              <a:rPr lang="cs-CZ" dirty="0" smtClean="0"/>
              <a:t>GPU CUDA akcelerace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198080"/>
            <a:ext cx="6638925" cy="365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86200" y="2819400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docs.goodai.com/brainsimulator/ui/index.html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8498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Brain Simulator</a:t>
            </a:r>
            <a:r>
              <a:rPr lang="cs-CZ" dirty="0" smtClean="0"/>
              <a:t> – uzly, hrany, světy..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501015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Uzel/Node</a:t>
            </a:r>
            <a:endParaRPr lang="en-US" dirty="0"/>
          </a:p>
          <a:p>
            <a:pPr lvl="1"/>
            <a:r>
              <a:rPr lang="cs-CZ" dirty="0" smtClean="0"/>
              <a:t>Transformace vstupních dat na výstupní - algoritmus </a:t>
            </a:r>
          </a:p>
          <a:p>
            <a:pPr lvl="1"/>
            <a:r>
              <a:rPr lang="cs-CZ" dirty="0" smtClean="0"/>
              <a:t>Komunikace mezi uzly pomocí hran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sz="2400" dirty="0" smtClean="0"/>
              <a:t>Každý uzel má svoji dokumentaci: F1</a:t>
            </a:r>
          </a:p>
          <a:p>
            <a:pPr lvl="1"/>
            <a:endParaRPr lang="cs-CZ" dirty="0" smtClean="0"/>
          </a:p>
        </p:txBody>
      </p:sp>
      <p:pic>
        <p:nvPicPr>
          <p:cNvPr id="1027" name="Picture 3" descr="C:\Users\jaroslav.vitku\Desktop\tmp\nod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352800"/>
            <a:ext cx="32385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83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Simulator</a:t>
            </a:r>
            <a:r>
              <a:rPr lang="cs-CZ" dirty="0" smtClean="0"/>
              <a:t> - ukázky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Interactive</a:t>
            </a:r>
            <a:endParaRPr lang="en-US" dirty="0" smtClean="0"/>
          </a:p>
          <a:p>
            <a:pPr lvl="1"/>
            <a:r>
              <a:rPr lang="cs-CZ" dirty="0" smtClean="0"/>
              <a:t>Generate random values</a:t>
            </a:r>
          </a:p>
          <a:p>
            <a:pPr lvl="1"/>
            <a:r>
              <a:rPr lang="cs-CZ" dirty="0" smtClean="0"/>
              <a:t>FF </a:t>
            </a:r>
            <a:r>
              <a:rPr lang="en-US" dirty="0" smtClean="0"/>
              <a:t>network</a:t>
            </a:r>
            <a:r>
              <a:rPr lang="en-US" dirty="0"/>
              <a:t>, MNIST </a:t>
            </a:r>
            <a:r>
              <a:rPr lang="en-US" dirty="0" smtClean="0"/>
              <a:t>classifier</a:t>
            </a:r>
            <a:r>
              <a:rPr lang="cs-CZ" dirty="0" smtClean="0"/>
              <a:t> (supervised)</a:t>
            </a:r>
          </a:p>
          <a:p>
            <a:r>
              <a:rPr lang="cs-CZ" dirty="0" smtClean="0"/>
              <a:t>Demo Brain files</a:t>
            </a:r>
            <a:endParaRPr lang="en-US" dirty="0"/>
          </a:p>
          <a:p>
            <a:pPr lvl="1"/>
            <a:r>
              <a:rPr lang="en-US" dirty="0"/>
              <a:t>Q-Learning Breakout game </a:t>
            </a:r>
            <a:r>
              <a:rPr lang="en-US" dirty="0" smtClean="0"/>
              <a:t>(</a:t>
            </a:r>
            <a:r>
              <a:rPr lang="cs-CZ" dirty="0" smtClean="0"/>
              <a:t>reinforcement</a:t>
            </a:r>
            <a:r>
              <a:rPr lang="en-US" dirty="0" smtClean="0"/>
              <a:t>)</a:t>
            </a:r>
            <a:endParaRPr lang="cs-CZ" dirty="0" smtClean="0"/>
          </a:p>
          <a:p>
            <a:pPr lvl="1"/>
            <a:r>
              <a:rPr lang="en-US" dirty="0" smtClean="0"/>
              <a:t>MNIST + </a:t>
            </a:r>
            <a:r>
              <a:rPr lang="en-US" dirty="0" smtClean="0"/>
              <a:t>RBM</a:t>
            </a:r>
            <a:r>
              <a:rPr lang="cs-CZ" dirty="0" smtClean="0"/>
              <a:t> (unsupervised)</a:t>
            </a:r>
            <a:endParaRPr lang="en-US" dirty="0" smtClean="0"/>
          </a:p>
          <a:p>
            <a:pPr lvl="1"/>
            <a:r>
              <a:rPr lang="cs-CZ" dirty="0" smtClean="0"/>
              <a:t>LSTM (supervised – sequences)</a:t>
            </a:r>
          </a:p>
          <a:p>
            <a:r>
              <a:rPr lang="cs-CZ" dirty="0" smtClean="0"/>
              <a:t>Other</a:t>
            </a:r>
          </a:p>
          <a:p>
            <a:pPr lvl="1"/>
            <a:r>
              <a:rPr lang="cs-CZ" dirty="0" smtClean="0"/>
              <a:t>Discrete Q-Learning</a:t>
            </a:r>
          </a:p>
          <a:p>
            <a:pPr lvl="1"/>
            <a:r>
              <a:rPr lang="cs-CZ" dirty="0" smtClean="0"/>
              <a:t>...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123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Reaching AGI with Brain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1"/>
            <a:ext cx="7644327" cy="3352800"/>
          </a:xfrm>
        </p:spPr>
        <p:txBody>
          <a:bodyPr>
            <a:norm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Brain Simulator</a:t>
            </a:r>
            <a:r>
              <a:rPr lang="cs-CZ" b="1" dirty="0" smtClean="0"/>
              <a:t> ke stažení + dokumentace</a:t>
            </a:r>
            <a:endParaRPr lang="en-US" b="1" dirty="0" smtClean="0"/>
          </a:p>
          <a:p>
            <a:pPr marL="857250" lvl="2" indent="-457200"/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www.goodai.com/brain-simulator</a:t>
            </a:r>
            <a:endParaRPr lang="cs-CZ" u="sng" dirty="0" smtClean="0"/>
          </a:p>
          <a:p>
            <a:pPr marL="857250" lvl="2" indent="-457200"/>
            <a:r>
              <a:rPr lang="cs-CZ" b="1" dirty="0" smtClean="0"/>
              <a:t>Video tutorial:</a:t>
            </a:r>
          </a:p>
          <a:p>
            <a:pPr marL="857250" lvl="3" indent="0">
              <a:buNone/>
            </a:pPr>
            <a:r>
              <a:rPr lang="cs-CZ" u="sng" dirty="0">
                <a:hlinkClick r:id="rId4"/>
              </a:rPr>
              <a:t>https://</a:t>
            </a:r>
            <a:r>
              <a:rPr lang="cs-CZ" u="sng" dirty="0" smtClean="0">
                <a:hlinkClick r:id="rId4"/>
              </a:rPr>
              <a:t>goo.gl/UWZFbb</a:t>
            </a:r>
            <a:endParaRPr lang="cs-CZ" u="sng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b="1" dirty="0" smtClean="0"/>
              <a:t>Ukázkové projekty ke stažení</a:t>
            </a:r>
          </a:p>
          <a:p>
            <a:pPr marL="857250" lvl="2" indent="-457200"/>
            <a:r>
              <a:rPr lang="en-US" b="1" dirty="0">
                <a:hlinkClick r:id="rId5"/>
              </a:rPr>
              <a:t>https://</a:t>
            </a:r>
            <a:r>
              <a:rPr lang="en-US" b="1" dirty="0" smtClean="0">
                <a:hlinkClick r:id="rId5"/>
              </a:rPr>
              <a:t>github.com/GoodAI/BrainSimulatorSampleProjects</a:t>
            </a:r>
            <a:endParaRPr lang="cs-CZ" b="1" dirty="0" smtClean="0"/>
          </a:p>
          <a:p>
            <a:pPr marL="857250" lvl="2" indent="-457200"/>
            <a:endParaRPr lang="en-US" b="1" dirty="0" smtClean="0"/>
          </a:p>
          <a:p>
            <a:pPr marL="457200" lvl="1" indent="-457200"/>
            <a:endParaRPr lang="cs-CZ" u="sng" dirty="0" smtClean="0"/>
          </a:p>
          <a:p>
            <a:pPr marL="457200" lvl="1" indent="-457200"/>
            <a:endParaRPr lang="en-US" u="sng" dirty="0" smtClean="0"/>
          </a:p>
          <a:p>
            <a:pPr marL="400050" lvl="2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58154" y="1447800"/>
            <a:ext cx="51790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7EBC42"/>
                </a:solidFill>
              </a:rPr>
              <a:t>D</a:t>
            </a:r>
            <a:r>
              <a:rPr lang="cs-CZ" sz="4800" b="1" dirty="0" smtClean="0">
                <a:solidFill>
                  <a:srgbClr val="7EBC42"/>
                </a:solidFill>
              </a:rPr>
              <a:t>ěkuji za pozornost</a:t>
            </a:r>
            <a:endParaRPr lang="en-US" sz="4800" b="1" dirty="0" smtClean="0">
              <a:solidFill>
                <a:srgbClr val="7EBC42"/>
              </a:solidFill>
            </a:endParaRPr>
          </a:p>
          <a:p>
            <a:pPr algn="ctr"/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362200"/>
            <a:ext cx="9144000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96000" y="64447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jaroslav.vitku</a:t>
            </a:r>
            <a:r>
              <a:rPr lang="en-US" dirty="0" smtClean="0"/>
              <a:t>@</a:t>
            </a:r>
            <a:r>
              <a:rPr lang="cs-CZ" dirty="0" smtClean="0"/>
              <a:t>keenswh.com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55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A6MX33KSY </a:t>
            </a:r>
            <a:r>
              <a:rPr lang="en-US" dirty="0" smtClean="0"/>
              <a:t>– </a:t>
            </a:r>
            <a:r>
              <a:rPr lang="cs-CZ" dirty="0" smtClean="0"/>
              <a:t>semestrální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Témata:</a:t>
            </a:r>
            <a:endParaRPr lang="en-US" dirty="0" smtClean="0"/>
          </a:p>
          <a:p>
            <a:pPr lvl="1"/>
            <a:r>
              <a:rPr lang="en-US" dirty="0" err="1"/>
              <a:t>Predikce</a:t>
            </a:r>
            <a:r>
              <a:rPr lang="en-US" dirty="0"/>
              <a:t> </a:t>
            </a:r>
            <a:r>
              <a:rPr lang="en-US" dirty="0" err="1"/>
              <a:t>pohybu</a:t>
            </a:r>
            <a:r>
              <a:rPr lang="en-US" dirty="0"/>
              <a:t> </a:t>
            </a:r>
            <a:r>
              <a:rPr lang="en-US" dirty="0" err="1"/>
              <a:t>jednoho</a:t>
            </a:r>
            <a:r>
              <a:rPr lang="en-US" dirty="0"/>
              <a:t> </a:t>
            </a:r>
            <a:r>
              <a:rPr lang="en-US" dirty="0" err="1"/>
              <a:t>objektu</a:t>
            </a:r>
            <a:endParaRPr lang="en-US" b="1" dirty="0"/>
          </a:p>
          <a:p>
            <a:pPr lvl="1"/>
            <a:r>
              <a:rPr lang="en-US" dirty="0" err="1"/>
              <a:t>Simulace</a:t>
            </a:r>
            <a:r>
              <a:rPr lang="en-US" dirty="0"/>
              <a:t> </a:t>
            </a:r>
            <a:r>
              <a:rPr lang="en-US" dirty="0" err="1"/>
              <a:t>pozornosti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průchodu</a:t>
            </a:r>
            <a:r>
              <a:rPr lang="en-US" dirty="0"/>
              <a:t> </a:t>
            </a:r>
            <a:r>
              <a:rPr lang="en-US" dirty="0" err="1"/>
              <a:t>bludištěm</a:t>
            </a:r>
            <a:r>
              <a:rPr lang="en-US" dirty="0"/>
              <a:t> </a:t>
            </a:r>
            <a:endParaRPr lang="en-US" b="1" dirty="0"/>
          </a:p>
          <a:p>
            <a:pPr lvl="1"/>
            <a:r>
              <a:rPr lang="en-US" dirty="0" err="1"/>
              <a:t>Hra</a:t>
            </a:r>
            <a:r>
              <a:rPr lang="en-US" dirty="0"/>
              <a:t> </a:t>
            </a:r>
            <a:r>
              <a:rPr lang="en-US" dirty="0" err="1"/>
              <a:t>Logik</a:t>
            </a:r>
            <a:r>
              <a:rPr lang="en-US" dirty="0"/>
              <a:t> </a:t>
            </a:r>
            <a:endParaRPr lang="en-US" b="1" dirty="0"/>
          </a:p>
          <a:p>
            <a:pPr lvl="1"/>
            <a:r>
              <a:rPr lang="en-US" dirty="0" err="1"/>
              <a:t>Hra</a:t>
            </a:r>
            <a:r>
              <a:rPr lang="en-US" dirty="0"/>
              <a:t> </a:t>
            </a:r>
            <a:r>
              <a:rPr lang="en-US" dirty="0" err="1"/>
              <a:t>Piškvorky</a:t>
            </a:r>
            <a:endParaRPr lang="en-US" b="1" dirty="0"/>
          </a:p>
          <a:p>
            <a:pPr lvl="1"/>
            <a:r>
              <a:rPr lang="en-US" dirty="0" err="1"/>
              <a:t>Hra</a:t>
            </a:r>
            <a:r>
              <a:rPr lang="en-US" dirty="0"/>
              <a:t> </a:t>
            </a:r>
            <a:r>
              <a:rPr lang="en-US" dirty="0" err="1" smtClean="0"/>
              <a:t>Blockout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25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 </a:t>
            </a:r>
            <a:r>
              <a:rPr lang="en-US" dirty="0" smtClean="0"/>
              <a:t>Simulator – modules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Implemented modules</a:t>
            </a:r>
          </a:p>
          <a:p>
            <a:pPr lvl="1"/>
            <a:r>
              <a:rPr lang="en-US" dirty="0" smtClean="0"/>
              <a:t>FFNs, RNNs, CNNs, LSTM, RBMs</a:t>
            </a:r>
          </a:p>
          <a:p>
            <a:pPr lvl="1"/>
            <a:r>
              <a:rPr lang="en-US" dirty="0" smtClean="0"/>
              <a:t>Self-organizing networks (SOM, GNG)</a:t>
            </a:r>
          </a:p>
          <a:p>
            <a:pPr lvl="1"/>
            <a:r>
              <a:rPr lang="en-US" dirty="0" smtClean="0"/>
              <a:t>Vector symbolic architectures (HRR, BSC)</a:t>
            </a:r>
          </a:p>
          <a:p>
            <a:pPr lvl="1"/>
            <a:r>
              <a:rPr lang="en-US" dirty="0" smtClean="0"/>
              <a:t>Hierarchical temporal memory (spatial &amp; temporal poolers)</a:t>
            </a:r>
          </a:p>
          <a:p>
            <a:pPr lvl="1"/>
            <a:r>
              <a:rPr lang="en-US" dirty="0" smtClean="0"/>
              <a:t>Spiking networks &amp; STDP</a:t>
            </a:r>
          </a:p>
          <a:p>
            <a:pPr lvl="1"/>
            <a:r>
              <a:rPr lang="en-US" dirty="0" smtClean="0"/>
              <a:t>Computer vision (filters, segmentation, optical flow …)</a:t>
            </a:r>
          </a:p>
          <a:p>
            <a:pPr lvl="1"/>
            <a:r>
              <a:rPr lang="en-US" dirty="0" smtClean="0"/>
              <a:t>SLAM, PID …</a:t>
            </a:r>
          </a:p>
          <a:p>
            <a:pPr lvl="1"/>
            <a:r>
              <a:rPr lang="en-US" dirty="0" smtClean="0"/>
              <a:t>Q-Learning</a:t>
            </a:r>
          </a:p>
          <a:p>
            <a:r>
              <a:rPr lang="en-US" dirty="0" smtClean="0"/>
              <a:t>Imported modules</a:t>
            </a:r>
          </a:p>
          <a:p>
            <a:pPr lvl="1"/>
            <a:r>
              <a:rPr lang="en-US" dirty="0" err="1" smtClean="0"/>
              <a:t>Caffe</a:t>
            </a:r>
            <a:r>
              <a:rPr lang="en-US" dirty="0" smtClean="0"/>
              <a:t>, BLAS, BEPU Physics, Space Engineers</a:t>
            </a:r>
          </a:p>
        </p:txBody>
      </p:sp>
    </p:spTree>
    <p:extLst>
      <p:ext uri="{BB962C8B-B14F-4D97-AF65-F5344CB8AC3E}">
        <p14:creationId xmlns:p14="http://schemas.microsoft.com/office/powerpoint/2010/main" val="94987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497A"/>
      </a:hlink>
      <a:folHlink>
        <a:srgbClr val="5F49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2957</TotalTime>
  <Words>560</Words>
  <Application>Microsoft Office PowerPoint</Application>
  <PresentationFormat>On-screen Show (4:3)</PresentationFormat>
  <Paragraphs>109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Kognitivní systémy A6MX33KSY</vt:lpstr>
      <vt:lpstr>Cíle cvičení</vt:lpstr>
      <vt:lpstr>Brain Simulator – základní popis</vt:lpstr>
      <vt:lpstr>Brain Simulator – základní popis</vt:lpstr>
      <vt:lpstr>Brain Simulator – uzly, hrany, světy..</vt:lpstr>
      <vt:lpstr>Brain Simulator - ukázky</vt:lpstr>
      <vt:lpstr>Reaching AGI with Brain Simulator</vt:lpstr>
      <vt:lpstr>A6MX33KSY – semestrální práce</vt:lpstr>
      <vt:lpstr>Brain Simulator – modules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Bálek</dc:creator>
  <cp:lastModifiedBy>Jaroslav Vitku</cp:lastModifiedBy>
  <cp:revision>187</cp:revision>
  <dcterms:created xsi:type="dcterms:W3CDTF">2015-03-09T14:08:14Z</dcterms:created>
  <dcterms:modified xsi:type="dcterms:W3CDTF">2015-10-20T10:19:45Z</dcterms:modified>
</cp:coreProperties>
</file>