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2" r:id="rId3"/>
    <p:sldId id="283" r:id="rId4"/>
    <p:sldId id="284" r:id="rId5"/>
    <p:sldId id="280" r:id="rId6"/>
    <p:sldId id="261" r:id="rId7"/>
    <p:sldId id="262" r:id="rId8"/>
    <p:sldId id="265" r:id="rId9"/>
    <p:sldId id="277" r:id="rId10"/>
    <p:sldId id="266" r:id="rId11"/>
    <p:sldId id="281" r:id="rId12"/>
    <p:sldId id="258" r:id="rId13"/>
    <p:sldId id="260" r:id="rId14"/>
    <p:sldId id="278" r:id="rId15"/>
    <p:sldId id="276" r:id="rId16"/>
    <p:sldId id="279" r:id="rId17"/>
    <p:sldId id="267" r:id="rId18"/>
    <p:sldId id="268" r:id="rId19"/>
    <p:sldId id="269" r:id="rId20"/>
    <p:sldId id="288" r:id="rId21"/>
    <p:sldId id="285" r:id="rId22"/>
    <p:sldId id="290" r:id="rId23"/>
    <p:sldId id="291" r:id="rId24"/>
    <p:sldId id="286" r:id="rId25"/>
    <p:sldId id="289" r:id="rId26"/>
    <p:sldId id="292" r:id="rId27"/>
    <p:sldId id="293" r:id="rId28"/>
    <p:sldId id="295" r:id="rId29"/>
    <p:sldId id="270" r:id="rId3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A4E"/>
    <a:srgbClr val="417B47"/>
    <a:srgbClr val="356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1B267DA-77D9-42F6-9173-1E38CCD2A05A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3D0D3431-07D0-4002-A5C9-4068AD6B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69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007A13D-6D1D-42ED-A47C-ED430225E741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2D9962D-8000-4EF8-B790-7C885E16F6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80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bsb-lb-decor-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425" y="6316663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5"/>
          <p:cNvSpPr>
            <a:spLocks noChangeShapeType="1"/>
          </p:cNvSpPr>
          <p:nvPr/>
        </p:nvSpPr>
        <p:spPr bwMode="auto">
          <a:xfrm>
            <a:off x="311150" y="434975"/>
            <a:ext cx="0" cy="622776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" name="Line 46"/>
          <p:cNvSpPr>
            <a:spLocks noChangeShapeType="1"/>
          </p:cNvSpPr>
          <p:nvPr/>
        </p:nvSpPr>
        <p:spPr bwMode="auto">
          <a:xfrm flipH="1">
            <a:off x="485775" y="776288"/>
            <a:ext cx="8623300" cy="31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" name="Line 47"/>
          <p:cNvSpPr>
            <a:spLocks noChangeShapeType="1"/>
          </p:cNvSpPr>
          <p:nvPr/>
        </p:nvSpPr>
        <p:spPr bwMode="auto">
          <a:xfrm flipH="1">
            <a:off x="101600" y="6507163"/>
            <a:ext cx="3001963" cy="31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" name="Line 49"/>
          <p:cNvSpPr>
            <a:spLocks noChangeShapeType="1"/>
          </p:cNvSpPr>
          <p:nvPr/>
        </p:nvSpPr>
        <p:spPr bwMode="auto">
          <a:xfrm flipH="1" flipV="1">
            <a:off x="9055100" y="6475413"/>
            <a:ext cx="3175" cy="2952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65088" y="6434138"/>
            <a:ext cx="1554162" cy="61912"/>
          </a:xfrm>
          <a:prstGeom prst="rect">
            <a:avLst/>
          </a:prstGeom>
          <a:solidFill>
            <a:srgbClr val="94CC1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56"/>
          <p:cNvSpPr>
            <a:spLocks noChangeShapeType="1"/>
          </p:cNvSpPr>
          <p:nvPr/>
        </p:nvSpPr>
        <p:spPr bwMode="auto">
          <a:xfrm flipH="1" flipV="1">
            <a:off x="2978150" y="6503988"/>
            <a:ext cx="6165850" cy="20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11" name="Picture 59" descr="right-bar-picture-welc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8588" y="20638"/>
            <a:ext cx="13954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0"/>
          <p:cNvSpPr>
            <a:spLocks noChangeShapeType="1"/>
          </p:cNvSpPr>
          <p:nvPr/>
        </p:nvSpPr>
        <p:spPr bwMode="auto">
          <a:xfrm>
            <a:off x="7715250" y="6350"/>
            <a:ext cx="0" cy="13192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539750" y="793750"/>
            <a:ext cx="8604250" cy="63500"/>
          </a:xfrm>
          <a:prstGeom prst="rect">
            <a:avLst/>
          </a:prstGeom>
          <a:solidFill>
            <a:srgbClr val="94CC1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Line 62"/>
          <p:cNvSpPr>
            <a:spLocks noChangeShapeType="1"/>
          </p:cNvSpPr>
          <p:nvPr/>
        </p:nvSpPr>
        <p:spPr bwMode="auto">
          <a:xfrm rot="16200000">
            <a:off x="8197057" y="-43656"/>
            <a:ext cx="0" cy="1824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3" y="11588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6" descr="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857750"/>
            <a:ext cx="279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Lenka\Documents\cvut-logo-bw-6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5006975"/>
            <a:ext cx="17272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  <a:endParaRPr lang="cs-CZ" noProof="0" dirty="0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  <a:endParaRPr lang="cs-CZ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0"/>
            <a:ext cx="7267575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87450"/>
            <a:ext cx="7939087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4313" y="0"/>
            <a:ext cx="1985962" cy="6399213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6425" y="0"/>
            <a:ext cx="5805488" cy="63992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17" y="116632"/>
            <a:ext cx="6835527" cy="62068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52736"/>
            <a:ext cx="8353300" cy="521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0"/>
            <a:ext cx="7267575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87450"/>
            <a:ext cx="3892550" cy="5211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187450"/>
            <a:ext cx="3894137" cy="5211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0"/>
            <a:ext cx="7267575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6"/>
          <p:cNvPicPr>
            <a:picLocks noChangeAspect="1" noChangeArrowheads="1"/>
          </p:cNvPicPr>
          <p:nvPr/>
        </p:nvPicPr>
        <p:blipFill>
          <a:blip r:embed="rId15" cstate="print"/>
          <a:srcRect b="12973"/>
          <a:stretch>
            <a:fillRect/>
          </a:stretch>
        </p:blipFill>
        <p:spPr bwMode="auto">
          <a:xfrm>
            <a:off x="7267575" y="6407150"/>
            <a:ext cx="17684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Line 45"/>
          <p:cNvSpPr>
            <a:spLocks noChangeShapeType="1"/>
          </p:cNvSpPr>
          <p:nvPr/>
        </p:nvSpPr>
        <p:spPr bwMode="auto">
          <a:xfrm>
            <a:off x="311150" y="434975"/>
            <a:ext cx="0" cy="622776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8" name="Line 46"/>
          <p:cNvSpPr>
            <a:spLocks noChangeShapeType="1"/>
          </p:cNvSpPr>
          <p:nvPr/>
        </p:nvSpPr>
        <p:spPr bwMode="auto">
          <a:xfrm flipH="1">
            <a:off x="485775" y="776288"/>
            <a:ext cx="8623300" cy="31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1" name="Rectangle 50"/>
          <p:cNvSpPr>
            <a:spLocks noChangeArrowheads="1"/>
          </p:cNvSpPr>
          <p:nvPr/>
        </p:nvSpPr>
        <p:spPr bwMode="auto">
          <a:xfrm>
            <a:off x="65088" y="6332538"/>
            <a:ext cx="1554162" cy="61912"/>
          </a:xfrm>
          <a:prstGeom prst="rect">
            <a:avLst/>
          </a:prstGeom>
          <a:solidFill>
            <a:srgbClr val="94CC1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Line 56"/>
          <p:cNvSpPr>
            <a:spLocks noChangeShapeType="1"/>
          </p:cNvSpPr>
          <p:nvPr/>
        </p:nvSpPr>
        <p:spPr bwMode="auto">
          <a:xfrm flipH="1" flipV="1">
            <a:off x="71438" y="6424613"/>
            <a:ext cx="91090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3" name="Rectangle 61"/>
          <p:cNvSpPr>
            <a:spLocks noChangeArrowheads="1"/>
          </p:cNvSpPr>
          <p:nvPr/>
        </p:nvSpPr>
        <p:spPr bwMode="auto">
          <a:xfrm>
            <a:off x="539750" y="793750"/>
            <a:ext cx="8604250" cy="63500"/>
          </a:xfrm>
          <a:prstGeom prst="rect">
            <a:avLst/>
          </a:prstGeom>
          <a:solidFill>
            <a:srgbClr val="94CC1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" name="Line 62"/>
          <p:cNvSpPr>
            <a:spLocks noChangeShapeType="1"/>
          </p:cNvSpPr>
          <p:nvPr/>
        </p:nvSpPr>
        <p:spPr bwMode="auto">
          <a:xfrm rot="16200000">
            <a:off x="8197057" y="-43656"/>
            <a:ext cx="0" cy="1824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163" y="11588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9" descr="right-bar-picture-welcom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48588" y="20638"/>
            <a:ext cx="13954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Line 60"/>
          <p:cNvSpPr>
            <a:spLocks noChangeShapeType="1"/>
          </p:cNvSpPr>
          <p:nvPr/>
        </p:nvSpPr>
        <p:spPr bwMode="auto">
          <a:xfrm>
            <a:off x="7715250" y="22225"/>
            <a:ext cx="0" cy="13192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3" name="Line 45"/>
          <p:cNvSpPr>
            <a:spLocks noChangeShapeType="1"/>
          </p:cNvSpPr>
          <p:nvPr/>
        </p:nvSpPr>
        <p:spPr bwMode="auto">
          <a:xfrm>
            <a:off x="9036050" y="6308725"/>
            <a:ext cx="0" cy="36036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5438" y="6400800"/>
            <a:ext cx="16557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63973C91-D95D-46C6-9A5C-42F4C0524478}" type="slidenum">
              <a:rPr lang="en-US" sz="1400"/>
              <a:pPr>
                <a:defRPr/>
              </a:pPr>
              <a:t>‹#›</a:t>
            </a:fld>
            <a:endParaRPr lang="cs-CZ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ＭＳ Ｐゴシック" charset="0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Tahoma" pitchFamily="34" charset="0"/>
          <a:ea typeface="ＭＳ Ｐゴシック" charset="0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Tahoma" pitchFamily="34" charset="0"/>
          <a:ea typeface="ＭＳ Ｐゴシック" charset="0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Tahoma" pitchFamily="34" charset="0"/>
          <a:ea typeface="ＭＳ Ｐゴシック" charset="0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Tahoma" pitchFamily="34" charset="0"/>
          <a:ea typeface="ＭＳ Ｐゴシック" charset="0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Tahoma" pitchFamily="34" charset="0"/>
        </a:defRPr>
      </a:lvl9pPr>
    </p:titleStyle>
    <p:bodyStyle>
      <a:lvl1pPr marL="342900" indent="-53975" algn="l" rtl="0" eaLnBrk="1" fontAlgn="base" hangingPunct="1">
        <a:spcBef>
          <a:spcPct val="30000"/>
        </a:spcBef>
        <a:spcAft>
          <a:spcPct val="30000"/>
        </a:spcAft>
        <a:buClr>
          <a:srgbClr val="94CC1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625475" indent="-222250" algn="l" rtl="0" eaLnBrk="1" fontAlgn="base" hangingPunct="1">
        <a:spcBef>
          <a:spcPct val="20000"/>
        </a:spcBef>
        <a:spcAft>
          <a:spcPct val="0"/>
        </a:spcAft>
        <a:buClr>
          <a:srgbClr val="94CC12"/>
        </a:buClr>
        <a:buFont typeface="Symbol" pitchFamily="18" charset="2"/>
        <a:buChar char="¨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069975" indent="-2698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¨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ide-research.com/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Gillespie%20A%22%5bAuthor%5d" TargetMode="External"/><Relationship Id="rId2" Type="http://schemas.openxmlformats.org/officeDocument/2006/relationships/hyperlink" Target="http://www.kosmas.cz/autor/9977/oliver-sac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es-project.eu/" TargetMode="External"/><Relationship Id="rId5" Type="http://schemas.openxmlformats.org/officeDocument/2006/relationships/hyperlink" Target="http://www.ncbi.nlm.nih.gov/pubmed?term=%22O'Neill%20B%22%5bAuthor%5d" TargetMode="External"/><Relationship Id="rId4" Type="http://schemas.openxmlformats.org/officeDocument/2006/relationships/hyperlink" Target="http://www.ncbi.nlm.nih.gov/pubmed?term=%22Best%20C%22%5bAuthor%5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Kognitivní </a:t>
            </a:r>
            <a:r>
              <a:rPr lang="en-US" dirty="0" err="1" smtClean="0"/>
              <a:t>poruchy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a </a:t>
            </a:r>
            <a:r>
              <a:rPr lang="cs-CZ" dirty="0" err="1" smtClean="0"/>
              <a:t>asistivní</a:t>
            </a:r>
            <a:r>
              <a:rPr lang="cs-CZ" dirty="0" smtClean="0"/>
              <a:t> technologie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116632"/>
            <a:ext cx="8640960" cy="15121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88A4E"/>
                </a:solidFill>
                <a:uLnTx/>
                <a:uFillTx/>
                <a:latin typeface="Arial" charset="0"/>
                <a:ea typeface="+mj-ea"/>
                <a:cs typeface="+mj-cs"/>
              </a:rPr>
              <a:t>Anozognózie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cs-CZ" sz="2400" b="0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= </a:t>
            </a:r>
            <a:r>
              <a:rPr kumimoji="0" lang="cs-CZ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neschopnost poznat a pochopit vlastní tělesné postižení, především obrnu.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Může se objevit u pacientů s levostrannou </a:t>
            </a:r>
            <a:r>
              <a:rPr kumimoji="0" lang="cs-CZ" b="0" i="1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hemiparézou</a:t>
            </a:r>
            <a:r>
              <a:rPr kumimoji="0" lang="cs-CZ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či hemiplegií.</a:t>
            </a:r>
            <a:br>
              <a:rPr kumimoji="0" lang="cs-CZ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cs-CZ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Chybí uvědomění vlastního deficitu, porucha záměrné pozornosti! </a:t>
            </a:r>
            <a:b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cs-CZ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cs-CZ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b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cs-CZ" sz="2400" b="0" i="1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Neglect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syndrom (syndrom opomíjení) </a:t>
            </a:r>
            <a:r>
              <a:rPr kumimoji="0" lang="cs-CZ" sz="12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– unilaterální prostorová agnózie</a:t>
            </a:r>
            <a:br>
              <a:rPr kumimoji="0" lang="cs-CZ" sz="12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selektivní porucha uvědomování si podnětů z poloviny prostoru kontralaterálně k cerebrální lézi. V praxi postižený jedinec tyto podněty „ignoruje“, nereaguje na ně a nepřizpůsobuje jim své chování. Součásti </a:t>
            </a:r>
            <a:r>
              <a:rPr kumimoji="0" lang="cs-CZ" sz="1600" b="0" i="1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neglectu</a:t>
            </a:r>
            <a: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jsou </a:t>
            </a:r>
            <a:r>
              <a:rPr kumimoji="0" lang="cs-CZ" sz="1600" b="0" i="1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hemiakinézie</a:t>
            </a:r>
            <a: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(pohybová chudost), </a:t>
            </a:r>
            <a:r>
              <a:rPr kumimoji="0" lang="cs-CZ" sz="1600" b="0" i="1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anozognózie</a:t>
            </a:r>
            <a: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a/nebo </a:t>
            </a:r>
            <a:r>
              <a:rPr kumimoji="0" lang="cs-CZ" sz="1600" b="0" i="1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anozodiaforie</a:t>
            </a:r>
            <a: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(chybění citového doprovodu vlastní i závažnější funkční poruchy)</a:t>
            </a:r>
            <a:b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–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poškození široce distribuované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kortiko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-subkortikální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neurokognitivní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sítě pro záměrnou pozornost (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lobulus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parietalis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inferior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přednostně vpravo, pravostranný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prefrontální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kortex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a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frontoorbitální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kortex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, pravostranný thalamus + BG) </a:t>
            </a:r>
            <a:b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44" y="2420888"/>
            <a:ext cx="8424936" cy="3751312"/>
          </a:xfrm>
          <a:prstGeom prst="rect">
            <a:avLst/>
          </a:prstGeom>
          <a:noFill/>
          <a:ln w="38100">
            <a:solidFill>
              <a:srgbClr val="488A4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680" y="980728"/>
            <a:ext cx="3354264" cy="37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923" y="980729"/>
            <a:ext cx="27645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Syndrom opomíjení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157192"/>
            <a:ext cx="813690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Součásti </a:t>
            </a:r>
            <a:r>
              <a:rPr lang="cs-CZ" dirty="0" err="1" smtClean="0">
                <a:solidFill>
                  <a:schemeClr val="tx1"/>
                </a:solidFill>
                <a:latin typeface="Arial" charset="0"/>
              </a:rPr>
              <a:t>neglectu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mohou být i </a:t>
            </a:r>
            <a:r>
              <a:rPr lang="cs-CZ" b="1" i="1" dirty="0" err="1" smtClean="0">
                <a:solidFill>
                  <a:schemeClr val="tx1"/>
                </a:solidFill>
                <a:latin typeface="Arial" charset="0"/>
              </a:rPr>
              <a:t>hemiakinézie</a:t>
            </a:r>
            <a:r>
              <a:rPr lang="cs-CZ" b="1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(pohybová chudost), </a:t>
            </a:r>
            <a:r>
              <a:rPr lang="cs-CZ" b="1" i="1" dirty="0" err="1" smtClean="0">
                <a:solidFill>
                  <a:schemeClr val="tx1"/>
                </a:solidFill>
                <a:latin typeface="Arial" charset="0"/>
              </a:rPr>
              <a:t>anozognózie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a/nebo </a:t>
            </a:r>
            <a:r>
              <a:rPr lang="cs-CZ" b="1" i="1" dirty="0" err="1" smtClean="0">
                <a:solidFill>
                  <a:schemeClr val="tx1"/>
                </a:solidFill>
                <a:latin typeface="Arial" charset="0"/>
              </a:rPr>
              <a:t>anozodiaforie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(chybění citového doprovodu vlastní i závažnější funkční poruchy)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/>
          <p:cNvSpPr txBox="1">
            <a:spLocks noChangeArrowheads="1"/>
          </p:cNvSpPr>
          <p:nvPr/>
        </p:nvSpPr>
        <p:spPr>
          <a:xfrm>
            <a:off x="35496" y="1691432"/>
            <a:ext cx="2520280" cy="47619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Studie </a:t>
            </a:r>
            <a:r>
              <a:rPr lang="cs-CZ" sz="2000" b="1" dirty="0" smtClean="0">
                <a:solidFill>
                  <a:srgbClr val="FF0000"/>
                </a:solidFill>
              </a:rPr>
              <a:t>494</a:t>
            </a:r>
            <a:r>
              <a:rPr lang="cs-CZ" sz="2000" dirty="0" smtClean="0">
                <a:solidFill>
                  <a:srgbClr val="FF0000"/>
                </a:solidFill>
              </a:rPr>
              <a:t> uživatelů sociálních služeb v Praze (převážně lidé nad 60 let):</a:t>
            </a:r>
          </a:p>
          <a:p>
            <a:pPr lvl="0" algn="ctr">
              <a:spcBef>
                <a:spcPct val="0"/>
              </a:spcBef>
              <a:defRPr/>
            </a:pPr>
            <a:endParaRPr lang="cs-CZ" sz="2000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dirty="0" err="1" smtClean="0"/>
              <a:t>Rozd</a:t>
            </a:r>
            <a:r>
              <a:rPr lang="cs-CZ" sz="2000" dirty="0" err="1" smtClean="0"/>
              <a:t>ělení</a:t>
            </a:r>
            <a:r>
              <a:rPr lang="cs-CZ" sz="2000" dirty="0" smtClean="0"/>
              <a:t> obtíží  poruch vnímání podle</a:t>
            </a:r>
            <a:br>
              <a:rPr lang="cs-CZ" sz="2000" dirty="0" smtClean="0"/>
            </a:br>
            <a:r>
              <a:rPr lang="cs-CZ" sz="2000" dirty="0" smtClean="0"/>
              <a:t> věkových kategorií</a:t>
            </a:r>
          </a:p>
        </p:txBody>
      </p:sp>
      <p:graphicFrame>
        <p:nvGraphicFramePr>
          <p:cNvPr id="4" name="Object 2052"/>
          <p:cNvGraphicFramePr>
            <a:graphicFrameLocks noChangeAspect="1"/>
          </p:cNvGraphicFramePr>
          <p:nvPr/>
        </p:nvGraphicFramePr>
        <p:xfrm>
          <a:off x="2555776" y="476672"/>
          <a:ext cx="6591847" cy="634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Graf" r:id="rId3" imgW="6619827" imgH="6372130" progId="MSGraph.Chart.8">
                  <p:embed followColorScheme="full"/>
                </p:oleObj>
              </mc:Choice>
              <mc:Fallback>
                <p:oleObj name="Graf" r:id="rId3" imgW="6619827" imgH="6372130" progId="MSGraph.Chart.8">
                  <p:embed followColorScheme="full"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6672"/>
                        <a:ext cx="6591847" cy="6344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053"/>
          <p:cNvSpPr txBox="1">
            <a:spLocks noChangeArrowheads="1"/>
          </p:cNvSpPr>
          <p:nvPr/>
        </p:nvSpPr>
        <p:spPr bwMode="auto">
          <a:xfrm>
            <a:off x="827584" y="149731"/>
            <a:ext cx="72728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Výskyt kognitivních poruch </a:t>
            </a:r>
            <a:r>
              <a:rPr lang="cs-CZ" sz="2400" dirty="0" smtClean="0"/>
              <a:t>- horní odhad </a:t>
            </a:r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6" name="Text Box 2054"/>
          <p:cNvSpPr txBox="1">
            <a:spLocks noChangeArrowheads="1"/>
          </p:cNvSpPr>
          <p:nvPr/>
        </p:nvSpPr>
        <p:spPr bwMode="auto">
          <a:xfrm>
            <a:off x="5759897" y="6237288"/>
            <a:ext cx="2247900" cy="252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Báze: Všichni respondenti (494)</a:t>
            </a:r>
          </a:p>
        </p:txBody>
      </p:sp>
      <p:sp>
        <p:nvSpPr>
          <p:cNvPr id="7" name="Obdélník 6"/>
          <p:cNvSpPr/>
          <p:nvPr/>
        </p:nvSpPr>
        <p:spPr>
          <a:xfrm>
            <a:off x="7092280" y="105273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(v %)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6512" y="297384"/>
            <a:ext cx="9359900" cy="8993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uLnTx/>
                <a:uFillTx/>
                <a:latin typeface="+mj-lt"/>
                <a:ea typeface="+mj-ea"/>
                <a:cs typeface="+mj-cs"/>
              </a:rPr>
              <a:t>Test základních všedních činností III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uLnTx/>
                <a:uFillTx/>
                <a:latin typeface="+mj-lt"/>
                <a:ea typeface="+mj-ea"/>
                <a:cs typeface="+mj-cs"/>
              </a:rPr>
              <a:t>– ostatní aktivity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513" y="1196752"/>
          <a:ext cx="8834420" cy="508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Graf" r:id="rId3" imgW="8686752" imgH="5000625" progId="MSGraph.Chart.8">
                  <p:embed followColorScheme="full"/>
                </p:oleObj>
              </mc:Choice>
              <mc:Fallback>
                <p:oleObj name="Graf" r:id="rId3" imgW="8686752" imgH="500062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96752"/>
                        <a:ext cx="8834420" cy="5085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4488" y="6308725"/>
            <a:ext cx="4468812" cy="252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Báze: Všichni respondenti (494), zbytek do 100% tvoří neuvedené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196752"/>
            <a:ext cx="8136904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sz="2400" b="1" dirty="0" smtClean="0"/>
              <a:t>inteligence</a:t>
            </a:r>
            <a:r>
              <a:rPr lang="cs-CZ" sz="2400" dirty="0" smtClean="0"/>
              <a:t> – schopnost vhodně používat nashromážděné poznatky a vědomosti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sz="2400" dirty="0" smtClean="0"/>
              <a:t>inteligence: </a:t>
            </a:r>
            <a:r>
              <a:rPr lang="cs-CZ" sz="2000" dirty="0" smtClean="0"/>
              <a:t>abstraktní, praktická, sociální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sz="2400" dirty="0" smtClean="0"/>
              <a:t>inteligenční kvocient: 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sz="2400" dirty="0" smtClean="0"/>
              <a:t>		IQ = (mentální věk:kalendářní věk) x 100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sz="2400" b="1" dirty="0" smtClean="0"/>
              <a:t>poruchy intelektu</a:t>
            </a:r>
            <a:r>
              <a:rPr lang="cs-CZ" sz="2400" dirty="0" smtClean="0"/>
              <a:t>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sz="2000" dirty="0" smtClean="0">
                <a:solidFill>
                  <a:srgbClr val="488A4E"/>
                </a:solidFill>
              </a:rPr>
              <a:t>mentální retardace </a:t>
            </a:r>
            <a:r>
              <a:rPr lang="cs-CZ" sz="2000" dirty="0" smtClean="0"/>
              <a:t>– vznik během prvých 2 let života: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dirty="0" smtClean="0"/>
              <a:t>lehká (IQ 50-69)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dirty="0" smtClean="0"/>
              <a:t>středně těžká (imbecilita, IQ 35-49)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dirty="0" smtClean="0"/>
              <a:t>těžká (idiocie, IQ 20-34)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dirty="0" smtClean="0"/>
              <a:t>hluboká (vegetativní idiocie, IQ&lt;20)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r>
              <a:rPr lang="cs-CZ" sz="2000" dirty="0" smtClean="0">
                <a:solidFill>
                  <a:srgbClr val="488A4E"/>
                </a:solidFill>
              </a:rPr>
              <a:t>demence </a:t>
            </a:r>
            <a:r>
              <a:rPr lang="cs-CZ" sz="2000" dirty="0" smtClean="0"/>
              <a:t>– vznik po 2. roce života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Inteligence a její měření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496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Demen</a:t>
            </a:r>
            <a:r>
              <a:rPr kumimoji="0" lang="cs-CZ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88A4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052736"/>
            <a:ext cx="8579296" cy="45259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Projevy</a:t>
            </a:r>
            <a:r>
              <a:rPr kumimoji="0" lang="cs-CZ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Alzheimer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ově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chorobě</a:t>
            </a:r>
            <a:endParaRPr lang="cs-CZ" sz="2200" dirty="0" smtClean="0"/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Vícenásobný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ognitiv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ní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deficit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projevující</a:t>
            </a:r>
            <a:r>
              <a:rPr kumimoji="0" lang="cs-CZ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Poruchami paměti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Poruchami některé (nebo kombinací)</a:t>
            </a:r>
            <a:r>
              <a:rPr kumimoji="0" lang="cs-CZ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následujících funkcí: 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řeči (afázie), a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praxi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e, a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gno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cs-CZ" sz="2200" dirty="0" smtClean="0"/>
              <a:t>e,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praxie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ct val="20000"/>
              </a:spcBef>
              <a:defRPr/>
            </a:pPr>
            <a:endParaRPr lang="cs-CZ" sz="2200" dirty="0" smtClean="0"/>
          </a:p>
          <a:p>
            <a:pPr marL="609600" lvl="0" indent="-609600">
              <a:spcBef>
                <a:spcPct val="20000"/>
              </a:spcBef>
              <a:defRPr/>
            </a:pPr>
            <a:r>
              <a:rPr lang="en-US" sz="2200" dirty="0" smtClean="0"/>
              <a:t>Statistic</a:t>
            </a:r>
            <a:r>
              <a:rPr lang="cs-CZ" sz="2200" dirty="0" err="1" smtClean="0"/>
              <a:t>ká</a:t>
            </a:r>
            <a:r>
              <a:rPr lang="cs-CZ" sz="2200" dirty="0" smtClean="0"/>
              <a:t> fakta</a:t>
            </a:r>
            <a:endParaRPr lang="en-US" sz="2200" dirty="0" smtClean="0"/>
          </a:p>
          <a:p>
            <a:pPr marL="990600" lvl="1" indent="-533400">
              <a:spcBef>
                <a:spcPct val="20000"/>
              </a:spcBef>
              <a:buFontTx/>
              <a:buChar char="•"/>
              <a:defRPr/>
            </a:pPr>
            <a:r>
              <a:rPr lang="cs-CZ" sz="2200" dirty="0" smtClean="0"/>
              <a:t>D. se vyskytuje se ve všech věkových kategoriích – nejčastější u seniorů. Frekvence se mění s věkem: </a:t>
            </a:r>
            <a:endParaRPr lang="en-US" sz="2200" dirty="0" smtClean="0"/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/>
              <a:t>65-74:	1.29%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/>
              <a:t>75-84:	3.83%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/>
              <a:t>85+:	10.14%</a:t>
            </a:r>
          </a:p>
          <a:p>
            <a:pPr marL="1752600" marR="0" lvl="3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4451"/>
            <a:ext cx="8219256" cy="6482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Diferenciální diagnóza </a:t>
            </a:r>
          </a:p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mezi demencí a deliriem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700338" y="1628775"/>
            <a:ext cx="31067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Group 111"/>
          <p:cNvGraphicFramePr>
            <a:graphicFrameLocks/>
          </p:cNvGraphicFramePr>
          <p:nvPr/>
        </p:nvGraphicFramePr>
        <p:xfrm>
          <a:off x="323528" y="908720"/>
          <a:ext cx="8569325" cy="5480685"/>
        </p:xfrm>
        <a:graphic>
          <a:graphicData uri="http://schemas.openxmlformats.org/drawingml/2006/table">
            <a:tbl>
              <a:tblPr/>
              <a:tblGrid>
                <a:gridCol w="2735262"/>
                <a:gridCol w="2808288"/>
                <a:gridCol w="3025775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Příznaky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Demence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Delirium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začátek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obvykle plíživý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náhlý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vědomí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často jasné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zakalené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orientace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měnlivá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zhoršená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krátkodobá paměť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zhoršená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zhoršená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vnímání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méně zhoršené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zhoršené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cyklus spánek – bdění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normální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narušen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průběh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stabilní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měnlivý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reversibilita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80%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irreversibilní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20% reversibilní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většinou reversibilní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fyzikální vyšetření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příznaky vyšší korové neurologické dysfunkce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příznaky fokální neurologické a vegetativní dysfunkce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kumenty\00\t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938"/>
            <a:ext cx="81534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kumenty\00\te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6225" y="6553200"/>
            <a:ext cx="856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Arial Narrow" pitchFamily="34" charset="0"/>
              </a:rPr>
              <a:t>Interpretace výsledků: 30-24 = norma; 22-15 = lehký kognitivní deficit; 15-5 = střední kognitivní deficit; &lt;5 = těžký kognitivní deficit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680597" cy="568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832817" y="116632"/>
            <a:ext cx="6835527" cy="620688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Vědecké publikace věnované </a:t>
            </a:r>
            <a:r>
              <a:rPr kumimoji="0" lang="cs-CZ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AsTech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 </a:t>
            </a:r>
            <a:r>
              <a:rPr kumimoji="0" lang="cs-CZ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for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 </a:t>
            </a:r>
            <a:r>
              <a:rPr kumimoji="0" lang="cs-CZ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cognition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solidFill>
                  <a:srgbClr val="488A4E"/>
                </a:solidFill>
                <a:latin typeface="+mj-lt"/>
                <a:ea typeface="ＭＳ Ｐゴシック" charset="0"/>
                <a:cs typeface="ＭＳ Ｐゴシック"/>
              </a:rPr>
              <a:t>za posledních 20 let</a:t>
            </a:r>
            <a:r>
              <a:rPr kumimoji="0" lang="cs-CZ" sz="3200" i="0" u="none" strike="noStrike" kern="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 (</a:t>
            </a:r>
            <a:r>
              <a:rPr kumimoji="0" lang="cs-CZ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Gillespie</a:t>
            </a:r>
            <a:r>
              <a:rPr kumimoji="0" lang="cs-CZ" sz="3200" i="0" u="none" strike="noStrike" kern="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 </a:t>
            </a:r>
            <a:r>
              <a:rPr kumimoji="0" lang="cs-CZ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et</a:t>
            </a:r>
            <a:r>
              <a:rPr kumimoji="0" lang="cs-CZ" sz="3200" i="0" u="none" strike="noStrike" kern="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 </a:t>
            </a:r>
            <a:r>
              <a:rPr kumimoji="0" lang="cs-CZ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al</a:t>
            </a:r>
            <a:r>
              <a:rPr kumimoji="0" lang="cs-CZ" sz="3200" i="0" u="none" strike="noStrike" kern="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/>
              </a:rPr>
              <a:t>., 2012)</a:t>
            </a:r>
            <a:endParaRPr kumimoji="0" lang="cs-CZ" sz="3200" i="0" u="none" strike="noStrike" kern="0" cap="none" spc="0" normalizeH="0" baseline="0" noProof="0" dirty="0">
              <a:ln>
                <a:noFill/>
              </a:ln>
              <a:solidFill>
                <a:srgbClr val="488A4E"/>
              </a:solidFill>
              <a:effectLst/>
              <a:uLnTx/>
              <a:uFillTx/>
              <a:latin typeface="+mj-lt"/>
              <a:ea typeface="ＭＳ Ｐゴシック" charset="0"/>
              <a:cs typeface="ＭＳ Ｐゴシック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948264" y="2852936"/>
            <a:ext cx="2195736" cy="40050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Časování akcí (souslednost)</a:t>
            </a:r>
            <a:r>
              <a:rPr lang="en-US" sz="1600" dirty="0" smtClean="0"/>
              <a:t>* </a:t>
            </a:r>
            <a:r>
              <a:rPr lang="cs-CZ" sz="1600" dirty="0" smtClean="0"/>
              <a:t>- 33%</a:t>
            </a:r>
          </a:p>
          <a:p>
            <a:pPr algn="ctr"/>
            <a:endParaRPr lang="cs-CZ" sz="1600" dirty="0" smtClean="0"/>
          </a:p>
          <a:p>
            <a:pPr algn="ctr"/>
            <a:r>
              <a:rPr lang="cs-CZ" sz="1600" dirty="0" smtClean="0"/>
              <a:t>Organ</a:t>
            </a:r>
            <a:r>
              <a:rPr lang="en-US" sz="1600" dirty="0" err="1" smtClean="0"/>
              <a:t>i</a:t>
            </a:r>
            <a:r>
              <a:rPr lang="cs-CZ" sz="1600" dirty="0" err="1" smtClean="0"/>
              <a:t>zace</a:t>
            </a:r>
            <a:r>
              <a:rPr lang="cs-CZ" sz="1600" dirty="0" smtClean="0"/>
              <a:t> </a:t>
            </a:r>
            <a:r>
              <a:rPr lang="en-US" sz="1600" dirty="0" smtClean="0"/>
              <a:t>a</a:t>
            </a:r>
            <a:r>
              <a:rPr lang="cs-CZ" sz="1600" dirty="0" smtClean="0"/>
              <a:t> plánování – 22%</a:t>
            </a:r>
          </a:p>
          <a:p>
            <a:pPr algn="ctr"/>
            <a:endParaRPr lang="en-US" sz="1600" dirty="0" smtClean="0"/>
          </a:p>
          <a:p>
            <a:pPr algn="ctr"/>
            <a:endParaRPr lang="cs-CZ" sz="1600" dirty="0" smtClean="0"/>
          </a:p>
          <a:p>
            <a:pPr algn="ctr"/>
            <a:r>
              <a:rPr lang="en-US" sz="1600" dirty="0" smtClean="0"/>
              <a:t>* </a:t>
            </a:r>
            <a:r>
              <a:rPr lang="cs-CZ" sz="1600" dirty="0" smtClean="0"/>
              <a:t>Domácí </a:t>
            </a:r>
            <a:r>
              <a:rPr lang="cs-CZ" sz="1600" dirty="0"/>
              <a:t>práce: VICAID </a:t>
            </a:r>
            <a:r>
              <a:rPr lang="cs-CZ" sz="1600" dirty="0" err="1"/>
              <a:t>system</a:t>
            </a:r>
            <a:endParaRPr lang="cs-CZ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817" y="260648"/>
            <a:ext cx="7699623" cy="129614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Kognitivní porucha</a:t>
            </a:r>
            <a:r>
              <a:rPr lang="en-US" sz="3200" dirty="0" smtClean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3200" b="0" dirty="0" smtClean="0"/>
              <a:t>=</a:t>
            </a:r>
            <a:r>
              <a:rPr lang="cs-CZ" sz="3200" b="0" dirty="0" smtClean="0"/>
              <a:t> postižení vyšších  korových funkcí</a:t>
            </a:r>
            <a:endParaRPr lang="cs-CZ" sz="32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188" y="1745629"/>
            <a:ext cx="8353300" cy="5211763"/>
          </a:xfrm>
        </p:spPr>
        <p:txBody>
          <a:bodyPr>
            <a:normAutofit/>
          </a:bodyPr>
          <a:lstStyle/>
          <a:p>
            <a:r>
              <a:rPr lang="cs-CZ" sz="2200" dirty="0" smtClean="0"/>
              <a:t>paměť, všeobecné zpracování informací, chápání souvislostí, </a:t>
            </a:r>
          </a:p>
          <a:p>
            <a:r>
              <a:rPr lang="cs-CZ" sz="2200" dirty="0" smtClean="0"/>
              <a:t>abstraktní a logické myšlení a uvažování, řešení problémů, </a:t>
            </a:r>
          </a:p>
          <a:p>
            <a:r>
              <a:rPr lang="cs-CZ" sz="2200" dirty="0" smtClean="0"/>
              <a:t>schopnost učení, </a:t>
            </a:r>
          </a:p>
          <a:p>
            <a:r>
              <a:rPr lang="cs-CZ" sz="2200" dirty="0" smtClean="0"/>
              <a:t>rozhodování, plánování a organizování činností, </a:t>
            </a:r>
          </a:p>
          <a:p>
            <a:r>
              <a:rPr lang="cs-CZ" sz="2200" dirty="0" smtClean="0"/>
              <a:t>motivace, </a:t>
            </a:r>
          </a:p>
          <a:p>
            <a:r>
              <a:rPr lang="cs-CZ" sz="2200" dirty="0" smtClean="0"/>
              <a:t>orientace v prostoru a čase</a:t>
            </a:r>
          </a:p>
          <a:p>
            <a:r>
              <a:rPr lang="cs-CZ" sz="2200" dirty="0" smtClean="0"/>
              <a:t>poznávání, používání předmětů 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817" y="44624"/>
            <a:ext cx="6835527" cy="620688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488A4E"/>
                </a:solidFill>
              </a:rPr>
              <a:t>Klasifikace </a:t>
            </a:r>
            <a:r>
              <a:rPr lang="cs-CZ" sz="2400" b="1" dirty="0" err="1" smtClean="0">
                <a:solidFill>
                  <a:srgbClr val="488A4E"/>
                </a:solidFill>
              </a:rPr>
              <a:t>AsTech</a:t>
            </a:r>
            <a:r>
              <a:rPr lang="cs-CZ" sz="2400" b="1" dirty="0" smtClean="0">
                <a:solidFill>
                  <a:srgbClr val="488A4E"/>
                </a:solidFill>
              </a:rPr>
              <a:t> </a:t>
            </a:r>
            <a:r>
              <a:rPr lang="cs-CZ" sz="2400" b="0" dirty="0" smtClean="0">
                <a:solidFill>
                  <a:srgbClr val="488A4E"/>
                </a:solidFill>
              </a:rPr>
              <a:t>podle toho, jakou kognitivní funkci podporují (</a:t>
            </a:r>
            <a:r>
              <a:rPr lang="cs-CZ" sz="2400" b="0" dirty="0" err="1" smtClean="0">
                <a:solidFill>
                  <a:srgbClr val="488A4E"/>
                </a:solidFill>
              </a:rPr>
              <a:t>Gillespie</a:t>
            </a:r>
            <a:r>
              <a:rPr lang="cs-CZ" sz="2400" b="0" dirty="0" smtClean="0">
                <a:solidFill>
                  <a:srgbClr val="488A4E"/>
                </a:solidFill>
              </a:rPr>
              <a:t> </a:t>
            </a:r>
            <a:r>
              <a:rPr lang="cs-CZ" sz="2400" b="0" dirty="0" err="1" smtClean="0">
                <a:solidFill>
                  <a:srgbClr val="488A4E"/>
                </a:solidFill>
              </a:rPr>
              <a:t>et</a:t>
            </a:r>
            <a:r>
              <a:rPr lang="cs-CZ" sz="2400" b="0" dirty="0" smtClean="0">
                <a:solidFill>
                  <a:srgbClr val="488A4E"/>
                </a:solidFill>
              </a:rPr>
              <a:t> </a:t>
            </a:r>
            <a:r>
              <a:rPr lang="cs-CZ" sz="2400" b="0" dirty="0" err="1" smtClean="0">
                <a:solidFill>
                  <a:srgbClr val="488A4E"/>
                </a:solidFill>
              </a:rPr>
              <a:t>al</a:t>
            </a:r>
            <a:r>
              <a:rPr lang="cs-CZ" sz="2400" b="0" dirty="0" smtClean="0">
                <a:solidFill>
                  <a:srgbClr val="488A4E"/>
                </a:solidFill>
              </a:rPr>
              <a:t>.)</a:t>
            </a:r>
            <a:endParaRPr lang="cs-CZ" sz="2400" b="0" dirty="0">
              <a:solidFill>
                <a:srgbClr val="488A4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435280" cy="449309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b="1" dirty="0" smtClean="0"/>
              <a:t>Upozorňující</a:t>
            </a:r>
            <a:r>
              <a:rPr lang="cs-CZ" sz="2200" dirty="0" smtClean="0"/>
              <a:t>: snaží se upoutat pozornost ke stimulu (opomíjená končetina, strana či cíl), např. </a:t>
            </a:r>
            <a:r>
              <a:rPr lang="cs-CZ" sz="2200" i="1" dirty="0" smtClean="0"/>
              <a:t>zvuk. signalizace </a:t>
            </a:r>
            <a:r>
              <a:rPr lang="cs-CZ" sz="2200" dirty="0" smtClean="0"/>
              <a:t>v případě, že se opomíjená končetina dlouho nehýbala – </a:t>
            </a:r>
            <a:r>
              <a:rPr lang="cs-CZ" sz="2200" b="1" i="1" dirty="0" smtClean="0">
                <a:solidFill>
                  <a:srgbClr val="488A4E"/>
                </a:solidFill>
              </a:rPr>
              <a:t>prokazatelné zlepšení motoriky</a:t>
            </a:r>
            <a:r>
              <a:rPr lang="cs-CZ" sz="2200" dirty="0" smtClean="0"/>
              <a:t>, opakování </a:t>
            </a:r>
            <a:r>
              <a:rPr lang="cs-CZ" sz="2200" i="1" dirty="0" smtClean="0"/>
              <a:t>původního záměru </a:t>
            </a:r>
            <a:r>
              <a:rPr lang="cs-CZ" sz="2200" dirty="0" smtClean="0"/>
              <a:t>(textové zprávy)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b="1" dirty="0" smtClean="0"/>
              <a:t>Připomínající</a:t>
            </a:r>
            <a:r>
              <a:rPr lang="cs-CZ" sz="2200" dirty="0" smtClean="0"/>
              <a:t>: časově závislá upomínka něčeho, co není v bezprostředním okolí a žádá si akci (připomenutí schůzky) – </a:t>
            </a:r>
            <a:r>
              <a:rPr lang="cs-CZ" sz="2200" b="1" i="1" dirty="0" smtClean="0">
                <a:solidFill>
                  <a:srgbClr val="488A4E"/>
                </a:solidFill>
              </a:rPr>
              <a:t>velmi účinné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b="1" dirty="0" smtClean="0"/>
              <a:t>Pobízející</a:t>
            </a:r>
            <a:r>
              <a:rPr lang="cs-CZ" sz="2200" dirty="0" smtClean="0"/>
              <a:t>: přístroje se zpětnou vazbou, které dodávají relevantní pobídky pro zvolenou činnost, např. </a:t>
            </a:r>
            <a:r>
              <a:rPr lang="cs-CZ" sz="2200" b="1" dirty="0" smtClean="0"/>
              <a:t>COACH</a:t>
            </a:r>
            <a:r>
              <a:rPr lang="cs-CZ" sz="2200" dirty="0" smtClean="0"/>
              <a:t> (kamera a mytí rukou), </a:t>
            </a:r>
            <a:r>
              <a:rPr lang="cs-CZ" sz="2200" b="1" dirty="0" smtClean="0"/>
              <a:t>GUIDE</a:t>
            </a:r>
            <a:r>
              <a:rPr lang="cs-CZ" sz="22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b="1" dirty="0" smtClean="0"/>
              <a:t>Pro uchování a přehrávání paměťových stop </a:t>
            </a:r>
            <a:r>
              <a:rPr lang="cs-CZ" sz="2200" dirty="0" smtClean="0"/>
              <a:t>aniž by vyzývaly k  bezprostřední akci, např. </a:t>
            </a:r>
            <a:r>
              <a:rPr lang="cs-CZ" sz="2200" b="1" dirty="0" err="1" smtClean="0"/>
              <a:t>SenseCam</a:t>
            </a:r>
            <a:r>
              <a:rPr lang="cs-CZ" sz="2200" dirty="0" smtClean="0"/>
              <a:t> pro automatickou tvorbu obraz. deníku.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b="1" dirty="0" smtClean="0"/>
              <a:t>Rozptylující</a:t>
            </a:r>
            <a:r>
              <a:rPr lang="cs-CZ" sz="2200" dirty="0" smtClean="0"/>
              <a:t>: odpoutávají pozornost od stresujících podnětů (např. halucinace)     </a:t>
            </a:r>
            <a:endParaRPr lang="cs-CZ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GUIDE </a:t>
            </a:r>
            <a:r>
              <a:rPr lang="cs-CZ" sz="2800" b="0" dirty="0" smtClean="0"/>
              <a:t>= </a:t>
            </a:r>
            <a:r>
              <a:rPr lang="cs-CZ" sz="2800" b="0" dirty="0" err="1" smtClean="0"/>
              <a:t>Scottish</a:t>
            </a:r>
            <a:r>
              <a:rPr lang="cs-CZ" sz="2800" b="0" dirty="0" smtClean="0"/>
              <a:t> </a:t>
            </a:r>
            <a:r>
              <a:rPr lang="cs-CZ" sz="2800" b="0" dirty="0" err="1" smtClean="0"/>
              <a:t>Gov.project</a:t>
            </a:r>
            <a:r>
              <a:rPr lang="cs-CZ" sz="2800" b="0" dirty="0" smtClean="0"/>
              <a:t> (2010-13)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353300" cy="52117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u="sng" dirty="0" smtClean="0">
                <a:hlinkClick r:id="rId2"/>
              </a:rPr>
              <a:t>http://www.guide-research.com/index.html</a:t>
            </a:r>
            <a:endParaRPr lang="cs-CZ" u="sng" dirty="0" smtClean="0"/>
          </a:p>
          <a:p>
            <a:endParaRPr lang="cs-CZ" dirty="0" smtClean="0"/>
          </a:p>
          <a:p>
            <a:r>
              <a:rPr lang="cs-CZ" b="1" dirty="0" smtClean="0"/>
              <a:t>GUIDE</a:t>
            </a:r>
            <a:r>
              <a:rPr lang="cs-CZ" dirty="0" smtClean="0"/>
              <a:t> </a:t>
            </a:r>
            <a:r>
              <a:rPr lang="cs-CZ" dirty="0" err="1" smtClean="0"/>
              <a:t>intended</a:t>
            </a:r>
            <a:r>
              <a:rPr lang="cs-CZ" dirty="0" smtClean="0"/>
              <a:t> to </a:t>
            </a:r>
            <a:r>
              <a:rPr lang="cs-CZ" i="1" dirty="0" err="1" smtClean="0"/>
              <a:t>verbally</a:t>
            </a:r>
            <a:r>
              <a:rPr lang="cs-CZ" i="1" dirty="0" smtClean="0"/>
              <a:t> prompt </a:t>
            </a:r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acquired</a:t>
            </a:r>
            <a:r>
              <a:rPr lang="cs-CZ" dirty="0" smtClean="0"/>
              <a:t> </a:t>
            </a:r>
            <a:r>
              <a:rPr lang="cs-CZ" dirty="0" err="1" smtClean="0"/>
              <a:t>brain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tasks</a:t>
            </a:r>
            <a:r>
              <a:rPr lang="cs-CZ" dirty="0" smtClean="0"/>
              <a:t> (</a:t>
            </a:r>
            <a:r>
              <a:rPr lang="cs-CZ" dirty="0" err="1" smtClean="0"/>
              <a:t>laundry</a:t>
            </a:r>
            <a:r>
              <a:rPr lang="cs-CZ" dirty="0" smtClean="0"/>
              <a:t>, dressing,</a:t>
            </a:r>
            <a:r>
              <a:rPr lang="cs-CZ" b="1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tea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a </a:t>
            </a:r>
            <a:r>
              <a:rPr lang="cs-CZ" dirty="0" err="1" smtClean="0"/>
              <a:t>smoothie</a:t>
            </a:r>
            <a:r>
              <a:rPr lang="cs-CZ" dirty="0" smtClean="0"/>
              <a:t>, limb </a:t>
            </a:r>
            <a:r>
              <a:rPr lang="cs-CZ" dirty="0" err="1" smtClean="0"/>
              <a:t>donning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transfer </a:t>
            </a:r>
            <a:r>
              <a:rPr lang="cs-CZ" dirty="0" err="1" smtClean="0"/>
              <a:t>from</a:t>
            </a:r>
            <a:r>
              <a:rPr lang="cs-CZ" dirty="0" smtClean="0"/>
              <a:t> a </a:t>
            </a:r>
            <a:r>
              <a:rPr lang="cs-CZ" dirty="0" err="1" smtClean="0"/>
              <a:t>wheelchair</a:t>
            </a:r>
            <a:r>
              <a:rPr lang="cs-CZ" dirty="0" smtClean="0"/>
              <a:t> to a </a:t>
            </a:r>
            <a:r>
              <a:rPr lang="cs-CZ" dirty="0" err="1" smtClean="0"/>
              <a:t>bed</a:t>
            </a:r>
            <a:r>
              <a:rPr lang="cs-CZ" dirty="0" smtClean="0"/>
              <a:t>).</a:t>
            </a:r>
          </a:p>
          <a:p>
            <a:pPr lvl="0"/>
            <a:r>
              <a:rPr lang="cs-CZ" b="1" dirty="0" err="1" smtClean="0"/>
              <a:t>Protocols</a:t>
            </a:r>
            <a:r>
              <a:rPr lang="cs-CZ" b="1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dressing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laundry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developed</a:t>
            </a:r>
            <a:r>
              <a:rPr lang="cs-CZ" dirty="0" smtClean="0"/>
              <a:t>.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interviews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staff</a:t>
            </a:r>
            <a:r>
              <a:rPr lang="cs-CZ" dirty="0" smtClean="0"/>
              <a:t>,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on </a:t>
            </a:r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observation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tasks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write</a:t>
            </a:r>
            <a:r>
              <a:rPr lang="cs-CZ" dirty="0" smtClean="0"/>
              <a:t> </a:t>
            </a:r>
            <a:r>
              <a:rPr lang="cs-CZ" dirty="0" err="1" smtClean="0"/>
              <a:t>detailed</a:t>
            </a:r>
            <a:r>
              <a:rPr lang="cs-CZ" dirty="0" smtClean="0"/>
              <a:t> </a:t>
            </a:r>
            <a:r>
              <a:rPr lang="cs-CZ" dirty="0" err="1" smtClean="0"/>
              <a:t>protocols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are </a:t>
            </a:r>
            <a:r>
              <a:rPr lang="cs-CZ" dirty="0" err="1" smtClean="0"/>
              <a:t>effective</a:t>
            </a:r>
            <a:r>
              <a:rPr lang="cs-CZ" dirty="0" smtClean="0"/>
              <a:t> in </a:t>
            </a:r>
            <a:r>
              <a:rPr lang="cs-CZ" dirty="0" err="1" smtClean="0"/>
              <a:t>scaffolding</a:t>
            </a:r>
            <a:r>
              <a:rPr lang="cs-CZ" dirty="0" smtClean="0"/>
              <a:t> performance </a:t>
            </a:r>
            <a:r>
              <a:rPr lang="cs-CZ" dirty="0" err="1" smtClean="0"/>
              <a:t>of</a:t>
            </a:r>
            <a:r>
              <a:rPr lang="cs-CZ" dirty="0" smtClean="0"/>
              <a:t> dressing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laundry</a:t>
            </a:r>
            <a:r>
              <a:rPr lang="cs-CZ" dirty="0" smtClean="0"/>
              <a:t> </a:t>
            </a:r>
            <a:r>
              <a:rPr lang="cs-CZ" dirty="0" err="1" smtClean="0"/>
              <a:t>tasks</a:t>
            </a:r>
            <a:r>
              <a:rPr lang="cs-CZ" dirty="0" smtClean="0"/>
              <a:t>, </a:t>
            </a:r>
            <a:r>
              <a:rPr lang="cs-CZ" dirty="0" err="1" smtClean="0"/>
              <a:t>reducing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eliminating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caregiver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A </a:t>
            </a:r>
            <a:r>
              <a:rPr lang="cs-CZ" b="1" dirty="0" err="1" smtClean="0"/>
              <a:t>scoring</a:t>
            </a:r>
            <a:r>
              <a:rPr lang="cs-CZ" b="1" dirty="0" smtClean="0"/>
              <a:t> </a:t>
            </a:r>
            <a:r>
              <a:rPr lang="cs-CZ" b="1" dirty="0" err="1" smtClean="0"/>
              <a:t>system</a:t>
            </a:r>
            <a:r>
              <a:rPr lang="cs-CZ" b="1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objectively</a:t>
            </a:r>
            <a:r>
              <a:rPr lang="cs-CZ" dirty="0" smtClean="0"/>
              <a:t> </a:t>
            </a:r>
            <a:r>
              <a:rPr lang="cs-CZ" dirty="0" err="1" smtClean="0"/>
              <a:t>measuring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amount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carer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dressing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laundry</a:t>
            </a:r>
            <a:r>
              <a:rPr lang="cs-CZ" dirty="0" smtClean="0"/>
              <a:t> </a:t>
            </a:r>
            <a:r>
              <a:rPr lang="cs-CZ" dirty="0" err="1" smtClean="0"/>
              <a:t>tasks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GUIDE-</a:t>
            </a:r>
            <a:r>
              <a:rPr lang="cs-CZ" sz="2800" b="0" dirty="0" err="1"/>
              <a:t>Morning</a:t>
            </a:r>
            <a:r>
              <a:rPr lang="cs-CZ" sz="2800" b="0" dirty="0"/>
              <a:t> </a:t>
            </a:r>
            <a:r>
              <a:rPr lang="cs-CZ" sz="2800" b="0" dirty="0" err="1"/>
              <a:t>routine</a:t>
            </a:r>
            <a:r>
              <a:rPr lang="cs-CZ" sz="2800" b="0" dirty="0"/>
              <a:t> </a:t>
            </a:r>
            <a:r>
              <a:rPr lang="cs-CZ" sz="2800" b="0" dirty="0" err="1"/>
              <a:t>protocol</a:t>
            </a:r>
            <a:r>
              <a:rPr lang="cs-CZ" sz="2800" b="0" dirty="0"/>
              <a:t> </a:t>
            </a:r>
            <a:br>
              <a:rPr lang="cs-CZ" sz="2800" b="0" dirty="0"/>
            </a:b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040560"/>
          </a:xfrm>
        </p:spPr>
        <p:txBody>
          <a:bodyPr/>
          <a:lstStyle/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 smtClean="0"/>
              <a:t>P1</a:t>
            </a:r>
            <a:r>
              <a:rPr lang="cs-CZ" sz="1400" dirty="0"/>
              <a:t>. </a:t>
            </a:r>
            <a:r>
              <a:rPr lang="cs-CZ" sz="1400" dirty="0" err="1"/>
              <a:t>Good</a:t>
            </a:r>
            <a:r>
              <a:rPr lang="cs-CZ" sz="1400" dirty="0"/>
              <a:t> </a:t>
            </a:r>
            <a:r>
              <a:rPr lang="cs-CZ" sz="1400" dirty="0" err="1"/>
              <a:t>morning</a:t>
            </a:r>
            <a:r>
              <a:rPr lang="cs-CZ" sz="1400" dirty="0"/>
              <a:t> </a:t>
            </a:r>
            <a:r>
              <a:rPr lang="cs-CZ" sz="1400" dirty="0" err="1"/>
              <a:t>it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8 </a:t>
            </a:r>
            <a:r>
              <a:rPr lang="cs-CZ" sz="1400" dirty="0" err="1"/>
              <a:t>o’clock</a:t>
            </a:r>
            <a:r>
              <a:rPr lang="cs-CZ" sz="1400" dirty="0"/>
              <a:t>..... </a:t>
            </a:r>
            <a:r>
              <a:rPr lang="cs-CZ" sz="1400" dirty="0" err="1"/>
              <a:t>nearly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to </a:t>
            </a:r>
            <a:r>
              <a:rPr lang="cs-CZ" sz="1400" dirty="0" err="1"/>
              <a:t>get</a:t>
            </a:r>
            <a:r>
              <a:rPr lang="cs-CZ" sz="1400" dirty="0"/>
              <a:t> up. (5mins </a:t>
            </a:r>
            <a:r>
              <a:rPr lang="cs-CZ" sz="1400" dirty="0" err="1"/>
              <a:t>break</a:t>
            </a:r>
            <a:r>
              <a:rPr lang="cs-CZ" sz="1400" dirty="0"/>
              <a:t>)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-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/>
              <a:t>(WAKE UP STEP)</a:t>
            </a:r>
            <a:endParaRPr lang="cs-CZ" sz="1400" dirty="0"/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P1.1: </a:t>
            </a:r>
            <a:r>
              <a:rPr lang="cs-CZ" sz="1400" dirty="0" err="1"/>
              <a:t>Good</a:t>
            </a:r>
            <a:r>
              <a:rPr lang="cs-CZ" sz="1400" dirty="0"/>
              <a:t> </a:t>
            </a:r>
            <a:r>
              <a:rPr lang="cs-CZ" sz="1400" dirty="0" err="1"/>
              <a:t>morning</a:t>
            </a:r>
            <a:r>
              <a:rPr lang="cs-CZ" sz="1400" dirty="0"/>
              <a:t> </a:t>
            </a:r>
            <a:r>
              <a:rPr lang="cs-CZ" sz="1400" dirty="0" err="1"/>
              <a:t>it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five</a:t>
            </a:r>
            <a:r>
              <a:rPr lang="cs-CZ" sz="1400" dirty="0"/>
              <a:t> past </a:t>
            </a:r>
            <a:r>
              <a:rPr lang="cs-CZ" sz="1400" dirty="0" err="1"/>
              <a:t>eight</a:t>
            </a:r>
            <a:r>
              <a:rPr lang="cs-CZ" sz="1400" dirty="0"/>
              <a:t>. </a:t>
            </a:r>
            <a:r>
              <a:rPr lang="cs-CZ" sz="1400" dirty="0" err="1"/>
              <a:t>Nearly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to </a:t>
            </a:r>
            <a:r>
              <a:rPr lang="cs-CZ" sz="1400" dirty="0" err="1"/>
              <a:t>get</a:t>
            </a:r>
            <a:r>
              <a:rPr lang="cs-CZ" sz="1400" dirty="0"/>
              <a:t> up and ha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ve </a:t>
            </a:r>
            <a:r>
              <a:rPr lang="cs-CZ" sz="1400" dirty="0" err="1"/>
              <a:t>some</a:t>
            </a:r>
            <a:r>
              <a:rPr lang="cs-CZ" sz="1400" dirty="0"/>
              <a:t> </a:t>
            </a:r>
            <a:r>
              <a:rPr lang="cs-CZ" sz="1400" dirty="0" err="1"/>
              <a:t>breakfast</a:t>
            </a:r>
            <a:r>
              <a:rPr lang="cs-CZ" sz="1400" dirty="0"/>
              <a:t>. (5mins)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P1.2 </a:t>
            </a:r>
            <a:r>
              <a:rPr lang="cs-CZ" sz="1400" dirty="0" err="1"/>
              <a:t>Morning</a:t>
            </a:r>
            <a:r>
              <a:rPr lang="cs-CZ" sz="1400" dirty="0"/>
              <a:t> </a:t>
            </a:r>
            <a:r>
              <a:rPr lang="cs-CZ" sz="1400" dirty="0" err="1"/>
              <a:t>soon</a:t>
            </a:r>
            <a:r>
              <a:rPr lang="cs-CZ" sz="1400" dirty="0"/>
              <a:t> </a:t>
            </a:r>
            <a:r>
              <a:rPr lang="cs-CZ" sz="1400" dirty="0" err="1"/>
              <a:t>it</a:t>
            </a:r>
            <a:r>
              <a:rPr lang="cs-CZ" sz="1400" dirty="0"/>
              <a:t> </a:t>
            </a:r>
            <a:r>
              <a:rPr lang="cs-CZ" sz="1400" dirty="0" err="1"/>
              <a:t>will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to </a:t>
            </a:r>
            <a:r>
              <a:rPr lang="cs-CZ" sz="1400" dirty="0" err="1"/>
              <a:t>get</a:t>
            </a:r>
            <a:r>
              <a:rPr lang="cs-CZ" sz="1400" dirty="0"/>
              <a:t> up and </a:t>
            </a:r>
            <a:r>
              <a:rPr lang="cs-CZ" sz="1400" dirty="0" err="1"/>
              <a:t>have</a:t>
            </a:r>
            <a:r>
              <a:rPr lang="cs-CZ" sz="1400" dirty="0"/>
              <a:t> a </a:t>
            </a:r>
            <a:r>
              <a:rPr lang="cs-CZ" sz="1400" dirty="0" err="1"/>
              <a:t>shower</a:t>
            </a:r>
            <a:r>
              <a:rPr lang="cs-CZ" sz="1400" dirty="0"/>
              <a:t> </a:t>
            </a:r>
            <a:r>
              <a:rPr lang="cs-CZ" sz="1400" dirty="0" err="1"/>
              <a:t>before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go </a:t>
            </a:r>
            <a:r>
              <a:rPr lang="cs-CZ" sz="1400" dirty="0" err="1"/>
              <a:t>down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breakfast</a:t>
            </a:r>
            <a:r>
              <a:rPr lang="cs-CZ" sz="1400" dirty="0"/>
              <a:t>. (5 </a:t>
            </a:r>
            <a:r>
              <a:rPr lang="cs-CZ" sz="1400" dirty="0" err="1"/>
              <a:t>mins</a:t>
            </a:r>
            <a:r>
              <a:rPr lang="cs-CZ" sz="1400" dirty="0"/>
              <a:t>)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P1.3 Ok </a:t>
            </a:r>
            <a:r>
              <a:rPr lang="cs-CZ" sz="1400" dirty="0" err="1"/>
              <a:t>now</a:t>
            </a:r>
            <a:r>
              <a:rPr lang="cs-CZ" sz="1400" dirty="0"/>
              <a:t> </a:t>
            </a:r>
            <a:r>
              <a:rPr lang="cs-CZ" sz="1400" dirty="0" err="1"/>
              <a:t>its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to </a:t>
            </a:r>
            <a:r>
              <a:rPr lang="cs-CZ" sz="1400" dirty="0" err="1"/>
              <a:t>get</a:t>
            </a:r>
            <a:r>
              <a:rPr lang="cs-CZ" sz="1400" dirty="0"/>
              <a:t> up </a:t>
            </a:r>
            <a:r>
              <a:rPr lang="cs-CZ" sz="1400" b="1" dirty="0"/>
              <a:t>(GET UP STEP</a:t>
            </a:r>
            <a:r>
              <a:rPr lang="cs-CZ" sz="1400" b="1" dirty="0" smtClean="0"/>
              <a:t>)</a:t>
            </a:r>
            <a:endParaRPr lang="en-US" sz="1400" b="1" dirty="0" smtClean="0"/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Q1.4 </a:t>
            </a:r>
            <a:r>
              <a:rPr lang="cs-CZ" sz="1400" dirty="0" err="1"/>
              <a:t>Have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got</a:t>
            </a:r>
            <a:r>
              <a:rPr lang="cs-CZ" sz="1400" dirty="0"/>
              <a:t> </a:t>
            </a:r>
            <a:r>
              <a:rPr lang="cs-CZ" sz="1400" dirty="0" err="1"/>
              <a:t>out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bed</a:t>
            </a:r>
            <a:r>
              <a:rPr lang="cs-CZ" sz="1400" dirty="0"/>
              <a:t> </a:t>
            </a:r>
            <a:r>
              <a:rPr lang="cs-CZ" sz="1400" dirty="0" err="1"/>
              <a:t>yet</a:t>
            </a:r>
            <a:r>
              <a:rPr lang="cs-CZ" sz="1400" dirty="0"/>
              <a:t>? N &amp; NR=Q1.5 Y=P3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Q1.5: Are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tired</a:t>
            </a:r>
            <a:r>
              <a:rPr lang="cs-CZ" sz="1400" dirty="0"/>
              <a:t>? </a:t>
            </a:r>
            <a:r>
              <a:rPr lang="cs-CZ" sz="1400" dirty="0" err="1"/>
              <a:t>Would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like</a:t>
            </a:r>
            <a:r>
              <a:rPr lang="cs-CZ" sz="1400" dirty="0"/>
              <a:t> </a:t>
            </a:r>
            <a:r>
              <a:rPr lang="cs-CZ" sz="1400" dirty="0" err="1"/>
              <a:t>five</a:t>
            </a:r>
            <a:r>
              <a:rPr lang="cs-CZ" sz="1400" dirty="0"/>
              <a:t> more </a:t>
            </a:r>
            <a:r>
              <a:rPr lang="cs-CZ" sz="1400" dirty="0" err="1"/>
              <a:t>minutes</a:t>
            </a:r>
            <a:r>
              <a:rPr lang="cs-CZ" sz="1400" dirty="0"/>
              <a:t> to </a:t>
            </a:r>
            <a:r>
              <a:rPr lang="cs-CZ" sz="1400" dirty="0" err="1"/>
              <a:t>wake</a:t>
            </a:r>
            <a:r>
              <a:rPr lang="cs-CZ" sz="1400" dirty="0"/>
              <a:t> up? Y &amp; 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-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Q2.4: </a:t>
            </a:r>
            <a:r>
              <a:rPr lang="cs-CZ" sz="1400" dirty="0" err="1"/>
              <a:t>Would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like</a:t>
            </a:r>
            <a:r>
              <a:rPr lang="cs-CZ" sz="1400" dirty="0"/>
              <a:t> </a:t>
            </a:r>
            <a:r>
              <a:rPr lang="cs-CZ" sz="1400" dirty="0" err="1"/>
              <a:t>some</a:t>
            </a:r>
            <a:r>
              <a:rPr lang="cs-CZ" sz="1400" dirty="0"/>
              <a:t> nice hot </a:t>
            </a:r>
            <a:r>
              <a:rPr lang="cs-CZ" sz="1400" dirty="0" err="1"/>
              <a:t>coffee</a:t>
            </a:r>
            <a:r>
              <a:rPr lang="cs-CZ" sz="1400" dirty="0"/>
              <a:t>? N &amp; NR=Q2.5 Y=P2.4.1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P2.4.1 </a:t>
            </a:r>
            <a:r>
              <a:rPr lang="cs-CZ" sz="1400" dirty="0" err="1"/>
              <a:t>Get</a:t>
            </a:r>
            <a:r>
              <a:rPr lang="cs-CZ" sz="1400" dirty="0"/>
              <a:t> up </a:t>
            </a:r>
            <a:r>
              <a:rPr lang="cs-CZ" sz="1400" dirty="0" err="1"/>
              <a:t>soon</a:t>
            </a:r>
            <a:r>
              <a:rPr lang="cs-CZ" sz="1400" dirty="0"/>
              <a:t> to make </a:t>
            </a:r>
            <a:r>
              <a:rPr lang="cs-CZ" sz="1400" dirty="0" err="1"/>
              <a:t>sure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are in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coffee</a:t>
            </a:r>
            <a:r>
              <a:rPr lang="cs-CZ" sz="1400" dirty="0"/>
              <a:t>. Q2.2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-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P3 OK </a:t>
            </a:r>
            <a:r>
              <a:rPr lang="cs-CZ" sz="1400" dirty="0" err="1"/>
              <a:t>before</a:t>
            </a:r>
            <a:r>
              <a:rPr lang="cs-CZ" sz="1400" dirty="0"/>
              <a:t> </a:t>
            </a:r>
            <a:r>
              <a:rPr lang="cs-CZ" sz="1400" dirty="0" err="1"/>
              <a:t>going</a:t>
            </a:r>
            <a:r>
              <a:rPr lang="cs-CZ" sz="1400" dirty="0"/>
              <a:t> </a:t>
            </a:r>
            <a:r>
              <a:rPr lang="cs-CZ" sz="1400" dirty="0" err="1"/>
              <a:t>down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breakfast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need</a:t>
            </a:r>
            <a:r>
              <a:rPr lang="cs-CZ" sz="1400" dirty="0"/>
              <a:t> to </a:t>
            </a:r>
            <a:r>
              <a:rPr lang="cs-CZ" sz="1400" dirty="0" err="1"/>
              <a:t>have</a:t>
            </a:r>
            <a:r>
              <a:rPr lang="cs-CZ" sz="1400" dirty="0"/>
              <a:t> a </a:t>
            </a:r>
            <a:r>
              <a:rPr lang="cs-CZ" sz="1400" dirty="0" err="1"/>
              <a:t>shower</a:t>
            </a:r>
            <a:r>
              <a:rPr lang="cs-CZ" sz="1400" dirty="0"/>
              <a:t>. </a:t>
            </a:r>
            <a:r>
              <a:rPr lang="cs-CZ" sz="1400" b="1" dirty="0"/>
              <a:t>(MOTIVATE SHOWER STEP</a:t>
            </a:r>
            <a:r>
              <a:rPr lang="cs-CZ" sz="1400" b="1" dirty="0" smtClean="0"/>
              <a:t>)</a:t>
            </a:r>
            <a:endParaRPr lang="en-US" sz="1400" b="1" dirty="0" smtClean="0"/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/>
              <a:t>-</a:t>
            </a:r>
          </a:p>
          <a:p>
            <a:pPr marL="252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P3.8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need</a:t>
            </a:r>
            <a:r>
              <a:rPr lang="cs-CZ" sz="1400" dirty="0"/>
              <a:t> to </a:t>
            </a:r>
            <a:r>
              <a:rPr lang="cs-CZ" sz="1400" dirty="0" err="1"/>
              <a:t>have</a:t>
            </a:r>
            <a:r>
              <a:rPr lang="cs-CZ" sz="1400" dirty="0"/>
              <a:t> a </a:t>
            </a:r>
            <a:r>
              <a:rPr lang="cs-CZ" sz="1400" dirty="0" err="1"/>
              <a:t>shower</a:t>
            </a:r>
            <a:r>
              <a:rPr lang="cs-CZ" sz="1400" dirty="0"/>
              <a:t> </a:t>
            </a:r>
            <a:r>
              <a:rPr lang="cs-CZ" sz="1400" dirty="0" err="1"/>
              <a:t>before</a:t>
            </a:r>
            <a:r>
              <a:rPr lang="cs-CZ" sz="1400" dirty="0"/>
              <a:t> </a:t>
            </a:r>
            <a:r>
              <a:rPr lang="cs-CZ" sz="1400" dirty="0" err="1"/>
              <a:t>going</a:t>
            </a:r>
            <a:r>
              <a:rPr lang="cs-CZ" sz="1400" dirty="0"/>
              <a:t> </a:t>
            </a:r>
            <a:r>
              <a:rPr lang="cs-CZ" sz="1400" dirty="0" err="1"/>
              <a:t>down</a:t>
            </a:r>
            <a:r>
              <a:rPr lang="cs-CZ" sz="1400" dirty="0"/>
              <a:t> to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communal</a:t>
            </a:r>
            <a:r>
              <a:rPr lang="cs-CZ" sz="1400" dirty="0"/>
              <a:t> </a:t>
            </a:r>
            <a:r>
              <a:rPr lang="cs-CZ" sz="1400" dirty="0" err="1"/>
              <a:t>areas</a:t>
            </a:r>
            <a:r>
              <a:rPr lang="cs-CZ" sz="1400" dirty="0"/>
              <a:t>.</a:t>
            </a:r>
          </a:p>
          <a:p>
            <a:pPr marL="252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Q3.9 Are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going</a:t>
            </a:r>
            <a:r>
              <a:rPr lang="cs-CZ" sz="1400" dirty="0"/>
              <a:t> to </a:t>
            </a:r>
            <a:r>
              <a:rPr lang="cs-CZ" sz="1400" dirty="0" err="1"/>
              <a:t>have</a:t>
            </a:r>
            <a:r>
              <a:rPr lang="cs-CZ" sz="1400" dirty="0"/>
              <a:t> a </a:t>
            </a:r>
            <a:r>
              <a:rPr lang="cs-CZ" sz="1400" dirty="0" err="1"/>
              <a:t>shower</a:t>
            </a:r>
            <a:r>
              <a:rPr lang="cs-CZ" sz="1400" dirty="0"/>
              <a:t>?</a:t>
            </a:r>
          </a:p>
          <a:p>
            <a:pPr marL="252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 smtClean="0"/>
              <a:t>P4</a:t>
            </a:r>
            <a:r>
              <a:rPr lang="cs-CZ" sz="1400" dirty="0"/>
              <a:t>. </a:t>
            </a:r>
            <a:r>
              <a:rPr lang="cs-CZ" sz="1400" dirty="0" err="1"/>
              <a:t>That’s</a:t>
            </a:r>
            <a:r>
              <a:rPr lang="cs-CZ" sz="1400" dirty="0"/>
              <a:t> </a:t>
            </a:r>
            <a:r>
              <a:rPr lang="cs-CZ" sz="1400" dirty="0" err="1"/>
              <a:t>great</a:t>
            </a:r>
            <a:r>
              <a:rPr lang="cs-CZ" sz="1400" dirty="0"/>
              <a:t>. </a:t>
            </a:r>
            <a:r>
              <a:rPr lang="cs-CZ" sz="1400" dirty="0" err="1"/>
              <a:t>Now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need</a:t>
            </a:r>
            <a:r>
              <a:rPr lang="cs-CZ" sz="1400" dirty="0"/>
              <a:t> to </a:t>
            </a:r>
            <a:r>
              <a:rPr lang="cs-CZ" sz="1400" dirty="0" err="1"/>
              <a:t>get</a:t>
            </a:r>
            <a:r>
              <a:rPr lang="cs-CZ" sz="1400" dirty="0"/>
              <a:t> </a:t>
            </a:r>
            <a:r>
              <a:rPr lang="cs-CZ" sz="1400" dirty="0" err="1"/>
              <a:t>together</a:t>
            </a:r>
            <a:r>
              <a:rPr lang="cs-CZ" sz="1400" dirty="0"/>
              <a:t> </a:t>
            </a:r>
            <a:r>
              <a:rPr lang="cs-CZ" sz="1400" dirty="0" err="1"/>
              <a:t>everything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need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a </a:t>
            </a:r>
            <a:r>
              <a:rPr lang="cs-CZ" sz="1400" dirty="0" err="1" smtClean="0"/>
              <a:t>shower</a:t>
            </a:r>
            <a:r>
              <a:rPr lang="cs-CZ" sz="1400" dirty="0"/>
              <a:t>. (</a:t>
            </a:r>
            <a:r>
              <a:rPr lang="cs-CZ" sz="1400" b="1" dirty="0"/>
              <a:t>SHOWER THINGS STEP</a:t>
            </a:r>
            <a:r>
              <a:rPr lang="cs-CZ" sz="1400" dirty="0"/>
              <a:t>)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-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Q3.2 Are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out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shower</a:t>
            </a:r>
            <a:r>
              <a:rPr lang="cs-CZ" sz="1400" dirty="0"/>
              <a:t> </a:t>
            </a:r>
            <a:r>
              <a:rPr lang="cs-CZ" sz="1400" dirty="0" err="1"/>
              <a:t>now</a:t>
            </a:r>
            <a:r>
              <a:rPr lang="cs-CZ" sz="1400" dirty="0"/>
              <a:t>? N &amp; NR=Q3.1 Y=Q3.2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P3.2 </a:t>
            </a:r>
            <a:r>
              <a:rPr lang="cs-CZ" sz="1400" dirty="0" err="1"/>
              <a:t>Good</a:t>
            </a:r>
            <a:r>
              <a:rPr lang="cs-CZ" sz="1400" dirty="0"/>
              <a:t>. 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 err="1"/>
              <a:t>Now</a:t>
            </a:r>
            <a:r>
              <a:rPr lang="cs-CZ" sz="1400" b="1" dirty="0"/>
              <a:t> </a:t>
            </a:r>
            <a:r>
              <a:rPr lang="cs-CZ" sz="1400" b="1" dirty="0" err="1"/>
              <a:t>you</a:t>
            </a:r>
            <a:r>
              <a:rPr lang="cs-CZ" sz="1400" b="1" dirty="0"/>
              <a:t> </a:t>
            </a:r>
            <a:r>
              <a:rPr lang="cs-CZ" sz="1400" b="1" dirty="0" err="1"/>
              <a:t>need</a:t>
            </a:r>
            <a:r>
              <a:rPr lang="cs-CZ" sz="1400" b="1" dirty="0"/>
              <a:t> to </a:t>
            </a:r>
            <a:r>
              <a:rPr lang="cs-CZ" sz="1400" b="1" dirty="0" err="1"/>
              <a:t>get</a:t>
            </a:r>
            <a:r>
              <a:rPr lang="cs-CZ" sz="1400" b="1" dirty="0"/>
              <a:t> </a:t>
            </a:r>
            <a:r>
              <a:rPr lang="cs-CZ" sz="1400" b="1" dirty="0" err="1"/>
              <a:t>yourself</a:t>
            </a:r>
            <a:r>
              <a:rPr lang="cs-CZ" sz="1400" b="1" dirty="0"/>
              <a:t> </a:t>
            </a:r>
            <a:r>
              <a:rPr lang="cs-CZ" sz="1400" b="1" dirty="0" err="1"/>
              <a:t>looking</a:t>
            </a:r>
            <a:r>
              <a:rPr lang="cs-CZ" sz="1400" b="1" dirty="0"/>
              <a:t> </a:t>
            </a:r>
            <a:r>
              <a:rPr lang="cs-CZ" sz="1400" b="1" dirty="0" err="1"/>
              <a:t>clean</a:t>
            </a:r>
            <a:r>
              <a:rPr lang="cs-CZ" sz="1400" b="1" dirty="0"/>
              <a:t> and </a:t>
            </a:r>
            <a:r>
              <a:rPr lang="cs-CZ" sz="1400" b="1" dirty="0" err="1"/>
              <a:t>smart</a:t>
            </a:r>
            <a:r>
              <a:rPr lang="cs-CZ" sz="1400" b="1" dirty="0"/>
              <a:t> </a:t>
            </a:r>
            <a:r>
              <a:rPr lang="cs-CZ" sz="1400" b="1" dirty="0" err="1"/>
              <a:t>for</a:t>
            </a:r>
            <a:r>
              <a:rPr lang="cs-CZ" sz="1400" b="1" dirty="0"/>
              <a:t> </a:t>
            </a:r>
            <a:r>
              <a:rPr lang="cs-CZ" sz="1400" b="1" dirty="0" err="1"/>
              <a:t>the</a:t>
            </a:r>
            <a:r>
              <a:rPr lang="cs-CZ" sz="1400" b="1" dirty="0"/>
              <a:t> </a:t>
            </a:r>
            <a:r>
              <a:rPr lang="cs-CZ" sz="1400" b="1" dirty="0" err="1" smtClean="0"/>
              <a:t>day</a:t>
            </a:r>
            <a:r>
              <a:rPr lang="en-US" sz="1400" b="1" dirty="0" smtClean="0"/>
              <a:t> </a:t>
            </a:r>
            <a:r>
              <a:rPr lang="cs-CZ" sz="1400" b="1" dirty="0" err="1" smtClean="0"/>
              <a:t>ahead</a:t>
            </a:r>
            <a:r>
              <a:rPr lang="cs-CZ" sz="1400" b="1" dirty="0" smtClean="0"/>
              <a:t> </a:t>
            </a:r>
            <a:r>
              <a:rPr lang="cs-CZ" sz="1400" b="1" dirty="0"/>
              <a:t>(DRY OFF STEP)</a:t>
            </a:r>
            <a:endParaRPr lang="cs-CZ" sz="1400" dirty="0"/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Q3.3 </a:t>
            </a:r>
            <a:r>
              <a:rPr lang="cs-CZ" sz="1400" dirty="0" err="1"/>
              <a:t>Have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shaved</a:t>
            </a:r>
            <a:r>
              <a:rPr lang="cs-CZ" sz="1400" dirty="0"/>
              <a:t> </a:t>
            </a:r>
            <a:r>
              <a:rPr lang="cs-CZ" sz="1400" dirty="0" err="1"/>
              <a:t>this</a:t>
            </a:r>
            <a:r>
              <a:rPr lang="cs-CZ" sz="1400" dirty="0"/>
              <a:t> </a:t>
            </a:r>
            <a:r>
              <a:rPr lang="cs-CZ" sz="1400" dirty="0" err="1"/>
              <a:t>morning</a:t>
            </a:r>
            <a:r>
              <a:rPr lang="cs-CZ" sz="1400" dirty="0"/>
              <a:t>? Y=Q3.5 N &amp; NR=P3.4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P3.4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need</a:t>
            </a:r>
            <a:r>
              <a:rPr lang="cs-CZ" sz="1400" dirty="0"/>
              <a:t> to </a:t>
            </a:r>
            <a:r>
              <a:rPr lang="cs-CZ" sz="1400" dirty="0" err="1"/>
              <a:t>have</a:t>
            </a:r>
            <a:r>
              <a:rPr lang="cs-CZ" sz="1400" dirty="0"/>
              <a:t> a </a:t>
            </a:r>
            <a:r>
              <a:rPr lang="cs-CZ" sz="1400" dirty="0" err="1"/>
              <a:t>shave</a:t>
            </a:r>
            <a:r>
              <a:rPr lang="cs-CZ" sz="1400" dirty="0"/>
              <a:t> </a:t>
            </a:r>
            <a:r>
              <a:rPr lang="cs-CZ" sz="1400" dirty="0" err="1"/>
              <a:t>every</a:t>
            </a:r>
            <a:r>
              <a:rPr lang="cs-CZ" sz="1400" dirty="0"/>
              <a:t> </a:t>
            </a:r>
            <a:r>
              <a:rPr lang="cs-CZ" sz="1400" dirty="0" err="1"/>
              <a:t>day</a:t>
            </a:r>
            <a:r>
              <a:rPr lang="cs-CZ" sz="1400" dirty="0"/>
              <a:t>.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228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7"/>
            <a:ext cx="8964488" cy="5040559"/>
          </a:xfrm>
        </p:spPr>
        <p:txBody>
          <a:bodyPr/>
          <a:lstStyle/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</a:t>
            </a:r>
            <a:endParaRPr lang="en-US" sz="1600" dirty="0" smtClean="0"/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P4.4 </a:t>
            </a:r>
            <a:r>
              <a:rPr lang="cs-CZ" sz="1600" dirty="0"/>
              <a:t>Make </a:t>
            </a:r>
            <a:r>
              <a:rPr lang="cs-CZ" sz="1600" dirty="0" err="1"/>
              <a:t>sure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dry </a:t>
            </a:r>
            <a:r>
              <a:rPr lang="cs-CZ" sz="1600" dirty="0" err="1"/>
              <a:t>yourself</a:t>
            </a:r>
            <a:r>
              <a:rPr lang="cs-CZ" sz="1600" dirty="0"/>
              <a:t> </a:t>
            </a:r>
            <a:r>
              <a:rPr lang="cs-CZ" sz="1600" dirty="0" err="1"/>
              <a:t>thoroughly</a:t>
            </a:r>
            <a:r>
              <a:rPr lang="cs-CZ" sz="1600" dirty="0"/>
              <a:t>.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Q4.5 </a:t>
            </a:r>
            <a:r>
              <a:rPr lang="cs-CZ" sz="1600" dirty="0" err="1"/>
              <a:t>Have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put</a:t>
            </a:r>
            <a:r>
              <a:rPr lang="cs-CZ" sz="1600" dirty="0"/>
              <a:t> on </a:t>
            </a:r>
            <a:r>
              <a:rPr lang="cs-CZ" sz="1600" dirty="0" err="1"/>
              <a:t>some</a:t>
            </a:r>
            <a:r>
              <a:rPr lang="cs-CZ" sz="1600" dirty="0"/>
              <a:t> deodorant? N &amp; NR= P4.6 Y=P5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P4.6 </a:t>
            </a:r>
            <a:r>
              <a:rPr lang="cs-CZ" sz="1600" dirty="0" err="1"/>
              <a:t>Put</a:t>
            </a:r>
            <a:r>
              <a:rPr lang="cs-CZ" sz="1600" dirty="0"/>
              <a:t> on </a:t>
            </a:r>
            <a:r>
              <a:rPr lang="cs-CZ" sz="1600" dirty="0" err="1"/>
              <a:t>some</a:t>
            </a:r>
            <a:r>
              <a:rPr lang="cs-CZ" sz="1600" dirty="0"/>
              <a:t> deodorant </a:t>
            </a:r>
            <a:r>
              <a:rPr lang="cs-CZ" sz="1600" dirty="0" err="1"/>
              <a:t>before</a:t>
            </a:r>
            <a:r>
              <a:rPr lang="cs-CZ" sz="1600" dirty="0"/>
              <a:t> </a:t>
            </a:r>
            <a:r>
              <a:rPr lang="cs-CZ" sz="1600" dirty="0" err="1"/>
              <a:t>getting</a:t>
            </a:r>
            <a:r>
              <a:rPr lang="cs-CZ" sz="1600" dirty="0"/>
              <a:t> </a:t>
            </a:r>
            <a:r>
              <a:rPr lang="cs-CZ" sz="1600" dirty="0" err="1"/>
              <a:t>dressed</a:t>
            </a:r>
            <a:r>
              <a:rPr lang="cs-CZ" sz="1600" dirty="0"/>
              <a:t>.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P5 Great. </a:t>
            </a:r>
            <a:r>
              <a:rPr lang="cs-CZ" sz="1600" dirty="0" err="1"/>
              <a:t>Now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need</a:t>
            </a:r>
            <a:r>
              <a:rPr lang="cs-CZ" sz="1600" dirty="0"/>
              <a:t> to </a:t>
            </a:r>
            <a:r>
              <a:rPr lang="cs-CZ" sz="1600" dirty="0" err="1"/>
              <a:t>think</a:t>
            </a:r>
            <a:r>
              <a:rPr lang="cs-CZ" sz="1600" dirty="0"/>
              <a:t> </a:t>
            </a:r>
            <a:r>
              <a:rPr lang="cs-CZ" sz="1600" dirty="0" err="1"/>
              <a:t>about</a:t>
            </a:r>
            <a:r>
              <a:rPr lang="cs-CZ" sz="1600" dirty="0"/>
              <a:t> </a:t>
            </a:r>
            <a:r>
              <a:rPr lang="cs-CZ" sz="1600" dirty="0" err="1"/>
              <a:t>what</a:t>
            </a:r>
            <a:r>
              <a:rPr lang="cs-CZ" sz="1600" dirty="0"/>
              <a:t> </a:t>
            </a:r>
            <a:r>
              <a:rPr lang="cs-CZ" sz="1600" dirty="0" err="1"/>
              <a:t>clothes</a:t>
            </a:r>
            <a:r>
              <a:rPr lang="cs-CZ" sz="1600" dirty="0"/>
              <a:t> to </a:t>
            </a:r>
            <a:r>
              <a:rPr lang="cs-CZ" sz="1600" dirty="0" err="1"/>
              <a:t>wear</a:t>
            </a:r>
            <a:r>
              <a:rPr lang="cs-CZ" sz="1600" dirty="0"/>
              <a:t> </a:t>
            </a:r>
            <a:r>
              <a:rPr lang="cs-CZ" sz="1600" dirty="0" err="1"/>
              <a:t>today</a:t>
            </a:r>
            <a:r>
              <a:rPr lang="cs-CZ" sz="1600" dirty="0"/>
              <a:t>. </a:t>
            </a:r>
            <a:endParaRPr lang="en-US" sz="1600" dirty="0"/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(</a:t>
            </a:r>
            <a:r>
              <a:rPr lang="cs-CZ" sz="1600" b="1" dirty="0"/>
              <a:t>CHOOSE  CLOTHES STEP</a:t>
            </a:r>
            <a:r>
              <a:rPr lang="cs-CZ" sz="1600" dirty="0"/>
              <a:t>)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Q5.1 Do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need</a:t>
            </a:r>
            <a:r>
              <a:rPr lang="cs-CZ" sz="1600" dirty="0"/>
              <a:t> to </a:t>
            </a:r>
            <a:r>
              <a:rPr lang="cs-CZ" sz="1600" dirty="0" err="1"/>
              <a:t>look</a:t>
            </a:r>
            <a:r>
              <a:rPr lang="cs-CZ" sz="1600" dirty="0"/>
              <a:t> </a:t>
            </a:r>
            <a:r>
              <a:rPr lang="cs-CZ" sz="1600" dirty="0" err="1"/>
              <a:t>smart</a:t>
            </a:r>
            <a:r>
              <a:rPr lang="cs-CZ" sz="1600" dirty="0"/>
              <a:t> </a:t>
            </a:r>
            <a:r>
              <a:rPr lang="cs-CZ" sz="1600" dirty="0" err="1"/>
              <a:t>today</a:t>
            </a:r>
            <a:r>
              <a:rPr lang="cs-CZ" sz="1600" dirty="0"/>
              <a:t>? NR=Q5.2 Y &amp;N =P5.3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Q5.2 </a:t>
            </a:r>
            <a:r>
              <a:rPr lang="cs-CZ" sz="1600" dirty="0" err="1"/>
              <a:t>Have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got</a:t>
            </a:r>
            <a:r>
              <a:rPr lang="cs-CZ" sz="1600" dirty="0"/>
              <a:t> </a:t>
            </a:r>
            <a:r>
              <a:rPr lang="cs-CZ" sz="1600" dirty="0" err="1"/>
              <a:t>any</a:t>
            </a:r>
            <a:r>
              <a:rPr lang="cs-CZ" sz="1600" dirty="0"/>
              <a:t> </a:t>
            </a:r>
            <a:r>
              <a:rPr lang="cs-CZ" sz="1600" dirty="0" err="1"/>
              <a:t>meetings</a:t>
            </a:r>
            <a:r>
              <a:rPr lang="cs-CZ" sz="1600" dirty="0"/>
              <a:t> </a:t>
            </a:r>
            <a:r>
              <a:rPr lang="cs-CZ" sz="1600" dirty="0" err="1"/>
              <a:t>or</a:t>
            </a:r>
            <a:r>
              <a:rPr lang="cs-CZ" sz="1600" dirty="0"/>
              <a:t> are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going</a:t>
            </a:r>
            <a:r>
              <a:rPr lang="cs-CZ" sz="1600" dirty="0"/>
              <a:t> </a:t>
            </a:r>
            <a:r>
              <a:rPr lang="cs-CZ" sz="1600" dirty="0" err="1"/>
              <a:t>out</a:t>
            </a:r>
            <a:r>
              <a:rPr lang="cs-CZ" sz="1600" dirty="0"/>
              <a:t> </a:t>
            </a:r>
            <a:r>
              <a:rPr lang="cs-CZ" sz="1600" dirty="0" err="1"/>
              <a:t>somewhere</a:t>
            </a:r>
            <a:r>
              <a:rPr lang="cs-CZ" sz="1600" dirty="0"/>
              <a:t>? Y, N &amp;NR=P5.3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P5.3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think</a:t>
            </a:r>
            <a:r>
              <a:rPr lang="cs-CZ" sz="1600" dirty="0"/>
              <a:t> </a:t>
            </a:r>
            <a:r>
              <a:rPr lang="cs-CZ" sz="1600" dirty="0" err="1"/>
              <a:t>about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weather</a:t>
            </a:r>
            <a:r>
              <a:rPr lang="cs-CZ" sz="1600" dirty="0"/>
              <a:t>.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 </a:t>
            </a:r>
            <a:r>
              <a:rPr lang="cs-CZ" sz="1600" dirty="0" err="1"/>
              <a:t>particularly</a:t>
            </a:r>
            <a:r>
              <a:rPr lang="cs-CZ" sz="1600" dirty="0"/>
              <a:t> </a:t>
            </a:r>
            <a:r>
              <a:rPr lang="cs-CZ" sz="1600" dirty="0" err="1"/>
              <a:t>cold</a:t>
            </a:r>
            <a:r>
              <a:rPr lang="cs-CZ" sz="1600" dirty="0"/>
              <a:t> 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 err="1"/>
              <a:t>rainy</a:t>
            </a:r>
            <a:r>
              <a:rPr lang="cs-CZ" sz="1600" dirty="0"/>
              <a:t> </a:t>
            </a:r>
            <a:r>
              <a:rPr lang="cs-CZ" sz="1600" dirty="0" err="1"/>
              <a:t>today</a:t>
            </a:r>
            <a:r>
              <a:rPr lang="cs-CZ" sz="1600" dirty="0"/>
              <a:t>? Y, N &amp;NR=P5.4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P5.4 </a:t>
            </a:r>
            <a:r>
              <a:rPr lang="cs-CZ" sz="1600" dirty="0" err="1"/>
              <a:t>Now</a:t>
            </a:r>
            <a:r>
              <a:rPr lang="cs-CZ" sz="1600" dirty="0"/>
              <a:t> </a:t>
            </a:r>
            <a:r>
              <a:rPr lang="cs-CZ" sz="1600" dirty="0" err="1"/>
              <a:t>choose</a:t>
            </a:r>
            <a:r>
              <a:rPr lang="cs-CZ" sz="1600" dirty="0"/>
              <a:t>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suitable</a:t>
            </a:r>
            <a:r>
              <a:rPr lang="cs-CZ" sz="1600" dirty="0"/>
              <a:t> </a:t>
            </a:r>
            <a:r>
              <a:rPr lang="cs-CZ" sz="1600" dirty="0" err="1"/>
              <a:t>clothes</a:t>
            </a:r>
            <a:r>
              <a:rPr lang="cs-CZ" sz="1600" dirty="0"/>
              <a:t>.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Q5.5 Do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clothes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have</a:t>
            </a:r>
            <a:r>
              <a:rPr lang="cs-CZ" sz="1600" dirty="0"/>
              <a:t> </a:t>
            </a:r>
            <a:r>
              <a:rPr lang="cs-CZ" sz="1600" dirty="0" err="1"/>
              <a:t>chosen</a:t>
            </a:r>
            <a:r>
              <a:rPr lang="cs-CZ" sz="1600" dirty="0"/>
              <a:t> </a:t>
            </a:r>
            <a:r>
              <a:rPr lang="cs-CZ" sz="1600" dirty="0" err="1"/>
              <a:t>match</a:t>
            </a:r>
            <a:r>
              <a:rPr lang="cs-CZ" sz="1600" dirty="0"/>
              <a:t>? Y=P6 N&amp;NR=P5.51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P5.5.1 </a:t>
            </a:r>
            <a:r>
              <a:rPr lang="cs-CZ" sz="1600" dirty="0" err="1"/>
              <a:t>Choose</a:t>
            </a:r>
            <a:r>
              <a:rPr lang="cs-CZ" sz="1600" dirty="0"/>
              <a:t>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clothes</a:t>
            </a:r>
            <a:r>
              <a:rPr lang="cs-CZ" sz="1600" dirty="0"/>
              <a:t> </a:t>
            </a:r>
            <a:r>
              <a:rPr lang="cs-CZ" sz="1600" dirty="0" err="1"/>
              <a:t>that</a:t>
            </a:r>
            <a:r>
              <a:rPr lang="cs-CZ" sz="1600" dirty="0"/>
              <a:t> </a:t>
            </a:r>
            <a:r>
              <a:rPr lang="cs-CZ" sz="1600" dirty="0" err="1"/>
              <a:t>look</a:t>
            </a:r>
            <a:r>
              <a:rPr lang="cs-CZ" sz="1600" dirty="0"/>
              <a:t> </a:t>
            </a:r>
            <a:r>
              <a:rPr lang="cs-CZ" sz="1600" dirty="0" err="1"/>
              <a:t>good</a:t>
            </a:r>
            <a:r>
              <a:rPr lang="cs-CZ" sz="1600" dirty="0"/>
              <a:t> </a:t>
            </a:r>
            <a:r>
              <a:rPr lang="cs-CZ" sz="1600" dirty="0" err="1"/>
              <a:t>together</a:t>
            </a:r>
            <a:r>
              <a:rPr lang="cs-CZ" sz="1600" dirty="0"/>
              <a:t>.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P6 </a:t>
            </a:r>
            <a:r>
              <a:rPr lang="cs-CZ" sz="1600" dirty="0" err="1"/>
              <a:t>Right</a:t>
            </a:r>
            <a:r>
              <a:rPr lang="cs-CZ" sz="1600" dirty="0"/>
              <a:t>. </a:t>
            </a:r>
            <a:r>
              <a:rPr lang="cs-CZ" sz="1600" dirty="0" err="1"/>
              <a:t>Now</a:t>
            </a:r>
            <a:r>
              <a:rPr lang="cs-CZ" sz="1600" dirty="0"/>
              <a:t> </a:t>
            </a:r>
            <a:r>
              <a:rPr lang="cs-CZ" sz="1600" dirty="0" err="1"/>
              <a:t>put</a:t>
            </a:r>
            <a:r>
              <a:rPr lang="cs-CZ" sz="1600" dirty="0"/>
              <a:t> on </a:t>
            </a:r>
            <a:r>
              <a:rPr lang="cs-CZ" sz="1600" dirty="0" err="1"/>
              <a:t>your</a:t>
            </a:r>
            <a:r>
              <a:rPr lang="cs-CZ" sz="1600" dirty="0"/>
              <a:t> </a:t>
            </a:r>
            <a:r>
              <a:rPr lang="cs-CZ" sz="1600" dirty="0" err="1"/>
              <a:t>clothes</a:t>
            </a:r>
            <a:r>
              <a:rPr lang="cs-CZ" sz="1600" dirty="0"/>
              <a:t>.</a:t>
            </a:r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P7 </a:t>
            </a:r>
            <a:r>
              <a:rPr lang="cs-CZ" sz="1600" dirty="0" err="1"/>
              <a:t>Okay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next</a:t>
            </a:r>
            <a:r>
              <a:rPr lang="cs-CZ" sz="1600" dirty="0"/>
              <a:t> step </a:t>
            </a:r>
            <a:r>
              <a:rPr lang="cs-CZ" sz="1600" dirty="0" err="1"/>
              <a:t>is</a:t>
            </a:r>
            <a:r>
              <a:rPr lang="cs-CZ" sz="1600" dirty="0"/>
              <a:t> to </a:t>
            </a:r>
            <a:r>
              <a:rPr lang="cs-CZ" sz="1600" dirty="0" err="1"/>
              <a:t>check</a:t>
            </a:r>
            <a:r>
              <a:rPr lang="cs-CZ" sz="1600" dirty="0"/>
              <a:t> </a:t>
            </a:r>
            <a:r>
              <a:rPr lang="cs-CZ" sz="1600" dirty="0" err="1"/>
              <a:t>that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are </a:t>
            </a:r>
            <a:r>
              <a:rPr lang="cs-CZ" sz="1600" dirty="0" err="1"/>
              <a:t>ready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day</a:t>
            </a:r>
            <a:r>
              <a:rPr lang="cs-CZ" sz="1600" dirty="0"/>
              <a:t> </a:t>
            </a:r>
            <a:r>
              <a:rPr lang="cs-CZ" sz="1600" dirty="0" err="1"/>
              <a:t>ahead</a:t>
            </a:r>
            <a:r>
              <a:rPr lang="cs-CZ" sz="1600" dirty="0"/>
              <a:t>. </a:t>
            </a:r>
            <a:endParaRPr lang="en-US" sz="1600" dirty="0" smtClean="0"/>
          </a:p>
          <a:p>
            <a:pPr marL="2889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(</a:t>
            </a:r>
            <a:r>
              <a:rPr lang="cs-CZ" sz="1600" b="1" dirty="0"/>
              <a:t>READY  FOR DAY STEP</a:t>
            </a:r>
            <a:r>
              <a:rPr lang="cs-CZ" sz="16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836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i="1" dirty="0" smtClean="0"/>
              <a:t>GUIDE – </a:t>
            </a:r>
            <a:r>
              <a:rPr lang="cs-CZ" sz="2800" b="1" i="1" dirty="0" err="1" smtClean="0"/>
              <a:t>Voice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recognition</a:t>
            </a:r>
            <a:r>
              <a:rPr lang="cs-CZ" sz="2800" b="1" i="1" dirty="0" smtClean="0"/>
              <a:t> software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896544"/>
          </a:xfrm>
        </p:spPr>
        <p:txBody>
          <a:bodyPr>
            <a:noAutofit/>
          </a:bodyPr>
          <a:lstStyle/>
          <a:p>
            <a:r>
              <a:rPr lang="cs-CZ" sz="2000" dirty="0" err="1" smtClean="0"/>
              <a:t>The</a:t>
            </a:r>
            <a:r>
              <a:rPr lang="cs-CZ" sz="2000" dirty="0" smtClean="0"/>
              <a:t> GUIDE </a:t>
            </a:r>
            <a:r>
              <a:rPr lang="cs-CZ" sz="2000" dirty="0" err="1" smtClean="0"/>
              <a:t>monitors</a:t>
            </a:r>
            <a:r>
              <a:rPr lang="cs-CZ" sz="2000" dirty="0" smtClean="0"/>
              <a:t> user’s </a:t>
            </a:r>
            <a:r>
              <a:rPr lang="cs-CZ" sz="2000" dirty="0" err="1" smtClean="0"/>
              <a:t>progress</a:t>
            </a:r>
            <a:r>
              <a:rPr lang="cs-CZ" sz="2000" dirty="0" smtClean="0"/>
              <a:t> by </a:t>
            </a:r>
            <a:r>
              <a:rPr lang="cs-CZ" sz="2000" b="1" dirty="0" err="1" smtClean="0"/>
              <a:t>verbally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prompting</a:t>
            </a:r>
            <a:r>
              <a:rPr lang="cs-CZ" sz="2000" b="1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asking</a:t>
            </a:r>
            <a:r>
              <a:rPr lang="cs-CZ" sz="2000" dirty="0" smtClean="0"/>
              <a:t> </a:t>
            </a:r>
            <a:r>
              <a:rPr lang="cs-CZ" sz="2000" dirty="0" err="1" smtClean="0"/>
              <a:t>questions</a:t>
            </a:r>
            <a:r>
              <a:rPr lang="cs-CZ" sz="2000" dirty="0" smtClean="0"/>
              <a:t>,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receiving</a:t>
            </a:r>
            <a:r>
              <a:rPr lang="cs-CZ" sz="2000" dirty="0" smtClean="0"/>
              <a:t> </a:t>
            </a:r>
            <a:r>
              <a:rPr lang="cs-CZ" sz="2000" dirty="0" err="1" smtClean="0"/>
              <a:t>verbal</a:t>
            </a:r>
            <a:r>
              <a:rPr lang="cs-CZ" sz="2000" dirty="0" smtClean="0"/>
              <a:t> </a:t>
            </a:r>
            <a:r>
              <a:rPr lang="cs-CZ" sz="2000" dirty="0" err="1" smtClean="0"/>
              <a:t>answers</a:t>
            </a:r>
            <a:r>
              <a:rPr lang="cs-CZ" sz="2000" dirty="0" smtClean="0"/>
              <a:t>. In </a:t>
            </a:r>
            <a:r>
              <a:rPr lang="cs-CZ" sz="2000" dirty="0" err="1" smtClean="0"/>
              <a:t>order</a:t>
            </a:r>
            <a:r>
              <a:rPr lang="cs-CZ" sz="2000" dirty="0" smtClean="0"/>
              <a:t> to </a:t>
            </a:r>
            <a:r>
              <a:rPr lang="cs-CZ" sz="2000" dirty="0" err="1" smtClean="0"/>
              <a:t>receive</a:t>
            </a:r>
            <a:r>
              <a:rPr lang="cs-CZ" sz="2000" dirty="0" smtClean="0"/>
              <a:t> </a:t>
            </a:r>
            <a:r>
              <a:rPr lang="cs-CZ" sz="2000" dirty="0" err="1" smtClean="0"/>
              <a:t>verbal</a:t>
            </a:r>
            <a:r>
              <a:rPr lang="cs-CZ" sz="2000" dirty="0" smtClean="0"/>
              <a:t> input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computer</a:t>
            </a:r>
            <a:r>
              <a:rPr lang="cs-CZ" sz="2000" dirty="0" smtClean="0"/>
              <a:t> </a:t>
            </a:r>
            <a:r>
              <a:rPr lang="cs-CZ" sz="2000" dirty="0" err="1" smtClean="0"/>
              <a:t>needs</a:t>
            </a:r>
            <a:r>
              <a:rPr lang="cs-CZ" sz="2000" dirty="0" smtClean="0"/>
              <a:t> to run </a:t>
            </a:r>
            <a:r>
              <a:rPr lang="cs-CZ" sz="2000" dirty="0" err="1" smtClean="0"/>
              <a:t>voice</a:t>
            </a:r>
            <a:r>
              <a:rPr lang="cs-CZ" sz="2000" dirty="0" smtClean="0"/>
              <a:t> </a:t>
            </a:r>
            <a:r>
              <a:rPr lang="cs-CZ" sz="2000" dirty="0" err="1" smtClean="0"/>
              <a:t>recognition</a:t>
            </a:r>
            <a:r>
              <a:rPr lang="cs-CZ" sz="2000" dirty="0" smtClean="0"/>
              <a:t> software Dragon </a:t>
            </a:r>
            <a:r>
              <a:rPr lang="cs-CZ" sz="2000" dirty="0" err="1" smtClean="0"/>
              <a:t>Naturally</a:t>
            </a:r>
            <a:r>
              <a:rPr lang="cs-CZ" sz="2000" dirty="0" smtClean="0"/>
              <a:t> </a:t>
            </a:r>
            <a:r>
              <a:rPr lang="cs-CZ" sz="2000" dirty="0" err="1" smtClean="0"/>
              <a:t>Speaking</a:t>
            </a:r>
            <a:r>
              <a:rPr lang="cs-CZ" sz="2000" dirty="0" smtClean="0"/>
              <a:t> 9.5 </a:t>
            </a:r>
            <a:r>
              <a:rPr lang="cs-CZ" sz="2000" dirty="0" err="1" smtClean="0"/>
              <a:t>Training</a:t>
            </a:r>
            <a:r>
              <a:rPr lang="cs-CZ" sz="2000" dirty="0" smtClean="0"/>
              <a:t> in </a:t>
            </a:r>
            <a:r>
              <a:rPr lang="cs-CZ" sz="2000" dirty="0" err="1" smtClean="0"/>
              <a:t>using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voice</a:t>
            </a:r>
            <a:r>
              <a:rPr lang="cs-CZ" sz="2000" dirty="0" smtClean="0"/>
              <a:t> </a:t>
            </a:r>
            <a:r>
              <a:rPr lang="cs-CZ" sz="2000" dirty="0" err="1" smtClean="0"/>
              <a:t>recognition</a:t>
            </a:r>
            <a:r>
              <a:rPr lang="cs-CZ" sz="2000" dirty="0" smtClean="0"/>
              <a:t> software </a:t>
            </a:r>
            <a:r>
              <a:rPr lang="cs-CZ" sz="2000" dirty="0" err="1" smtClean="0"/>
              <a:t>takes</a:t>
            </a:r>
            <a:r>
              <a:rPr lang="cs-CZ" sz="2000" dirty="0" smtClean="0"/>
              <a:t> </a:t>
            </a:r>
            <a:r>
              <a:rPr lang="cs-CZ" sz="2000" dirty="0" err="1" smtClean="0"/>
              <a:t>only</a:t>
            </a:r>
            <a:r>
              <a:rPr lang="cs-CZ" sz="2000" dirty="0" smtClean="0"/>
              <a:t> a </a:t>
            </a:r>
            <a:r>
              <a:rPr lang="cs-CZ" sz="2000" dirty="0" err="1" smtClean="0"/>
              <a:t>minute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two</a:t>
            </a:r>
            <a:r>
              <a:rPr lang="cs-CZ" sz="2000" dirty="0" smtClean="0"/>
              <a:t> – </a:t>
            </a:r>
            <a:r>
              <a:rPr lang="cs-CZ" sz="2000" dirty="0" err="1" smtClean="0"/>
              <a:t>enough</a:t>
            </a:r>
            <a:r>
              <a:rPr lang="cs-CZ" sz="2000" dirty="0" smtClean="0"/>
              <a:t> </a:t>
            </a:r>
            <a:r>
              <a:rPr lang="cs-CZ" sz="2000" dirty="0" err="1" smtClean="0"/>
              <a:t>time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user to </a:t>
            </a:r>
            <a:r>
              <a:rPr lang="cs-CZ" sz="2000" dirty="0" err="1" smtClean="0"/>
              <a:t>say</a:t>
            </a:r>
            <a:r>
              <a:rPr lang="cs-CZ" sz="2000" dirty="0" smtClean="0"/>
              <a:t> </a:t>
            </a:r>
            <a:r>
              <a:rPr lang="cs-CZ" sz="2000" dirty="0" err="1" smtClean="0"/>
              <a:t>each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five</a:t>
            </a:r>
            <a:r>
              <a:rPr lang="cs-CZ" sz="2000" dirty="0" smtClean="0"/>
              <a:t> </a:t>
            </a:r>
            <a:r>
              <a:rPr lang="cs-CZ" sz="2000" dirty="0" err="1" smtClean="0"/>
              <a:t>commands</a:t>
            </a:r>
            <a:r>
              <a:rPr lang="cs-CZ" sz="2000" dirty="0" smtClean="0"/>
              <a:t> </a:t>
            </a:r>
            <a:r>
              <a:rPr lang="cs-CZ" sz="2000" dirty="0" err="1" smtClean="0"/>
              <a:t>three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four</a:t>
            </a:r>
            <a:r>
              <a:rPr lang="cs-CZ" sz="2000" dirty="0" smtClean="0"/>
              <a:t> </a:t>
            </a:r>
            <a:r>
              <a:rPr lang="cs-CZ" sz="2000" dirty="0" err="1" smtClean="0"/>
              <a:t>times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i="1" dirty="0" smtClean="0"/>
              <a:t>GUIDE – </a:t>
            </a:r>
            <a:r>
              <a:rPr lang="cs-CZ" sz="2000" i="1" dirty="0" err="1" smtClean="0"/>
              <a:t>Protocol</a:t>
            </a:r>
            <a:r>
              <a:rPr lang="cs-CZ" sz="2000" i="1" dirty="0" smtClean="0"/>
              <a:t> </a:t>
            </a:r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protocol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b="1" dirty="0" err="1" smtClean="0"/>
              <a:t>decision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tree</a:t>
            </a:r>
            <a:r>
              <a:rPr lang="cs-CZ" sz="2000" b="1" dirty="0" smtClean="0"/>
              <a:t> module </a:t>
            </a:r>
            <a:r>
              <a:rPr lang="cs-CZ" sz="2000" dirty="0" err="1" smtClean="0"/>
              <a:t>within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GUIDE software </a:t>
            </a:r>
            <a:r>
              <a:rPr lang="cs-CZ" sz="2000" dirty="0" err="1" smtClean="0"/>
              <a:t>is</a:t>
            </a:r>
            <a:r>
              <a:rPr lang="cs-CZ" sz="2000" dirty="0" smtClean="0"/>
              <a:t> a </a:t>
            </a:r>
            <a:r>
              <a:rPr lang="cs-CZ" sz="2000" dirty="0" err="1" smtClean="0"/>
              <a:t>carefully</a:t>
            </a:r>
            <a:r>
              <a:rPr lang="cs-CZ" sz="2000" dirty="0" smtClean="0"/>
              <a:t> </a:t>
            </a:r>
            <a:r>
              <a:rPr lang="cs-CZ" sz="2000" dirty="0" err="1" smtClean="0"/>
              <a:t>crafted</a:t>
            </a:r>
            <a:r>
              <a:rPr lang="cs-CZ" sz="2000" dirty="0" smtClean="0"/>
              <a:t> </a:t>
            </a:r>
            <a:r>
              <a:rPr lang="cs-CZ" sz="2000" dirty="0" err="1" smtClean="0"/>
              <a:t>sequence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steps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checks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can</a:t>
            </a:r>
            <a:r>
              <a:rPr lang="cs-CZ" sz="2000" dirty="0" smtClean="0"/>
              <a:t> </a:t>
            </a:r>
            <a:r>
              <a:rPr lang="cs-CZ" sz="2000" dirty="0" err="1" smtClean="0"/>
              <a:t>guide</a:t>
            </a:r>
            <a:r>
              <a:rPr lang="cs-CZ" sz="2000" dirty="0" smtClean="0"/>
              <a:t> </a:t>
            </a:r>
            <a:r>
              <a:rPr lang="cs-CZ" sz="2000" dirty="0" err="1" smtClean="0"/>
              <a:t>users</a:t>
            </a:r>
            <a:r>
              <a:rPr lang="cs-CZ" sz="2000" dirty="0" smtClean="0"/>
              <a:t> to </a:t>
            </a:r>
            <a:r>
              <a:rPr lang="cs-CZ" sz="2000" dirty="0" err="1" smtClean="0"/>
              <a:t>successful</a:t>
            </a:r>
            <a:r>
              <a:rPr lang="cs-CZ" sz="2000" dirty="0" smtClean="0"/>
              <a:t> </a:t>
            </a:r>
            <a:r>
              <a:rPr lang="cs-CZ" sz="2000" dirty="0" err="1" smtClean="0"/>
              <a:t>completion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given</a:t>
            </a:r>
            <a:r>
              <a:rPr lang="cs-CZ" sz="2000" dirty="0" smtClean="0"/>
              <a:t> </a:t>
            </a:r>
            <a:r>
              <a:rPr lang="cs-CZ" sz="2000" dirty="0" err="1" smtClean="0"/>
              <a:t>task</a:t>
            </a:r>
            <a:r>
              <a:rPr lang="cs-CZ" sz="2000" dirty="0" smtClean="0"/>
              <a:t>.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success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GUIDE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almost</a:t>
            </a:r>
            <a:r>
              <a:rPr lang="cs-CZ" sz="2000" dirty="0" smtClean="0"/>
              <a:t> </a:t>
            </a:r>
            <a:r>
              <a:rPr lang="cs-CZ" sz="2000" dirty="0" err="1" smtClean="0"/>
              <a:t>completely</a:t>
            </a:r>
            <a:r>
              <a:rPr lang="cs-CZ" sz="2000" dirty="0" smtClean="0"/>
              <a:t> </a:t>
            </a:r>
            <a:r>
              <a:rPr lang="cs-CZ" sz="2000" dirty="0" err="1" smtClean="0"/>
              <a:t>dependent</a:t>
            </a:r>
            <a:r>
              <a:rPr lang="cs-CZ" sz="2000" dirty="0" smtClean="0"/>
              <a:t> </a:t>
            </a:r>
            <a:r>
              <a:rPr lang="cs-CZ" sz="2000" dirty="0" err="1" smtClean="0"/>
              <a:t>upon</a:t>
            </a:r>
            <a:r>
              <a:rPr lang="cs-CZ" sz="2000" dirty="0" smtClean="0"/>
              <a:t> </a:t>
            </a:r>
            <a:r>
              <a:rPr lang="cs-CZ" sz="2000" dirty="0" err="1" smtClean="0"/>
              <a:t>having</a:t>
            </a:r>
            <a:r>
              <a:rPr lang="cs-CZ" sz="2000" dirty="0" smtClean="0"/>
              <a:t> a </a:t>
            </a:r>
            <a:r>
              <a:rPr lang="cs-CZ" sz="2000" b="1" dirty="0" err="1" smtClean="0">
                <a:solidFill>
                  <a:srgbClr val="488A4E"/>
                </a:solidFill>
              </a:rPr>
              <a:t>rigorous</a:t>
            </a:r>
            <a:r>
              <a:rPr lang="cs-CZ" sz="2000" b="1" dirty="0" smtClean="0">
                <a:solidFill>
                  <a:srgbClr val="488A4E"/>
                </a:solidFill>
              </a:rPr>
              <a:t> </a:t>
            </a:r>
            <a:r>
              <a:rPr lang="cs-CZ" sz="2000" b="1" dirty="0" err="1" smtClean="0">
                <a:solidFill>
                  <a:srgbClr val="488A4E"/>
                </a:solidFill>
              </a:rPr>
              <a:t>protocol</a:t>
            </a:r>
            <a:r>
              <a:rPr lang="cs-CZ" sz="2000" dirty="0" smtClean="0"/>
              <a:t>,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will</a:t>
            </a:r>
            <a:r>
              <a:rPr lang="cs-CZ" sz="2000" dirty="0" smtClean="0"/>
              <a:t> ‘</a:t>
            </a:r>
            <a:r>
              <a:rPr lang="cs-CZ" sz="2000" dirty="0" err="1" smtClean="0"/>
              <a:t>scaffold’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executive</a:t>
            </a:r>
            <a:r>
              <a:rPr lang="cs-CZ" sz="2000" dirty="0" smtClean="0"/>
              <a:t> </a:t>
            </a:r>
            <a:r>
              <a:rPr lang="cs-CZ" sz="2000" dirty="0" err="1" smtClean="0"/>
              <a:t>function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users</a:t>
            </a:r>
            <a:r>
              <a:rPr lang="cs-CZ" sz="2000" dirty="0" smtClean="0"/>
              <a:t>, </a:t>
            </a:r>
            <a:r>
              <a:rPr lang="cs-CZ" sz="2000" dirty="0" err="1" smtClean="0"/>
              <a:t>make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most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self</a:t>
            </a:r>
            <a:r>
              <a:rPr lang="cs-CZ" sz="2000" dirty="0" smtClean="0"/>
              <a:t>-monitoring </a:t>
            </a:r>
            <a:r>
              <a:rPr lang="cs-CZ" sz="2000" dirty="0" err="1" smtClean="0"/>
              <a:t>skills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have</a:t>
            </a:r>
            <a:r>
              <a:rPr lang="cs-CZ" sz="2000" dirty="0" smtClean="0"/>
              <a:t>,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manage</a:t>
            </a:r>
            <a:r>
              <a:rPr lang="cs-CZ" sz="2000" dirty="0" smtClean="0"/>
              <a:t> to </a:t>
            </a:r>
            <a:r>
              <a:rPr lang="cs-CZ" sz="2000" dirty="0" err="1" smtClean="0"/>
              <a:t>lead</a:t>
            </a:r>
            <a:r>
              <a:rPr lang="cs-CZ" sz="2000" dirty="0" smtClean="0"/>
              <a:t> </a:t>
            </a:r>
            <a:r>
              <a:rPr lang="cs-CZ" sz="2000" dirty="0" err="1" smtClean="0"/>
              <a:t>users</a:t>
            </a:r>
            <a:r>
              <a:rPr lang="cs-CZ" sz="2000" dirty="0" smtClean="0"/>
              <a:t> </a:t>
            </a:r>
            <a:r>
              <a:rPr lang="cs-CZ" sz="2000" dirty="0" err="1" smtClean="0"/>
              <a:t>toward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goal</a:t>
            </a:r>
            <a:r>
              <a:rPr lang="cs-CZ" sz="2000" dirty="0" smtClean="0"/>
              <a:t>, </a:t>
            </a:r>
            <a:r>
              <a:rPr lang="cs-CZ" sz="2000" dirty="0" err="1" smtClean="0"/>
              <a:t>without</a:t>
            </a:r>
            <a:r>
              <a:rPr lang="cs-CZ" sz="2000" dirty="0" smtClean="0"/>
              <a:t> </a:t>
            </a:r>
            <a:r>
              <a:rPr lang="cs-CZ" sz="2000" dirty="0" err="1" smtClean="0"/>
              <a:t>leading</a:t>
            </a:r>
            <a:r>
              <a:rPr lang="cs-CZ" sz="2000" dirty="0" smtClean="0"/>
              <a:t> </a:t>
            </a:r>
            <a:r>
              <a:rPr lang="cs-CZ" sz="2000" dirty="0" err="1" smtClean="0"/>
              <a:t>them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error</a:t>
            </a:r>
            <a:r>
              <a:rPr lang="cs-CZ" sz="2000" dirty="0" smtClean="0"/>
              <a:t>.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Zatím klinicky netestováno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 smtClean="0"/>
              <a:t>Přístroje pomáhající </a:t>
            </a:r>
          </a:p>
          <a:p>
            <a:r>
              <a:rPr lang="cs-CZ" sz="2400" dirty="0" smtClean="0"/>
              <a:t>Rozpoznávat (třeba obličeje či objekty)</a:t>
            </a:r>
          </a:p>
          <a:p>
            <a:r>
              <a:rPr lang="cs-CZ" sz="2400" dirty="0" smtClean="0"/>
              <a:t>Pamatovat si (využívající více vjemů – doprovodit to, co je vnímané okem, i zvukem)</a:t>
            </a:r>
          </a:p>
          <a:p>
            <a:r>
              <a:rPr lang="cs-CZ" sz="2400" dirty="0" smtClean="0"/>
              <a:t>Rozpoznávat emoční nastavení jiné osoby</a:t>
            </a:r>
          </a:p>
          <a:p>
            <a:r>
              <a:rPr lang="cs-CZ" sz="2400" dirty="0" smtClean="0"/>
              <a:t> uvědomění si vlastní pozice v prostoru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Předpokládá se </a:t>
            </a:r>
            <a:r>
              <a:rPr lang="cs-CZ" sz="2400" dirty="0" smtClean="0"/>
              <a:t>využití např. </a:t>
            </a:r>
          </a:p>
          <a:p>
            <a:r>
              <a:rPr lang="cs-CZ" sz="2400" dirty="0" smtClean="0"/>
              <a:t>virtuální či rozšířené reality,</a:t>
            </a:r>
          </a:p>
          <a:p>
            <a:r>
              <a:rPr lang="cs-CZ" sz="2400" dirty="0" err="1" smtClean="0"/>
              <a:t>smart</a:t>
            </a:r>
            <a:r>
              <a:rPr lang="cs-CZ" sz="2400" dirty="0" smtClean="0"/>
              <a:t> </a:t>
            </a:r>
            <a:r>
              <a:rPr lang="cs-CZ" sz="2400" dirty="0" err="1" smtClean="0"/>
              <a:t>phone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0" y="-2903"/>
            <a:ext cx="9143999" cy="6816279"/>
            <a:chOff x="19398" y="92868"/>
            <a:chExt cx="9143999" cy="6816279"/>
          </a:xfrm>
        </p:grpSpPr>
        <p:pic>
          <p:nvPicPr>
            <p:cNvPr id="2" name="Picture 3" descr="SPES_logo_O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56" y="1156493"/>
              <a:ext cx="227330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5"/>
            <p:cNvCxnSpPr/>
            <p:nvPr/>
          </p:nvCxnSpPr>
          <p:spPr>
            <a:xfrm>
              <a:off x="2931319" y="1577181"/>
              <a:ext cx="4392612" cy="0"/>
            </a:xfrm>
            <a:prstGeom prst="line">
              <a:avLst/>
            </a:prstGeom>
            <a:ln w="15875" cap="rnd" cmpd="sng">
              <a:solidFill>
                <a:srgbClr val="5F5F5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7"/>
            <p:cNvCxnSpPr/>
            <p:nvPr/>
          </p:nvCxnSpPr>
          <p:spPr>
            <a:xfrm rot="16200000" flipV="1">
              <a:off x="4456906" y="3509169"/>
              <a:ext cx="6480175" cy="25400"/>
            </a:xfrm>
            <a:prstGeom prst="line">
              <a:avLst/>
            </a:prstGeom>
            <a:ln w="15875" cap="rnd" cmpd="sng">
              <a:solidFill>
                <a:srgbClr val="5F5F5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22"/>
            <p:cNvSpPr/>
            <p:nvPr/>
          </p:nvSpPr>
          <p:spPr>
            <a:xfrm>
              <a:off x="19398" y="92868"/>
              <a:ext cx="2911921" cy="900113"/>
            </a:xfrm>
            <a:prstGeom prst="rect">
              <a:avLst/>
            </a:prstGeom>
            <a:solidFill>
              <a:srgbClr val="68B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6" name="Rectangle 23"/>
            <p:cNvSpPr/>
            <p:nvPr/>
          </p:nvSpPr>
          <p:spPr>
            <a:xfrm>
              <a:off x="6676230" y="92868"/>
              <a:ext cx="2487167" cy="900113"/>
            </a:xfrm>
            <a:prstGeom prst="rect">
              <a:avLst/>
            </a:prstGeom>
            <a:solidFill>
              <a:srgbClr val="F1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pic>
          <p:nvPicPr>
            <p:cNvPr id="7" name="Picture 16" descr="logo_combine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231" y="6330156"/>
              <a:ext cx="2316163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iStock_000011047335Mediu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306" y="92868"/>
              <a:ext cx="1350963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 descr="iStock_000010694900Mediu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706" y="92868"/>
              <a:ext cx="120332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 descr="iStock_000001650073Medium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344" y="92868"/>
              <a:ext cx="1350962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21"/>
            <p:cNvSpPr txBox="1"/>
            <p:nvPr/>
          </p:nvSpPr>
          <p:spPr>
            <a:xfrm>
              <a:off x="5380831" y="1227931"/>
              <a:ext cx="2808288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+mn-ea"/>
                </a:rPr>
                <a:t>www.spes-project.eu</a:t>
              </a:r>
            </a:p>
          </p:txBody>
        </p:sp>
        <p:pic>
          <p:nvPicPr>
            <p:cNvPr id="12" name="Picture 4" descr="brainStimulation_firstTouch1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r="35"/>
            <a:stretch>
              <a:fillRect/>
            </a:stretch>
          </p:blipFill>
          <p:spPr bwMode="auto">
            <a:xfrm>
              <a:off x="107156" y="2658268"/>
              <a:ext cx="3263900" cy="333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888" y="1076499"/>
              <a:ext cx="1142006" cy="583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3"/>
            <p:cNvSpPr txBox="1">
              <a:spLocks noChangeArrowheads="1"/>
            </p:cNvSpPr>
            <p:nvPr/>
          </p:nvSpPr>
          <p:spPr bwMode="auto">
            <a:xfrm>
              <a:off x="2877344" y="1242601"/>
              <a:ext cx="22174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de-DE" altLang="cs-CZ" b="1" dirty="0">
                  <a:solidFill>
                    <a:srgbClr val="68B92E"/>
                  </a:solidFill>
                </a:rPr>
                <a:t>Brain </a:t>
              </a:r>
              <a:r>
                <a:rPr lang="de-DE" altLang="cs-CZ" b="1" dirty="0" smtClean="0">
                  <a:solidFill>
                    <a:srgbClr val="68B92E"/>
                  </a:solidFill>
                </a:rPr>
                <a:t>Stimulation</a:t>
              </a:r>
              <a:endParaRPr lang="cs-CZ" altLang="cs-CZ" b="1" dirty="0" smtClean="0">
                <a:solidFill>
                  <a:srgbClr val="68B92E"/>
                </a:solidFill>
              </a:endParaRPr>
            </a:p>
            <a:p>
              <a:pPr algn="ctr" eaLnBrk="1" hangingPunct="1"/>
              <a:r>
                <a:rPr lang="cs-CZ" altLang="cs-CZ" dirty="0" err="1" smtClean="0">
                  <a:solidFill>
                    <a:srgbClr val="68B92E"/>
                  </a:solidFill>
                </a:rPr>
                <a:t>eScapBook</a:t>
              </a:r>
              <a:endParaRPr lang="de-DE" altLang="cs-CZ" dirty="0">
                <a:solidFill>
                  <a:srgbClr val="68B92E"/>
                </a:solidFill>
              </a:endParaRPr>
            </a:p>
          </p:txBody>
        </p:sp>
      </p:grp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2948284" y="2276872"/>
            <a:ext cx="511204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1" eaLnBrk="1" hangingPunct="1">
              <a:buClr>
                <a:srgbClr val="68B92E"/>
              </a:buClr>
              <a:buSzPct val="102000"/>
              <a:buFont typeface="Arial" pitchFamily="34" charset="0"/>
              <a:buChar char="•"/>
            </a:pPr>
            <a:endParaRPr lang="en-IE" altLang="cs-CZ" sz="1800" dirty="0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>
              <a:buClr>
                <a:srgbClr val="68B92E"/>
              </a:buClr>
              <a:buSzPct val="102000"/>
              <a:buFont typeface="Arial" pitchFamily="34" charset="0"/>
              <a:buChar char="•"/>
            </a:pP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 zpomalení procesu ztrát funkcí</a:t>
            </a:r>
            <a:endParaRPr lang="en-IE" altLang="cs-CZ" sz="1800" dirty="0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>
              <a:buClr>
                <a:srgbClr val="68B92E"/>
              </a:buClr>
              <a:buSzPct val="102000"/>
              <a:buFont typeface="Arial" pitchFamily="34" charset="0"/>
              <a:buChar char="•"/>
            </a:pP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 r</a:t>
            </a:r>
            <a:r>
              <a:rPr lang="en-IE" altLang="cs-CZ" sz="1800" dirty="0" smtClean="0">
                <a:solidFill>
                  <a:srgbClr val="000000"/>
                </a:solidFill>
                <a:latin typeface="Verdana" pitchFamily="34" charset="0"/>
              </a:rPr>
              <a:t>e-a</a:t>
            </a: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k</a:t>
            </a:r>
            <a:r>
              <a:rPr lang="en-IE" altLang="cs-CZ" sz="1800" dirty="0" err="1" smtClean="0">
                <a:solidFill>
                  <a:srgbClr val="000000"/>
                </a:solidFill>
                <a:latin typeface="Verdana" pitchFamily="34" charset="0"/>
              </a:rPr>
              <a:t>tiva</a:t>
            </a:r>
            <a:r>
              <a:rPr lang="cs-CZ" altLang="cs-CZ" sz="1800" dirty="0" err="1" smtClean="0">
                <a:solidFill>
                  <a:srgbClr val="000000"/>
                </a:solidFill>
                <a:latin typeface="Verdana" pitchFamily="34" charset="0"/>
              </a:rPr>
              <a:t>ci</a:t>
            </a: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 k</a:t>
            </a:r>
            <a:r>
              <a:rPr lang="en-IE" altLang="cs-CZ" sz="1800" dirty="0" err="1" smtClean="0">
                <a:solidFill>
                  <a:srgbClr val="000000"/>
                </a:solidFill>
                <a:latin typeface="Verdana" pitchFamily="34" charset="0"/>
              </a:rPr>
              <a:t>ognitiv</a:t>
            </a:r>
            <a:r>
              <a:rPr lang="cs-CZ" altLang="cs-CZ" sz="1800" dirty="0" err="1" smtClean="0">
                <a:solidFill>
                  <a:srgbClr val="000000"/>
                </a:solidFill>
                <a:latin typeface="Verdana" pitchFamily="34" charset="0"/>
              </a:rPr>
              <a:t>ních</a:t>
            </a: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 funkcí</a:t>
            </a:r>
            <a:endParaRPr lang="en-IE" altLang="cs-CZ" sz="1800" dirty="0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>
              <a:buClr>
                <a:srgbClr val="68B92E"/>
              </a:buClr>
              <a:buSzPct val="102000"/>
              <a:buFont typeface="Arial" pitchFamily="34" charset="0"/>
              <a:buChar char="•"/>
            </a:pP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altLang="cs-CZ" dirty="0" smtClean="0">
                <a:solidFill>
                  <a:srgbClr val="000000"/>
                </a:solidFill>
                <a:latin typeface="Verdana" pitchFamily="34" charset="0"/>
              </a:rPr>
              <a:t>zlepšení sc</a:t>
            </a: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hopnosti k</a:t>
            </a:r>
            <a:r>
              <a:rPr lang="en-IE" altLang="cs-CZ" sz="1800" dirty="0" err="1" smtClean="0">
                <a:solidFill>
                  <a:srgbClr val="000000"/>
                </a:solidFill>
                <a:latin typeface="Verdana" pitchFamily="34" charset="0"/>
              </a:rPr>
              <a:t>omuni</a:t>
            </a: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kovat</a:t>
            </a:r>
          </a:p>
          <a:p>
            <a:pPr lvl="1" eaLnBrk="1" hangingPunct="1">
              <a:buClr>
                <a:srgbClr val="68B92E"/>
              </a:buClr>
              <a:buSzPct val="102000"/>
              <a:buFont typeface="Arial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altLang="cs-CZ" dirty="0" smtClean="0">
                <a:solidFill>
                  <a:srgbClr val="000000"/>
                </a:solidFill>
                <a:latin typeface="Verdana" pitchFamily="34" charset="0"/>
              </a:rPr>
              <a:t>pocit „pohody“,</a:t>
            </a:r>
          </a:p>
          <a:p>
            <a:pPr lvl="1" eaLnBrk="1" hangingPunct="1">
              <a:buClr>
                <a:srgbClr val="68B92E"/>
              </a:buClr>
              <a:buSzPct val="102000"/>
              <a:buFont typeface="Arial" pitchFamily="34" charset="0"/>
              <a:buChar char="•"/>
            </a:pPr>
            <a:endParaRPr lang="en-IE" altLang="cs-CZ" sz="1800" dirty="0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>
              <a:buClr>
                <a:srgbClr val="68B92E"/>
              </a:buClr>
              <a:buSzPct val="102000"/>
            </a:pPr>
            <a:r>
              <a:rPr lang="cs-CZ" altLang="cs-CZ" b="1" dirty="0">
                <a:solidFill>
                  <a:srgbClr val="68B92E"/>
                </a:solidFill>
              </a:rPr>
              <a:t>a tak přispívá k p</a:t>
            </a:r>
            <a:r>
              <a:rPr lang="en-IE" altLang="cs-CZ" b="1" dirty="0" err="1">
                <a:solidFill>
                  <a:srgbClr val="68B92E"/>
                </a:solidFill>
              </a:rPr>
              <a:t>reven</a:t>
            </a:r>
            <a:r>
              <a:rPr lang="cs-CZ" altLang="cs-CZ" b="1" dirty="0" err="1">
                <a:solidFill>
                  <a:srgbClr val="68B92E"/>
                </a:solidFill>
              </a:rPr>
              <a:t>ci</a:t>
            </a:r>
            <a:r>
              <a:rPr lang="en-IE" altLang="cs-CZ" b="1" dirty="0">
                <a:solidFill>
                  <a:srgbClr val="68B92E"/>
                </a:solidFill>
              </a:rPr>
              <a:t> </a:t>
            </a:r>
            <a:r>
              <a:rPr lang="en-IE" altLang="cs-CZ" b="1" dirty="0" err="1">
                <a:solidFill>
                  <a:srgbClr val="68B92E"/>
                </a:solidFill>
              </a:rPr>
              <a:t>depres</a:t>
            </a:r>
            <a:r>
              <a:rPr lang="cs-CZ" altLang="cs-CZ" b="1" dirty="0" smtClean="0">
                <a:solidFill>
                  <a:srgbClr val="68B92E"/>
                </a:solidFill>
              </a:rPr>
              <a:t>e.</a:t>
            </a:r>
            <a:endParaRPr lang="en-IE" altLang="cs-CZ" b="1" dirty="0">
              <a:solidFill>
                <a:srgbClr val="68B92E"/>
              </a:solidFill>
            </a:endParaRPr>
          </a:p>
          <a:p>
            <a:pPr lvl="1" eaLnBrk="1" hangingPunct="1">
              <a:buClr>
                <a:srgbClr val="68B92E"/>
              </a:buClr>
              <a:buSzPct val="102000"/>
              <a:buFont typeface="Arial" pitchFamily="34" charset="0"/>
              <a:buChar char="•"/>
            </a:pPr>
            <a:endParaRPr lang="en-IE" altLang="cs-CZ" b="1" dirty="0">
              <a:solidFill>
                <a:srgbClr val="68B92E"/>
              </a:solidFill>
            </a:endParaRPr>
          </a:p>
          <a:p>
            <a:pPr lvl="1" eaLnBrk="1" hangingPunct="1">
              <a:buClr>
                <a:srgbClr val="68B92E"/>
              </a:buClr>
              <a:buSzPct val="102000"/>
            </a:pP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Komentář</a:t>
            </a:r>
            <a:r>
              <a:rPr lang="en-IE" altLang="cs-CZ" sz="18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altLang="cs-CZ" dirty="0" smtClean="0">
                <a:solidFill>
                  <a:srgbClr val="000000"/>
                </a:solidFill>
                <a:latin typeface="Verdana" pitchFamily="34" charset="0"/>
              </a:rPr>
              <a:t>uživatele-</a:t>
            </a:r>
            <a:r>
              <a:rPr lang="en-IE" altLang="cs-CZ" sz="1800" dirty="0" err="1" smtClean="0">
                <a:solidFill>
                  <a:srgbClr val="000000"/>
                </a:solidFill>
                <a:latin typeface="Verdana" pitchFamily="34" charset="0"/>
              </a:rPr>
              <a:t>terap</a:t>
            </a:r>
            <a:r>
              <a:rPr lang="cs-CZ" altLang="cs-CZ" sz="1800" dirty="0" err="1" smtClean="0">
                <a:solidFill>
                  <a:srgbClr val="000000"/>
                </a:solidFill>
                <a:latin typeface="Verdana" pitchFamily="34" charset="0"/>
              </a:rPr>
              <a:t>euta</a:t>
            </a:r>
            <a:r>
              <a:rPr lang="en-IE" altLang="cs-CZ" sz="1800" dirty="0" smtClean="0">
                <a:solidFill>
                  <a:srgbClr val="000000"/>
                </a:solidFill>
                <a:latin typeface="Verdana" pitchFamily="34" charset="0"/>
              </a:rPr>
              <a:t>:</a:t>
            </a:r>
            <a:endParaRPr lang="en-IE" altLang="cs-CZ" sz="1800" dirty="0">
              <a:solidFill>
                <a:srgbClr val="000000"/>
              </a:solidFill>
              <a:latin typeface="Verdana" pitchFamily="34" charset="0"/>
            </a:endParaRPr>
          </a:p>
          <a:p>
            <a:pPr lvl="1">
              <a:buClr>
                <a:srgbClr val="68B92E"/>
              </a:buClr>
              <a:buSzPct val="102000"/>
            </a:pPr>
            <a:r>
              <a:rPr lang="en-IE" altLang="de-DE" sz="1800" dirty="0" smtClean="0">
                <a:solidFill>
                  <a:srgbClr val="000000"/>
                </a:solidFill>
                <a:latin typeface="Verdana" pitchFamily="34" charset="0"/>
              </a:rPr>
              <a:t>‘</a:t>
            </a:r>
            <a:r>
              <a:rPr lang="cs-CZ" altLang="de-DE" sz="1800" dirty="0" smtClean="0">
                <a:solidFill>
                  <a:srgbClr val="000000"/>
                </a:solidFill>
                <a:latin typeface="Verdana" pitchFamily="34" charset="0"/>
              </a:rPr>
              <a:t>SW nástroje nám umožňují využívat a </a:t>
            </a:r>
            <a:r>
              <a:rPr lang="cs-CZ" altLang="de-DE" dirty="0">
                <a:solidFill>
                  <a:srgbClr val="000000"/>
                </a:solidFill>
                <a:latin typeface="Verdana" pitchFamily="34" charset="0"/>
              </a:rPr>
              <a:t>kombinovat různé smysly jako </a:t>
            </a:r>
            <a:r>
              <a:rPr lang="cs-CZ" altLang="de-DE" dirty="0" smtClean="0">
                <a:solidFill>
                  <a:srgbClr val="000000"/>
                </a:solidFill>
                <a:latin typeface="Verdana" pitchFamily="34" charset="0"/>
              </a:rPr>
              <a:t>zdroje podnětů:</a:t>
            </a:r>
            <a:r>
              <a:rPr lang="en-IE" altLang="cs-CZ" sz="18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zrak, sluch</a:t>
            </a:r>
            <a:r>
              <a:rPr lang="en-IE" altLang="cs-CZ" sz="18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pohyb,… </a:t>
            </a:r>
            <a:r>
              <a:rPr lang="en-IE" altLang="cs-CZ" sz="1800" dirty="0" smtClean="0">
                <a:solidFill>
                  <a:srgbClr val="000000"/>
                </a:solidFill>
                <a:latin typeface="Verdana" pitchFamily="34" charset="0"/>
              </a:rPr>
              <a:t>. </a:t>
            </a: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Naše práce se tak stává více</a:t>
            </a:r>
            <a:r>
              <a:rPr lang="en-IE" altLang="cs-CZ" sz="1800" dirty="0" smtClean="0">
                <a:solidFill>
                  <a:srgbClr val="000000"/>
                </a:solidFill>
                <a:latin typeface="Verdana" pitchFamily="34" charset="0"/>
              </a:rPr>
              <a:t>-dimension</a:t>
            </a: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á</a:t>
            </a:r>
            <a:r>
              <a:rPr lang="en-IE" altLang="cs-CZ" sz="1800" dirty="0" smtClean="0">
                <a:solidFill>
                  <a:srgbClr val="000000"/>
                </a:solidFill>
                <a:latin typeface="Verdana" pitchFamily="34" charset="0"/>
              </a:rPr>
              <a:t>l</a:t>
            </a:r>
            <a:r>
              <a:rPr lang="cs-CZ" altLang="cs-CZ" sz="1800" dirty="0" smtClean="0">
                <a:solidFill>
                  <a:srgbClr val="000000"/>
                </a:solidFill>
                <a:latin typeface="Verdana" pitchFamily="34" charset="0"/>
              </a:rPr>
              <a:t>ní</a:t>
            </a:r>
            <a:r>
              <a:rPr lang="en-IE" altLang="de-DE" sz="1800" dirty="0" smtClean="0">
                <a:solidFill>
                  <a:srgbClr val="000000"/>
                </a:solidFill>
                <a:latin typeface="Verdana" pitchFamily="34" charset="0"/>
              </a:rPr>
              <a:t>’</a:t>
            </a:r>
            <a:endParaRPr lang="en-IE" altLang="cs-CZ" sz="1800" dirty="0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>
              <a:buClr>
                <a:srgbClr val="68B92E"/>
              </a:buClr>
              <a:buSzPct val="102000"/>
              <a:buFont typeface="Arial" pitchFamily="34" charset="0"/>
              <a:buChar char="•"/>
            </a:pPr>
            <a:endParaRPr lang="en-IE" altLang="cs-CZ" dirty="0">
              <a:latin typeface="Calibri" pitchFamily="34" charset="0"/>
            </a:endParaRPr>
          </a:p>
          <a:p>
            <a:pPr eaLnBrk="1" hangingPunct="1">
              <a:spcAft>
                <a:spcPts val="1200"/>
              </a:spcAft>
              <a:buClr>
                <a:srgbClr val="68B92E"/>
              </a:buClr>
              <a:buSzPct val="102000"/>
              <a:buFont typeface="Arial" pitchFamily="34" charset="0"/>
              <a:buChar char="•"/>
            </a:pPr>
            <a:endParaRPr lang="de-DE" altLang="cs-CZ" b="1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18" name="Textfeld 3"/>
          <p:cNvSpPr txBox="1">
            <a:spLocks noChangeArrowheads="1"/>
          </p:cNvSpPr>
          <p:nvPr/>
        </p:nvSpPr>
        <p:spPr bwMode="auto">
          <a:xfrm>
            <a:off x="251520" y="1844824"/>
            <a:ext cx="7145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de-DE" altLang="cs-CZ" b="1" dirty="0" err="1" smtClean="0">
                <a:solidFill>
                  <a:srgbClr val="68B92E"/>
                </a:solidFill>
              </a:rPr>
              <a:t>Stimula</a:t>
            </a:r>
            <a:r>
              <a:rPr lang="cs-CZ" altLang="cs-CZ" b="1" dirty="0" err="1" smtClean="0">
                <a:solidFill>
                  <a:srgbClr val="68B92E"/>
                </a:solidFill>
              </a:rPr>
              <a:t>ce</a:t>
            </a:r>
            <a:r>
              <a:rPr lang="cs-CZ" altLang="cs-CZ" b="1" dirty="0" smtClean="0">
                <a:solidFill>
                  <a:srgbClr val="68B92E"/>
                </a:solidFill>
              </a:rPr>
              <a:t> paměti, myšlení a vnímání pozitivně ovlivňuje:</a:t>
            </a:r>
            <a:endParaRPr lang="de-DE" altLang="cs-CZ" b="1" dirty="0">
              <a:solidFill>
                <a:srgbClr val="68B9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36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PES_logo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31180"/>
            <a:ext cx="22733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5"/>
          <p:cNvCxnSpPr/>
          <p:nvPr/>
        </p:nvCxnSpPr>
        <p:spPr>
          <a:xfrm>
            <a:off x="2806701" y="1451868"/>
            <a:ext cx="4392612" cy="0"/>
          </a:xfrm>
          <a:prstGeom prst="line">
            <a:avLst/>
          </a:prstGeom>
          <a:ln w="15875" cap="rnd" cmpd="sng">
            <a:solidFill>
              <a:srgbClr val="5F5F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7"/>
          <p:cNvCxnSpPr/>
          <p:nvPr/>
        </p:nvCxnSpPr>
        <p:spPr>
          <a:xfrm rot="16200000" flipV="1">
            <a:off x="4187825" y="3383856"/>
            <a:ext cx="6480175" cy="25400"/>
          </a:xfrm>
          <a:prstGeom prst="line">
            <a:avLst/>
          </a:prstGeom>
          <a:ln w="15875" cap="rnd" cmpd="sng">
            <a:solidFill>
              <a:srgbClr val="5F5F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2"/>
          <p:cNvSpPr/>
          <p:nvPr/>
        </p:nvSpPr>
        <p:spPr>
          <a:xfrm>
            <a:off x="-36512" y="-32445"/>
            <a:ext cx="2843213" cy="900113"/>
          </a:xfrm>
          <a:prstGeom prst="rect">
            <a:avLst/>
          </a:prstGeom>
          <a:solidFill>
            <a:srgbClr val="68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Rectangle 23"/>
          <p:cNvSpPr/>
          <p:nvPr/>
        </p:nvSpPr>
        <p:spPr>
          <a:xfrm>
            <a:off x="6551613" y="-32445"/>
            <a:ext cx="647700" cy="900113"/>
          </a:xfrm>
          <a:prstGeom prst="rect">
            <a:avLst/>
          </a:prstGeom>
          <a:solidFill>
            <a:srgbClr val="F1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7" name="Picture 16" descr="logo_combin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6204843"/>
            <a:ext cx="23161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iStock_000011047335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-32445"/>
            <a:ext cx="13509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iStock_000010694900Medi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-32445"/>
            <a:ext cx="1203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iStock_000001650073Mediu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-32445"/>
            <a:ext cx="13509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1"/>
          <p:cNvSpPr txBox="1"/>
          <p:nvPr/>
        </p:nvSpPr>
        <p:spPr>
          <a:xfrm>
            <a:off x="5256213" y="1102618"/>
            <a:ext cx="2808288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</a:rPr>
              <a:t>www.spes-project.eu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287338" y="2459930"/>
            <a:ext cx="2052414" cy="36471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68B92E"/>
              </a:buClr>
              <a:buSzPct val="102000"/>
              <a:defRPr/>
            </a:pPr>
            <a:r>
              <a:rPr lang="cs-CZ" b="1" dirty="0" smtClean="0">
                <a:latin typeface="+mj-lt"/>
              </a:rPr>
              <a:t>Práce ke skupinovou pamětí</a:t>
            </a:r>
            <a:r>
              <a:rPr lang="en-IE" dirty="0" smtClean="0">
                <a:latin typeface="+mj-lt"/>
              </a:rPr>
              <a:t>: </a:t>
            </a:r>
            <a:r>
              <a:rPr lang="cs-CZ" dirty="0" smtClean="0">
                <a:latin typeface="+mj-lt"/>
              </a:rPr>
              <a:t>skupina uživatelů </a:t>
            </a:r>
            <a:r>
              <a:rPr lang="cs-CZ" sz="2000" dirty="0" smtClean="0">
                <a:latin typeface="+mj-lt"/>
              </a:rPr>
              <a:t>společně vzpomíná na společné zážitky</a:t>
            </a:r>
            <a:r>
              <a:rPr lang="en-IE" sz="2000" dirty="0" smtClean="0">
                <a:latin typeface="+mn-lt"/>
              </a:rPr>
              <a:t>, r</a:t>
            </a:r>
            <a:r>
              <a:rPr lang="cs-CZ" sz="2000" dirty="0" err="1" smtClean="0">
                <a:latin typeface="+mn-lt"/>
              </a:rPr>
              <a:t>ozpoznávají</a:t>
            </a:r>
            <a:r>
              <a:rPr lang="cs-CZ" sz="2000" dirty="0" smtClean="0">
                <a:latin typeface="+mn-lt"/>
              </a:rPr>
              <a:t> se navzájem, …</a:t>
            </a:r>
            <a:endParaRPr lang="en-IE" sz="2000" dirty="0" smtClean="0">
              <a:solidFill>
                <a:srgbClr val="595959"/>
              </a:solidFill>
              <a:latin typeface="Calibri" charset="0"/>
            </a:endParaRPr>
          </a:p>
          <a:p>
            <a:pPr eaLnBrk="1" hangingPunct="1">
              <a:buClr>
                <a:srgbClr val="68B92E"/>
              </a:buClr>
              <a:buSzPct val="102000"/>
              <a:defRPr/>
            </a:pPr>
            <a:r>
              <a:rPr lang="en-IE" dirty="0" smtClean="0">
                <a:solidFill>
                  <a:srgbClr val="5F5F5F"/>
                </a:solidFill>
                <a:latin typeface="Calibri" charset="0"/>
                <a:cs typeface="Arial" charset="0"/>
              </a:rPr>
              <a:t> </a:t>
            </a:r>
          </a:p>
          <a:p>
            <a:pPr eaLnBrk="1" hangingPunct="1">
              <a:buClr>
                <a:srgbClr val="68B92E"/>
              </a:buClr>
              <a:buSzPct val="102000"/>
              <a:defRPr/>
            </a:pPr>
            <a:endParaRPr lang="en-IE" dirty="0" smtClean="0">
              <a:solidFill>
                <a:srgbClr val="5F5F5F"/>
              </a:solidFill>
              <a:latin typeface="Calibri" charset="0"/>
              <a:cs typeface="Arial" charset="0"/>
            </a:endParaRPr>
          </a:p>
          <a:p>
            <a:pPr eaLnBrk="1" hangingPunct="1">
              <a:buClr>
                <a:srgbClr val="68B92E"/>
              </a:buClr>
              <a:buSzPct val="102000"/>
              <a:defRPr/>
            </a:pPr>
            <a:endParaRPr lang="cs-CZ" dirty="0" smtClean="0">
              <a:solidFill>
                <a:srgbClr val="5F5F5F"/>
              </a:solidFill>
              <a:latin typeface="Verdana" charset="0"/>
              <a:cs typeface="Arial" charset="0"/>
            </a:endParaRPr>
          </a:p>
        </p:txBody>
      </p:sp>
      <p:pic>
        <p:nvPicPr>
          <p:cNvPr id="14" name="Grafik 26" descr="Group-Process2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2459930"/>
            <a:ext cx="51593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6" y="867668"/>
            <a:ext cx="127777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3"/>
          <p:cNvSpPr txBox="1">
            <a:spLocks noChangeArrowheads="1"/>
          </p:cNvSpPr>
          <p:nvPr/>
        </p:nvSpPr>
        <p:spPr bwMode="auto">
          <a:xfrm>
            <a:off x="2177181" y="1198493"/>
            <a:ext cx="3546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de-DE" altLang="cs-CZ" b="1" dirty="0">
                <a:solidFill>
                  <a:srgbClr val="68B92E"/>
                </a:solidFill>
              </a:rPr>
              <a:t>Brain </a:t>
            </a:r>
            <a:r>
              <a:rPr lang="de-DE" altLang="cs-CZ" b="1" dirty="0" smtClean="0">
                <a:solidFill>
                  <a:srgbClr val="68B92E"/>
                </a:solidFill>
              </a:rPr>
              <a:t>Stimulation</a:t>
            </a:r>
            <a:endParaRPr lang="cs-CZ" altLang="cs-CZ" b="1" dirty="0" smtClean="0">
              <a:solidFill>
                <a:srgbClr val="68B92E"/>
              </a:solidFill>
            </a:endParaRPr>
          </a:p>
          <a:p>
            <a:pPr algn="ctr" eaLnBrk="1" hangingPunct="1"/>
            <a:r>
              <a:rPr lang="cs-CZ" altLang="cs-CZ" dirty="0" err="1" smtClean="0">
                <a:solidFill>
                  <a:srgbClr val="68B92E"/>
                </a:solidFill>
              </a:rPr>
              <a:t>eScapBook</a:t>
            </a:r>
            <a:r>
              <a:rPr lang="cs-CZ" altLang="cs-CZ" dirty="0" smtClean="0">
                <a:solidFill>
                  <a:srgbClr val="68B92E"/>
                </a:solidFill>
              </a:rPr>
              <a:t> při skupinové terapii</a:t>
            </a:r>
            <a:endParaRPr lang="de-DE" altLang="cs-CZ" dirty="0">
              <a:solidFill>
                <a:srgbClr val="68B9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58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PES_logo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31180"/>
            <a:ext cx="22733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5"/>
          <p:cNvCxnSpPr/>
          <p:nvPr/>
        </p:nvCxnSpPr>
        <p:spPr>
          <a:xfrm>
            <a:off x="2806701" y="1451868"/>
            <a:ext cx="4392612" cy="0"/>
          </a:xfrm>
          <a:prstGeom prst="line">
            <a:avLst/>
          </a:prstGeom>
          <a:ln w="15875" cap="rnd" cmpd="sng">
            <a:solidFill>
              <a:srgbClr val="5F5F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7"/>
          <p:cNvCxnSpPr/>
          <p:nvPr/>
        </p:nvCxnSpPr>
        <p:spPr>
          <a:xfrm rot="16200000" flipV="1">
            <a:off x="4187825" y="3383856"/>
            <a:ext cx="6480175" cy="25400"/>
          </a:xfrm>
          <a:prstGeom prst="line">
            <a:avLst/>
          </a:prstGeom>
          <a:ln w="15875" cap="rnd" cmpd="sng">
            <a:solidFill>
              <a:srgbClr val="5F5F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2"/>
          <p:cNvSpPr/>
          <p:nvPr/>
        </p:nvSpPr>
        <p:spPr>
          <a:xfrm>
            <a:off x="-36512" y="-32445"/>
            <a:ext cx="2843213" cy="900113"/>
          </a:xfrm>
          <a:prstGeom prst="rect">
            <a:avLst/>
          </a:prstGeom>
          <a:solidFill>
            <a:srgbClr val="68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Rectangle 23"/>
          <p:cNvSpPr/>
          <p:nvPr/>
        </p:nvSpPr>
        <p:spPr>
          <a:xfrm>
            <a:off x="6551613" y="-32445"/>
            <a:ext cx="647700" cy="900113"/>
          </a:xfrm>
          <a:prstGeom prst="rect">
            <a:avLst/>
          </a:prstGeom>
          <a:solidFill>
            <a:srgbClr val="F1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7" name="Picture 16" descr="logo_combin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6204843"/>
            <a:ext cx="23161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iStock_000011047335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-32445"/>
            <a:ext cx="13509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iStock_000010694900Medi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-32445"/>
            <a:ext cx="1203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iStock_000001650073Mediu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-32445"/>
            <a:ext cx="13509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1"/>
          <p:cNvSpPr txBox="1"/>
          <p:nvPr/>
        </p:nvSpPr>
        <p:spPr>
          <a:xfrm>
            <a:off x="5256213" y="1102618"/>
            <a:ext cx="2808288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</a:rPr>
              <a:t>www.spes-project.eu</a:t>
            </a: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6" y="867668"/>
            <a:ext cx="127777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3"/>
          <p:cNvSpPr txBox="1">
            <a:spLocks noChangeArrowheads="1"/>
          </p:cNvSpPr>
          <p:nvPr/>
        </p:nvSpPr>
        <p:spPr bwMode="auto">
          <a:xfrm>
            <a:off x="1763689" y="1486525"/>
            <a:ext cx="4536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de-DE" altLang="cs-CZ" b="1" dirty="0">
                <a:solidFill>
                  <a:srgbClr val="68B92E"/>
                </a:solidFill>
              </a:rPr>
              <a:t>Brain </a:t>
            </a:r>
            <a:r>
              <a:rPr lang="de-DE" altLang="cs-CZ" b="1" dirty="0" smtClean="0">
                <a:solidFill>
                  <a:srgbClr val="68B92E"/>
                </a:solidFill>
              </a:rPr>
              <a:t>Stimulation</a:t>
            </a:r>
            <a:endParaRPr lang="cs-CZ" altLang="cs-CZ" b="1" dirty="0" smtClean="0">
              <a:solidFill>
                <a:srgbClr val="68B92E"/>
              </a:solidFill>
            </a:endParaRPr>
          </a:p>
          <a:p>
            <a:pPr algn="ctr" eaLnBrk="1" hangingPunct="1"/>
            <a:r>
              <a:rPr lang="cs-CZ" altLang="cs-CZ" dirty="0" err="1" smtClean="0">
                <a:solidFill>
                  <a:srgbClr val="68B92E"/>
                </a:solidFill>
              </a:rPr>
              <a:t>eScapBook</a:t>
            </a:r>
            <a:r>
              <a:rPr lang="cs-CZ" altLang="cs-CZ" dirty="0" smtClean="0">
                <a:solidFill>
                  <a:srgbClr val="68B92E"/>
                </a:solidFill>
              </a:rPr>
              <a:t> a komentáře jeho uživatelů</a:t>
            </a:r>
            <a:endParaRPr lang="de-DE" altLang="cs-CZ" dirty="0">
              <a:solidFill>
                <a:srgbClr val="68B92E"/>
              </a:solidFill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287338" y="2132856"/>
            <a:ext cx="687640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buClr>
                <a:srgbClr val="68B92E"/>
              </a:buClr>
              <a:buFont typeface="Arial" pitchFamily="34" charset="0"/>
              <a:buChar char="•"/>
            </a:pPr>
            <a:r>
              <a:rPr lang="en-IE" altLang="de-DE" sz="2000" dirty="0"/>
              <a:t>‘</a:t>
            </a:r>
            <a:r>
              <a:rPr lang="en-IE" altLang="cs-CZ" sz="2000" dirty="0"/>
              <a:t>It is wonderful that there is something like this.</a:t>
            </a:r>
            <a:r>
              <a:rPr lang="en-IE" altLang="de-DE" sz="2000" dirty="0"/>
              <a:t>’</a:t>
            </a:r>
            <a:endParaRPr lang="en-IE" altLang="cs-CZ" sz="2000" dirty="0"/>
          </a:p>
          <a:p>
            <a:pPr>
              <a:buClr>
                <a:srgbClr val="68B92E"/>
              </a:buClr>
              <a:buFont typeface="Arial" pitchFamily="34" charset="0"/>
              <a:buChar char="•"/>
            </a:pPr>
            <a:r>
              <a:rPr lang="en-IE" altLang="de-DE" sz="2000" dirty="0"/>
              <a:t>‘</a:t>
            </a:r>
            <a:r>
              <a:rPr lang="en-IE" altLang="cs-CZ" sz="2000" dirty="0"/>
              <a:t>I could listen to my old favourite music again and again. I would die without music.</a:t>
            </a:r>
            <a:r>
              <a:rPr lang="en-IE" altLang="de-DE" sz="2000" dirty="0"/>
              <a:t>’</a:t>
            </a:r>
            <a:endParaRPr lang="en-IE" altLang="cs-CZ" sz="2000" dirty="0"/>
          </a:p>
          <a:p>
            <a:pPr>
              <a:buClr>
                <a:srgbClr val="68B92E"/>
              </a:buClr>
              <a:buFont typeface="Arial" pitchFamily="34" charset="0"/>
              <a:buChar char="•"/>
            </a:pPr>
            <a:r>
              <a:rPr lang="en-IE" altLang="de-DE" sz="2000" dirty="0"/>
              <a:t>‘</a:t>
            </a:r>
            <a:r>
              <a:rPr lang="en-IE" altLang="cs-CZ" sz="2000" dirty="0"/>
              <a:t>Ah, now I can see the works by the great maestro Tchaikovsky like in the opera.</a:t>
            </a:r>
            <a:r>
              <a:rPr lang="en-IE" altLang="de-DE" sz="2000" dirty="0"/>
              <a:t>’</a:t>
            </a:r>
            <a:endParaRPr lang="en-IE" altLang="cs-CZ" sz="2000" dirty="0"/>
          </a:p>
          <a:p>
            <a:pPr>
              <a:buClr>
                <a:srgbClr val="68B92E"/>
              </a:buClr>
              <a:buFont typeface="Arial" pitchFamily="34" charset="0"/>
              <a:buChar char="•"/>
            </a:pPr>
            <a:r>
              <a:rPr lang="en-IE" altLang="de-DE" sz="2000" dirty="0"/>
              <a:t>‘</a:t>
            </a:r>
            <a:r>
              <a:rPr lang="en-IE" altLang="cs-CZ" sz="2000" dirty="0"/>
              <a:t>See you later, bye dear.</a:t>
            </a:r>
            <a:r>
              <a:rPr lang="en-IE" altLang="de-DE" sz="2000" dirty="0"/>
              <a:t>’</a:t>
            </a:r>
            <a:endParaRPr lang="en-IE" altLang="cs-CZ" sz="2000" dirty="0"/>
          </a:p>
          <a:p>
            <a:pPr>
              <a:buClr>
                <a:srgbClr val="68B92E"/>
              </a:buClr>
              <a:buFont typeface="Arial" pitchFamily="34" charset="0"/>
              <a:buChar char="•"/>
            </a:pPr>
            <a:r>
              <a:rPr lang="en-IE" altLang="de-DE" sz="2000" dirty="0"/>
              <a:t>‘</a:t>
            </a:r>
            <a:r>
              <a:rPr lang="en-IE" altLang="cs-CZ" sz="2000" dirty="0"/>
              <a:t>I am so happy.</a:t>
            </a:r>
            <a:r>
              <a:rPr lang="en-IE" altLang="de-DE" sz="2000" dirty="0"/>
              <a:t>’</a:t>
            </a:r>
            <a:endParaRPr lang="en-IE" altLang="cs-CZ" sz="2000" dirty="0"/>
          </a:p>
          <a:p>
            <a:pPr>
              <a:buClr>
                <a:srgbClr val="68B92E"/>
              </a:buClr>
              <a:buFont typeface="Arial" pitchFamily="34" charset="0"/>
              <a:buChar char="•"/>
            </a:pPr>
            <a:r>
              <a:rPr lang="en-IE" altLang="de-DE" sz="2000" dirty="0"/>
              <a:t>‘</a:t>
            </a:r>
            <a:r>
              <a:rPr lang="en-IE" altLang="cs-CZ" sz="2000" dirty="0"/>
              <a:t>Lovely memories, the good old days.</a:t>
            </a:r>
            <a:r>
              <a:rPr lang="en-IE" altLang="de-DE" sz="2000" dirty="0"/>
              <a:t>’</a:t>
            </a:r>
            <a:endParaRPr lang="en-IE" altLang="cs-CZ" sz="2000" dirty="0"/>
          </a:p>
          <a:p>
            <a:pPr>
              <a:buClr>
                <a:srgbClr val="68B92E"/>
              </a:buClr>
              <a:buFont typeface="Arial" pitchFamily="34" charset="0"/>
              <a:buChar char="•"/>
            </a:pPr>
            <a:r>
              <a:rPr lang="en-IE" altLang="de-DE" sz="2000" dirty="0"/>
              <a:t>‘</a:t>
            </a:r>
            <a:r>
              <a:rPr lang="en-IE" altLang="cs-CZ" sz="2000" dirty="0"/>
              <a:t>Ah, now I can see myself.</a:t>
            </a:r>
            <a:r>
              <a:rPr lang="en-IE" altLang="de-DE" sz="2000" dirty="0"/>
              <a:t>’</a:t>
            </a:r>
            <a:endParaRPr lang="en-IE" altLang="cs-CZ" sz="2000" dirty="0"/>
          </a:p>
          <a:p>
            <a:pPr>
              <a:buClr>
                <a:srgbClr val="68B92E"/>
              </a:buClr>
              <a:buFont typeface="Arial" pitchFamily="34" charset="0"/>
              <a:buChar char="•"/>
            </a:pPr>
            <a:r>
              <a:rPr lang="en-IE" altLang="de-DE" sz="2000" dirty="0"/>
              <a:t>‘</a:t>
            </a:r>
            <a:r>
              <a:rPr lang="en-IE" altLang="cs-CZ" sz="2000" dirty="0"/>
              <a:t>It</a:t>
            </a:r>
            <a:r>
              <a:rPr lang="en-IE" altLang="de-DE" sz="2000" dirty="0"/>
              <a:t>’</a:t>
            </a:r>
            <a:r>
              <a:rPr lang="en-IE" altLang="cs-CZ" sz="2000" dirty="0"/>
              <a:t>s so lovely.</a:t>
            </a:r>
            <a:r>
              <a:rPr lang="en-IE" altLang="de-DE" sz="2000" dirty="0"/>
              <a:t>’</a:t>
            </a:r>
            <a:endParaRPr lang="en-IE" altLang="cs-CZ" sz="2000" dirty="0"/>
          </a:p>
          <a:p>
            <a:pPr>
              <a:buClr>
                <a:srgbClr val="68B92E"/>
              </a:buClr>
              <a:buFont typeface="Arial" pitchFamily="34" charset="0"/>
              <a:buChar char="•"/>
            </a:pPr>
            <a:r>
              <a:rPr lang="en-IE" altLang="cs-CZ" sz="2000" dirty="0" err="1"/>
              <a:t>T</a:t>
            </a:r>
            <a:r>
              <a:rPr lang="en-IE" altLang="de-DE" sz="2000" dirty="0" err="1"/>
              <a:t>’</a:t>
            </a:r>
            <a:r>
              <a:rPr lang="en-IE" altLang="cs-CZ" sz="2000" dirty="0" err="1"/>
              <a:t>oday</a:t>
            </a:r>
            <a:r>
              <a:rPr lang="en-IE" altLang="cs-CZ" sz="2000" dirty="0"/>
              <a:t> makes my week.</a:t>
            </a:r>
            <a:r>
              <a:rPr lang="en-IE" altLang="de-DE" sz="2000" dirty="0"/>
              <a:t>’</a:t>
            </a:r>
            <a:endParaRPr lang="en-IE" altLang="cs-CZ" sz="2000" dirty="0"/>
          </a:p>
          <a:p>
            <a:pPr>
              <a:buClr>
                <a:srgbClr val="68B92E"/>
              </a:buClr>
              <a:buFont typeface="Arial" pitchFamily="34" charset="0"/>
              <a:buChar char="•"/>
            </a:pPr>
            <a:r>
              <a:rPr lang="en-IE" altLang="de-DE" sz="2000" dirty="0"/>
              <a:t>‘</a:t>
            </a:r>
            <a:r>
              <a:rPr lang="en-IE" altLang="cs-CZ" sz="2000" dirty="0"/>
              <a:t>Great, next time again</a:t>
            </a:r>
            <a:r>
              <a:rPr lang="en-IE" altLang="cs-CZ" sz="2000" dirty="0" smtClean="0"/>
              <a:t>.</a:t>
            </a:r>
            <a:r>
              <a:rPr lang="en-IE" altLang="de-DE" sz="2000" dirty="0" smtClean="0"/>
              <a:t>’</a:t>
            </a:r>
            <a:endParaRPr lang="de-DE" altLang="cs-CZ" sz="20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25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4"/>
          </a:xfrm>
        </p:spPr>
        <p:txBody>
          <a:bodyPr>
            <a:normAutofit fontScale="55000" lnSpcReduction="20000"/>
          </a:bodyPr>
          <a:lstStyle/>
          <a:p>
            <a:endParaRPr lang="cs-CZ" sz="2000" b="1" dirty="0" smtClean="0">
              <a:hlinkClick r:id="rId2" action="ppaction://hlinkfile" tooltip="Oliver Sacks"/>
            </a:endParaRPr>
          </a:p>
          <a:p>
            <a:r>
              <a:rPr lang="cs-CZ" sz="2000" dirty="0" smtClean="0">
                <a:hlinkClick r:id="rId3" action="ppaction://hlinkfile"/>
              </a:rPr>
              <a:t> </a:t>
            </a:r>
            <a:r>
              <a:rPr lang="cs-CZ" sz="2900" dirty="0" err="1" smtClean="0">
                <a:hlinkClick r:id="rId3" action="ppaction://hlinkfile"/>
              </a:rPr>
              <a:t>Gillespie</a:t>
            </a:r>
            <a:r>
              <a:rPr lang="cs-CZ" sz="2900" dirty="0" smtClean="0">
                <a:hlinkClick r:id="rId3" action="ppaction://hlinkfile"/>
              </a:rPr>
              <a:t> </a:t>
            </a:r>
            <a:r>
              <a:rPr lang="cs-CZ" sz="2900" dirty="0" smtClean="0">
                <a:hlinkClick r:id="rId3" action="ppaction://hlinkfile"/>
              </a:rPr>
              <a:t>A</a:t>
            </a:r>
            <a:r>
              <a:rPr lang="cs-CZ" sz="2900" dirty="0" smtClean="0"/>
              <a:t>, </a:t>
            </a:r>
            <a:r>
              <a:rPr lang="cs-CZ" sz="2900" dirty="0" smtClean="0">
                <a:hlinkClick r:id="rId4" action="ppaction://hlinkfile"/>
              </a:rPr>
              <a:t>Best C</a:t>
            </a:r>
            <a:r>
              <a:rPr lang="cs-CZ" sz="2900" dirty="0" smtClean="0"/>
              <a:t>, </a:t>
            </a:r>
            <a:r>
              <a:rPr lang="cs-CZ" sz="2900" dirty="0" err="1" smtClean="0">
                <a:hlinkClick r:id="rId5" action="ppaction://hlinkfile"/>
              </a:rPr>
              <a:t>O'Neill</a:t>
            </a:r>
            <a:r>
              <a:rPr lang="cs-CZ" sz="2900" dirty="0" smtClean="0">
                <a:hlinkClick r:id="rId5" action="ppaction://hlinkfile"/>
              </a:rPr>
              <a:t> B</a:t>
            </a:r>
            <a:r>
              <a:rPr lang="cs-CZ" sz="2900" dirty="0" smtClean="0"/>
              <a:t>.: </a:t>
            </a:r>
            <a:r>
              <a:rPr lang="cs-CZ" sz="2900" b="1" dirty="0" err="1" smtClean="0"/>
              <a:t>Cognitive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function</a:t>
            </a:r>
            <a:r>
              <a:rPr lang="cs-CZ" sz="2900" b="1" dirty="0" smtClean="0"/>
              <a:t> and </a:t>
            </a:r>
            <a:r>
              <a:rPr lang="cs-CZ" sz="2900" b="1" dirty="0" err="1" smtClean="0"/>
              <a:t>assistive</a:t>
            </a:r>
            <a:r>
              <a:rPr lang="cs-CZ" sz="2900" b="1" dirty="0" smtClean="0"/>
              <a:t> technology </a:t>
            </a:r>
            <a:r>
              <a:rPr lang="cs-CZ" sz="2900" b="1" dirty="0" err="1" smtClean="0"/>
              <a:t>for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cognition</a:t>
            </a:r>
            <a:r>
              <a:rPr lang="cs-CZ" sz="2900" b="1" dirty="0" smtClean="0"/>
              <a:t>: a </a:t>
            </a:r>
            <a:r>
              <a:rPr lang="cs-CZ" sz="2900" b="1" dirty="0" err="1" smtClean="0"/>
              <a:t>systematic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review</a:t>
            </a:r>
            <a:r>
              <a:rPr lang="cs-CZ" sz="2900" b="1" dirty="0" smtClean="0"/>
              <a:t>, </a:t>
            </a:r>
            <a:r>
              <a:rPr lang="cs-CZ" sz="2900" dirty="0" smtClean="0">
                <a:hlinkClick r:id="" action="ppaction://hlinkfile" tooltip="Journal of the International Neuropsychological Society : JINS."/>
              </a:rPr>
              <a:t>J </a:t>
            </a:r>
            <a:r>
              <a:rPr lang="cs-CZ" sz="2900" dirty="0" err="1" smtClean="0">
                <a:hlinkClick r:id="" action="ppaction://hlinkfile" tooltip="Journal of the International Neuropsychological Society : JINS."/>
              </a:rPr>
              <a:t>Int</a:t>
            </a:r>
            <a:r>
              <a:rPr lang="cs-CZ" sz="2900" dirty="0" smtClean="0">
                <a:hlinkClick r:id="" action="ppaction://hlinkfile" tooltip="Journal of the International Neuropsychological Society : JINS."/>
              </a:rPr>
              <a:t> </a:t>
            </a:r>
            <a:r>
              <a:rPr lang="cs-CZ" sz="2900" dirty="0" err="1" smtClean="0">
                <a:hlinkClick r:id="" action="ppaction://hlinkfile" tooltip="Journal of the International Neuropsychological Society : JINS."/>
              </a:rPr>
              <a:t>Neuropsychol</a:t>
            </a:r>
            <a:r>
              <a:rPr lang="cs-CZ" sz="2900" dirty="0" smtClean="0">
                <a:hlinkClick r:id="" action="ppaction://hlinkfile" tooltip="Journal of the International Neuropsychological Society : JINS."/>
              </a:rPr>
              <a:t> Soc.</a:t>
            </a:r>
            <a:r>
              <a:rPr lang="cs-CZ" sz="2900" dirty="0" smtClean="0"/>
              <a:t> 2012 Jan;18(1):1-19. </a:t>
            </a:r>
          </a:p>
          <a:p>
            <a:r>
              <a:rPr lang="cs-CZ" sz="2900" b="1" dirty="0" smtClean="0">
                <a:hlinkClick r:id="rId2" action="ppaction://hlinkfile" tooltip="Oliver Sacks"/>
              </a:rPr>
              <a:t> Oliver </a:t>
            </a:r>
            <a:r>
              <a:rPr lang="cs-CZ" sz="2900" b="1" dirty="0" err="1">
                <a:hlinkClick r:id="rId2" action="ppaction://hlinkfile" tooltip="Oliver Sacks"/>
              </a:rPr>
              <a:t>Sacks</a:t>
            </a:r>
            <a:r>
              <a:rPr lang="cs-CZ" sz="2900" b="1" dirty="0" smtClean="0">
                <a:hlinkClick r:id="rId2" action="ppaction://hlinkfile" tooltip="Oliver Sacks"/>
              </a:rPr>
              <a:t>: </a:t>
            </a:r>
            <a:r>
              <a:rPr lang="cs-CZ" sz="2900" b="1" dirty="0" smtClean="0"/>
              <a:t>Muž, který si pletl manželku s kloboukem, </a:t>
            </a:r>
            <a:r>
              <a:rPr lang="cs-CZ" sz="2900" dirty="0" smtClean="0"/>
              <a:t>Neuvěřitelné příběhy a podivné případy lidí s neurologickou nebo psychickou </a:t>
            </a:r>
            <a:r>
              <a:rPr lang="cs-CZ" sz="2900" dirty="0" smtClean="0"/>
              <a:t>odchylkou</a:t>
            </a:r>
          </a:p>
          <a:p>
            <a:r>
              <a:rPr lang="cs-CZ" sz="2900" b="1" dirty="0"/>
              <a:t> </a:t>
            </a:r>
            <a:r>
              <a:rPr lang="cs-CZ" sz="2900" b="1" dirty="0" smtClean="0"/>
              <a:t>Oliver </a:t>
            </a:r>
            <a:r>
              <a:rPr lang="cs-CZ" sz="2900" b="1" dirty="0" err="1" smtClean="0"/>
              <a:t>Sacks</a:t>
            </a:r>
            <a:r>
              <a:rPr lang="cs-CZ" sz="2900" b="1" dirty="0" smtClean="0"/>
              <a:t>: Na čem si stojím, 1984, </a:t>
            </a:r>
            <a:r>
              <a:rPr lang="cs-CZ" sz="2900" b="1" dirty="0" err="1" smtClean="0"/>
              <a:t>Makropulos</a:t>
            </a:r>
            <a:r>
              <a:rPr lang="cs-CZ" sz="2900" b="1" dirty="0" smtClean="0"/>
              <a:t> – Praha 1997</a:t>
            </a:r>
            <a:endParaRPr lang="cs-CZ" sz="2900" b="1" dirty="0" smtClean="0"/>
          </a:p>
          <a:p>
            <a:r>
              <a:rPr lang="cs-CZ" sz="2900" i="1" dirty="0" smtClean="0">
                <a:latin typeface="Arial" charset="0"/>
              </a:rPr>
              <a:t> Milan </a:t>
            </a:r>
            <a:r>
              <a:rPr lang="cs-CZ" sz="2900" i="1" dirty="0" smtClean="0">
                <a:latin typeface="Arial" charset="0"/>
              </a:rPr>
              <a:t>Brázdil </a:t>
            </a:r>
            <a:r>
              <a:rPr lang="en-US" sz="2900" i="1" dirty="0" smtClean="0">
                <a:latin typeface="Arial" charset="0"/>
              </a:rPr>
              <a:t>: </a:t>
            </a:r>
            <a:r>
              <a:rPr lang="cs-CZ" sz="2900" dirty="0" smtClean="0">
                <a:latin typeface="Arial" charset="0"/>
              </a:rPr>
              <a:t>Behaviorální neurologie</a:t>
            </a:r>
          </a:p>
          <a:p>
            <a:endParaRPr lang="cs-CZ" sz="2900" b="1" dirty="0" smtClean="0"/>
          </a:p>
          <a:p>
            <a:pPr>
              <a:buNone/>
            </a:pPr>
            <a:r>
              <a:rPr lang="cs-CZ" sz="2900" b="1" dirty="0" smtClean="0"/>
              <a:t>Konference</a:t>
            </a:r>
          </a:p>
          <a:p>
            <a:r>
              <a:rPr lang="cs-CZ" sz="2900" dirty="0" smtClean="0"/>
              <a:t> </a:t>
            </a:r>
            <a:r>
              <a:rPr lang="en-US" sz="2900" dirty="0" err="1" smtClean="0"/>
              <a:t>RAatE</a:t>
            </a:r>
            <a:r>
              <a:rPr lang="cs-CZ" sz="2900" dirty="0" smtClean="0"/>
              <a:t>: </a:t>
            </a:r>
            <a:r>
              <a:rPr lang="en-US" sz="2900" dirty="0" smtClean="0"/>
              <a:t>Recent Advances in Assistive Technology &amp; </a:t>
            </a:r>
            <a:r>
              <a:rPr lang="en-US" sz="2900" dirty="0" err="1" smtClean="0"/>
              <a:t>Engineerin</a:t>
            </a:r>
            <a:r>
              <a:rPr lang="cs-CZ" sz="2900" dirty="0" smtClean="0"/>
              <a:t>g (UK)</a:t>
            </a:r>
            <a:endParaRPr lang="cs-CZ" sz="2900" b="1" dirty="0" smtClean="0"/>
          </a:p>
          <a:p>
            <a:r>
              <a:rPr lang="cs-CZ" sz="2900" dirty="0" smtClean="0">
                <a:latin typeface="Arial" charset="0"/>
              </a:rPr>
              <a:t> </a:t>
            </a:r>
            <a:r>
              <a:rPr lang="cs-CZ" sz="2900" dirty="0" smtClean="0"/>
              <a:t>International </a:t>
            </a:r>
            <a:r>
              <a:rPr lang="cs-CZ" sz="2900" dirty="0" err="1" smtClean="0"/>
              <a:t>Conference</a:t>
            </a:r>
            <a:r>
              <a:rPr lang="cs-CZ" sz="2900" dirty="0" smtClean="0"/>
              <a:t> on </a:t>
            </a:r>
            <a:r>
              <a:rPr lang="cs-CZ" sz="2900" dirty="0" err="1" smtClean="0"/>
              <a:t>Computers</a:t>
            </a:r>
            <a:r>
              <a:rPr lang="cs-CZ" sz="2900" dirty="0" smtClean="0"/>
              <a:t> </a:t>
            </a:r>
            <a:r>
              <a:rPr lang="cs-CZ" sz="2900" dirty="0" err="1" smtClean="0"/>
              <a:t>Helping</a:t>
            </a:r>
            <a:r>
              <a:rPr lang="cs-CZ" sz="2900" dirty="0" smtClean="0"/>
              <a:t> </a:t>
            </a:r>
            <a:r>
              <a:rPr lang="cs-CZ" sz="2900" dirty="0" err="1" smtClean="0"/>
              <a:t>People</a:t>
            </a:r>
            <a:r>
              <a:rPr lang="cs-CZ" sz="2900" dirty="0" smtClean="0"/>
              <a:t> </a:t>
            </a:r>
            <a:r>
              <a:rPr lang="cs-CZ" sz="2900" dirty="0" err="1" smtClean="0"/>
              <a:t>with</a:t>
            </a:r>
            <a:r>
              <a:rPr lang="cs-CZ" sz="2900" dirty="0" smtClean="0"/>
              <a:t> </a:t>
            </a:r>
            <a:r>
              <a:rPr lang="cs-CZ" sz="2900" dirty="0" err="1" smtClean="0"/>
              <a:t>Special</a:t>
            </a:r>
            <a:r>
              <a:rPr lang="cs-CZ" sz="2900" dirty="0" smtClean="0"/>
              <a:t> </a:t>
            </a:r>
            <a:r>
              <a:rPr lang="cs-CZ" sz="2900" dirty="0" err="1" smtClean="0"/>
              <a:t>Needs</a:t>
            </a:r>
            <a:r>
              <a:rPr lang="cs-CZ" sz="2900" dirty="0" smtClean="0"/>
              <a:t> (</a:t>
            </a:r>
            <a:r>
              <a:rPr lang="cs-CZ" sz="2900" dirty="0" err="1" smtClean="0"/>
              <a:t>Linz</a:t>
            </a:r>
            <a:r>
              <a:rPr lang="cs-CZ" sz="2900" dirty="0" smtClean="0"/>
              <a:t>, Rakousko</a:t>
            </a:r>
            <a:r>
              <a:rPr lang="cs-CZ" sz="2900" dirty="0" smtClean="0"/>
              <a:t>)</a:t>
            </a:r>
          </a:p>
          <a:p>
            <a:pPr marL="288925" indent="0">
              <a:buNone/>
            </a:pPr>
            <a:endParaRPr lang="cs-CZ" sz="2900" b="1" dirty="0" smtClean="0"/>
          </a:p>
          <a:p>
            <a:pPr marL="288925" indent="0">
              <a:buNone/>
            </a:pPr>
            <a:r>
              <a:rPr lang="cs-CZ" sz="2900" b="1" dirty="0" smtClean="0"/>
              <a:t>Video </a:t>
            </a:r>
            <a:r>
              <a:rPr lang="cs-CZ" sz="2900" b="1" dirty="0"/>
              <a:t>z projektu SPES</a:t>
            </a:r>
          </a:p>
          <a:p>
            <a:r>
              <a:rPr lang="cs-CZ" sz="2900" u="sng" dirty="0" smtClean="0">
                <a:hlinkClick r:id="rId6"/>
              </a:rPr>
              <a:t> </a:t>
            </a:r>
            <a:r>
              <a:rPr lang="cs-CZ" sz="2900" u="sng" dirty="0" smtClean="0"/>
              <a:t>http: </a:t>
            </a:r>
            <a:r>
              <a:rPr lang="cs-CZ" sz="2900" dirty="0" smtClean="0"/>
              <a:t>www.spes-project.eu/</a:t>
            </a:r>
            <a:r>
              <a:rPr lang="cs-CZ" sz="2900" u="sng" dirty="0"/>
              <a:t> </a:t>
            </a:r>
            <a:endParaRPr lang="cs-CZ" sz="2900" u="sng" dirty="0" smtClean="0"/>
          </a:p>
          <a:p>
            <a:pPr marL="288925" indent="0">
              <a:buNone/>
            </a:pPr>
            <a:r>
              <a:rPr lang="cs-CZ" sz="2900" dirty="0" smtClean="0">
                <a:latin typeface="Arial" charset="0"/>
              </a:rPr>
              <a:t/>
            </a:r>
            <a:br>
              <a:rPr lang="cs-CZ" sz="2900" dirty="0" smtClean="0">
                <a:latin typeface="Arial" charset="0"/>
              </a:rPr>
            </a:br>
            <a:r>
              <a:rPr lang="cs-CZ" sz="2900" dirty="0" smtClean="0">
                <a:latin typeface="Arial" charset="0"/>
              </a:rPr>
              <a:t/>
            </a:r>
            <a:br>
              <a:rPr lang="cs-CZ" sz="2900" dirty="0" smtClean="0">
                <a:latin typeface="Arial" charset="0"/>
              </a:rPr>
            </a:br>
            <a:endParaRPr lang="cs-CZ" sz="2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Další kognitivní poruchy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fatické poruchy = </a:t>
            </a:r>
            <a:r>
              <a:rPr lang="cs-CZ" b="1" dirty="0" err="1" smtClean="0"/>
              <a:t>poruchy</a:t>
            </a:r>
            <a:r>
              <a:rPr lang="cs-CZ" b="1" dirty="0" smtClean="0"/>
              <a:t> řeči,</a:t>
            </a:r>
          </a:p>
          <a:p>
            <a:r>
              <a:rPr lang="cs-CZ" dirty="0" smtClean="0"/>
              <a:t>dysgrafie, </a:t>
            </a:r>
            <a:r>
              <a:rPr lang="cs-CZ" b="1" dirty="0" smtClean="0"/>
              <a:t>dyslexie</a:t>
            </a:r>
            <a:r>
              <a:rPr lang="cs-CZ" dirty="0" smtClean="0"/>
              <a:t>, dyskalkulie, </a:t>
            </a:r>
          </a:p>
          <a:p>
            <a:r>
              <a:rPr lang="cs-CZ" b="1" dirty="0" smtClean="0"/>
              <a:t>poruchy </a:t>
            </a:r>
            <a:r>
              <a:rPr lang="cs-CZ" b="1" dirty="0" err="1" smtClean="0"/>
              <a:t>praxie</a:t>
            </a:r>
            <a:r>
              <a:rPr lang="cs-CZ" b="1" dirty="0" smtClean="0"/>
              <a:t> </a:t>
            </a:r>
            <a:r>
              <a:rPr lang="cs-CZ" dirty="0" smtClean="0"/>
              <a:t>(naučených pohybových dovedností, používání předmětů, pohybových stereotypů i </a:t>
            </a:r>
            <a:r>
              <a:rPr lang="cs-CZ" dirty="0" err="1" smtClean="0"/>
              <a:t>konstručních</a:t>
            </a:r>
            <a:r>
              <a:rPr lang="cs-CZ" dirty="0" smtClean="0"/>
              <a:t> schopností) </a:t>
            </a:r>
          </a:p>
          <a:p>
            <a:r>
              <a:rPr lang="cs-CZ" dirty="0" smtClean="0"/>
              <a:t>či </a:t>
            </a:r>
            <a:r>
              <a:rPr lang="cs-CZ" b="1" dirty="0" smtClean="0"/>
              <a:t>smyslové agnozie </a:t>
            </a:r>
            <a:r>
              <a:rPr lang="cs-CZ" dirty="0" smtClean="0"/>
              <a:t>(např. neschopnost rozeznávat obličeje – </a:t>
            </a:r>
            <a:r>
              <a:rPr lang="cs-CZ" dirty="0" err="1" smtClean="0"/>
              <a:t>prozopagnozie</a:t>
            </a:r>
            <a:r>
              <a:rPr lang="cs-CZ" dirty="0" smtClean="0"/>
              <a:t>). 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Tyto poruchy se mohou vyskytovat </a:t>
            </a:r>
            <a:r>
              <a:rPr lang="cs-CZ" b="1" dirty="0" smtClean="0"/>
              <a:t>izolovaně </a:t>
            </a:r>
            <a:r>
              <a:rPr lang="cs-CZ" dirty="0" smtClean="0"/>
              <a:t>nebo postihovat současně více funkcí - </a:t>
            </a:r>
            <a:r>
              <a:rPr lang="cs-CZ" b="1" dirty="0" smtClean="0"/>
              <a:t>globální kognitivní porucha.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Patofyziologický mechanismus?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strukturální změny mozku </a:t>
            </a:r>
            <a:r>
              <a:rPr lang="cs-CZ" dirty="0" smtClean="0"/>
              <a:t>vedoucí ke zhoršené funkci postižených oblastí (SPECT, funkční magnetická rezonance):</a:t>
            </a:r>
          </a:p>
          <a:p>
            <a:r>
              <a:rPr lang="cs-CZ" dirty="0" smtClean="0"/>
              <a:t>vrozené = např. </a:t>
            </a:r>
            <a:r>
              <a:rPr lang="en-US" dirty="0" smtClean="0"/>
              <a:t>Down</a:t>
            </a:r>
            <a:r>
              <a:rPr lang="cs-CZ" dirty="0" err="1" smtClean="0"/>
              <a:t>ův</a:t>
            </a:r>
            <a:r>
              <a:rPr lang="en-US" dirty="0" smtClean="0"/>
              <a:t> syndrome</a:t>
            </a:r>
            <a:endParaRPr lang="cs-CZ" dirty="0" smtClean="0"/>
          </a:p>
          <a:p>
            <a:r>
              <a:rPr lang="cs-CZ" dirty="0" smtClean="0"/>
              <a:t>primárně </a:t>
            </a:r>
            <a:r>
              <a:rPr lang="cs-CZ" dirty="0" err="1" smtClean="0"/>
              <a:t>neurodegenerativní</a:t>
            </a:r>
            <a:r>
              <a:rPr lang="cs-CZ" dirty="0" smtClean="0"/>
              <a:t> (např. Alzheimerova, Parkinsonova choroba)</a:t>
            </a:r>
          </a:p>
          <a:p>
            <a:r>
              <a:rPr lang="cs-CZ" dirty="0" smtClean="0"/>
              <a:t>sekundární (např. úraz hlavy, vaskulární demence, intrakraniální expanze)</a:t>
            </a:r>
          </a:p>
          <a:p>
            <a:r>
              <a:rPr lang="cs-CZ" dirty="0" smtClean="0"/>
              <a:t>stárnutí</a:t>
            </a:r>
          </a:p>
          <a:p>
            <a:r>
              <a:rPr lang="cs-CZ" dirty="0" smtClean="0"/>
              <a:t>závažné duševní nemoci,</a:t>
            </a:r>
          </a:p>
          <a:p>
            <a:r>
              <a:rPr lang="cs-CZ" dirty="0" smtClean="0"/>
              <a:t>další (neznámé příčiny). 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dirty="0" smtClean="0"/>
              <a:t>Nejzávažnější kognitivní poruchou je </a:t>
            </a:r>
            <a:r>
              <a:rPr lang="cs-CZ" b="1" dirty="0" smtClean="0"/>
              <a:t>demence</a:t>
            </a:r>
            <a:r>
              <a:rPr lang="cs-CZ" dirty="0" smtClean="0"/>
              <a:t> = komplexní klinický syndrom charakterizovaný poklesem až ztrátou globálních intelektových schopností v důsledku organického postižení mozku. Jde o stav </a:t>
            </a:r>
            <a:r>
              <a:rPr lang="cs-CZ" i="1" dirty="0" smtClean="0"/>
              <a:t>obvykle ireverzibilní </a:t>
            </a:r>
            <a:r>
              <a:rPr lang="cs-CZ" dirty="0" smtClean="0"/>
              <a:t>a trvale </a:t>
            </a:r>
            <a:r>
              <a:rPr lang="cs-CZ" i="1" dirty="0" smtClean="0"/>
              <a:t>postupující</a:t>
            </a:r>
            <a:r>
              <a:rPr lang="cs-CZ" dirty="0" smtClean="0"/>
              <a:t>, který nepříznivě ovlivňuje pracovní a sociální funkce pacienta.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98" y="1484783"/>
            <a:ext cx="8745090" cy="496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uLnTx/>
                <a:uFillTx/>
                <a:latin typeface="Arial" charset="0"/>
                <a:ea typeface="+mj-ea"/>
                <a:cs typeface="+mj-cs"/>
              </a:rPr>
              <a:t>Behaviorální neurologie</a:t>
            </a: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uLnTx/>
                <a:uFillTx/>
                <a:latin typeface="Arial" charset="0"/>
                <a:ea typeface="+mj-ea"/>
                <a:cs typeface="+mj-cs"/>
              </a:rPr>
              <a:t>(Kognitivní a behaviorální neurologie)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3725" y="1772816"/>
            <a:ext cx="808273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417B47"/>
              </a:buClr>
              <a:buFont typeface="Wingdings" pitchFamily="2" charset="2"/>
              <a:buChar char="v"/>
            </a:pPr>
            <a:r>
              <a:rPr lang="cs-CZ" sz="2000" dirty="0" smtClean="0">
                <a:latin typeface="Arial" charset="0"/>
              </a:rPr>
              <a:t> se </a:t>
            </a:r>
            <a:r>
              <a:rPr lang="cs-CZ" sz="2000" dirty="0">
                <a:latin typeface="Arial" charset="0"/>
              </a:rPr>
              <a:t>zabývá organicky podmíněnými poruchami </a:t>
            </a:r>
            <a:r>
              <a:rPr lang="en-US" sz="2000" dirty="0" smtClean="0">
                <a:latin typeface="Arial" charset="0"/>
              </a:rPr>
              <a:t>v</a:t>
            </a:r>
            <a:r>
              <a:rPr lang="cs-CZ" sz="2000" dirty="0" err="1" smtClean="0">
                <a:latin typeface="Arial" charset="0"/>
              </a:rPr>
              <a:t>yšší</a:t>
            </a:r>
            <a:r>
              <a:rPr lang="cs-CZ" sz="2000" dirty="0" smtClean="0">
                <a:latin typeface="Arial" charset="0"/>
              </a:rPr>
              <a:t> nervové činnosti (VNČ) : pozornost</a:t>
            </a:r>
            <a:r>
              <a:rPr lang="cs-CZ" sz="2000" dirty="0">
                <a:latin typeface="Arial" charset="0"/>
              </a:rPr>
              <a:t>, nálada, funkce gnostické, funkce kognitivní, </a:t>
            </a:r>
            <a:r>
              <a:rPr lang="cs-CZ" sz="2000" dirty="0" smtClean="0">
                <a:latin typeface="Arial" charset="0"/>
              </a:rPr>
              <a:t>paměť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smtClean="0">
                <a:latin typeface="Arial" charset="0"/>
              </a:rPr>
              <a:t>…</a:t>
            </a:r>
          </a:p>
          <a:p>
            <a:pPr>
              <a:buClr>
                <a:srgbClr val="417B47"/>
              </a:buClr>
              <a:buFont typeface="Wingdings" pitchFamily="2" charset="2"/>
              <a:buChar char="v"/>
            </a:pPr>
            <a:endParaRPr lang="cs-CZ" sz="2000" dirty="0">
              <a:latin typeface="Arial" charset="0"/>
            </a:endParaRPr>
          </a:p>
          <a:p>
            <a:pPr>
              <a:buClr>
                <a:srgbClr val="417B47"/>
              </a:buClr>
              <a:buFont typeface="Wingdings" pitchFamily="2" charset="2"/>
              <a:buChar char="v"/>
            </a:pPr>
            <a:r>
              <a:rPr lang="cs-CZ" sz="2000" dirty="0" smtClean="0">
                <a:latin typeface="Arial" charset="0"/>
              </a:rPr>
              <a:t>zkoumá </a:t>
            </a:r>
            <a:r>
              <a:rPr lang="cs-CZ" sz="2000" dirty="0">
                <a:latin typeface="Arial" charset="0"/>
              </a:rPr>
              <a:t>vztah mezi mozkem a chováním</a:t>
            </a:r>
          </a:p>
          <a:p>
            <a:pPr>
              <a:buClr>
                <a:srgbClr val="417B47"/>
              </a:buClr>
              <a:buFont typeface="Wingdings" pitchFamily="2" charset="2"/>
              <a:buChar char="v"/>
            </a:pPr>
            <a:endParaRPr lang="cs-CZ" sz="2000" dirty="0">
              <a:latin typeface="Arial" charset="0"/>
            </a:endParaRPr>
          </a:p>
          <a:p>
            <a:pPr>
              <a:buClr>
                <a:srgbClr val="417B47"/>
              </a:buClr>
              <a:buFont typeface="Wingdings" pitchFamily="2" charset="2"/>
              <a:buChar char="v"/>
            </a:pPr>
            <a:r>
              <a:rPr lang="cs-CZ" sz="2000" dirty="0" smtClean="0">
                <a:latin typeface="Arial" charset="0"/>
              </a:rPr>
              <a:t>relativně </a:t>
            </a:r>
            <a:r>
              <a:rPr lang="cs-CZ" sz="2000" dirty="0">
                <a:latin typeface="Arial" charset="0"/>
              </a:rPr>
              <a:t>mladý, interdisciplinární obor – neurologie, </a:t>
            </a:r>
            <a:r>
              <a:rPr lang="cs-CZ" sz="2000" dirty="0" smtClean="0">
                <a:latin typeface="Arial" charset="0"/>
              </a:rPr>
              <a:t>psychiatrie</a:t>
            </a:r>
            <a:r>
              <a:rPr lang="cs-CZ" sz="2000" dirty="0">
                <a:latin typeface="Arial" charset="0"/>
              </a:rPr>
              <a:t>, neuropsychologie</a:t>
            </a:r>
          </a:p>
          <a:p>
            <a:pPr>
              <a:buClr>
                <a:srgbClr val="417B47"/>
              </a:buClr>
              <a:buFont typeface="Wingdings" pitchFamily="2" charset="2"/>
              <a:buChar char="v"/>
            </a:pPr>
            <a:endParaRPr lang="cs-CZ" sz="2000" dirty="0">
              <a:latin typeface="Arial" charset="0"/>
            </a:endParaRPr>
          </a:p>
          <a:p>
            <a:pPr>
              <a:buClr>
                <a:srgbClr val="417B47"/>
              </a:buClr>
              <a:buFont typeface="Wingdings" pitchFamily="2" charset="2"/>
              <a:buChar char="v"/>
            </a:pPr>
            <a:r>
              <a:rPr lang="cs-CZ" sz="2000" dirty="0" smtClean="0">
                <a:latin typeface="Arial" charset="0"/>
              </a:rPr>
              <a:t>v </a:t>
            </a:r>
            <a:r>
              <a:rPr lang="cs-CZ" sz="2000" dirty="0">
                <a:latin typeface="Arial" charset="0"/>
              </a:rPr>
              <a:t>minulosti v popředí zájmu BN </a:t>
            </a:r>
            <a:r>
              <a:rPr lang="cs-CZ" sz="2000" i="1" dirty="0">
                <a:latin typeface="Arial" charset="0"/>
              </a:rPr>
              <a:t>demence</a:t>
            </a:r>
            <a:r>
              <a:rPr lang="cs-CZ" sz="2000" dirty="0">
                <a:latin typeface="Arial" charset="0"/>
              </a:rPr>
              <a:t> a </a:t>
            </a:r>
            <a:r>
              <a:rPr lang="cs-CZ" sz="2000" i="1" dirty="0">
                <a:latin typeface="Arial" charset="0"/>
              </a:rPr>
              <a:t>afázie</a:t>
            </a:r>
            <a:r>
              <a:rPr lang="cs-CZ" sz="2000" dirty="0">
                <a:latin typeface="Arial" charset="0"/>
              </a:rPr>
              <a:t>, v </a:t>
            </a:r>
            <a:r>
              <a:rPr lang="cs-CZ" sz="2000" dirty="0" smtClean="0">
                <a:latin typeface="Arial" charset="0"/>
              </a:rPr>
              <a:t>současnosti </a:t>
            </a:r>
            <a:r>
              <a:rPr lang="cs-CZ" sz="2000" dirty="0">
                <a:latin typeface="Arial" charset="0"/>
              </a:rPr>
              <a:t>se BN soustřeďuje na </a:t>
            </a:r>
            <a:r>
              <a:rPr lang="cs-CZ" sz="2000" b="1" i="1" dirty="0">
                <a:latin typeface="Arial" charset="0"/>
              </a:rPr>
              <a:t>syndromy frontálního </a:t>
            </a:r>
            <a:r>
              <a:rPr lang="cs-CZ" sz="2000" dirty="0" smtClean="0">
                <a:latin typeface="Arial" charset="0"/>
              </a:rPr>
              <a:t>a </a:t>
            </a:r>
            <a:r>
              <a:rPr lang="cs-CZ" sz="2000" b="1" i="1" dirty="0" smtClean="0">
                <a:latin typeface="Arial" charset="0"/>
              </a:rPr>
              <a:t>temporálního </a:t>
            </a:r>
            <a:r>
              <a:rPr lang="cs-CZ" sz="2000" b="1" i="1" dirty="0">
                <a:latin typeface="Arial" charset="0"/>
              </a:rPr>
              <a:t>laloku</a:t>
            </a:r>
            <a:r>
              <a:rPr lang="cs-CZ" sz="2000" dirty="0">
                <a:latin typeface="Arial" charset="0"/>
              </a:rPr>
              <a:t>, problematiku </a:t>
            </a:r>
            <a:r>
              <a:rPr lang="cs-CZ" sz="2000" b="1" i="1" dirty="0">
                <a:latin typeface="Arial" charset="0"/>
              </a:rPr>
              <a:t>vědomí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awareness</a:t>
            </a:r>
            <a:r>
              <a:rPr lang="cs-CZ" sz="2000" dirty="0" smtClean="0">
                <a:latin typeface="Arial" charset="0"/>
              </a:rPr>
              <a:t>)  a </a:t>
            </a:r>
            <a:r>
              <a:rPr lang="cs-CZ" sz="2000" b="1" i="1" dirty="0">
                <a:latin typeface="Arial" charset="0"/>
              </a:rPr>
              <a:t>pozornosti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b="1" i="1" dirty="0">
                <a:latin typeface="Arial" charset="0"/>
              </a:rPr>
              <a:t>poruchy gnostické</a:t>
            </a:r>
            <a:r>
              <a:rPr lang="cs-CZ" sz="2000" dirty="0">
                <a:latin typeface="Arial" charset="0"/>
              </a:rPr>
              <a:t>,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855290"/>
            <a:ext cx="561662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>
                <a:latin typeface="Arial" charset="0"/>
              </a:rPr>
              <a:t>Pacient</a:t>
            </a:r>
            <a:r>
              <a:rPr lang="en-US" b="1" dirty="0" smtClean="0">
                <a:latin typeface="Arial" charset="0"/>
              </a:rPr>
              <a:t> HM</a:t>
            </a:r>
            <a:r>
              <a:rPr lang="en-US" dirty="0" smtClean="0">
                <a:latin typeface="Arial" charset="0"/>
              </a:rPr>
              <a:t> (1953) : </a:t>
            </a:r>
            <a:r>
              <a:rPr lang="cs-CZ" dirty="0" err="1" smtClean="0">
                <a:latin typeface="Arial" charset="0"/>
              </a:rPr>
              <a:t>Farmakorezistentní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epilepsie temporálního laloku od 16 let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1953 – W. </a:t>
            </a:r>
            <a:r>
              <a:rPr lang="cs-CZ" dirty="0" err="1">
                <a:latin typeface="Arial" charset="0"/>
              </a:rPr>
              <a:t>Scoville</a:t>
            </a:r>
            <a:r>
              <a:rPr lang="cs-CZ" dirty="0">
                <a:latin typeface="Arial" charset="0"/>
              </a:rPr>
              <a:t> - </a:t>
            </a:r>
            <a:r>
              <a:rPr lang="cs-CZ" u="sng" dirty="0">
                <a:latin typeface="Arial" charset="0"/>
              </a:rPr>
              <a:t>oboustranná resekce </a:t>
            </a:r>
            <a:r>
              <a:rPr lang="cs-CZ" u="sng" dirty="0" err="1">
                <a:latin typeface="Arial" charset="0"/>
              </a:rPr>
              <a:t>meziotemporálních</a:t>
            </a:r>
            <a:r>
              <a:rPr lang="cs-CZ" u="sng" dirty="0">
                <a:latin typeface="Arial" charset="0"/>
              </a:rPr>
              <a:t> oblastí</a:t>
            </a:r>
            <a:r>
              <a:rPr lang="cs-CZ" dirty="0">
                <a:latin typeface="Arial" charset="0"/>
              </a:rPr>
              <a:t>.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Po operaci </a:t>
            </a:r>
            <a:r>
              <a:rPr lang="cs-CZ" u="sng" dirty="0" err="1">
                <a:latin typeface="Arial" charset="0"/>
              </a:rPr>
              <a:t>perzistující</a:t>
            </a:r>
            <a:r>
              <a:rPr lang="cs-CZ" u="sng" dirty="0">
                <a:latin typeface="Arial" charset="0"/>
              </a:rPr>
              <a:t> anterográdní amnézie</a:t>
            </a:r>
            <a:r>
              <a:rPr lang="cs-CZ" dirty="0">
                <a:latin typeface="Arial" charset="0"/>
              </a:rPr>
              <a:t> (porucha ukládání informací do paměti – </a:t>
            </a:r>
            <a:r>
              <a:rPr lang="cs-CZ" dirty="0" err="1">
                <a:latin typeface="Arial" charset="0"/>
              </a:rPr>
              <a:t>storage</a:t>
            </a:r>
            <a:r>
              <a:rPr lang="cs-CZ" dirty="0">
                <a:latin typeface="Arial" charset="0"/>
              </a:rPr>
              <a:t>)</a:t>
            </a:r>
            <a:r>
              <a:rPr lang="cs-CZ" sz="2000" dirty="0">
                <a:latin typeface="Arial" charset="0"/>
              </a:rPr>
              <a:t> </a:t>
            </a:r>
            <a:endParaRPr lang="en-US" sz="2000" dirty="0" smtClean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>
              <a:defRPr/>
            </a:pPr>
            <a:endParaRPr lang="cs-CZ" sz="2000" dirty="0">
              <a:latin typeface="Arial" charset="0"/>
            </a:endParaRPr>
          </a:p>
          <a:p>
            <a:pPr>
              <a:defRPr/>
            </a:pPr>
            <a:endParaRPr lang="cs-CZ" sz="2000" dirty="0">
              <a:latin typeface="Arial" charset="0"/>
            </a:endParaRPr>
          </a:p>
          <a:p>
            <a:pPr>
              <a:defRPr/>
            </a:pPr>
            <a:endParaRPr lang="cs-CZ" sz="2400" dirty="0">
              <a:latin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2924944"/>
            <a:ext cx="8568952" cy="39604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Phineas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 Gage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1848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, Nová Anglie -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cs-CZ" dirty="0" smtClean="0">
                <a:latin typeface="Arial" charset="0"/>
              </a:rPr>
              <a:t>Vermont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latin typeface="Arial" charset="0"/>
              </a:rPr>
              <a:t>V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25ti výkonný a spolehlivý předák na stavbě železnice.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Při přípravě odstřelu skály PG omylem upěchuje žele-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znou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 tyčí střelný prach s rozbuškou (chybí písek).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Při výbuchu železná tyč (délka 1 m, průměr 4 cm, 6 kg) rozrazí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Gagovi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 levou tvář, roztříští mu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bazi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 lební, proletí přední částí mozku a vystřelí temenem.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Změna osobnosti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: „začal být nestálý, neuctivý, čas od času se vyžíval v nejsprostějších nadávkách, byl netrpělivý vůči omezením nebo radám, neústupně trval na svém. Pro nespolehlivost ztratil práci, vystřídal řadu zaměstnání (včetně cirkusové kariéry), stal se z něj opilec a desperát. Všechny ostatní neurologické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fce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 v normě.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     + v 38 letech na status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epilepticus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5" descr="C:\Documents and Settings\choro\Plocha\Tatulda\Phineas G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284" y="-27384"/>
            <a:ext cx="3159220" cy="41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uLnTx/>
                <a:uFillTx/>
                <a:latin typeface="Arial" charset="0"/>
                <a:ea typeface="+mj-ea"/>
                <a:cs typeface="+mj-cs"/>
              </a:rPr>
              <a:t>Dva známé případy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488A4E"/>
              </a:solidFill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uLnTx/>
                <a:uFillTx/>
                <a:latin typeface="Arial" charset="0"/>
                <a:ea typeface="+mj-ea"/>
                <a:cs typeface="+mj-cs"/>
              </a:rPr>
              <a:t>Gnose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uLnTx/>
                <a:uFillTx/>
                <a:latin typeface="Arial" charset="0"/>
                <a:ea typeface="+mj-ea"/>
                <a:cs typeface="+mj-cs"/>
              </a:rPr>
              <a:t> – řecky „poznání“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908720"/>
            <a:ext cx="8458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1800" dirty="0" smtClean="0">
                <a:latin typeface="Arial" charset="0"/>
              </a:rPr>
              <a:t>Gnostické </a:t>
            </a:r>
            <a:r>
              <a:rPr lang="cs-CZ" sz="1800" dirty="0">
                <a:latin typeface="Arial" charset="0"/>
              </a:rPr>
              <a:t>funkce – schopnosti poznat (rozpoznat) individuální podnět (objekt</a:t>
            </a:r>
            <a:r>
              <a:rPr lang="cs-CZ" sz="1800" dirty="0" smtClean="0">
                <a:latin typeface="Arial" charset="0"/>
              </a:rPr>
              <a:t>)</a:t>
            </a:r>
            <a:endParaRPr lang="cs-CZ" sz="1800" dirty="0">
              <a:latin typeface="Arial" charset="0"/>
            </a:endParaRPr>
          </a:p>
          <a:p>
            <a:pPr eaLnBrk="0" hangingPunct="0">
              <a:defRPr/>
            </a:pPr>
            <a:r>
              <a:rPr lang="cs-CZ" sz="1800" dirty="0" smtClean="0">
                <a:latin typeface="Arial" charset="0"/>
              </a:rPr>
              <a:t>_______________________________________________________________</a:t>
            </a:r>
            <a:endParaRPr lang="cs-CZ" sz="1800" dirty="0">
              <a:latin typeface="Arial" charset="0"/>
            </a:endParaRPr>
          </a:p>
          <a:p>
            <a:pPr eaLnBrk="0" hangingPunct="0">
              <a:defRPr/>
            </a:pPr>
            <a:endParaRPr lang="cs-CZ" sz="1800" dirty="0">
              <a:latin typeface="Arial" charset="0"/>
            </a:endParaRPr>
          </a:p>
          <a:p>
            <a:pPr eaLnBrk="0" hangingPunct="0">
              <a:defRPr/>
            </a:pPr>
            <a:r>
              <a:rPr lang="cs-CZ" sz="1800" dirty="0">
                <a:latin typeface="Arial" charset="0"/>
              </a:rPr>
              <a:t>AGNÓZIE (bez rozpoznání) – poruchy poznání (známého) objektu, přičemž je neporušena vlastní senzorická dráha a základní korová percepce podnětu (intaktní primární senzorický </a:t>
            </a:r>
            <a:r>
              <a:rPr lang="cs-CZ" sz="1800" dirty="0" err="1">
                <a:latin typeface="Arial" charset="0"/>
              </a:rPr>
              <a:t>kortex</a:t>
            </a:r>
            <a:r>
              <a:rPr lang="cs-CZ" sz="1800" dirty="0">
                <a:latin typeface="Arial" charset="0"/>
              </a:rPr>
              <a:t>), a současně není přítomna mentální deteriorace ani porucha vědomí či </a:t>
            </a:r>
            <a:r>
              <a:rPr lang="cs-CZ" sz="1800" u="sng" dirty="0">
                <a:latin typeface="Arial" charset="0"/>
              </a:rPr>
              <a:t>pozornosti</a:t>
            </a:r>
            <a:r>
              <a:rPr lang="cs-CZ" sz="1800" dirty="0">
                <a:latin typeface="Arial" charset="0"/>
              </a:rPr>
              <a:t>. </a:t>
            </a:r>
          </a:p>
          <a:p>
            <a:pPr eaLnBrk="0" hangingPunct="0">
              <a:defRPr/>
            </a:pPr>
            <a:endParaRPr lang="cs-CZ" sz="1800" dirty="0">
              <a:latin typeface="Arial" charset="0"/>
            </a:endParaRPr>
          </a:p>
          <a:p>
            <a:pPr eaLnBrk="0" hangingPunct="0">
              <a:defRPr/>
            </a:pPr>
            <a:r>
              <a:rPr lang="cs-CZ" sz="1800" dirty="0">
                <a:latin typeface="Arial" charset="0"/>
              </a:rPr>
              <a:t>Poprvé použil termín </a:t>
            </a:r>
            <a:r>
              <a:rPr lang="cs-CZ" sz="1800" i="1" dirty="0" err="1">
                <a:latin typeface="Arial" charset="0"/>
              </a:rPr>
              <a:t>agnosia</a:t>
            </a:r>
            <a:r>
              <a:rPr lang="cs-CZ" sz="1800" dirty="0">
                <a:latin typeface="Arial" charset="0"/>
              </a:rPr>
              <a:t> S. </a:t>
            </a:r>
            <a:r>
              <a:rPr lang="cs-CZ" sz="1800" dirty="0" err="1">
                <a:latin typeface="Arial" charset="0"/>
              </a:rPr>
              <a:t>Freud</a:t>
            </a:r>
            <a:r>
              <a:rPr lang="cs-CZ" sz="1800" dirty="0">
                <a:latin typeface="Arial" charset="0"/>
              </a:rPr>
              <a:t> v roce 1891 </a:t>
            </a:r>
          </a:p>
          <a:p>
            <a:pPr eaLnBrk="0" hangingPunct="0">
              <a:defRPr/>
            </a:pPr>
            <a:r>
              <a:rPr lang="cs-CZ" sz="1800" dirty="0" err="1">
                <a:latin typeface="Arial" charset="0"/>
              </a:rPr>
              <a:t>Finkelnburg</a:t>
            </a:r>
            <a:r>
              <a:rPr lang="cs-CZ" sz="1800" dirty="0">
                <a:latin typeface="Arial" charset="0"/>
              </a:rPr>
              <a:t> 1870 – „</a:t>
            </a:r>
            <a:r>
              <a:rPr lang="cs-CZ" sz="1800" i="1" dirty="0" err="1">
                <a:latin typeface="Arial" charset="0"/>
              </a:rPr>
              <a:t>asymbolia</a:t>
            </a:r>
            <a:r>
              <a:rPr lang="cs-CZ" sz="1800" dirty="0">
                <a:latin typeface="Arial" charset="0"/>
              </a:rPr>
              <a:t>“</a:t>
            </a:r>
          </a:p>
          <a:p>
            <a:pPr eaLnBrk="0" hangingPunct="0">
              <a:defRPr/>
            </a:pPr>
            <a:r>
              <a:rPr lang="cs-CZ" sz="1800" dirty="0">
                <a:latin typeface="Arial" charset="0"/>
              </a:rPr>
              <a:t>Jackson 1876 – „</a:t>
            </a:r>
            <a:r>
              <a:rPr lang="cs-CZ" sz="1800" i="1" dirty="0" err="1">
                <a:latin typeface="Arial" charset="0"/>
              </a:rPr>
              <a:t>imperception</a:t>
            </a:r>
            <a:r>
              <a:rPr lang="cs-CZ" sz="1800" dirty="0">
                <a:latin typeface="Arial" charset="0"/>
              </a:rPr>
              <a:t>“</a:t>
            </a:r>
          </a:p>
          <a:p>
            <a:pPr eaLnBrk="0" hangingPunct="0">
              <a:defRPr/>
            </a:pPr>
            <a:r>
              <a:rPr lang="cs-CZ" sz="1800" dirty="0" err="1">
                <a:latin typeface="Arial" charset="0"/>
              </a:rPr>
              <a:t>Munk</a:t>
            </a:r>
            <a:r>
              <a:rPr lang="cs-CZ" sz="1800" dirty="0">
                <a:latin typeface="Arial" charset="0"/>
              </a:rPr>
              <a:t> 1881 – „</a:t>
            </a:r>
            <a:r>
              <a:rPr lang="cs-CZ" sz="1800" i="1" dirty="0" err="1">
                <a:latin typeface="Arial" charset="0"/>
              </a:rPr>
              <a:t>seelenblindheit</a:t>
            </a:r>
            <a:r>
              <a:rPr lang="cs-CZ" sz="1800" dirty="0">
                <a:latin typeface="Arial" charset="0"/>
              </a:rPr>
              <a:t>“(</a:t>
            </a:r>
            <a:r>
              <a:rPr lang="cs-CZ" sz="1800" dirty="0" err="1">
                <a:latin typeface="Arial" charset="0"/>
              </a:rPr>
              <a:t>mind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blindness</a:t>
            </a:r>
            <a:r>
              <a:rPr lang="cs-CZ" sz="1800" dirty="0">
                <a:latin typeface="Arial" charset="0"/>
              </a:rPr>
              <a:t>) /X </a:t>
            </a:r>
            <a:r>
              <a:rPr lang="cs-CZ" sz="1800" dirty="0" err="1">
                <a:latin typeface="Arial" charset="0"/>
              </a:rPr>
              <a:t>cortical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blindness</a:t>
            </a:r>
            <a:r>
              <a:rPr lang="cs-CZ" sz="1800" dirty="0">
                <a:latin typeface="Arial" charset="0"/>
              </a:rPr>
              <a:t>/ </a:t>
            </a:r>
          </a:p>
          <a:p>
            <a:pPr eaLnBrk="0" hangingPunct="0">
              <a:defRPr/>
            </a:pPr>
            <a:endParaRPr lang="cs-CZ" sz="1800" dirty="0">
              <a:latin typeface="Arial" charset="0"/>
            </a:endParaRPr>
          </a:p>
          <a:p>
            <a:pPr eaLnBrk="0" hangingPunct="0">
              <a:defRPr/>
            </a:pPr>
            <a:endParaRPr lang="cs-CZ" sz="1800" dirty="0">
              <a:latin typeface="Arial" charset="0"/>
            </a:endParaRPr>
          </a:p>
          <a:p>
            <a:pPr eaLnBrk="0" hangingPunct="0">
              <a:defRPr/>
            </a:pPr>
            <a:r>
              <a:rPr lang="cs-CZ" sz="1800" dirty="0">
                <a:latin typeface="Arial" charset="0"/>
              </a:rPr>
              <a:t>Postižení jedinci se chovají, jako by objekt viděli (…) poprvé v životě.</a:t>
            </a:r>
            <a:r>
              <a:rPr lang="cs-CZ" sz="2000" dirty="0">
                <a:latin typeface="Times New Roman" pitchFamily="18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2000" u="sng" dirty="0" err="1" smtClean="0">
                <a:latin typeface="Arial" charset="0"/>
              </a:rPr>
              <a:t>Prozopagnózie</a:t>
            </a:r>
            <a:r>
              <a:rPr lang="cs-CZ" sz="2000" dirty="0" smtClean="0">
                <a:latin typeface="Arial" charset="0"/>
              </a:rPr>
              <a:t> (častější) – porucha poznávání známých tváří. Může být vysoce specifická (lidské tváře, vlastní tvář, zvířecí tváře). Nejčastěji léze v pravostranné </a:t>
            </a:r>
            <a:r>
              <a:rPr lang="cs-CZ" sz="2000" dirty="0" err="1" smtClean="0">
                <a:latin typeface="Arial" charset="0"/>
              </a:rPr>
              <a:t>okcipitotemporální</a:t>
            </a:r>
            <a:r>
              <a:rPr lang="cs-CZ" sz="2000" dirty="0" smtClean="0">
                <a:latin typeface="Arial" charset="0"/>
              </a:rPr>
              <a:t> či </a:t>
            </a:r>
            <a:r>
              <a:rPr lang="cs-CZ" sz="2000" dirty="0" err="1" smtClean="0">
                <a:latin typeface="Arial" charset="0"/>
              </a:rPr>
              <a:t>parietookcipitální</a:t>
            </a:r>
            <a:r>
              <a:rPr lang="cs-CZ" sz="2000" dirty="0" smtClean="0">
                <a:latin typeface="Arial" charset="0"/>
              </a:rPr>
              <a:t> kortikální oblasti (ventrální dráha).</a:t>
            </a:r>
            <a:endParaRPr lang="cs-CZ" sz="2000" dirty="0">
              <a:latin typeface="Times New Roman" pitchFamily="18" charset="0"/>
            </a:endParaRPr>
          </a:p>
          <a:p>
            <a:pPr eaLnBrk="0" hangingPunct="0">
              <a:defRPr/>
            </a:pPr>
            <a:endParaRPr lang="cs-CZ" sz="2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Myšlení a jeho poruchy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196975"/>
            <a:ext cx="8362950" cy="56610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myšlení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logické, racionální zpracování vjemů a paměťových stop za účasti ostatních psychických funkcí včetně emocí</a:t>
            </a: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488A4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kognitivní funkce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funkce zpracování informace, jež probíhá mezi senzorickými a motorickými vstupy</a:t>
            </a: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jedná se o velmi různorodé funkce asociační mozkové kůry:</a:t>
            </a: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kognitivní funkce jsou věnovány procesu poznávání okolního světa</a:t>
            </a: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jedná se o schopnost účastnit se, identifikovat a plánovat smysluplné odpovědi, reakce na zevní podněty a vnitřní motivace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488A4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8A4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poruchy myšlení:</a:t>
            </a: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kvantitativní</a:t>
            </a: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kvalitativní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IT_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AST_02</Template>
  <TotalTime>729</TotalTime>
  <Words>2202</Words>
  <Application>Microsoft Office PowerPoint</Application>
  <PresentationFormat>Předvádění na obrazovce (4:3)</PresentationFormat>
  <Paragraphs>265</Paragraphs>
  <Slides>29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NIT_template</vt:lpstr>
      <vt:lpstr>Graf</vt:lpstr>
      <vt:lpstr>Kognitivní poruchy  a asistivní technologie</vt:lpstr>
      <vt:lpstr>Kognitivní porucha  = postižení vyšších  korových funkcí</vt:lpstr>
      <vt:lpstr>Další kognitivní poruchy  </vt:lpstr>
      <vt:lpstr>Patofyziologický mechanismus?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Klasifikace AsTech podle toho, jakou kognitivní funkci podporují (Gillespie et al.)</vt:lpstr>
      <vt:lpstr>GUIDE = Scottish Gov.project (2010-13)</vt:lpstr>
      <vt:lpstr>GUIDE-Morning routine protocol  </vt:lpstr>
      <vt:lpstr>Prezentace aplikace PowerPoint</vt:lpstr>
      <vt:lpstr>GUIDE – Voice recognition software  </vt:lpstr>
      <vt:lpstr>Zatím klinicky netestováno</vt:lpstr>
      <vt:lpstr>Prezentace aplikace PowerPoint</vt:lpstr>
      <vt:lpstr>Prezentace aplikace PowerPoint</vt:lpstr>
      <vt:lpstr>Prezentace aplikace PowerPoint</vt:lpstr>
      <vt:lpstr>Doporučené zdroje</vt:lpstr>
    </vt:vector>
  </TitlesOfParts>
  <Company>K333 CVUT 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Olga Štěpánková</dc:creator>
  <cp:lastModifiedBy>stepanko</cp:lastModifiedBy>
  <cp:revision>51</cp:revision>
  <cp:lastPrinted>2015-04-29T16:23:57Z</cp:lastPrinted>
  <dcterms:created xsi:type="dcterms:W3CDTF">2012-03-14T09:40:52Z</dcterms:created>
  <dcterms:modified xsi:type="dcterms:W3CDTF">2015-04-29T16:25:07Z</dcterms:modified>
</cp:coreProperties>
</file>