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65" r:id="rId15"/>
    <p:sldId id="257" r:id="rId16"/>
    <p:sldId id="259" r:id="rId17"/>
    <p:sldId id="260" r:id="rId18"/>
    <p:sldId id="262" r:id="rId19"/>
    <p:sldId id="263" r:id="rId20"/>
    <p:sldId id="264" r:id="rId21"/>
    <p:sldId id="266" r:id="rId22"/>
    <p:sldId id="267" r:id="rId23"/>
    <p:sldId id="280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50" d="100"/>
          <a:sy n="150" d="100"/>
        </p:scale>
        <p:origin x="-344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8D312-F212-E14C-B7FD-4AEBEB1A149D}" type="datetimeFigureOut">
              <a:rPr lang="en-US" smtClean="0"/>
              <a:t>5/16/12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5733-EA78-2646-8A84-6FF16CF71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8272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8D312-F212-E14C-B7FD-4AEBEB1A149D}" type="datetimeFigureOut">
              <a:rPr lang="en-US" smtClean="0"/>
              <a:t>5/16/12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5733-EA78-2646-8A84-6FF16CF71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643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8D312-F212-E14C-B7FD-4AEBEB1A149D}" type="datetimeFigureOut">
              <a:rPr lang="en-US" smtClean="0"/>
              <a:t>5/16/12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5733-EA78-2646-8A84-6FF16CF71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679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8D312-F212-E14C-B7FD-4AEBEB1A149D}" type="datetimeFigureOut">
              <a:rPr lang="en-US" smtClean="0"/>
              <a:t>5/16/12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5733-EA78-2646-8A84-6FF16CF71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6664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8D312-F212-E14C-B7FD-4AEBEB1A149D}" type="datetimeFigureOut">
              <a:rPr lang="en-US" smtClean="0"/>
              <a:t>5/16/12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5733-EA78-2646-8A84-6FF16CF71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919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8D312-F212-E14C-B7FD-4AEBEB1A149D}" type="datetimeFigureOut">
              <a:rPr lang="en-US" smtClean="0"/>
              <a:t>5/16/12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5733-EA78-2646-8A84-6FF16CF71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054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8D312-F212-E14C-B7FD-4AEBEB1A149D}" type="datetimeFigureOut">
              <a:rPr lang="en-US" smtClean="0"/>
              <a:t>5/16/12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5733-EA78-2646-8A84-6FF16CF71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197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8D312-F212-E14C-B7FD-4AEBEB1A149D}" type="datetimeFigureOut">
              <a:rPr lang="en-US" smtClean="0"/>
              <a:t>5/16/12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5733-EA78-2646-8A84-6FF16CF71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155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8D312-F212-E14C-B7FD-4AEBEB1A149D}" type="datetimeFigureOut">
              <a:rPr lang="en-US" smtClean="0"/>
              <a:t>5/16/12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5733-EA78-2646-8A84-6FF16CF71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778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8D312-F212-E14C-B7FD-4AEBEB1A149D}" type="datetimeFigureOut">
              <a:rPr lang="en-US" smtClean="0"/>
              <a:t>5/16/12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5733-EA78-2646-8A84-6FF16CF71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861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8D312-F212-E14C-B7FD-4AEBEB1A149D}" type="datetimeFigureOut">
              <a:rPr lang="en-US" smtClean="0"/>
              <a:t>5/16/12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5733-EA78-2646-8A84-6FF16CF71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30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8D312-F212-E14C-B7FD-4AEBEB1A149D}" type="datetimeFigureOut">
              <a:rPr lang="en-US" smtClean="0"/>
              <a:t>5/16/12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15733-EA78-2646-8A84-6FF16CF71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7549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s.wikipedia.org/wiki/Bit" TargetMode="External"/><Relationship Id="rId3" Type="http://schemas.openxmlformats.org/officeDocument/2006/relationships/hyperlink" Target="http://cs.wikipedia.org/wiki/Rel%C3%A9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SCADA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u="sng" dirty="0"/>
              <a:t>s</a:t>
            </a:r>
            <a:r>
              <a:rPr lang="en-US" sz="2800" dirty="0"/>
              <a:t>upervisory </a:t>
            </a:r>
            <a:r>
              <a:rPr lang="en-US" sz="2800" u="sng" dirty="0"/>
              <a:t>c</a:t>
            </a:r>
            <a:r>
              <a:rPr lang="en-US" sz="2800" dirty="0"/>
              <a:t>ontrol </a:t>
            </a:r>
            <a:r>
              <a:rPr lang="en-US" sz="2800" u="sng" dirty="0"/>
              <a:t>a</a:t>
            </a:r>
            <a:r>
              <a:rPr lang="en-US" sz="2800" dirty="0"/>
              <a:t>nd </a:t>
            </a:r>
            <a:r>
              <a:rPr lang="en-US" sz="2800" u="sng" dirty="0"/>
              <a:t>d</a:t>
            </a:r>
            <a:r>
              <a:rPr lang="en-US" sz="2800" dirty="0"/>
              <a:t>ata </a:t>
            </a:r>
            <a:r>
              <a:rPr lang="en-US" sz="2800" u="sng" dirty="0"/>
              <a:t>a</a:t>
            </a:r>
            <a:r>
              <a:rPr lang="en-US" sz="2800" dirty="0"/>
              <a:t>cquisition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587531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SNMP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Proměnné</a:t>
            </a:r>
            <a:r>
              <a:rPr lang="en-GB" dirty="0" smtClean="0"/>
              <a:t> </a:t>
            </a:r>
            <a:r>
              <a:rPr lang="en-GB" dirty="0" err="1" smtClean="0"/>
              <a:t>jednoduché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struktury</a:t>
            </a:r>
            <a:endParaRPr lang="en-GB" dirty="0" smtClean="0"/>
          </a:p>
          <a:p>
            <a:r>
              <a:rPr lang="en-GB" dirty="0" err="1" smtClean="0"/>
              <a:t>Kódování</a:t>
            </a:r>
            <a:r>
              <a:rPr lang="en-GB" dirty="0" smtClean="0"/>
              <a:t> BER (Basic Encoding Rules)</a:t>
            </a:r>
          </a:p>
          <a:p>
            <a:r>
              <a:rPr lang="en-GB" dirty="0" smtClean="0"/>
              <a:t>TLV encoding: type</a:t>
            </a:r>
            <a:r>
              <a:rPr lang="en-GB" dirty="0"/>
              <a:t> </a:t>
            </a:r>
            <a:r>
              <a:rPr lang="en-GB" dirty="0" smtClean="0"/>
              <a:t>– length – value</a:t>
            </a:r>
          </a:p>
          <a:p>
            <a:endParaRPr lang="en-GB" dirty="0" smtClean="0"/>
          </a:p>
          <a:p>
            <a:r>
              <a:rPr lang="en-GB" dirty="0" smtClean="0"/>
              <a:t>Managed device</a:t>
            </a:r>
          </a:p>
          <a:p>
            <a:r>
              <a:rPr lang="en-GB" dirty="0" smtClean="0"/>
              <a:t>Agent</a:t>
            </a:r>
          </a:p>
          <a:p>
            <a:r>
              <a:rPr lang="en-GB" dirty="0" smtClean="0"/>
              <a:t>Network management system (</a:t>
            </a:r>
            <a:r>
              <a:rPr lang="en-GB" dirty="0" err="1" smtClean="0"/>
              <a:t>např</a:t>
            </a:r>
            <a:r>
              <a:rPr lang="en-GB" dirty="0" smtClean="0"/>
              <a:t>. ZENOSS)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6865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SNMP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err="1" smtClean="0"/>
              <a:t>Dva</a:t>
            </a:r>
            <a:r>
              <a:rPr lang="en-GB" dirty="0" smtClean="0"/>
              <a:t> </a:t>
            </a:r>
            <a:r>
              <a:rPr lang="en-GB" dirty="0" err="1" smtClean="0"/>
              <a:t>režimy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NMS se </a:t>
            </a:r>
            <a:r>
              <a:rPr lang="en-GB" dirty="0" err="1" smtClean="0"/>
              <a:t>dotazuje</a:t>
            </a:r>
            <a:r>
              <a:rPr lang="en-GB" dirty="0" smtClean="0"/>
              <a:t>, agent </a:t>
            </a:r>
            <a:r>
              <a:rPr lang="en-GB" dirty="0" err="1" smtClean="0"/>
              <a:t>odpovídá</a:t>
            </a:r>
            <a:endParaRPr lang="en-GB" dirty="0" smtClean="0"/>
          </a:p>
          <a:p>
            <a:r>
              <a:rPr lang="en-GB" dirty="0" smtClean="0"/>
              <a:t>Agent </a:t>
            </a:r>
            <a:r>
              <a:rPr lang="en-GB" dirty="0" err="1" smtClean="0"/>
              <a:t>vysílá</a:t>
            </a:r>
            <a:r>
              <a:rPr lang="en-GB" dirty="0" smtClean="0"/>
              <a:t> </a:t>
            </a:r>
            <a:r>
              <a:rPr lang="en-GB" dirty="0" err="1" smtClean="0"/>
              <a:t>nevyžádané</a:t>
            </a:r>
            <a:r>
              <a:rPr lang="en-GB" dirty="0" smtClean="0"/>
              <a:t> </a:t>
            </a:r>
            <a:r>
              <a:rPr lang="en-GB" dirty="0" err="1" smtClean="0"/>
              <a:t>zprávy</a:t>
            </a:r>
            <a:r>
              <a:rPr lang="en-GB" dirty="0" smtClean="0"/>
              <a:t> (trap)</a:t>
            </a:r>
          </a:p>
          <a:p>
            <a:endParaRPr lang="en-GB" dirty="0"/>
          </a:p>
          <a:p>
            <a:r>
              <a:rPr lang="en-GB" dirty="0" smtClean="0"/>
              <a:t>UDP</a:t>
            </a: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4196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SNMP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GB" dirty="0" smtClean="0"/>
              <a:t>MIB: management information base, </a:t>
            </a:r>
            <a:r>
              <a:rPr lang="en-GB" dirty="0" err="1" smtClean="0"/>
              <a:t>obsahuje</a:t>
            </a:r>
            <a:r>
              <a:rPr lang="en-GB" dirty="0" smtClean="0"/>
              <a:t> metadata (OID </a:t>
            </a:r>
            <a:r>
              <a:rPr lang="en-GB" dirty="0" err="1" smtClean="0"/>
              <a:t>proměnné</a:t>
            </a:r>
            <a:r>
              <a:rPr lang="en-GB" dirty="0" smtClean="0"/>
              <a:t>, </a:t>
            </a:r>
            <a:r>
              <a:rPr lang="en-GB" dirty="0" err="1" smtClean="0"/>
              <a:t>typ</a:t>
            </a:r>
            <a:r>
              <a:rPr lang="en-GB" dirty="0" smtClean="0"/>
              <a:t>) </a:t>
            </a:r>
          </a:p>
          <a:p>
            <a:pPr lvl="1"/>
            <a:r>
              <a:rPr lang="en-GB" dirty="0" smtClean="0"/>
              <a:t>OID – object identifier</a:t>
            </a:r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0627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2200" y="101600"/>
            <a:ext cx="6946900" cy="664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025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BACnet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err="1" smtClean="0"/>
              <a:t>BACnet</a:t>
            </a:r>
            <a:r>
              <a:rPr lang="en-GB" dirty="0" smtClean="0"/>
              <a:t> </a:t>
            </a:r>
            <a:r>
              <a:rPr lang="en-GB" dirty="0"/>
              <a:t>(</a:t>
            </a:r>
            <a:r>
              <a:rPr lang="en-GB" dirty="0" err="1"/>
              <a:t>Buliding</a:t>
            </a:r>
            <a:r>
              <a:rPr lang="en-GB" dirty="0"/>
              <a:t> automation and control networking protocol</a:t>
            </a:r>
            <a:r>
              <a:rPr lang="en-GB" dirty="0" smtClean="0"/>
              <a:t>)</a:t>
            </a:r>
            <a:endParaRPr lang="en-GB" dirty="0"/>
          </a:p>
          <a:p>
            <a:r>
              <a:rPr lang="en-GB" dirty="0" err="1" smtClean="0"/>
              <a:t>Otevřeny</a:t>
            </a:r>
            <a:r>
              <a:rPr lang="en-GB" dirty="0" smtClean="0"/>
              <a:t>́ </a:t>
            </a:r>
            <a:r>
              <a:rPr lang="en-GB" dirty="0" err="1"/>
              <a:t>protokol</a:t>
            </a:r>
            <a:r>
              <a:rPr lang="en-GB" dirty="0"/>
              <a:t>, </a:t>
            </a:r>
            <a:r>
              <a:rPr lang="en-GB" dirty="0" err="1"/>
              <a:t>navrženy</a:t>
            </a:r>
            <a:r>
              <a:rPr lang="en-GB" dirty="0"/>
              <a:t>́ pro </a:t>
            </a:r>
            <a:r>
              <a:rPr lang="en-GB" dirty="0" err="1"/>
              <a:t>systémy</a:t>
            </a:r>
            <a:r>
              <a:rPr lang="en-GB" dirty="0"/>
              <a:t> </a:t>
            </a:r>
            <a:r>
              <a:rPr lang="en-GB" dirty="0" err="1"/>
              <a:t>automatizace</a:t>
            </a:r>
            <a:r>
              <a:rPr lang="en-GB" dirty="0"/>
              <a:t>, </a:t>
            </a:r>
            <a:r>
              <a:rPr lang="en-GB" dirty="0" err="1" smtClean="0"/>
              <a:t>měření</a:t>
            </a:r>
            <a:r>
              <a:rPr lang="en-GB" dirty="0" smtClean="0"/>
              <a:t> </a:t>
            </a:r>
            <a:r>
              <a:rPr lang="en-GB" dirty="0"/>
              <a:t>a </a:t>
            </a:r>
            <a:r>
              <a:rPr lang="en-GB" dirty="0" err="1" smtClean="0"/>
              <a:t>řízení</a:t>
            </a:r>
            <a:r>
              <a:rPr lang="en-GB" dirty="0"/>
              <a:t>. </a:t>
            </a:r>
          </a:p>
          <a:p>
            <a:r>
              <a:rPr lang="en-GB" dirty="0" err="1" smtClean="0"/>
              <a:t>Vyvíjí</a:t>
            </a:r>
            <a:r>
              <a:rPr lang="en-GB" dirty="0" smtClean="0"/>
              <a:t> ASHRAE </a:t>
            </a:r>
            <a:r>
              <a:rPr lang="en-GB" dirty="0"/>
              <a:t>(American Society of Heating, Refrigerating and Air-</a:t>
            </a:r>
            <a:r>
              <a:rPr lang="en-GB" dirty="0" smtClean="0"/>
              <a:t>Conditioning Engineers</a:t>
            </a:r>
            <a:r>
              <a:rPr lang="en-GB" dirty="0"/>
              <a:t>, Inc.). </a:t>
            </a:r>
            <a:endParaRPr lang="en-GB" dirty="0" smtClean="0"/>
          </a:p>
          <a:p>
            <a:r>
              <a:rPr lang="en-GB" dirty="0" smtClean="0"/>
              <a:t>Standard od </a:t>
            </a:r>
            <a:r>
              <a:rPr lang="en-GB" dirty="0" err="1" smtClean="0"/>
              <a:t>roku</a:t>
            </a:r>
            <a:r>
              <a:rPr lang="en-GB" dirty="0" smtClean="0"/>
              <a:t> </a:t>
            </a:r>
            <a:r>
              <a:rPr lang="en-GB" dirty="0"/>
              <a:t>1995. </a:t>
            </a:r>
            <a:endParaRPr lang="en-GB" dirty="0" smtClean="0"/>
          </a:p>
          <a:p>
            <a:r>
              <a:rPr lang="en-GB" dirty="0" smtClean="0"/>
              <a:t>V ČR - </a:t>
            </a:r>
            <a:r>
              <a:rPr lang="pt-BR" dirty="0" smtClean="0"/>
              <a:t>ČSN </a:t>
            </a:r>
            <a:r>
              <a:rPr lang="pt-BR" dirty="0"/>
              <a:t>EN ISO 16484-5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8790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BACnet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521492" y="3726256"/>
            <a:ext cx="1245956" cy="74286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Ethernet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15368" y="3726256"/>
            <a:ext cx="1210015" cy="74286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solidFill>
                  <a:srgbClr val="000000"/>
                </a:solidFill>
              </a:rPr>
              <a:t>ArcNet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73322" y="4061742"/>
            <a:ext cx="1150098" cy="40737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RS 485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83320" y="4061742"/>
            <a:ext cx="1186055" cy="40737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RS 232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1492" y="3258972"/>
            <a:ext cx="2503891" cy="39539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000000"/>
                </a:solidFill>
              </a:rPr>
              <a:t>IEEE 802.2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73322" y="3258973"/>
            <a:ext cx="1157962" cy="76016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000000"/>
                </a:solidFill>
              </a:rPr>
              <a:t>MS / TP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279961" y="3255607"/>
            <a:ext cx="1189413" cy="76016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000000"/>
                </a:solidFill>
              </a:rPr>
              <a:t>Dial-up</a:t>
            </a:r>
          </a:p>
          <a:p>
            <a:pPr algn="ctr"/>
            <a:r>
              <a:rPr lang="en-GB" dirty="0" smtClean="0">
                <a:solidFill>
                  <a:srgbClr val="000000"/>
                </a:solidFill>
              </a:rPr>
              <a:t>PTP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522542" y="3252241"/>
            <a:ext cx="1157962" cy="121687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solidFill>
                  <a:srgbClr val="000000"/>
                </a:solidFill>
              </a:rPr>
              <a:t>LonTalk</a:t>
            </a:r>
            <a:r>
              <a:rPr lang="en-GB" dirty="0" smtClean="0">
                <a:solidFill>
                  <a:srgbClr val="000000"/>
                </a:solidFill>
              </a:rPr>
              <a:t/>
            </a:r>
            <a:br>
              <a:rPr lang="en-GB" dirty="0" smtClean="0">
                <a:solidFill>
                  <a:srgbClr val="000000"/>
                </a:solidFill>
              </a:rPr>
            </a:br>
            <a:r>
              <a:rPr lang="en-GB" dirty="0" smtClean="0">
                <a:solidFill>
                  <a:srgbClr val="000000"/>
                </a:solidFill>
              </a:rPr>
              <a:t>(Echelon)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1492" y="2420256"/>
            <a:ext cx="6159012" cy="76682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solidFill>
                  <a:srgbClr val="000000"/>
                </a:solidFill>
              </a:rPr>
              <a:t>BACnet</a:t>
            </a:r>
            <a:r>
              <a:rPr lang="en-GB" dirty="0" smtClean="0">
                <a:solidFill>
                  <a:srgbClr val="000000"/>
                </a:solidFill>
              </a:rPr>
              <a:t> Network Layer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18152" y="1590132"/>
            <a:ext cx="6159012" cy="76682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solidFill>
                  <a:srgbClr val="000000"/>
                </a:solidFill>
              </a:rPr>
              <a:t>BACnet</a:t>
            </a:r>
            <a:r>
              <a:rPr lang="en-GB" dirty="0" smtClean="0">
                <a:solidFill>
                  <a:srgbClr val="000000"/>
                </a:solidFill>
              </a:rPr>
              <a:t> Application Layer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21491" y="5128149"/>
            <a:ext cx="52713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MS … Master / Slave</a:t>
            </a:r>
          </a:p>
          <a:p>
            <a:r>
              <a:rPr lang="en-GB" dirty="0" smtClean="0"/>
              <a:t>TP  … Token Passing</a:t>
            </a:r>
          </a:p>
          <a:p>
            <a:r>
              <a:rPr lang="en-GB" dirty="0" smtClean="0"/>
              <a:t>PTP … Point-to-Point</a:t>
            </a:r>
          </a:p>
          <a:p>
            <a:r>
              <a:rPr lang="en-GB" dirty="0" err="1" smtClean="0"/>
              <a:t>BACnet</a:t>
            </a:r>
            <a:r>
              <a:rPr lang="en-GB" dirty="0" smtClean="0"/>
              <a:t>/IP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9840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BACnet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spcAft>
                <a:spcPts val="2400"/>
              </a:spcAft>
              <a:buNone/>
            </a:pPr>
            <a:r>
              <a:rPr lang="en-GB" sz="2400" b="1" dirty="0" err="1" smtClean="0"/>
              <a:t>Výborný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přehled</a:t>
            </a:r>
            <a:r>
              <a:rPr lang="en-GB" sz="2400" b="1" dirty="0" smtClean="0"/>
              <a:t>:</a:t>
            </a:r>
            <a:r>
              <a:rPr lang="en-GB" sz="2400" dirty="0" smtClean="0"/>
              <a:t> </a:t>
            </a:r>
            <a:r>
              <a:rPr lang="en-GB" sz="2400" dirty="0" err="1" smtClean="0"/>
              <a:t>Kučera</a:t>
            </a:r>
            <a:r>
              <a:rPr lang="en-GB" sz="2400" dirty="0" smtClean="0"/>
              <a:t> Adam: </a:t>
            </a:r>
            <a:r>
              <a:rPr lang="en-GB" sz="2400" i="1" dirty="0" err="1" smtClean="0"/>
              <a:t>Monitorovací</a:t>
            </a:r>
            <a:r>
              <a:rPr lang="en-GB" sz="2400" i="1" dirty="0" smtClean="0"/>
              <a:t> </a:t>
            </a:r>
            <a:r>
              <a:rPr lang="en-GB" sz="2400" i="1" dirty="0" err="1"/>
              <a:t>nástroje</a:t>
            </a:r>
            <a:r>
              <a:rPr lang="en-GB" sz="2400" i="1" dirty="0"/>
              <a:t> pro </a:t>
            </a:r>
            <a:r>
              <a:rPr lang="en-GB" sz="2400" i="1" dirty="0" err="1" smtClean="0"/>
              <a:t>objekty</a:t>
            </a:r>
            <a:r>
              <a:rPr lang="en-GB" sz="2400" i="1" dirty="0"/>
              <a:t> </a:t>
            </a:r>
            <a:r>
              <a:rPr lang="en-GB" sz="2400" i="1" dirty="0" smtClean="0"/>
              <a:t>a </a:t>
            </a:r>
            <a:r>
              <a:rPr lang="en-GB" sz="2400" i="1" dirty="0" err="1" smtClean="0"/>
              <a:t>zařízení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sít</a:t>
            </a:r>
            <a:r>
              <a:rPr lang="en-GB" sz="2400" i="1" dirty="0" err="1"/>
              <a:t>ě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BACnet</a:t>
            </a:r>
            <a:r>
              <a:rPr lang="en-GB" sz="2400" dirty="0" smtClean="0"/>
              <a:t>, </a:t>
            </a:r>
            <a:r>
              <a:rPr lang="en-GB" sz="2400" dirty="0" err="1" smtClean="0"/>
              <a:t>bakalářská</a:t>
            </a:r>
            <a:r>
              <a:rPr lang="en-GB" sz="2400" dirty="0" smtClean="0"/>
              <a:t> </a:t>
            </a:r>
            <a:r>
              <a:rPr lang="en-GB" sz="2400" dirty="0" err="1" smtClean="0"/>
              <a:t>práce</a:t>
            </a:r>
            <a:r>
              <a:rPr lang="en-GB" sz="2400" dirty="0" smtClean="0"/>
              <a:t>, </a:t>
            </a:r>
            <a:r>
              <a:rPr lang="en-GB" sz="2400" dirty="0" err="1" smtClean="0"/>
              <a:t>Masarykova</a:t>
            </a:r>
            <a:r>
              <a:rPr lang="en-GB" sz="2400" dirty="0" smtClean="0"/>
              <a:t> </a:t>
            </a:r>
            <a:r>
              <a:rPr lang="en-GB" sz="2400" dirty="0" err="1" smtClean="0"/>
              <a:t>universita</a:t>
            </a:r>
            <a:r>
              <a:rPr lang="en-GB" sz="2400" dirty="0" smtClean="0"/>
              <a:t>, Brno, 2010</a:t>
            </a:r>
          </a:p>
          <a:p>
            <a:r>
              <a:rPr lang="en-GB" sz="2800" b="1" dirty="0" err="1" smtClean="0"/>
              <a:t>BACnet</a:t>
            </a:r>
            <a:r>
              <a:rPr lang="en-GB" sz="2800" b="1" dirty="0" smtClean="0"/>
              <a:t> </a:t>
            </a:r>
            <a:r>
              <a:rPr lang="en-GB" sz="2800" b="1" dirty="0"/>
              <a:t>over MS/TP</a:t>
            </a:r>
            <a:r>
              <a:rPr lang="en-GB" sz="2800" dirty="0"/>
              <a:t> (Master-Slave/Token-Passing) </a:t>
            </a:r>
            <a:r>
              <a:rPr lang="en-GB" sz="2800" dirty="0" smtClean="0"/>
              <a:t>– </a:t>
            </a:r>
            <a:r>
              <a:rPr lang="en-GB" sz="2800" dirty="0" err="1" smtClean="0"/>
              <a:t>propojení</a:t>
            </a:r>
            <a:r>
              <a:rPr lang="en-GB" sz="2800" dirty="0" smtClean="0"/>
              <a:t> </a:t>
            </a:r>
            <a:r>
              <a:rPr lang="en-GB" sz="2800" dirty="0" err="1" smtClean="0"/>
              <a:t>kontrolerů</a:t>
            </a:r>
            <a:r>
              <a:rPr lang="en-GB" sz="2800" dirty="0" smtClean="0"/>
              <a:t> </a:t>
            </a:r>
            <a:r>
              <a:rPr lang="en-GB" sz="2800" dirty="0" err="1" smtClean="0"/>
              <a:t>na</a:t>
            </a:r>
            <a:r>
              <a:rPr lang="en-GB" sz="2800" dirty="0" smtClean="0"/>
              <a:t> </a:t>
            </a:r>
            <a:r>
              <a:rPr lang="en-GB" sz="2800" dirty="0" err="1" smtClean="0"/>
              <a:t>sběrnici</a:t>
            </a:r>
            <a:r>
              <a:rPr lang="en-GB" sz="2800" dirty="0" smtClean="0"/>
              <a:t> </a:t>
            </a:r>
            <a:r>
              <a:rPr lang="en-GB" sz="2800" dirty="0"/>
              <a:t>v </a:t>
            </a:r>
            <a:r>
              <a:rPr lang="en-GB" sz="2800" dirty="0" err="1"/>
              <a:t>rámci</a:t>
            </a:r>
            <a:r>
              <a:rPr lang="en-GB" sz="2800" dirty="0"/>
              <a:t> </a:t>
            </a:r>
            <a:r>
              <a:rPr lang="en-GB" sz="2800" dirty="0" err="1"/>
              <a:t>jednoho</a:t>
            </a:r>
            <a:r>
              <a:rPr lang="en-GB" sz="2800" dirty="0"/>
              <a:t> </a:t>
            </a:r>
            <a:r>
              <a:rPr lang="en-GB" sz="2800" dirty="0" err="1"/>
              <a:t>pavilonu</a:t>
            </a:r>
            <a:r>
              <a:rPr lang="en-GB" sz="2800" dirty="0"/>
              <a:t>. </a:t>
            </a:r>
            <a:r>
              <a:rPr lang="en-GB" sz="2800" dirty="0" err="1"/>
              <a:t>Využívá</a:t>
            </a:r>
            <a:r>
              <a:rPr lang="en-GB" sz="2800" dirty="0"/>
              <a:t> </a:t>
            </a:r>
            <a:r>
              <a:rPr lang="en-GB" sz="2800" dirty="0" err="1"/>
              <a:t>sériovou</a:t>
            </a:r>
            <a:r>
              <a:rPr lang="en-GB" sz="2800" dirty="0"/>
              <a:t> </a:t>
            </a:r>
            <a:r>
              <a:rPr lang="en-GB" sz="2800" dirty="0" err="1" smtClean="0"/>
              <a:t>sběrnici</a:t>
            </a:r>
            <a:r>
              <a:rPr lang="en-GB" sz="2800" dirty="0" smtClean="0"/>
              <a:t> </a:t>
            </a:r>
            <a:r>
              <a:rPr lang="en-GB" sz="2800" dirty="0"/>
              <a:t>RS-</a:t>
            </a:r>
            <a:r>
              <a:rPr lang="en-GB" sz="2800" dirty="0" smtClean="0"/>
              <a:t>485</a:t>
            </a:r>
            <a:r>
              <a:rPr lang="en-GB" sz="2800" dirty="0"/>
              <a:t> </a:t>
            </a:r>
            <a:r>
              <a:rPr lang="en-GB" sz="2800" dirty="0" smtClean="0"/>
              <a:t>(</a:t>
            </a:r>
            <a:r>
              <a:rPr lang="en-GB" sz="2800" dirty="0" err="1" smtClean="0"/>
              <a:t>levné</a:t>
            </a:r>
            <a:r>
              <a:rPr lang="en-GB" sz="2800" dirty="0" smtClean="0"/>
              <a:t> </a:t>
            </a:r>
            <a:r>
              <a:rPr lang="en-GB" sz="2800" dirty="0" err="1" smtClean="0"/>
              <a:t>řešení</a:t>
            </a:r>
            <a:r>
              <a:rPr lang="en-GB" sz="2800" dirty="0" smtClean="0"/>
              <a:t>, </a:t>
            </a:r>
            <a:r>
              <a:rPr lang="en-GB" sz="2800" dirty="0" err="1" smtClean="0"/>
              <a:t>nízké</a:t>
            </a:r>
            <a:r>
              <a:rPr lang="en-GB" sz="2800" dirty="0" smtClean="0"/>
              <a:t> </a:t>
            </a:r>
            <a:r>
              <a:rPr lang="en-GB" sz="2800" dirty="0" err="1" smtClean="0"/>
              <a:t>nároky</a:t>
            </a:r>
            <a:r>
              <a:rPr lang="en-GB" sz="2800" dirty="0" smtClean="0"/>
              <a:t> </a:t>
            </a:r>
            <a:r>
              <a:rPr lang="en-GB" sz="2800" dirty="0" err="1"/>
              <a:t>na</a:t>
            </a:r>
            <a:r>
              <a:rPr lang="en-GB" sz="2800" dirty="0"/>
              <a:t> </a:t>
            </a:r>
            <a:r>
              <a:rPr lang="en-GB" sz="2800" dirty="0" err="1"/>
              <a:t>rychlost</a:t>
            </a:r>
            <a:r>
              <a:rPr lang="en-GB" sz="2800" dirty="0"/>
              <a:t> a </a:t>
            </a:r>
            <a:r>
              <a:rPr lang="en-GB" sz="2800" dirty="0" err="1"/>
              <a:t>propustnost</a:t>
            </a:r>
            <a:r>
              <a:rPr lang="en-GB" sz="2800" dirty="0"/>
              <a:t>.</a:t>
            </a:r>
          </a:p>
          <a:p>
            <a:r>
              <a:rPr lang="en-GB" sz="2800" b="1" dirty="0" err="1"/>
              <a:t>BACnet</a:t>
            </a:r>
            <a:r>
              <a:rPr lang="en-GB" sz="2800" b="1" dirty="0"/>
              <a:t> over Ethernet</a:t>
            </a:r>
            <a:r>
              <a:rPr lang="en-GB" sz="2800" dirty="0"/>
              <a:t> – </a:t>
            </a:r>
            <a:r>
              <a:rPr lang="en-GB" sz="2800" dirty="0" err="1"/>
              <a:t>Slouží</a:t>
            </a:r>
            <a:r>
              <a:rPr lang="en-GB" sz="2800" dirty="0"/>
              <a:t> k </a:t>
            </a:r>
            <a:r>
              <a:rPr lang="en-GB" sz="2800" dirty="0" err="1"/>
              <a:t>propojení</a:t>
            </a:r>
            <a:r>
              <a:rPr lang="en-GB" sz="2800" dirty="0"/>
              <a:t> </a:t>
            </a:r>
            <a:r>
              <a:rPr lang="en-GB" sz="2800" dirty="0" err="1" smtClean="0"/>
              <a:t>prvků</a:t>
            </a:r>
            <a:r>
              <a:rPr lang="en-GB" sz="2800" dirty="0" smtClean="0"/>
              <a:t>, </a:t>
            </a:r>
            <a:r>
              <a:rPr lang="en-GB" sz="2800" dirty="0" err="1"/>
              <a:t>které</a:t>
            </a:r>
            <a:r>
              <a:rPr lang="en-GB" sz="2800" dirty="0"/>
              <a:t> </a:t>
            </a:r>
            <a:r>
              <a:rPr lang="en-GB" sz="2800" dirty="0" err="1"/>
              <a:t>jsou</a:t>
            </a:r>
            <a:r>
              <a:rPr lang="en-GB" sz="2800" dirty="0"/>
              <a:t> </a:t>
            </a:r>
            <a:r>
              <a:rPr lang="en-GB" sz="2800" dirty="0" err="1"/>
              <a:t>schopny</a:t>
            </a:r>
            <a:r>
              <a:rPr lang="en-GB" sz="2800" dirty="0"/>
              <a:t> </a:t>
            </a:r>
            <a:r>
              <a:rPr lang="en-GB" sz="2800" dirty="0" err="1" smtClean="0"/>
              <a:t>komunikovat</a:t>
            </a:r>
            <a:r>
              <a:rPr lang="en-GB" sz="2800" dirty="0" smtClean="0"/>
              <a:t> </a:t>
            </a:r>
            <a:r>
              <a:rPr lang="en-GB" sz="2800" dirty="0" err="1" smtClean="0"/>
              <a:t>spolu</a:t>
            </a:r>
            <a:r>
              <a:rPr lang="en-GB" sz="2800" dirty="0" smtClean="0"/>
              <a:t> </a:t>
            </a:r>
            <a:r>
              <a:rPr lang="en-GB" sz="2800" dirty="0" err="1"/>
              <a:t>pouze</a:t>
            </a:r>
            <a:r>
              <a:rPr lang="en-GB" sz="2800" dirty="0"/>
              <a:t> s </a:t>
            </a:r>
            <a:r>
              <a:rPr lang="en-GB" sz="2800" dirty="0" err="1"/>
              <a:t>využitím</a:t>
            </a:r>
            <a:r>
              <a:rPr lang="en-GB" sz="2800" dirty="0"/>
              <a:t> </a:t>
            </a:r>
            <a:r>
              <a:rPr lang="en-GB" sz="2800" dirty="0" err="1"/>
              <a:t>protokolu</a:t>
            </a:r>
            <a:r>
              <a:rPr lang="en-GB" sz="2800" dirty="0"/>
              <a:t> </a:t>
            </a:r>
            <a:r>
              <a:rPr lang="en-GB" sz="2800" dirty="0" smtClean="0"/>
              <a:t>Ethernet</a:t>
            </a:r>
            <a:endParaRPr lang="en-GB" sz="2800" dirty="0"/>
          </a:p>
          <a:p>
            <a:r>
              <a:rPr lang="en-GB" sz="2800" b="1" dirty="0" err="1" smtClean="0"/>
              <a:t>BACnet</a:t>
            </a:r>
            <a:r>
              <a:rPr lang="en-GB" sz="2800" b="1" dirty="0" smtClean="0"/>
              <a:t> </a:t>
            </a:r>
            <a:r>
              <a:rPr lang="en-GB" sz="2800" b="1" dirty="0"/>
              <a:t>over IP</a:t>
            </a:r>
            <a:r>
              <a:rPr lang="en-GB" sz="2800" dirty="0"/>
              <a:t> – </a:t>
            </a:r>
            <a:r>
              <a:rPr lang="en-GB" sz="2800" dirty="0" err="1"/>
              <a:t>Slouží</a:t>
            </a:r>
            <a:r>
              <a:rPr lang="en-GB" sz="2800" dirty="0"/>
              <a:t> k </a:t>
            </a:r>
            <a:r>
              <a:rPr lang="en-GB" sz="2800" dirty="0" err="1"/>
              <a:t>propojení</a:t>
            </a:r>
            <a:r>
              <a:rPr lang="en-GB" sz="2800" dirty="0"/>
              <a:t> </a:t>
            </a:r>
            <a:r>
              <a:rPr lang="en-GB" sz="2800" dirty="0" err="1" smtClean="0"/>
              <a:t>kontrolerů</a:t>
            </a:r>
            <a:r>
              <a:rPr lang="en-GB" sz="2800" dirty="0" smtClean="0"/>
              <a:t>, </a:t>
            </a:r>
            <a:r>
              <a:rPr lang="en-GB" sz="2800" dirty="0" err="1"/>
              <a:t>které</a:t>
            </a:r>
            <a:r>
              <a:rPr lang="en-GB" sz="2800" dirty="0"/>
              <a:t> se </a:t>
            </a:r>
            <a:r>
              <a:rPr lang="en-GB" sz="2800" dirty="0" err="1"/>
              <a:t>nacházejí</a:t>
            </a:r>
            <a:r>
              <a:rPr lang="en-GB" sz="2800" dirty="0"/>
              <a:t> v </a:t>
            </a:r>
            <a:r>
              <a:rPr lang="en-GB" sz="2800" dirty="0" err="1" smtClean="0"/>
              <a:t>různých</a:t>
            </a:r>
            <a:r>
              <a:rPr lang="en-GB" sz="2800" dirty="0" smtClean="0"/>
              <a:t> </a:t>
            </a:r>
            <a:r>
              <a:rPr lang="en-GB" sz="2800" dirty="0" err="1" smtClean="0"/>
              <a:t>podsítích</a:t>
            </a:r>
            <a:r>
              <a:rPr lang="en-GB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72970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BACnet</a:t>
            </a:r>
            <a:r>
              <a:rPr lang="en-GB" dirty="0" smtClean="0"/>
              <a:t> – </a:t>
            </a:r>
            <a:r>
              <a:rPr lang="en-GB" dirty="0" err="1" smtClean="0"/>
              <a:t>aplikační</a:t>
            </a:r>
            <a:r>
              <a:rPr lang="en-GB" dirty="0" smtClean="0"/>
              <a:t> </a:t>
            </a:r>
            <a:r>
              <a:rPr lang="en-GB" dirty="0" err="1" smtClean="0"/>
              <a:t>vrstva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err="1" smtClean="0"/>
              <a:t>Aplikační</a:t>
            </a:r>
            <a:r>
              <a:rPr lang="en-GB" dirty="0" smtClean="0"/>
              <a:t> </a:t>
            </a:r>
            <a:r>
              <a:rPr lang="en-GB" dirty="0" err="1"/>
              <a:t>vrstva</a:t>
            </a:r>
            <a:r>
              <a:rPr lang="en-GB" dirty="0"/>
              <a:t> je </a:t>
            </a:r>
            <a:r>
              <a:rPr lang="en-GB" dirty="0" err="1" smtClean="0"/>
              <a:t>objektově</a:t>
            </a:r>
            <a:r>
              <a:rPr lang="en-GB" dirty="0" smtClean="0"/>
              <a:t> </a:t>
            </a:r>
            <a:r>
              <a:rPr lang="en-GB" dirty="0" err="1"/>
              <a:t>orientovaná</a:t>
            </a:r>
            <a:r>
              <a:rPr lang="en-GB" dirty="0"/>
              <a:t>. </a:t>
            </a:r>
            <a:endParaRPr lang="en-GB" dirty="0" smtClean="0"/>
          </a:p>
          <a:p>
            <a:pPr>
              <a:spcBef>
                <a:spcPts val="1248"/>
              </a:spcBef>
            </a:pPr>
            <a:r>
              <a:rPr lang="en-GB" dirty="0" err="1" smtClean="0"/>
              <a:t>Každy</a:t>
            </a:r>
            <a:r>
              <a:rPr lang="en-GB" dirty="0" smtClean="0"/>
              <a:t>́ </a:t>
            </a:r>
            <a:r>
              <a:rPr lang="en-GB" dirty="0" err="1"/>
              <a:t>aktivní</a:t>
            </a:r>
            <a:r>
              <a:rPr lang="en-GB" dirty="0"/>
              <a:t> </a:t>
            </a:r>
            <a:r>
              <a:rPr lang="en-GB" dirty="0" err="1" smtClean="0"/>
              <a:t>prvek</a:t>
            </a:r>
            <a:r>
              <a:rPr lang="en-GB" dirty="0" smtClean="0"/>
              <a:t> = </a:t>
            </a:r>
            <a:r>
              <a:rPr lang="en-GB" b="1" dirty="0" err="1" smtClean="0"/>
              <a:t>zařízení</a:t>
            </a:r>
            <a:r>
              <a:rPr lang="en-GB" dirty="0" smtClean="0"/>
              <a:t> </a:t>
            </a:r>
            <a:r>
              <a:rPr lang="en-GB" dirty="0"/>
              <a:t>s </a:t>
            </a:r>
            <a:r>
              <a:rPr lang="en-GB" dirty="0" err="1"/>
              <a:t>unikátní</a:t>
            </a:r>
            <a:r>
              <a:rPr lang="en-GB" dirty="0"/>
              <a:t> </a:t>
            </a:r>
            <a:r>
              <a:rPr lang="en-GB" dirty="0" err="1" smtClean="0"/>
              <a:t>adresou</a:t>
            </a:r>
            <a:r>
              <a:rPr lang="en-GB" dirty="0" smtClean="0"/>
              <a:t> (Device ID)</a:t>
            </a:r>
          </a:p>
          <a:p>
            <a:pPr>
              <a:spcBef>
                <a:spcPts val="1248"/>
              </a:spcBef>
            </a:pPr>
            <a:r>
              <a:rPr lang="en-GB" b="1" dirty="0" err="1" smtClean="0"/>
              <a:t>Služby</a:t>
            </a:r>
            <a:r>
              <a:rPr lang="en-GB" dirty="0" smtClean="0"/>
              <a:t> – </a:t>
            </a:r>
            <a:r>
              <a:rPr lang="en-GB" dirty="0" err="1" smtClean="0"/>
              <a:t>komunikace</a:t>
            </a:r>
            <a:r>
              <a:rPr lang="en-GB" dirty="0" smtClean="0"/>
              <a:t> </a:t>
            </a:r>
            <a:r>
              <a:rPr lang="en-GB" dirty="0" err="1" smtClean="0"/>
              <a:t>mezi</a:t>
            </a:r>
            <a:r>
              <a:rPr lang="en-GB" dirty="0" smtClean="0"/>
              <a:t> </a:t>
            </a:r>
            <a:r>
              <a:rPr lang="en-GB" dirty="0" err="1" smtClean="0"/>
              <a:t>zařízeními</a:t>
            </a:r>
            <a:r>
              <a:rPr lang="en-GB" dirty="0" smtClean="0"/>
              <a:t>. </a:t>
            </a:r>
            <a:r>
              <a:rPr lang="en-GB" dirty="0" err="1" smtClean="0"/>
              <a:t>Definují</a:t>
            </a:r>
            <a:r>
              <a:rPr lang="en-GB" dirty="0" smtClean="0"/>
              <a:t> </a:t>
            </a:r>
            <a:r>
              <a:rPr lang="en-GB" dirty="0" err="1" smtClean="0"/>
              <a:t>parametry</a:t>
            </a:r>
            <a:r>
              <a:rPr lang="en-GB" dirty="0" smtClean="0"/>
              <a:t> a </a:t>
            </a:r>
            <a:r>
              <a:rPr lang="en-GB" dirty="0" err="1"/>
              <a:t>datové</a:t>
            </a:r>
            <a:r>
              <a:rPr lang="en-GB" dirty="0"/>
              <a:t> </a:t>
            </a:r>
            <a:r>
              <a:rPr lang="en-GB" dirty="0" err="1" smtClean="0"/>
              <a:t>typy</a:t>
            </a:r>
            <a:r>
              <a:rPr lang="en-GB" dirty="0" smtClean="0"/>
              <a:t>.</a:t>
            </a:r>
          </a:p>
          <a:p>
            <a:pPr>
              <a:spcBef>
                <a:spcPts val="1248"/>
              </a:spcBef>
            </a:pPr>
            <a:r>
              <a:rPr lang="en-GB" dirty="0" err="1" smtClean="0"/>
              <a:t>Zařízení</a:t>
            </a:r>
            <a:r>
              <a:rPr lang="en-GB" dirty="0" smtClean="0"/>
              <a:t> </a:t>
            </a:r>
            <a:r>
              <a:rPr lang="en-GB" dirty="0" err="1"/>
              <a:t>obsahují</a:t>
            </a:r>
            <a:r>
              <a:rPr lang="en-GB" dirty="0"/>
              <a:t> </a:t>
            </a:r>
            <a:r>
              <a:rPr lang="en-GB" b="1" dirty="0" err="1"/>
              <a:t>objekty</a:t>
            </a:r>
            <a:r>
              <a:rPr lang="en-GB" dirty="0"/>
              <a:t>, </a:t>
            </a:r>
            <a:r>
              <a:rPr lang="en-GB" dirty="0" err="1"/>
              <a:t>ke</a:t>
            </a:r>
            <a:r>
              <a:rPr lang="en-GB" dirty="0"/>
              <a:t> </a:t>
            </a:r>
            <a:r>
              <a:rPr lang="en-GB" dirty="0" err="1" smtClean="0"/>
              <a:t>kterým</a:t>
            </a:r>
            <a:r>
              <a:rPr lang="en-GB" dirty="0" smtClean="0"/>
              <a:t> </a:t>
            </a:r>
            <a:r>
              <a:rPr lang="en-GB" dirty="0" err="1" smtClean="0"/>
              <a:t>přistupují</a:t>
            </a:r>
            <a:r>
              <a:rPr lang="en-GB" dirty="0" smtClean="0"/>
              <a:t> </a:t>
            </a:r>
            <a:r>
              <a:rPr lang="en-GB" dirty="0" err="1" smtClean="0"/>
              <a:t>služby</a:t>
            </a:r>
            <a:r>
              <a:rPr lang="en-GB" dirty="0" smtClean="0"/>
              <a:t>. </a:t>
            </a:r>
          </a:p>
          <a:p>
            <a:pPr>
              <a:spcBef>
                <a:spcPts val="1248"/>
              </a:spcBef>
            </a:pPr>
            <a:r>
              <a:rPr lang="en-GB" dirty="0" err="1" smtClean="0"/>
              <a:t>Každy</a:t>
            </a:r>
            <a:r>
              <a:rPr lang="en-GB" dirty="0" smtClean="0"/>
              <a:t>́ </a:t>
            </a:r>
            <a:r>
              <a:rPr lang="en-GB" dirty="0" err="1"/>
              <a:t>objekt</a:t>
            </a:r>
            <a:r>
              <a:rPr lang="en-GB" dirty="0"/>
              <a:t> </a:t>
            </a:r>
            <a:r>
              <a:rPr lang="en-GB" dirty="0" smtClean="0"/>
              <a:t>v </a:t>
            </a:r>
            <a:r>
              <a:rPr lang="en-GB" dirty="0" err="1"/>
              <a:t>rámci</a:t>
            </a:r>
            <a:r>
              <a:rPr lang="en-GB" dirty="0"/>
              <a:t> </a:t>
            </a:r>
            <a:r>
              <a:rPr lang="en-GB" dirty="0" err="1" smtClean="0"/>
              <a:t>zařízení</a:t>
            </a:r>
            <a:r>
              <a:rPr lang="en-GB" dirty="0" smtClean="0"/>
              <a:t> </a:t>
            </a:r>
            <a:r>
              <a:rPr lang="en-GB" dirty="0" err="1" smtClean="0"/>
              <a:t>j</a:t>
            </a:r>
            <a:r>
              <a:rPr lang="en-GB" b="1" dirty="0" err="1" smtClean="0"/>
              <a:t>ednoznačny</a:t>
            </a:r>
            <a:r>
              <a:rPr lang="en-GB" b="1" dirty="0" smtClean="0"/>
              <a:t>́ </a:t>
            </a:r>
            <a:r>
              <a:rPr lang="en-GB" b="1" dirty="0" err="1" smtClean="0"/>
              <a:t>identifikátor</a:t>
            </a:r>
            <a:r>
              <a:rPr lang="en-GB" dirty="0" smtClean="0"/>
              <a:t>:</a:t>
            </a:r>
            <a:r>
              <a:rPr lang="en-GB" dirty="0"/>
              <a:t> </a:t>
            </a:r>
            <a:r>
              <a:rPr lang="en-GB" dirty="0" smtClean="0"/>
              <a:t>&lt;</a:t>
            </a:r>
            <a:r>
              <a:rPr lang="en-GB" dirty="0" err="1" smtClean="0"/>
              <a:t>typ</a:t>
            </a:r>
            <a:r>
              <a:rPr lang="en-GB" dirty="0" smtClean="0"/>
              <a:t> </a:t>
            </a:r>
            <a:r>
              <a:rPr lang="en-GB" dirty="0" err="1" smtClean="0"/>
              <a:t>objektu</a:t>
            </a:r>
            <a:r>
              <a:rPr lang="en-GB" dirty="0" smtClean="0"/>
              <a:t>, instance&gt; (instance … </a:t>
            </a:r>
            <a:r>
              <a:rPr lang="en-GB" dirty="0" err="1" smtClean="0"/>
              <a:t>číselný</a:t>
            </a:r>
            <a:r>
              <a:rPr lang="en-GB" dirty="0" smtClean="0"/>
              <a:t> </a:t>
            </a:r>
            <a:r>
              <a:rPr lang="en-GB" dirty="0" err="1" smtClean="0"/>
              <a:t>identifikátor</a:t>
            </a:r>
            <a:r>
              <a:rPr lang="en-GB" dirty="0" smtClean="0"/>
              <a:t> </a:t>
            </a:r>
            <a:r>
              <a:rPr lang="en-GB" dirty="0" err="1" smtClean="0"/>
              <a:t>rozlišující</a:t>
            </a:r>
            <a:r>
              <a:rPr lang="en-GB" dirty="0" smtClean="0"/>
              <a:t> </a:t>
            </a:r>
            <a:r>
              <a:rPr lang="en-GB" dirty="0" err="1" smtClean="0"/>
              <a:t>objekty</a:t>
            </a:r>
            <a:r>
              <a:rPr lang="en-GB" dirty="0" smtClean="0"/>
              <a:t> </a:t>
            </a:r>
            <a:r>
              <a:rPr lang="en-GB" dirty="0" err="1" smtClean="0"/>
              <a:t>stejného</a:t>
            </a:r>
            <a:r>
              <a:rPr lang="en-GB" dirty="0" smtClean="0"/>
              <a:t> </a:t>
            </a:r>
            <a:r>
              <a:rPr lang="en-GB" dirty="0" err="1" smtClean="0"/>
              <a:t>typu</a:t>
            </a:r>
            <a:r>
              <a:rPr lang="en-GB" dirty="0" smtClean="0"/>
              <a:t>. </a:t>
            </a:r>
          </a:p>
          <a:p>
            <a:pPr>
              <a:spcBef>
                <a:spcPts val="1248"/>
              </a:spcBef>
            </a:pPr>
            <a:r>
              <a:rPr lang="en-GB" dirty="0" err="1" smtClean="0"/>
              <a:t>Objekt</a:t>
            </a:r>
            <a:r>
              <a:rPr lang="en-GB" dirty="0" smtClean="0"/>
              <a:t> </a:t>
            </a:r>
            <a:r>
              <a:rPr lang="en-GB" dirty="0"/>
              <a:t>je </a:t>
            </a:r>
            <a:r>
              <a:rPr lang="en-GB" dirty="0" err="1"/>
              <a:t>složen</a:t>
            </a:r>
            <a:r>
              <a:rPr lang="en-GB" dirty="0"/>
              <a:t> z </a:t>
            </a:r>
            <a:r>
              <a:rPr lang="en-GB" b="1" dirty="0" err="1"/>
              <a:t>vlastností</a:t>
            </a:r>
            <a:r>
              <a:rPr lang="en-GB" dirty="0"/>
              <a:t>,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ho</a:t>
            </a:r>
            <a:r>
              <a:rPr lang="en-GB" dirty="0"/>
              <a:t> </a:t>
            </a:r>
            <a:r>
              <a:rPr lang="en-GB" dirty="0" err="1"/>
              <a:t>popisují</a:t>
            </a:r>
            <a:r>
              <a:rPr lang="en-GB" dirty="0"/>
              <a:t> a </a:t>
            </a:r>
            <a:r>
              <a:rPr lang="en-GB" dirty="0" err="1"/>
              <a:t>dodávají</a:t>
            </a:r>
            <a:r>
              <a:rPr lang="en-GB" dirty="0"/>
              <a:t> mu </a:t>
            </a:r>
            <a:r>
              <a:rPr lang="en-GB" dirty="0" err="1" smtClean="0"/>
              <a:t>specifickou</a:t>
            </a:r>
            <a:r>
              <a:rPr lang="en-GB" dirty="0" smtClean="0"/>
              <a:t> </a:t>
            </a:r>
            <a:r>
              <a:rPr lang="en-GB" dirty="0" err="1" smtClean="0"/>
              <a:t>funkčnost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14527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BACnet</a:t>
            </a:r>
            <a:r>
              <a:rPr lang="en-GB" dirty="0" smtClean="0"/>
              <a:t> – </a:t>
            </a:r>
            <a:r>
              <a:rPr lang="en-GB" dirty="0" err="1" smtClean="0"/>
              <a:t>základní</a:t>
            </a:r>
            <a:r>
              <a:rPr lang="en-GB" dirty="0" smtClean="0"/>
              <a:t> </a:t>
            </a:r>
            <a:r>
              <a:rPr lang="en-GB" dirty="0" err="1" smtClean="0"/>
              <a:t>typy</a:t>
            </a:r>
            <a:r>
              <a:rPr lang="en-GB" dirty="0" smtClean="0"/>
              <a:t> </a:t>
            </a:r>
            <a:r>
              <a:rPr lang="en-GB" dirty="0" err="1" smtClean="0"/>
              <a:t>objektů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Bef>
                <a:spcPts val="1128"/>
              </a:spcBef>
            </a:pPr>
            <a:r>
              <a:rPr lang="en-GB" b="1" i="1" dirty="0" err="1"/>
              <a:t>Analog</a:t>
            </a:r>
            <a:r>
              <a:rPr lang="en-GB" b="1" i="1" dirty="0"/>
              <a:t> Input (AI)</a:t>
            </a:r>
            <a:r>
              <a:rPr lang="en-GB" i="1" dirty="0"/>
              <a:t> </a:t>
            </a:r>
            <a:r>
              <a:rPr lang="en-GB" dirty="0" err="1"/>
              <a:t>Snímá</a:t>
            </a:r>
            <a:r>
              <a:rPr lang="en-GB" dirty="0"/>
              <a:t> </a:t>
            </a:r>
            <a:r>
              <a:rPr lang="en-GB" dirty="0" err="1"/>
              <a:t>hodnotu</a:t>
            </a:r>
            <a:r>
              <a:rPr lang="en-GB" dirty="0"/>
              <a:t> z </a:t>
            </a:r>
            <a:r>
              <a:rPr lang="en-GB" dirty="0" err="1"/>
              <a:t>analogového</a:t>
            </a:r>
            <a:r>
              <a:rPr lang="en-GB" dirty="0"/>
              <a:t> </a:t>
            </a:r>
            <a:r>
              <a:rPr lang="en-GB" dirty="0" err="1"/>
              <a:t>vstupu</a:t>
            </a:r>
            <a:r>
              <a:rPr lang="en-GB" dirty="0"/>
              <a:t>.</a:t>
            </a:r>
          </a:p>
          <a:p>
            <a:pPr>
              <a:spcBef>
                <a:spcPts val="1128"/>
              </a:spcBef>
            </a:pPr>
            <a:r>
              <a:rPr lang="en-GB" b="1" i="1" dirty="0" err="1"/>
              <a:t>Analog</a:t>
            </a:r>
            <a:r>
              <a:rPr lang="en-GB" b="1" i="1" dirty="0"/>
              <a:t> Output (AO)</a:t>
            </a:r>
            <a:r>
              <a:rPr lang="en-GB" i="1" dirty="0"/>
              <a:t> </a:t>
            </a:r>
            <a:r>
              <a:rPr lang="en-GB" dirty="0" err="1"/>
              <a:t>Nastavuje</a:t>
            </a:r>
            <a:r>
              <a:rPr lang="en-GB" dirty="0"/>
              <a:t> </a:t>
            </a:r>
            <a:r>
              <a:rPr lang="en-GB" dirty="0" err="1"/>
              <a:t>hodnotu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analogovém</a:t>
            </a:r>
            <a:r>
              <a:rPr lang="en-GB" dirty="0"/>
              <a:t> </a:t>
            </a:r>
            <a:r>
              <a:rPr lang="en-GB" dirty="0" err="1"/>
              <a:t>výstupu</a:t>
            </a:r>
            <a:r>
              <a:rPr lang="en-GB" dirty="0"/>
              <a:t>.</a:t>
            </a:r>
          </a:p>
          <a:p>
            <a:pPr>
              <a:spcBef>
                <a:spcPts val="1128"/>
              </a:spcBef>
            </a:pPr>
            <a:r>
              <a:rPr lang="en-GB" b="1" i="1" dirty="0" err="1"/>
              <a:t>Analog</a:t>
            </a:r>
            <a:r>
              <a:rPr lang="en-GB" b="1" i="1" dirty="0"/>
              <a:t> Value (AV)</a:t>
            </a:r>
            <a:r>
              <a:rPr lang="en-GB" i="1" dirty="0"/>
              <a:t> </a:t>
            </a:r>
            <a:r>
              <a:rPr lang="en-GB" dirty="0" err="1" smtClean="0"/>
              <a:t>Programově</a:t>
            </a:r>
            <a:r>
              <a:rPr lang="en-GB" dirty="0" smtClean="0"/>
              <a:t> </a:t>
            </a:r>
            <a:r>
              <a:rPr lang="en-GB" dirty="0" err="1" smtClean="0"/>
              <a:t>měněná</a:t>
            </a:r>
            <a:r>
              <a:rPr lang="en-GB" dirty="0" smtClean="0"/>
              <a:t> </a:t>
            </a:r>
            <a:r>
              <a:rPr lang="en-GB" dirty="0"/>
              <a:t>a </a:t>
            </a:r>
            <a:r>
              <a:rPr lang="en-GB" dirty="0" err="1"/>
              <a:t>ovládaná</a:t>
            </a:r>
            <a:r>
              <a:rPr lang="en-GB" dirty="0"/>
              <a:t> </a:t>
            </a:r>
            <a:r>
              <a:rPr lang="en-GB" dirty="0" err="1"/>
              <a:t>analogová</a:t>
            </a:r>
            <a:r>
              <a:rPr lang="en-GB" dirty="0"/>
              <a:t> </a:t>
            </a:r>
            <a:r>
              <a:rPr lang="en-GB" dirty="0" err="1"/>
              <a:t>hodnota</a:t>
            </a:r>
            <a:r>
              <a:rPr lang="en-GB" dirty="0"/>
              <a:t> </a:t>
            </a:r>
            <a:r>
              <a:rPr lang="en-GB" dirty="0" err="1"/>
              <a:t>bez</a:t>
            </a:r>
            <a:r>
              <a:rPr lang="en-GB" dirty="0"/>
              <a:t> </a:t>
            </a:r>
            <a:r>
              <a:rPr lang="en-GB" dirty="0" err="1" smtClean="0"/>
              <a:t>napojení</a:t>
            </a:r>
            <a:r>
              <a:rPr lang="en-GB" dirty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/>
              <a:t>konkrétní</a:t>
            </a:r>
            <a:r>
              <a:rPr lang="en-GB" dirty="0"/>
              <a:t> </a:t>
            </a:r>
            <a:r>
              <a:rPr lang="en-GB" dirty="0" err="1"/>
              <a:t>vstup</a:t>
            </a:r>
            <a:r>
              <a:rPr lang="en-GB" dirty="0"/>
              <a:t>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výstup</a:t>
            </a:r>
            <a:r>
              <a:rPr lang="en-GB" dirty="0"/>
              <a:t>.</a:t>
            </a:r>
          </a:p>
          <a:p>
            <a:pPr>
              <a:spcBef>
                <a:spcPts val="1128"/>
              </a:spcBef>
            </a:pPr>
            <a:r>
              <a:rPr lang="en-GB" b="1" i="1" dirty="0"/>
              <a:t>Binary Input (BI)</a:t>
            </a:r>
            <a:r>
              <a:rPr lang="en-GB" i="1" dirty="0"/>
              <a:t> </a:t>
            </a:r>
            <a:r>
              <a:rPr lang="en-GB" dirty="0" err="1"/>
              <a:t>Snímá</a:t>
            </a:r>
            <a:r>
              <a:rPr lang="en-GB" dirty="0"/>
              <a:t> </a:t>
            </a:r>
            <a:r>
              <a:rPr lang="en-GB" dirty="0" err="1"/>
              <a:t>hodnotu</a:t>
            </a:r>
            <a:r>
              <a:rPr lang="en-GB" dirty="0"/>
              <a:t> z </a:t>
            </a:r>
            <a:r>
              <a:rPr lang="en-GB" dirty="0" err="1"/>
              <a:t>binárního</a:t>
            </a:r>
            <a:r>
              <a:rPr lang="en-GB" dirty="0"/>
              <a:t> </a:t>
            </a:r>
            <a:r>
              <a:rPr lang="en-GB" dirty="0" err="1"/>
              <a:t>vstupu</a:t>
            </a:r>
            <a:r>
              <a:rPr lang="en-GB" dirty="0"/>
              <a:t>.</a:t>
            </a:r>
          </a:p>
          <a:p>
            <a:pPr>
              <a:spcBef>
                <a:spcPts val="1128"/>
              </a:spcBef>
            </a:pPr>
            <a:r>
              <a:rPr lang="en-GB" b="1" i="1" dirty="0"/>
              <a:t>Binary Output (BO)</a:t>
            </a:r>
            <a:r>
              <a:rPr lang="en-GB" i="1" dirty="0"/>
              <a:t> </a:t>
            </a:r>
            <a:r>
              <a:rPr lang="en-GB" dirty="0" err="1"/>
              <a:t>Nastavuje</a:t>
            </a:r>
            <a:r>
              <a:rPr lang="en-GB" dirty="0"/>
              <a:t> </a:t>
            </a:r>
            <a:r>
              <a:rPr lang="en-GB" dirty="0" err="1"/>
              <a:t>hodnotu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binárním</a:t>
            </a:r>
            <a:r>
              <a:rPr lang="en-GB" dirty="0"/>
              <a:t> </a:t>
            </a:r>
            <a:r>
              <a:rPr lang="en-GB" dirty="0" err="1"/>
              <a:t>výstupu</a:t>
            </a:r>
            <a:r>
              <a:rPr lang="en-GB" dirty="0"/>
              <a:t>.</a:t>
            </a:r>
          </a:p>
          <a:p>
            <a:pPr>
              <a:spcBef>
                <a:spcPts val="1128"/>
              </a:spcBef>
            </a:pPr>
            <a:r>
              <a:rPr lang="en-GB" b="1" i="1" dirty="0"/>
              <a:t>Binary Value (BV)</a:t>
            </a:r>
            <a:r>
              <a:rPr lang="en-GB" i="1" dirty="0"/>
              <a:t> </a:t>
            </a:r>
            <a:r>
              <a:rPr lang="en-GB" dirty="0" err="1"/>
              <a:t>Programové</a:t>
            </a:r>
            <a:r>
              <a:rPr lang="en-GB" dirty="0"/>
              <a:t> </a:t>
            </a:r>
            <a:r>
              <a:rPr lang="en-GB" dirty="0" err="1" smtClean="0"/>
              <a:t>měněná</a:t>
            </a:r>
            <a:r>
              <a:rPr lang="en-GB" dirty="0" smtClean="0"/>
              <a:t> </a:t>
            </a:r>
            <a:r>
              <a:rPr lang="en-GB" dirty="0"/>
              <a:t>a </a:t>
            </a:r>
            <a:r>
              <a:rPr lang="en-GB" dirty="0" err="1"/>
              <a:t>ovládaná</a:t>
            </a:r>
            <a:r>
              <a:rPr lang="en-GB" dirty="0"/>
              <a:t> </a:t>
            </a:r>
            <a:r>
              <a:rPr lang="en-GB" dirty="0" err="1"/>
              <a:t>dvoustavová</a:t>
            </a:r>
            <a:r>
              <a:rPr lang="en-GB" dirty="0"/>
              <a:t> </a:t>
            </a:r>
            <a:r>
              <a:rPr lang="en-GB" dirty="0" err="1"/>
              <a:t>logická</a:t>
            </a:r>
            <a:r>
              <a:rPr lang="en-GB" dirty="0"/>
              <a:t> </a:t>
            </a:r>
            <a:r>
              <a:rPr lang="en-GB" dirty="0" err="1"/>
              <a:t>hodnota</a:t>
            </a:r>
            <a:r>
              <a:rPr lang="en-GB" dirty="0"/>
              <a:t>.</a:t>
            </a:r>
          </a:p>
          <a:p>
            <a:pPr>
              <a:spcBef>
                <a:spcPts val="1128"/>
              </a:spcBef>
            </a:pPr>
            <a:r>
              <a:rPr lang="en-GB" b="1" i="1" dirty="0"/>
              <a:t>Multistate Input (MI)</a:t>
            </a:r>
            <a:r>
              <a:rPr lang="en-GB" i="1" dirty="0"/>
              <a:t> </a:t>
            </a:r>
            <a:r>
              <a:rPr lang="en-GB" dirty="0" err="1"/>
              <a:t>Snímá</a:t>
            </a:r>
            <a:r>
              <a:rPr lang="en-GB" dirty="0"/>
              <a:t> </a:t>
            </a:r>
            <a:r>
              <a:rPr lang="en-GB" dirty="0" err="1"/>
              <a:t>hodnotu</a:t>
            </a:r>
            <a:r>
              <a:rPr lang="en-GB" dirty="0"/>
              <a:t> z </a:t>
            </a:r>
            <a:r>
              <a:rPr lang="en-GB" dirty="0" err="1"/>
              <a:t>vícestavového</a:t>
            </a:r>
            <a:r>
              <a:rPr lang="en-GB" dirty="0"/>
              <a:t> </a:t>
            </a:r>
            <a:r>
              <a:rPr lang="en-GB" dirty="0" err="1"/>
              <a:t>vstupu</a:t>
            </a:r>
            <a:r>
              <a:rPr lang="en-GB" dirty="0"/>
              <a:t> – </a:t>
            </a:r>
            <a:r>
              <a:rPr lang="en-GB" dirty="0" err="1" smtClean="0"/>
              <a:t>např</a:t>
            </a:r>
            <a:r>
              <a:rPr lang="en-GB" dirty="0" smtClean="0"/>
              <a:t>. </a:t>
            </a:r>
            <a:r>
              <a:rPr lang="en-GB" dirty="0" err="1" smtClean="0"/>
              <a:t>několika</a:t>
            </a:r>
            <a:r>
              <a:rPr lang="en-GB" dirty="0" smtClean="0"/>
              <a:t> </a:t>
            </a:r>
            <a:r>
              <a:rPr lang="en-GB" dirty="0" err="1" smtClean="0"/>
              <a:t>sdružených</a:t>
            </a:r>
            <a:r>
              <a:rPr lang="en-GB" dirty="0"/>
              <a:t> </a:t>
            </a:r>
            <a:r>
              <a:rPr lang="en-GB" dirty="0" err="1" smtClean="0"/>
              <a:t>binárních</a:t>
            </a:r>
            <a:r>
              <a:rPr lang="en-GB" dirty="0" smtClean="0"/>
              <a:t> </a:t>
            </a:r>
            <a:r>
              <a:rPr lang="en-GB" dirty="0" err="1" smtClean="0"/>
              <a:t>vstup</a:t>
            </a:r>
            <a:r>
              <a:rPr lang="en-GB" dirty="0" err="1"/>
              <a:t>ů</a:t>
            </a:r>
            <a:r>
              <a:rPr lang="en-GB" dirty="0" smtClean="0"/>
              <a:t>. </a:t>
            </a:r>
            <a:r>
              <a:rPr lang="en-GB" dirty="0" err="1"/>
              <a:t>Každému</a:t>
            </a:r>
            <a:r>
              <a:rPr lang="en-GB" dirty="0"/>
              <a:t> </a:t>
            </a:r>
            <a:r>
              <a:rPr lang="en-GB" dirty="0" err="1"/>
              <a:t>stavu</a:t>
            </a:r>
            <a:r>
              <a:rPr lang="en-GB" dirty="0"/>
              <a:t> je </a:t>
            </a:r>
            <a:r>
              <a:rPr lang="en-GB" dirty="0" err="1" smtClean="0"/>
              <a:t>přiřazen</a:t>
            </a:r>
            <a:r>
              <a:rPr lang="en-GB" dirty="0" smtClean="0"/>
              <a:t> </a:t>
            </a:r>
            <a:r>
              <a:rPr lang="en-GB" dirty="0" err="1"/>
              <a:t>textovy</a:t>
            </a:r>
            <a:r>
              <a:rPr lang="en-GB" dirty="0"/>
              <a:t>́ </a:t>
            </a:r>
            <a:r>
              <a:rPr lang="en-GB" dirty="0" err="1"/>
              <a:t>popis</a:t>
            </a:r>
            <a:r>
              <a:rPr lang="en-GB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81328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BACnet</a:t>
            </a:r>
            <a:r>
              <a:rPr lang="en-GB" dirty="0" smtClean="0"/>
              <a:t> – </a:t>
            </a:r>
            <a:r>
              <a:rPr lang="en-GB" dirty="0" err="1" smtClean="0"/>
              <a:t>základní</a:t>
            </a:r>
            <a:r>
              <a:rPr lang="en-GB" dirty="0" smtClean="0"/>
              <a:t> </a:t>
            </a:r>
            <a:r>
              <a:rPr lang="en-GB" dirty="0" err="1" smtClean="0"/>
              <a:t>typy</a:t>
            </a:r>
            <a:r>
              <a:rPr lang="en-GB" dirty="0" smtClean="0"/>
              <a:t> </a:t>
            </a:r>
            <a:r>
              <a:rPr lang="en-GB" dirty="0" err="1" smtClean="0"/>
              <a:t>objektů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spcBef>
                <a:spcPts val="1200"/>
              </a:spcBef>
            </a:pPr>
            <a:endParaRPr lang="en-GB" dirty="0"/>
          </a:p>
          <a:p>
            <a:pPr>
              <a:spcBef>
                <a:spcPts val="1200"/>
              </a:spcBef>
            </a:pPr>
            <a:r>
              <a:rPr lang="en-GB" b="1" i="1" dirty="0"/>
              <a:t>Multistate Output (MO)</a:t>
            </a:r>
            <a:r>
              <a:rPr lang="en-GB" i="1" dirty="0"/>
              <a:t> </a:t>
            </a:r>
            <a:r>
              <a:rPr lang="en-GB" dirty="0" err="1"/>
              <a:t>Nastavuje</a:t>
            </a:r>
            <a:r>
              <a:rPr lang="en-GB" dirty="0"/>
              <a:t> </a:t>
            </a:r>
            <a:r>
              <a:rPr lang="en-GB" dirty="0" err="1"/>
              <a:t>hodnotu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vícestavovém</a:t>
            </a:r>
            <a:r>
              <a:rPr lang="en-GB" dirty="0"/>
              <a:t> </a:t>
            </a:r>
            <a:r>
              <a:rPr lang="en-GB" dirty="0" err="1"/>
              <a:t>výstupu</a:t>
            </a:r>
            <a:r>
              <a:rPr lang="en-GB" dirty="0"/>
              <a:t>. </a:t>
            </a:r>
            <a:r>
              <a:rPr lang="en-GB" dirty="0" err="1"/>
              <a:t>Každému</a:t>
            </a:r>
            <a:r>
              <a:rPr lang="en-GB" dirty="0"/>
              <a:t> </a:t>
            </a:r>
            <a:r>
              <a:rPr lang="en-GB" dirty="0" err="1" smtClean="0"/>
              <a:t>stavu</a:t>
            </a:r>
            <a:r>
              <a:rPr lang="en-GB" dirty="0" smtClean="0"/>
              <a:t> je </a:t>
            </a:r>
            <a:r>
              <a:rPr lang="en-GB" dirty="0" err="1" smtClean="0"/>
              <a:t>přiřazen</a:t>
            </a:r>
            <a:r>
              <a:rPr lang="en-GB" dirty="0" smtClean="0"/>
              <a:t> </a:t>
            </a:r>
            <a:r>
              <a:rPr lang="en-GB" dirty="0" err="1"/>
              <a:t>textovy</a:t>
            </a:r>
            <a:r>
              <a:rPr lang="en-GB" dirty="0"/>
              <a:t>́ </a:t>
            </a:r>
            <a:r>
              <a:rPr lang="en-GB" dirty="0" err="1"/>
              <a:t>popis</a:t>
            </a:r>
            <a:r>
              <a:rPr lang="en-GB" dirty="0"/>
              <a:t>.</a:t>
            </a:r>
          </a:p>
          <a:p>
            <a:pPr>
              <a:spcBef>
                <a:spcPts val="1200"/>
              </a:spcBef>
            </a:pPr>
            <a:r>
              <a:rPr lang="en-GB" b="1" i="1" dirty="0"/>
              <a:t>Multistate Value (MV)</a:t>
            </a:r>
            <a:r>
              <a:rPr lang="en-GB" i="1" dirty="0"/>
              <a:t> </a:t>
            </a:r>
            <a:r>
              <a:rPr lang="en-GB" dirty="0" err="1"/>
              <a:t>Vícestavová</a:t>
            </a:r>
            <a:r>
              <a:rPr lang="en-GB" dirty="0"/>
              <a:t> </a:t>
            </a:r>
            <a:r>
              <a:rPr lang="en-GB" dirty="0" err="1"/>
              <a:t>hodnota</a:t>
            </a:r>
            <a:r>
              <a:rPr lang="en-GB" dirty="0"/>
              <a:t>. </a:t>
            </a:r>
            <a:r>
              <a:rPr lang="en-GB" dirty="0" err="1"/>
              <a:t>Každému</a:t>
            </a:r>
            <a:r>
              <a:rPr lang="en-GB" dirty="0"/>
              <a:t> </a:t>
            </a:r>
            <a:r>
              <a:rPr lang="en-GB" dirty="0" err="1"/>
              <a:t>stavu</a:t>
            </a:r>
            <a:r>
              <a:rPr lang="en-GB" dirty="0"/>
              <a:t> je </a:t>
            </a:r>
            <a:r>
              <a:rPr lang="en-GB" dirty="0" err="1" smtClean="0"/>
              <a:t>přiřazen</a:t>
            </a:r>
            <a:r>
              <a:rPr lang="en-GB" dirty="0" smtClean="0"/>
              <a:t> </a:t>
            </a:r>
            <a:r>
              <a:rPr lang="en-GB" dirty="0" err="1"/>
              <a:t>textovy</a:t>
            </a:r>
            <a:r>
              <a:rPr lang="en-GB" dirty="0"/>
              <a:t>́ </a:t>
            </a:r>
            <a:r>
              <a:rPr lang="en-GB" dirty="0" err="1"/>
              <a:t>popis</a:t>
            </a:r>
            <a:r>
              <a:rPr lang="en-GB" dirty="0"/>
              <a:t>.</a:t>
            </a:r>
          </a:p>
          <a:p>
            <a:pPr>
              <a:spcBef>
                <a:spcPts val="1200"/>
              </a:spcBef>
            </a:pPr>
            <a:r>
              <a:rPr lang="en-GB" b="1" i="1" dirty="0"/>
              <a:t>Device (DEV)</a:t>
            </a:r>
            <a:r>
              <a:rPr lang="en-GB" i="1" dirty="0"/>
              <a:t> </a:t>
            </a:r>
            <a:r>
              <a:rPr lang="en-GB" dirty="0"/>
              <a:t>V </a:t>
            </a:r>
            <a:r>
              <a:rPr lang="en-GB" dirty="0" err="1"/>
              <a:t>každém</a:t>
            </a:r>
            <a:r>
              <a:rPr lang="en-GB" dirty="0"/>
              <a:t> </a:t>
            </a:r>
            <a:r>
              <a:rPr lang="en-GB" dirty="0" err="1" smtClean="0"/>
              <a:t>zařízení</a:t>
            </a:r>
            <a:r>
              <a:rPr lang="en-GB" dirty="0" smtClean="0"/>
              <a:t> </a:t>
            </a:r>
            <a:r>
              <a:rPr lang="en-GB" dirty="0"/>
              <a:t>se </a:t>
            </a:r>
            <a:r>
              <a:rPr lang="en-GB" dirty="0" err="1"/>
              <a:t>nachází</a:t>
            </a:r>
            <a:r>
              <a:rPr lang="en-GB" dirty="0"/>
              <a:t> </a:t>
            </a:r>
            <a:r>
              <a:rPr lang="en-GB" dirty="0" err="1" smtClean="0"/>
              <a:t>práv</a:t>
            </a:r>
            <a:r>
              <a:rPr lang="en-GB" dirty="0" err="1"/>
              <a:t>ě</a:t>
            </a:r>
            <a:r>
              <a:rPr lang="en-GB" dirty="0" smtClean="0"/>
              <a:t> </a:t>
            </a:r>
            <a:r>
              <a:rPr lang="en-GB" dirty="0" err="1"/>
              <a:t>jeden</a:t>
            </a:r>
            <a:r>
              <a:rPr lang="en-GB" dirty="0"/>
              <a:t> DEV </a:t>
            </a:r>
            <a:r>
              <a:rPr lang="en-GB" dirty="0" err="1" smtClean="0"/>
              <a:t>objekt</a:t>
            </a:r>
            <a:r>
              <a:rPr lang="en-GB" dirty="0" smtClean="0"/>
              <a:t> (</a:t>
            </a:r>
            <a:r>
              <a:rPr lang="en-GB" dirty="0" err="1" smtClean="0"/>
              <a:t>identifikován</a:t>
            </a:r>
            <a:r>
              <a:rPr lang="en-GB" dirty="0" smtClean="0"/>
              <a:t> ID </a:t>
            </a:r>
            <a:r>
              <a:rPr lang="en-GB" dirty="0" err="1" smtClean="0"/>
              <a:t>zařízení</a:t>
            </a:r>
            <a:r>
              <a:rPr lang="en-GB" dirty="0" smtClean="0"/>
              <a:t>). </a:t>
            </a:r>
            <a:r>
              <a:rPr lang="en-GB" dirty="0" err="1"/>
              <a:t>Obsahuje</a:t>
            </a:r>
            <a:r>
              <a:rPr lang="en-GB" dirty="0"/>
              <a:t> </a:t>
            </a:r>
            <a:r>
              <a:rPr lang="en-GB" dirty="0" err="1"/>
              <a:t>základní</a:t>
            </a:r>
            <a:r>
              <a:rPr lang="en-GB" dirty="0"/>
              <a:t> </a:t>
            </a:r>
            <a:r>
              <a:rPr lang="en-GB" dirty="0" err="1"/>
              <a:t>informace</a:t>
            </a:r>
            <a:r>
              <a:rPr lang="en-GB" dirty="0"/>
              <a:t> o </a:t>
            </a:r>
            <a:r>
              <a:rPr lang="en-GB" dirty="0" err="1" smtClean="0"/>
              <a:t>zařízení</a:t>
            </a:r>
            <a:r>
              <a:rPr lang="en-GB" dirty="0"/>
              <a:t>,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kterém</a:t>
            </a:r>
            <a:r>
              <a:rPr lang="en-GB" dirty="0"/>
              <a:t> je </a:t>
            </a:r>
            <a:r>
              <a:rPr lang="en-GB" dirty="0" err="1"/>
              <a:t>tento</a:t>
            </a:r>
            <a:r>
              <a:rPr lang="en-GB" dirty="0"/>
              <a:t> </a:t>
            </a:r>
            <a:r>
              <a:rPr lang="en-GB" dirty="0" err="1" smtClean="0"/>
              <a:t>objekt</a:t>
            </a:r>
            <a:r>
              <a:rPr lang="en-GB" dirty="0" smtClean="0"/>
              <a:t> </a:t>
            </a:r>
            <a:r>
              <a:rPr lang="en-GB" dirty="0" err="1" smtClean="0"/>
              <a:t>umístěn</a:t>
            </a:r>
            <a:r>
              <a:rPr lang="en-GB" dirty="0"/>
              <a:t>. </a:t>
            </a:r>
            <a:r>
              <a:rPr lang="en-GB" dirty="0" err="1"/>
              <a:t>Jedná</a:t>
            </a:r>
            <a:r>
              <a:rPr lang="en-GB" dirty="0"/>
              <a:t> se </a:t>
            </a:r>
            <a:r>
              <a:rPr lang="en-GB" dirty="0" err="1" smtClean="0"/>
              <a:t>například</a:t>
            </a:r>
            <a:r>
              <a:rPr lang="en-GB" dirty="0" smtClean="0"/>
              <a:t> </a:t>
            </a:r>
            <a:r>
              <a:rPr lang="en-GB" dirty="0"/>
              <a:t>o </a:t>
            </a:r>
            <a:r>
              <a:rPr lang="en-GB" dirty="0" err="1"/>
              <a:t>název</a:t>
            </a:r>
            <a:r>
              <a:rPr lang="en-GB" dirty="0"/>
              <a:t>, </a:t>
            </a:r>
            <a:r>
              <a:rPr lang="en-GB" dirty="0" err="1"/>
              <a:t>popis</a:t>
            </a:r>
            <a:r>
              <a:rPr lang="en-GB" dirty="0"/>
              <a:t>, </a:t>
            </a:r>
            <a:r>
              <a:rPr lang="en-GB" dirty="0" err="1" smtClean="0"/>
              <a:t>umístění</a:t>
            </a:r>
            <a:r>
              <a:rPr lang="en-GB" dirty="0"/>
              <a:t>, </a:t>
            </a:r>
            <a:r>
              <a:rPr lang="en-GB" dirty="0" err="1"/>
              <a:t>výrobce</a:t>
            </a:r>
            <a:r>
              <a:rPr lang="en-GB" dirty="0"/>
              <a:t>, </a:t>
            </a:r>
            <a:r>
              <a:rPr lang="en-GB" dirty="0" err="1"/>
              <a:t>nastavení</a:t>
            </a:r>
            <a:r>
              <a:rPr lang="en-GB" dirty="0"/>
              <a:t> data a </a:t>
            </a:r>
            <a:r>
              <a:rPr lang="en-GB" dirty="0" err="1"/>
              <a:t>č</a:t>
            </a:r>
            <a:r>
              <a:rPr lang="en-GB" dirty="0" err="1" smtClean="0"/>
              <a:t>asu</a:t>
            </a:r>
            <a:r>
              <a:rPr lang="en-GB" dirty="0" smtClean="0"/>
              <a:t> </a:t>
            </a:r>
            <a:r>
              <a:rPr lang="en-GB" dirty="0"/>
              <a:t>a </a:t>
            </a:r>
            <a:r>
              <a:rPr lang="en-GB" dirty="0" err="1" smtClean="0"/>
              <a:t>podporované</a:t>
            </a:r>
            <a:r>
              <a:rPr lang="en-GB" dirty="0" smtClean="0"/>
              <a:t> </a:t>
            </a:r>
            <a:r>
              <a:rPr lang="en-GB" dirty="0" err="1" smtClean="0"/>
              <a:t>služby</a:t>
            </a:r>
            <a:r>
              <a:rPr lang="en-GB" dirty="0" smtClean="0"/>
              <a:t> </a:t>
            </a:r>
            <a:r>
              <a:rPr lang="en-GB" dirty="0" err="1"/>
              <a:t>protokolu</a:t>
            </a:r>
            <a:r>
              <a:rPr lang="en-GB" dirty="0"/>
              <a:t>.</a:t>
            </a:r>
          </a:p>
          <a:p>
            <a:pPr>
              <a:spcBef>
                <a:spcPts val="1200"/>
              </a:spcBef>
            </a:pPr>
            <a:r>
              <a:rPr lang="en-GB" b="1" i="1" dirty="0"/>
              <a:t>Program (PG)</a:t>
            </a:r>
            <a:r>
              <a:rPr lang="en-GB" i="1" dirty="0"/>
              <a:t> </a:t>
            </a:r>
            <a:r>
              <a:rPr lang="en-GB" dirty="0" err="1"/>
              <a:t>Objekt</a:t>
            </a:r>
            <a:r>
              <a:rPr lang="en-GB" dirty="0"/>
              <a:t>, </a:t>
            </a:r>
            <a:r>
              <a:rPr lang="en-GB" dirty="0" err="1"/>
              <a:t>ktery</a:t>
            </a:r>
            <a:r>
              <a:rPr lang="en-GB" dirty="0"/>
              <a:t>́ je </a:t>
            </a:r>
            <a:r>
              <a:rPr lang="en-GB" dirty="0" err="1"/>
              <a:t>schopen</a:t>
            </a:r>
            <a:r>
              <a:rPr lang="en-GB" dirty="0"/>
              <a:t> </a:t>
            </a:r>
            <a:r>
              <a:rPr lang="en-GB" dirty="0" err="1"/>
              <a:t>vykonávat</a:t>
            </a:r>
            <a:r>
              <a:rPr lang="en-GB" dirty="0"/>
              <a:t> </a:t>
            </a:r>
            <a:r>
              <a:rPr lang="en-GB" dirty="0" err="1"/>
              <a:t>libovolnou</a:t>
            </a:r>
            <a:r>
              <a:rPr lang="en-GB" dirty="0"/>
              <a:t> </a:t>
            </a:r>
            <a:r>
              <a:rPr lang="en-GB" dirty="0" err="1"/>
              <a:t>č</a:t>
            </a:r>
            <a:r>
              <a:rPr lang="en-GB" dirty="0" err="1" smtClean="0"/>
              <a:t>innost</a:t>
            </a:r>
            <a:r>
              <a:rPr lang="en-GB" dirty="0"/>
              <a:t>. Program </a:t>
            </a:r>
            <a:r>
              <a:rPr lang="en-GB" dirty="0" err="1" smtClean="0"/>
              <a:t>běží</a:t>
            </a:r>
            <a:r>
              <a:rPr lang="en-GB" dirty="0" smtClean="0"/>
              <a:t> v </a:t>
            </a:r>
            <a:r>
              <a:rPr lang="en-GB" dirty="0" err="1" smtClean="0"/>
              <a:t>nekonečné</a:t>
            </a:r>
            <a:r>
              <a:rPr lang="en-GB" dirty="0" smtClean="0"/>
              <a:t> </a:t>
            </a:r>
            <a:r>
              <a:rPr lang="en-GB" dirty="0" err="1" smtClean="0"/>
              <a:t>smyčce</a:t>
            </a:r>
            <a:r>
              <a:rPr lang="en-GB" dirty="0"/>
              <a:t>. </a:t>
            </a:r>
            <a:r>
              <a:rPr lang="en-GB" dirty="0" err="1" smtClean="0"/>
              <a:t>M</a:t>
            </a:r>
            <a:r>
              <a:rPr lang="en-GB" dirty="0" err="1"/>
              <a:t>ů</a:t>
            </a:r>
            <a:r>
              <a:rPr lang="en-GB" dirty="0" err="1" smtClean="0"/>
              <a:t>že</a:t>
            </a:r>
            <a:r>
              <a:rPr lang="en-GB" dirty="0" smtClean="0"/>
              <a:t> </a:t>
            </a:r>
            <a:r>
              <a:rPr lang="en-GB" dirty="0" err="1" smtClean="0"/>
              <a:t>přistupovat</a:t>
            </a:r>
            <a:r>
              <a:rPr lang="en-GB" dirty="0" smtClean="0"/>
              <a:t> </a:t>
            </a:r>
            <a:r>
              <a:rPr lang="en-GB" dirty="0"/>
              <a:t>k </a:t>
            </a:r>
            <a:r>
              <a:rPr lang="en-GB" dirty="0" err="1"/>
              <a:t>ostatním</a:t>
            </a:r>
            <a:r>
              <a:rPr lang="en-GB" dirty="0"/>
              <a:t> </a:t>
            </a:r>
            <a:r>
              <a:rPr lang="en-GB" dirty="0" err="1" smtClean="0"/>
              <a:t>objektům</a:t>
            </a:r>
            <a:r>
              <a:rPr lang="en-GB" dirty="0" smtClean="0"/>
              <a:t> </a:t>
            </a:r>
            <a:r>
              <a:rPr lang="en-GB" dirty="0"/>
              <a:t>a </a:t>
            </a:r>
            <a:r>
              <a:rPr lang="en-GB" dirty="0" err="1" smtClean="0"/>
              <a:t>měnit</a:t>
            </a:r>
            <a:r>
              <a:rPr lang="en-GB" dirty="0" smtClean="0"/>
              <a:t> </a:t>
            </a:r>
            <a:r>
              <a:rPr lang="en-GB" dirty="0" err="1"/>
              <a:t>jejich</a:t>
            </a:r>
            <a:r>
              <a:rPr lang="en-GB" dirty="0"/>
              <a:t> </a:t>
            </a:r>
            <a:r>
              <a:rPr lang="en-GB" dirty="0" err="1"/>
              <a:t>stav</a:t>
            </a:r>
            <a:r>
              <a:rPr lang="en-GB" dirty="0"/>
              <a:t>. </a:t>
            </a:r>
            <a:r>
              <a:rPr lang="en-GB" dirty="0" err="1" smtClean="0"/>
              <a:t>Konkrétní</a:t>
            </a:r>
            <a:r>
              <a:rPr lang="en-GB" dirty="0" smtClean="0"/>
              <a:t> </a:t>
            </a:r>
            <a:r>
              <a:rPr lang="en-GB" dirty="0" err="1" smtClean="0"/>
              <a:t>zp</a:t>
            </a:r>
            <a:r>
              <a:rPr lang="en-GB" dirty="0" err="1"/>
              <a:t>ů</a:t>
            </a:r>
            <a:r>
              <a:rPr lang="en-GB" dirty="0" err="1" smtClean="0"/>
              <a:t>sob</a:t>
            </a:r>
            <a:r>
              <a:rPr lang="en-GB" dirty="0" smtClean="0"/>
              <a:t> </a:t>
            </a:r>
            <a:r>
              <a:rPr lang="en-GB" dirty="0" err="1"/>
              <a:t>programování</a:t>
            </a:r>
            <a:r>
              <a:rPr lang="en-GB" dirty="0"/>
              <a:t> </a:t>
            </a:r>
            <a:r>
              <a:rPr lang="en-GB" dirty="0" err="1" smtClean="0"/>
              <a:t>zařízení</a:t>
            </a:r>
            <a:r>
              <a:rPr lang="en-GB" dirty="0" smtClean="0"/>
              <a:t> </a:t>
            </a:r>
            <a:r>
              <a:rPr lang="en-GB" dirty="0" err="1"/>
              <a:t>norma</a:t>
            </a:r>
            <a:r>
              <a:rPr lang="en-GB" dirty="0"/>
              <a:t> </a:t>
            </a:r>
            <a:r>
              <a:rPr lang="en-GB" dirty="0" err="1"/>
              <a:t>nedefinuje</a:t>
            </a:r>
            <a:r>
              <a:rPr lang="en-GB" dirty="0"/>
              <a:t> a je </a:t>
            </a:r>
            <a:r>
              <a:rPr lang="en-GB" dirty="0" err="1"/>
              <a:t>závislé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výrobci</a:t>
            </a:r>
            <a:r>
              <a:rPr lang="en-GB" dirty="0"/>
              <a:t> </a:t>
            </a:r>
            <a:r>
              <a:rPr lang="en-GB" dirty="0" err="1" smtClean="0"/>
              <a:t>hardwaru</a:t>
            </a:r>
            <a:r>
              <a:rPr lang="en-GB" dirty="0" smtClean="0"/>
              <a:t>. </a:t>
            </a:r>
            <a:r>
              <a:rPr lang="en-GB" dirty="0" err="1" smtClean="0"/>
              <a:t>Mechanismus</a:t>
            </a:r>
            <a:r>
              <a:rPr lang="en-GB" dirty="0" smtClean="0"/>
              <a:t> </a:t>
            </a:r>
            <a:r>
              <a:rPr lang="en-GB" dirty="0" err="1"/>
              <a:t>priorit</a:t>
            </a:r>
            <a:r>
              <a:rPr lang="en-GB" dirty="0"/>
              <a:t>, </a:t>
            </a:r>
            <a:r>
              <a:rPr lang="en-GB" dirty="0" err="1" smtClean="0"/>
              <a:t>které</a:t>
            </a:r>
            <a:r>
              <a:rPr lang="en-GB" dirty="0" smtClean="0"/>
              <a:t> </a:t>
            </a:r>
            <a:r>
              <a:rPr lang="en-GB" dirty="0" err="1" smtClean="0"/>
              <a:t>určují</a:t>
            </a:r>
            <a:r>
              <a:rPr lang="en-GB" dirty="0"/>
              <a:t>, </a:t>
            </a:r>
            <a:r>
              <a:rPr lang="en-GB" dirty="0" err="1"/>
              <a:t>ktery</a:t>
            </a:r>
            <a:r>
              <a:rPr lang="en-GB" dirty="0"/>
              <a:t>́ </a:t>
            </a:r>
            <a:r>
              <a:rPr lang="en-GB" dirty="0" err="1" smtClean="0"/>
              <a:t>p</a:t>
            </a:r>
            <a:r>
              <a:rPr lang="en-GB" dirty="0" err="1"/>
              <a:t>ů</a:t>
            </a:r>
            <a:r>
              <a:rPr lang="en-GB" dirty="0" err="1" smtClean="0"/>
              <a:t>vodce</a:t>
            </a:r>
            <a:r>
              <a:rPr lang="en-GB" dirty="0" smtClean="0"/>
              <a:t> </a:t>
            </a:r>
            <a:r>
              <a:rPr lang="en-GB" dirty="0" err="1" smtClean="0"/>
              <a:t>změny</a:t>
            </a:r>
            <a:r>
              <a:rPr lang="en-GB" dirty="0" smtClean="0"/>
              <a:t> </a:t>
            </a:r>
            <a:r>
              <a:rPr lang="en-GB" dirty="0" err="1"/>
              <a:t>má</a:t>
            </a:r>
            <a:r>
              <a:rPr lang="en-GB" dirty="0"/>
              <a:t> </a:t>
            </a:r>
            <a:r>
              <a:rPr lang="en-GB" dirty="0" err="1" smtClean="0"/>
              <a:t>přednost</a:t>
            </a:r>
            <a:r>
              <a:rPr lang="en-GB" dirty="0"/>
              <a:t>.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2697392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Architektura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6200" y="1417638"/>
            <a:ext cx="6692900" cy="485755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02733" y="6383867"/>
            <a:ext cx="8146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Převzato z http</a:t>
            </a:r>
            <a:r>
              <a:rPr lang="cs-CZ" dirty="0"/>
              <a:t>://</a:t>
            </a:r>
            <a:r>
              <a:rPr lang="cs-CZ" dirty="0" err="1"/>
              <a:t>en.wikipedia.org</a:t>
            </a:r>
            <a:r>
              <a:rPr lang="cs-CZ" dirty="0" smtClean="0"/>
              <a:t>/wiki</a:t>
            </a:r>
            <a:r>
              <a:rPr lang="cs-CZ" dirty="0"/>
              <a:t>/</a:t>
            </a:r>
            <a:r>
              <a:rPr lang="cs-CZ" dirty="0" err="1" smtClean="0"/>
              <a:t>Building_Automation</a:t>
            </a:r>
            <a:r>
              <a:rPr lang="cs-CZ" dirty="0" smtClean="0"/>
              <a:t> [</a:t>
            </a:r>
            <a:r>
              <a:rPr lang="cs-CZ" dirty="0"/>
              <a:t>citováno </a:t>
            </a:r>
            <a:r>
              <a:rPr lang="cs-CZ" dirty="0" smtClean="0"/>
              <a:t>16. 04. 2012]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626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BACnet</a:t>
            </a:r>
            <a:r>
              <a:rPr lang="en-GB" dirty="0" smtClean="0"/>
              <a:t> – </a:t>
            </a:r>
            <a:r>
              <a:rPr lang="en-GB" dirty="0" err="1" smtClean="0"/>
              <a:t>základní</a:t>
            </a:r>
            <a:r>
              <a:rPr lang="en-GB" dirty="0" smtClean="0"/>
              <a:t> </a:t>
            </a:r>
            <a:r>
              <a:rPr lang="en-GB" dirty="0" err="1" smtClean="0"/>
              <a:t>typy</a:t>
            </a:r>
            <a:r>
              <a:rPr lang="en-GB" dirty="0" smtClean="0"/>
              <a:t> </a:t>
            </a:r>
            <a:r>
              <a:rPr lang="en-GB" dirty="0" err="1" smtClean="0"/>
              <a:t>objektů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en-GB" dirty="0"/>
          </a:p>
          <a:p>
            <a:pPr>
              <a:spcBef>
                <a:spcPts val="1200"/>
              </a:spcBef>
            </a:pPr>
            <a:r>
              <a:rPr lang="en-GB" b="1" i="1" dirty="0" err="1"/>
              <a:t>Trendlog</a:t>
            </a:r>
            <a:r>
              <a:rPr lang="en-GB" b="1" i="1" dirty="0"/>
              <a:t> (TL)</a:t>
            </a:r>
            <a:r>
              <a:rPr lang="en-GB" i="1" dirty="0"/>
              <a:t> </a:t>
            </a:r>
            <a:r>
              <a:rPr lang="en-GB" dirty="0" err="1"/>
              <a:t>Slouží</a:t>
            </a:r>
            <a:r>
              <a:rPr lang="en-GB" dirty="0"/>
              <a:t> k </a:t>
            </a:r>
            <a:r>
              <a:rPr lang="en-GB" dirty="0" err="1"/>
              <a:t>uchovávání</a:t>
            </a:r>
            <a:r>
              <a:rPr lang="en-GB" dirty="0"/>
              <a:t> </a:t>
            </a:r>
            <a:r>
              <a:rPr lang="en-GB" dirty="0" err="1"/>
              <a:t>historie</a:t>
            </a:r>
            <a:r>
              <a:rPr lang="en-GB" dirty="0"/>
              <a:t> </a:t>
            </a:r>
            <a:r>
              <a:rPr lang="en-GB" dirty="0" err="1" smtClean="0"/>
              <a:t>naměřených</a:t>
            </a:r>
            <a:r>
              <a:rPr lang="en-GB" dirty="0" smtClean="0"/>
              <a:t> </a:t>
            </a:r>
            <a:r>
              <a:rPr lang="en-GB" dirty="0" err="1"/>
              <a:t>hodnot</a:t>
            </a:r>
            <a:r>
              <a:rPr lang="en-GB" dirty="0"/>
              <a:t>. </a:t>
            </a:r>
            <a:r>
              <a:rPr lang="en-GB" dirty="0" err="1"/>
              <a:t>Existují</a:t>
            </a:r>
            <a:r>
              <a:rPr lang="en-GB" dirty="0"/>
              <a:t> </a:t>
            </a:r>
            <a:r>
              <a:rPr lang="en-GB" dirty="0" err="1"/>
              <a:t>dva</a:t>
            </a:r>
            <a:r>
              <a:rPr lang="en-GB" dirty="0"/>
              <a:t> </a:t>
            </a:r>
            <a:r>
              <a:rPr lang="en-GB" dirty="0" err="1" smtClean="0"/>
              <a:t>přístupy</a:t>
            </a:r>
            <a:r>
              <a:rPr lang="en-GB" dirty="0" smtClean="0"/>
              <a:t> k </a:t>
            </a:r>
            <a:r>
              <a:rPr lang="en-GB" dirty="0" err="1"/>
              <a:t>archivaci</a:t>
            </a:r>
            <a:r>
              <a:rPr lang="en-GB" dirty="0"/>
              <a:t> – </a:t>
            </a:r>
            <a:r>
              <a:rPr lang="en-GB" b="1" dirty="0"/>
              <a:t>Polling</a:t>
            </a:r>
            <a:r>
              <a:rPr lang="en-GB" dirty="0"/>
              <a:t> (</a:t>
            </a:r>
            <a:r>
              <a:rPr lang="en-GB" dirty="0" err="1" smtClean="0"/>
              <a:t>sběr</a:t>
            </a:r>
            <a:r>
              <a:rPr lang="en-GB" dirty="0" smtClean="0"/>
              <a:t> </a:t>
            </a:r>
            <a:r>
              <a:rPr lang="en-GB" dirty="0" err="1"/>
              <a:t>vzorku</a:t>
            </a:r>
            <a:r>
              <a:rPr lang="en-GB" dirty="0"/>
              <a:t> v </a:t>
            </a:r>
            <a:r>
              <a:rPr lang="en-GB" dirty="0" err="1"/>
              <a:t>pravidelných</a:t>
            </a:r>
            <a:r>
              <a:rPr lang="en-GB" dirty="0"/>
              <a:t> </a:t>
            </a:r>
            <a:r>
              <a:rPr lang="en-GB" dirty="0" err="1"/>
              <a:t>č</a:t>
            </a:r>
            <a:r>
              <a:rPr lang="en-GB" dirty="0" err="1" smtClean="0"/>
              <a:t>asových</a:t>
            </a:r>
            <a:r>
              <a:rPr lang="en-GB" dirty="0" smtClean="0"/>
              <a:t> </a:t>
            </a:r>
            <a:r>
              <a:rPr lang="en-GB" dirty="0" err="1"/>
              <a:t>intervalech</a:t>
            </a:r>
            <a:r>
              <a:rPr lang="en-GB" dirty="0"/>
              <a:t>)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tzv</a:t>
            </a:r>
            <a:r>
              <a:rPr lang="en-GB" dirty="0"/>
              <a:t>. </a:t>
            </a:r>
            <a:r>
              <a:rPr lang="en-GB" b="1" dirty="0" smtClean="0"/>
              <a:t>COV</a:t>
            </a:r>
            <a:r>
              <a:rPr lang="en-GB" dirty="0" smtClean="0"/>
              <a:t> (</a:t>
            </a:r>
            <a:r>
              <a:rPr lang="en-GB" dirty="0"/>
              <a:t>change of value, do </a:t>
            </a:r>
            <a:r>
              <a:rPr lang="en-GB" dirty="0" err="1"/>
              <a:t>historie</a:t>
            </a:r>
            <a:r>
              <a:rPr lang="en-GB" dirty="0"/>
              <a:t> se </a:t>
            </a:r>
            <a:r>
              <a:rPr lang="en-GB" dirty="0" err="1"/>
              <a:t>ukládají</a:t>
            </a:r>
            <a:r>
              <a:rPr lang="en-GB" dirty="0"/>
              <a:t> </a:t>
            </a:r>
            <a:r>
              <a:rPr lang="en-GB" dirty="0" err="1"/>
              <a:t>pouze</a:t>
            </a:r>
            <a:r>
              <a:rPr lang="en-GB" dirty="0"/>
              <a:t> </a:t>
            </a:r>
            <a:r>
              <a:rPr lang="en-GB" dirty="0" err="1"/>
              <a:t>takové</a:t>
            </a:r>
            <a:r>
              <a:rPr lang="en-GB" dirty="0"/>
              <a:t> </a:t>
            </a:r>
            <a:r>
              <a:rPr lang="en-GB" dirty="0" err="1" smtClean="0"/>
              <a:t>změny</a:t>
            </a:r>
            <a:r>
              <a:rPr lang="en-GB" dirty="0" smtClean="0"/>
              <a:t> </a:t>
            </a:r>
            <a:r>
              <a:rPr lang="en-GB" dirty="0" err="1"/>
              <a:t>stavu</a:t>
            </a:r>
            <a:r>
              <a:rPr lang="en-GB" dirty="0"/>
              <a:t>,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 smtClean="0"/>
              <a:t>překročí</a:t>
            </a:r>
            <a:r>
              <a:rPr lang="en-GB" dirty="0" smtClean="0"/>
              <a:t> </a:t>
            </a:r>
            <a:r>
              <a:rPr lang="en-GB" dirty="0" err="1" smtClean="0"/>
              <a:t>nastavenou</a:t>
            </a:r>
            <a:r>
              <a:rPr lang="en-GB" dirty="0" smtClean="0"/>
              <a:t> </a:t>
            </a:r>
            <a:r>
              <a:rPr lang="en-GB" dirty="0" err="1" smtClean="0"/>
              <a:t>prahovou</a:t>
            </a:r>
            <a:r>
              <a:rPr lang="en-GB" dirty="0" smtClean="0"/>
              <a:t> </a:t>
            </a:r>
            <a:r>
              <a:rPr lang="en-GB" dirty="0" err="1"/>
              <a:t>velikost</a:t>
            </a:r>
            <a:r>
              <a:rPr lang="en-GB" dirty="0"/>
              <a:t> </a:t>
            </a:r>
            <a:r>
              <a:rPr lang="en-GB" dirty="0" err="1" smtClean="0"/>
              <a:t>změny</a:t>
            </a:r>
            <a:r>
              <a:rPr lang="en-GB" dirty="0"/>
              <a:t>).</a:t>
            </a:r>
          </a:p>
          <a:p>
            <a:pPr>
              <a:spcBef>
                <a:spcPts val="1200"/>
              </a:spcBef>
            </a:pPr>
            <a:r>
              <a:rPr lang="en-GB" b="1" i="1" dirty="0" smtClean="0"/>
              <a:t>Event </a:t>
            </a:r>
            <a:r>
              <a:rPr lang="en-GB" b="1" i="1" dirty="0" err="1"/>
              <a:t>Enrollment</a:t>
            </a:r>
            <a:r>
              <a:rPr lang="en-GB" b="1" i="1" dirty="0"/>
              <a:t> (EV)</a:t>
            </a:r>
            <a:r>
              <a:rPr lang="en-GB" i="1" dirty="0"/>
              <a:t> </a:t>
            </a:r>
            <a:r>
              <a:rPr lang="en-GB" dirty="0" err="1"/>
              <a:t>Objekt</a:t>
            </a:r>
            <a:r>
              <a:rPr lang="en-GB" dirty="0"/>
              <a:t> </a:t>
            </a:r>
            <a:r>
              <a:rPr lang="en-GB" dirty="0" err="1"/>
              <a:t>slouží</a:t>
            </a:r>
            <a:r>
              <a:rPr lang="en-GB" dirty="0"/>
              <a:t> </a:t>
            </a:r>
            <a:r>
              <a:rPr lang="en-GB" dirty="0" err="1"/>
              <a:t>ke</a:t>
            </a:r>
            <a:r>
              <a:rPr lang="en-GB" dirty="0"/>
              <a:t> </a:t>
            </a:r>
            <a:r>
              <a:rPr lang="en-GB" dirty="0" err="1"/>
              <a:t>sledování</a:t>
            </a:r>
            <a:r>
              <a:rPr lang="en-GB" dirty="0"/>
              <a:t> </a:t>
            </a:r>
            <a:r>
              <a:rPr lang="en-GB" dirty="0" err="1" smtClean="0"/>
              <a:t>změn</a:t>
            </a:r>
            <a:r>
              <a:rPr lang="en-GB" dirty="0" smtClean="0"/>
              <a:t> </a:t>
            </a:r>
            <a:r>
              <a:rPr lang="en-GB" dirty="0" err="1"/>
              <a:t>stavu</a:t>
            </a:r>
            <a:r>
              <a:rPr lang="en-GB" dirty="0"/>
              <a:t> </a:t>
            </a:r>
            <a:r>
              <a:rPr lang="en-GB" dirty="0" err="1"/>
              <a:t>jiného</a:t>
            </a:r>
            <a:r>
              <a:rPr lang="en-GB" dirty="0"/>
              <a:t> </a:t>
            </a:r>
            <a:r>
              <a:rPr lang="en-GB" dirty="0" err="1" smtClean="0"/>
              <a:t>definovaného</a:t>
            </a:r>
            <a:r>
              <a:rPr lang="en-GB" dirty="0" smtClean="0"/>
              <a:t> </a:t>
            </a:r>
            <a:r>
              <a:rPr lang="en-GB" dirty="0" err="1" smtClean="0"/>
              <a:t>objektu</a:t>
            </a:r>
            <a:r>
              <a:rPr lang="en-GB" dirty="0"/>
              <a:t>. Je </a:t>
            </a:r>
            <a:r>
              <a:rPr lang="en-GB" dirty="0" err="1"/>
              <a:t>možné</a:t>
            </a:r>
            <a:r>
              <a:rPr lang="en-GB" dirty="0"/>
              <a:t> </a:t>
            </a:r>
            <a:r>
              <a:rPr lang="en-GB" dirty="0" err="1" smtClean="0"/>
              <a:t>určit</a:t>
            </a:r>
            <a:r>
              <a:rPr lang="en-GB" dirty="0"/>
              <a:t>,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které</a:t>
            </a:r>
            <a:r>
              <a:rPr lang="en-GB" dirty="0"/>
              <a:t> </a:t>
            </a:r>
            <a:r>
              <a:rPr lang="en-GB" dirty="0" err="1"/>
              <a:t>události</a:t>
            </a:r>
            <a:r>
              <a:rPr lang="en-GB" dirty="0"/>
              <a:t> </a:t>
            </a:r>
            <a:r>
              <a:rPr lang="en-GB" dirty="0" err="1"/>
              <a:t>reagovat</a:t>
            </a:r>
            <a:r>
              <a:rPr lang="en-GB" dirty="0"/>
              <a:t> (</a:t>
            </a:r>
            <a:r>
              <a:rPr lang="en-GB" dirty="0" err="1" smtClean="0"/>
              <a:t>nejdůležitější</a:t>
            </a:r>
            <a:r>
              <a:rPr lang="en-GB" dirty="0" smtClean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 smtClean="0"/>
              <a:t>změna</a:t>
            </a:r>
            <a:r>
              <a:rPr lang="en-GB" dirty="0" smtClean="0"/>
              <a:t> </a:t>
            </a:r>
            <a:r>
              <a:rPr lang="en-GB" dirty="0" err="1"/>
              <a:t>stavu</a:t>
            </a:r>
            <a:r>
              <a:rPr lang="en-GB" dirty="0"/>
              <a:t> </a:t>
            </a:r>
            <a:r>
              <a:rPr lang="en-GB" dirty="0" err="1" smtClean="0"/>
              <a:t>nebo</a:t>
            </a:r>
            <a:r>
              <a:rPr lang="en-GB" dirty="0" smtClean="0"/>
              <a:t> </a:t>
            </a:r>
            <a:r>
              <a:rPr lang="en-GB" dirty="0" err="1" smtClean="0"/>
              <a:t>překročení</a:t>
            </a:r>
            <a:r>
              <a:rPr lang="en-GB" dirty="0" smtClean="0"/>
              <a:t> </a:t>
            </a:r>
            <a:r>
              <a:rPr lang="en-GB" dirty="0" err="1"/>
              <a:t>zadaného</a:t>
            </a:r>
            <a:r>
              <a:rPr lang="en-GB" dirty="0"/>
              <a:t> </a:t>
            </a:r>
            <a:r>
              <a:rPr lang="en-GB" dirty="0" err="1"/>
              <a:t>rozsahu</a:t>
            </a:r>
            <a:r>
              <a:rPr lang="en-GB" dirty="0"/>
              <a:t> </a:t>
            </a:r>
            <a:r>
              <a:rPr lang="en-GB" dirty="0" err="1"/>
              <a:t>hodnoty</a:t>
            </a:r>
            <a:r>
              <a:rPr lang="en-GB" dirty="0"/>
              <a:t>). </a:t>
            </a:r>
            <a:r>
              <a:rPr lang="en-GB" dirty="0" err="1"/>
              <a:t>Objekt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 smtClean="0"/>
              <a:t>změnu</a:t>
            </a:r>
            <a:r>
              <a:rPr lang="en-GB" dirty="0" smtClean="0"/>
              <a:t> </a:t>
            </a:r>
            <a:r>
              <a:rPr lang="en-GB" dirty="0" err="1"/>
              <a:t>reaguje</a:t>
            </a:r>
            <a:r>
              <a:rPr lang="en-GB" dirty="0"/>
              <a:t> </a:t>
            </a:r>
            <a:r>
              <a:rPr lang="en-GB" dirty="0" err="1" smtClean="0"/>
              <a:t>předáním</a:t>
            </a:r>
            <a:r>
              <a:rPr lang="en-GB" dirty="0" smtClean="0"/>
              <a:t> </a:t>
            </a:r>
            <a:r>
              <a:rPr lang="en-GB" dirty="0" err="1"/>
              <a:t>hlášení</a:t>
            </a:r>
            <a:r>
              <a:rPr lang="en-GB" dirty="0"/>
              <a:t> o </a:t>
            </a:r>
            <a:r>
              <a:rPr lang="en-GB" dirty="0" err="1" smtClean="0"/>
              <a:t>události</a:t>
            </a:r>
            <a:r>
              <a:rPr lang="en-GB" dirty="0" smtClean="0"/>
              <a:t> </a:t>
            </a:r>
            <a:r>
              <a:rPr lang="en-GB" dirty="0" err="1" smtClean="0"/>
              <a:t>přiřazenému</a:t>
            </a:r>
            <a:r>
              <a:rPr lang="en-GB" dirty="0" smtClean="0"/>
              <a:t> </a:t>
            </a:r>
            <a:r>
              <a:rPr lang="en-GB" dirty="0" err="1"/>
              <a:t>objektu</a:t>
            </a:r>
            <a:r>
              <a:rPr lang="en-GB" dirty="0"/>
              <a:t> EVC.</a:t>
            </a:r>
          </a:p>
          <a:p>
            <a:pPr>
              <a:spcBef>
                <a:spcPts val="1200"/>
              </a:spcBef>
            </a:pPr>
            <a:r>
              <a:rPr lang="en-GB" b="1" i="1" dirty="0"/>
              <a:t>Notification Class (EVC)</a:t>
            </a:r>
            <a:r>
              <a:rPr lang="en-GB" i="1" dirty="0"/>
              <a:t> </a:t>
            </a:r>
            <a:r>
              <a:rPr lang="en-GB" dirty="0" err="1"/>
              <a:t>Objekty</a:t>
            </a:r>
            <a:r>
              <a:rPr lang="en-GB" dirty="0"/>
              <a:t> EVC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 smtClean="0"/>
              <a:t>zodpovědné</a:t>
            </a:r>
            <a:r>
              <a:rPr lang="en-GB" dirty="0" smtClean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 smtClean="0"/>
              <a:t>doručování</a:t>
            </a:r>
            <a:r>
              <a:rPr lang="en-GB" dirty="0" smtClean="0"/>
              <a:t> </a:t>
            </a:r>
            <a:r>
              <a:rPr lang="en-GB" dirty="0" err="1"/>
              <a:t>zpráv</a:t>
            </a:r>
            <a:r>
              <a:rPr lang="en-GB" dirty="0"/>
              <a:t> o </a:t>
            </a:r>
            <a:r>
              <a:rPr lang="en-GB" dirty="0" err="1" smtClean="0"/>
              <a:t>změnách</a:t>
            </a:r>
            <a:r>
              <a:rPr lang="en-GB" dirty="0" smtClean="0"/>
              <a:t> </a:t>
            </a:r>
            <a:r>
              <a:rPr lang="en-GB" dirty="0" err="1" smtClean="0"/>
              <a:t>stav</a:t>
            </a:r>
            <a:r>
              <a:rPr lang="en-GB" dirty="0" err="1"/>
              <a:t>ů</a:t>
            </a:r>
            <a:r>
              <a:rPr lang="en-GB" dirty="0" smtClean="0"/>
              <a:t> </a:t>
            </a:r>
            <a:r>
              <a:rPr lang="en-GB" dirty="0" err="1" smtClean="0"/>
              <a:t>objektů</a:t>
            </a:r>
            <a:r>
              <a:rPr lang="en-GB" dirty="0" smtClean="0"/>
              <a:t> </a:t>
            </a:r>
            <a:r>
              <a:rPr lang="en-GB" dirty="0" err="1"/>
              <a:t>nadefinovaným</a:t>
            </a:r>
            <a:r>
              <a:rPr lang="en-GB" dirty="0"/>
              <a:t> </a:t>
            </a:r>
            <a:r>
              <a:rPr lang="en-GB" dirty="0" err="1" smtClean="0"/>
              <a:t>příjemc</a:t>
            </a:r>
            <a:r>
              <a:rPr lang="en-GB" dirty="0" err="1"/>
              <a:t>ů</a:t>
            </a:r>
            <a:r>
              <a:rPr lang="en-GB" dirty="0" err="1" smtClean="0"/>
              <a:t>m</a:t>
            </a:r>
            <a:r>
              <a:rPr lang="en-GB" dirty="0"/>
              <a:t>. </a:t>
            </a:r>
            <a:r>
              <a:rPr lang="en-GB" dirty="0" err="1"/>
              <a:t>Každy</a:t>
            </a:r>
            <a:r>
              <a:rPr lang="en-GB" dirty="0"/>
              <a:t>́ </a:t>
            </a:r>
            <a:r>
              <a:rPr lang="en-GB" dirty="0" err="1"/>
              <a:t>objekt</a:t>
            </a:r>
            <a:r>
              <a:rPr lang="en-GB" dirty="0"/>
              <a:t> </a:t>
            </a:r>
            <a:r>
              <a:rPr lang="en-GB" dirty="0" err="1"/>
              <a:t>udává</a:t>
            </a:r>
            <a:r>
              <a:rPr lang="en-GB" dirty="0"/>
              <a:t>, </a:t>
            </a:r>
            <a:r>
              <a:rPr lang="en-GB" dirty="0" err="1"/>
              <a:t>kterým</a:t>
            </a:r>
            <a:r>
              <a:rPr lang="en-GB" dirty="0"/>
              <a:t> </a:t>
            </a:r>
            <a:r>
              <a:rPr lang="en-GB" dirty="0" err="1" smtClean="0"/>
              <a:t>zařízením</a:t>
            </a:r>
            <a:r>
              <a:rPr lang="en-GB" dirty="0" smtClean="0"/>
              <a:t> </a:t>
            </a:r>
            <a:r>
              <a:rPr lang="en-GB" dirty="0" err="1" smtClean="0"/>
              <a:t>má</a:t>
            </a:r>
            <a:r>
              <a:rPr lang="en-GB" dirty="0" smtClean="0"/>
              <a:t> </a:t>
            </a:r>
            <a:r>
              <a:rPr lang="en-GB" dirty="0" err="1" smtClean="0"/>
              <a:t>být</a:t>
            </a:r>
            <a:r>
              <a:rPr lang="en-GB" dirty="0" smtClean="0"/>
              <a:t> </a:t>
            </a:r>
            <a:r>
              <a:rPr lang="en-GB" dirty="0" err="1"/>
              <a:t>zpráva</a:t>
            </a:r>
            <a:r>
              <a:rPr lang="en-GB" dirty="0"/>
              <a:t> </a:t>
            </a:r>
            <a:r>
              <a:rPr lang="en-GB" dirty="0" err="1" smtClean="0"/>
              <a:t>doručena</a:t>
            </a:r>
            <a:r>
              <a:rPr lang="en-GB" dirty="0" smtClean="0"/>
              <a:t> </a:t>
            </a:r>
            <a:r>
              <a:rPr lang="en-GB" dirty="0"/>
              <a:t>a </a:t>
            </a:r>
            <a:r>
              <a:rPr lang="en-GB" dirty="0" err="1"/>
              <a:t>další</a:t>
            </a:r>
            <a:r>
              <a:rPr lang="en-GB" dirty="0"/>
              <a:t> </a:t>
            </a:r>
            <a:r>
              <a:rPr lang="en-GB" dirty="0" err="1"/>
              <a:t>parametry</a:t>
            </a:r>
            <a:r>
              <a:rPr lang="en-GB" dirty="0"/>
              <a:t> </a:t>
            </a:r>
            <a:r>
              <a:rPr lang="en-GB" dirty="0" err="1" smtClean="0"/>
              <a:t>přenosu</a:t>
            </a:r>
            <a:r>
              <a:rPr lang="en-GB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10084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err="1"/>
              <a:t>BACnet</a:t>
            </a:r>
            <a:r>
              <a:rPr lang="en-GB" sz="3600" dirty="0"/>
              <a:t> – </a:t>
            </a:r>
            <a:r>
              <a:rPr lang="en-GB" sz="3600" dirty="0" err="1"/>
              <a:t>základní</a:t>
            </a:r>
            <a:r>
              <a:rPr lang="en-GB" sz="3600" dirty="0"/>
              <a:t> </a:t>
            </a:r>
            <a:r>
              <a:rPr lang="en-GB" sz="3600" dirty="0" err="1"/>
              <a:t>služby</a:t>
            </a:r>
            <a:r>
              <a:rPr lang="en-GB" sz="3600" dirty="0"/>
              <a:t> </a:t>
            </a:r>
            <a:r>
              <a:rPr lang="en-GB" sz="3600" dirty="0" smtClean="0"/>
              <a:t>(</a:t>
            </a:r>
            <a:r>
              <a:rPr lang="en-GB" sz="3600" dirty="0" err="1" smtClean="0"/>
              <a:t>potvrzované</a:t>
            </a:r>
            <a:r>
              <a:rPr lang="en-GB" sz="3600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Bef>
                <a:spcPts val="1200"/>
              </a:spcBef>
            </a:pPr>
            <a:r>
              <a:rPr lang="en-GB" b="1" i="1" dirty="0" err="1"/>
              <a:t>CreateObject</a:t>
            </a:r>
            <a:r>
              <a:rPr lang="en-GB" i="1" dirty="0"/>
              <a:t> </a:t>
            </a:r>
            <a:r>
              <a:rPr lang="en-GB" dirty="0" err="1"/>
              <a:t>slouží</a:t>
            </a:r>
            <a:r>
              <a:rPr lang="en-GB" dirty="0"/>
              <a:t> k </a:t>
            </a:r>
            <a:r>
              <a:rPr lang="en-GB" dirty="0" err="1" smtClean="0"/>
              <a:t>vytvoření</a:t>
            </a:r>
            <a:r>
              <a:rPr lang="en-GB" dirty="0" smtClean="0"/>
              <a:t> </a:t>
            </a:r>
            <a:r>
              <a:rPr lang="en-GB" dirty="0" err="1"/>
              <a:t>objektu</a:t>
            </a:r>
            <a:r>
              <a:rPr lang="en-GB" dirty="0"/>
              <a:t> </a:t>
            </a:r>
            <a:r>
              <a:rPr lang="en-GB" dirty="0" err="1"/>
              <a:t>zadaného</a:t>
            </a:r>
            <a:r>
              <a:rPr lang="en-GB" dirty="0"/>
              <a:t> </a:t>
            </a:r>
            <a:r>
              <a:rPr lang="en-GB" dirty="0" err="1"/>
              <a:t>typu</a:t>
            </a:r>
            <a:r>
              <a:rPr lang="en-GB" dirty="0"/>
              <a:t> a </a:t>
            </a:r>
            <a:r>
              <a:rPr lang="en-GB" dirty="0" err="1" smtClean="0"/>
              <a:t>případnému</a:t>
            </a:r>
            <a:r>
              <a:rPr lang="en-GB" dirty="0" smtClean="0"/>
              <a:t> </a:t>
            </a:r>
            <a:r>
              <a:rPr lang="en-GB" dirty="0" err="1"/>
              <a:t>prvnímu</a:t>
            </a:r>
            <a:r>
              <a:rPr lang="en-GB" dirty="0"/>
              <a:t> </a:t>
            </a:r>
            <a:r>
              <a:rPr lang="en-GB" dirty="0" err="1" smtClean="0"/>
              <a:t>nastavení</a:t>
            </a:r>
            <a:r>
              <a:rPr lang="en-GB" dirty="0"/>
              <a:t> </a:t>
            </a:r>
            <a:r>
              <a:rPr lang="en-GB" dirty="0" err="1" smtClean="0"/>
              <a:t>jeho</a:t>
            </a:r>
            <a:r>
              <a:rPr lang="en-GB" dirty="0" smtClean="0"/>
              <a:t> </a:t>
            </a:r>
            <a:r>
              <a:rPr lang="en-GB" dirty="0" err="1" smtClean="0"/>
              <a:t>vlastností</a:t>
            </a:r>
            <a:r>
              <a:rPr lang="en-GB" dirty="0" smtClean="0"/>
              <a:t> (</a:t>
            </a:r>
            <a:r>
              <a:rPr lang="en-GB" dirty="0" err="1" smtClean="0"/>
              <a:t>odpověď</a:t>
            </a:r>
            <a:r>
              <a:rPr lang="en-GB" dirty="0" smtClean="0"/>
              <a:t> </a:t>
            </a:r>
            <a:r>
              <a:rPr lang="en-GB" dirty="0" err="1" smtClean="0"/>
              <a:t>identifikátor</a:t>
            </a:r>
            <a:r>
              <a:rPr lang="en-GB" dirty="0" smtClean="0"/>
              <a:t> </a:t>
            </a:r>
            <a:r>
              <a:rPr lang="en-GB" dirty="0" err="1"/>
              <a:t>objektu</a:t>
            </a:r>
            <a:r>
              <a:rPr lang="en-GB" dirty="0"/>
              <a:t> </a:t>
            </a:r>
            <a:r>
              <a:rPr lang="en-GB" dirty="0" err="1" smtClean="0"/>
              <a:t>nebo</a:t>
            </a:r>
            <a:r>
              <a:rPr lang="en-GB" dirty="0"/>
              <a:t> </a:t>
            </a:r>
            <a:r>
              <a:rPr lang="en-GB" dirty="0" err="1" smtClean="0"/>
              <a:t>chybovy</a:t>
            </a:r>
            <a:r>
              <a:rPr lang="en-GB" dirty="0" smtClean="0"/>
              <a:t>́ </a:t>
            </a:r>
            <a:r>
              <a:rPr lang="en-GB" dirty="0" err="1"/>
              <a:t>kód</a:t>
            </a:r>
            <a:r>
              <a:rPr lang="en-GB" dirty="0"/>
              <a:t> </a:t>
            </a:r>
            <a:endParaRPr lang="en-GB" dirty="0" smtClean="0"/>
          </a:p>
          <a:p>
            <a:pPr>
              <a:spcBef>
                <a:spcPts val="1200"/>
              </a:spcBef>
            </a:pPr>
            <a:r>
              <a:rPr lang="en-GB" b="1" i="1" dirty="0" err="1" smtClean="0"/>
              <a:t>DeleteObject</a:t>
            </a:r>
            <a:r>
              <a:rPr lang="en-GB" i="1" dirty="0" smtClean="0"/>
              <a:t> </a:t>
            </a:r>
            <a:r>
              <a:rPr lang="en-GB" dirty="0" err="1"/>
              <a:t>slouží</a:t>
            </a:r>
            <a:r>
              <a:rPr lang="en-GB" dirty="0"/>
              <a:t> k </a:t>
            </a:r>
            <a:r>
              <a:rPr lang="en-GB" dirty="0" err="1" smtClean="0"/>
              <a:t>odstranění</a:t>
            </a:r>
            <a:r>
              <a:rPr lang="en-GB" dirty="0" smtClean="0"/>
              <a:t> </a:t>
            </a:r>
            <a:r>
              <a:rPr lang="en-GB" dirty="0"/>
              <a:t>instance </a:t>
            </a:r>
            <a:r>
              <a:rPr lang="en-GB" dirty="0" err="1"/>
              <a:t>objektu</a:t>
            </a:r>
            <a:r>
              <a:rPr lang="en-GB" dirty="0"/>
              <a:t> se </a:t>
            </a:r>
            <a:r>
              <a:rPr lang="en-GB" dirty="0" err="1"/>
              <a:t>zadaným</a:t>
            </a:r>
            <a:r>
              <a:rPr lang="en-GB" dirty="0"/>
              <a:t> </a:t>
            </a:r>
            <a:r>
              <a:rPr lang="en-GB" dirty="0" err="1"/>
              <a:t>identifikátorem</a:t>
            </a:r>
            <a:r>
              <a:rPr lang="en-GB" dirty="0"/>
              <a:t>. </a:t>
            </a:r>
            <a:endParaRPr lang="en-GB" dirty="0" smtClean="0"/>
          </a:p>
          <a:p>
            <a:pPr>
              <a:spcBef>
                <a:spcPts val="1200"/>
              </a:spcBef>
            </a:pPr>
            <a:r>
              <a:rPr lang="en-GB" b="1" i="1" dirty="0" err="1" smtClean="0"/>
              <a:t>ReadProperty</a:t>
            </a:r>
            <a:r>
              <a:rPr lang="en-GB" i="1" dirty="0" smtClean="0"/>
              <a:t> </a:t>
            </a:r>
            <a:r>
              <a:rPr lang="en-GB" dirty="0" err="1"/>
              <a:t>slouží</a:t>
            </a:r>
            <a:r>
              <a:rPr lang="en-GB" dirty="0"/>
              <a:t> k </a:t>
            </a:r>
            <a:r>
              <a:rPr lang="en-GB" dirty="0" err="1"/>
              <a:t>získání</a:t>
            </a:r>
            <a:r>
              <a:rPr lang="en-GB" dirty="0"/>
              <a:t> </a:t>
            </a:r>
            <a:r>
              <a:rPr lang="en-GB" dirty="0" err="1"/>
              <a:t>hodnoty</a:t>
            </a:r>
            <a:r>
              <a:rPr lang="en-GB" dirty="0"/>
              <a:t> </a:t>
            </a:r>
            <a:r>
              <a:rPr lang="en-GB" dirty="0" err="1"/>
              <a:t>vlastnosti</a:t>
            </a:r>
            <a:r>
              <a:rPr lang="en-GB" dirty="0"/>
              <a:t> </a:t>
            </a:r>
            <a:r>
              <a:rPr lang="en-GB" dirty="0" err="1"/>
              <a:t>daného</a:t>
            </a:r>
            <a:r>
              <a:rPr lang="en-GB" dirty="0"/>
              <a:t> </a:t>
            </a:r>
            <a:r>
              <a:rPr lang="en-GB" dirty="0" err="1"/>
              <a:t>objektu</a:t>
            </a:r>
            <a:r>
              <a:rPr lang="en-GB" dirty="0" smtClean="0"/>
              <a:t>.</a:t>
            </a:r>
          </a:p>
          <a:p>
            <a:pPr>
              <a:spcBef>
                <a:spcPts val="1200"/>
              </a:spcBef>
            </a:pPr>
            <a:r>
              <a:rPr lang="en-GB" b="1" i="1" dirty="0" err="1" smtClean="0"/>
              <a:t>ReadPropertyMultiple</a:t>
            </a:r>
            <a:r>
              <a:rPr lang="en-GB" i="1" dirty="0" smtClean="0"/>
              <a:t> </a:t>
            </a:r>
            <a:r>
              <a:rPr lang="en-GB" dirty="0" err="1" smtClean="0"/>
              <a:t>umožňuje</a:t>
            </a:r>
            <a:r>
              <a:rPr lang="en-GB" dirty="0"/>
              <a:t> </a:t>
            </a:r>
            <a:r>
              <a:rPr lang="en-GB" dirty="0" err="1" smtClean="0"/>
              <a:t>získávat</a:t>
            </a:r>
            <a:r>
              <a:rPr lang="en-GB" dirty="0" smtClean="0"/>
              <a:t> </a:t>
            </a:r>
            <a:r>
              <a:rPr lang="en-GB" dirty="0" err="1"/>
              <a:t>více</a:t>
            </a:r>
            <a:r>
              <a:rPr lang="en-GB" dirty="0"/>
              <a:t> </a:t>
            </a:r>
            <a:r>
              <a:rPr lang="en-GB" dirty="0" err="1"/>
              <a:t>hodnot</a:t>
            </a:r>
            <a:r>
              <a:rPr lang="en-GB" dirty="0"/>
              <a:t> v </a:t>
            </a:r>
            <a:r>
              <a:rPr lang="en-GB" dirty="0" err="1"/>
              <a:t>rámci</a:t>
            </a:r>
            <a:r>
              <a:rPr lang="en-GB" dirty="0"/>
              <a:t> </a:t>
            </a:r>
            <a:r>
              <a:rPr lang="en-GB" dirty="0" err="1"/>
              <a:t>jedné</a:t>
            </a:r>
            <a:r>
              <a:rPr lang="en-GB" dirty="0"/>
              <a:t> </a:t>
            </a:r>
            <a:r>
              <a:rPr lang="en-GB" dirty="0" err="1"/>
              <a:t>dvojice</a:t>
            </a:r>
            <a:r>
              <a:rPr lang="en-GB" dirty="0"/>
              <a:t> </a:t>
            </a:r>
            <a:r>
              <a:rPr lang="en-GB" dirty="0" err="1"/>
              <a:t>dotazu</a:t>
            </a:r>
            <a:r>
              <a:rPr lang="en-GB" dirty="0"/>
              <a:t> a </a:t>
            </a:r>
            <a:r>
              <a:rPr lang="en-GB" dirty="0" err="1" smtClean="0"/>
              <a:t>odpovědi</a:t>
            </a:r>
            <a:r>
              <a:rPr lang="en-GB" dirty="0"/>
              <a:t>. </a:t>
            </a:r>
            <a:r>
              <a:rPr lang="en-GB" dirty="0" err="1" smtClean="0"/>
              <a:t>Dotaz</a:t>
            </a:r>
            <a:r>
              <a:rPr lang="en-GB" dirty="0" smtClean="0"/>
              <a:t> = pole </a:t>
            </a:r>
            <a:r>
              <a:rPr lang="en-GB" dirty="0" err="1" smtClean="0"/>
              <a:t>uspořádaných</a:t>
            </a:r>
            <a:r>
              <a:rPr lang="en-GB" dirty="0" smtClean="0"/>
              <a:t> </a:t>
            </a:r>
            <a:r>
              <a:rPr lang="en-GB" dirty="0" err="1"/>
              <a:t>dvojic</a:t>
            </a:r>
            <a:r>
              <a:rPr lang="en-GB" dirty="0" smtClean="0"/>
              <a:t>, </a:t>
            </a:r>
            <a:r>
              <a:rPr lang="en-GB" dirty="0" err="1" smtClean="0"/>
              <a:t>kde</a:t>
            </a:r>
            <a:r>
              <a:rPr lang="en-GB" dirty="0" smtClean="0"/>
              <a:t> </a:t>
            </a:r>
            <a:r>
              <a:rPr lang="en-GB" dirty="0" err="1"/>
              <a:t>první</a:t>
            </a:r>
            <a:r>
              <a:rPr lang="en-GB" dirty="0"/>
              <a:t> </a:t>
            </a:r>
            <a:r>
              <a:rPr lang="en-GB" dirty="0" err="1" smtClean="0"/>
              <a:t>položka</a:t>
            </a:r>
            <a:r>
              <a:rPr lang="en-GB" dirty="0" smtClean="0"/>
              <a:t> = </a:t>
            </a:r>
            <a:r>
              <a:rPr lang="en-GB" dirty="0" err="1" smtClean="0"/>
              <a:t>identifikátor</a:t>
            </a:r>
            <a:r>
              <a:rPr lang="en-GB" dirty="0" smtClean="0"/>
              <a:t> </a:t>
            </a:r>
            <a:r>
              <a:rPr lang="en-GB" dirty="0" err="1"/>
              <a:t>objektu</a:t>
            </a:r>
            <a:r>
              <a:rPr lang="en-GB" dirty="0"/>
              <a:t> a </a:t>
            </a:r>
            <a:r>
              <a:rPr lang="en-GB" dirty="0" err="1" smtClean="0"/>
              <a:t>druhá</a:t>
            </a:r>
            <a:r>
              <a:rPr lang="en-GB" dirty="0" smtClean="0"/>
              <a:t> </a:t>
            </a:r>
            <a:r>
              <a:rPr lang="en-GB" dirty="0" err="1" smtClean="0"/>
              <a:t>položka</a:t>
            </a:r>
            <a:r>
              <a:rPr lang="en-GB" dirty="0" smtClean="0"/>
              <a:t> </a:t>
            </a:r>
            <a:r>
              <a:rPr lang="en-GB" dirty="0"/>
              <a:t>=</a:t>
            </a:r>
            <a:r>
              <a:rPr lang="en-GB" dirty="0" smtClean="0"/>
              <a:t> pole </a:t>
            </a:r>
            <a:r>
              <a:rPr lang="en-GB" dirty="0" err="1" smtClean="0"/>
              <a:t>identifikátorů</a:t>
            </a:r>
            <a:r>
              <a:rPr lang="en-GB" dirty="0" smtClean="0"/>
              <a:t> </a:t>
            </a:r>
            <a:r>
              <a:rPr lang="en-GB" dirty="0" err="1" smtClean="0"/>
              <a:t>vlastností</a:t>
            </a:r>
            <a:r>
              <a:rPr lang="en-GB" dirty="0" smtClean="0"/>
              <a:t>. </a:t>
            </a:r>
          </a:p>
          <a:p>
            <a:pPr>
              <a:spcBef>
                <a:spcPts val="1200"/>
              </a:spcBef>
            </a:pPr>
            <a:r>
              <a:rPr lang="en-GB" b="1" i="1" dirty="0" err="1" smtClean="0"/>
              <a:t>WriteProperty</a:t>
            </a:r>
            <a:r>
              <a:rPr lang="en-GB" i="1" dirty="0" smtClean="0"/>
              <a:t> </a:t>
            </a:r>
            <a:r>
              <a:rPr lang="en-GB" dirty="0" err="1"/>
              <a:t>slouží</a:t>
            </a:r>
            <a:r>
              <a:rPr lang="en-GB" dirty="0"/>
              <a:t> pro </a:t>
            </a:r>
            <a:r>
              <a:rPr lang="en-GB" dirty="0" err="1"/>
              <a:t>zápis</a:t>
            </a:r>
            <a:r>
              <a:rPr lang="en-GB" dirty="0"/>
              <a:t> </a:t>
            </a:r>
            <a:r>
              <a:rPr lang="en-GB" dirty="0" err="1"/>
              <a:t>hodnoty</a:t>
            </a:r>
            <a:r>
              <a:rPr lang="en-GB" dirty="0"/>
              <a:t> </a:t>
            </a:r>
            <a:r>
              <a:rPr lang="en-GB" dirty="0" err="1"/>
              <a:t>vlastnosti</a:t>
            </a:r>
            <a:r>
              <a:rPr lang="en-GB" dirty="0"/>
              <a:t>. </a:t>
            </a:r>
            <a:r>
              <a:rPr lang="en-GB" dirty="0" err="1"/>
              <a:t>Jako</a:t>
            </a:r>
            <a:r>
              <a:rPr lang="en-GB" dirty="0"/>
              <a:t> </a:t>
            </a:r>
            <a:r>
              <a:rPr lang="en-GB" dirty="0" err="1"/>
              <a:t>parametry</a:t>
            </a:r>
            <a:r>
              <a:rPr lang="en-GB" dirty="0"/>
              <a:t> </a:t>
            </a:r>
            <a:r>
              <a:rPr lang="en-GB" dirty="0" err="1"/>
              <a:t>klient</a:t>
            </a:r>
            <a:r>
              <a:rPr lang="en-GB" dirty="0"/>
              <a:t> </a:t>
            </a:r>
            <a:r>
              <a:rPr lang="en-GB" dirty="0" err="1"/>
              <a:t>zasílá</a:t>
            </a:r>
            <a:r>
              <a:rPr lang="en-GB" dirty="0"/>
              <a:t> </a:t>
            </a:r>
            <a:r>
              <a:rPr lang="en-GB" dirty="0" err="1" smtClean="0"/>
              <a:t>identifikátor</a:t>
            </a:r>
            <a:r>
              <a:rPr lang="en-GB" dirty="0"/>
              <a:t> </a:t>
            </a:r>
            <a:r>
              <a:rPr lang="en-GB" dirty="0" err="1" smtClean="0"/>
              <a:t>objektu</a:t>
            </a:r>
            <a:r>
              <a:rPr lang="en-GB" dirty="0" smtClean="0"/>
              <a:t> </a:t>
            </a:r>
            <a:r>
              <a:rPr lang="en-GB" dirty="0"/>
              <a:t>a </a:t>
            </a:r>
            <a:r>
              <a:rPr lang="en-GB" dirty="0" err="1" smtClean="0"/>
              <a:t>vlastnosti</a:t>
            </a:r>
            <a:r>
              <a:rPr lang="en-GB" dirty="0"/>
              <a:t> </a:t>
            </a:r>
            <a:r>
              <a:rPr lang="en-GB" dirty="0" smtClean="0"/>
              <a:t>a </a:t>
            </a:r>
            <a:r>
              <a:rPr lang="en-GB" dirty="0" err="1"/>
              <a:t>novou</a:t>
            </a:r>
            <a:r>
              <a:rPr lang="en-GB" dirty="0"/>
              <a:t> </a:t>
            </a:r>
            <a:r>
              <a:rPr lang="en-GB" dirty="0" err="1" smtClean="0"/>
              <a:t>hodnotu</a:t>
            </a:r>
            <a:r>
              <a:rPr lang="en-GB" dirty="0" smtClean="0"/>
              <a:t>. </a:t>
            </a:r>
            <a:r>
              <a:rPr lang="en-GB" dirty="0" err="1" smtClean="0"/>
              <a:t>Dále</a:t>
            </a:r>
            <a:r>
              <a:rPr lang="en-GB" dirty="0" smtClean="0"/>
              <a:t> </a:t>
            </a:r>
            <a:r>
              <a:rPr lang="en-GB" dirty="0"/>
              <a:t>je </a:t>
            </a:r>
            <a:r>
              <a:rPr lang="en-GB" dirty="0" err="1"/>
              <a:t>zadána</a:t>
            </a:r>
            <a:r>
              <a:rPr lang="en-GB" dirty="0"/>
              <a:t> </a:t>
            </a:r>
            <a:r>
              <a:rPr lang="en-GB" dirty="0" err="1" smtClean="0"/>
              <a:t>prioritu</a:t>
            </a:r>
            <a:r>
              <a:rPr lang="en-GB" dirty="0"/>
              <a:t> </a:t>
            </a:r>
            <a:r>
              <a:rPr lang="en-GB" dirty="0" err="1" smtClean="0"/>
              <a:t>operace</a:t>
            </a:r>
            <a:r>
              <a:rPr lang="en-GB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26320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err="1" smtClean="0"/>
              <a:t>BACnet</a:t>
            </a:r>
            <a:r>
              <a:rPr lang="en-GB" sz="3600" dirty="0" smtClean="0"/>
              <a:t> – </a:t>
            </a:r>
            <a:r>
              <a:rPr lang="en-GB" sz="3600" dirty="0" err="1" smtClean="0"/>
              <a:t>základní</a:t>
            </a:r>
            <a:r>
              <a:rPr lang="en-GB" sz="3600" dirty="0" smtClean="0"/>
              <a:t> </a:t>
            </a:r>
            <a:r>
              <a:rPr lang="en-GB" sz="3600" dirty="0" err="1" smtClean="0"/>
              <a:t>služby</a:t>
            </a:r>
            <a:r>
              <a:rPr lang="en-GB" sz="3600" dirty="0" smtClean="0"/>
              <a:t> (</a:t>
            </a:r>
            <a:r>
              <a:rPr lang="en-GB" sz="3600" dirty="0" err="1" smtClean="0"/>
              <a:t>nepotvrzované</a:t>
            </a:r>
            <a:r>
              <a:rPr lang="en-GB" sz="3600" dirty="0" smtClean="0"/>
              <a:t>)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spcBef>
                <a:spcPts val="1200"/>
              </a:spcBef>
            </a:pPr>
            <a:r>
              <a:rPr lang="en-GB" b="1" i="1" dirty="0" err="1" smtClean="0"/>
              <a:t>WritePropertyMultiple</a:t>
            </a:r>
            <a:r>
              <a:rPr lang="en-GB" i="1" dirty="0" smtClean="0"/>
              <a:t> </a:t>
            </a:r>
            <a:r>
              <a:rPr lang="en-GB" dirty="0"/>
              <a:t>je </a:t>
            </a:r>
            <a:r>
              <a:rPr lang="en-GB" dirty="0" err="1"/>
              <a:t>obdobou</a:t>
            </a:r>
            <a:r>
              <a:rPr lang="en-GB" dirty="0"/>
              <a:t> </a:t>
            </a:r>
            <a:r>
              <a:rPr lang="en-GB" dirty="0" err="1"/>
              <a:t>WriteProperty</a:t>
            </a:r>
            <a:r>
              <a:rPr lang="en-GB" dirty="0"/>
              <a:t> pro </a:t>
            </a:r>
            <a:r>
              <a:rPr lang="en-GB" dirty="0" err="1"/>
              <a:t>více</a:t>
            </a:r>
            <a:r>
              <a:rPr lang="en-GB" dirty="0"/>
              <a:t> </a:t>
            </a:r>
            <a:r>
              <a:rPr lang="en-GB" dirty="0" err="1"/>
              <a:t>hodnot</a:t>
            </a:r>
            <a:r>
              <a:rPr lang="en-GB" dirty="0" smtClean="0"/>
              <a:t>.</a:t>
            </a:r>
          </a:p>
          <a:p>
            <a:pPr>
              <a:spcBef>
                <a:spcPts val="1200"/>
              </a:spcBef>
            </a:pPr>
            <a:r>
              <a:rPr lang="en-GB" b="1" i="1" dirty="0" err="1" smtClean="0"/>
              <a:t>ReadRange</a:t>
            </a:r>
            <a:r>
              <a:rPr lang="en-GB" i="1" dirty="0" smtClean="0"/>
              <a:t> </a:t>
            </a:r>
            <a:r>
              <a:rPr lang="en-GB" dirty="0" err="1" smtClean="0"/>
              <a:t>Některé</a:t>
            </a:r>
            <a:r>
              <a:rPr lang="en-GB" dirty="0" smtClean="0"/>
              <a:t> </a:t>
            </a:r>
            <a:r>
              <a:rPr lang="en-GB" dirty="0" err="1"/>
              <a:t>vlastnosti</a:t>
            </a:r>
            <a:r>
              <a:rPr lang="en-GB" dirty="0"/>
              <a:t> </a:t>
            </a:r>
            <a:r>
              <a:rPr lang="en-GB" dirty="0" err="1"/>
              <a:t>mohou</a:t>
            </a:r>
            <a:r>
              <a:rPr lang="en-GB" dirty="0"/>
              <a:t> </a:t>
            </a:r>
            <a:r>
              <a:rPr lang="en-GB" dirty="0" err="1"/>
              <a:t>obsahovat</a:t>
            </a:r>
            <a:r>
              <a:rPr lang="en-GB" dirty="0"/>
              <a:t> </a:t>
            </a:r>
            <a:r>
              <a:rPr lang="en-GB" dirty="0" err="1"/>
              <a:t>více</a:t>
            </a:r>
            <a:r>
              <a:rPr lang="en-GB" dirty="0"/>
              <a:t> </a:t>
            </a:r>
            <a:r>
              <a:rPr lang="en-GB" dirty="0" err="1"/>
              <a:t>hodnot</a:t>
            </a:r>
            <a:r>
              <a:rPr lang="en-GB" dirty="0"/>
              <a:t>, </a:t>
            </a:r>
            <a:r>
              <a:rPr lang="en-GB" dirty="0" err="1"/>
              <a:t>aniž</a:t>
            </a:r>
            <a:r>
              <a:rPr lang="en-GB" dirty="0"/>
              <a:t> by se </a:t>
            </a:r>
            <a:r>
              <a:rPr lang="en-GB" dirty="0" err="1"/>
              <a:t>jednalo</a:t>
            </a:r>
            <a:r>
              <a:rPr lang="en-GB" dirty="0"/>
              <a:t> o </a:t>
            </a:r>
            <a:r>
              <a:rPr lang="en-GB" dirty="0" err="1" smtClean="0"/>
              <a:t>indexované</a:t>
            </a:r>
            <a:r>
              <a:rPr lang="en-GB" dirty="0" smtClean="0"/>
              <a:t> pole</a:t>
            </a:r>
            <a:r>
              <a:rPr lang="en-GB" dirty="0"/>
              <a:t>. </a:t>
            </a:r>
            <a:r>
              <a:rPr lang="en-GB" dirty="0" err="1"/>
              <a:t>Zpravidla</a:t>
            </a:r>
            <a:r>
              <a:rPr lang="en-GB" dirty="0"/>
              <a:t> se </a:t>
            </a:r>
            <a:r>
              <a:rPr lang="en-GB" dirty="0" err="1"/>
              <a:t>takto</a:t>
            </a:r>
            <a:r>
              <a:rPr lang="en-GB" dirty="0"/>
              <a:t> </a:t>
            </a:r>
            <a:r>
              <a:rPr lang="en-GB" dirty="0" err="1"/>
              <a:t>ukládá</a:t>
            </a:r>
            <a:r>
              <a:rPr lang="en-GB" dirty="0"/>
              <a:t> </a:t>
            </a:r>
            <a:r>
              <a:rPr lang="en-GB" dirty="0" err="1"/>
              <a:t>historie</a:t>
            </a:r>
            <a:r>
              <a:rPr lang="en-GB" dirty="0"/>
              <a:t> </a:t>
            </a:r>
            <a:r>
              <a:rPr lang="en-GB" dirty="0" err="1" smtClean="0"/>
              <a:t>změn</a:t>
            </a:r>
            <a:r>
              <a:rPr lang="en-GB" dirty="0" smtClean="0"/>
              <a:t> </a:t>
            </a:r>
            <a:r>
              <a:rPr lang="en-GB" dirty="0" err="1" smtClean="0"/>
              <a:t>určité</a:t>
            </a:r>
            <a:r>
              <a:rPr lang="en-GB" dirty="0" smtClean="0"/>
              <a:t> </a:t>
            </a:r>
            <a:r>
              <a:rPr lang="en-GB" dirty="0" err="1"/>
              <a:t>hodnoty</a:t>
            </a:r>
            <a:r>
              <a:rPr lang="en-GB" dirty="0"/>
              <a:t> v </a:t>
            </a:r>
            <a:r>
              <a:rPr lang="en-GB" dirty="0" err="1"/>
              <a:t>č</a:t>
            </a:r>
            <a:r>
              <a:rPr lang="en-GB" dirty="0" err="1" smtClean="0"/>
              <a:t>ase</a:t>
            </a:r>
            <a:r>
              <a:rPr lang="en-GB" dirty="0" smtClean="0"/>
              <a:t> </a:t>
            </a:r>
            <a:r>
              <a:rPr lang="en-GB" dirty="0"/>
              <a:t>v </a:t>
            </a:r>
            <a:r>
              <a:rPr lang="en-GB" dirty="0" err="1" smtClean="0"/>
              <a:t>objektu</a:t>
            </a:r>
            <a:r>
              <a:rPr lang="en-GB" dirty="0" smtClean="0"/>
              <a:t> </a:t>
            </a:r>
            <a:r>
              <a:rPr lang="en-GB" dirty="0" err="1" smtClean="0"/>
              <a:t>typu</a:t>
            </a:r>
            <a:r>
              <a:rPr lang="en-GB" dirty="0" smtClean="0"/>
              <a:t> </a:t>
            </a:r>
            <a:r>
              <a:rPr lang="en-GB" dirty="0" err="1"/>
              <a:t>Trendlog</a:t>
            </a:r>
            <a:r>
              <a:rPr lang="en-GB" dirty="0"/>
              <a:t>. </a:t>
            </a:r>
            <a:r>
              <a:rPr lang="en-GB" dirty="0" err="1"/>
              <a:t>Služba</a:t>
            </a:r>
            <a:r>
              <a:rPr lang="en-GB" dirty="0"/>
              <a:t> </a:t>
            </a:r>
            <a:r>
              <a:rPr lang="en-GB" dirty="0" err="1"/>
              <a:t>ReadRange</a:t>
            </a:r>
            <a:r>
              <a:rPr lang="en-GB" dirty="0"/>
              <a:t> </a:t>
            </a:r>
            <a:r>
              <a:rPr lang="en-GB" dirty="0" err="1"/>
              <a:t>slouží</a:t>
            </a:r>
            <a:r>
              <a:rPr lang="en-GB" dirty="0"/>
              <a:t> pro </a:t>
            </a:r>
            <a:r>
              <a:rPr lang="en-GB" dirty="0" err="1"/>
              <a:t>získávání</a:t>
            </a:r>
            <a:r>
              <a:rPr lang="en-GB" dirty="0"/>
              <a:t> </a:t>
            </a:r>
            <a:r>
              <a:rPr lang="en-GB" dirty="0" err="1" smtClean="0"/>
              <a:t>těchto</a:t>
            </a:r>
            <a:r>
              <a:rPr lang="en-GB" dirty="0" smtClean="0"/>
              <a:t> </a:t>
            </a:r>
            <a:r>
              <a:rPr lang="en-GB" dirty="0"/>
              <a:t>dat. </a:t>
            </a:r>
            <a:r>
              <a:rPr lang="en-GB" dirty="0" err="1" smtClean="0"/>
              <a:t>Při</a:t>
            </a:r>
            <a:r>
              <a:rPr lang="en-GB" dirty="0" smtClean="0"/>
              <a:t> </a:t>
            </a:r>
            <a:r>
              <a:rPr lang="en-GB" dirty="0" err="1"/>
              <a:t>dotazu</a:t>
            </a:r>
            <a:r>
              <a:rPr lang="en-GB" dirty="0"/>
              <a:t> se </a:t>
            </a:r>
            <a:r>
              <a:rPr lang="en-GB" dirty="0" err="1" smtClean="0"/>
              <a:t>krom</a:t>
            </a:r>
            <a:r>
              <a:rPr lang="en-GB" dirty="0" err="1"/>
              <a:t>ě</a:t>
            </a:r>
            <a:r>
              <a:rPr lang="en-GB" dirty="0" smtClean="0"/>
              <a:t> </a:t>
            </a:r>
            <a:r>
              <a:rPr lang="en-GB" dirty="0" err="1" smtClean="0"/>
              <a:t>základních</a:t>
            </a:r>
            <a:r>
              <a:rPr lang="en-GB" dirty="0" smtClean="0"/>
              <a:t> </a:t>
            </a:r>
            <a:r>
              <a:rPr lang="en-GB" dirty="0" err="1" smtClean="0"/>
              <a:t>parametr</a:t>
            </a:r>
            <a:r>
              <a:rPr lang="en-GB" dirty="0" err="1"/>
              <a:t>ů</a:t>
            </a:r>
            <a:r>
              <a:rPr lang="en-GB" dirty="0" smtClean="0"/>
              <a:t>, </a:t>
            </a:r>
            <a:r>
              <a:rPr lang="en-GB" dirty="0" err="1"/>
              <a:t>shodných</a:t>
            </a:r>
            <a:r>
              <a:rPr lang="en-GB" dirty="0"/>
              <a:t> s </a:t>
            </a:r>
            <a:r>
              <a:rPr lang="en-GB" dirty="0" err="1"/>
              <a:t>ReadProperty</a:t>
            </a:r>
            <a:r>
              <a:rPr lang="en-GB" dirty="0"/>
              <a:t>, </a:t>
            </a:r>
            <a:r>
              <a:rPr lang="en-GB" dirty="0" err="1"/>
              <a:t>specifikuje</a:t>
            </a:r>
            <a:r>
              <a:rPr lang="en-GB" dirty="0"/>
              <a:t> </a:t>
            </a:r>
            <a:r>
              <a:rPr lang="en-GB" dirty="0" err="1"/>
              <a:t>také</a:t>
            </a:r>
            <a:r>
              <a:rPr lang="en-GB" dirty="0"/>
              <a:t> </a:t>
            </a:r>
            <a:r>
              <a:rPr lang="en-GB" dirty="0" err="1"/>
              <a:t>místo</a:t>
            </a:r>
            <a:r>
              <a:rPr lang="en-GB" dirty="0"/>
              <a:t>, </a:t>
            </a:r>
            <a:r>
              <a:rPr lang="en-GB" dirty="0" err="1"/>
              <a:t>odkud</a:t>
            </a:r>
            <a:r>
              <a:rPr lang="en-GB" dirty="0"/>
              <a:t> se </a:t>
            </a:r>
            <a:r>
              <a:rPr lang="en-GB" dirty="0" err="1"/>
              <a:t>má</a:t>
            </a:r>
            <a:r>
              <a:rPr lang="en-GB" dirty="0"/>
              <a:t> </a:t>
            </a:r>
            <a:r>
              <a:rPr lang="en-GB" dirty="0" err="1" smtClean="0"/>
              <a:t>začít</a:t>
            </a:r>
            <a:r>
              <a:rPr lang="en-GB" dirty="0" smtClean="0"/>
              <a:t> </a:t>
            </a:r>
            <a:r>
              <a:rPr lang="en-GB" dirty="0" err="1" smtClean="0"/>
              <a:t>číst</a:t>
            </a:r>
            <a:r>
              <a:rPr lang="en-GB" dirty="0"/>
              <a:t>, a </a:t>
            </a:r>
            <a:r>
              <a:rPr lang="en-GB" dirty="0" err="1" smtClean="0"/>
              <a:t>počet</a:t>
            </a:r>
            <a:r>
              <a:rPr lang="en-GB" dirty="0" smtClean="0"/>
              <a:t> </a:t>
            </a:r>
            <a:r>
              <a:rPr lang="en-GB" dirty="0" err="1" smtClean="0"/>
              <a:t>záznam</a:t>
            </a:r>
            <a:r>
              <a:rPr lang="en-GB" dirty="0" err="1"/>
              <a:t>ů</a:t>
            </a:r>
            <a:r>
              <a:rPr lang="en-GB" dirty="0" smtClean="0"/>
              <a:t>, </a:t>
            </a:r>
            <a:r>
              <a:rPr lang="en-GB" dirty="0" err="1" smtClean="0"/>
              <a:t>které</a:t>
            </a:r>
            <a:r>
              <a:rPr lang="en-GB" dirty="0" smtClean="0"/>
              <a:t> </a:t>
            </a:r>
            <a:r>
              <a:rPr lang="en-GB" dirty="0"/>
              <a:t>se </a:t>
            </a:r>
            <a:r>
              <a:rPr lang="en-GB" dirty="0" err="1"/>
              <a:t>mají</a:t>
            </a:r>
            <a:r>
              <a:rPr lang="en-GB" dirty="0"/>
              <a:t> </a:t>
            </a:r>
            <a:r>
              <a:rPr lang="en-GB" dirty="0" err="1" smtClean="0"/>
              <a:t>přečíst</a:t>
            </a:r>
            <a:r>
              <a:rPr lang="en-GB" dirty="0"/>
              <a:t>.</a:t>
            </a:r>
          </a:p>
          <a:p>
            <a:pPr>
              <a:spcBef>
                <a:spcPts val="1200"/>
              </a:spcBef>
            </a:pPr>
            <a:r>
              <a:rPr lang="en-GB" b="1" i="1" dirty="0" err="1"/>
              <a:t>ConfirmedCOVNotification</a:t>
            </a:r>
            <a:r>
              <a:rPr lang="en-GB" i="1" dirty="0"/>
              <a:t> </a:t>
            </a:r>
            <a:r>
              <a:rPr lang="en-GB" dirty="0" err="1"/>
              <a:t>slouží</a:t>
            </a:r>
            <a:r>
              <a:rPr lang="en-GB" dirty="0"/>
              <a:t> k </a:t>
            </a:r>
            <a:r>
              <a:rPr lang="en-GB" dirty="0" err="1"/>
              <a:t>oznamování</a:t>
            </a:r>
            <a:r>
              <a:rPr lang="en-GB" dirty="0"/>
              <a:t> </a:t>
            </a:r>
            <a:r>
              <a:rPr lang="en-GB" dirty="0" err="1" smtClean="0"/>
              <a:t>změn</a:t>
            </a:r>
            <a:r>
              <a:rPr lang="en-GB" dirty="0" smtClean="0"/>
              <a:t> </a:t>
            </a:r>
            <a:r>
              <a:rPr lang="en-GB" dirty="0" err="1"/>
              <a:t>hodnot</a:t>
            </a:r>
            <a:r>
              <a:rPr lang="en-GB" dirty="0"/>
              <a:t> </a:t>
            </a:r>
            <a:r>
              <a:rPr lang="en-GB" dirty="0" err="1" smtClean="0"/>
              <a:t>určitých</a:t>
            </a:r>
            <a:r>
              <a:rPr lang="en-GB" dirty="0" smtClean="0"/>
              <a:t> </a:t>
            </a:r>
            <a:r>
              <a:rPr lang="en-GB" dirty="0" err="1"/>
              <a:t>vlastností</a:t>
            </a:r>
            <a:r>
              <a:rPr lang="en-GB" dirty="0"/>
              <a:t> </a:t>
            </a:r>
            <a:r>
              <a:rPr lang="en-GB" dirty="0" err="1" smtClean="0"/>
              <a:t>objektů</a:t>
            </a:r>
            <a:r>
              <a:rPr lang="en-GB" dirty="0" smtClean="0"/>
              <a:t>. </a:t>
            </a:r>
            <a:r>
              <a:rPr lang="en-GB" dirty="0"/>
              <a:t>K </a:t>
            </a:r>
            <a:r>
              <a:rPr lang="en-GB" dirty="0" err="1" smtClean="0"/>
              <a:t>odběru</a:t>
            </a:r>
            <a:r>
              <a:rPr lang="en-GB" dirty="0" smtClean="0"/>
              <a:t> </a:t>
            </a:r>
            <a:r>
              <a:rPr lang="en-GB" dirty="0" err="1"/>
              <a:t>notifikací</a:t>
            </a:r>
            <a:r>
              <a:rPr lang="en-GB" dirty="0"/>
              <a:t> je </a:t>
            </a:r>
            <a:r>
              <a:rPr lang="en-GB" dirty="0" err="1" smtClean="0"/>
              <a:t>třeba</a:t>
            </a:r>
            <a:r>
              <a:rPr lang="en-GB" dirty="0" smtClean="0"/>
              <a:t> </a:t>
            </a:r>
            <a:r>
              <a:rPr lang="en-GB" dirty="0"/>
              <a:t>se </a:t>
            </a:r>
            <a:r>
              <a:rPr lang="en-GB" dirty="0" err="1" smtClean="0"/>
              <a:t>přihlásit</a:t>
            </a:r>
            <a:r>
              <a:rPr lang="en-GB" dirty="0" smtClean="0"/>
              <a:t> </a:t>
            </a:r>
            <a:r>
              <a:rPr lang="en-GB" dirty="0" err="1"/>
              <a:t>pomocí</a:t>
            </a:r>
            <a:r>
              <a:rPr lang="en-GB" dirty="0"/>
              <a:t> </a:t>
            </a:r>
            <a:r>
              <a:rPr lang="en-GB" dirty="0" err="1"/>
              <a:t>potvrzované</a:t>
            </a:r>
            <a:r>
              <a:rPr lang="en-GB" dirty="0"/>
              <a:t> </a:t>
            </a:r>
            <a:r>
              <a:rPr lang="en-GB" dirty="0" err="1"/>
              <a:t>služby</a:t>
            </a:r>
            <a:r>
              <a:rPr lang="en-GB" dirty="0"/>
              <a:t> </a:t>
            </a:r>
            <a:r>
              <a:rPr lang="en-GB" i="1" dirty="0"/>
              <a:t>Subscribe COV</a:t>
            </a:r>
            <a:r>
              <a:rPr lang="en-GB" dirty="0"/>
              <a:t>.</a:t>
            </a:r>
          </a:p>
          <a:p>
            <a:pPr>
              <a:spcBef>
                <a:spcPts val="1200"/>
              </a:spcBef>
            </a:pPr>
            <a:r>
              <a:rPr lang="en-GB" b="1" i="1" dirty="0" err="1" smtClean="0"/>
              <a:t>ConfirmedEventNotification</a:t>
            </a:r>
            <a:r>
              <a:rPr lang="en-GB" i="1" dirty="0" smtClean="0"/>
              <a:t> </a:t>
            </a:r>
            <a:r>
              <a:rPr lang="en-GB" dirty="0"/>
              <a:t>je </a:t>
            </a:r>
            <a:r>
              <a:rPr lang="en-GB" dirty="0" err="1"/>
              <a:t>hlavním</a:t>
            </a:r>
            <a:r>
              <a:rPr lang="en-GB" dirty="0"/>
              <a:t> </a:t>
            </a:r>
            <a:r>
              <a:rPr lang="en-GB" dirty="0" err="1"/>
              <a:t>nástrojem</a:t>
            </a:r>
            <a:r>
              <a:rPr lang="en-GB" dirty="0"/>
              <a:t> </a:t>
            </a:r>
            <a:r>
              <a:rPr lang="en-GB" dirty="0" err="1"/>
              <a:t>protokolu</a:t>
            </a:r>
            <a:r>
              <a:rPr lang="en-GB" dirty="0"/>
              <a:t> </a:t>
            </a:r>
            <a:r>
              <a:rPr lang="en-GB" dirty="0" err="1"/>
              <a:t>BACnet</a:t>
            </a:r>
            <a:r>
              <a:rPr lang="en-GB" dirty="0"/>
              <a:t> pro </a:t>
            </a:r>
            <a:r>
              <a:rPr lang="en-GB" dirty="0" err="1" smtClean="0"/>
              <a:t>oznamování</a:t>
            </a:r>
            <a:r>
              <a:rPr lang="en-GB" dirty="0" smtClean="0"/>
              <a:t> </a:t>
            </a:r>
            <a:r>
              <a:rPr lang="en-GB" dirty="0" err="1" smtClean="0"/>
              <a:t>nestandardních</a:t>
            </a:r>
            <a:r>
              <a:rPr lang="en-GB" dirty="0" smtClean="0"/>
              <a:t> </a:t>
            </a:r>
            <a:r>
              <a:rPr lang="en-GB" dirty="0" err="1" smtClean="0"/>
              <a:t>stavů</a:t>
            </a:r>
            <a:r>
              <a:rPr lang="en-GB" dirty="0" smtClean="0"/>
              <a:t>. </a:t>
            </a:r>
            <a:r>
              <a:rPr lang="en-GB" dirty="0" err="1" smtClean="0"/>
              <a:t>Zařízení</a:t>
            </a:r>
            <a:r>
              <a:rPr lang="en-GB" dirty="0" smtClean="0"/>
              <a:t> </a:t>
            </a:r>
            <a:r>
              <a:rPr lang="en-GB" dirty="0" err="1" smtClean="0"/>
              <a:t>pomocí</a:t>
            </a:r>
            <a:r>
              <a:rPr lang="en-GB" dirty="0" smtClean="0"/>
              <a:t> </a:t>
            </a:r>
            <a:r>
              <a:rPr lang="en-GB" dirty="0" err="1"/>
              <a:t>této</a:t>
            </a:r>
            <a:r>
              <a:rPr lang="en-GB" dirty="0"/>
              <a:t> </a:t>
            </a:r>
            <a:r>
              <a:rPr lang="en-GB" dirty="0" err="1"/>
              <a:t>služby</a:t>
            </a:r>
            <a:r>
              <a:rPr lang="en-GB" dirty="0"/>
              <a:t> </a:t>
            </a:r>
            <a:r>
              <a:rPr lang="en-GB" dirty="0" err="1" smtClean="0"/>
              <a:t>zasílají</a:t>
            </a:r>
            <a:r>
              <a:rPr lang="en-GB" dirty="0" smtClean="0"/>
              <a:t> </a:t>
            </a:r>
            <a:r>
              <a:rPr lang="en-GB" dirty="0" err="1"/>
              <a:t>definovaným</a:t>
            </a:r>
            <a:r>
              <a:rPr lang="en-GB" dirty="0"/>
              <a:t> </a:t>
            </a:r>
            <a:r>
              <a:rPr lang="en-GB" dirty="0" err="1" smtClean="0"/>
              <a:t>příjemc</a:t>
            </a:r>
            <a:r>
              <a:rPr lang="en-GB" dirty="0" err="1"/>
              <a:t>ů</a:t>
            </a:r>
            <a:r>
              <a:rPr lang="en-GB" dirty="0" err="1" smtClean="0"/>
              <a:t>m</a:t>
            </a:r>
            <a:r>
              <a:rPr lang="en-GB" dirty="0" smtClean="0"/>
              <a:t> </a:t>
            </a:r>
            <a:r>
              <a:rPr lang="en-GB" dirty="0" err="1"/>
              <a:t>zprávy</a:t>
            </a:r>
            <a:r>
              <a:rPr lang="en-GB" dirty="0"/>
              <a:t> o </a:t>
            </a:r>
            <a:r>
              <a:rPr lang="en-GB" dirty="0" err="1"/>
              <a:t>stavu</a:t>
            </a:r>
            <a:r>
              <a:rPr lang="en-GB" dirty="0"/>
              <a:t> </a:t>
            </a:r>
            <a:r>
              <a:rPr lang="en-GB" dirty="0" err="1" smtClean="0"/>
              <a:t>objektů</a:t>
            </a:r>
            <a:r>
              <a:rPr lang="en-GB" dirty="0" smtClean="0"/>
              <a:t>. </a:t>
            </a:r>
            <a:r>
              <a:rPr lang="en-GB" dirty="0" err="1"/>
              <a:t>Existují</a:t>
            </a:r>
            <a:r>
              <a:rPr lang="en-GB" dirty="0"/>
              <a:t> </a:t>
            </a:r>
            <a:r>
              <a:rPr lang="en-GB" dirty="0" err="1"/>
              <a:t>dva</a:t>
            </a:r>
            <a:r>
              <a:rPr lang="en-GB" dirty="0"/>
              <a:t> </a:t>
            </a:r>
            <a:r>
              <a:rPr lang="en-GB" dirty="0" err="1"/>
              <a:t>základní</a:t>
            </a:r>
            <a:r>
              <a:rPr lang="en-GB" dirty="0"/>
              <a:t> </a:t>
            </a:r>
            <a:r>
              <a:rPr lang="en-GB" dirty="0" err="1" smtClean="0"/>
              <a:t>typy</a:t>
            </a:r>
            <a:r>
              <a:rPr lang="en-GB" dirty="0" smtClean="0"/>
              <a:t> </a:t>
            </a:r>
            <a:r>
              <a:rPr lang="en-GB" dirty="0" err="1" smtClean="0"/>
              <a:t>upozornění</a:t>
            </a:r>
            <a:r>
              <a:rPr lang="en-GB" dirty="0" smtClean="0"/>
              <a:t> </a:t>
            </a:r>
            <a:r>
              <a:rPr lang="en-GB" dirty="0"/>
              <a:t>– Event a Alarm, </a:t>
            </a:r>
            <a:r>
              <a:rPr lang="en-GB" dirty="0" err="1"/>
              <a:t>oba</a:t>
            </a:r>
            <a:r>
              <a:rPr lang="en-GB" dirty="0"/>
              <a:t> </a:t>
            </a:r>
            <a:r>
              <a:rPr lang="en-GB" dirty="0" err="1"/>
              <a:t>typy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však</a:t>
            </a:r>
            <a:r>
              <a:rPr lang="en-GB" dirty="0"/>
              <a:t> </a:t>
            </a:r>
            <a:r>
              <a:rPr lang="en-GB" dirty="0" err="1" smtClean="0"/>
              <a:t>přenášeny</a:t>
            </a:r>
            <a:r>
              <a:rPr lang="en-GB" dirty="0" smtClean="0"/>
              <a:t> </a:t>
            </a:r>
            <a:r>
              <a:rPr lang="en-GB" dirty="0" err="1"/>
              <a:t>službami</a:t>
            </a:r>
            <a:r>
              <a:rPr lang="en-GB" dirty="0"/>
              <a:t> Event </a:t>
            </a:r>
            <a:r>
              <a:rPr lang="en-GB" dirty="0" smtClean="0"/>
              <a:t>Notification. </a:t>
            </a:r>
            <a:r>
              <a:rPr lang="en-GB" dirty="0" err="1" smtClean="0"/>
              <a:t>Upozornění</a:t>
            </a:r>
            <a:r>
              <a:rPr lang="en-GB" dirty="0" smtClean="0"/>
              <a:t> </a:t>
            </a:r>
            <a:r>
              <a:rPr lang="en-GB" dirty="0" err="1"/>
              <a:t>jsou</a:t>
            </a:r>
            <a:r>
              <a:rPr lang="en-GB" dirty="0"/>
              <a:t> bud’ </a:t>
            </a:r>
            <a:r>
              <a:rPr lang="en-GB" dirty="0" err="1"/>
              <a:t>generována</a:t>
            </a:r>
            <a:r>
              <a:rPr lang="en-GB" dirty="0"/>
              <a:t> </a:t>
            </a:r>
            <a:r>
              <a:rPr lang="en-GB" dirty="0" err="1"/>
              <a:t>samotným</a:t>
            </a:r>
            <a:r>
              <a:rPr lang="en-GB" dirty="0"/>
              <a:t> </a:t>
            </a:r>
            <a:r>
              <a:rPr lang="en-GB" dirty="0" err="1"/>
              <a:t>objektem</a:t>
            </a:r>
            <a:r>
              <a:rPr lang="en-GB" dirty="0"/>
              <a:t>,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kterém</a:t>
            </a:r>
            <a:r>
              <a:rPr lang="en-GB" dirty="0"/>
              <a:t> </a:t>
            </a:r>
            <a:r>
              <a:rPr lang="en-GB" dirty="0" err="1"/>
              <a:t>došlo</a:t>
            </a:r>
            <a:r>
              <a:rPr lang="en-GB" dirty="0"/>
              <a:t> </a:t>
            </a:r>
            <a:r>
              <a:rPr lang="en-GB" dirty="0" err="1"/>
              <a:t>ke</a:t>
            </a:r>
            <a:r>
              <a:rPr lang="en-GB" dirty="0"/>
              <a:t> </a:t>
            </a:r>
            <a:r>
              <a:rPr lang="en-GB" dirty="0" err="1" smtClean="0"/>
              <a:t>změn</a:t>
            </a:r>
            <a:r>
              <a:rPr lang="en-GB" dirty="0" err="1"/>
              <a:t>ě</a:t>
            </a:r>
            <a:r>
              <a:rPr lang="en-GB" dirty="0" smtClean="0"/>
              <a:t> </a:t>
            </a:r>
            <a:r>
              <a:rPr lang="en-GB" dirty="0"/>
              <a:t>(</a:t>
            </a:r>
            <a:r>
              <a:rPr lang="en-GB" dirty="0" err="1"/>
              <a:t>tzv</a:t>
            </a:r>
            <a:r>
              <a:rPr lang="en-GB" dirty="0"/>
              <a:t>. </a:t>
            </a:r>
            <a:r>
              <a:rPr lang="en-GB" dirty="0" err="1" smtClean="0"/>
              <a:t>Intristic</a:t>
            </a:r>
            <a:r>
              <a:rPr lang="en-GB" dirty="0" smtClean="0"/>
              <a:t> reporting</a:t>
            </a:r>
            <a:r>
              <a:rPr lang="en-GB" dirty="0"/>
              <a:t>) </a:t>
            </a:r>
            <a:r>
              <a:rPr lang="en-GB" dirty="0" err="1"/>
              <a:t>nebo</a:t>
            </a:r>
            <a:r>
              <a:rPr lang="en-GB" dirty="0"/>
              <a:t> </a:t>
            </a:r>
            <a:r>
              <a:rPr lang="en-GB" dirty="0" err="1"/>
              <a:t>jsou</a:t>
            </a:r>
            <a:r>
              <a:rPr lang="en-GB" dirty="0"/>
              <a:t> </a:t>
            </a:r>
            <a:r>
              <a:rPr lang="en-GB" dirty="0" err="1"/>
              <a:t>objekty</a:t>
            </a:r>
            <a:r>
              <a:rPr lang="en-GB" dirty="0"/>
              <a:t> </a:t>
            </a:r>
            <a:r>
              <a:rPr lang="en-GB" dirty="0" err="1"/>
              <a:t>sledovány</a:t>
            </a:r>
            <a:r>
              <a:rPr lang="en-GB" dirty="0"/>
              <a:t> </a:t>
            </a:r>
            <a:r>
              <a:rPr lang="en-GB" dirty="0" err="1"/>
              <a:t>objektem</a:t>
            </a:r>
            <a:r>
              <a:rPr lang="en-GB" dirty="0"/>
              <a:t> </a:t>
            </a:r>
            <a:r>
              <a:rPr lang="en-GB" dirty="0" err="1"/>
              <a:t>typu</a:t>
            </a:r>
            <a:r>
              <a:rPr lang="en-GB" dirty="0"/>
              <a:t> </a:t>
            </a:r>
            <a:r>
              <a:rPr lang="en-GB" dirty="0" err="1" smtClean="0"/>
              <a:t>EventEnrollment</a:t>
            </a:r>
            <a:r>
              <a:rPr lang="en-GB" dirty="0" smtClean="0"/>
              <a:t> </a:t>
            </a:r>
            <a:r>
              <a:rPr lang="en-GB" dirty="0"/>
              <a:t>(</a:t>
            </a:r>
            <a:r>
              <a:rPr lang="en-GB" dirty="0" err="1"/>
              <a:t>tzv</a:t>
            </a:r>
            <a:r>
              <a:rPr lang="en-GB" dirty="0"/>
              <a:t>. </a:t>
            </a:r>
            <a:r>
              <a:rPr lang="en-GB" dirty="0" smtClean="0"/>
              <a:t>Algorithmic reporting</a:t>
            </a:r>
            <a:r>
              <a:rPr lang="en-GB" dirty="0"/>
              <a:t>), </a:t>
            </a:r>
            <a:r>
              <a:rPr lang="en-GB" dirty="0" err="1"/>
              <a:t>ktery</a:t>
            </a:r>
            <a:r>
              <a:rPr lang="en-GB" dirty="0"/>
              <a:t>́ </a:t>
            </a:r>
            <a:r>
              <a:rPr lang="en-GB" dirty="0" err="1"/>
              <a:t>poté</a:t>
            </a:r>
            <a:r>
              <a:rPr lang="en-GB" dirty="0"/>
              <a:t> </a:t>
            </a:r>
            <a:r>
              <a:rPr lang="en-GB" dirty="0" err="1"/>
              <a:t>generuje</a:t>
            </a:r>
            <a:r>
              <a:rPr lang="en-GB" dirty="0"/>
              <a:t> </a:t>
            </a:r>
            <a:r>
              <a:rPr lang="en-GB" dirty="0" err="1"/>
              <a:t>samotné</a:t>
            </a:r>
            <a:r>
              <a:rPr lang="en-GB" dirty="0"/>
              <a:t> </a:t>
            </a:r>
            <a:r>
              <a:rPr lang="en-GB" dirty="0" err="1" smtClean="0"/>
              <a:t>upozornění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55631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OPC--The Interoperability Standard for Industrial </a:t>
            </a:r>
            <a:r>
              <a:rPr lang="en-GB" b="1" dirty="0" smtClean="0"/>
              <a:t>Automation</a:t>
            </a:r>
          </a:p>
          <a:p>
            <a:endParaRPr lang="en-GB" b="1" dirty="0"/>
          </a:p>
          <a:p>
            <a:r>
              <a:rPr lang="en-GB" b="1" dirty="0"/>
              <a:t>OLE for process control </a:t>
            </a:r>
            <a:endParaRPr lang="en-GB" b="1" dirty="0" smtClean="0"/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362928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RS 232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1176"/>
              </a:spcBef>
            </a:pPr>
            <a:r>
              <a:rPr lang="en-GB" sz="2400" dirty="0" err="1" smtClean="0"/>
              <a:t>Typicky</a:t>
            </a:r>
            <a:r>
              <a:rPr lang="en-GB" sz="2400" dirty="0" smtClean="0"/>
              <a:t> pro </a:t>
            </a:r>
            <a:r>
              <a:rPr lang="en-GB" sz="2400" dirty="0" err="1" smtClean="0"/>
              <a:t>sekundární</a:t>
            </a:r>
            <a:r>
              <a:rPr lang="en-GB" sz="2400" dirty="0" smtClean="0"/>
              <a:t> </a:t>
            </a:r>
            <a:r>
              <a:rPr lang="en-GB" sz="2400" dirty="0" err="1" smtClean="0"/>
              <a:t>sběrnici</a:t>
            </a:r>
            <a:endParaRPr lang="en-GB" sz="2400" dirty="0" smtClean="0"/>
          </a:p>
          <a:p>
            <a:pPr>
              <a:spcBef>
                <a:spcPts val="1176"/>
              </a:spcBef>
            </a:pPr>
            <a:r>
              <a:rPr lang="en-GB" sz="2400" dirty="0" err="1" smtClean="0"/>
              <a:t>Spojení</a:t>
            </a:r>
            <a:r>
              <a:rPr lang="en-GB" sz="2400" dirty="0" smtClean="0"/>
              <a:t> point-to-point </a:t>
            </a:r>
            <a:r>
              <a:rPr lang="en-GB" sz="2400" dirty="0" err="1" smtClean="0"/>
              <a:t>mezi</a:t>
            </a:r>
            <a:r>
              <a:rPr lang="en-GB" sz="2400" dirty="0" smtClean="0"/>
              <a:t> DTE (Data Terminal Equipment) a DCE (Data Circuit-terminating Equipment)</a:t>
            </a:r>
          </a:p>
          <a:p>
            <a:pPr>
              <a:spcBef>
                <a:spcPts val="1176"/>
              </a:spcBef>
            </a:pPr>
            <a:r>
              <a:rPr lang="en-GB" sz="2400" dirty="0" smtClean="0"/>
              <a:t>half-duplex – min 2 </a:t>
            </a:r>
            <a:r>
              <a:rPr lang="en-GB" sz="2400" dirty="0" err="1" smtClean="0"/>
              <a:t>vodiče</a:t>
            </a:r>
            <a:r>
              <a:rPr lang="en-GB" sz="2400" dirty="0" smtClean="0"/>
              <a:t> (</a:t>
            </a:r>
            <a:r>
              <a:rPr lang="en-GB" sz="2400" dirty="0" err="1" smtClean="0"/>
              <a:t>TxD</a:t>
            </a:r>
            <a:r>
              <a:rPr lang="en-GB" sz="2400" dirty="0" smtClean="0"/>
              <a:t>-&gt;</a:t>
            </a:r>
            <a:r>
              <a:rPr lang="en-GB" sz="2400" dirty="0" err="1" smtClean="0"/>
              <a:t>RxD</a:t>
            </a:r>
            <a:r>
              <a:rPr lang="en-GB" sz="2400" dirty="0" smtClean="0"/>
              <a:t>, Ground) </a:t>
            </a:r>
          </a:p>
          <a:p>
            <a:pPr>
              <a:spcBef>
                <a:spcPts val="1176"/>
              </a:spcBef>
            </a:pPr>
            <a:r>
              <a:rPr lang="en-GB" sz="2400" dirty="0"/>
              <a:t>f</a:t>
            </a:r>
            <a:r>
              <a:rPr lang="en-GB" sz="2400" dirty="0" smtClean="0"/>
              <a:t>ull-duplex – min 3 </a:t>
            </a:r>
            <a:r>
              <a:rPr lang="en-GB" sz="2400" dirty="0" err="1" smtClean="0"/>
              <a:t>vodiče</a:t>
            </a:r>
            <a:r>
              <a:rPr lang="en-GB" sz="2400" dirty="0" smtClean="0"/>
              <a:t> – </a:t>
            </a:r>
            <a:r>
              <a:rPr lang="en-GB" sz="2400" dirty="0" err="1" smtClean="0"/>
              <a:t>signály</a:t>
            </a:r>
            <a:r>
              <a:rPr lang="en-GB" sz="2400" dirty="0" smtClean="0"/>
              <a:t> </a:t>
            </a:r>
            <a:r>
              <a:rPr lang="en-GB" sz="2400" dirty="0" err="1" smtClean="0"/>
              <a:t>RxD</a:t>
            </a:r>
            <a:r>
              <a:rPr lang="en-GB" sz="2400" dirty="0" smtClean="0"/>
              <a:t>, </a:t>
            </a:r>
            <a:r>
              <a:rPr lang="en-GB" sz="2400" dirty="0" err="1" smtClean="0"/>
              <a:t>TxD</a:t>
            </a:r>
            <a:r>
              <a:rPr lang="en-GB" sz="2400" dirty="0" smtClean="0"/>
              <a:t>, Ground</a:t>
            </a:r>
          </a:p>
          <a:p>
            <a:pPr>
              <a:spcBef>
                <a:spcPts val="1176"/>
              </a:spcBef>
            </a:pPr>
            <a:r>
              <a:rPr lang="en-GB" sz="2400" dirty="0" err="1" smtClean="0"/>
              <a:t>Řízení</a:t>
            </a:r>
            <a:r>
              <a:rPr lang="en-GB" sz="2400" dirty="0" smtClean="0"/>
              <a:t> </a:t>
            </a:r>
            <a:r>
              <a:rPr lang="en-GB" sz="2400" dirty="0" err="1" smtClean="0"/>
              <a:t>roku</a:t>
            </a:r>
            <a:r>
              <a:rPr lang="en-GB" sz="2400" dirty="0" smtClean="0"/>
              <a:t> – </a:t>
            </a:r>
            <a:r>
              <a:rPr lang="en-GB" sz="2400" dirty="0" err="1" smtClean="0"/>
              <a:t>buď</a:t>
            </a:r>
            <a:r>
              <a:rPr lang="en-GB" sz="2400" dirty="0" smtClean="0"/>
              <a:t> </a:t>
            </a:r>
            <a:r>
              <a:rPr lang="en-GB" sz="2400" dirty="0" err="1" smtClean="0"/>
              <a:t>XOn</a:t>
            </a:r>
            <a:r>
              <a:rPr lang="en-GB" sz="2400" dirty="0" smtClean="0"/>
              <a:t>/</a:t>
            </a:r>
            <a:r>
              <a:rPr lang="en-GB" sz="2400" dirty="0" err="1" smtClean="0"/>
              <a:t>Xoff</a:t>
            </a:r>
            <a:r>
              <a:rPr lang="en-GB" sz="2400" dirty="0" smtClean="0"/>
              <a:t> (</a:t>
            </a:r>
            <a:r>
              <a:rPr lang="en-GB" sz="2400" dirty="0" err="1" smtClean="0"/>
              <a:t>stačí</a:t>
            </a:r>
            <a:r>
              <a:rPr lang="en-GB" sz="2400" dirty="0" smtClean="0"/>
              <a:t> 3 </a:t>
            </a:r>
            <a:r>
              <a:rPr lang="en-GB" sz="2400" dirty="0" err="1" smtClean="0"/>
              <a:t>vodiče</a:t>
            </a:r>
            <a:r>
              <a:rPr lang="en-GB" sz="2400" dirty="0" smtClean="0"/>
              <a:t>)</a:t>
            </a:r>
          </a:p>
          <a:p>
            <a:pPr>
              <a:spcBef>
                <a:spcPts val="1176"/>
              </a:spcBef>
            </a:pPr>
            <a:r>
              <a:rPr lang="en-GB" sz="2400" dirty="0" err="1" smtClean="0"/>
              <a:t>Hardwarový</a:t>
            </a:r>
            <a:r>
              <a:rPr lang="en-GB" sz="2400" dirty="0" smtClean="0"/>
              <a:t> handshake (</a:t>
            </a:r>
            <a:r>
              <a:rPr lang="en-GB" sz="2400" dirty="0" err="1" smtClean="0"/>
              <a:t>dříve</a:t>
            </a:r>
            <a:r>
              <a:rPr lang="en-GB" sz="2400" dirty="0" smtClean="0"/>
              <a:t>) - 5 </a:t>
            </a:r>
            <a:r>
              <a:rPr lang="en-GB" sz="2400" dirty="0" err="1" smtClean="0"/>
              <a:t>vodičové</a:t>
            </a:r>
            <a:r>
              <a:rPr lang="en-GB" sz="2400" dirty="0" smtClean="0"/>
              <a:t> </a:t>
            </a:r>
            <a:r>
              <a:rPr lang="en-GB" sz="2400" dirty="0" err="1" smtClean="0"/>
              <a:t>spojení</a:t>
            </a:r>
            <a:r>
              <a:rPr lang="en-GB" sz="2400" dirty="0" smtClean="0"/>
              <a:t> – Rx, </a:t>
            </a:r>
            <a:r>
              <a:rPr lang="en-GB" sz="2400" dirty="0" err="1" smtClean="0"/>
              <a:t>Tx</a:t>
            </a:r>
            <a:r>
              <a:rPr lang="en-GB" sz="2400" dirty="0" smtClean="0"/>
              <a:t>, Ground, RTS, CTS</a:t>
            </a:r>
          </a:p>
          <a:p>
            <a:pPr>
              <a:spcBef>
                <a:spcPts val="1176"/>
              </a:spcBef>
            </a:pPr>
            <a:r>
              <a:rPr lang="en-GB" sz="2400" dirty="0" err="1" smtClean="0"/>
              <a:t>Úroveň</a:t>
            </a:r>
            <a:r>
              <a:rPr lang="en-GB" sz="2400" dirty="0" smtClean="0"/>
              <a:t> </a:t>
            </a:r>
            <a:r>
              <a:rPr lang="en-GB" sz="2400" dirty="0" err="1" smtClean="0"/>
              <a:t>signálů</a:t>
            </a:r>
            <a:r>
              <a:rPr lang="en-GB" sz="2400" dirty="0" smtClean="0"/>
              <a:t>  3V </a:t>
            </a:r>
            <a:r>
              <a:rPr lang="en-GB" sz="2400" dirty="0" err="1" smtClean="0"/>
              <a:t>až</a:t>
            </a:r>
            <a:r>
              <a:rPr lang="en-GB" sz="2400" dirty="0" smtClean="0"/>
              <a:t> 15V</a:t>
            </a:r>
          </a:p>
          <a:p>
            <a:pPr>
              <a:spcBef>
                <a:spcPts val="1176"/>
              </a:spcBef>
            </a:pPr>
            <a:r>
              <a:rPr lang="en-GB" sz="2400" dirty="0" err="1" smtClean="0"/>
              <a:t>Dosah</a:t>
            </a:r>
            <a:r>
              <a:rPr lang="en-GB" sz="2400" dirty="0" smtClean="0"/>
              <a:t> 15 m (19200 </a:t>
            </a:r>
            <a:r>
              <a:rPr lang="en-GB" sz="2400" dirty="0" err="1" smtClean="0"/>
              <a:t>Bd</a:t>
            </a:r>
            <a:r>
              <a:rPr lang="en-GB" sz="2400" dirty="0" smtClean="0"/>
              <a:t>)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598138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RS 485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err="1" smtClean="0"/>
              <a:t>Diferenciální</a:t>
            </a:r>
            <a:r>
              <a:rPr lang="en-GB" sz="2400" dirty="0" smtClean="0"/>
              <a:t> </a:t>
            </a:r>
            <a:r>
              <a:rPr lang="en-GB" sz="2400" dirty="0" err="1" smtClean="0"/>
              <a:t>zapojení</a:t>
            </a:r>
            <a:r>
              <a:rPr lang="en-GB" sz="2400" dirty="0"/>
              <a:t> </a:t>
            </a:r>
            <a:r>
              <a:rPr lang="en-GB" sz="2400" dirty="0" smtClean="0"/>
              <a:t>– </a:t>
            </a:r>
            <a:r>
              <a:rPr lang="en-GB" sz="2400" dirty="0" err="1" smtClean="0"/>
              <a:t>minimálně</a:t>
            </a:r>
            <a:r>
              <a:rPr lang="en-GB" sz="2400" dirty="0" smtClean="0"/>
              <a:t> 0,2 </a:t>
            </a:r>
            <a:r>
              <a:rPr lang="en-GB" sz="2400" dirty="0" err="1"/>
              <a:t>Voltů</a:t>
            </a:r>
            <a:r>
              <a:rPr lang="en-GB" sz="2400" dirty="0"/>
              <a:t>, </a:t>
            </a:r>
            <a:r>
              <a:rPr lang="en-GB" sz="2400" dirty="0" err="1"/>
              <a:t>typicky</a:t>
            </a:r>
            <a:r>
              <a:rPr lang="en-GB" sz="2400" dirty="0"/>
              <a:t> </a:t>
            </a:r>
            <a:r>
              <a:rPr lang="en-GB" sz="2400" dirty="0" smtClean="0"/>
              <a:t>5 </a:t>
            </a:r>
            <a:r>
              <a:rPr lang="en-GB" sz="2400" dirty="0"/>
              <a:t>V, 7 V </a:t>
            </a:r>
            <a:r>
              <a:rPr lang="en-GB" sz="2400" dirty="0" err="1"/>
              <a:t>či</a:t>
            </a:r>
            <a:r>
              <a:rPr lang="en-GB" sz="2400" dirty="0"/>
              <a:t> 12 V.</a:t>
            </a:r>
          </a:p>
          <a:p>
            <a:r>
              <a:rPr lang="en-GB" sz="2400" dirty="0" err="1" smtClean="0"/>
              <a:t>Dvou</a:t>
            </a:r>
            <a:r>
              <a:rPr lang="en-GB" sz="2400" dirty="0"/>
              <a:t>-</a:t>
            </a:r>
            <a:r>
              <a:rPr lang="en-GB" sz="2400" dirty="0" smtClean="0"/>
              <a:t> (</a:t>
            </a:r>
            <a:r>
              <a:rPr lang="en-GB" sz="2400" dirty="0" err="1" smtClean="0"/>
              <a:t>tří</a:t>
            </a:r>
            <a:r>
              <a:rPr lang="en-GB" sz="2400" dirty="0" smtClean="0"/>
              <a:t>-) </a:t>
            </a:r>
            <a:r>
              <a:rPr lang="en-GB" sz="2400" dirty="0" err="1" smtClean="0"/>
              <a:t>vodičové</a:t>
            </a:r>
            <a:r>
              <a:rPr lang="en-GB" sz="2400" dirty="0" smtClean="0"/>
              <a:t> </a:t>
            </a:r>
            <a:r>
              <a:rPr lang="en-GB" sz="2400" dirty="0" err="1" smtClean="0"/>
              <a:t>zapojení</a:t>
            </a:r>
            <a:r>
              <a:rPr lang="en-GB" sz="2400" dirty="0" smtClean="0"/>
              <a:t> (</a:t>
            </a:r>
            <a:r>
              <a:rPr lang="en-GB" sz="2400" dirty="0" err="1" smtClean="0"/>
              <a:t>nemají</a:t>
            </a:r>
            <a:r>
              <a:rPr lang="en-GB" sz="2400" dirty="0" smtClean="0"/>
              <a:t>-li </a:t>
            </a:r>
            <a:r>
              <a:rPr lang="en-GB" sz="2400" dirty="0" err="1" smtClean="0"/>
              <a:t>uzly</a:t>
            </a:r>
            <a:r>
              <a:rPr lang="en-GB" sz="2400" dirty="0" smtClean="0"/>
              <a:t> </a:t>
            </a:r>
            <a:r>
              <a:rPr lang="en-GB" sz="2400" dirty="0" err="1" smtClean="0"/>
              <a:t>společné</a:t>
            </a:r>
            <a:r>
              <a:rPr lang="en-GB" sz="2400" dirty="0" smtClean="0"/>
              <a:t> </a:t>
            </a:r>
            <a:r>
              <a:rPr lang="en-GB" sz="2400" dirty="0" err="1" smtClean="0"/>
              <a:t>napájení</a:t>
            </a:r>
            <a:r>
              <a:rPr lang="en-GB" sz="2400" dirty="0" smtClean="0"/>
              <a:t>, je </a:t>
            </a:r>
            <a:r>
              <a:rPr lang="en-GB" sz="2400" dirty="0" err="1" smtClean="0"/>
              <a:t>třeba</a:t>
            </a:r>
            <a:r>
              <a:rPr lang="en-GB" sz="2400" dirty="0" smtClean="0"/>
              <a:t> </a:t>
            </a:r>
            <a:r>
              <a:rPr lang="en-GB" sz="2400" dirty="0" err="1" smtClean="0"/>
              <a:t>třetí</a:t>
            </a:r>
            <a:r>
              <a:rPr lang="en-GB" sz="2400" dirty="0" smtClean="0"/>
              <a:t> </a:t>
            </a:r>
            <a:r>
              <a:rPr lang="en-GB" sz="2400" dirty="0" err="1" smtClean="0"/>
              <a:t>vodič</a:t>
            </a:r>
            <a:r>
              <a:rPr lang="en-GB" sz="2400" dirty="0" smtClean="0"/>
              <a:t> (</a:t>
            </a:r>
            <a:r>
              <a:rPr lang="en-GB" sz="2400" dirty="0" err="1" smtClean="0"/>
              <a:t>zem</a:t>
            </a:r>
            <a:r>
              <a:rPr lang="en-GB" sz="2400" dirty="0" smtClean="0"/>
              <a:t>)</a:t>
            </a:r>
          </a:p>
          <a:p>
            <a:r>
              <a:rPr lang="en-GB" sz="2400" dirty="0" smtClean="0"/>
              <a:t> </a:t>
            </a:r>
            <a:r>
              <a:rPr lang="en-GB" sz="2400" dirty="0" err="1" smtClean="0"/>
              <a:t>Dvou</a:t>
            </a:r>
            <a:r>
              <a:rPr lang="en-GB" sz="2400" dirty="0" smtClean="0"/>
              <a:t>- (</a:t>
            </a:r>
            <a:r>
              <a:rPr lang="en-GB" sz="2400" dirty="0" err="1" smtClean="0"/>
              <a:t>tří</a:t>
            </a:r>
            <a:r>
              <a:rPr lang="en-GB" sz="2400" dirty="0" smtClean="0"/>
              <a:t>-) </a:t>
            </a:r>
            <a:r>
              <a:rPr lang="en-GB" sz="2400" dirty="0" err="1" smtClean="0"/>
              <a:t>vodičové</a:t>
            </a:r>
            <a:r>
              <a:rPr lang="en-GB" sz="2400" dirty="0" smtClean="0"/>
              <a:t> </a:t>
            </a:r>
            <a:r>
              <a:rPr lang="en-GB" sz="2400" dirty="0" err="1" smtClean="0"/>
              <a:t>zapojení</a:t>
            </a:r>
            <a:r>
              <a:rPr lang="en-GB" sz="2400" dirty="0" smtClean="0"/>
              <a:t> </a:t>
            </a:r>
            <a:r>
              <a:rPr lang="en-GB" sz="2400" dirty="0" err="1" smtClean="0"/>
              <a:t>umožňuje</a:t>
            </a:r>
            <a:r>
              <a:rPr lang="en-GB" sz="2400" dirty="0" smtClean="0"/>
              <a:t> </a:t>
            </a:r>
            <a:r>
              <a:rPr lang="en-GB" sz="2400" dirty="0" err="1" smtClean="0"/>
              <a:t>halfduplex</a:t>
            </a:r>
            <a:r>
              <a:rPr lang="en-GB" sz="2400" dirty="0" smtClean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5600" y="3805767"/>
            <a:ext cx="5537200" cy="1955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54666" y="5941497"/>
            <a:ext cx="6292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http://</a:t>
            </a:r>
            <a:r>
              <a:rPr lang="en-GB" dirty="0" err="1"/>
              <a:t>www.root.cz</a:t>
            </a:r>
            <a:r>
              <a:rPr lang="en-GB" dirty="0"/>
              <a:t>/</a:t>
            </a:r>
            <a:r>
              <a:rPr lang="en-GB" dirty="0" err="1"/>
              <a:t>clanky</a:t>
            </a:r>
            <a:r>
              <a:rPr lang="en-GB" dirty="0"/>
              <a:t>/sbernice-rs-422-rs-423-a-rs-485/#k06</a:t>
            </a:r>
          </a:p>
        </p:txBody>
      </p:sp>
    </p:spTree>
    <p:extLst>
      <p:ext uri="{BB962C8B-B14F-4D97-AF65-F5344CB8AC3E}">
        <p14:creationId xmlns:p14="http://schemas.microsoft.com/office/powerpoint/2010/main" val="3729266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RS 485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err="1" smtClean="0"/>
              <a:t>Diferenciální</a:t>
            </a:r>
            <a:r>
              <a:rPr lang="en-GB" sz="2400" dirty="0" smtClean="0"/>
              <a:t> </a:t>
            </a:r>
            <a:r>
              <a:rPr lang="en-GB" sz="2400" dirty="0" err="1" smtClean="0"/>
              <a:t>zapojení</a:t>
            </a:r>
            <a:endParaRPr lang="en-GB" sz="2400" dirty="0"/>
          </a:p>
          <a:p>
            <a:r>
              <a:rPr lang="en-GB" sz="2400" dirty="0" err="1" smtClean="0"/>
              <a:t>Čtyř</a:t>
            </a:r>
            <a:r>
              <a:rPr lang="en-GB" sz="2400" dirty="0" smtClean="0"/>
              <a:t>- (</a:t>
            </a:r>
            <a:r>
              <a:rPr lang="en-GB" sz="2400" dirty="0" err="1" smtClean="0"/>
              <a:t>pěti</a:t>
            </a:r>
            <a:r>
              <a:rPr lang="en-GB" sz="2400" dirty="0" smtClean="0"/>
              <a:t>-) </a:t>
            </a:r>
            <a:r>
              <a:rPr lang="en-GB" sz="2400" dirty="0" err="1" smtClean="0"/>
              <a:t>vodičové</a:t>
            </a:r>
            <a:r>
              <a:rPr lang="en-GB" sz="2400" dirty="0" smtClean="0"/>
              <a:t> </a:t>
            </a:r>
            <a:r>
              <a:rPr lang="en-GB" sz="2400" dirty="0" err="1" smtClean="0"/>
              <a:t>zapojení</a:t>
            </a:r>
            <a:r>
              <a:rPr lang="en-GB" sz="2400" dirty="0" smtClean="0"/>
              <a:t> </a:t>
            </a:r>
            <a:r>
              <a:rPr lang="en-GB" sz="2400" dirty="0" err="1" smtClean="0"/>
              <a:t>umožňuje</a:t>
            </a:r>
            <a:r>
              <a:rPr lang="en-GB" sz="2400" dirty="0" smtClean="0"/>
              <a:t> </a:t>
            </a:r>
            <a:r>
              <a:rPr lang="en-GB" sz="2400" dirty="0" err="1" smtClean="0"/>
              <a:t>fullduplex</a:t>
            </a:r>
            <a:r>
              <a:rPr lang="en-GB" sz="2400" dirty="0" smtClean="0"/>
              <a:t>.</a:t>
            </a:r>
          </a:p>
          <a:p>
            <a:r>
              <a:rPr lang="en-GB" sz="2400" dirty="0" smtClean="0"/>
              <a:t>V </a:t>
            </a:r>
            <a:r>
              <a:rPr lang="en-GB" sz="2400" dirty="0" err="1"/>
              <a:t>podstatě</a:t>
            </a:r>
            <a:r>
              <a:rPr lang="en-GB" sz="2400" dirty="0"/>
              <a:t> </a:t>
            </a:r>
            <a:r>
              <a:rPr lang="en-GB" sz="2400" dirty="0" err="1" smtClean="0"/>
              <a:t>dvě</a:t>
            </a:r>
            <a:r>
              <a:rPr lang="en-GB" sz="2400" dirty="0" smtClean="0"/>
              <a:t> </a:t>
            </a:r>
            <a:r>
              <a:rPr lang="en-GB" sz="2400" dirty="0" err="1"/>
              <a:t>samostatně</a:t>
            </a:r>
            <a:r>
              <a:rPr lang="en-GB" sz="2400" dirty="0"/>
              <a:t> </a:t>
            </a:r>
            <a:r>
              <a:rPr lang="en-GB" sz="2400" dirty="0" err="1"/>
              <a:t>pracující</a:t>
            </a:r>
            <a:r>
              <a:rPr lang="en-GB" sz="2400" dirty="0"/>
              <a:t> </a:t>
            </a:r>
            <a:r>
              <a:rPr lang="en-GB" sz="2400" dirty="0" err="1"/>
              <a:t>jednosměrné</a:t>
            </a:r>
            <a:r>
              <a:rPr lang="en-GB" sz="2400" dirty="0"/>
              <a:t> </a:t>
            </a:r>
            <a:r>
              <a:rPr lang="en-GB" sz="2400" dirty="0" err="1"/>
              <a:t>sběrnice</a:t>
            </a:r>
            <a:r>
              <a:rPr lang="en-GB" sz="2400" dirty="0"/>
              <a:t> </a:t>
            </a:r>
            <a:r>
              <a:rPr lang="en-GB" sz="2400" dirty="0" err="1"/>
              <a:t>doplněné</a:t>
            </a:r>
            <a:r>
              <a:rPr lang="en-GB" sz="2400" dirty="0"/>
              <a:t> v </a:t>
            </a:r>
            <a:r>
              <a:rPr lang="en-GB" sz="2400" dirty="0" err="1"/>
              <a:t>případě</a:t>
            </a:r>
            <a:r>
              <a:rPr lang="en-GB" sz="2400" dirty="0"/>
              <a:t> </a:t>
            </a:r>
            <a:r>
              <a:rPr lang="en-GB" sz="2400" dirty="0" err="1"/>
              <a:t>potřeby</a:t>
            </a:r>
            <a:r>
              <a:rPr lang="en-GB" sz="2400" dirty="0"/>
              <a:t> o </a:t>
            </a:r>
            <a:r>
              <a:rPr lang="en-GB" sz="2400" dirty="0" err="1"/>
              <a:t>společný</a:t>
            </a:r>
            <a:r>
              <a:rPr lang="en-GB" sz="2400" dirty="0"/>
              <a:t> </a:t>
            </a:r>
            <a:r>
              <a:rPr lang="en-GB" sz="2400" dirty="0" err="1"/>
              <a:t>nulový</a:t>
            </a:r>
            <a:r>
              <a:rPr lang="en-GB" sz="2400" dirty="0"/>
              <a:t> </a:t>
            </a:r>
            <a:r>
              <a:rPr lang="en-GB" sz="2400" dirty="0" err="1"/>
              <a:t>vodič</a:t>
            </a:r>
            <a:r>
              <a:rPr lang="en-GB" sz="2400" dirty="0" smtClean="0"/>
              <a:t>.</a:t>
            </a:r>
          </a:p>
          <a:p>
            <a:endParaRPr lang="en-GB" sz="2400" dirty="0"/>
          </a:p>
          <a:p>
            <a:endParaRPr lang="en-GB" sz="2400" dirty="0" smtClean="0"/>
          </a:p>
          <a:p>
            <a:r>
              <a:rPr lang="en-GB" sz="2400" dirty="0" err="1" smtClean="0"/>
              <a:t>Sběrnice</a:t>
            </a:r>
            <a:r>
              <a:rPr lang="en-GB" sz="2400" dirty="0" smtClean="0"/>
              <a:t> – </a:t>
            </a:r>
            <a:r>
              <a:rPr lang="en-GB" sz="2400" dirty="0" err="1" smtClean="0"/>
              <a:t>až</a:t>
            </a:r>
            <a:r>
              <a:rPr lang="en-GB" sz="2400" dirty="0" smtClean="0"/>
              <a:t> 32 </a:t>
            </a:r>
            <a:r>
              <a:rPr lang="en-GB" sz="2400" dirty="0" err="1" smtClean="0"/>
              <a:t>zařízení</a:t>
            </a:r>
            <a:r>
              <a:rPr lang="en-GB" sz="2400" dirty="0" smtClean="0"/>
              <a:t> </a:t>
            </a:r>
            <a:r>
              <a:rPr lang="en-GB" sz="2400" dirty="0" err="1" smtClean="0"/>
              <a:t>bez</a:t>
            </a:r>
            <a:r>
              <a:rPr lang="en-GB" sz="2400" dirty="0" smtClean="0"/>
              <a:t> </a:t>
            </a:r>
            <a:r>
              <a:rPr lang="en-GB" sz="2400" dirty="0" err="1" smtClean="0"/>
              <a:t>opakovače</a:t>
            </a:r>
            <a:r>
              <a:rPr lang="en-GB" sz="2400" dirty="0" smtClean="0"/>
              <a:t>, </a:t>
            </a:r>
            <a:r>
              <a:rPr lang="en-GB" sz="2400" dirty="0" err="1" smtClean="0"/>
              <a:t>teoreticky</a:t>
            </a:r>
            <a:r>
              <a:rPr lang="en-GB" sz="2400" dirty="0" smtClean="0"/>
              <a:t> 256 s </a:t>
            </a:r>
            <a:r>
              <a:rPr lang="en-GB" sz="2400" dirty="0" err="1" smtClean="0"/>
              <a:t>opakovači</a:t>
            </a:r>
            <a:endParaRPr lang="en-GB" sz="2400" dirty="0" smtClean="0"/>
          </a:p>
          <a:p>
            <a:r>
              <a:rPr lang="en-GB" sz="2400" dirty="0" err="1" smtClean="0"/>
              <a:t>Vzdálenost</a:t>
            </a:r>
            <a:r>
              <a:rPr lang="en-GB" sz="2400" dirty="0" smtClean="0"/>
              <a:t> </a:t>
            </a:r>
            <a:r>
              <a:rPr lang="en-GB" sz="2400" dirty="0" err="1" smtClean="0"/>
              <a:t>až</a:t>
            </a:r>
            <a:r>
              <a:rPr lang="en-GB" sz="2400" dirty="0" smtClean="0"/>
              <a:t> 1200 m, 10 Mb/s</a:t>
            </a:r>
          </a:p>
        </p:txBody>
      </p:sp>
    </p:spTree>
    <p:extLst>
      <p:ext uri="{BB962C8B-B14F-4D97-AF65-F5344CB8AC3E}">
        <p14:creationId xmlns:p14="http://schemas.microsoft.com/office/powerpoint/2010/main" val="4189817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MODBUS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72"/>
              </a:spcBef>
            </a:pPr>
            <a:r>
              <a:rPr lang="en-GB" sz="2800" dirty="0" smtClean="0"/>
              <a:t>Master (</a:t>
            </a:r>
            <a:r>
              <a:rPr lang="en-GB" sz="2800" dirty="0" err="1" smtClean="0"/>
              <a:t>dotazuje</a:t>
            </a:r>
            <a:r>
              <a:rPr lang="en-GB" sz="2800" dirty="0" smtClean="0"/>
              <a:t> se) / slave (</a:t>
            </a:r>
            <a:r>
              <a:rPr lang="en-GB" sz="2800" dirty="0" err="1" smtClean="0"/>
              <a:t>odpovídá</a:t>
            </a:r>
            <a:r>
              <a:rPr lang="en-GB" sz="2800" dirty="0" smtClean="0"/>
              <a:t>)</a:t>
            </a:r>
          </a:p>
          <a:p>
            <a:pPr>
              <a:spcBef>
                <a:spcPts val="1872"/>
              </a:spcBef>
            </a:pPr>
            <a:r>
              <a:rPr lang="en-GB" sz="2800" dirty="0" smtClean="0"/>
              <a:t>Modbus RTU (</a:t>
            </a:r>
            <a:r>
              <a:rPr lang="en-GB" sz="2800" dirty="0" err="1" smtClean="0"/>
              <a:t>po</a:t>
            </a:r>
            <a:r>
              <a:rPr lang="en-GB" sz="2800" dirty="0" smtClean="0"/>
              <a:t> RS232 </a:t>
            </a:r>
            <a:r>
              <a:rPr lang="en-GB" sz="2800" dirty="0" err="1" smtClean="0"/>
              <a:t>nebo</a:t>
            </a:r>
            <a:r>
              <a:rPr lang="en-GB" sz="2800" dirty="0" smtClean="0"/>
              <a:t> </a:t>
            </a:r>
            <a:r>
              <a:rPr lang="en-GB" sz="2800" dirty="0" err="1" smtClean="0"/>
              <a:t>typicky</a:t>
            </a:r>
            <a:r>
              <a:rPr lang="en-GB" sz="2800" dirty="0" smtClean="0"/>
              <a:t> RS 485)</a:t>
            </a:r>
          </a:p>
          <a:p>
            <a:pPr>
              <a:spcBef>
                <a:spcPts val="1872"/>
              </a:spcBef>
            </a:pPr>
            <a:r>
              <a:rPr lang="en-GB" sz="2800" dirty="0" err="1" smtClean="0"/>
              <a:t>Pokud</a:t>
            </a:r>
            <a:r>
              <a:rPr lang="en-GB" sz="2800" dirty="0" smtClean="0"/>
              <a:t> </a:t>
            </a:r>
            <a:r>
              <a:rPr lang="en-GB" sz="2800" dirty="0" err="1" smtClean="0"/>
              <a:t>mezi</a:t>
            </a:r>
            <a:r>
              <a:rPr lang="en-GB" sz="2800" dirty="0" smtClean="0"/>
              <a:t> </a:t>
            </a:r>
            <a:r>
              <a:rPr lang="en-GB" sz="2800" dirty="0" err="1" smtClean="0"/>
              <a:t>sítěmi</a:t>
            </a:r>
            <a:r>
              <a:rPr lang="en-GB" sz="2800" dirty="0" smtClean="0"/>
              <a:t>, </a:t>
            </a:r>
            <a:r>
              <a:rPr lang="en-GB" sz="2800" dirty="0" err="1" smtClean="0"/>
              <a:t>možnost</a:t>
            </a:r>
            <a:r>
              <a:rPr lang="en-GB" sz="2800" dirty="0" smtClean="0"/>
              <a:t> IP </a:t>
            </a:r>
            <a:r>
              <a:rPr lang="en-GB" sz="2800" dirty="0" err="1" smtClean="0"/>
              <a:t>tunnelingu</a:t>
            </a:r>
            <a:r>
              <a:rPr lang="en-GB" sz="2800" dirty="0" smtClean="0"/>
              <a:t> (</a:t>
            </a:r>
            <a:r>
              <a:rPr lang="en-GB" sz="2800" dirty="0" err="1" smtClean="0"/>
              <a:t>na</a:t>
            </a:r>
            <a:r>
              <a:rPr lang="en-GB" sz="2800" dirty="0" smtClean="0"/>
              <a:t> </a:t>
            </a:r>
            <a:r>
              <a:rPr lang="en-GB" sz="2800" dirty="0" err="1" smtClean="0"/>
              <a:t>obou</a:t>
            </a:r>
            <a:r>
              <a:rPr lang="en-GB" sz="2800" dirty="0" smtClean="0"/>
              <a:t> </a:t>
            </a:r>
            <a:r>
              <a:rPr lang="en-GB" sz="2800" dirty="0" err="1" smtClean="0"/>
              <a:t>koncích</a:t>
            </a:r>
            <a:r>
              <a:rPr lang="en-GB" sz="2800" dirty="0" smtClean="0"/>
              <a:t> </a:t>
            </a:r>
            <a:r>
              <a:rPr lang="en-GB" sz="2800" dirty="0" err="1" smtClean="0"/>
              <a:t>rozhraní</a:t>
            </a:r>
            <a:r>
              <a:rPr lang="en-GB" sz="2800" dirty="0" smtClean="0"/>
              <a:t> </a:t>
            </a:r>
            <a:r>
              <a:rPr lang="en-GB" sz="2800" dirty="0" err="1" smtClean="0"/>
              <a:t>tvářící</a:t>
            </a:r>
            <a:r>
              <a:rPr lang="en-GB" sz="2800" dirty="0" smtClean="0"/>
              <a:t> se </a:t>
            </a:r>
            <a:r>
              <a:rPr lang="en-GB" sz="2800" dirty="0" err="1" smtClean="0"/>
              <a:t>jako</a:t>
            </a:r>
            <a:r>
              <a:rPr lang="en-GB" sz="2800" dirty="0" smtClean="0"/>
              <a:t> </a:t>
            </a:r>
            <a:r>
              <a:rPr lang="en-GB" sz="2800" dirty="0" err="1" smtClean="0"/>
              <a:t>seriové</a:t>
            </a:r>
            <a:r>
              <a:rPr lang="en-GB" sz="2800" dirty="0" smtClean="0"/>
              <a:t> </a:t>
            </a:r>
            <a:r>
              <a:rPr lang="en-GB" sz="2800" dirty="0" err="1" smtClean="0"/>
              <a:t>porty</a:t>
            </a:r>
            <a:r>
              <a:rPr lang="en-GB" sz="2800" dirty="0" smtClean="0"/>
              <a:t>, </a:t>
            </a:r>
            <a:r>
              <a:rPr lang="en-GB" sz="2800" dirty="0" err="1" smtClean="0"/>
              <a:t>která</a:t>
            </a:r>
            <a:r>
              <a:rPr lang="en-GB" sz="2800" dirty="0" smtClean="0"/>
              <a:t> </a:t>
            </a:r>
            <a:r>
              <a:rPr lang="en-GB" sz="2800" dirty="0" err="1" smtClean="0"/>
              <a:t>převedou</a:t>
            </a:r>
            <a:r>
              <a:rPr lang="en-GB" sz="2800" dirty="0" smtClean="0"/>
              <a:t> </a:t>
            </a:r>
            <a:r>
              <a:rPr lang="en-GB" sz="2800" dirty="0" err="1" smtClean="0"/>
              <a:t>přenášená</a:t>
            </a:r>
            <a:r>
              <a:rPr lang="en-GB" sz="2800" dirty="0" smtClean="0"/>
              <a:t> data do TCP/IP </a:t>
            </a:r>
            <a:r>
              <a:rPr lang="en-GB" sz="2800" dirty="0" err="1" smtClean="0"/>
              <a:t>paketů</a:t>
            </a:r>
            <a:endParaRPr lang="en-GB" sz="2800" dirty="0" smtClean="0"/>
          </a:p>
          <a:p>
            <a:pPr>
              <a:spcBef>
                <a:spcPts val="1872"/>
              </a:spcBef>
            </a:pPr>
            <a:r>
              <a:rPr lang="en-GB" sz="2800" dirty="0" smtClean="0"/>
              <a:t>Modbus/TCP – </a:t>
            </a:r>
            <a:r>
              <a:rPr lang="en-GB" sz="2800" dirty="0" err="1" smtClean="0"/>
              <a:t>modifikace</a:t>
            </a:r>
            <a:r>
              <a:rPr lang="en-GB" sz="2800" dirty="0" smtClean="0"/>
              <a:t> pro TCP/IP </a:t>
            </a:r>
            <a:r>
              <a:rPr lang="en-GB" sz="2800" dirty="0" err="1" smtClean="0"/>
              <a:t>bez</a:t>
            </a:r>
            <a:r>
              <a:rPr lang="en-GB" sz="2800" dirty="0" smtClean="0"/>
              <a:t> IP </a:t>
            </a:r>
            <a:r>
              <a:rPr lang="en-GB" sz="2800" dirty="0" err="1" smtClean="0"/>
              <a:t>tunnelingu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68188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MODBUS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err="1" smtClean="0"/>
              <a:t>Typy</a:t>
            </a:r>
            <a:r>
              <a:rPr lang="en-GB" dirty="0" smtClean="0"/>
              <a:t> </a:t>
            </a:r>
            <a:r>
              <a:rPr lang="en-GB" dirty="0" err="1" smtClean="0"/>
              <a:t>proměnných</a:t>
            </a:r>
            <a:r>
              <a:rPr lang="en-GB" dirty="0" smtClean="0"/>
              <a:t>:</a:t>
            </a:r>
          </a:p>
          <a:p>
            <a:pPr lvl="1"/>
            <a:r>
              <a:rPr lang="en-GB" b="1" i="1" dirty="0"/>
              <a:t>Discrete Input</a:t>
            </a:r>
            <a:r>
              <a:rPr lang="en-GB" dirty="0"/>
              <a:t> </a:t>
            </a:r>
            <a:r>
              <a:rPr lang="en-GB" dirty="0" smtClean="0"/>
              <a:t>– </a:t>
            </a:r>
            <a:r>
              <a:rPr lang="en-GB" dirty="0" err="1" smtClean="0"/>
              <a:t>binární</a:t>
            </a:r>
            <a:r>
              <a:rPr lang="en-GB" dirty="0" smtClean="0"/>
              <a:t> </a:t>
            </a:r>
            <a:r>
              <a:rPr lang="en-GB" dirty="0" err="1" smtClean="0"/>
              <a:t>vstup</a:t>
            </a:r>
            <a:r>
              <a:rPr lang="en-GB" dirty="0" smtClean="0"/>
              <a:t>. </a:t>
            </a:r>
            <a:r>
              <a:rPr lang="en-GB" dirty="0" err="1" smtClean="0"/>
              <a:t>Jeden</a:t>
            </a:r>
            <a:r>
              <a:rPr lang="en-GB" dirty="0" smtClean="0"/>
              <a:t> </a:t>
            </a:r>
            <a:r>
              <a:rPr lang="en-GB" dirty="0">
                <a:hlinkClick r:id="rId2" tooltip="Bit"/>
              </a:rPr>
              <a:t>bit</a:t>
            </a:r>
            <a:r>
              <a:rPr lang="en-GB" dirty="0"/>
              <a:t> </a:t>
            </a:r>
            <a:r>
              <a:rPr lang="en-GB" dirty="0" err="1"/>
              <a:t>určený</a:t>
            </a:r>
            <a:r>
              <a:rPr lang="en-GB" dirty="0"/>
              <a:t> </a:t>
            </a:r>
            <a:r>
              <a:rPr lang="en-GB" dirty="0" err="1"/>
              <a:t>pouze</a:t>
            </a:r>
            <a:r>
              <a:rPr lang="en-GB" dirty="0"/>
              <a:t> </a:t>
            </a:r>
            <a:r>
              <a:rPr lang="en-GB" dirty="0" err="1"/>
              <a:t>ke</a:t>
            </a:r>
            <a:r>
              <a:rPr lang="en-GB" dirty="0"/>
              <a:t> </a:t>
            </a:r>
            <a:r>
              <a:rPr lang="en-GB" dirty="0" err="1" smtClean="0"/>
              <a:t>čtení</a:t>
            </a:r>
            <a:r>
              <a:rPr lang="en-GB" dirty="0" smtClean="0"/>
              <a:t> (ale </a:t>
            </a:r>
            <a:r>
              <a:rPr lang="en-GB" dirty="0" err="1" smtClean="0"/>
              <a:t>čte</a:t>
            </a:r>
            <a:r>
              <a:rPr lang="en-GB" dirty="0" smtClean="0"/>
              <a:t> se </a:t>
            </a:r>
            <a:r>
              <a:rPr lang="en-GB" dirty="0" err="1" smtClean="0"/>
              <a:t>po</a:t>
            </a:r>
            <a:r>
              <a:rPr lang="en-GB" dirty="0" smtClean="0"/>
              <a:t> </a:t>
            </a:r>
            <a:r>
              <a:rPr lang="en-GB" dirty="0" err="1" smtClean="0"/>
              <a:t>osmicích</a:t>
            </a:r>
            <a:r>
              <a:rPr lang="en-GB" dirty="0" smtClean="0"/>
              <a:t> – </a:t>
            </a:r>
            <a:r>
              <a:rPr lang="en-GB" dirty="0" err="1" smtClean="0"/>
              <a:t>požádám</a:t>
            </a:r>
            <a:r>
              <a:rPr lang="en-GB" dirty="0" smtClean="0"/>
              <a:t>-li o 1. DI, </a:t>
            </a:r>
            <a:r>
              <a:rPr lang="en-GB" dirty="0" err="1" smtClean="0"/>
              <a:t>dostanu</a:t>
            </a:r>
            <a:r>
              <a:rPr lang="en-GB" dirty="0" smtClean="0"/>
              <a:t> 1. </a:t>
            </a:r>
            <a:r>
              <a:rPr lang="en-GB" dirty="0" err="1" smtClean="0"/>
              <a:t>až</a:t>
            </a:r>
            <a:r>
              <a:rPr lang="en-GB" dirty="0" smtClean="0"/>
              <a:t> 8.).</a:t>
            </a:r>
          </a:p>
          <a:p>
            <a:pPr lvl="1"/>
            <a:r>
              <a:rPr lang="en-GB" b="1" i="1" dirty="0"/>
              <a:t>Coil</a:t>
            </a:r>
            <a:r>
              <a:rPr lang="en-GB" dirty="0"/>
              <a:t> </a:t>
            </a:r>
            <a:r>
              <a:rPr lang="en-GB" dirty="0" err="1"/>
              <a:t>Jeden</a:t>
            </a:r>
            <a:r>
              <a:rPr lang="en-GB" dirty="0"/>
              <a:t> bit, </a:t>
            </a:r>
            <a:r>
              <a:rPr lang="en-GB" dirty="0" err="1"/>
              <a:t>který</a:t>
            </a:r>
            <a:r>
              <a:rPr lang="en-GB" dirty="0"/>
              <a:t> </a:t>
            </a:r>
            <a:r>
              <a:rPr lang="en-GB" dirty="0" err="1"/>
              <a:t>lze</a:t>
            </a:r>
            <a:r>
              <a:rPr lang="en-GB" dirty="0"/>
              <a:t> </a:t>
            </a:r>
            <a:r>
              <a:rPr lang="en-GB" dirty="0" err="1"/>
              <a:t>číst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zapisovat</a:t>
            </a:r>
            <a:r>
              <a:rPr lang="en-GB" dirty="0"/>
              <a:t>. </a:t>
            </a:r>
            <a:r>
              <a:rPr lang="en-GB" dirty="0" err="1"/>
              <a:t>Např</a:t>
            </a:r>
            <a:r>
              <a:rPr lang="en-GB" dirty="0"/>
              <a:t>. </a:t>
            </a:r>
            <a:r>
              <a:rPr lang="en-GB" dirty="0" err="1"/>
              <a:t>cívka</a:t>
            </a:r>
            <a:r>
              <a:rPr lang="en-GB" dirty="0"/>
              <a:t> </a:t>
            </a:r>
            <a:r>
              <a:rPr lang="en-GB" dirty="0">
                <a:hlinkClick r:id="rId3" tooltip="Relé"/>
              </a:rPr>
              <a:t>relé</a:t>
            </a:r>
            <a:r>
              <a:rPr lang="en-GB" dirty="0"/>
              <a:t>, </a:t>
            </a:r>
            <a:r>
              <a:rPr lang="en-GB" dirty="0" err="1"/>
              <a:t>lze</a:t>
            </a:r>
            <a:r>
              <a:rPr lang="en-GB" dirty="0"/>
              <a:t> </a:t>
            </a:r>
            <a:r>
              <a:rPr lang="en-GB" dirty="0" err="1"/>
              <a:t>ji</a:t>
            </a:r>
            <a:r>
              <a:rPr lang="en-GB" dirty="0"/>
              <a:t> </a:t>
            </a:r>
            <a:r>
              <a:rPr lang="en-GB" dirty="0" err="1"/>
              <a:t>ovládat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zjišťovat</a:t>
            </a:r>
            <a:r>
              <a:rPr lang="en-GB" dirty="0"/>
              <a:t> </a:t>
            </a:r>
            <a:r>
              <a:rPr lang="en-GB" dirty="0" err="1"/>
              <a:t>její</a:t>
            </a:r>
            <a:r>
              <a:rPr lang="en-GB" dirty="0"/>
              <a:t> </a:t>
            </a:r>
            <a:r>
              <a:rPr lang="en-GB" dirty="0" err="1"/>
              <a:t>stav</a:t>
            </a:r>
            <a:r>
              <a:rPr lang="en-GB" dirty="0" smtClean="0"/>
              <a:t>.</a:t>
            </a:r>
          </a:p>
          <a:p>
            <a:pPr lvl="1"/>
            <a:r>
              <a:rPr lang="en-GB" b="1" i="1" dirty="0" smtClean="0"/>
              <a:t>Input </a:t>
            </a:r>
            <a:r>
              <a:rPr lang="en-GB" b="1" i="1" dirty="0"/>
              <a:t>Register</a:t>
            </a:r>
            <a:r>
              <a:rPr lang="en-GB" dirty="0"/>
              <a:t> </a:t>
            </a:r>
            <a:r>
              <a:rPr lang="en-GB" dirty="0" smtClean="0"/>
              <a:t>– 16-bitový </a:t>
            </a:r>
            <a:r>
              <a:rPr lang="en-GB" dirty="0" err="1"/>
              <a:t>registr</a:t>
            </a:r>
            <a:r>
              <a:rPr lang="en-GB" dirty="0"/>
              <a:t> </a:t>
            </a:r>
            <a:r>
              <a:rPr lang="en-GB" dirty="0" err="1"/>
              <a:t>určený</a:t>
            </a:r>
            <a:r>
              <a:rPr lang="en-GB" dirty="0"/>
              <a:t> </a:t>
            </a:r>
            <a:r>
              <a:rPr lang="en-GB" dirty="0" err="1"/>
              <a:t>pouze</a:t>
            </a:r>
            <a:r>
              <a:rPr lang="en-GB" dirty="0"/>
              <a:t> </a:t>
            </a:r>
            <a:r>
              <a:rPr lang="en-GB" dirty="0" err="1"/>
              <a:t>ke</a:t>
            </a:r>
            <a:r>
              <a:rPr lang="en-GB" dirty="0"/>
              <a:t> </a:t>
            </a:r>
            <a:r>
              <a:rPr lang="en-GB" dirty="0" err="1"/>
              <a:t>čtení</a:t>
            </a:r>
            <a:r>
              <a:rPr lang="en-GB" dirty="0"/>
              <a:t>. </a:t>
            </a:r>
            <a:r>
              <a:rPr lang="en-GB" dirty="0" err="1"/>
              <a:t>Např</a:t>
            </a:r>
            <a:r>
              <a:rPr lang="en-GB" dirty="0"/>
              <a:t>. </a:t>
            </a:r>
            <a:r>
              <a:rPr lang="en-GB" dirty="0" err="1"/>
              <a:t>analogový</a:t>
            </a:r>
            <a:r>
              <a:rPr lang="en-GB" dirty="0"/>
              <a:t> </a:t>
            </a:r>
            <a:r>
              <a:rPr lang="en-GB" dirty="0" err="1"/>
              <a:t>vstup</a:t>
            </a:r>
            <a:r>
              <a:rPr lang="en-GB" dirty="0" smtClean="0"/>
              <a:t>.</a:t>
            </a:r>
          </a:p>
          <a:p>
            <a:pPr lvl="1"/>
            <a:r>
              <a:rPr lang="en-GB" b="1" i="1" dirty="0"/>
              <a:t>Holding Register</a:t>
            </a:r>
            <a:r>
              <a:rPr lang="en-GB" dirty="0"/>
              <a:t> </a:t>
            </a:r>
            <a:r>
              <a:rPr lang="en-GB" dirty="0" smtClean="0"/>
              <a:t>– 16-bitový </a:t>
            </a:r>
            <a:r>
              <a:rPr lang="en-GB" dirty="0" err="1"/>
              <a:t>registr</a:t>
            </a:r>
            <a:r>
              <a:rPr lang="en-GB" dirty="0"/>
              <a:t>, </a:t>
            </a:r>
            <a:r>
              <a:rPr lang="en-GB" dirty="0" err="1"/>
              <a:t>který</a:t>
            </a:r>
            <a:r>
              <a:rPr lang="en-GB" dirty="0"/>
              <a:t> </a:t>
            </a:r>
            <a:r>
              <a:rPr lang="en-GB" dirty="0" err="1"/>
              <a:t>lze</a:t>
            </a:r>
            <a:r>
              <a:rPr lang="en-GB" dirty="0"/>
              <a:t> </a:t>
            </a:r>
            <a:r>
              <a:rPr lang="en-GB" dirty="0" err="1"/>
              <a:t>číst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zapisovat</a:t>
            </a:r>
            <a:r>
              <a:rPr lang="en-GB" dirty="0"/>
              <a:t>. </a:t>
            </a:r>
            <a:r>
              <a:rPr lang="en-GB" dirty="0" err="1"/>
              <a:t>Např</a:t>
            </a:r>
            <a:r>
              <a:rPr lang="en-GB" dirty="0"/>
              <a:t>. </a:t>
            </a:r>
            <a:r>
              <a:rPr lang="en-GB" dirty="0" err="1"/>
              <a:t>čítač</a:t>
            </a:r>
            <a:r>
              <a:rPr lang="en-GB" dirty="0"/>
              <a:t>, </a:t>
            </a:r>
            <a:r>
              <a:rPr lang="en-GB" dirty="0" err="1"/>
              <a:t>lze</a:t>
            </a:r>
            <a:r>
              <a:rPr lang="en-GB" dirty="0"/>
              <a:t> </a:t>
            </a:r>
            <a:r>
              <a:rPr lang="en-GB" dirty="0" err="1"/>
              <a:t>jej</a:t>
            </a:r>
            <a:r>
              <a:rPr lang="en-GB" dirty="0"/>
              <a:t> </a:t>
            </a:r>
            <a:r>
              <a:rPr lang="en-GB" dirty="0" err="1"/>
              <a:t>nastavit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číst</a:t>
            </a:r>
            <a:r>
              <a:rPr lang="en-GB" dirty="0"/>
              <a:t> </a:t>
            </a:r>
            <a:r>
              <a:rPr lang="en-GB" dirty="0" err="1"/>
              <a:t>jeho</a:t>
            </a:r>
            <a:r>
              <a:rPr lang="en-GB" dirty="0"/>
              <a:t> </a:t>
            </a:r>
            <a:r>
              <a:rPr lang="en-GB" dirty="0" err="1"/>
              <a:t>hodnotu</a:t>
            </a:r>
            <a:r>
              <a:rPr lang="en-GB" dirty="0"/>
              <a:t>.</a:t>
            </a:r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0412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MODBUS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 smtClean="0"/>
              <a:t>Typy</a:t>
            </a:r>
            <a:r>
              <a:rPr lang="en-GB" dirty="0" smtClean="0"/>
              <a:t> </a:t>
            </a:r>
            <a:r>
              <a:rPr lang="en-GB" dirty="0" err="1" smtClean="0"/>
              <a:t>funkcí</a:t>
            </a:r>
            <a:r>
              <a:rPr lang="en-GB" dirty="0" smtClean="0"/>
              <a:t>:</a:t>
            </a:r>
          </a:p>
          <a:p>
            <a:pPr lvl="1"/>
            <a:r>
              <a:rPr lang="en-GB" dirty="0"/>
              <a:t>01 </a:t>
            </a:r>
            <a:r>
              <a:rPr lang="en-GB" i="1" dirty="0"/>
              <a:t>Read </a:t>
            </a:r>
            <a:r>
              <a:rPr lang="en-GB" i="1" dirty="0" smtClean="0"/>
              <a:t>Coils</a:t>
            </a:r>
          </a:p>
          <a:p>
            <a:pPr lvl="1"/>
            <a:r>
              <a:rPr lang="en-GB" dirty="0" smtClean="0"/>
              <a:t>02 </a:t>
            </a:r>
            <a:r>
              <a:rPr lang="en-GB" i="1" dirty="0"/>
              <a:t>Read Discrete </a:t>
            </a:r>
            <a:r>
              <a:rPr lang="en-GB" i="1" dirty="0" smtClean="0"/>
              <a:t>Inputs</a:t>
            </a:r>
            <a:endParaRPr lang="en-GB" dirty="0" smtClean="0"/>
          </a:p>
          <a:p>
            <a:pPr lvl="1"/>
            <a:r>
              <a:rPr lang="en-GB" dirty="0"/>
              <a:t>03 </a:t>
            </a:r>
            <a:r>
              <a:rPr lang="en-GB" i="1" dirty="0"/>
              <a:t>Read Holding </a:t>
            </a:r>
            <a:r>
              <a:rPr lang="en-GB" i="1" dirty="0" smtClean="0"/>
              <a:t>Registers</a:t>
            </a:r>
          </a:p>
          <a:p>
            <a:pPr lvl="1"/>
            <a:r>
              <a:rPr lang="en-GB" dirty="0" smtClean="0"/>
              <a:t>04 </a:t>
            </a:r>
            <a:r>
              <a:rPr lang="en-GB" i="1" dirty="0" smtClean="0"/>
              <a:t>Read </a:t>
            </a:r>
            <a:r>
              <a:rPr lang="en-GB" i="1" dirty="0"/>
              <a:t>Input </a:t>
            </a:r>
            <a:r>
              <a:rPr lang="en-GB" i="1" dirty="0" smtClean="0"/>
              <a:t>Registers</a:t>
            </a:r>
          </a:p>
          <a:p>
            <a:pPr lvl="1"/>
            <a:r>
              <a:rPr lang="en-GB" dirty="0"/>
              <a:t>05 </a:t>
            </a:r>
            <a:r>
              <a:rPr lang="en-GB" i="1" dirty="0"/>
              <a:t>Write Single </a:t>
            </a:r>
            <a:r>
              <a:rPr lang="en-GB" i="1" dirty="0" smtClean="0"/>
              <a:t>Coil</a:t>
            </a:r>
          </a:p>
          <a:p>
            <a:pPr lvl="1"/>
            <a:r>
              <a:rPr lang="en-GB" dirty="0"/>
              <a:t>06 </a:t>
            </a:r>
            <a:r>
              <a:rPr lang="en-GB" i="1" dirty="0"/>
              <a:t>Write Single </a:t>
            </a:r>
            <a:r>
              <a:rPr lang="en-GB" i="1" dirty="0" smtClean="0"/>
              <a:t>Register</a:t>
            </a:r>
          </a:p>
          <a:p>
            <a:pPr lvl="1"/>
            <a:r>
              <a:rPr lang="en-GB" dirty="0"/>
              <a:t>15 </a:t>
            </a:r>
            <a:r>
              <a:rPr lang="en-GB" i="1" dirty="0"/>
              <a:t>Write Multiple </a:t>
            </a:r>
            <a:r>
              <a:rPr lang="en-GB" i="1" dirty="0" smtClean="0"/>
              <a:t>Coils</a:t>
            </a:r>
          </a:p>
          <a:p>
            <a:pPr lvl="1"/>
            <a:r>
              <a:rPr lang="en-GB" dirty="0"/>
              <a:t>16 </a:t>
            </a:r>
            <a:r>
              <a:rPr lang="en-GB" i="1" dirty="0"/>
              <a:t>Write Multiple Registers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9871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SNMP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Simple Network Management Protocol</a:t>
            </a:r>
          </a:p>
          <a:p>
            <a:r>
              <a:rPr lang="en-GB" dirty="0" err="1" smtClean="0"/>
              <a:t>Verze</a:t>
            </a:r>
            <a:r>
              <a:rPr lang="en-GB" dirty="0" smtClean="0"/>
              <a:t> 1: </a:t>
            </a:r>
            <a:r>
              <a:rPr lang="en-GB" dirty="0" err="1" smtClean="0"/>
              <a:t>bez</a:t>
            </a:r>
            <a:r>
              <a:rPr lang="en-GB" dirty="0" smtClean="0"/>
              <a:t> </a:t>
            </a:r>
            <a:r>
              <a:rPr lang="en-GB" dirty="0" err="1" smtClean="0"/>
              <a:t>autentikace</a:t>
            </a:r>
            <a:r>
              <a:rPr lang="en-GB" dirty="0" smtClean="0"/>
              <a:t> a </a:t>
            </a:r>
            <a:r>
              <a:rPr lang="en-GB" dirty="0" err="1" smtClean="0"/>
              <a:t>šifrování</a:t>
            </a:r>
            <a:endParaRPr lang="en-GB" dirty="0" smtClean="0"/>
          </a:p>
          <a:p>
            <a:r>
              <a:rPr lang="en-GB" dirty="0" err="1" smtClean="0"/>
              <a:t>Verze</a:t>
            </a:r>
            <a:r>
              <a:rPr lang="en-GB" dirty="0" smtClean="0"/>
              <a:t> 2: </a:t>
            </a:r>
            <a:r>
              <a:rPr lang="en-GB" dirty="0" err="1" smtClean="0"/>
              <a:t>autentikace</a:t>
            </a:r>
            <a:r>
              <a:rPr lang="en-GB" dirty="0" smtClean="0"/>
              <a:t>, </a:t>
            </a:r>
            <a:r>
              <a:rPr lang="en-GB" dirty="0" err="1" smtClean="0"/>
              <a:t>bez</a:t>
            </a:r>
            <a:r>
              <a:rPr lang="en-GB" dirty="0" smtClean="0"/>
              <a:t> </a:t>
            </a:r>
            <a:r>
              <a:rPr lang="en-GB" dirty="0" err="1" smtClean="0"/>
              <a:t>šifrování</a:t>
            </a:r>
            <a:endParaRPr lang="en-GB" dirty="0" smtClean="0"/>
          </a:p>
          <a:p>
            <a:r>
              <a:rPr lang="en-GB" dirty="0" err="1" smtClean="0"/>
              <a:t>Verze</a:t>
            </a:r>
            <a:r>
              <a:rPr lang="en-GB" dirty="0" smtClean="0"/>
              <a:t> 3: </a:t>
            </a:r>
            <a:r>
              <a:rPr lang="en-GB" dirty="0" err="1" smtClean="0"/>
              <a:t>autentikace</a:t>
            </a:r>
            <a:r>
              <a:rPr lang="en-GB" dirty="0" smtClean="0"/>
              <a:t>, </a:t>
            </a:r>
            <a:r>
              <a:rPr lang="en-GB" dirty="0" err="1" smtClean="0"/>
              <a:t>šifrování</a:t>
            </a:r>
            <a:endParaRPr lang="en-GB" dirty="0" smtClean="0"/>
          </a:p>
          <a:p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1654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1303</TotalTime>
  <Words>1498</Words>
  <Application>Microsoft Macintosh PowerPoint</Application>
  <PresentationFormat>On-screen Show (4:3)</PresentationFormat>
  <Paragraphs>138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SCADA</vt:lpstr>
      <vt:lpstr>Architektura</vt:lpstr>
      <vt:lpstr>RS 232</vt:lpstr>
      <vt:lpstr>RS 485</vt:lpstr>
      <vt:lpstr>RS 485</vt:lpstr>
      <vt:lpstr>MODBUS</vt:lpstr>
      <vt:lpstr>MODBUS</vt:lpstr>
      <vt:lpstr>MODBUS</vt:lpstr>
      <vt:lpstr>SNMP</vt:lpstr>
      <vt:lpstr>SNMP</vt:lpstr>
      <vt:lpstr>SNMP</vt:lpstr>
      <vt:lpstr>SNMP</vt:lpstr>
      <vt:lpstr>PowerPoint Presentation</vt:lpstr>
      <vt:lpstr>BACnet</vt:lpstr>
      <vt:lpstr>BACnet</vt:lpstr>
      <vt:lpstr>BACnet</vt:lpstr>
      <vt:lpstr>BACnet – aplikační vrstva</vt:lpstr>
      <vt:lpstr>BACnet – základní typy objektů</vt:lpstr>
      <vt:lpstr>BACnet – základní typy objektů</vt:lpstr>
      <vt:lpstr>BACnet – základní typy objektů</vt:lpstr>
      <vt:lpstr>BACnet – základní služby (potvrzované)</vt:lpstr>
      <vt:lpstr>BACnet – základní služby (nepotvrzované)</vt:lpstr>
      <vt:lpstr>OPC</vt:lpstr>
    </vt:vector>
  </TitlesOfParts>
  <Company>Czech Technical University Prague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Zdenek Kouba</dc:creator>
  <cp:lastModifiedBy>Zdenek Kouba</cp:lastModifiedBy>
  <cp:revision>36</cp:revision>
  <dcterms:created xsi:type="dcterms:W3CDTF">2012-04-16T13:35:31Z</dcterms:created>
  <dcterms:modified xsi:type="dcterms:W3CDTF">2012-05-16T11:41:06Z</dcterms:modified>
</cp:coreProperties>
</file>