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300" r:id="rId11"/>
    <p:sldId id="302" r:id="rId12"/>
    <p:sldId id="301" r:id="rId13"/>
    <p:sldId id="303" r:id="rId14"/>
    <p:sldId id="304" r:id="rId15"/>
    <p:sldId id="307" r:id="rId16"/>
    <p:sldId id="310" r:id="rId17"/>
    <p:sldId id="309" r:id="rId18"/>
    <p:sldId id="312" r:id="rId19"/>
    <p:sldId id="313" r:id="rId20"/>
    <p:sldId id="314" r:id="rId21"/>
    <p:sldId id="315" r:id="rId22"/>
    <p:sldId id="318" r:id="rId23"/>
    <p:sldId id="319" r:id="rId24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3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6DD9FF"/>
    <a:srgbClr val="99FF99"/>
    <a:srgbClr val="E7F9FF"/>
    <a:srgbClr val="800000"/>
    <a:srgbClr val="F9ADAD"/>
    <a:srgbClr val="800080"/>
    <a:srgbClr val="CCAC72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6529" autoAdjust="0"/>
  </p:normalViewPr>
  <p:slideViewPr>
    <p:cSldViewPr>
      <p:cViewPr varScale="1">
        <p:scale>
          <a:sx n="116" d="100"/>
          <a:sy n="116" d="100"/>
        </p:scale>
        <p:origin x="870" y="102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157288" y="890588"/>
            <a:ext cx="4773612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/>
          </p:nvPr>
        </p:nvSpPr>
        <p:spPr>
          <a:xfrm>
            <a:off x="946150" y="4849813"/>
            <a:ext cx="5194300" cy="4597400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3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WA 2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WA 2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WA 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WA</a:t>
            </a:r>
            <a:r>
              <a:rPr lang="cs-CZ" dirty="0"/>
              <a:t> 2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WA </a:t>
            </a:r>
            <a:r>
              <a:rPr lang="cs-CZ" dirty="0"/>
              <a:t>2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WA </a:t>
            </a:r>
            <a:r>
              <a:rPr lang="cs-CZ" dirty="0"/>
              <a:t>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WA </a:t>
            </a:r>
            <a:r>
              <a:rPr lang="cs-CZ" dirty="0"/>
              <a:t>2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WA </a:t>
            </a:r>
            <a:r>
              <a:rPr lang="cs-CZ" dirty="0"/>
              <a:t>2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WA 2</a:t>
            </a:r>
            <a:endParaRPr lang="cs-CZ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WA 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WA </a:t>
            </a:r>
            <a:r>
              <a:rPr lang="cs-CZ" dirty="0"/>
              <a:t>2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Text první úrovně</a:t>
            </a:r>
          </a:p>
          <a:p>
            <a:pPr lvl="0"/>
            <a:r>
              <a:rPr lang="cs-CZ" dirty="0"/>
              <a:t>Další stejně velký text</a:t>
            </a:r>
          </a:p>
          <a:p>
            <a:pPr lvl="1"/>
            <a:r>
              <a:rPr lang="cs-CZ" dirty="0"/>
              <a:t>Nižší úroveň</a:t>
            </a:r>
          </a:p>
          <a:p>
            <a:pPr lvl="2"/>
            <a:r>
              <a:rPr lang="cs-CZ" dirty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r>
              <a:rPr lang="en-US"/>
              <a:t>WA 2</a:t>
            </a:r>
            <a:endParaRPr lang="cs-CZ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/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/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/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WA 2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Paxos and distributed programming</a:t>
            </a:r>
            <a:endParaRPr lang="cs-CZ" dirty="0"/>
          </a:p>
          <a:p>
            <a:r>
              <a:rPr lang="cs-CZ" dirty="0"/>
              <a:t>Martin Klíma</a:t>
            </a:r>
            <a:endParaRPr lang="en-GB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963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(bad) approach - promiscuous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Acceptors accept every value received (promiscuous)</a:t>
            </a:r>
          </a:p>
          <a:p>
            <a:r>
              <a:rPr lang="en-US" sz="2400" dirty="0"/>
              <a:t>Can choose multiple values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We need a two-phase protocol</a:t>
            </a:r>
            <a:endParaRPr lang="cs-CZ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10</a:t>
            </a:fld>
            <a:endParaRPr lang="cs-CZ"/>
          </a:p>
        </p:txBody>
      </p:sp>
      <p:grpSp>
        <p:nvGrpSpPr>
          <p:cNvPr id="6" name="Group 5"/>
          <p:cNvGrpSpPr/>
          <p:nvPr/>
        </p:nvGrpSpPr>
        <p:grpSpPr>
          <a:xfrm>
            <a:off x="395536" y="2215877"/>
            <a:ext cx="4943798" cy="2005211"/>
            <a:chOff x="1428402" y="3861048"/>
            <a:chExt cx="4943798" cy="2005211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959556" y="4669087"/>
              <a:ext cx="1200970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Five acceptors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267744" y="4177075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721903" y="4030656"/>
              <a:ext cx="421911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A1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2267744" y="4532309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721903" y="4385890"/>
              <a:ext cx="421911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A2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267744" y="4887543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721903" y="4741124"/>
              <a:ext cx="421911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A3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2267744" y="5242777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721903" y="5096358"/>
              <a:ext cx="421911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A4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2267744" y="5598011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1721903" y="5451592"/>
              <a:ext cx="421911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A5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843808" y="4111281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223249" y="4817681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355976" y="5522046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3923928" y="4111281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923928" y="4472452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923928" y="4823730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5223249" y="5170768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89931" y="3861048"/>
              <a:ext cx="995786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accept? (X)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03423" y="4932150"/>
              <a:ext cx="1080745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accepted (Y)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18" idx="6"/>
              <a:endCxn id="21" idx="2"/>
            </p:cNvCxnSpPr>
            <p:nvPr/>
          </p:nvCxnSpPr>
          <p:spPr bwMode="auto">
            <a:xfrm>
              <a:off x="2987824" y="4183289"/>
              <a:ext cx="93610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18" idx="6"/>
              <a:endCxn id="22" idx="2"/>
            </p:cNvCxnSpPr>
            <p:nvPr/>
          </p:nvCxnSpPr>
          <p:spPr bwMode="auto">
            <a:xfrm>
              <a:off x="2987824" y="4183289"/>
              <a:ext cx="936104" cy="361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/>
            <p:cNvCxnSpPr>
              <a:stCxn id="20" idx="6"/>
              <a:endCxn id="24" idx="2"/>
            </p:cNvCxnSpPr>
            <p:nvPr/>
          </p:nvCxnSpPr>
          <p:spPr bwMode="auto">
            <a:xfrm flipV="1">
              <a:off x="4499992" y="5242776"/>
              <a:ext cx="723257" cy="3512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5897800" y="5585499"/>
              <a:ext cx="413896" cy="216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i="1" dirty="0">
                  <a:solidFill>
                    <a:schemeClr val="tx1"/>
                  </a:solidFill>
                </a:rPr>
                <a:t>time</a:t>
              </a:r>
              <a:endParaRPr lang="cs-CZ" sz="8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18" idx="6"/>
              <a:endCxn id="23" idx="2"/>
            </p:cNvCxnSpPr>
            <p:nvPr/>
          </p:nvCxnSpPr>
          <p:spPr bwMode="auto">
            <a:xfrm>
              <a:off x="2987824" y="4183289"/>
              <a:ext cx="936104" cy="71244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491880" y="3861048"/>
              <a:ext cx="1090363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accepted (X)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91880" y="4251198"/>
              <a:ext cx="1090363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accepted (X)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91880" y="4581220"/>
              <a:ext cx="1090363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accepted (X)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5223249" y="5518045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3423" y="4613595"/>
              <a:ext cx="1080745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accepted (Y)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03423" y="5317848"/>
              <a:ext cx="1080745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accepted (Y)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>
              <a:stCxn id="20" idx="6"/>
              <a:endCxn id="19" idx="2"/>
            </p:cNvCxnSpPr>
            <p:nvPr/>
          </p:nvCxnSpPr>
          <p:spPr bwMode="auto">
            <a:xfrm flipV="1">
              <a:off x="4499992" y="4889689"/>
              <a:ext cx="723257" cy="70436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stCxn id="20" idx="6"/>
              <a:endCxn id="35" idx="2"/>
            </p:cNvCxnSpPr>
            <p:nvPr/>
          </p:nvCxnSpPr>
          <p:spPr bwMode="auto">
            <a:xfrm flipV="1">
              <a:off x="4499992" y="5590053"/>
              <a:ext cx="723257" cy="400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3995936" y="5602982"/>
              <a:ext cx="986167" cy="263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accept? (Y)</a:t>
              </a:r>
              <a:endParaRPr lang="cs-CZ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Oval 40"/>
          <p:cNvSpPr/>
          <p:nvPr/>
        </p:nvSpPr>
        <p:spPr bwMode="auto">
          <a:xfrm rot="1197176">
            <a:off x="2543398" y="2185715"/>
            <a:ext cx="839342" cy="1392741"/>
          </a:xfrm>
          <a:prstGeom prst="ellipse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1197176">
            <a:off x="3857504" y="2928692"/>
            <a:ext cx="839342" cy="1392741"/>
          </a:xfrm>
          <a:prstGeom prst="ellipse">
            <a:avLst/>
          </a:pr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71764" y="1963192"/>
            <a:ext cx="84670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Chosen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90329" y="4183353"/>
            <a:ext cx="84670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Chosen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16854" y="1412776"/>
            <a:ext cx="2545184" cy="329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>
                <a:solidFill>
                  <a:schemeClr val="tx1"/>
                </a:solidFill>
              </a:rPr>
              <a:t>?</a:t>
            </a:r>
          </a:p>
          <a:p>
            <a:r>
              <a:rPr lang="en-US" sz="2000" dirty="0">
                <a:solidFill>
                  <a:schemeClr val="tx1"/>
                </a:solidFill>
              </a:rPr>
              <a:t>We have to chose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only one value!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Down Arrow 45"/>
          <p:cNvSpPr/>
          <p:nvPr/>
        </p:nvSpPr>
        <p:spPr bwMode="auto">
          <a:xfrm rot="10800000">
            <a:off x="3202720" y="4221088"/>
            <a:ext cx="384794" cy="792088"/>
          </a:xfrm>
          <a:prstGeom prst="downArrow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8272" y="5085184"/>
            <a:ext cx="2683620" cy="527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May not accept Y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when X was chosen already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/>
      <p:bldP spid="44" grpId="0"/>
      <p:bldP spid="45" grpId="0"/>
      <p:bldP spid="46" grpId="0" animBg="1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Paxos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Two-phase approach:</a:t>
            </a:r>
          </a:p>
          <a:p>
            <a:r>
              <a:rPr lang="en-US" dirty="0"/>
              <a:t>Phase 1: broadcast </a:t>
            </a:r>
            <a:r>
              <a:rPr lang="en-US" b="1" dirty="0"/>
              <a:t>prepare </a:t>
            </a:r>
            <a:r>
              <a:rPr lang="en-US" dirty="0"/>
              <a:t>command</a:t>
            </a:r>
          </a:p>
          <a:p>
            <a:r>
              <a:rPr lang="en-US" dirty="0"/>
              <a:t>Phase 2: broadcast </a:t>
            </a:r>
            <a:r>
              <a:rPr lang="en-US" b="1" dirty="0"/>
              <a:t>accept value</a:t>
            </a:r>
            <a:r>
              <a:rPr lang="en-US" dirty="0"/>
              <a:t> command</a:t>
            </a:r>
          </a:p>
          <a:p>
            <a:pPr lvl="1"/>
            <a:r>
              <a:rPr lang="en-US" dirty="0"/>
              <a:t>value is chosen after receiving the majority of positive accepts</a:t>
            </a:r>
          </a:p>
          <a:p>
            <a:endParaRPr lang="en-US" dirty="0"/>
          </a:p>
          <a:p>
            <a:r>
              <a:rPr lang="en-US" dirty="0"/>
              <a:t>We need to:</a:t>
            </a:r>
          </a:p>
          <a:p>
            <a:pPr lvl="1"/>
            <a:r>
              <a:rPr lang="en-US" dirty="0"/>
              <a:t>reject later proposals</a:t>
            </a:r>
          </a:p>
          <a:p>
            <a:pPr lvl="1"/>
            <a:r>
              <a:rPr lang="en-US" dirty="0"/>
              <a:t>introduce proposal numbering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28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proposal must be ordered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 number for each proposal</a:t>
            </a:r>
          </a:p>
          <a:p>
            <a:pPr lvl="1"/>
            <a:r>
              <a:rPr lang="en-US" dirty="0"/>
              <a:t>Higher take priority over lower ones</a:t>
            </a:r>
          </a:p>
          <a:p>
            <a:pPr lvl="1"/>
            <a:r>
              <a:rPr lang="en-US" dirty="0"/>
              <a:t>A proposal must be able to choose a proposal number higher than anything used before</a:t>
            </a:r>
          </a:p>
          <a:p>
            <a:pPr lvl="1"/>
            <a:endParaRPr lang="en-US" dirty="0"/>
          </a:p>
          <a:p>
            <a:r>
              <a:rPr lang="en-US" dirty="0"/>
              <a:t>Simple solution</a:t>
            </a:r>
          </a:p>
          <a:p>
            <a:pPr lvl="1"/>
            <a:r>
              <a:rPr lang="en-US" dirty="0"/>
              <a:t>Each server remembers </a:t>
            </a:r>
            <a:r>
              <a:rPr lang="en-US" dirty="0" err="1"/>
              <a:t>maxRound</a:t>
            </a:r>
            <a:r>
              <a:rPr lang="en-US" dirty="0"/>
              <a:t> it has seen so far</a:t>
            </a:r>
          </a:p>
          <a:p>
            <a:pPr lvl="1"/>
            <a:r>
              <a:rPr lang="en-US" dirty="0"/>
              <a:t>To issue a new proposal – increase </a:t>
            </a:r>
            <a:r>
              <a:rPr lang="en-US" dirty="0" err="1"/>
              <a:t>maxRound</a:t>
            </a:r>
            <a:r>
              <a:rPr lang="en-US" dirty="0"/>
              <a:t>, concatenate server ID</a:t>
            </a:r>
          </a:p>
          <a:p>
            <a:pPr lvl="1"/>
            <a:r>
              <a:rPr lang="en-US" dirty="0" err="1"/>
              <a:t>maxRound</a:t>
            </a:r>
            <a:r>
              <a:rPr lang="en-US" dirty="0"/>
              <a:t> must not be forgotten </a:t>
            </a:r>
            <a:r>
              <a:rPr lang="en-US" dirty="0">
                <a:sym typeface="Wingdings" panose="05000000000000000000" pitchFamily="2" charset="2"/>
              </a:rPr>
              <a:t> store it on disk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12</a:t>
            </a:fld>
            <a:endParaRPr lang="cs-CZ"/>
          </a:p>
        </p:txBody>
      </p:sp>
      <p:grpSp>
        <p:nvGrpSpPr>
          <p:cNvPr id="6" name="Group 5"/>
          <p:cNvGrpSpPr/>
          <p:nvPr/>
        </p:nvGrpSpPr>
        <p:grpSpPr>
          <a:xfrm>
            <a:off x="3995936" y="2780928"/>
            <a:ext cx="2304256" cy="540225"/>
            <a:chOff x="5508104" y="2888775"/>
            <a:chExt cx="2304256" cy="540225"/>
          </a:xfrm>
        </p:grpSpPr>
        <p:sp>
          <p:nvSpPr>
            <p:cNvPr id="7" name="Rectangle 6"/>
            <p:cNvSpPr/>
            <p:nvPr/>
          </p:nvSpPr>
          <p:spPr bwMode="auto">
            <a:xfrm>
              <a:off x="5508104" y="3140968"/>
              <a:ext cx="1296144" cy="288032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Round Number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804248" y="3140968"/>
              <a:ext cx="1008112" cy="2880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Server ID</a:t>
              </a:r>
              <a:endParaRPr kumimoji="0" 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9463" y="2888775"/>
              <a:ext cx="1510350" cy="278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Proposal Number</a:t>
              </a:r>
              <a:endParaRPr lang="cs-CZ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8110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Paxos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211960" y="1484784"/>
            <a:ext cx="0" cy="46085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348778" y="908720"/>
            <a:ext cx="1071127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Proposers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1109" y="908720"/>
            <a:ext cx="1063112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Acceptors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988" y="1484784"/>
            <a:ext cx="328487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1. Choose new proposal number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988" y="1865681"/>
            <a:ext cx="2356735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2. Broadcast Prepare(n)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2175638"/>
            <a:ext cx="2474203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3. Respond to Prepare(n)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13" name="Diamond 12"/>
          <p:cNvSpPr/>
          <p:nvPr/>
        </p:nvSpPr>
        <p:spPr bwMode="auto">
          <a:xfrm>
            <a:off x="5032375" y="2564904"/>
            <a:ext cx="331713" cy="288032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2916" y="2542979"/>
            <a:ext cx="3198311" cy="434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solidFill>
                  <a:schemeClr val="tx1"/>
                </a:solidFill>
              </a:rPr>
              <a:t>If </a:t>
            </a:r>
            <a:r>
              <a:rPr lang="en-US" sz="1100" i="1" dirty="0">
                <a:solidFill>
                  <a:schemeClr val="tx1"/>
                </a:solidFill>
              </a:rPr>
              <a:t>n</a:t>
            </a:r>
            <a:r>
              <a:rPr lang="en-US" sz="1100" dirty="0">
                <a:solidFill>
                  <a:schemeClr val="tx1"/>
                </a:solidFill>
              </a:rPr>
              <a:t> &gt; </a:t>
            </a:r>
            <a:r>
              <a:rPr lang="en-US" sz="1100" i="1" dirty="0" err="1">
                <a:solidFill>
                  <a:schemeClr val="tx1"/>
                </a:solidFill>
              </a:rPr>
              <a:t>minProposal</a:t>
            </a:r>
            <a:r>
              <a:rPr lang="en-US" sz="1100" dirty="0">
                <a:solidFill>
                  <a:schemeClr val="tx1"/>
                </a:solidFill>
              </a:rPr>
              <a:t> then </a:t>
            </a:r>
            <a:r>
              <a:rPr lang="en-US" sz="1100" i="1" dirty="0" err="1">
                <a:solidFill>
                  <a:schemeClr val="tx1"/>
                </a:solidFill>
              </a:rPr>
              <a:t>minPropoal</a:t>
            </a:r>
            <a:r>
              <a:rPr lang="en-US" sz="1100" dirty="0">
                <a:solidFill>
                  <a:schemeClr val="tx1"/>
                </a:solidFill>
              </a:rPr>
              <a:t> = </a:t>
            </a:r>
            <a:r>
              <a:rPr lang="en-US" sz="1100" i="1" dirty="0">
                <a:solidFill>
                  <a:schemeClr val="tx1"/>
                </a:solidFill>
              </a:rPr>
              <a:t>n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Return (</a:t>
            </a:r>
            <a:r>
              <a:rPr lang="en-US" sz="1100" i="1" dirty="0" err="1">
                <a:solidFill>
                  <a:schemeClr val="tx1"/>
                </a:solidFill>
              </a:rPr>
              <a:t>acceptedProposal</a:t>
            </a:r>
            <a:r>
              <a:rPr lang="en-US" sz="1100" i="1" dirty="0">
                <a:solidFill>
                  <a:schemeClr val="tx1"/>
                </a:solidFill>
              </a:rPr>
              <a:t>, </a:t>
            </a:r>
            <a:r>
              <a:rPr lang="en-US" sz="1100" i="1" dirty="0" err="1">
                <a:solidFill>
                  <a:schemeClr val="tx1"/>
                </a:solidFill>
              </a:rPr>
              <a:t>acceptedValue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3564" y="116632"/>
            <a:ext cx="4432624" cy="5275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Acceptors must remember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 err="1">
                <a:solidFill>
                  <a:schemeClr val="tx1"/>
                </a:solidFill>
              </a:rPr>
              <a:t>minProposal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acceptedProposal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acceptedValue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3779912" y="2204864"/>
            <a:ext cx="653652" cy="339201"/>
          </a:xfrm>
          <a:prstGeom prst="rightArrow">
            <a:avLst/>
          </a:prstGeom>
          <a:solidFill>
            <a:srgbClr val="92D05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0800000">
            <a:off x="3779912" y="2563005"/>
            <a:ext cx="653652" cy="339201"/>
          </a:xfrm>
          <a:prstGeom prst="rightArrow">
            <a:avLst/>
          </a:prstGeom>
          <a:solidFill>
            <a:srgbClr val="92D05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0988" y="2542979"/>
            <a:ext cx="3139706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4. After responses from majority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19" name="Diamond 18"/>
          <p:cNvSpPr/>
          <p:nvPr/>
        </p:nvSpPr>
        <p:spPr bwMode="auto">
          <a:xfrm>
            <a:off x="583640" y="2911973"/>
            <a:ext cx="331713" cy="288032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4181" y="2890048"/>
            <a:ext cx="2951449" cy="605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solidFill>
                  <a:schemeClr val="tx1"/>
                </a:solidFill>
              </a:rPr>
              <a:t>If any </a:t>
            </a:r>
            <a:r>
              <a:rPr lang="en-US" sz="1100" i="1" dirty="0" err="1">
                <a:solidFill>
                  <a:schemeClr val="tx1"/>
                </a:solidFill>
              </a:rPr>
              <a:t>acceptedValue</a:t>
            </a:r>
            <a:r>
              <a:rPr lang="en-US" sz="1100" i="1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returned, replace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value with </a:t>
            </a:r>
            <a:r>
              <a:rPr lang="en-US" sz="1100" i="1" dirty="0" err="1">
                <a:solidFill>
                  <a:schemeClr val="tx1"/>
                </a:solidFill>
              </a:rPr>
              <a:t>acceptedValue</a:t>
            </a:r>
            <a:r>
              <a:rPr lang="en-US" sz="1100" i="1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for highest </a:t>
            </a:r>
          </a:p>
          <a:p>
            <a:pPr algn="l"/>
            <a:r>
              <a:rPr lang="en-US" sz="1100" i="1" dirty="0" err="1">
                <a:solidFill>
                  <a:schemeClr val="tx1"/>
                </a:solidFill>
              </a:rPr>
              <a:t>acceptedProposal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988" y="3574714"/>
            <a:ext cx="2930289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5. Broadcast Accept(n, value) 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3779912" y="3715070"/>
            <a:ext cx="653652" cy="339201"/>
          </a:xfrm>
          <a:prstGeom prst="rightArrow">
            <a:avLst/>
          </a:prstGeom>
          <a:solidFill>
            <a:srgbClr val="92D05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4008" y="3744801"/>
            <a:ext cx="2985241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6. Respond to Accept(n, value)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24" name="Diamond 23"/>
          <p:cNvSpPr/>
          <p:nvPr/>
        </p:nvSpPr>
        <p:spPr bwMode="auto">
          <a:xfrm>
            <a:off x="5032375" y="4001205"/>
            <a:ext cx="331713" cy="288032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2916" y="4001699"/>
            <a:ext cx="3257943" cy="776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solidFill>
                  <a:schemeClr val="tx1"/>
                </a:solidFill>
              </a:rPr>
              <a:t>If </a:t>
            </a:r>
            <a:r>
              <a:rPr lang="en-US" sz="1100" i="1" dirty="0">
                <a:solidFill>
                  <a:schemeClr val="tx1"/>
                </a:solidFill>
              </a:rPr>
              <a:t>n</a:t>
            </a:r>
            <a:r>
              <a:rPr lang="en-US" sz="1100" dirty="0">
                <a:solidFill>
                  <a:schemeClr val="tx1"/>
                </a:solidFill>
              </a:rPr>
              <a:t> ≥ </a:t>
            </a:r>
            <a:r>
              <a:rPr lang="en-US" sz="1100" i="1" dirty="0" err="1">
                <a:solidFill>
                  <a:schemeClr val="tx1"/>
                </a:solidFill>
              </a:rPr>
              <a:t>minProposal</a:t>
            </a:r>
            <a:r>
              <a:rPr lang="en-US" sz="1100" dirty="0">
                <a:solidFill>
                  <a:schemeClr val="tx1"/>
                </a:solidFill>
              </a:rPr>
              <a:t> then </a:t>
            </a:r>
          </a:p>
          <a:p>
            <a:pPr algn="l"/>
            <a:r>
              <a:rPr lang="en-US" sz="1100" i="1" dirty="0">
                <a:solidFill>
                  <a:schemeClr val="tx1"/>
                </a:solidFill>
              </a:rPr>
              <a:t>	</a:t>
            </a:r>
            <a:r>
              <a:rPr lang="en-US" sz="1100" i="1" dirty="0" err="1">
                <a:solidFill>
                  <a:schemeClr val="tx1"/>
                </a:solidFill>
              </a:rPr>
              <a:t>acceptedProposal</a:t>
            </a:r>
            <a:r>
              <a:rPr lang="en-US" sz="1100" i="1" dirty="0">
                <a:solidFill>
                  <a:schemeClr val="tx1"/>
                </a:solidFill>
              </a:rPr>
              <a:t> = </a:t>
            </a:r>
            <a:r>
              <a:rPr lang="en-US" sz="1100" i="1" dirty="0" err="1">
                <a:solidFill>
                  <a:schemeClr val="tx1"/>
                </a:solidFill>
              </a:rPr>
              <a:t>minProposal</a:t>
            </a:r>
            <a:r>
              <a:rPr lang="en-US" sz="1100" i="1" dirty="0">
                <a:solidFill>
                  <a:schemeClr val="tx1"/>
                </a:solidFill>
              </a:rPr>
              <a:t> = n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	</a:t>
            </a:r>
            <a:r>
              <a:rPr lang="en-US" sz="1100" i="1" dirty="0" err="1">
                <a:solidFill>
                  <a:schemeClr val="tx1"/>
                </a:solidFill>
              </a:rPr>
              <a:t>acceptedValue</a:t>
            </a:r>
            <a:r>
              <a:rPr lang="en-US" sz="1100" dirty="0">
                <a:solidFill>
                  <a:schemeClr val="tx1"/>
                </a:solidFill>
              </a:rPr>
              <a:t> = </a:t>
            </a:r>
            <a:r>
              <a:rPr lang="en-US" sz="1100" i="1" dirty="0">
                <a:solidFill>
                  <a:schemeClr val="tx1"/>
                </a:solidFill>
              </a:rPr>
              <a:t>value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Return (</a:t>
            </a:r>
            <a:r>
              <a:rPr lang="en-US" sz="1100" i="1" dirty="0" err="1">
                <a:solidFill>
                  <a:schemeClr val="tx1"/>
                </a:solidFill>
              </a:rPr>
              <a:t>minProposal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10800000">
            <a:off x="3779912" y="4653136"/>
            <a:ext cx="653652" cy="339201"/>
          </a:xfrm>
          <a:prstGeom prst="rightArrow">
            <a:avLst/>
          </a:prstGeom>
          <a:solidFill>
            <a:srgbClr val="92D050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0988" y="4736764"/>
            <a:ext cx="3276859" cy="527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7. When responses received from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majority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4181" y="5231169"/>
            <a:ext cx="2661306" cy="434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100" dirty="0">
                <a:solidFill>
                  <a:schemeClr val="tx1"/>
                </a:solidFill>
              </a:rPr>
              <a:t>Any rejections (result &gt; n)? </a:t>
            </a:r>
            <a:r>
              <a:rPr lang="en-US" sz="1100" dirty="0" err="1">
                <a:solidFill>
                  <a:schemeClr val="tx1"/>
                </a:solidFill>
              </a:rPr>
              <a:t>goto</a:t>
            </a:r>
            <a:r>
              <a:rPr lang="en-US" sz="1100" dirty="0">
                <a:solidFill>
                  <a:schemeClr val="tx1"/>
                </a:solidFill>
              </a:rPr>
              <a:t> 1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Otherwise, </a:t>
            </a:r>
            <a:r>
              <a:rPr lang="en-US" sz="1100" dirty="0">
                <a:solidFill>
                  <a:srgbClr val="FF0000"/>
                </a:solidFill>
              </a:rPr>
              <a:t>value is chosen</a:t>
            </a:r>
            <a:endParaRPr lang="cs-CZ" sz="1100" dirty="0">
              <a:solidFill>
                <a:srgbClr val="FF0000"/>
              </a:solidFill>
            </a:endParaRPr>
          </a:p>
        </p:txBody>
      </p:sp>
      <p:sp>
        <p:nvSpPr>
          <p:cNvPr id="30" name="Diamond 29"/>
          <p:cNvSpPr/>
          <p:nvPr/>
        </p:nvSpPr>
        <p:spPr bwMode="auto">
          <a:xfrm>
            <a:off x="583640" y="5226995"/>
            <a:ext cx="331713" cy="288032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Left Bracket 30"/>
          <p:cNvSpPr/>
          <p:nvPr/>
        </p:nvSpPr>
        <p:spPr bwMode="auto">
          <a:xfrm>
            <a:off x="237629" y="1841950"/>
            <a:ext cx="634365" cy="1629533"/>
          </a:xfrm>
          <a:prstGeom prst="leftBracke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528505" y="2451882"/>
            <a:ext cx="1293944" cy="264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Prepare phase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Left Bracket 32"/>
          <p:cNvSpPr/>
          <p:nvPr/>
        </p:nvSpPr>
        <p:spPr bwMode="auto">
          <a:xfrm>
            <a:off x="237629" y="3566530"/>
            <a:ext cx="634365" cy="2098860"/>
          </a:xfrm>
          <a:prstGeom prst="leftBracke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-714842" y="4362799"/>
            <a:ext cx="1666619" cy="264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Accept phase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7380312" y="1306596"/>
            <a:ext cx="1584176" cy="559085"/>
          </a:xfrm>
          <a:prstGeom prst="wedgeRectCallout">
            <a:avLst>
              <a:gd name="adj1" fmla="val -71278"/>
              <a:gd name="adj2" fmla="val 142403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Promis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</a:rPr>
              <a:t>e it will never accept any value with a proposal # less than </a:t>
            </a:r>
            <a:r>
              <a:rPr lang="en-US" sz="1000" i="1" dirty="0">
                <a:solidFill>
                  <a:schemeClr val="tx1"/>
                </a:solidFill>
                <a:latin typeface="Arial" pitchFamily="34" charset="0"/>
              </a:rPr>
              <a:t>n</a:t>
            </a:r>
            <a:endParaRPr kumimoji="0" 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3641476" y="1374096"/>
            <a:ext cx="1584176" cy="559085"/>
          </a:xfrm>
          <a:prstGeom prst="wedgeRectCallout">
            <a:avLst>
              <a:gd name="adj1" fmla="val -73663"/>
              <a:gd name="adj2" fmla="val 224855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Use highest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already accepted value if any, abandon its own one.</a:t>
            </a:r>
            <a:endParaRPr kumimoji="0" 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Curved Connector 37"/>
          <p:cNvCxnSpPr>
            <a:endCxn id="43" idx="3"/>
          </p:cNvCxnSpPr>
          <p:nvPr/>
        </p:nvCxnSpPr>
        <p:spPr bwMode="auto">
          <a:xfrm rot="16200000" flipV="1">
            <a:off x="1882078" y="2622502"/>
            <a:ext cx="1569298" cy="40463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Curved Connector 39"/>
          <p:cNvCxnSpPr/>
          <p:nvPr/>
        </p:nvCxnSpPr>
        <p:spPr bwMode="auto">
          <a:xfrm rot="10800000">
            <a:off x="1916038" y="3055991"/>
            <a:ext cx="783755" cy="605587"/>
          </a:xfrm>
          <a:prstGeom prst="curvedConnector3">
            <a:avLst>
              <a:gd name="adj1" fmla="val 10785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2212367" y="1943562"/>
            <a:ext cx="252042" cy="19321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6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Paxos Example 1 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Situation when a value has been already accepted (blue one)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 </a:t>
            </a:r>
            <a:r>
              <a:rPr lang="cs-CZ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14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635469" y="3090648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89629" y="2944229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S1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635469" y="3445882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089629" y="3299463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S2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635469" y="3801116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89629" y="3654697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S3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635469" y="4156350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089629" y="4009931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S4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635469" y="4511584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089629" y="4365165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65525" y="4499072"/>
            <a:ext cx="413896" cy="216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time</a:t>
            </a:r>
            <a:endParaRPr lang="cs-CZ" sz="800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695200" y="2991195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683830" y="2991195"/>
            <a:ext cx="231559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680326" y="4412131"/>
            <a:ext cx="231559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087528" y="4414684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695200" y="3329439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695200" y="3684672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4" name="Straight Arrow Connector 23"/>
          <p:cNvCxnSpPr>
            <a:stCxn id="19" idx="3"/>
            <a:endCxn id="8" idx="1"/>
          </p:cNvCxnSpPr>
          <p:nvPr/>
        </p:nvCxnSpPr>
        <p:spPr bwMode="auto">
          <a:xfrm>
            <a:off x="1915389" y="3099207"/>
            <a:ext cx="17424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20" idx="3"/>
            <a:endCxn id="16" idx="1"/>
          </p:cNvCxnSpPr>
          <p:nvPr/>
        </p:nvCxnSpPr>
        <p:spPr bwMode="auto">
          <a:xfrm>
            <a:off x="1911885" y="4520143"/>
            <a:ext cx="17774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ounded Rectangle 25"/>
          <p:cNvSpPr/>
          <p:nvPr/>
        </p:nvSpPr>
        <p:spPr bwMode="auto">
          <a:xfrm>
            <a:off x="3299092" y="2991195"/>
            <a:ext cx="632521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299092" y="3329439"/>
            <a:ext cx="632521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299092" y="3684672"/>
            <a:ext cx="632521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087528" y="4069494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087528" y="3693104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4687697" y="3693104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687697" y="4048337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687697" y="4401887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5616" y="2967568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5616" y="4388504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 bwMode="auto">
          <a:xfrm rot="1197176">
            <a:off x="4614085" y="3498872"/>
            <a:ext cx="839342" cy="1392741"/>
          </a:xfrm>
          <a:prstGeom prst="ellipse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ular Callout 36"/>
          <p:cNvSpPr/>
          <p:nvPr/>
        </p:nvSpPr>
        <p:spPr bwMode="auto">
          <a:xfrm>
            <a:off x="5887333" y="3704985"/>
            <a:ext cx="1322620" cy="364510"/>
          </a:xfrm>
          <a:prstGeom prst="wedgeRectCallout">
            <a:avLst>
              <a:gd name="adj1" fmla="val -77204"/>
              <a:gd name="adj2" fmla="val 5740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Accepted proposal 4.5 with value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X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5808765" y="2406136"/>
            <a:ext cx="1322620" cy="524914"/>
          </a:xfrm>
          <a:prstGeom prst="wedgeRectCallout">
            <a:avLst>
              <a:gd name="adj1" fmla="val -92348"/>
              <a:gd name="adj2" fmla="val 218373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S3 will abandon Y value and will choose value X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3767149" y="4956634"/>
            <a:ext cx="1138649" cy="524914"/>
          </a:xfrm>
          <a:prstGeom prst="wedgeRectCallout">
            <a:avLst>
              <a:gd name="adj1" fmla="val -7471"/>
              <a:gd name="adj2" fmla="val -116754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S5 proposes Y value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1197176">
            <a:off x="3165884" y="2825735"/>
            <a:ext cx="839342" cy="1392741"/>
          </a:xfrm>
          <a:prstGeom prst="ellipse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1" name="Curved Connector 40"/>
          <p:cNvCxnSpPr>
            <a:stCxn id="28" idx="0"/>
            <a:endCxn id="31" idx="0"/>
          </p:cNvCxnSpPr>
          <p:nvPr/>
        </p:nvCxnSpPr>
        <p:spPr bwMode="auto">
          <a:xfrm rot="16200000" flipH="1">
            <a:off x="4318328" y="2981697"/>
            <a:ext cx="8432" cy="1414382"/>
          </a:xfrm>
          <a:prstGeom prst="curvedConnector3">
            <a:avLst>
              <a:gd name="adj1" fmla="val -27111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ular Callout 41"/>
          <p:cNvSpPr/>
          <p:nvPr/>
        </p:nvSpPr>
        <p:spPr bwMode="auto">
          <a:xfrm>
            <a:off x="3183895" y="2204864"/>
            <a:ext cx="1138649" cy="524914"/>
          </a:xfrm>
          <a:prstGeom prst="wedgeRectCallout">
            <a:avLst>
              <a:gd name="adj1" fmla="val -22767"/>
              <a:gd name="adj2" fmla="val 79014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S1, S2, S3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accepted X value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Paxos Example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value chosen yet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267744" y="2060848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21904" y="1914429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S1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2267744" y="2416082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721904" y="2269663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S2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267744" y="2771316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721904" y="2624897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S3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267744" y="3126550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721904" y="2980131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S4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267744" y="3481784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721904" y="3335365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97800" y="3469272"/>
            <a:ext cx="413896" cy="216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time</a:t>
            </a:r>
            <a:endParaRPr lang="cs-CZ" sz="800" i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2327475" y="1961395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1316105" y="1961395"/>
            <a:ext cx="231559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1312601" y="3382331"/>
            <a:ext cx="231559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3719803" y="3384884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2327475" y="2299639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2327475" y="2654872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7" name="Straight Arrow Connector 56"/>
          <p:cNvCxnSpPr>
            <a:stCxn id="52" idx="3"/>
            <a:endCxn id="41" idx="1"/>
          </p:cNvCxnSpPr>
          <p:nvPr/>
        </p:nvCxnSpPr>
        <p:spPr bwMode="auto">
          <a:xfrm>
            <a:off x="1547664" y="2069407"/>
            <a:ext cx="17424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stCxn id="53" idx="3"/>
            <a:endCxn id="49" idx="1"/>
          </p:cNvCxnSpPr>
          <p:nvPr/>
        </p:nvCxnSpPr>
        <p:spPr bwMode="auto">
          <a:xfrm>
            <a:off x="1544160" y="3490343"/>
            <a:ext cx="17774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ounded Rectangle 58"/>
          <p:cNvSpPr/>
          <p:nvPr/>
        </p:nvSpPr>
        <p:spPr bwMode="auto">
          <a:xfrm>
            <a:off x="4319972" y="1961395"/>
            <a:ext cx="684076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4319972" y="2299639"/>
            <a:ext cx="684076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2931367" y="2654872"/>
            <a:ext cx="632521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3719803" y="3039694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3719803" y="2663304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319972" y="2663304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4319972" y="3018537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4319972" y="3372087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7891" y="1937768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7891" y="3358704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 bwMode="auto">
          <a:xfrm rot="395577">
            <a:off x="4255571" y="1742965"/>
            <a:ext cx="919799" cy="2085983"/>
          </a:xfrm>
          <a:prstGeom prst="ellipse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ular Callout 69"/>
          <p:cNvSpPr/>
          <p:nvPr/>
        </p:nvSpPr>
        <p:spPr bwMode="auto">
          <a:xfrm>
            <a:off x="5553636" y="2708920"/>
            <a:ext cx="1322620" cy="255866"/>
          </a:xfrm>
          <a:prstGeom prst="wedgeRectCallout">
            <a:avLst>
              <a:gd name="adj1" fmla="val -77204"/>
              <a:gd name="adj2" fmla="val 5740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Chosen value 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rPr>
              <a:t>X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ular Callout 70"/>
          <p:cNvSpPr/>
          <p:nvPr/>
        </p:nvSpPr>
        <p:spPr bwMode="auto">
          <a:xfrm>
            <a:off x="5441040" y="1376336"/>
            <a:ext cx="1322620" cy="524914"/>
          </a:xfrm>
          <a:prstGeom prst="wedgeRectCallout">
            <a:avLst>
              <a:gd name="adj1" fmla="val -92348"/>
              <a:gd name="adj2" fmla="val 218373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S3 will abandon Y value and will choose value X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ular Callout 71"/>
          <p:cNvSpPr/>
          <p:nvPr/>
        </p:nvSpPr>
        <p:spPr bwMode="auto">
          <a:xfrm>
            <a:off x="3399424" y="3926834"/>
            <a:ext cx="1138649" cy="524914"/>
          </a:xfrm>
          <a:prstGeom prst="wedgeRectCallout">
            <a:avLst>
              <a:gd name="adj1" fmla="val -7471"/>
              <a:gd name="adj2" fmla="val -116754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S5 proposes Y value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cxnSp>
        <p:nvCxnSpPr>
          <p:cNvPr id="73" name="Curved Connector 72"/>
          <p:cNvCxnSpPr>
            <a:stCxn id="61" idx="0"/>
            <a:endCxn id="64" idx="0"/>
          </p:cNvCxnSpPr>
          <p:nvPr/>
        </p:nvCxnSpPr>
        <p:spPr bwMode="auto">
          <a:xfrm rot="16200000" flipH="1">
            <a:off x="3950603" y="1951897"/>
            <a:ext cx="8432" cy="1414382"/>
          </a:xfrm>
          <a:prstGeom prst="curvedConnector3">
            <a:avLst>
              <a:gd name="adj1" fmla="val -271110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591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Paxos Example 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Later proposal appears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16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059405" y="3213962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513565" y="3067543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S1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59405" y="3569196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13565" y="3422777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S2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059405" y="3924430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13565" y="3778011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S3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059405" y="4279664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513565" y="4133245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S4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59405" y="4634898"/>
            <a:ext cx="4104456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sm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513565" y="4488479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89461" y="4622386"/>
            <a:ext cx="413896" cy="216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time</a:t>
            </a:r>
            <a:endParaRPr lang="cs-CZ" sz="800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119136" y="3114509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107766" y="3114509"/>
            <a:ext cx="231559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04262" y="4535445"/>
            <a:ext cx="231559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11464" y="4537998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19136" y="3452753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119136" y="3807986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Straight Arrow Connector 22"/>
          <p:cNvCxnSpPr>
            <a:stCxn id="18" idx="3"/>
            <a:endCxn id="7" idx="1"/>
          </p:cNvCxnSpPr>
          <p:nvPr/>
        </p:nvCxnSpPr>
        <p:spPr bwMode="auto">
          <a:xfrm>
            <a:off x="1339325" y="3222521"/>
            <a:ext cx="17424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9" idx="3"/>
            <a:endCxn id="15" idx="1"/>
          </p:cNvCxnSpPr>
          <p:nvPr/>
        </p:nvCxnSpPr>
        <p:spPr bwMode="auto">
          <a:xfrm>
            <a:off x="1335821" y="4643457"/>
            <a:ext cx="17774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4111633" y="3452753"/>
            <a:ext cx="684076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723028" y="3111727"/>
            <a:ext cx="632521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511464" y="4192808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511464" y="3816418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111633" y="4171651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111633" y="4525201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9552" y="3090882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552" y="4511818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 bwMode="auto">
          <a:xfrm>
            <a:off x="6054299" y="4306224"/>
            <a:ext cx="1003314" cy="364510"/>
          </a:xfrm>
          <a:prstGeom prst="wedgeRectCallout">
            <a:avLst>
              <a:gd name="adj1" fmla="val -102376"/>
              <a:gd name="adj2" fmla="val -42042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Chosen 4.5 with value </a:t>
            </a:r>
            <a:r>
              <a:rPr lang="en-US" sz="1000" b="1" dirty="0">
                <a:solidFill>
                  <a:srgbClr val="00B050"/>
                </a:solidFill>
                <a:latin typeface="Arial" pitchFamily="34" charset="0"/>
              </a:rPr>
              <a:t>Y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3580860" y="2258481"/>
            <a:ext cx="1322620" cy="524914"/>
          </a:xfrm>
          <a:prstGeom prst="wedgeRectCallout">
            <a:avLst>
              <a:gd name="adj1" fmla="val -12019"/>
              <a:gd name="adj2" fmla="val 246577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S3 promises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not to accept anything lower than 4.5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3191085" y="5079948"/>
            <a:ext cx="1138649" cy="365276"/>
          </a:xfrm>
          <a:prstGeom prst="wedgeRectCallout">
            <a:avLst>
              <a:gd name="adj1" fmla="val -11295"/>
              <a:gd name="adj2" fmla="val -142979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S5 proposes Y value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5026634" y="3816418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4.5 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11633" y="3816418"/>
            <a:ext cx="684076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1873690" y="5101376"/>
            <a:ext cx="1138649" cy="343848"/>
          </a:xfrm>
          <a:prstGeom prst="wedgeRectCallout">
            <a:avLst>
              <a:gd name="adj1" fmla="val 43007"/>
              <a:gd name="adj2" fmla="val -378204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No previous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value accepted by S3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3765489">
            <a:off x="4529110" y="3398193"/>
            <a:ext cx="832083" cy="1927306"/>
          </a:xfrm>
          <a:prstGeom prst="ellipse">
            <a:avLst/>
          </a:prstGeom>
          <a:noFill/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Explosion 1 39"/>
          <p:cNvSpPr/>
          <p:nvPr/>
        </p:nvSpPr>
        <p:spPr bwMode="auto">
          <a:xfrm>
            <a:off x="3932718" y="3722825"/>
            <a:ext cx="286927" cy="355233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2190669" y="2218054"/>
            <a:ext cx="1322620" cy="382340"/>
          </a:xfrm>
          <a:prstGeom prst="wedgeRectCallout">
            <a:avLst>
              <a:gd name="adj1" fmla="val 14318"/>
              <a:gd name="adj2" fmla="val 174367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Start</a:t>
            </a:r>
            <a:r>
              <a:rPr kumimoji="0" lang="en-US" sz="1000" b="0" i="0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again =&gt; will learn the value Y</a:t>
            </a:r>
            <a:endParaRPr kumimoji="0" lang="cs-CZ" sz="1000" b="1" i="0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765084" y="3114509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Curved Connector 42"/>
          <p:cNvCxnSpPr>
            <a:stCxn id="17" idx="0"/>
            <a:endCxn id="42" idx="0"/>
          </p:cNvCxnSpPr>
          <p:nvPr/>
        </p:nvCxnSpPr>
        <p:spPr bwMode="auto">
          <a:xfrm rot="5400000" flipH="1" flipV="1">
            <a:off x="4191057" y="1291535"/>
            <a:ext cx="12700" cy="364594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37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Paxos </a:t>
            </a:r>
            <a:r>
              <a:rPr lang="en-US" dirty="0" err="1"/>
              <a:t>livelock</a:t>
            </a:r>
            <a:r>
              <a:rPr lang="en-US" dirty="0"/>
              <a:t> possible!!!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randomize restart time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Leader role </a:t>
            </a:r>
            <a:r>
              <a:rPr lang="en-US" dirty="0"/>
              <a:t>– leader election 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1721904" y="2564904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21904" y="2920138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21904" y="3275372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21904" y="3630606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S4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267744" y="2711323"/>
            <a:ext cx="5040560" cy="1420936"/>
            <a:chOff x="2267744" y="2060848"/>
            <a:chExt cx="4104456" cy="1420936"/>
          </a:xfrm>
        </p:grpSpPr>
        <p:cxnSp>
          <p:nvCxnSpPr>
            <p:cNvPr id="49" name="Straight Connector 48"/>
            <p:cNvCxnSpPr/>
            <p:nvPr/>
          </p:nvCxnSpPr>
          <p:spPr bwMode="auto">
            <a:xfrm>
              <a:off x="2267744" y="2060848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2267744" y="2416082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2267744" y="2771316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267744" y="3126550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2267744" y="3481784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</p:grpSp>
      <p:sp>
        <p:nvSpPr>
          <p:cNvPr id="54" name="TextBox 53"/>
          <p:cNvSpPr txBox="1"/>
          <p:nvPr/>
        </p:nvSpPr>
        <p:spPr>
          <a:xfrm>
            <a:off x="1721904" y="3985840"/>
            <a:ext cx="42191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94408" y="4119747"/>
            <a:ext cx="413896" cy="216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time</a:t>
            </a:r>
            <a:endParaRPr lang="cs-CZ" sz="800" i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2327475" y="2611870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1316105" y="2611870"/>
            <a:ext cx="231559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1312601" y="4032806"/>
            <a:ext cx="231559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327475" y="2950114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2327475" y="3305347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1" name="Straight Arrow Connector 60"/>
          <p:cNvCxnSpPr>
            <a:stCxn id="57" idx="3"/>
            <a:endCxn id="44" idx="1"/>
          </p:cNvCxnSpPr>
          <p:nvPr/>
        </p:nvCxnSpPr>
        <p:spPr bwMode="auto">
          <a:xfrm>
            <a:off x="1547664" y="2719882"/>
            <a:ext cx="17424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58" idx="3"/>
            <a:endCxn id="54" idx="1"/>
          </p:cNvCxnSpPr>
          <p:nvPr/>
        </p:nvCxnSpPr>
        <p:spPr bwMode="auto">
          <a:xfrm>
            <a:off x="1544160" y="4140818"/>
            <a:ext cx="17774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ounded Rectangle 62"/>
          <p:cNvSpPr/>
          <p:nvPr/>
        </p:nvSpPr>
        <p:spPr bwMode="auto">
          <a:xfrm>
            <a:off x="3540403" y="2610517"/>
            <a:ext cx="720080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968044" y="3669012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A3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.5 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4968044" y="4022562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A3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.5 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7891" y="2588243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7891" y="4009179"/>
            <a:ext cx="627095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Value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918580" y="4035359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918580" y="3690169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2918580" y="3313779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P3.5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3540403" y="2950114"/>
            <a:ext cx="720080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540403" y="3305347"/>
            <a:ext cx="720080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4384413" y="2611870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4384413" y="2950114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4384413" y="3305347"/>
            <a:ext cx="497893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P4.1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4968044" y="3313778"/>
            <a:ext cx="684076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A3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.5 Y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5750093" y="4035359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P5.5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5750093" y="3690169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P5.5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5750093" y="3313779"/>
            <a:ext cx="497893" cy="216024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P5.5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6345959" y="2610517"/>
            <a:ext cx="720080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A4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6345959" y="2950114"/>
            <a:ext cx="720080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A4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6345959" y="3305347"/>
            <a:ext cx="720080" cy="216024"/>
          </a:xfrm>
          <a:prstGeom prst="round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</a:rPr>
              <a:t>A4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.1 X</a:t>
            </a:r>
            <a:endParaRPr kumimoji="0" lang="cs-CZ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3473774" y="3275372"/>
            <a:ext cx="882202" cy="309957"/>
            <a:chOff x="3473774" y="2624897"/>
            <a:chExt cx="882202" cy="309957"/>
          </a:xfrm>
        </p:grpSpPr>
        <p:cxnSp>
          <p:nvCxnSpPr>
            <p:cNvPr id="84" name="Straight Connector 83"/>
            <p:cNvCxnSpPr/>
            <p:nvPr/>
          </p:nvCxnSpPr>
          <p:spPr bwMode="auto">
            <a:xfrm flipH="1">
              <a:off x="3473774" y="2624897"/>
              <a:ext cx="844010" cy="3099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473774" y="2624897"/>
              <a:ext cx="882202" cy="3099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4867891" y="3275372"/>
            <a:ext cx="882202" cy="309957"/>
            <a:chOff x="3473774" y="2624897"/>
            <a:chExt cx="882202" cy="309957"/>
          </a:xfrm>
        </p:grpSpPr>
        <p:cxnSp>
          <p:nvCxnSpPr>
            <p:cNvPr id="87" name="Straight Connector 86"/>
            <p:cNvCxnSpPr/>
            <p:nvPr/>
          </p:nvCxnSpPr>
          <p:spPr bwMode="auto">
            <a:xfrm flipH="1">
              <a:off x="3473774" y="2624897"/>
              <a:ext cx="844010" cy="3099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3473774" y="2624897"/>
              <a:ext cx="882202" cy="3099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9" name="Group 88"/>
          <p:cNvGrpSpPr/>
          <p:nvPr/>
        </p:nvGrpSpPr>
        <p:grpSpPr>
          <a:xfrm>
            <a:off x="6309204" y="3275372"/>
            <a:ext cx="882202" cy="309957"/>
            <a:chOff x="3473774" y="2624897"/>
            <a:chExt cx="882202" cy="309957"/>
          </a:xfrm>
        </p:grpSpPr>
        <p:cxnSp>
          <p:nvCxnSpPr>
            <p:cNvPr id="90" name="Straight Connector 89"/>
            <p:cNvCxnSpPr/>
            <p:nvPr/>
          </p:nvCxnSpPr>
          <p:spPr bwMode="auto">
            <a:xfrm flipH="1">
              <a:off x="3473774" y="2624897"/>
              <a:ext cx="844010" cy="3099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3473774" y="2624897"/>
              <a:ext cx="882202" cy="3099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133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Basic Paxos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intensive</a:t>
            </a:r>
          </a:p>
          <a:p>
            <a:pPr lvl="1"/>
            <a:r>
              <a:rPr lang="en-US" dirty="0"/>
              <a:t>Leader should reduce conflicts</a:t>
            </a:r>
          </a:p>
          <a:p>
            <a:pPr lvl="1"/>
            <a:r>
              <a:rPr lang="en-US" dirty="0"/>
              <a:t>Aim to eliminate Prepare requests</a:t>
            </a:r>
          </a:p>
          <a:p>
            <a:r>
              <a:rPr lang="en-US" dirty="0"/>
              <a:t>Ensure full replication</a:t>
            </a:r>
          </a:p>
          <a:p>
            <a:r>
              <a:rPr lang="en-US" dirty="0"/>
              <a:t>Changes in topology</a:t>
            </a:r>
          </a:p>
          <a:p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Multi Paxos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31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efficiency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Leader </a:t>
            </a:r>
          </a:p>
          <a:p>
            <a:pPr lvl="1"/>
            <a:r>
              <a:rPr lang="en-US" dirty="0"/>
              <a:t>Only Leader will propose new values</a:t>
            </a:r>
          </a:p>
          <a:p>
            <a:pPr lvl="2"/>
            <a:r>
              <a:rPr lang="en-US" dirty="0"/>
              <a:t>Accepts requests from clients</a:t>
            </a:r>
          </a:p>
          <a:p>
            <a:pPr lvl="2"/>
            <a:r>
              <a:rPr lang="en-US" dirty="0"/>
              <a:t>Acts as proposer and acceptor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Leader must be Elected</a:t>
            </a:r>
          </a:p>
          <a:p>
            <a:pPr lvl="2"/>
            <a:r>
              <a:rPr lang="en-US" dirty="0"/>
              <a:t>Simple algorithm = elect leader with the highest ID</a:t>
            </a:r>
          </a:p>
          <a:p>
            <a:pPr lvl="2"/>
            <a:r>
              <a:rPr lang="en-US" dirty="0"/>
              <a:t>Needs to implement a heartbeat</a:t>
            </a:r>
          </a:p>
          <a:p>
            <a:pPr lvl="2"/>
            <a:endParaRPr lang="en-US" dirty="0"/>
          </a:p>
          <a:p>
            <a:r>
              <a:rPr lang="en-US" dirty="0"/>
              <a:t>If not leader</a:t>
            </a:r>
          </a:p>
          <a:p>
            <a:pPr lvl="1"/>
            <a:r>
              <a:rPr lang="en-US" dirty="0"/>
              <a:t>Reject client requests (redirect to leader)</a:t>
            </a:r>
          </a:p>
          <a:p>
            <a:pPr lvl="1"/>
            <a:r>
              <a:rPr lang="en-US" dirty="0"/>
              <a:t>Act only as acceptor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83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Spefics</a:t>
            </a:r>
            <a:r>
              <a:rPr lang="en-US" dirty="0"/>
              <a:t> of distributed programming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by message passing</a:t>
            </a:r>
          </a:p>
          <a:p>
            <a:r>
              <a:rPr lang="en-US" dirty="0"/>
              <a:t>Considerable time to pass the network</a:t>
            </a:r>
          </a:p>
          <a:p>
            <a:r>
              <a:rPr lang="en-US" dirty="0"/>
              <a:t>Non-reliable network</a:t>
            </a:r>
          </a:p>
          <a:p>
            <a:r>
              <a:rPr lang="en-US" dirty="0"/>
              <a:t>Time is not synchronized on all nodes</a:t>
            </a:r>
          </a:p>
          <a:p>
            <a:r>
              <a:rPr lang="en-US" dirty="0"/>
              <a:t>Consistency cannot be ensured</a:t>
            </a:r>
          </a:p>
          <a:p>
            <a:endParaRPr lang="en-US" dirty="0"/>
          </a:p>
          <a:p>
            <a:r>
              <a:rPr lang="en-US" dirty="0"/>
              <a:t>Consensus problem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56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efficiency - </a:t>
            </a:r>
            <a:r>
              <a:rPr lang="en-US" dirty="0" err="1"/>
              <a:t>cont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# of Prepares</a:t>
            </a:r>
          </a:p>
          <a:p>
            <a:pPr lvl="1"/>
            <a:r>
              <a:rPr lang="en-US" dirty="0"/>
              <a:t>Remember why we need prepares?</a:t>
            </a:r>
          </a:p>
          <a:p>
            <a:pPr lvl="1"/>
            <a:r>
              <a:rPr lang="en-US" dirty="0"/>
              <a:t>To block old proposals (promise not to accept an old proposal)</a:t>
            </a:r>
          </a:p>
          <a:p>
            <a:pPr lvl="1"/>
            <a:r>
              <a:rPr lang="en-US" dirty="0"/>
              <a:t>Find out about possibly chosen values</a:t>
            </a:r>
          </a:p>
          <a:p>
            <a:pPr lvl="1"/>
            <a:endParaRPr lang="en-US" dirty="0"/>
          </a:p>
          <a:p>
            <a:r>
              <a:rPr lang="en-US" dirty="0"/>
              <a:t>Improvement:</a:t>
            </a:r>
          </a:p>
          <a:p>
            <a:pPr lvl="1"/>
            <a:r>
              <a:rPr lang="en-US" dirty="0"/>
              <a:t>make the proposal number global</a:t>
            </a:r>
          </a:p>
          <a:p>
            <a:pPr lvl="1"/>
            <a:r>
              <a:rPr lang="en-US" dirty="0"/>
              <a:t>acceptor will indicate if </a:t>
            </a:r>
            <a:r>
              <a:rPr lang="en-US" dirty="0" err="1"/>
              <a:t>noMoreAccepted</a:t>
            </a:r>
            <a:r>
              <a:rPr lang="en-US" dirty="0"/>
              <a:t> after the current one</a:t>
            </a:r>
          </a:p>
          <a:p>
            <a:pPr lvl="1"/>
            <a:r>
              <a:rPr lang="en-US" dirty="0"/>
              <a:t>if acceptor responds to Prepare with </a:t>
            </a:r>
            <a:r>
              <a:rPr lang="en-US" dirty="0" err="1"/>
              <a:t>noMoreAccepted</a:t>
            </a:r>
            <a:r>
              <a:rPr lang="en-US" dirty="0"/>
              <a:t>, skip future Prepares with that acceptor (until Accept rejected)</a:t>
            </a:r>
          </a:p>
          <a:p>
            <a:pPr lvl="1"/>
            <a:r>
              <a:rPr lang="en-US" dirty="0"/>
              <a:t>Once leader receives </a:t>
            </a:r>
            <a:r>
              <a:rPr lang="en-US" dirty="0" err="1"/>
              <a:t>noMoreAccepted</a:t>
            </a:r>
            <a:r>
              <a:rPr lang="en-US" dirty="0"/>
              <a:t> from majority of acceptors, no need for Prepare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Only 1 round of calls needed per log entry (Accepts)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541743" y="2840586"/>
            <a:ext cx="1322620" cy="524914"/>
          </a:xfrm>
          <a:prstGeom prst="wedgeRectCallout">
            <a:avLst>
              <a:gd name="adj1" fmla="val -125270"/>
              <a:gd name="adj2" fmla="val 299666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Happens when someone else becomes a leader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3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Disclosure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Need to propagate log entries to really all entities, not only to the majority of them</a:t>
            </a:r>
          </a:p>
          <a:p>
            <a:pPr lvl="1"/>
            <a:r>
              <a:rPr lang="en-US" sz="1800" dirty="0"/>
              <a:t>full replication</a:t>
            </a:r>
          </a:p>
          <a:p>
            <a:pPr lvl="1"/>
            <a:r>
              <a:rPr lang="en-US" sz="1800" dirty="0"/>
              <a:t>so far only proposer knows when an entry is chosen</a:t>
            </a:r>
          </a:p>
          <a:p>
            <a:pPr lvl="1"/>
            <a:r>
              <a:rPr lang="en-US" sz="1800" dirty="0"/>
              <a:t>all servers should know!</a:t>
            </a:r>
          </a:p>
          <a:p>
            <a:r>
              <a:rPr lang="en-US" sz="2400" dirty="0"/>
              <a:t>Solution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keep retrying Accepts until all acceptors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track chosen entries</a:t>
            </a:r>
          </a:p>
          <a:p>
            <a:pPr marL="1314450" lvl="2" indent="-457200"/>
            <a:r>
              <a:rPr lang="en-US" sz="1600" dirty="0"/>
              <a:t>Mark entries that are known to be chosen: </a:t>
            </a:r>
            <a:r>
              <a:rPr lang="en-US" sz="1600" dirty="0" err="1"/>
              <a:t>acceptedProposal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 = ∞</a:t>
            </a:r>
          </a:p>
          <a:p>
            <a:pPr marL="1314450" lvl="2" indent="-457200"/>
            <a:r>
              <a:rPr lang="en-US" sz="1600" dirty="0"/>
              <a:t>Each server maintains </a:t>
            </a:r>
            <a:r>
              <a:rPr lang="en-US" sz="1600" i="1" dirty="0" err="1">
                <a:solidFill>
                  <a:srgbClr val="FF0000"/>
                </a:solidFill>
              </a:rPr>
              <a:t>firstUnchosenIndex</a:t>
            </a:r>
            <a:r>
              <a:rPr lang="en-US" sz="1600" dirty="0"/>
              <a:t>, first entry not to be marked as chosen yet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Proposer tells acceptors about the chosen entries</a:t>
            </a:r>
          </a:p>
          <a:p>
            <a:pPr marL="1314450" lvl="2" indent="-457200"/>
            <a:r>
              <a:rPr lang="en-US" sz="1600" dirty="0"/>
              <a:t>Include the </a:t>
            </a:r>
            <a:r>
              <a:rPr lang="en-US" sz="1600" i="1" dirty="0" err="1">
                <a:solidFill>
                  <a:srgbClr val="FF0000"/>
                </a:solidFill>
              </a:rPr>
              <a:t>firstUnchosenIndex</a:t>
            </a:r>
            <a:r>
              <a:rPr lang="en-US" sz="1600" dirty="0"/>
              <a:t> in Accept calls</a:t>
            </a:r>
          </a:p>
          <a:p>
            <a:pPr marL="1314450" lvl="2" indent="-457200"/>
            <a:r>
              <a:rPr lang="en-US" sz="1600" dirty="0"/>
              <a:t>Acceptor marks all entries </a:t>
            </a:r>
            <a:r>
              <a:rPr lang="en-US" sz="1600" i="1" dirty="0" err="1"/>
              <a:t>i</a:t>
            </a:r>
            <a:r>
              <a:rPr lang="en-US" sz="1600" dirty="0"/>
              <a:t> as chosen if:</a:t>
            </a:r>
          </a:p>
          <a:p>
            <a:pPr marL="1771650" lvl="3" indent="-457200"/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&lt;</a:t>
            </a:r>
            <a:r>
              <a:rPr lang="en-US" sz="1200" dirty="0"/>
              <a:t> </a:t>
            </a:r>
            <a:r>
              <a:rPr lang="en-US" sz="1200" dirty="0" err="1"/>
              <a:t>request.firstUnchosenIndex</a:t>
            </a:r>
            <a:endParaRPr lang="en-US" sz="1200" dirty="0"/>
          </a:p>
          <a:p>
            <a:pPr marL="1771650" lvl="3" indent="-457200"/>
            <a:r>
              <a:rPr lang="en-US" sz="1200" i="1" dirty="0" err="1"/>
              <a:t>acceptedProposal</a:t>
            </a:r>
            <a:r>
              <a:rPr lang="en-US" sz="1200" i="1" dirty="0"/>
              <a:t>[</a:t>
            </a:r>
            <a:r>
              <a:rPr lang="en-US" sz="1200" i="1" dirty="0" err="1"/>
              <a:t>i</a:t>
            </a:r>
            <a:r>
              <a:rPr lang="en-US" sz="1200" i="1" dirty="0"/>
              <a:t>] == </a:t>
            </a:r>
            <a:r>
              <a:rPr lang="en-US" sz="1200" i="1" dirty="0" err="1"/>
              <a:t>request.proposal</a:t>
            </a:r>
            <a:endParaRPr lang="en-US" sz="12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179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cont.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 </a:t>
            </a:r>
            <a:r>
              <a:rPr lang="cs-CZ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Rectangle 4"/>
          <p:cNvSpPr/>
          <p:nvPr/>
        </p:nvSpPr>
        <p:spPr bwMode="auto">
          <a:xfrm>
            <a:off x="4569783" y="20608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∞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04048" y="20608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36096" y="20608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68144" y="2060848"/>
            <a:ext cx="432048" cy="432048"/>
          </a:xfrm>
          <a:prstGeom prst="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2.5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300192" y="20608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32240" y="2060848"/>
            <a:ext cx="432048" cy="432048"/>
          </a:xfrm>
          <a:prstGeom prst="rect">
            <a:avLst/>
          </a:prstGeom>
          <a:solidFill>
            <a:srgbClr val="FFEDB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3.4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341" y="1774677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5389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98323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4928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66976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02922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7174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51426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5678" y="17746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41916" y="1390851"/>
            <a:ext cx="970138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Acceptor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3618" y="1390851"/>
            <a:ext cx="978153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Proposer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779912" y="1196752"/>
            <a:ext cx="0" cy="4176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ight Arrow 27"/>
          <p:cNvSpPr/>
          <p:nvPr/>
        </p:nvSpPr>
        <p:spPr bwMode="auto">
          <a:xfrm>
            <a:off x="3608710" y="3117029"/>
            <a:ext cx="720080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5576" y="2598012"/>
            <a:ext cx="2767424" cy="1398075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Accept(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proposal = 3.4,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index = 8,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value=v,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firstUnchosenIndex</a:t>
            </a:r>
            <a:r>
              <a:rPr lang="en-US" dirty="0">
                <a:solidFill>
                  <a:schemeClr val="tx1"/>
                </a:solidFill>
              </a:rPr>
              <a:t> = 7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569783" y="36004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∞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04048" y="36004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436096" y="36004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868144" y="3600448"/>
            <a:ext cx="432048" cy="432048"/>
          </a:xfrm>
          <a:prstGeom prst="rect">
            <a:avLst/>
          </a:prstGeom>
          <a:solidFill>
            <a:srgbClr val="6DD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2.5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300192" y="36004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3341" y="3314277"/>
            <a:ext cx="298480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5389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98323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34928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6976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02922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6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27174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51426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75678" y="3314277"/>
            <a:ext cx="298480" cy="309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9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725555" y="3600448"/>
            <a:ext cx="432048" cy="432048"/>
          </a:xfrm>
          <a:prstGeom prst="rect">
            <a:avLst/>
          </a:prstGeom>
          <a:solidFill>
            <a:srgbClr val="99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l" defTabSz="914400">
              <a:lnSpc>
                <a:spcPct val="100000"/>
              </a:lnSpc>
              <a:buClrTx/>
              <a:buSzTx/>
            </a:pPr>
            <a:r>
              <a:rPr lang="en-US" sz="1800">
                <a:solidFill>
                  <a:schemeClr val="tx1"/>
                </a:solidFill>
                <a:latin typeface="Arial" pitchFamily="34" charset="0"/>
              </a:rPr>
              <a:t>∞</a:t>
            </a:r>
            <a:endParaRPr lang="cs-CZ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580744" y="3600448"/>
            <a:ext cx="432048" cy="432048"/>
          </a:xfrm>
          <a:prstGeom prst="rect">
            <a:avLst/>
          </a:prstGeom>
          <a:solidFill>
            <a:srgbClr val="FFEDB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3.4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4741324" y="4875276"/>
            <a:ext cx="2073862" cy="936651"/>
          </a:xfrm>
          <a:prstGeom prst="wedgeRectCallout">
            <a:avLst>
              <a:gd name="adj1" fmla="val 55548"/>
              <a:gd name="adj2" fmla="val -147793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my acceptance if obsolete, something else has been chosen here, now being asked to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accept elsewhere. Mark it as chosen and wait for the value.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Curved Connector 48"/>
          <p:cNvCxnSpPr>
            <a:endCxn id="42" idx="0"/>
          </p:cNvCxnSpPr>
          <p:nvPr/>
        </p:nvCxnSpPr>
        <p:spPr bwMode="auto">
          <a:xfrm flipV="1">
            <a:off x="3355050" y="3314277"/>
            <a:ext cx="4021364" cy="336944"/>
          </a:xfrm>
          <a:prstGeom prst="curvedConnector4">
            <a:avLst>
              <a:gd name="adj1" fmla="val 48144"/>
              <a:gd name="adj2" fmla="val 16784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ular Callout 49"/>
          <p:cNvSpPr/>
          <p:nvPr/>
        </p:nvSpPr>
        <p:spPr bwMode="auto">
          <a:xfrm>
            <a:off x="971600" y="5019292"/>
            <a:ext cx="2073862" cy="497940"/>
          </a:xfrm>
          <a:prstGeom prst="wedgeRectCallout">
            <a:avLst>
              <a:gd name="adj1" fmla="val 61007"/>
              <a:gd name="adj2" fmla="val -300678"/>
            </a:avLst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  <a:latin typeface="Arial" pitchFamily="34" charset="0"/>
              </a:rPr>
              <a:t>Everything below 7 is chosen, acceptors may mark positions for proposal 3.4 as chosen</a:t>
            </a:r>
            <a:endParaRPr kumimoji="0" lang="cs-CZ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disclosure final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3688" y="908720"/>
            <a:ext cx="8572500" cy="4749800"/>
          </a:xfrm>
        </p:spPr>
        <p:txBody>
          <a:bodyPr/>
          <a:lstStyle/>
          <a:p>
            <a:r>
              <a:rPr lang="en-US" dirty="0"/>
              <a:t>The Acceptor may still not have the full log replicated.</a:t>
            </a:r>
          </a:p>
          <a:p>
            <a:r>
              <a:rPr lang="en-US" dirty="0"/>
              <a:t>Solution: it returns to the acceptor his </a:t>
            </a:r>
            <a:r>
              <a:rPr lang="en-US" i="1" dirty="0" err="1"/>
              <a:t>firstUnchosenIndex</a:t>
            </a:r>
            <a:endParaRPr lang="en-US" dirty="0"/>
          </a:p>
          <a:p>
            <a:r>
              <a:rPr lang="en-US" dirty="0"/>
              <a:t>If the Proposer sees, that </a:t>
            </a:r>
            <a:r>
              <a:rPr lang="en-US" dirty="0" err="1"/>
              <a:t>proposer.firstUnchosenIndex</a:t>
            </a:r>
            <a:r>
              <a:rPr lang="en-US" dirty="0"/>
              <a:t> &lt; </a:t>
            </a:r>
            <a:r>
              <a:rPr lang="en-US" dirty="0" err="1"/>
              <a:t>acceptor.firstUnchosenIndex</a:t>
            </a:r>
            <a:r>
              <a:rPr lang="en-US" dirty="0"/>
              <a:t> then</a:t>
            </a:r>
          </a:p>
          <a:p>
            <a:pPr lvl="1"/>
            <a:r>
              <a:rPr lang="en-US" dirty="0"/>
              <a:t>proposer sends Success(index, v) message for all indexes missing</a:t>
            </a:r>
          </a:p>
          <a:p>
            <a:pPr lvl="1"/>
            <a:r>
              <a:rPr lang="en-US" dirty="0"/>
              <a:t>acceptor remembers </a:t>
            </a:r>
          </a:p>
          <a:p>
            <a:pPr lvl="2"/>
            <a:r>
              <a:rPr lang="en-US" dirty="0" err="1"/>
              <a:t>acceptedValue</a:t>
            </a:r>
            <a:r>
              <a:rPr lang="en-US" dirty="0"/>
              <a:t>[index] = v</a:t>
            </a:r>
          </a:p>
          <a:p>
            <a:pPr lvl="2"/>
            <a:r>
              <a:rPr lang="en-US" dirty="0" err="1"/>
              <a:t>acceptedProposal</a:t>
            </a:r>
            <a:r>
              <a:rPr lang="en-US" dirty="0"/>
              <a:t>[index] = </a:t>
            </a:r>
            <a:r>
              <a:rPr lang="en-US" dirty="0">
                <a:latin typeface="Arial" pitchFamily="34" charset="0"/>
              </a:rPr>
              <a:t>∞</a:t>
            </a:r>
          </a:p>
          <a:p>
            <a:pPr lvl="2"/>
            <a:r>
              <a:rPr lang="en-US" dirty="0">
                <a:latin typeface="Arial" pitchFamily="34" charset="0"/>
              </a:rPr>
              <a:t>returns </a:t>
            </a:r>
            <a:r>
              <a:rPr lang="en-US" dirty="0" err="1">
                <a:latin typeface="Arial" pitchFamily="34" charset="0"/>
              </a:rPr>
              <a:t>firstUnchosenIndex</a:t>
            </a:r>
            <a:endParaRPr lang="en-US" dirty="0">
              <a:latin typeface="Arial" pitchFamily="34" charset="0"/>
            </a:endParaRPr>
          </a:p>
          <a:p>
            <a:pPr lvl="2"/>
            <a:r>
              <a:rPr lang="en-US" dirty="0">
                <a:latin typeface="Arial" pitchFamily="34" charset="0"/>
              </a:rPr>
              <a:t>proposer sends additional Success message if needed</a:t>
            </a: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 </a:t>
            </a:r>
            <a:r>
              <a:rPr lang="cs-CZ"/>
              <a:t>2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problem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3565872"/>
            <a:ext cx="8572500" cy="2959472"/>
          </a:xfrm>
        </p:spPr>
        <p:txBody>
          <a:bodyPr/>
          <a:lstStyle/>
          <a:p>
            <a:r>
              <a:rPr lang="en-US" sz="2000" dirty="0"/>
              <a:t>Any of the machines reacts on external inputs</a:t>
            </a:r>
          </a:p>
          <a:p>
            <a:r>
              <a:rPr lang="en-US" sz="2000" dirty="0"/>
              <a:t>They get synchronized = proper replication</a:t>
            </a:r>
          </a:p>
          <a:p>
            <a:r>
              <a:rPr lang="en-US" sz="2000" dirty="0"/>
              <a:t>In the case of failure, any of them can carry on functioning</a:t>
            </a:r>
          </a:p>
          <a:p>
            <a:r>
              <a:rPr lang="en-US" sz="2000" dirty="0"/>
              <a:t>Log is propagated to all machines </a:t>
            </a:r>
            <a:r>
              <a:rPr lang="en-US" sz="2000" dirty="0">
                <a:solidFill>
                  <a:srgbClr val="FF0000"/>
                </a:solidFill>
              </a:rPr>
              <a:t>&lt;&lt;&lt;&lt; consensus</a:t>
            </a:r>
          </a:p>
          <a:p>
            <a:r>
              <a:rPr lang="en-US" sz="2000" dirty="0"/>
              <a:t>A consensus of the state of the log must be found</a:t>
            </a:r>
          </a:p>
          <a:p>
            <a:r>
              <a:rPr lang="en-US" sz="2000" dirty="0"/>
              <a:t>We consider non Byzantine behavior (server may stop but do not behave in a malicious way)</a:t>
            </a:r>
            <a:endParaRPr lang="cs-CZ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auto">
          <a:xfrm>
            <a:off x="1619672" y="1938536"/>
            <a:ext cx="1368152" cy="1490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Machine 1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707904" y="1938536"/>
            <a:ext cx="1368152" cy="1490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Machine 2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96136" y="1938536"/>
            <a:ext cx="1368152" cy="1490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Machine 3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67744" y="2395736"/>
            <a:ext cx="64807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State machine</a:t>
            </a:r>
            <a:endParaRPr kumimoji="0" 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327910" y="2395736"/>
            <a:ext cx="64807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State machine</a:t>
            </a:r>
            <a:endParaRPr kumimoji="0" 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444208" y="2395736"/>
            <a:ext cx="64807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State machine</a:t>
            </a:r>
            <a:endParaRPr kumimoji="0" 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Cloud 12"/>
          <p:cNvSpPr/>
          <p:nvPr/>
        </p:nvSpPr>
        <p:spPr bwMode="auto">
          <a:xfrm>
            <a:off x="2843808" y="548680"/>
            <a:ext cx="3816424" cy="1146844"/>
          </a:xfrm>
          <a:prstGeom prst="cloud">
            <a:avLst/>
          </a:prstGeom>
          <a:solidFill>
            <a:srgbClr val="E7F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Clients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4353" y="1027132"/>
            <a:ext cx="64807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Client 1</a:t>
            </a:r>
            <a:endParaRPr kumimoji="0" 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88934" y="1039180"/>
            <a:ext cx="64807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Client 2</a:t>
            </a:r>
            <a:endParaRPr kumimoji="0" 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76056" y="1039180"/>
            <a:ext cx="648072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Client 2</a:t>
            </a:r>
            <a:endParaRPr kumimoji="0" lang="cs-CZ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875653" y="3166120"/>
            <a:ext cx="1144619" cy="190872"/>
            <a:chOff x="7315813" y="2407137"/>
            <a:chExt cx="1144619" cy="19087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605347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890375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8172400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15813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76327" y="2924443"/>
            <a:ext cx="436338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Log</a:t>
            </a:r>
            <a:endParaRPr lang="cs-CZ" sz="110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85276" y="3166120"/>
            <a:ext cx="1144619" cy="190872"/>
            <a:chOff x="7315813" y="2407137"/>
            <a:chExt cx="1144619" cy="190872"/>
          </a:xfrm>
        </p:grpSpPr>
        <p:sp>
          <p:nvSpPr>
            <p:cNvPr id="24" name="Rectangle 23"/>
            <p:cNvSpPr/>
            <p:nvPr/>
          </p:nvSpPr>
          <p:spPr bwMode="auto">
            <a:xfrm>
              <a:off x="7605347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90375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8172400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315813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685950" y="2924443"/>
            <a:ext cx="436338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Log</a:t>
            </a:r>
            <a:endParaRPr lang="cs-CZ" sz="11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766078" y="3166120"/>
            <a:ext cx="1144619" cy="190872"/>
            <a:chOff x="7315813" y="2407137"/>
            <a:chExt cx="1144619" cy="190872"/>
          </a:xfrm>
        </p:grpSpPr>
        <p:sp>
          <p:nvSpPr>
            <p:cNvPr id="30" name="Rectangle 29"/>
            <p:cNvSpPr/>
            <p:nvPr/>
          </p:nvSpPr>
          <p:spPr bwMode="auto">
            <a:xfrm>
              <a:off x="7605347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890375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8172400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315813" y="2407137"/>
              <a:ext cx="288032" cy="1908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666752" y="2924443"/>
            <a:ext cx="436338" cy="263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Log</a:t>
            </a:r>
            <a:endParaRPr lang="cs-CZ" sz="11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16" idx="2"/>
            <a:endCxn id="8" idx="0"/>
          </p:cNvCxnSpPr>
          <p:nvPr/>
        </p:nvCxnSpPr>
        <p:spPr bwMode="auto">
          <a:xfrm>
            <a:off x="5400092" y="1399220"/>
            <a:ext cx="1080120" cy="539316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Sun 36"/>
          <p:cNvSpPr/>
          <p:nvPr/>
        </p:nvSpPr>
        <p:spPr bwMode="auto">
          <a:xfrm>
            <a:off x="1666752" y="2276872"/>
            <a:ext cx="528984" cy="528707"/>
          </a:xfrm>
          <a:prstGeom prst="su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Sun 39"/>
          <p:cNvSpPr/>
          <p:nvPr/>
        </p:nvSpPr>
        <p:spPr bwMode="auto">
          <a:xfrm>
            <a:off x="3753415" y="2276872"/>
            <a:ext cx="528984" cy="528707"/>
          </a:xfrm>
          <a:prstGeom prst="su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Sun 42"/>
          <p:cNvSpPr/>
          <p:nvPr/>
        </p:nvSpPr>
        <p:spPr bwMode="auto">
          <a:xfrm>
            <a:off x="5843216" y="2276872"/>
            <a:ext cx="528984" cy="528707"/>
          </a:xfrm>
          <a:prstGeom prst="su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280988" y="1268760"/>
            <a:ext cx="978644" cy="504056"/>
          </a:xfrm>
          <a:prstGeom prst="wedgeRectCallout">
            <a:avLst>
              <a:gd name="adj1" fmla="val 103954"/>
              <a:gd name="adj2" fmla="val 17611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Consensus module</a:t>
            </a:r>
            <a:endPara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5" name="Straight Arrow Connector 44"/>
          <p:cNvCxnSpPr>
            <a:stCxn id="8" idx="0"/>
          </p:cNvCxnSpPr>
          <p:nvPr/>
        </p:nvCxnSpPr>
        <p:spPr bwMode="auto">
          <a:xfrm flipH="1">
            <a:off x="6163685" y="1938536"/>
            <a:ext cx="316527" cy="47564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Curved Connector 48"/>
          <p:cNvCxnSpPr>
            <a:stCxn id="43" idx="0"/>
            <a:endCxn id="40" idx="0"/>
          </p:cNvCxnSpPr>
          <p:nvPr/>
        </p:nvCxnSpPr>
        <p:spPr bwMode="auto">
          <a:xfrm rot="16200000" flipV="1">
            <a:off x="5062808" y="1231971"/>
            <a:ext cx="12700" cy="2089801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Curved Connector 52"/>
          <p:cNvCxnSpPr>
            <a:stCxn id="43" idx="0"/>
            <a:endCxn id="37" idx="0"/>
          </p:cNvCxnSpPr>
          <p:nvPr/>
        </p:nvCxnSpPr>
        <p:spPr bwMode="auto">
          <a:xfrm rot="16200000" flipV="1">
            <a:off x="4019476" y="188640"/>
            <a:ext cx="12700" cy="4176464"/>
          </a:xfrm>
          <a:prstGeom prst="curvedConnector3">
            <a:avLst>
              <a:gd name="adj1" fmla="val 2628315"/>
            </a:avLst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6008474" y="2661374"/>
            <a:ext cx="93876" cy="661174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>
            <a:off x="3927924" y="2661374"/>
            <a:ext cx="93876" cy="661174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1826282" y="2661374"/>
            <a:ext cx="93876" cy="661174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3" idx="0"/>
          </p:cNvCxnSpPr>
          <p:nvPr/>
        </p:nvCxnSpPr>
        <p:spPr bwMode="auto">
          <a:xfrm flipV="1">
            <a:off x="1910094" y="2683768"/>
            <a:ext cx="574562" cy="48235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3994460" y="2683768"/>
            <a:ext cx="574562" cy="48235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6085838" y="2683768"/>
            <a:ext cx="574562" cy="482352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Curved Connector 65"/>
          <p:cNvCxnSpPr>
            <a:endCxn id="16" idx="3"/>
          </p:cNvCxnSpPr>
          <p:nvPr/>
        </p:nvCxnSpPr>
        <p:spPr bwMode="auto">
          <a:xfrm rot="16200000" flipV="1">
            <a:off x="5639916" y="1303412"/>
            <a:ext cx="1176536" cy="1008112"/>
          </a:xfrm>
          <a:prstGeom prst="curvedConnector2">
            <a:avLst/>
          </a:prstGeom>
          <a:solidFill>
            <a:schemeClr val="accent1"/>
          </a:solidFill>
          <a:ln w="412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896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 problem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Replicated databases</a:t>
            </a:r>
          </a:p>
          <a:p>
            <a:r>
              <a:rPr lang="en-US" dirty="0"/>
              <a:t>Distributed agents</a:t>
            </a:r>
          </a:p>
          <a:p>
            <a:r>
              <a:rPr lang="en-US" dirty="0"/>
              <a:t>…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We accept when a consensus if found on majority of nodes</a:t>
            </a:r>
          </a:p>
          <a:p>
            <a:pPr lvl="1"/>
            <a:r>
              <a:rPr lang="en-US" dirty="0"/>
              <a:t>e.g. not all of them have to be up and running</a:t>
            </a:r>
          </a:p>
          <a:p>
            <a:pPr lvl="1"/>
            <a:r>
              <a:rPr lang="en-US" dirty="0"/>
              <a:t>we achieve a failure tolerance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8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990600"/>
            <a:ext cx="8572500" cy="474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Algorithm invented by Leslie </a:t>
            </a:r>
            <a:r>
              <a:rPr lang="en-US" dirty="0" err="1"/>
              <a:t>Lamport</a:t>
            </a:r>
            <a:endParaRPr lang="en-US" dirty="0"/>
          </a:p>
          <a:p>
            <a:r>
              <a:rPr lang="en-US" dirty="0"/>
              <a:t>Basic Paxos</a:t>
            </a:r>
          </a:p>
          <a:p>
            <a:pPr lvl="1"/>
            <a:r>
              <a:rPr lang="en-US" dirty="0"/>
              <a:t>One or more servers propose values</a:t>
            </a:r>
          </a:p>
          <a:p>
            <a:pPr lvl="1"/>
            <a:r>
              <a:rPr lang="en-US" dirty="0"/>
              <a:t>System must agree on just one </a:t>
            </a:r>
            <a:r>
              <a:rPr lang="en-US" dirty="0">
                <a:sym typeface="Wingdings" panose="05000000000000000000" pitchFamily="2" charset="2"/>
              </a:rPr>
              <a:t> the chosen one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Only one is chosen at a time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Multi-Paxos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Combine several instances of Basic Paxos to agree on series of values from the log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1026" name="Picture 2" descr="Výsledek obrázk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762000"/>
            <a:ext cx="1418876" cy="180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54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Basic Paxos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single value is chosen</a:t>
            </a:r>
          </a:p>
          <a:p>
            <a:r>
              <a:rPr lang="en-US" dirty="0"/>
              <a:t>A node never learns that a value has been chosen unless it really is</a:t>
            </a:r>
          </a:p>
          <a:p>
            <a:r>
              <a:rPr lang="en-US" dirty="0"/>
              <a:t>Some of the proposed values is finally chosen</a:t>
            </a:r>
          </a:p>
          <a:p>
            <a:r>
              <a:rPr lang="en-US" dirty="0"/>
              <a:t>If it is chosen, the nodes will learn about it </a:t>
            </a:r>
            <a:r>
              <a:rPr lang="en-US" dirty="0">
                <a:solidFill>
                  <a:srgbClr val="FF0000"/>
                </a:solidFill>
              </a:rPr>
              <a:t>eventually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66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nodes in Paxos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Proposers</a:t>
            </a:r>
          </a:p>
          <a:p>
            <a:pPr lvl="1"/>
            <a:r>
              <a:rPr lang="en-US" dirty="0"/>
              <a:t>Actively propose values into the log</a:t>
            </a:r>
          </a:p>
          <a:p>
            <a:pPr lvl="1"/>
            <a:r>
              <a:rPr lang="en-US" dirty="0"/>
              <a:t>Handle client requests  = listen for client requests and return them a value</a:t>
            </a:r>
          </a:p>
          <a:p>
            <a:r>
              <a:rPr lang="en-US" dirty="0"/>
              <a:t>Acceptors</a:t>
            </a:r>
          </a:p>
          <a:p>
            <a:pPr lvl="1"/>
            <a:r>
              <a:rPr lang="en-US" dirty="0"/>
              <a:t>Passively respond to proposes from proposers</a:t>
            </a:r>
          </a:p>
          <a:p>
            <a:pPr lvl="1"/>
            <a:r>
              <a:rPr lang="en-US" dirty="0"/>
              <a:t>Their responses represent votes to reach a consensus.</a:t>
            </a:r>
          </a:p>
          <a:p>
            <a:pPr lvl="1"/>
            <a:r>
              <a:rPr lang="en-US" dirty="0"/>
              <a:t>Store the chosen value (result of their voting)</a:t>
            </a:r>
          </a:p>
          <a:p>
            <a:r>
              <a:rPr lang="en-US" dirty="0"/>
              <a:t>Listeners</a:t>
            </a:r>
          </a:p>
          <a:p>
            <a:pPr lvl="1"/>
            <a:r>
              <a:rPr lang="en-US" dirty="0"/>
              <a:t>Want to know which value was chosen</a:t>
            </a:r>
          </a:p>
          <a:p>
            <a:pPr lvl="1"/>
            <a:r>
              <a:rPr lang="en-US" dirty="0"/>
              <a:t>…will be joined with Acceptors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97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approach (does not work)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single acceptor in the system only</a:t>
            </a:r>
          </a:p>
          <a:p>
            <a:endParaRPr lang="en-US" dirty="0"/>
          </a:p>
          <a:p>
            <a:r>
              <a:rPr lang="en-US" dirty="0"/>
              <a:t>What if the acceptor</a:t>
            </a:r>
            <a:br>
              <a:rPr lang="en-US" dirty="0"/>
            </a:br>
            <a:r>
              <a:rPr lang="en-US" dirty="0"/>
              <a:t>crashes?</a:t>
            </a:r>
          </a:p>
          <a:p>
            <a:pPr lvl="1"/>
            <a:r>
              <a:rPr lang="en-US" dirty="0"/>
              <a:t>we what the system to work when</a:t>
            </a:r>
            <a:br>
              <a:rPr lang="en-US" dirty="0"/>
            </a:br>
            <a:r>
              <a:rPr lang="en-US" dirty="0"/>
              <a:t>the majority of servers are working!</a:t>
            </a:r>
          </a:p>
          <a:p>
            <a:r>
              <a:rPr lang="en-US" dirty="0"/>
              <a:t>Solution: a quorum</a:t>
            </a:r>
          </a:p>
          <a:p>
            <a:pPr lvl="1"/>
            <a:r>
              <a:rPr lang="en-US" dirty="0"/>
              <a:t>Multiple acceptors</a:t>
            </a:r>
          </a:p>
          <a:p>
            <a:pPr lvl="1"/>
            <a:r>
              <a:rPr lang="en-US" dirty="0"/>
              <a:t>Value is chosen after being accepted</a:t>
            </a:r>
            <a:br>
              <a:rPr lang="en-US" dirty="0"/>
            </a:br>
            <a:r>
              <a:rPr lang="en-US" dirty="0"/>
              <a:t>by </a:t>
            </a:r>
            <a:r>
              <a:rPr lang="en-US" u="sng" dirty="0"/>
              <a:t>majority</a:t>
            </a:r>
            <a:r>
              <a:rPr lang="en-US" dirty="0"/>
              <a:t> of acceptors</a:t>
            </a:r>
          </a:p>
          <a:p>
            <a:pPr lvl="1"/>
            <a:r>
              <a:rPr lang="en-US" dirty="0"/>
              <a:t>If one of them crashes, it still works well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8</a:t>
            </a:fld>
            <a:endParaRPr lang="cs-CZ"/>
          </a:p>
        </p:txBody>
      </p:sp>
      <p:grpSp>
        <p:nvGrpSpPr>
          <p:cNvPr id="30" name="Group 29"/>
          <p:cNvGrpSpPr/>
          <p:nvPr/>
        </p:nvGrpSpPr>
        <p:grpSpPr>
          <a:xfrm>
            <a:off x="5056376" y="1916832"/>
            <a:ext cx="3692088" cy="3168352"/>
            <a:chOff x="4408304" y="1916832"/>
            <a:chExt cx="3692088" cy="3168352"/>
          </a:xfrm>
        </p:grpSpPr>
        <p:sp>
          <p:nvSpPr>
            <p:cNvPr id="6" name="Rectangle 5"/>
            <p:cNvSpPr/>
            <p:nvPr/>
          </p:nvSpPr>
          <p:spPr bwMode="auto">
            <a:xfrm>
              <a:off x="5494283" y="1916832"/>
              <a:ext cx="432048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212999" y="1916832"/>
              <a:ext cx="432048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931715" y="1916832"/>
              <a:ext cx="432048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668344" y="1916832"/>
              <a:ext cx="432048" cy="36004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602972" y="2492896"/>
              <a:ext cx="432048" cy="432048"/>
            </a:xfrm>
            <a:prstGeom prst="ellipse">
              <a:avLst/>
            </a:prstGeom>
            <a:solidFill>
              <a:srgbClr val="FFC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A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249680" y="2492896"/>
              <a:ext cx="432048" cy="432048"/>
            </a:xfrm>
            <a:prstGeom prst="ellipse">
              <a:avLst/>
            </a:prstGeom>
            <a:solidFill>
              <a:srgbClr val="FFC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  <a:latin typeface="Arial" pitchFamily="34" charset="0"/>
                </a:rPr>
                <a:t>B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889468" y="2492896"/>
              <a:ext cx="432048" cy="432048"/>
            </a:xfrm>
            <a:prstGeom prst="ellipse">
              <a:avLst/>
            </a:prstGeom>
            <a:solidFill>
              <a:srgbClr val="FFC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  <a:latin typeface="Arial" pitchFamily="34" charset="0"/>
                </a:rPr>
                <a:t>C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529256" y="2492896"/>
              <a:ext cx="432048" cy="432048"/>
            </a:xfrm>
            <a:prstGeom prst="ellipse">
              <a:avLst/>
            </a:prstGeom>
            <a:solidFill>
              <a:srgbClr val="FFC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  <a:latin typeface="Arial" pitchFamily="34" charset="0"/>
                </a:rPr>
                <a:t>D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6536348" y="3645899"/>
              <a:ext cx="432048" cy="369267"/>
            </a:xfrm>
            <a:prstGeom prst="round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536348" y="4373457"/>
              <a:ext cx="432048" cy="432048"/>
            </a:xfrm>
            <a:prstGeom prst="ellipse">
              <a:avLst/>
            </a:prstGeom>
            <a:solidFill>
              <a:srgbClr val="FFC00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  <a:latin typeface="Arial" pitchFamily="34" charset="0"/>
                </a:rPr>
                <a:t>C</a:t>
              </a:r>
              <a:endPara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" name="Straight Connector 15"/>
            <p:cNvCxnSpPr>
              <a:stCxn id="6" idx="2"/>
              <a:endCxn id="10" idx="0"/>
            </p:cNvCxnSpPr>
            <p:nvPr/>
          </p:nvCxnSpPr>
          <p:spPr bwMode="auto">
            <a:xfrm>
              <a:off x="5710307" y="2276872"/>
              <a:ext cx="108689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7" idx="2"/>
              <a:endCxn id="11" idx="0"/>
            </p:cNvCxnSpPr>
            <p:nvPr/>
          </p:nvCxnSpPr>
          <p:spPr bwMode="auto">
            <a:xfrm>
              <a:off x="6429023" y="2276872"/>
              <a:ext cx="36681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8" idx="2"/>
              <a:endCxn id="12" idx="0"/>
            </p:cNvCxnSpPr>
            <p:nvPr/>
          </p:nvCxnSpPr>
          <p:spPr bwMode="auto">
            <a:xfrm flipH="1">
              <a:off x="7105492" y="2276872"/>
              <a:ext cx="42247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9" idx="2"/>
              <a:endCxn id="13" idx="0"/>
            </p:cNvCxnSpPr>
            <p:nvPr/>
          </p:nvCxnSpPr>
          <p:spPr bwMode="auto">
            <a:xfrm flipH="1">
              <a:off x="7745280" y="2276872"/>
              <a:ext cx="139088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Curved Connector 19"/>
            <p:cNvCxnSpPr>
              <a:stCxn id="10" idx="4"/>
              <a:endCxn id="14" idx="0"/>
            </p:cNvCxnSpPr>
            <p:nvPr/>
          </p:nvCxnSpPr>
          <p:spPr bwMode="auto">
            <a:xfrm rot="16200000" flipH="1">
              <a:off x="5925207" y="2818733"/>
              <a:ext cx="720955" cy="933376"/>
            </a:xfrm>
            <a:prstGeom prst="curved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Curved Connector 20"/>
            <p:cNvCxnSpPr>
              <a:stCxn id="11" idx="4"/>
              <a:endCxn id="14" idx="0"/>
            </p:cNvCxnSpPr>
            <p:nvPr/>
          </p:nvCxnSpPr>
          <p:spPr bwMode="auto">
            <a:xfrm rot="16200000" flipH="1">
              <a:off x="6248561" y="3142087"/>
              <a:ext cx="720955" cy="286668"/>
            </a:xfrm>
            <a:prstGeom prst="curved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Curved Connector 21"/>
            <p:cNvCxnSpPr>
              <a:stCxn id="12" idx="4"/>
              <a:endCxn id="14" idx="0"/>
            </p:cNvCxnSpPr>
            <p:nvPr/>
          </p:nvCxnSpPr>
          <p:spPr bwMode="auto">
            <a:xfrm rot="5400000">
              <a:off x="6568455" y="3108861"/>
              <a:ext cx="720955" cy="353120"/>
            </a:xfrm>
            <a:prstGeom prst="curved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Curved Connector 22"/>
            <p:cNvCxnSpPr>
              <a:stCxn id="13" idx="4"/>
              <a:endCxn id="14" idx="0"/>
            </p:cNvCxnSpPr>
            <p:nvPr/>
          </p:nvCxnSpPr>
          <p:spPr bwMode="auto">
            <a:xfrm rot="5400000">
              <a:off x="6888349" y="2788967"/>
              <a:ext cx="720955" cy="992908"/>
            </a:xfrm>
            <a:prstGeom prst="curved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/>
            <p:cNvCxnSpPr>
              <a:stCxn id="14" idx="2"/>
              <a:endCxn id="15" idx="0"/>
            </p:cNvCxnSpPr>
            <p:nvPr/>
          </p:nvCxnSpPr>
          <p:spPr bwMode="auto">
            <a:xfrm>
              <a:off x="6752372" y="4015166"/>
              <a:ext cx="0" cy="3582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/>
            <p:cNvCxnSpPr>
              <a:stCxn id="15" idx="4"/>
            </p:cNvCxnSpPr>
            <p:nvPr/>
          </p:nvCxnSpPr>
          <p:spPr bwMode="auto">
            <a:xfrm>
              <a:off x="6752372" y="4805505"/>
              <a:ext cx="0" cy="2796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408304" y="1950433"/>
              <a:ext cx="1071126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Proposers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03440" y="3697731"/>
              <a:ext cx="970138" cy="309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Acceptor</a:t>
              </a:r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53187" y="2553941"/>
              <a:ext cx="777777" cy="403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>
                  <a:solidFill>
                    <a:schemeClr val="tx1"/>
                  </a:solidFill>
                </a:rPr>
                <a:t>Proposed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i="1" dirty="0">
                  <a:solidFill>
                    <a:schemeClr val="tx1"/>
                  </a:solidFill>
                </a:rPr>
                <a:t>values</a:t>
              </a:r>
              <a:endParaRPr lang="cs-CZ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67936" y="4370166"/>
              <a:ext cx="705642" cy="403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>
                  <a:solidFill>
                    <a:schemeClr val="tx1"/>
                  </a:solidFill>
                </a:rPr>
                <a:t>Chosen </a:t>
              </a:r>
              <a:br>
                <a:rPr lang="en-US" sz="1000" i="1" dirty="0">
                  <a:solidFill>
                    <a:schemeClr val="tx1"/>
                  </a:solidFill>
                </a:rPr>
              </a:br>
              <a:r>
                <a:rPr lang="en-US" sz="1000" i="1" dirty="0">
                  <a:solidFill>
                    <a:schemeClr val="tx1"/>
                  </a:solidFill>
                </a:rPr>
                <a:t>value</a:t>
              </a:r>
              <a:endParaRPr lang="cs-CZ" sz="1000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319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reach a quorum?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Simultaneous acceptance may not lead to a consensus</a:t>
            </a:r>
          </a:p>
          <a:p>
            <a:r>
              <a:rPr lang="en-US" sz="2400" dirty="0"/>
              <a:t>Five servers, each hosts a proposer and an acceptor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Acceptors must sometimes change their mind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 this means that multiple rounds of voting is necessary!!!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!!! accepted does not mean chosen. Chosen value must be accepted by a majority of servers.</a:t>
            </a:r>
            <a:r>
              <a:rPr lang="en-US" sz="1800" dirty="0"/>
              <a:t> </a:t>
            </a:r>
            <a:endParaRPr lang="cs-CZ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WA</a:t>
            </a:r>
            <a:r>
              <a:rPr lang="cs-CZ"/>
              <a:t> 2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9</a:t>
            </a:fld>
            <a:endParaRPr lang="cs-CZ"/>
          </a:p>
        </p:txBody>
      </p:sp>
      <p:grpSp>
        <p:nvGrpSpPr>
          <p:cNvPr id="6" name="Group 5"/>
          <p:cNvGrpSpPr/>
          <p:nvPr/>
        </p:nvGrpSpPr>
        <p:grpSpPr>
          <a:xfrm>
            <a:off x="473613" y="1996042"/>
            <a:ext cx="7122724" cy="2758132"/>
            <a:chOff x="1448954" y="1744821"/>
            <a:chExt cx="4923246" cy="1906429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1066450" y="2573410"/>
              <a:ext cx="987185" cy="2221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Five servers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267744" y="2060848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752144" y="1914429"/>
              <a:ext cx="361430" cy="278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A1</a:t>
              </a:r>
              <a:endParaRPr lang="cs-CZ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2267744" y="2416082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752144" y="2269663"/>
              <a:ext cx="361430" cy="278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A2</a:t>
              </a:r>
              <a:endParaRPr lang="cs-CZ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267744" y="2771316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752144" y="2624897"/>
              <a:ext cx="361430" cy="278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A3</a:t>
              </a:r>
              <a:endParaRPr lang="cs-CZ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2267744" y="3126550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752144" y="2980131"/>
              <a:ext cx="361430" cy="278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A4</a:t>
              </a:r>
              <a:endParaRPr lang="cs-CZ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2267744" y="3481784"/>
              <a:ext cx="4104456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med" len="sm"/>
              <a:tailEnd type="triangl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1752144" y="3335365"/>
              <a:ext cx="361430" cy="278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</a:rPr>
                <a:t>A5</a:t>
              </a:r>
              <a:endParaRPr lang="cs-CZ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843808" y="1995054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843808" y="2707867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843808" y="3401218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319972" y="1995054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319972" y="2356225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319972" y="2707503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319972" y="3050586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319972" y="3401218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16258" y="1744821"/>
              <a:ext cx="943130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accept? (X)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21245" y="2467756"/>
              <a:ext cx="933158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accept? (Y)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16258" y="3169597"/>
              <a:ext cx="943130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accept? (Z)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54379" y="1744821"/>
              <a:ext cx="1038417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accepted (X)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54379" y="2134971"/>
              <a:ext cx="1038417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accepted (X)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59365" y="2464993"/>
              <a:ext cx="1028446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accepted (Y)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59365" y="2828686"/>
              <a:ext cx="1028446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accepted (Y)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54379" y="3181896"/>
              <a:ext cx="1038417" cy="235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accepted (Z)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18" idx="6"/>
              <a:endCxn id="21" idx="2"/>
            </p:cNvCxnSpPr>
            <p:nvPr/>
          </p:nvCxnSpPr>
          <p:spPr bwMode="auto">
            <a:xfrm>
              <a:off x="2987824" y="2067062"/>
              <a:ext cx="133214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18" idx="6"/>
              <a:endCxn id="22" idx="2"/>
            </p:cNvCxnSpPr>
            <p:nvPr/>
          </p:nvCxnSpPr>
          <p:spPr bwMode="auto">
            <a:xfrm>
              <a:off x="2987824" y="2067062"/>
              <a:ext cx="1332148" cy="36117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9" idx="6"/>
              <a:endCxn id="23" idx="2"/>
            </p:cNvCxnSpPr>
            <p:nvPr/>
          </p:nvCxnSpPr>
          <p:spPr bwMode="auto">
            <a:xfrm flipV="1">
              <a:off x="2987824" y="2779511"/>
              <a:ext cx="1332148" cy="36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19" idx="6"/>
              <a:endCxn id="24" idx="2"/>
            </p:cNvCxnSpPr>
            <p:nvPr/>
          </p:nvCxnSpPr>
          <p:spPr bwMode="auto">
            <a:xfrm>
              <a:off x="2987824" y="2779875"/>
              <a:ext cx="1332148" cy="34271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>
              <a:stCxn id="20" idx="6"/>
              <a:endCxn id="25" idx="2"/>
            </p:cNvCxnSpPr>
            <p:nvPr/>
          </p:nvCxnSpPr>
          <p:spPr bwMode="auto">
            <a:xfrm>
              <a:off x="2987824" y="3473226"/>
              <a:ext cx="1332148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5931788" y="3469272"/>
              <a:ext cx="345918" cy="181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i="1" dirty="0">
                  <a:solidFill>
                    <a:schemeClr val="tx1"/>
                  </a:solidFill>
                </a:rPr>
                <a:t>time</a:t>
              </a:r>
              <a:endParaRPr lang="cs-CZ" sz="105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 rot="5400000">
            <a:off x="6912072" y="2907391"/>
            <a:ext cx="3087961" cy="962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Accepted is not chosen!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Value is chosen after it is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accepted by a majority of nodes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38521</TotalTime>
  <Words>1541</Words>
  <Application>Microsoft Office PowerPoint</Application>
  <PresentationFormat>Předvádění na obrazovce (4:3)</PresentationFormat>
  <Paragraphs>459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Arial Unicode MS</vt:lpstr>
      <vt:lpstr>Symbol</vt:lpstr>
      <vt:lpstr>Times</vt:lpstr>
      <vt:lpstr>Times New Roman</vt:lpstr>
      <vt:lpstr>Verdana</vt:lpstr>
      <vt:lpstr>Wingdings</vt:lpstr>
      <vt:lpstr>dcgi</vt:lpstr>
      <vt:lpstr>WA 2</vt:lpstr>
      <vt:lpstr>Spefics of distributed programming</vt:lpstr>
      <vt:lpstr>Consensus problem</vt:lpstr>
      <vt:lpstr>Consensus problem</vt:lpstr>
      <vt:lpstr>Solution</vt:lpstr>
      <vt:lpstr>Requirements for Basic Paxos</vt:lpstr>
      <vt:lpstr>Roles of nodes in Paxos</vt:lpstr>
      <vt:lpstr>A simple approach (does not work)</vt:lpstr>
      <vt:lpstr>How to reach a quorum?</vt:lpstr>
      <vt:lpstr>Another (bad) approach - promiscuous</vt:lpstr>
      <vt:lpstr>Basic Paxos</vt:lpstr>
      <vt:lpstr>Solution – proposal must be ordered</vt:lpstr>
      <vt:lpstr>Basic Paxos</vt:lpstr>
      <vt:lpstr>Basic Paxos Example 1 </vt:lpstr>
      <vt:lpstr>Basic Paxos Example 2</vt:lpstr>
      <vt:lpstr>Basic Paxos Example 3</vt:lpstr>
      <vt:lpstr>Basic Paxos livelock possible!!!</vt:lpstr>
      <vt:lpstr>Shortcomings of Basic Paxos</vt:lpstr>
      <vt:lpstr>Improving efficiency</vt:lpstr>
      <vt:lpstr>Improving efficiency - cont</vt:lpstr>
      <vt:lpstr>Full Disclosure</vt:lpstr>
      <vt:lpstr>Improvement cont.</vt:lpstr>
      <vt:lpstr>Full disclosure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Martin Klíma</cp:lastModifiedBy>
  <cp:revision>305</cp:revision>
  <dcterms:modified xsi:type="dcterms:W3CDTF">2017-04-05T14:13:03Z</dcterms:modified>
</cp:coreProperties>
</file>