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7" r:id="rId2"/>
    <p:sldId id="262" r:id="rId3"/>
    <p:sldId id="263" r:id="rId4"/>
    <p:sldId id="264" r:id="rId5"/>
    <p:sldId id="269" r:id="rId6"/>
    <p:sldId id="273" r:id="rId7"/>
    <p:sldId id="287" r:id="rId8"/>
    <p:sldId id="288" r:id="rId9"/>
    <p:sldId id="275" r:id="rId10"/>
    <p:sldId id="276" r:id="rId11"/>
    <p:sldId id="278" r:id="rId12"/>
    <p:sldId id="280" r:id="rId13"/>
    <p:sldId id="279" r:id="rId14"/>
    <p:sldId id="282" r:id="rId15"/>
    <p:sldId id="284" r:id="rId16"/>
    <p:sldId id="285" r:id="rId17"/>
    <p:sldId id="286" r:id="rId18"/>
    <p:sldId id="290" r:id="rId19"/>
    <p:sldId id="310" r:id="rId20"/>
    <p:sldId id="311" r:id="rId21"/>
    <p:sldId id="312" r:id="rId22"/>
    <p:sldId id="313" r:id="rId23"/>
    <p:sldId id="314" r:id="rId24"/>
    <p:sldId id="315" r:id="rId25"/>
    <p:sldId id="316" r:id="rId26"/>
    <p:sldId id="327" r:id="rId27"/>
    <p:sldId id="318" r:id="rId28"/>
    <p:sldId id="319" r:id="rId29"/>
    <p:sldId id="320" r:id="rId30"/>
    <p:sldId id="321" r:id="rId31"/>
    <p:sldId id="322" r:id="rId32"/>
    <p:sldId id="323" r:id="rId33"/>
    <p:sldId id="324" r:id="rId34"/>
    <p:sldId id="325" r:id="rId35"/>
    <p:sldId id="326" r:id="rId36"/>
    <p:sldId id="270"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E2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10" d="100"/>
          <a:sy n="110" d="100"/>
        </p:scale>
        <p:origin x="-658"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186FB-08C9-0E47-8E04-86C6AF042C0E}" type="datetimeFigureOut">
              <a:rPr lang="en-US" smtClean="0"/>
              <a:t>3/30/2016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B9C07D-643F-3B43-873F-9BDF3F5A3F93}" type="slidenum">
              <a:rPr lang="en-US" smtClean="0"/>
              <a:t>‹#›</a:t>
            </a:fld>
            <a:endParaRPr lang="en-US"/>
          </a:p>
        </p:txBody>
      </p:sp>
    </p:spTree>
    <p:extLst>
      <p:ext uri="{BB962C8B-B14F-4D97-AF65-F5344CB8AC3E}">
        <p14:creationId xmlns:p14="http://schemas.microsoft.com/office/powerpoint/2010/main" val="12219833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cs.cloudfoundry.org/buildpacks/custom.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github.com/cloudfoundry-community/spring-service-broker" TargetMode="External"/><Relationship Id="rId3" Type="http://schemas.openxmlformats.org/officeDocument/2006/relationships/hyperlink" Target="https://github.com/cloudfoundry/bosh-lite" TargetMode="External"/><Relationship Id="rId7" Type="http://schemas.openxmlformats.org/officeDocument/2006/relationships/hyperlink" Target="https://github.com/cloudfoundry/cf-mysql-broker"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github.com/cloudfoundry/bosh" TargetMode="External"/><Relationship Id="rId5" Type="http://schemas.openxmlformats.org/officeDocument/2006/relationships/hyperlink" Target="https://github.com/cloudfoundry/cf-mysql-release" TargetMode="External"/><Relationship Id="rId4" Type="http://schemas.openxmlformats.org/officeDocument/2006/relationships/hyperlink" Target="https://github.com/cloudfoundry-samples/github-service-broker-ruby" TargetMode="External"/><Relationship Id="rId9" Type="http://schemas.openxmlformats.org/officeDocument/2006/relationships/hyperlink" Target="https://github.com/cloudfoundry-community/cf-mysql-java-broker"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idx="10"/>
          </p:nvPr>
        </p:nvSpPr>
        <p:spPr/>
        <p:txBody>
          <a:bodyPr/>
          <a:lstStyle/>
          <a:p>
            <a:pPr>
              <a:defRPr/>
            </a:pPr>
            <a:fld id="{5AF5396D-4CB7-41E3-B2A6-F340DB510BED}" type="slidenum">
              <a:rPr lang="en-US" altLang="en-US" smtClean="0"/>
              <a:pPr>
                <a:defRPr/>
              </a:pPr>
              <a:t>1</a:t>
            </a:fld>
            <a:endParaRPr lang="en-US" altLang="en-US"/>
          </a:p>
        </p:txBody>
      </p:sp>
    </p:spTree>
    <p:extLst>
      <p:ext uri="{BB962C8B-B14F-4D97-AF65-F5344CB8AC3E}">
        <p14:creationId xmlns:p14="http://schemas.microsoft.com/office/powerpoint/2010/main" val="1086037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idx="10"/>
          </p:nvPr>
        </p:nvSpPr>
        <p:spPr/>
        <p:txBody>
          <a:bodyPr/>
          <a:lstStyle/>
          <a:p>
            <a:pPr>
              <a:defRPr/>
            </a:pPr>
            <a:fld id="{5AF5396D-4CB7-41E3-B2A6-F340DB510BED}" type="slidenum">
              <a:rPr lang="en-US" altLang="en-US" smtClean="0"/>
              <a:pPr>
                <a:defRPr/>
              </a:pPr>
              <a:t>10</a:t>
            </a:fld>
            <a:endParaRPr lang="en-US" altLang="en-US"/>
          </a:p>
        </p:txBody>
      </p:sp>
    </p:spTree>
    <p:extLst>
      <p:ext uri="{BB962C8B-B14F-4D97-AF65-F5344CB8AC3E}">
        <p14:creationId xmlns:p14="http://schemas.microsoft.com/office/powerpoint/2010/main" val="1086037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t>11</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t>12</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t>13</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t>14</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charset="0"/>
                <a:ea typeface="MS PGothic" charset="0"/>
                <a:cs typeface="Arial" charset="0"/>
              </a:rPr>
              <a:t>Client talks to inner shell</a:t>
            </a:r>
          </a:p>
          <a:p>
            <a:endParaRPr lang="en-US" dirty="0" smtClean="0">
              <a:latin typeface="Arial" charset="0"/>
              <a:ea typeface="MS PGothic" charset="0"/>
              <a:cs typeface="Arial" charset="0"/>
            </a:endParaRPr>
          </a:p>
          <a:p>
            <a:r>
              <a:rPr lang="en-US" dirty="0" smtClean="0">
                <a:latin typeface="Arial" charset="0"/>
                <a:ea typeface="MS PGothic" charset="0"/>
                <a:cs typeface="Arial" charset="0"/>
              </a:rPr>
              <a:t>Inner shell has all the components needed to run application, talk to the clients, make things consistent etc.</a:t>
            </a:r>
          </a:p>
          <a:p>
            <a:endParaRPr lang="en-US" dirty="0" smtClean="0">
              <a:latin typeface="Arial" charset="0"/>
              <a:ea typeface="MS PGothic" charset="0"/>
              <a:cs typeface="Arial" charset="0"/>
            </a:endParaRPr>
          </a:p>
          <a:p>
            <a:r>
              <a:rPr lang="en-US" dirty="0" smtClean="0">
                <a:latin typeface="Arial" charset="0"/>
                <a:ea typeface="MS PGothic" charset="0"/>
                <a:cs typeface="Arial" charset="0"/>
              </a:rPr>
              <a:t>Inner shell stands on top of Outer Shell</a:t>
            </a:r>
          </a:p>
          <a:p>
            <a:r>
              <a:rPr lang="en-US" dirty="0" smtClean="0">
                <a:latin typeface="Arial" charset="0"/>
                <a:ea typeface="MS PGothic" charset="0"/>
                <a:cs typeface="Arial" charset="0"/>
              </a:rPr>
              <a:t>Reason is that OS could be platform dependent.</a:t>
            </a:r>
          </a:p>
          <a:p>
            <a:endParaRPr lang="en-US" dirty="0" smtClean="0">
              <a:latin typeface="Arial" charset="0"/>
              <a:ea typeface="MS PGothic" charset="0"/>
              <a:cs typeface="Arial" charset="0"/>
            </a:endParaRPr>
          </a:p>
          <a:p>
            <a:r>
              <a:rPr lang="en-US" dirty="0" err="1" smtClean="0">
                <a:latin typeface="Arial" charset="0"/>
                <a:ea typeface="MS PGothic" charset="0"/>
                <a:cs typeface="Arial" charset="0"/>
              </a:rPr>
              <a:t>OuterShell</a:t>
            </a:r>
            <a:r>
              <a:rPr lang="en-US" dirty="0" smtClean="0">
                <a:latin typeface="Arial" charset="0"/>
                <a:ea typeface="MS PGothic" charset="0"/>
                <a:cs typeface="Arial" charset="0"/>
              </a:rPr>
              <a:t> runs on </a:t>
            </a:r>
            <a:r>
              <a:rPr lang="en-US" dirty="0" err="1" smtClean="0">
                <a:latin typeface="Arial" charset="0"/>
                <a:ea typeface="MS PGothic" charset="0"/>
                <a:cs typeface="Arial" charset="0"/>
              </a:rPr>
              <a:t>IaaS</a:t>
            </a:r>
            <a:r>
              <a:rPr lang="en-US" dirty="0" smtClean="0">
                <a:latin typeface="Arial" charset="0"/>
                <a:ea typeface="MS PGothic" charset="0"/>
                <a:cs typeface="Arial" charset="0"/>
              </a:rPr>
              <a:t>.</a:t>
            </a:r>
          </a:p>
          <a:p>
            <a:endParaRPr lang="en-US" dirty="0"/>
          </a:p>
        </p:txBody>
      </p:sp>
      <p:sp>
        <p:nvSpPr>
          <p:cNvPr id="4" name="Slide Number Placeholder 3"/>
          <p:cNvSpPr>
            <a:spLocks noGrp="1"/>
          </p:cNvSpPr>
          <p:nvPr>
            <p:ph type="sldNum" sz="quarter" idx="10"/>
          </p:nvPr>
        </p:nvSpPr>
        <p:spPr/>
        <p:txBody>
          <a:bodyPr/>
          <a:lstStyle/>
          <a:p>
            <a:fld id="{3FDBDC6B-6266-4CC2-A1B2-D9A3C3958496}" type="slidenum">
              <a:rPr lang="en-US" smtClean="0"/>
              <a:t>15</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charset="0"/>
                <a:ea typeface="MS PGothic" charset="0"/>
                <a:cs typeface="Arial" charset="0"/>
              </a:rPr>
              <a:t>A </a:t>
            </a:r>
            <a:r>
              <a:rPr lang="en-US" b="1" dirty="0" smtClean="0">
                <a:latin typeface="Arial" charset="0"/>
                <a:ea typeface="MS PGothic" charset="0"/>
                <a:cs typeface="Arial" charset="0"/>
              </a:rPr>
              <a:t>DEA</a:t>
            </a:r>
            <a:r>
              <a:rPr lang="en-US" dirty="0" smtClean="0">
                <a:latin typeface="Arial" charset="0"/>
                <a:ea typeface="MS PGothic" charset="0"/>
                <a:cs typeface="Arial" charset="0"/>
              </a:rPr>
              <a:t> will select the appropriate </a:t>
            </a:r>
            <a:r>
              <a:rPr lang="en-US" b="1" dirty="0" err="1" smtClean="0">
                <a:latin typeface="Arial" charset="0"/>
                <a:ea typeface="MS PGothic" charset="0"/>
                <a:cs typeface="Arial" charset="0"/>
              </a:rPr>
              <a:t>buildpack</a:t>
            </a:r>
            <a:r>
              <a:rPr lang="en-US" dirty="0" smtClean="0">
                <a:latin typeface="Arial" charset="0"/>
                <a:ea typeface="MS PGothic" charset="0"/>
                <a:cs typeface="Arial" charset="0"/>
              </a:rPr>
              <a:t> and use that to both stage your application, and ensure complete life cycle management of its application instance. An </a:t>
            </a:r>
            <a:r>
              <a:rPr lang="en-US" b="1" dirty="0" smtClean="0">
                <a:solidFill>
                  <a:srgbClr val="FF0000"/>
                </a:solidFill>
                <a:latin typeface="Arial" charset="0"/>
                <a:ea typeface="MS PGothic" charset="0"/>
                <a:cs typeface="Arial" charset="0"/>
              </a:rPr>
              <a:t>application instance</a:t>
            </a:r>
            <a:r>
              <a:rPr lang="en-US" dirty="0" smtClean="0">
                <a:latin typeface="Arial" charset="0"/>
                <a:ea typeface="MS PGothic" charset="0"/>
                <a:cs typeface="Arial" charset="0"/>
              </a:rPr>
              <a:t> consists of a 1) </a:t>
            </a:r>
            <a:r>
              <a:rPr lang="en-US" b="1" dirty="0" smtClean="0">
                <a:latin typeface="Arial" charset="0"/>
                <a:ea typeface="MS PGothic" charset="0"/>
                <a:cs typeface="Arial" charset="0"/>
              </a:rPr>
              <a:t>droplet</a:t>
            </a:r>
            <a:r>
              <a:rPr lang="en-US" dirty="0" smtClean="0">
                <a:latin typeface="Arial" charset="0"/>
                <a:ea typeface="MS PGothic" charset="0"/>
                <a:cs typeface="Arial" charset="0"/>
              </a:rPr>
              <a:t> and a 2) </a:t>
            </a:r>
            <a:r>
              <a:rPr lang="en-US" b="1" dirty="0" smtClean="0">
                <a:latin typeface="Arial" charset="0"/>
                <a:ea typeface="MS PGothic" charset="0"/>
                <a:cs typeface="Arial" charset="0"/>
              </a:rPr>
              <a:t>Warden</a:t>
            </a:r>
            <a:r>
              <a:rPr lang="en-US" dirty="0" smtClean="0">
                <a:latin typeface="Arial" charset="0"/>
                <a:ea typeface="MS PGothic" charset="0"/>
                <a:cs typeface="Arial" charset="0"/>
              </a:rPr>
              <a:t> container. A DEA will continually broadcast the application instance health status to the health manager, which communicates internally to the cloud controller. </a:t>
            </a:r>
          </a:p>
          <a:p>
            <a:endParaRPr lang="en-US" dirty="0" smtClean="0">
              <a:latin typeface="Arial" charset="0"/>
              <a:ea typeface="MS PGothic" charset="0"/>
              <a:cs typeface="Arial" charset="0"/>
            </a:endParaRPr>
          </a:p>
          <a:p>
            <a:r>
              <a:rPr lang="en-US" dirty="0" smtClean="0">
                <a:latin typeface="Arial" charset="0"/>
                <a:ea typeface="MS PGothic" charset="0"/>
                <a:cs typeface="Arial" charset="0"/>
              </a:rPr>
              <a:t>Requests are directed to the DEA through the cloud controller.</a:t>
            </a:r>
            <a:endParaRPr lang="en-US" dirty="0">
              <a:latin typeface="Arial" charset="0"/>
              <a:ea typeface="MS PGothic" charset="0"/>
              <a:cs typeface="Arial" charset="0"/>
            </a:endParaRPr>
          </a:p>
        </p:txBody>
      </p:sp>
      <p:sp>
        <p:nvSpPr>
          <p:cNvPr id="4" name="Slide Number Placeholder 3"/>
          <p:cNvSpPr>
            <a:spLocks noGrp="1"/>
          </p:cNvSpPr>
          <p:nvPr>
            <p:ph type="sldNum" sz="quarter" idx="10"/>
          </p:nvPr>
        </p:nvSpPr>
        <p:spPr/>
        <p:txBody>
          <a:bodyPr/>
          <a:lstStyle/>
          <a:p>
            <a:fld id="{3FDBDC6B-6266-4CC2-A1B2-D9A3C3958496}" type="slidenum">
              <a:rPr lang="en-US" smtClean="0"/>
              <a:t>16</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t>17</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t>18</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latin typeface="Arial" charset="0"/>
                <a:ea typeface="MS PGothic" charset="0"/>
                <a:cs typeface="Arial" charset="0"/>
              </a:rPr>
              <a:t>Buildpacks</a:t>
            </a:r>
            <a:endParaRPr lang="en-US" dirty="0" smtClean="0">
              <a:latin typeface="Arial" charset="0"/>
              <a:ea typeface="MS PGothic" charset="0"/>
              <a:cs typeface="Arial" charset="0"/>
            </a:endParaRPr>
          </a:p>
          <a:p>
            <a:r>
              <a:rPr lang="en-US" dirty="0" err="1" smtClean="0">
                <a:latin typeface="Arial" charset="0"/>
                <a:ea typeface="MS PGothic" charset="0"/>
                <a:cs typeface="Arial" charset="0"/>
              </a:rPr>
              <a:t>Buildpacks</a:t>
            </a:r>
            <a:r>
              <a:rPr lang="en-US" dirty="0" smtClean="0">
                <a:latin typeface="Arial" charset="0"/>
                <a:ea typeface="MS PGothic" charset="0"/>
                <a:cs typeface="Arial" charset="0"/>
              </a:rPr>
              <a:t> are the scripts through which Cloud Foundry identifies the required runtime or framework for the application. </a:t>
            </a:r>
            <a:r>
              <a:rPr lang="en-US" dirty="0" err="1" smtClean="0">
                <a:latin typeface="Arial" charset="0"/>
                <a:ea typeface="MS PGothic" charset="0"/>
                <a:cs typeface="Arial" charset="0"/>
              </a:rPr>
              <a:t>Buildpacks</a:t>
            </a:r>
            <a:r>
              <a:rPr lang="en-US" dirty="0" smtClean="0">
                <a:latin typeface="Arial" charset="0"/>
                <a:ea typeface="MS PGothic" charset="0"/>
                <a:cs typeface="Arial" charset="0"/>
              </a:rPr>
              <a:t> are responsible for identifying an application’s related dependencies based on user-provided </a:t>
            </a:r>
            <a:r>
              <a:rPr lang="en-US" dirty="0" err="1" smtClean="0">
                <a:latin typeface="Arial" charset="0"/>
                <a:ea typeface="MS PGothic" charset="0"/>
                <a:cs typeface="Arial" charset="0"/>
              </a:rPr>
              <a:t>artefacts</a:t>
            </a:r>
            <a:r>
              <a:rPr lang="en-US" dirty="0" smtClean="0">
                <a:latin typeface="Arial" charset="0"/>
                <a:ea typeface="MS PGothic" charset="0"/>
                <a:cs typeface="Arial" charset="0"/>
              </a:rPr>
              <a:t>. They will then ensure everything is properly downloaded and configured.</a:t>
            </a:r>
          </a:p>
          <a:p>
            <a:r>
              <a:rPr lang="en-US" dirty="0" smtClean="0">
                <a:latin typeface="Arial" charset="0"/>
                <a:ea typeface="MS PGothic" charset="0"/>
                <a:cs typeface="Arial" charset="0"/>
              </a:rPr>
              <a:t>So image that you want to push a WAR file to a Cloud Foundry environment. </a:t>
            </a:r>
            <a:r>
              <a:rPr lang="en-US" dirty="0" err="1" smtClean="0">
                <a:latin typeface="Arial" charset="0"/>
                <a:ea typeface="MS PGothic" charset="0"/>
                <a:cs typeface="Arial" charset="0"/>
              </a:rPr>
              <a:t>Buildpacks</a:t>
            </a:r>
            <a:r>
              <a:rPr lang="en-US" dirty="0" smtClean="0">
                <a:latin typeface="Arial" charset="0"/>
                <a:ea typeface="MS PGothic" charset="0"/>
                <a:cs typeface="Arial" charset="0"/>
              </a:rPr>
              <a:t> are smart enough to identify the programming language, framework, and application container you’ll need to properly deploy, and then automatically download everything for you from </a:t>
            </a:r>
            <a:r>
              <a:rPr lang="en-US" dirty="0" err="1" smtClean="0">
                <a:latin typeface="Arial" charset="0"/>
                <a:ea typeface="MS PGothic" charset="0"/>
                <a:cs typeface="Arial" charset="0"/>
              </a:rPr>
              <a:t>GitHub</a:t>
            </a:r>
            <a:r>
              <a:rPr lang="en-US" dirty="0" smtClean="0">
                <a:latin typeface="Arial" charset="0"/>
                <a:ea typeface="MS PGothic" charset="0"/>
                <a:cs typeface="Arial" charset="0"/>
              </a:rPr>
              <a:t>. If your application uses a language or framework that Cloud Foundry </a:t>
            </a:r>
            <a:r>
              <a:rPr lang="en-US" dirty="0" err="1" smtClean="0">
                <a:latin typeface="Arial" charset="0"/>
                <a:ea typeface="MS PGothic" charset="0"/>
                <a:cs typeface="Arial" charset="0"/>
              </a:rPr>
              <a:t>buildpacks</a:t>
            </a:r>
            <a:r>
              <a:rPr lang="en-US" dirty="0" smtClean="0">
                <a:latin typeface="Arial" charset="0"/>
                <a:ea typeface="MS PGothic" charset="0"/>
                <a:cs typeface="Arial" charset="0"/>
              </a:rPr>
              <a:t> do not support, you can write </a:t>
            </a:r>
            <a:r>
              <a:rPr lang="en-US" dirty="0" smtClean="0">
                <a:latin typeface="Arial" charset="0"/>
                <a:ea typeface="MS PGothic" charset="0"/>
                <a:cs typeface="Arial" charset="0"/>
                <a:hlinkClick r:id="rId3"/>
              </a:rPr>
              <a:t>custom buildpacks</a:t>
            </a:r>
            <a:r>
              <a:rPr lang="en-US" dirty="0" smtClean="0">
                <a:latin typeface="Arial" charset="0"/>
                <a:ea typeface="MS PGothic" charset="0"/>
                <a:cs typeface="Arial" charset="0"/>
              </a:rPr>
              <a:t>.</a:t>
            </a:r>
          </a:p>
          <a:p>
            <a:r>
              <a:rPr lang="en-US" b="1" dirty="0" smtClean="0">
                <a:latin typeface="Arial" charset="0"/>
                <a:ea typeface="MS PGothic" charset="0"/>
                <a:cs typeface="Arial" charset="0"/>
              </a:rPr>
              <a:t>Droplet</a:t>
            </a:r>
            <a:endParaRPr lang="en-US" dirty="0" smtClean="0">
              <a:latin typeface="Arial" charset="0"/>
              <a:ea typeface="MS PGothic" charset="0"/>
              <a:cs typeface="Arial" charset="0"/>
            </a:endParaRPr>
          </a:p>
          <a:p>
            <a:r>
              <a:rPr lang="en-US" dirty="0" smtClean="0">
                <a:latin typeface="Arial" charset="0"/>
                <a:ea typeface="MS PGothic" charset="0"/>
                <a:cs typeface="Arial" charset="0"/>
              </a:rPr>
              <a:t>Droplet is the Cloud Foundry unit of execution. Once an application is pushed to Cloud Foundry and deployed using a </a:t>
            </a:r>
            <a:r>
              <a:rPr lang="en-US" dirty="0" err="1" smtClean="0">
                <a:latin typeface="Arial" charset="0"/>
                <a:ea typeface="MS PGothic" charset="0"/>
                <a:cs typeface="Arial" charset="0"/>
              </a:rPr>
              <a:t>buildpack</a:t>
            </a:r>
            <a:r>
              <a:rPr lang="en-US" dirty="0" smtClean="0">
                <a:latin typeface="Arial" charset="0"/>
                <a:ea typeface="MS PGothic" charset="0"/>
                <a:cs typeface="Arial" charset="0"/>
              </a:rPr>
              <a:t>, the result is a droplet. A droplet, therefore, is nothing but an abstraction on top of the application that contains information like metadata. Those droplets are stored in blob storage for further deployment processes.</a:t>
            </a:r>
          </a:p>
          <a:p>
            <a:r>
              <a:rPr lang="en-US" b="1" dirty="0" smtClean="0">
                <a:latin typeface="Arial" charset="0"/>
                <a:ea typeface="MS PGothic" charset="0"/>
                <a:cs typeface="Arial" charset="0"/>
              </a:rPr>
              <a:t>Warden</a:t>
            </a:r>
            <a:endParaRPr lang="en-US" dirty="0" smtClean="0">
              <a:latin typeface="Arial" charset="0"/>
              <a:ea typeface="MS PGothic" charset="0"/>
              <a:cs typeface="Arial" charset="0"/>
            </a:endParaRPr>
          </a:p>
          <a:p>
            <a:r>
              <a:rPr lang="en-US" dirty="0" smtClean="0">
                <a:latin typeface="Arial" charset="0"/>
                <a:ea typeface="MS PGothic" charset="0"/>
                <a:cs typeface="Arial" charset="0"/>
              </a:rPr>
              <a:t>Once the droplet is ready, it will need hosting in a suitable environment. In Cloud Foundry, this is called a Warden container. Wardens isolate ephemeral and resource-controlled environments.</a:t>
            </a:r>
          </a:p>
          <a:p>
            <a:endParaRPr lang="en-US" dirty="0"/>
          </a:p>
        </p:txBody>
      </p:sp>
      <p:sp>
        <p:nvSpPr>
          <p:cNvPr id="4" name="Slide Number Placeholder 3"/>
          <p:cNvSpPr>
            <a:spLocks noGrp="1"/>
          </p:cNvSpPr>
          <p:nvPr>
            <p:ph type="sldNum" sz="quarter" idx="10"/>
          </p:nvPr>
        </p:nvSpPr>
        <p:spPr/>
        <p:txBody>
          <a:bodyPr/>
          <a:lstStyle/>
          <a:p>
            <a:fld id="{3FDBDC6B-6266-4CC2-A1B2-D9A3C3958496}" type="slidenum">
              <a:rPr lang="en-US" smtClean="0"/>
              <a:t>19</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t>2</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charset="0"/>
                <a:ea typeface="MS PGothic" charset="0"/>
                <a:cs typeface="Arial" charset="0"/>
              </a:rPr>
              <a:t>At the command line, the developer enters the directory containing her application and uses the </a:t>
            </a:r>
            <a:r>
              <a:rPr lang="en-US" dirty="0" err="1" smtClean="0">
                <a:latin typeface="Arial" charset="0"/>
                <a:ea typeface="MS PGothic" charset="0"/>
                <a:cs typeface="Arial" charset="0"/>
              </a:rPr>
              <a:t>cf</a:t>
            </a:r>
            <a:r>
              <a:rPr lang="en-US" dirty="0" smtClean="0">
                <a:latin typeface="Arial" charset="0"/>
                <a:ea typeface="MS PGothic" charset="0"/>
                <a:cs typeface="Arial" charset="0"/>
              </a:rPr>
              <a:t> command line tool to issue a push command.</a:t>
            </a:r>
          </a:p>
          <a:p>
            <a:r>
              <a:rPr lang="en-US" dirty="0" smtClean="0">
                <a:latin typeface="Arial" charset="0"/>
                <a:ea typeface="MS PGothic" charset="0"/>
                <a:cs typeface="Arial" charset="0"/>
              </a:rPr>
              <a:t>The </a:t>
            </a:r>
            <a:r>
              <a:rPr lang="en-US" dirty="0" err="1" smtClean="0">
                <a:latin typeface="Arial" charset="0"/>
                <a:ea typeface="MS PGothic" charset="0"/>
                <a:cs typeface="Arial" charset="0"/>
              </a:rPr>
              <a:t>cf</a:t>
            </a:r>
            <a:r>
              <a:rPr lang="en-US" dirty="0" smtClean="0">
                <a:latin typeface="Arial" charset="0"/>
                <a:ea typeface="MS PGothic" charset="0"/>
                <a:cs typeface="Arial" charset="0"/>
              </a:rPr>
              <a:t> command line tool tells the Cloud Controller to create a record for the application.</a:t>
            </a:r>
          </a:p>
          <a:p>
            <a:r>
              <a:rPr lang="en-US" dirty="0" smtClean="0">
                <a:latin typeface="Arial" charset="0"/>
                <a:ea typeface="MS PGothic" charset="0"/>
                <a:cs typeface="Arial" charset="0"/>
              </a:rPr>
              <a:t>The Cloud Controller stores the application metadata (e.g. the app name, number of instances the user specified, and the </a:t>
            </a:r>
            <a:r>
              <a:rPr lang="en-US" dirty="0" err="1" smtClean="0">
                <a:latin typeface="Arial" charset="0"/>
                <a:ea typeface="MS PGothic" charset="0"/>
                <a:cs typeface="Arial" charset="0"/>
              </a:rPr>
              <a:t>buildpack</a:t>
            </a:r>
            <a:r>
              <a:rPr lang="en-US" dirty="0" smtClean="0">
                <a:latin typeface="Arial" charset="0"/>
                <a:ea typeface="MS PGothic" charset="0"/>
                <a:cs typeface="Arial" charset="0"/>
              </a:rPr>
              <a:t>).</a:t>
            </a:r>
          </a:p>
          <a:p>
            <a:r>
              <a:rPr lang="en-US" dirty="0" smtClean="0">
                <a:latin typeface="Arial" charset="0"/>
                <a:ea typeface="MS PGothic" charset="0"/>
                <a:cs typeface="Arial" charset="0"/>
              </a:rPr>
              <a:t>The </a:t>
            </a:r>
            <a:r>
              <a:rPr lang="en-US" dirty="0" err="1" smtClean="0">
                <a:latin typeface="Arial" charset="0"/>
                <a:ea typeface="MS PGothic" charset="0"/>
                <a:cs typeface="Arial" charset="0"/>
              </a:rPr>
              <a:t>cf</a:t>
            </a:r>
            <a:r>
              <a:rPr lang="en-US" dirty="0" smtClean="0">
                <a:latin typeface="Arial" charset="0"/>
                <a:ea typeface="MS PGothic" charset="0"/>
                <a:cs typeface="Arial" charset="0"/>
              </a:rPr>
              <a:t> command line tool uploads the application files.</a:t>
            </a:r>
          </a:p>
          <a:p>
            <a:r>
              <a:rPr lang="en-US" dirty="0" smtClean="0">
                <a:latin typeface="Arial" charset="0"/>
                <a:ea typeface="MS PGothic" charset="0"/>
                <a:cs typeface="Arial" charset="0"/>
              </a:rPr>
              <a:t>The Cloud Controller stores the raw application files in the </a:t>
            </a:r>
            <a:r>
              <a:rPr lang="en-US" dirty="0" err="1" smtClean="0">
                <a:latin typeface="Arial" charset="0"/>
                <a:ea typeface="MS PGothic" charset="0"/>
                <a:cs typeface="Arial" charset="0"/>
              </a:rPr>
              <a:t>blobstore</a:t>
            </a:r>
            <a:r>
              <a:rPr lang="en-US" dirty="0" smtClean="0">
                <a:latin typeface="Arial" charset="0"/>
                <a:ea typeface="MS PGothic" charset="0"/>
                <a:cs typeface="Arial" charset="0"/>
              </a:rPr>
              <a:t>.</a:t>
            </a:r>
          </a:p>
          <a:p>
            <a:r>
              <a:rPr lang="en-US" dirty="0" smtClean="0">
                <a:latin typeface="Arial" charset="0"/>
                <a:ea typeface="MS PGothic" charset="0"/>
                <a:cs typeface="Arial" charset="0"/>
              </a:rPr>
              <a:t>The </a:t>
            </a:r>
            <a:r>
              <a:rPr lang="en-US" dirty="0" err="1" smtClean="0">
                <a:latin typeface="Arial" charset="0"/>
                <a:ea typeface="MS PGothic" charset="0"/>
                <a:cs typeface="Arial" charset="0"/>
              </a:rPr>
              <a:t>cf</a:t>
            </a:r>
            <a:r>
              <a:rPr lang="en-US" dirty="0" smtClean="0">
                <a:latin typeface="Arial" charset="0"/>
                <a:ea typeface="MS PGothic" charset="0"/>
                <a:cs typeface="Arial" charset="0"/>
              </a:rPr>
              <a:t> command line tool issues an app start command.</a:t>
            </a:r>
          </a:p>
          <a:p>
            <a:r>
              <a:rPr lang="en-US" dirty="0" smtClean="0">
                <a:latin typeface="Arial" charset="0"/>
                <a:ea typeface="MS PGothic" charset="0"/>
                <a:cs typeface="Arial" charset="0"/>
              </a:rPr>
              <a:t>Because the app has not already been staged, the Cloud Controller chooses a DEA instance from the DEA pool to stage the application. The staging DEA uses the instructions in the </a:t>
            </a:r>
            <a:r>
              <a:rPr lang="en-US" dirty="0" err="1" smtClean="0">
                <a:latin typeface="Arial" charset="0"/>
                <a:ea typeface="MS PGothic" charset="0"/>
                <a:cs typeface="Arial" charset="0"/>
              </a:rPr>
              <a:t>buildpack</a:t>
            </a:r>
            <a:r>
              <a:rPr lang="en-US" dirty="0" smtClean="0">
                <a:latin typeface="Arial" charset="0"/>
                <a:ea typeface="MS PGothic" charset="0"/>
                <a:cs typeface="Arial" charset="0"/>
              </a:rPr>
              <a:t> to stage the application.</a:t>
            </a:r>
          </a:p>
          <a:p>
            <a:r>
              <a:rPr lang="en-US" dirty="0" smtClean="0">
                <a:latin typeface="Arial" charset="0"/>
                <a:ea typeface="MS PGothic" charset="0"/>
                <a:cs typeface="Arial" charset="0"/>
              </a:rPr>
              <a:t>The staging DEA streams the output of the staging process so the developer can troubleshoot application staging problems.</a:t>
            </a:r>
          </a:p>
          <a:p>
            <a:r>
              <a:rPr lang="en-US" dirty="0" smtClean="0">
                <a:latin typeface="Arial" charset="0"/>
                <a:ea typeface="MS PGothic" charset="0"/>
                <a:cs typeface="Arial" charset="0"/>
              </a:rPr>
              <a:t>The staging DEA packages the resulting staged application into a </a:t>
            </a:r>
            <a:r>
              <a:rPr lang="en-US" dirty="0" err="1" smtClean="0">
                <a:latin typeface="Arial" charset="0"/>
                <a:ea typeface="MS PGothic" charset="0"/>
                <a:cs typeface="Arial" charset="0"/>
              </a:rPr>
              <a:t>tarball</a:t>
            </a:r>
            <a:r>
              <a:rPr lang="en-US" dirty="0" smtClean="0">
                <a:latin typeface="Arial" charset="0"/>
                <a:ea typeface="MS PGothic" charset="0"/>
                <a:cs typeface="Arial" charset="0"/>
              </a:rPr>
              <a:t> called a “droplet” and stores it in the </a:t>
            </a:r>
            <a:r>
              <a:rPr lang="en-US" dirty="0" err="1" smtClean="0">
                <a:latin typeface="Arial" charset="0"/>
                <a:ea typeface="MS PGothic" charset="0"/>
                <a:cs typeface="Arial" charset="0"/>
              </a:rPr>
              <a:t>blobstore</a:t>
            </a:r>
            <a:r>
              <a:rPr lang="en-US" dirty="0" smtClean="0">
                <a:latin typeface="Arial" charset="0"/>
                <a:ea typeface="MS PGothic" charset="0"/>
                <a:cs typeface="Arial" charset="0"/>
              </a:rPr>
              <a:t>. The results are cached and used next time the application is staged.</a:t>
            </a:r>
          </a:p>
          <a:p>
            <a:r>
              <a:rPr lang="en-US" dirty="0" smtClean="0">
                <a:latin typeface="Arial" charset="0"/>
                <a:ea typeface="MS PGothic" charset="0"/>
                <a:cs typeface="Arial" charset="0"/>
              </a:rPr>
              <a:t>The staging DEA reports to the Cloud Controller that staging is complete.</a:t>
            </a:r>
          </a:p>
          <a:p>
            <a:r>
              <a:rPr lang="en-US" dirty="0" smtClean="0">
                <a:latin typeface="Arial" charset="0"/>
                <a:ea typeface="MS PGothic" charset="0"/>
                <a:cs typeface="Arial" charset="0"/>
              </a:rPr>
              <a:t>The Cloud Controller chooses one or more DEAs from the pool to run the staged application.</a:t>
            </a:r>
          </a:p>
          <a:p>
            <a:r>
              <a:rPr lang="en-US" dirty="0" smtClean="0">
                <a:latin typeface="Arial" charset="0"/>
                <a:ea typeface="MS PGothic" charset="0"/>
                <a:cs typeface="Arial" charset="0"/>
              </a:rPr>
              <a:t>The running DEAs report the status of the application to the Cloud Controller.</a:t>
            </a:r>
          </a:p>
          <a:p>
            <a:endParaRPr lang="en-US" dirty="0" smtClean="0">
              <a:latin typeface="Arial" charset="0"/>
              <a:ea typeface="MS PGothic" charset="0"/>
              <a:cs typeface="Arial" charset="0"/>
            </a:endParaRPr>
          </a:p>
          <a:p>
            <a:endParaRPr lang="en-US" dirty="0"/>
          </a:p>
        </p:txBody>
      </p:sp>
      <p:sp>
        <p:nvSpPr>
          <p:cNvPr id="4" name="Slide Number Placeholder 3"/>
          <p:cNvSpPr>
            <a:spLocks noGrp="1"/>
          </p:cNvSpPr>
          <p:nvPr>
            <p:ph type="sldNum" sz="quarter" idx="10"/>
          </p:nvPr>
        </p:nvSpPr>
        <p:spPr/>
        <p:txBody>
          <a:bodyPr/>
          <a:lstStyle/>
          <a:p>
            <a:fld id="{3FDBDC6B-6266-4CC2-A1B2-D9A3C3958496}" type="slidenum">
              <a:rPr lang="en-US" smtClean="0"/>
              <a:t>20</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t>21</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t>22</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t>23</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t>24</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t>25</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idx="10"/>
          </p:nvPr>
        </p:nvSpPr>
        <p:spPr/>
        <p:txBody>
          <a:bodyPr/>
          <a:lstStyle/>
          <a:p>
            <a:pPr>
              <a:defRPr/>
            </a:pPr>
            <a:fld id="{5AF5396D-4CB7-41E3-B2A6-F340DB510BED}" type="slidenum">
              <a:rPr lang="en-US" altLang="en-US" smtClean="0"/>
              <a:pPr>
                <a:defRPr/>
              </a:pPr>
              <a:t>26</a:t>
            </a:fld>
            <a:endParaRPr lang="en-US" altLang="en-US"/>
          </a:p>
        </p:txBody>
      </p:sp>
    </p:spTree>
    <p:extLst>
      <p:ext uri="{BB962C8B-B14F-4D97-AF65-F5344CB8AC3E}">
        <p14:creationId xmlns:p14="http://schemas.microsoft.com/office/powerpoint/2010/main" val="1086037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t>27</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t>28</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t>29</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t>3</a:t>
            </a:fld>
            <a:endParaRPr lang="en-US"/>
          </a:p>
        </p:txBody>
      </p:sp>
    </p:spTree>
    <p:extLst>
      <p:ext uri="{BB962C8B-B14F-4D97-AF65-F5344CB8AC3E}">
        <p14:creationId xmlns:p14="http://schemas.microsoft.com/office/powerpoint/2010/main" val="827223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charset="0"/>
                <a:ea typeface="MS PGothic" charset="0"/>
                <a:cs typeface="Arial" charset="0"/>
              </a:rPr>
              <a:t>In general, service brokers advertise a catalog of service offerings and service plans to Cloud Foundry, and receive calls from Cloud Foundry for five functions: fetch catalog, provision (create), bind, unbind, and </a:t>
            </a:r>
            <a:r>
              <a:rPr lang="en-US" dirty="0" err="1" smtClean="0">
                <a:latin typeface="Arial" charset="0"/>
                <a:ea typeface="MS PGothic" charset="0"/>
                <a:cs typeface="Arial" charset="0"/>
              </a:rPr>
              <a:t>deprovision</a:t>
            </a:r>
            <a:r>
              <a:rPr lang="en-US" dirty="0" smtClean="0">
                <a:latin typeface="Arial" charset="0"/>
                <a:ea typeface="MS PGothic" charset="0"/>
                <a:cs typeface="Arial" charset="0"/>
              </a:rPr>
              <a:t> (delete). What a broker does with each call can vary between services; in general, ‘provision’ reserves resources on a service and ‘bind’ delivers information to an application necessary for accessing the resource. We call the reserved resource a Service Instance. What a service instance represents can vary by service; it could be a single database on a multi-tenant server, a dedicated cluster, or even just an account on a web application.</a:t>
            </a:r>
          </a:p>
          <a:p>
            <a:endParaRPr lang="en-US" dirty="0" smtClean="0">
              <a:latin typeface="Arial" charset="0"/>
              <a:ea typeface="MS PGothic" charset="0"/>
              <a:cs typeface="Arial" charset="0"/>
            </a:endParaRPr>
          </a:p>
          <a:p>
            <a:r>
              <a:rPr lang="en-US" b="1" dirty="0" smtClean="0">
                <a:latin typeface="Arial" charset="0"/>
                <a:ea typeface="MS PGothic" charset="0"/>
                <a:cs typeface="Arial" charset="0"/>
              </a:rPr>
              <a:t>Architecture</a:t>
            </a:r>
          </a:p>
          <a:p>
            <a:r>
              <a:rPr lang="en-US" dirty="0" smtClean="0">
                <a:latin typeface="Arial" charset="0"/>
                <a:ea typeface="MS PGothic" charset="0"/>
                <a:cs typeface="Arial" charset="0"/>
              </a:rPr>
              <a:t>How a service is implemented is up to the service provider/developer. Cloud Foundry only requires that the service provider implement the service broker API. A broker can be implemented as a separate application, or by adding the required http endpoints to an existing service.</a:t>
            </a:r>
          </a:p>
          <a:p>
            <a:r>
              <a:rPr lang="en-US" dirty="0" smtClean="0">
                <a:latin typeface="Arial" charset="0"/>
                <a:ea typeface="MS PGothic" charset="0"/>
                <a:cs typeface="Arial" charset="0"/>
              </a:rPr>
              <a:t>Because Cloud Foundry only requires that a service implements the broker API in order to be available to Cloud Foundry end users, many deployment models are possible. The following are examples of valid deployment models.</a:t>
            </a:r>
          </a:p>
          <a:p>
            <a:r>
              <a:rPr lang="en-US" dirty="0" smtClean="0">
                <a:latin typeface="Arial" charset="0"/>
                <a:ea typeface="MS PGothic" charset="0"/>
                <a:cs typeface="Arial" charset="0"/>
              </a:rPr>
              <a:t>Entire service packaged and deployed by BOSH alongside Cloud Foundry</a:t>
            </a:r>
          </a:p>
          <a:p>
            <a:r>
              <a:rPr lang="en-US" dirty="0" smtClean="0">
                <a:latin typeface="Arial" charset="0"/>
                <a:ea typeface="MS PGothic" charset="0"/>
                <a:cs typeface="Arial" charset="0"/>
              </a:rPr>
              <a:t>Broker packaged and deployed by BOSH alongside Cloud Foundry, rest of the service deployed and maintained by other means</a:t>
            </a:r>
          </a:p>
          <a:p>
            <a:r>
              <a:rPr lang="en-US" dirty="0" smtClean="0">
                <a:latin typeface="Arial" charset="0"/>
                <a:ea typeface="MS PGothic" charset="0"/>
                <a:cs typeface="Arial" charset="0"/>
              </a:rPr>
              <a:t>Broker (and optionally service) pushed as an application to Cloud Foundry user space</a:t>
            </a:r>
          </a:p>
          <a:p>
            <a:r>
              <a:rPr lang="en-US" dirty="0" smtClean="0">
                <a:latin typeface="Arial" charset="0"/>
                <a:ea typeface="MS PGothic" charset="0"/>
                <a:cs typeface="Arial" charset="0"/>
              </a:rPr>
              <a:t>Entire service, including broker, deployed and maintained outside of Cloud Foundry by other means</a:t>
            </a:r>
          </a:p>
          <a:p>
            <a:endParaRPr lang="en-US" b="1" dirty="0" smtClean="0">
              <a:latin typeface="Arial" charset="0"/>
              <a:ea typeface="MS PGothic" charset="0"/>
              <a:cs typeface="Arial" charset="0"/>
            </a:endParaRPr>
          </a:p>
          <a:p>
            <a:r>
              <a:rPr lang="en-US" b="1" dirty="0" smtClean="0">
                <a:latin typeface="Arial" charset="0"/>
                <a:ea typeface="MS PGothic" charset="0"/>
                <a:cs typeface="Arial" charset="0"/>
              </a:rPr>
              <a:t>Developing a Service Broker</a:t>
            </a:r>
          </a:p>
          <a:p>
            <a:endParaRPr lang="en-US" b="1" dirty="0" smtClean="0">
              <a:latin typeface="Arial" charset="0"/>
              <a:ea typeface="MS PGothic" charset="0"/>
              <a:cs typeface="Arial" charset="0"/>
            </a:endParaRPr>
          </a:p>
          <a:p>
            <a:r>
              <a:rPr lang="en-US" b="1" dirty="0" smtClean="0">
                <a:latin typeface="Arial" charset="0"/>
                <a:ea typeface="MS PGothic" charset="0"/>
                <a:cs typeface="Arial" charset="0"/>
              </a:rPr>
              <a:t>Development Environment</a:t>
            </a:r>
          </a:p>
          <a:p>
            <a:r>
              <a:rPr lang="en-US" dirty="0" smtClean="0">
                <a:latin typeface="Arial" charset="0"/>
                <a:ea typeface="MS PGothic" charset="0"/>
                <a:cs typeface="Arial" charset="0"/>
              </a:rPr>
              <a:t>You’ll need a Cloud Foundry instance to deploy and test your service broker as you are developing it. You must have admin access to your CF instance. You may use any existing install of CF as long you have admin access to it. Otherwise, we recommend deploying a new CF development instance using </a:t>
            </a:r>
            <a:r>
              <a:rPr lang="en-US" dirty="0" smtClean="0">
                <a:latin typeface="Arial" charset="0"/>
                <a:ea typeface="MS PGothic" charset="0"/>
                <a:cs typeface="Arial" charset="0"/>
                <a:hlinkClick r:id="rId3"/>
              </a:rPr>
              <a:t>Bosh Lite</a:t>
            </a:r>
            <a:r>
              <a:rPr lang="en-US" dirty="0" smtClean="0">
                <a:latin typeface="Arial" charset="0"/>
                <a:ea typeface="MS PGothic" charset="0"/>
                <a:cs typeface="Arial" charset="0"/>
              </a:rPr>
              <a:t>.</a:t>
            </a:r>
          </a:p>
          <a:p>
            <a:endParaRPr lang="en-US" dirty="0" smtClean="0">
              <a:latin typeface="Arial" charset="0"/>
              <a:ea typeface="MS PGothic" charset="0"/>
              <a:cs typeface="Arial" charset="0"/>
            </a:endParaRPr>
          </a:p>
          <a:p>
            <a:r>
              <a:rPr lang="en-US" b="1" dirty="0" smtClean="0">
                <a:latin typeface="Arial" charset="0"/>
                <a:ea typeface="MS PGothic" charset="0"/>
                <a:cs typeface="Arial" charset="0"/>
              </a:rPr>
              <a:t>Example Service Brokers</a:t>
            </a:r>
          </a:p>
          <a:p>
            <a:r>
              <a:rPr lang="en-US" dirty="0" smtClean="0">
                <a:latin typeface="Arial" charset="0"/>
                <a:ea typeface="MS PGothic" charset="0"/>
                <a:cs typeface="Arial" charset="0"/>
              </a:rPr>
              <a:t>The following example service broker applications have been developed - these are a great starting point if you are developing your own service broker.</a:t>
            </a:r>
          </a:p>
          <a:p>
            <a:r>
              <a:rPr lang="en-US" b="1" dirty="0" smtClean="0">
                <a:latin typeface="Arial" charset="0"/>
                <a:ea typeface="MS PGothic" charset="0"/>
                <a:cs typeface="Arial" charset="0"/>
              </a:rPr>
              <a:t>Ruby</a:t>
            </a:r>
          </a:p>
          <a:p>
            <a:r>
              <a:rPr lang="en-US" dirty="0" smtClean="0">
                <a:latin typeface="Arial" charset="0"/>
                <a:ea typeface="MS PGothic" charset="0"/>
                <a:cs typeface="Arial" charset="0"/>
                <a:hlinkClick r:id="rId4"/>
              </a:rPr>
              <a:t>GitHub repo service</a:t>
            </a:r>
            <a:r>
              <a:rPr lang="en-US" dirty="0" smtClean="0">
                <a:latin typeface="Arial" charset="0"/>
                <a:ea typeface="MS PGothic" charset="0"/>
                <a:cs typeface="Arial" charset="0"/>
              </a:rPr>
              <a:t> - this is designed to be an easy-to-read example of a service broker, with complete documentation, and comes with a demo app that uses the service. The broker can be deployed as an application to any Cloud Foundry instance or hosted elsewhere. The service broker uses </a:t>
            </a:r>
            <a:r>
              <a:rPr lang="en-US" dirty="0" err="1" smtClean="0">
                <a:latin typeface="Arial" charset="0"/>
                <a:ea typeface="MS PGothic" charset="0"/>
                <a:cs typeface="Arial" charset="0"/>
              </a:rPr>
              <a:t>GitHub</a:t>
            </a:r>
            <a:r>
              <a:rPr lang="en-US" dirty="0" smtClean="0">
                <a:latin typeface="Arial" charset="0"/>
                <a:ea typeface="MS PGothic" charset="0"/>
                <a:cs typeface="Arial" charset="0"/>
              </a:rPr>
              <a:t> as the service back end.</a:t>
            </a:r>
          </a:p>
          <a:p>
            <a:r>
              <a:rPr lang="en-US" dirty="0" smtClean="0">
                <a:latin typeface="Arial" charset="0"/>
                <a:ea typeface="MS PGothic" charset="0"/>
                <a:cs typeface="Arial" charset="0"/>
                <a:hlinkClick r:id="rId5"/>
              </a:rPr>
              <a:t>MySQL database service</a:t>
            </a:r>
            <a:r>
              <a:rPr lang="en-US" dirty="0" smtClean="0">
                <a:latin typeface="Arial" charset="0"/>
                <a:ea typeface="MS PGothic" charset="0"/>
                <a:cs typeface="Arial" charset="0"/>
              </a:rPr>
              <a:t> - this broker and its accompanying MySQL server are designed to be deployed together as a </a:t>
            </a:r>
            <a:r>
              <a:rPr lang="en-US" dirty="0" smtClean="0">
                <a:latin typeface="Arial" charset="0"/>
                <a:ea typeface="MS PGothic" charset="0"/>
                <a:cs typeface="Arial" charset="0"/>
                <a:hlinkClick r:id="rId6"/>
              </a:rPr>
              <a:t>BOSH</a:t>
            </a:r>
            <a:r>
              <a:rPr lang="en-US" dirty="0" smtClean="0">
                <a:latin typeface="Arial" charset="0"/>
                <a:ea typeface="MS PGothic" charset="0"/>
                <a:cs typeface="Arial" charset="0"/>
              </a:rPr>
              <a:t> release. BOSH is used to deploy or upgrade the release, monitors the health of running components, and restarts or recreates unhealthy VMs. The broker code alone can be found </a:t>
            </a:r>
            <a:r>
              <a:rPr lang="en-US" dirty="0" smtClean="0">
                <a:latin typeface="Arial" charset="0"/>
                <a:ea typeface="MS PGothic" charset="0"/>
                <a:cs typeface="Arial" charset="0"/>
                <a:hlinkClick r:id="rId7"/>
              </a:rPr>
              <a:t>here</a:t>
            </a:r>
            <a:r>
              <a:rPr lang="en-US" dirty="0" smtClean="0">
                <a:latin typeface="Arial" charset="0"/>
                <a:ea typeface="MS PGothic" charset="0"/>
                <a:cs typeface="Arial" charset="0"/>
              </a:rPr>
              <a:t>.</a:t>
            </a:r>
          </a:p>
          <a:p>
            <a:r>
              <a:rPr lang="en-US" b="1" dirty="0" smtClean="0">
                <a:latin typeface="Arial" charset="0"/>
                <a:ea typeface="MS PGothic" charset="0"/>
                <a:cs typeface="Arial" charset="0"/>
              </a:rPr>
              <a:t>Java</a:t>
            </a:r>
          </a:p>
          <a:p>
            <a:r>
              <a:rPr lang="en-US" dirty="0" smtClean="0">
                <a:latin typeface="Arial" charset="0"/>
                <a:ea typeface="MS PGothic" charset="0"/>
                <a:cs typeface="Arial" charset="0"/>
                <a:hlinkClick r:id="rId8"/>
              </a:rPr>
              <a:t>Spring Service Broker</a:t>
            </a:r>
            <a:r>
              <a:rPr lang="en-US" dirty="0" smtClean="0">
                <a:latin typeface="Arial" charset="0"/>
                <a:ea typeface="MS PGothic" charset="0"/>
                <a:cs typeface="Arial" charset="0"/>
              </a:rPr>
              <a:t> - this repo provides a template for building v2 service brokers in Spring, and includes an example implementation for </a:t>
            </a:r>
            <a:r>
              <a:rPr lang="en-US" dirty="0" err="1" smtClean="0">
                <a:latin typeface="Arial" charset="0"/>
                <a:ea typeface="MS PGothic" charset="0"/>
                <a:cs typeface="Arial" charset="0"/>
              </a:rPr>
              <a:t>MongoDB</a:t>
            </a:r>
            <a:r>
              <a:rPr lang="en-US" dirty="0" smtClean="0">
                <a:latin typeface="Arial" charset="0"/>
                <a:ea typeface="MS PGothic" charset="0"/>
                <a:cs typeface="Arial" charset="0"/>
              </a:rPr>
              <a:t>.</a:t>
            </a:r>
          </a:p>
          <a:p>
            <a:r>
              <a:rPr lang="en-US" dirty="0" smtClean="0">
                <a:latin typeface="Arial" charset="0"/>
                <a:ea typeface="MS PGothic" charset="0"/>
                <a:cs typeface="Arial" charset="0"/>
                <a:hlinkClick r:id="rId9"/>
              </a:rPr>
              <a:t>MySQL Java Broker</a:t>
            </a:r>
            <a:r>
              <a:rPr lang="en-US" dirty="0" smtClean="0">
                <a:latin typeface="Arial" charset="0"/>
                <a:ea typeface="MS PGothic" charset="0"/>
                <a:cs typeface="Arial" charset="0"/>
              </a:rPr>
              <a:t> - a Java port of the Ruby-based </a:t>
            </a:r>
            <a:r>
              <a:rPr lang="en-US" dirty="0" smtClean="0">
                <a:latin typeface="Arial" charset="0"/>
                <a:ea typeface="MS PGothic" charset="0"/>
                <a:cs typeface="Arial" charset="0"/>
                <a:hlinkClick r:id="rId7"/>
              </a:rPr>
              <a:t>MySQL broker</a:t>
            </a:r>
            <a:r>
              <a:rPr lang="en-US" dirty="0" smtClean="0">
                <a:latin typeface="Arial" charset="0"/>
                <a:ea typeface="MS PGothic" charset="0"/>
                <a:cs typeface="Arial" charset="0"/>
              </a:rPr>
              <a:t> above.</a:t>
            </a:r>
          </a:p>
          <a:p>
            <a:endParaRPr lang="en-US" dirty="0" smtClean="0">
              <a:latin typeface="Arial" charset="0"/>
              <a:ea typeface="MS PGothic" charset="0"/>
              <a:cs typeface="Arial" charset="0"/>
            </a:endParaRPr>
          </a:p>
          <a:p>
            <a:endParaRPr lang="en-US" dirty="0"/>
          </a:p>
        </p:txBody>
      </p:sp>
      <p:sp>
        <p:nvSpPr>
          <p:cNvPr id="4" name="Slide Number Placeholder 3"/>
          <p:cNvSpPr>
            <a:spLocks noGrp="1"/>
          </p:cNvSpPr>
          <p:nvPr>
            <p:ph type="sldNum" sz="quarter" idx="10"/>
          </p:nvPr>
        </p:nvSpPr>
        <p:spPr/>
        <p:txBody>
          <a:bodyPr/>
          <a:lstStyle/>
          <a:p>
            <a:fld id="{3FDBDC6B-6266-4CC2-A1B2-D9A3C3958496}" type="slidenum">
              <a:rPr lang="en-US" smtClean="0"/>
              <a:t>30</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t>31</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t>32</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t>33</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t>34</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t>35</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a:ln/>
        </p:spPr>
      </p:sp>
      <p:sp>
        <p:nvSpPr>
          <p:cNvPr id="120834" name="Notes Placeholder 2"/>
          <p:cNvSpPr>
            <a:spLocks noGrp="1"/>
          </p:cNvSpPr>
          <p:nvPr>
            <p:ph type="body" idx="1"/>
          </p:nvPr>
        </p:nvSpPr>
        <p:spPr>
          <a:noFill/>
        </p:spPr>
        <p:txBody>
          <a:bodyPr/>
          <a:lstStyle/>
          <a:p>
            <a:endParaRPr lang="en-US" b="0" baseline="0" dirty="0" smtClean="0">
              <a:solidFill>
                <a:srgbClr val="000000"/>
              </a:solidFill>
              <a:latin typeface="Arial Unicode MS"/>
              <a:ea typeface="Arial Unicode MS"/>
              <a:cs typeface="Arial Unicode MS"/>
            </a:endParaRPr>
          </a:p>
        </p:txBody>
      </p:sp>
      <p:sp>
        <p:nvSpPr>
          <p:cNvPr id="120835" name="Slide Number Placeholder 3"/>
          <p:cNvSpPr>
            <a:spLocks noGrp="1"/>
          </p:cNvSpPr>
          <p:nvPr>
            <p:ph type="sldNum" sz="quarter"/>
          </p:nvPr>
        </p:nvSpPr>
        <p:spPr>
          <a:noFill/>
          <a:ln>
            <a:miter lim="800000"/>
            <a:headEnd/>
            <a:tailEnd/>
          </a:ln>
        </p:spPr>
        <p:txBody>
          <a:bodyPr/>
          <a:lstStyle/>
          <a:p>
            <a:fld id="{C1F7D619-F031-4399-BCF8-EC0EEBF09128}" type="slidenum">
              <a:rPr lang="en-US" altLang="en-US" smtClean="0">
                <a:latin typeface="Arial" charset="0"/>
                <a:ea typeface="Arial Unicode MS"/>
                <a:cs typeface="Arial Unicode MS"/>
              </a:rPr>
              <a:pPr/>
              <a:t>36</a:t>
            </a:fld>
            <a:endParaRPr lang="en-US" altLang="en-US" smtClean="0">
              <a:latin typeface="Arial" charset="0"/>
              <a:ea typeface="Arial Unicode MS"/>
              <a:cs typeface="Arial Unicode MS"/>
            </a:endParaRPr>
          </a:p>
        </p:txBody>
      </p:sp>
    </p:spTree>
    <p:extLst>
      <p:ext uri="{BB962C8B-B14F-4D97-AF65-F5344CB8AC3E}">
        <p14:creationId xmlns:p14="http://schemas.microsoft.com/office/powerpoint/2010/main" val="4028275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Hybrid cloud – services part</a:t>
            </a:r>
            <a:endParaRPr lang="en-US" dirty="0"/>
          </a:p>
        </p:txBody>
      </p:sp>
      <p:sp>
        <p:nvSpPr>
          <p:cNvPr id="4" name="Slide Number Placeholder 3"/>
          <p:cNvSpPr>
            <a:spLocks noGrp="1"/>
          </p:cNvSpPr>
          <p:nvPr>
            <p:ph type="sldNum" sz="quarter" idx="10"/>
          </p:nvPr>
        </p:nvSpPr>
        <p:spPr/>
        <p:txBody>
          <a:bodyPr/>
          <a:lstStyle/>
          <a:p>
            <a:fld id="{3FDBDC6B-6266-4CC2-A1B2-D9A3C3958496}" type="slidenum">
              <a:rPr lang="en-US" smtClean="0"/>
              <a:t>4</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t>5</a:t>
            </a:fld>
            <a:endParaRPr lang="en-US"/>
          </a:p>
        </p:txBody>
      </p:sp>
    </p:spTree>
    <p:extLst>
      <p:ext uri="{BB962C8B-B14F-4D97-AF65-F5344CB8AC3E}">
        <p14:creationId xmlns:p14="http://schemas.microsoft.com/office/powerpoint/2010/main" val="1243345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idx="10"/>
          </p:nvPr>
        </p:nvSpPr>
        <p:spPr/>
        <p:txBody>
          <a:bodyPr/>
          <a:lstStyle/>
          <a:p>
            <a:pPr>
              <a:defRPr/>
            </a:pPr>
            <a:fld id="{5AF5396D-4CB7-41E3-B2A6-F340DB510BED}" type="slidenum">
              <a:rPr lang="en-US" altLang="en-US" smtClean="0"/>
              <a:pPr>
                <a:defRPr/>
              </a:pPr>
              <a:t>6</a:t>
            </a:fld>
            <a:endParaRPr lang="en-US" altLang="en-US"/>
          </a:p>
        </p:txBody>
      </p:sp>
    </p:spTree>
    <p:extLst>
      <p:ext uri="{BB962C8B-B14F-4D97-AF65-F5344CB8AC3E}">
        <p14:creationId xmlns:p14="http://schemas.microsoft.com/office/powerpoint/2010/main" val="1086037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427369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BDC6B-6266-4CC2-A1B2-D9A3C395849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427369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DBDC6B-6266-4CC2-A1B2-D9A3C3958496}" type="slidenum">
              <a:rPr lang="en-US" smtClean="0"/>
              <a:t>9</a:t>
            </a:fld>
            <a:endParaRPr lang="en-US"/>
          </a:p>
        </p:txBody>
      </p:sp>
    </p:spTree>
    <p:extLst>
      <p:ext uri="{BB962C8B-B14F-4D97-AF65-F5344CB8AC3E}">
        <p14:creationId xmlns:p14="http://schemas.microsoft.com/office/powerpoint/2010/main" val="1243345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Click to edit Master subtitle style</a:t>
            </a:r>
            <a:endParaRPr lang="en-US"/>
          </a:p>
        </p:txBody>
      </p:sp>
      <p:sp>
        <p:nvSpPr>
          <p:cNvPr id="4" name="Date Placeholder 3"/>
          <p:cNvSpPr>
            <a:spLocks noGrp="1"/>
          </p:cNvSpPr>
          <p:nvPr>
            <p:ph type="dt" sz="half" idx="10"/>
          </p:nvPr>
        </p:nvSpPr>
        <p:spPr/>
        <p:txBody>
          <a:bodyPr/>
          <a:lstStyle/>
          <a:p>
            <a:fld id="{2892E782-0419-3C4B-A2E4-7CB1F2F62CDE}" type="datetimeFigureOut">
              <a:rPr lang="en-US" smtClean="0"/>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EFC487-2C0A-5B4F-A597-03247FBA9B21}" type="slidenum">
              <a:rPr lang="en-US" smtClean="0"/>
              <a:t>‹#›</a:t>
            </a:fld>
            <a:endParaRPr lang="en-US"/>
          </a:p>
        </p:txBody>
      </p:sp>
    </p:spTree>
    <p:extLst>
      <p:ext uri="{BB962C8B-B14F-4D97-AF65-F5344CB8AC3E}">
        <p14:creationId xmlns:p14="http://schemas.microsoft.com/office/powerpoint/2010/main" val="343149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10"/>
          </p:nvPr>
        </p:nvSpPr>
        <p:spPr/>
        <p:txBody>
          <a:bodyPr/>
          <a:lstStyle/>
          <a:p>
            <a:fld id="{2892E782-0419-3C4B-A2E4-7CB1F2F62CDE}" type="datetimeFigureOut">
              <a:rPr lang="en-US" smtClean="0"/>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EFC487-2C0A-5B4F-A597-03247FBA9B21}" type="slidenum">
              <a:rPr lang="en-US" smtClean="0"/>
              <a:t>‹#›</a:t>
            </a:fld>
            <a:endParaRPr lang="en-US"/>
          </a:p>
        </p:txBody>
      </p:sp>
    </p:spTree>
    <p:extLst>
      <p:ext uri="{BB962C8B-B14F-4D97-AF65-F5344CB8AC3E}">
        <p14:creationId xmlns:p14="http://schemas.microsoft.com/office/powerpoint/2010/main" val="1422158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10"/>
          </p:nvPr>
        </p:nvSpPr>
        <p:spPr/>
        <p:txBody>
          <a:bodyPr/>
          <a:lstStyle/>
          <a:p>
            <a:fld id="{2892E782-0419-3C4B-A2E4-7CB1F2F62CDE}" type="datetimeFigureOut">
              <a:rPr lang="en-US" smtClean="0"/>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EFC487-2C0A-5B4F-A597-03247FBA9B21}" type="slidenum">
              <a:rPr lang="en-US" smtClean="0"/>
              <a:t>‹#›</a:t>
            </a:fld>
            <a:endParaRPr lang="en-US"/>
          </a:p>
        </p:txBody>
      </p:sp>
    </p:spTree>
    <p:extLst>
      <p:ext uri="{BB962C8B-B14F-4D97-AF65-F5344CB8AC3E}">
        <p14:creationId xmlns:p14="http://schemas.microsoft.com/office/powerpoint/2010/main" val="29464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Content Placeholder 2"/>
          <p:cNvSpPr>
            <a:spLocks noGrp="1"/>
          </p:cNvSpPr>
          <p:nvPr>
            <p:ph idx="1"/>
          </p:nvPr>
        </p:nvSpPr>
        <p:spPr/>
        <p:txBody>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10"/>
          </p:nvPr>
        </p:nvSpPr>
        <p:spPr/>
        <p:txBody>
          <a:bodyPr/>
          <a:lstStyle/>
          <a:p>
            <a:fld id="{2892E782-0419-3C4B-A2E4-7CB1F2F62CDE}" type="datetimeFigureOut">
              <a:rPr lang="en-US" smtClean="0"/>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EFC487-2C0A-5B4F-A597-03247FBA9B21}" type="slidenum">
              <a:rPr lang="en-US" smtClean="0"/>
              <a:t>‹#›</a:t>
            </a:fld>
            <a:endParaRPr lang="en-US"/>
          </a:p>
        </p:txBody>
      </p:sp>
    </p:spTree>
    <p:extLst>
      <p:ext uri="{BB962C8B-B14F-4D97-AF65-F5344CB8AC3E}">
        <p14:creationId xmlns:p14="http://schemas.microsoft.com/office/powerpoint/2010/main" val="3637430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Click to edit Master text styles</a:t>
            </a:r>
          </a:p>
        </p:txBody>
      </p:sp>
      <p:sp>
        <p:nvSpPr>
          <p:cNvPr id="4" name="Date Placeholder 3"/>
          <p:cNvSpPr>
            <a:spLocks noGrp="1"/>
          </p:cNvSpPr>
          <p:nvPr>
            <p:ph type="dt" sz="half" idx="10"/>
          </p:nvPr>
        </p:nvSpPr>
        <p:spPr/>
        <p:txBody>
          <a:bodyPr/>
          <a:lstStyle/>
          <a:p>
            <a:fld id="{2892E782-0419-3C4B-A2E4-7CB1F2F62CDE}" type="datetimeFigureOut">
              <a:rPr lang="en-US" smtClean="0"/>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EFC487-2C0A-5B4F-A597-03247FBA9B21}" type="slidenum">
              <a:rPr lang="en-US" smtClean="0"/>
              <a:t>‹#›</a:t>
            </a:fld>
            <a:endParaRPr lang="en-US"/>
          </a:p>
        </p:txBody>
      </p:sp>
    </p:spTree>
    <p:extLst>
      <p:ext uri="{BB962C8B-B14F-4D97-AF65-F5344CB8AC3E}">
        <p14:creationId xmlns:p14="http://schemas.microsoft.com/office/powerpoint/2010/main" val="476689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5" name="Date Placeholder 4"/>
          <p:cNvSpPr>
            <a:spLocks noGrp="1"/>
          </p:cNvSpPr>
          <p:nvPr>
            <p:ph type="dt" sz="half" idx="10"/>
          </p:nvPr>
        </p:nvSpPr>
        <p:spPr/>
        <p:txBody>
          <a:bodyPr/>
          <a:lstStyle/>
          <a:p>
            <a:fld id="{2892E782-0419-3C4B-A2E4-7CB1F2F62CDE}" type="datetimeFigureOut">
              <a:rPr lang="en-US" smtClean="0"/>
              <a:t>3/30/2016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EFC487-2C0A-5B4F-A597-03247FBA9B21}" type="slidenum">
              <a:rPr lang="en-US" smtClean="0"/>
              <a:t>‹#›</a:t>
            </a:fld>
            <a:endParaRPr lang="en-US"/>
          </a:p>
        </p:txBody>
      </p:sp>
    </p:spTree>
    <p:extLst>
      <p:ext uri="{BB962C8B-B14F-4D97-AF65-F5344CB8AC3E}">
        <p14:creationId xmlns:p14="http://schemas.microsoft.com/office/powerpoint/2010/main" val="3329208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7" name="Date Placeholder 6"/>
          <p:cNvSpPr>
            <a:spLocks noGrp="1"/>
          </p:cNvSpPr>
          <p:nvPr>
            <p:ph type="dt" sz="half" idx="10"/>
          </p:nvPr>
        </p:nvSpPr>
        <p:spPr/>
        <p:txBody>
          <a:bodyPr/>
          <a:lstStyle/>
          <a:p>
            <a:fld id="{2892E782-0419-3C4B-A2E4-7CB1F2F62CDE}" type="datetimeFigureOut">
              <a:rPr lang="en-US" smtClean="0"/>
              <a:t>3/30/2016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EFC487-2C0A-5B4F-A597-03247FBA9B21}" type="slidenum">
              <a:rPr lang="en-US" smtClean="0"/>
              <a:t>‹#›</a:t>
            </a:fld>
            <a:endParaRPr lang="en-US"/>
          </a:p>
        </p:txBody>
      </p:sp>
    </p:spTree>
    <p:extLst>
      <p:ext uri="{BB962C8B-B14F-4D97-AF65-F5344CB8AC3E}">
        <p14:creationId xmlns:p14="http://schemas.microsoft.com/office/powerpoint/2010/main" val="1555050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Date Placeholder 2"/>
          <p:cNvSpPr>
            <a:spLocks noGrp="1"/>
          </p:cNvSpPr>
          <p:nvPr>
            <p:ph type="dt" sz="half" idx="10"/>
          </p:nvPr>
        </p:nvSpPr>
        <p:spPr/>
        <p:txBody>
          <a:bodyPr/>
          <a:lstStyle/>
          <a:p>
            <a:fld id="{2892E782-0419-3C4B-A2E4-7CB1F2F62CDE}" type="datetimeFigureOut">
              <a:rPr lang="en-US" smtClean="0"/>
              <a:t>3/30/2016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EFC487-2C0A-5B4F-A597-03247FBA9B21}" type="slidenum">
              <a:rPr lang="en-US" smtClean="0"/>
              <a:t>‹#›</a:t>
            </a:fld>
            <a:endParaRPr lang="en-US"/>
          </a:p>
        </p:txBody>
      </p:sp>
    </p:spTree>
    <p:extLst>
      <p:ext uri="{BB962C8B-B14F-4D97-AF65-F5344CB8AC3E}">
        <p14:creationId xmlns:p14="http://schemas.microsoft.com/office/powerpoint/2010/main" val="2328078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92E782-0419-3C4B-A2E4-7CB1F2F62CDE}" type="datetimeFigureOut">
              <a:rPr lang="en-US" smtClean="0"/>
              <a:t>3/30/2016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EFC487-2C0A-5B4F-A597-03247FBA9B21}" type="slidenum">
              <a:rPr lang="en-US" smtClean="0"/>
              <a:t>‹#›</a:t>
            </a:fld>
            <a:endParaRPr lang="en-US"/>
          </a:p>
        </p:txBody>
      </p:sp>
    </p:spTree>
    <p:extLst>
      <p:ext uri="{BB962C8B-B14F-4D97-AF65-F5344CB8AC3E}">
        <p14:creationId xmlns:p14="http://schemas.microsoft.com/office/powerpoint/2010/main" val="4107658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Click to edit Master text styles</a:t>
            </a:r>
          </a:p>
        </p:txBody>
      </p:sp>
      <p:sp>
        <p:nvSpPr>
          <p:cNvPr id="5" name="Date Placeholder 4"/>
          <p:cNvSpPr>
            <a:spLocks noGrp="1"/>
          </p:cNvSpPr>
          <p:nvPr>
            <p:ph type="dt" sz="half" idx="10"/>
          </p:nvPr>
        </p:nvSpPr>
        <p:spPr/>
        <p:txBody>
          <a:bodyPr/>
          <a:lstStyle/>
          <a:p>
            <a:fld id="{2892E782-0419-3C4B-A2E4-7CB1F2F62CDE}" type="datetimeFigureOut">
              <a:rPr lang="en-US" smtClean="0"/>
              <a:t>3/30/2016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EFC487-2C0A-5B4F-A597-03247FBA9B21}" type="slidenum">
              <a:rPr lang="en-US" smtClean="0"/>
              <a:t>‹#›</a:t>
            </a:fld>
            <a:endParaRPr lang="en-US"/>
          </a:p>
        </p:txBody>
      </p:sp>
    </p:spTree>
    <p:extLst>
      <p:ext uri="{BB962C8B-B14F-4D97-AF65-F5344CB8AC3E}">
        <p14:creationId xmlns:p14="http://schemas.microsoft.com/office/powerpoint/2010/main" val="1928487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Click to edit Master text styles</a:t>
            </a:r>
          </a:p>
        </p:txBody>
      </p:sp>
      <p:sp>
        <p:nvSpPr>
          <p:cNvPr id="5" name="Date Placeholder 4"/>
          <p:cNvSpPr>
            <a:spLocks noGrp="1"/>
          </p:cNvSpPr>
          <p:nvPr>
            <p:ph type="dt" sz="half" idx="10"/>
          </p:nvPr>
        </p:nvSpPr>
        <p:spPr/>
        <p:txBody>
          <a:bodyPr/>
          <a:lstStyle/>
          <a:p>
            <a:fld id="{2892E782-0419-3C4B-A2E4-7CB1F2F62CDE}" type="datetimeFigureOut">
              <a:rPr lang="en-US" smtClean="0"/>
              <a:t>3/30/2016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EFC487-2C0A-5B4F-A597-03247FBA9B21}" type="slidenum">
              <a:rPr lang="en-US" smtClean="0"/>
              <a:t>‹#›</a:t>
            </a:fld>
            <a:endParaRPr lang="en-US"/>
          </a:p>
        </p:txBody>
      </p:sp>
    </p:spTree>
    <p:extLst>
      <p:ext uri="{BB962C8B-B14F-4D97-AF65-F5344CB8AC3E}">
        <p14:creationId xmlns:p14="http://schemas.microsoft.com/office/powerpoint/2010/main" val="2661591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92E782-0419-3C4B-A2E4-7CB1F2F62CDE}" type="datetimeFigureOut">
              <a:rPr lang="en-US" smtClean="0"/>
              <a:t>3/30/2016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EFC487-2C0A-5B4F-A597-03247FBA9B21}" type="slidenum">
              <a:rPr lang="en-US" smtClean="0"/>
              <a:t>‹#›</a:t>
            </a:fld>
            <a:endParaRPr lang="en-US"/>
          </a:p>
        </p:txBody>
      </p:sp>
    </p:spTree>
    <p:extLst>
      <p:ext uri="{BB962C8B-B14F-4D97-AF65-F5344CB8AC3E}">
        <p14:creationId xmlns:p14="http://schemas.microsoft.com/office/powerpoint/2010/main" val="1388984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3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7.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iengage.mybluemix.net/" TargetMode="External"/><Relationship Id="rId5" Type="http://schemas.openxmlformats.org/officeDocument/2006/relationships/image" Target="../media/image42.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hyperlink" Target="https://www.ng.bluemix.net/docs/#starters/liberty/index.html"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jpe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hyperlink" Target="https://console.stage1.ng.bluemix.net/catalo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hyperlink" Target="http://www.ibm.com/developerworks/websphere/techjournal/1404_brown/1404_brown.html" TargetMode="Externa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hyperlink" Target="https://twitter.com/devops_borat"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https://twitter.com/hashtag/devops?src=hash" TargetMode="External"/><Relationship Id="rId5" Type="http://schemas.openxmlformats.org/officeDocument/2006/relationships/image" Target="../media/image46.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hyperlink" Target="http://microservices-ordersapi-mkamburo-141.mybluemix.net/rest/orders" TargetMode="External"/><Relationship Id="rId3" Type="http://schemas.openxmlformats.org/officeDocument/2006/relationships/image" Target="../media/image1.png"/><Relationship Id="rId7" Type="http://schemas.openxmlformats.org/officeDocument/2006/relationships/hyperlink" Target="http://microservices-catalogapi-mkamburo-142.mybluemix.net/"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microservices-ui-mkamburo-141.mybluemix.net/" TargetMode="External"/><Relationship Id="rId5" Type="http://schemas.openxmlformats.org/officeDocument/2006/relationships/image" Target="../media/image48.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hyperlink" Target="https://www.youtube.com/watch?v=y4zor2y-yck" TargetMode="External"/><Relationship Id="rId3" Type="http://schemas.openxmlformats.org/officeDocument/2006/relationships/image" Target="../media/image1.png"/><Relationship Id="rId7" Type="http://schemas.openxmlformats.org/officeDocument/2006/relationships/hyperlink" Target="https://developer.ibm.com/bluemix/2015/03/16/sample-application-using-microservices-bluemix/"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cloudacademy.com/blog/cloud-foundry-components/" TargetMode="External"/><Relationship Id="rId5" Type="http://schemas.openxmlformats.org/officeDocument/2006/relationships/hyperlink" Target="https://www.youtube.com/watch?v=p48KslXmP7A" TargetMode="External"/><Relationship Id="rId4" Type="http://schemas.openxmlformats.org/officeDocument/2006/relationships/image" Target="../media/image2.png"/><Relationship Id="rId9" Type="http://schemas.openxmlformats.org/officeDocument/2006/relationships/hyperlink" Target="https://www.youtube.com/watch?v=oXExLtmw0q4"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21.png"/><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5.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4210" r="30191"/>
          <a:stretch/>
        </p:blipFill>
        <p:spPr>
          <a:xfrm>
            <a:off x="-1" y="0"/>
            <a:ext cx="9175531" cy="6858000"/>
          </a:xfrm>
          <a:prstGeom prst="rect">
            <a:avLst/>
          </a:prstGeom>
        </p:spPr>
      </p:pic>
      <p:pic>
        <p:nvPicPr>
          <p:cNvPr id="10" name="pasted-image.pdf"/>
          <p:cNvPicPr>
            <a:picLocks noChangeAspect="1"/>
          </p:cNvPicPr>
          <p:nvPr/>
        </p:nvPicPr>
        <p:blipFill>
          <a:blip r:embed="rId4">
            <a:extLst/>
          </a:blip>
          <a:stretch>
            <a:fillRect/>
          </a:stretch>
        </p:blipFill>
        <p:spPr>
          <a:xfrm>
            <a:off x="1968985" y="1169736"/>
            <a:ext cx="4572000" cy="4518527"/>
          </a:xfrm>
          <a:prstGeom prst="rect">
            <a:avLst/>
          </a:prstGeom>
          <a:ln w="12700">
            <a:miter lim="400000"/>
          </a:ln>
        </p:spPr>
      </p:pic>
      <p:sp>
        <p:nvSpPr>
          <p:cNvPr id="7" name="Rounded Rectangle 6"/>
          <p:cNvSpPr/>
          <p:nvPr/>
        </p:nvSpPr>
        <p:spPr bwMode="auto">
          <a:xfrm>
            <a:off x="0" y="1511464"/>
            <a:ext cx="9156034" cy="3708236"/>
          </a:xfrm>
          <a:prstGeom prst="roundRect">
            <a:avLst>
              <a:gd name="adj" fmla="val 8136"/>
            </a:avLst>
          </a:prstGeom>
          <a:solidFill>
            <a:schemeClr val="tx1">
              <a:alpha val="70000"/>
            </a:schemeClr>
          </a:solidFill>
          <a:ln w="1905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dirty="0" smtClean="0">
              <a:ln>
                <a:noFill/>
              </a:ln>
              <a:solidFill>
                <a:schemeClr val="bg1"/>
              </a:solidFill>
              <a:ea typeface="ＭＳ Ｐゴシック" charset="0"/>
            </a:endParaRPr>
          </a:p>
        </p:txBody>
      </p:sp>
      <p:sp>
        <p:nvSpPr>
          <p:cNvPr id="4" name="Rectangle 3"/>
          <p:cNvSpPr/>
          <p:nvPr/>
        </p:nvSpPr>
        <p:spPr>
          <a:xfrm>
            <a:off x="385011" y="1392546"/>
            <a:ext cx="8554451" cy="1938992"/>
          </a:xfrm>
          <a:prstGeom prst="rect">
            <a:avLst/>
          </a:prstGeom>
        </p:spPr>
        <p:txBody>
          <a:bodyPr wrap="square" anchor="b" anchorCtr="1">
            <a:spAutoFit/>
          </a:bodyPr>
          <a:lstStyle/>
          <a:p>
            <a:pPr lvl="0" algn="ctr">
              <a:defRPr sz="1800"/>
            </a:pPr>
            <a:r>
              <a:rPr lang="en-US" sz="6000" dirty="0" smtClean="0">
                <a:solidFill>
                  <a:schemeClr val="bg1"/>
                </a:solidFill>
                <a:latin typeface="Helvetica Neue Thin"/>
                <a:ea typeface="ＭＳ Ｐゴシック" charset="0"/>
              </a:rPr>
              <a:t>IBM </a:t>
            </a:r>
            <a:r>
              <a:rPr lang="en-US" sz="6000" dirty="0" err="1" smtClean="0">
                <a:solidFill>
                  <a:schemeClr val="bg1"/>
                </a:solidFill>
                <a:latin typeface="Helvetica Neue Thin"/>
                <a:ea typeface="ＭＳ Ｐゴシック" charset="0"/>
              </a:rPr>
              <a:t>Bluemix</a:t>
            </a:r>
            <a:endParaRPr lang="en-US" sz="6000" dirty="0" smtClean="0">
              <a:solidFill>
                <a:schemeClr val="bg1"/>
              </a:solidFill>
              <a:latin typeface="Helvetica Neue Thin"/>
              <a:ea typeface="ＭＳ Ｐゴシック" charset="0"/>
            </a:endParaRPr>
          </a:p>
          <a:p>
            <a:pPr lvl="0" algn="ctr">
              <a:defRPr sz="1800"/>
            </a:pPr>
            <a:r>
              <a:rPr lang="en-US" sz="6000" dirty="0" smtClean="0">
                <a:solidFill>
                  <a:schemeClr val="bg1"/>
                </a:solidFill>
                <a:latin typeface="Helvetica Neue Thin"/>
                <a:ea typeface="ＭＳ Ｐゴシック" charset="0"/>
              </a:rPr>
              <a:t>Digital Innovation Platform</a:t>
            </a:r>
            <a:endParaRPr lang="en-US" sz="6000" dirty="0">
              <a:solidFill>
                <a:schemeClr val="bg1"/>
              </a:solidFill>
              <a:latin typeface="Helvetica Neue Thin"/>
              <a:ea typeface="ＭＳ Ｐゴシック" charset="0"/>
            </a:endParaRPr>
          </a:p>
        </p:txBody>
      </p:sp>
      <p:pic>
        <p:nvPicPr>
          <p:cNvPr id="11" name="droppedImage.pdf"/>
          <p:cNvPicPr>
            <a:picLocks noChangeAspect="1"/>
          </p:cNvPicPr>
          <p:nvPr/>
        </p:nvPicPr>
        <p:blipFill>
          <a:blip r:embed="rId5">
            <a:extLst/>
          </a:blip>
          <a:stretch>
            <a:fillRect/>
          </a:stretch>
        </p:blipFill>
        <p:spPr>
          <a:xfrm>
            <a:off x="59793" y="6557790"/>
            <a:ext cx="641453" cy="252000"/>
          </a:xfrm>
          <a:prstGeom prst="rect">
            <a:avLst/>
          </a:prstGeom>
          <a:ln w="12700">
            <a:miter lim="400000"/>
          </a:ln>
        </p:spPr>
      </p:pic>
      <p:sp>
        <p:nvSpPr>
          <p:cNvPr id="13" name="Rectangle 12"/>
          <p:cNvSpPr/>
          <p:nvPr/>
        </p:nvSpPr>
        <p:spPr>
          <a:xfrm>
            <a:off x="4400010" y="3467703"/>
            <a:ext cx="4775519" cy="1569660"/>
          </a:xfrm>
          <a:prstGeom prst="rect">
            <a:avLst/>
          </a:prstGeom>
        </p:spPr>
        <p:txBody>
          <a:bodyPr wrap="square" anchor="b" anchorCtr="1">
            <a:spAutoFit/>
          </a:bodyPr>
          <a:lstStyle/>
          <a:p>
            <a:pPr lvl="0" algn="r">
              <a:defRPr sz="1800"/>
            </a:pPr>
            <a:r>
              <a:rPr lang="en-US" sz="2400" dirty="0" smtClean="0">
                <a:solidFill>
                  <a:schemeClr val="bg1"/>
                </a:solidFill>
                <a:latin typeface="Helvetica Neue Thin"/>
                <a:ea typeface="ＭＳ Ｐゴシック" charset="0"/>
              </a:rPr>
              <a:t>Mario </a:t>
            </a:r>
            <a:r>
              <a:rPr lang="en-US" sz="2400" dirty="0" err="1" smtClean="0">
                <a:solidFill>
                  <a:schemeClr val="bg1"/>
                </a:solidFill>
                <a:latin typeface="Helvetica Neue Thin"/>
                <a:ea typeface="ＭＳ Ｐゴシック" charset="0"/>
              </a:rPr>
              <a:t>Kamburov</a:t>
            </a:r>
            <a:endParaRPr lang="en-US" sz="2400" dirty="0" smtClean="0">
              <a:solidFill>
                <a:schemeClr val="bg1"/>
              </a:solidFill>
              <a:latin typeface="Helvetica Neue Thin"/>
              <a:ea typeface="ＭＳ Ｐゴシック" charset="0"/>
            </a:endParaRPr>
          </a:p>
          <a:p>
            <a:pPr lvl="0" algn="r">
              <a:defRPr sz="1800"/>
            </a:pPr>
            <a:r>
              <a:rPr lang="en-US" sz="2400" dirty="0" smtClean="0">
                <a:solidFill>
                  <a:schemeClr val="bg1"/>
                </a:solidFill>
                <a:latin typeface="Helvetica Neue Thin"/>
                <a:ea typeface="ＭＳ Ｐゴシック" charset="0"/>
              </a:rPr>
              <a:t>IBM CEE Cloud Innovation Lab</a:t>
            </a:r>
          </a:p>
          <a:p>
            <a:pPr lvl="0" algn="r">
              <a:defRPr sz="1800"/>
            </a:pPr>
            <a:r>
              <a:rPr lang="en-US" sz="2400" dirty="0" err="1">
                <a:solidFill>
                  <a:schemeClr val="bg1"/>
                </a:solidFill>
                <a:latin typeface="Helvetica Neue Thin"/>
                <a:ea typeface="ＭＳ Ｐゴシック" charset="0"/>
              </a:rPr>
              <a:t>m</a:t>
            </a:r>
            <a:r>
              <a:rPr lang="en-US" sz="2400" dirty="0" err="1" smtClean="0">
                <a:solidFill>
                  <a:schemeClr val="bg1"/>
                </a:solidFill>
                <a:latin typeface="Helvetica Neue Thin"/>
                <a:ea typeface="ＭＳ Ｐゴシック" charset="0"/>
              </a:rPr>
              <a:t>ario.kamburov@cz.ibm.com</a:t>
            </a:r>
            <a:endParaRPr lang="en-US" sz="2400" dirty="0" smtClean="0">
              <a:solidFill>
                <a:schemeClr val="bg1"/>
              </a:solidFill>
              <a:latin typeface="Helvetica Neue Thin"/>
              <a:ea typeface="ＭＳ Ｐゴシック" charset="0"/>
            </a:endParaRPr>
          </a:p>
          <a:p>
            <a:pPr lvl="0" algn="r">
              <a:defRPr sz="1800"/>
            </a:pPr>
            <a:r>
              <a:rPr lang="en-US" sz="2400" dirty="0" smtClean="0">
                <a:solidFill>
                  <a:schemeClr val="bg1"/>
                </a:solidFill>
                <a:latin typeface="Helvetica Neue Thin"/>
                <a:ea typeface="ＭＳ Ｐゴシック" charset="0"/>
              </a:rPr>
              <a:t>@_</a:t>
            </a:r>
            <a:r>
              <a:rPr lang="en-US" sz="2400" dirty="0" err="1" smtClean="0">
                <a:solidFill>
                  <a:schemeClr val="bg1"/>
                </a:solidFill>
                <a:latin typeface="Helvetica Neue Thin"/>
                <a:ea typeface="ＭＳ Ｐゴシック" charset="0"/>
              </a:rPr>
              <a:t>mario_kam</a:t>
            </a:r>
            <a:r>
              <a:rPr lang="en-US" sz="2400" dirty="0" smtClean="0">
                <a:solidFill>
                  <a:schemeClr val="bg1"/>
                </a:solidFill>
                <a:latin typeface="Helvetica Neue Thin"/>
                <a:ea typeface="ＭＳ Ｐゴシック" charset="0"/>
              </a:rPr>
              <a:t>_</a:t>
            </a:r>
          </a:p>
        </p:txBody>
      </p:sp>
    </p:spTree>
    <p:extLst>
      <p:ext uri="{BB962C8B-B14F-4D97-AF65-F5344CB8AC3E}">
        <p14:creationId xmlns:p14="http://schemas.microsoft.com/office/powerpoint/2010/main" val="31074102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4210" r="30191"/>
          <a:stretch/>
        </p:blipFill>
        <p:spPr>
          <a:xfrm>
            <a:off x="-1" y="0"/>
            <a:ext cx="9175531" cy="6858000"/>
          </a:xfrm>
          <a:prstGeom prst="rect">
            <a:avLst/>
          </a:prstGeom>
        </p:spPr>
      </p:pic>
      <p:pic>
        <p:nvPicPr>
          <p:cNvPr id="10" name="pasted-image.pdf"/>
          <p:cNvPicPr>
            <a:picLocks noChangeAspect="1"/>
          </p:cNvPicPr>
          <p:nvPr/>
        </p:nvPicPr>
        <p:blipFill>
          <a:blip r:embed="rId4">
            <a:extLst/>
          </a:blip>
          <a:stretch>
            <a:fillRect/>
          </a:stretch>
        </p:blipFill>
        <p:spPr>
          <a:xfrm>
            <a:off x="1968985" y="1169736"/>
            <a:ext cx="4572000" cy="4518527"/>
          </a:xfrm>
          <a:prstGeom prst="rect">
            <a:avLst/>
          </a:prstGeom>
          <a:ln w="12700">
            <a:miter lim="400000"/>
          </a:ln>
        </p:spPr>
      </p:pic>
      <p:sp>
        <p:nvSpPr>
          <p:cNvPr id="7" name="Rounded Rectangle 6"/>
          <p:cNvSpPr/>
          <p:nvPr/>
        </p:nvSpPr>
        <p:spPr bwMode="auto">
          <a:xfrm>
            <a:off x="0" y="1511464"/>
            <a:ext cx="9156034" cy="3708236"/>
          </a:xfrm>
          <a:prstGeom prst="roundRect">
            <a:avLst>
              <a:gd name="adj" fmla="val 8136"/>
            </a:avLst>
          </a:prstGeom>
          <a:solidFill>
            <a:schemeClr val="tx1">
              <a:alpha val="70000"/>
            </a:schemeClr>
          </a:solidFill>
          <a:ln w="1905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dirty="0" smtClean="0">
              <a:ln>
                <a:noFill/>
              </a:ln>
              <a:solidFill>
                <a:schemeClr val="bg1"/>
              </a:solidFill>
              <a:ea typeface="ＭＳ Ｐゴシック" charset="0"/>
            </a:endParaRPr>
          </a:p>
        </p:txBody>
      </p:sp>
      <p:sp>
        <p:nvSpPr>
          <p:cNvPr id="4" name="Rectangle 3"/>
          <p:cNvSpPr/>
          <p:nvPr/>
        </p:nvSpPr>
        <p:spPr>
          <a:xfrm>
            <a:off x="385011" y="2793663"/>
            <a:ext cx="8554451" cy="1015663"/>
          </a:xfrm>
          <a:prstGeom prst="rect">
            <a:avLst/>
          </a:prstGeom>
        </p:spPr>
        <p:txBody>
          <a:bodyPr wrap="square" anchor="b" anchorCtr="1">
            <a:spAutoFit/>
          </a:bodyPr>
          <a:lstStyle/>
          <a:p>
            <a:pPr lvl="0" algn="ctr">
              <a:defRPr sz="1800"/>
            </a:pPr>
            <a:r>
              <a:rPr lang="en-US" sz="6000" dirty="0" smtClean="0">
                <a:solidFill>
                  <a:schemeClr val="bg1"/>
                </a:solidFill>
                <a:latin typeface="Helvetica Neue Thin"/>
                <a:ea typeface="ＭＳ Ｐゴシック" charset="0"/>
              </a:rPr>
              <a:t>Under the hood</a:t>
            </a:r>
            <a:endParaRPr lang="en-US" sz="6000" dirty="0">
              <a:solidFill>
                <a:schemeClr val="bg1"/>
              </a:solidFill>
              <a:latin typeface="Helvetica Neue Thin"/>
              <a:ea typeface="ＭＳ Ｐゴシック" charset="0"/>
            </a:endParaRPr>
          </a:p>
        </p:txBody>
      </p:sp>
      <p:pic>
        <p:nvPicPr>
          <p:cNvPr id="11" name="droppedImage.pdf"/>
          <p:cNvPicPr>
            <a:picLocks noChangeAspect="1"/>
          </p:cNvPicPr>
          <p:nvPr/>
        </p:nvPicPr>
        <p:blipFill>
          <a:blip r:embed="rId5">
            <a:extLst/>
          </a:blip>
          <a:stretch>
            <a:fillRect/>
          </a:stretch>
        </p:blipFill>
        <p:spPr>
          <a:xfrm>
            <a:off x="59793" y="6557790"/>
            <a:ext cx="641453" cy="252000"/>
          </a:xfrm>
          <a:prstGeom prst="rect">
            <a:avLst/>
          </a:prstGeom>
          <a:ln w="12700">
            <a:miter lim="400000"/>
          </a:ln>
        </p:spPr>
      </p:pic>
    </p:spTree>
    <p:extLst>
      <p:ext uri="{BB962C8B-B14F-4D97-AF65-F5344CB8AC3E}">
        <p14:creationId xmlns:p14="http://schemas.microsoft.com/office/powerpoint/2010/main" val="33154575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0" y="0"/>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11</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a:solidFill>
                  <a:schemeClr val="bg1"/>
                </a:solidFill>
                <a:latin typeface="Helvetica Neue"/>
                <a:ea typeface="ＭＳ Ｐゴシック" charset="0"/>
                <a:cs typeface="Helvetica Neue"/>
              </a:rPr>
              <a:t>What is Cloud Foundry?</a:t>
            </a:r>
            <a:endParaRPr lang="en-US" sz="2800" b="1" dirty="0">
              <a:solidFill>
                <a:schemeClr val="bg1"/>
              </a:solidFill>
              <a:latin typeface="Helvetica Neue"/>
              <a:cs typeface="Helvetica Neue"/>
            </a:endParaRPr>
          </a:p>
        </p:txBody>
      </p:sp>
      <p:sp>
        <p:nvSpPr>
          <p:cNvPr id="12" name="TextBox 6"/>
          <p:cNvSpPr txBox="1">
            <a:spLocks noChangeArrowheads="1"/>
          </p:cNvSpPr>
          <p:nvPr/>
        </p:nvSpPr>
        <p:spPr bwMode="auto">
          <a:xfrm>
            <a:off x="457646" y="973659"/>
            <a:ext cx="8305726" cy="1015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a:defRPr sz="3600">
                <a:solidFill>
                  <a:schemeClr val="tx1"/>
                </a:solidFill>
                <a:latin typeface="Arial" charset="0"/>
                <a:ea typeface="MS PGothic" charset="0"/>
                <a:cs typeface="Arial" charset="0"/>
                <a:sym typeface="Helvetica Light" charset="0"/>
              </a:defRPr>
            </a:lvl1pPr>
            <a:lvl2pPr marL="742950" indent="-285750">
              <a:defRPr sz="3600">
                <a:solidFill>
                  <a:schemeClr val="tx1"/>
                </a:solidFill>
                <a:latin typeface="Arial" charset="0"/>
                <a:ea typeface="Arial" charset="0"/>
                <a:cs typeface="Arial" charset="0"/>
                <a:sym typeface="Helvetica Light" charset="0"/>
              </a:defRPr>
            </a:lvl2pPr>
            <a:lvl3pPr marL="1143000" indent="-228600">
              <a:defRPr sz="3600">
                <a:solidFill>
                  <a:schemeClr val="tx1"/>
                </a:solidFill>
                <a:latin typeface="Arial" charset="0"/>
                <a:ea typeface="Arial" charset="0"/>
                <a:cs typeface="Arial" charset="0"/>
                <a:sym typeface="Helvetica Light" charset="0"/>
              </a:defRPr>
            </a:lvl3pPr>
            <a:lvl4pPr marL="1600200" indent="-228600">
              <a:defRPr sz="3600">
                <a:solidFill>
                  <a:schemeClr val="tx1"/>
                </a:solidFill>
                <a:latin typeface="Arial" charset="0"/>
                <a:ea typeface="Arial" charset="0"/>
                <a:cs typeface="Arial" charset="0"/>
                <a:sym typeface="Helvetica Light" charset="0"/>
              </a:defRPr>
            </a:lvl4pPr>
            <a:lvl5pPr marL="2057400" indent="-228600">
              <a:defRPr sz="3600">
                <a:solidFill>
                  <a:schemeClr val="tx1"/>
                </a:solidFill>
                <a:latin typeface="Arial" charset="0"/>
                <a:ea typeface="Arial" charset="0"/>
                <a:cs typeface="Arial" charset="0"/>
                <a:sym typeface="Helvetica Light" charset="0"/>
              </a:defRPr>
            </a:lvl5pPr>
            <a:lvl6pPr marL="2514600" indent="-228600" algn="l" rtl="0" eaLnBrk="0" fontAlgn="base" hangingPunct="0">
              <a:spcBef>
                <a:spcPct val="0"/>
              </a:spcBef>
              <a:spcAft>
                <a:spcPct val="0"/>
              </a:spcAft>
              <a:defRPr sz="3600">
                <a:solidFill>
                  <a:schemeClr val="tx1"/>
                </a:solidFill>
                <a:latin typeface="Arial" charset="0"/>
                <a:ea typeface="Arial" charset="0"/>
                <a:cs typeface="Arial" charset="0"/>
                <a:sym typeface="Helvetica Light" charset="0"/>
              </a:defRPr>
            </a:lvl6pPr>
            <a:lvl7pPr marL="2971800" indent="-228600" algn="l" rtl="0" eaLnBrk="0" fontAlgn="base" hangingPunct="0">
              <a:spcBef>
                <a:spcPct val="0"/>
              </a:spcBef>
              <a:spcAft>
                <a:spcPct val="0"/>
              </a:spcAft>
              <a:defRPr sz="3600">
                <a:solidFill>
                  <a:schemeClr val="tx1"/>
                </a:solidFill>
                <a:latin typeface="Arial" charset="0"/>
                <a:ea typeface="Arial" charset="0"/>
                <a:cs typeface="Arial" charset="0"/>
                <a:sym typeface="Helvetica Light" charset="0"/>
              </a:defRPr>
            </a:lvl7pPr>
            <a:lvl8pPr marL="3429000" indent="-228600" algn="l" rtl="0" eaLnBrk="0" fontAlgn="base" hangingPunct="0">
              <a:spcBef>
                <a:spcPct val="0"/>
              </a:spcBef>
              <a:spcAft>
                <a:spcPct val="0"/>
              </a:spcAft>
              <a:defRPr sz="3600">
                <a:solidFill>
                  <a:schemeClr val="tx1"/>
                </a:solidFill>
                <a:latin typeface="Arial" charset="0"/>
                <a:ea typeface="Arial" charset="0"/>
                <a:cs typeface="Arial" charset="0"/>
                <a:sym typeface="Helvetica Light" charset="0"/>
              </a:defRPr>
            </a:lvl8pPr>
            <a:lvl9pPr marL="3886200" indent="-228600" algn="l" rtl="0" eaLnBrk="0" fontAlgn="base" hangingPunct="0">
              <a:spcBef>
                <a:spcPct val="0"/>
              </a:spcBef>
              <a:spcAft>
                <a:spcPct val="0"/>
              </a:spcAft>
              <a:defRPr sz="3600">
                <a:solidFill>
                  <a:schemeClr val="tx1"/>
                </a:solidFill>
                <a:latin typeface="Arial" charset="0"/>
                <a:ea typeface="Arial" charset="0"/>
                <a:cs typeface="Arial" charset="0"/>
                <a:sym typeface="Helvetica Light" charset="0"/>
              </a:defRPr>
            </a:lvl9pPr>
          </a:lstStyle>
          <a:p>
            <a:r>
              <a:rPr lang="en-US" sz="2000" i="1" dirty="0">
                <a:solidFill>
                  <a:schemeClr val="bg1"/>
                </a:solidFill>
                <a:latin typeface="Helvetica Neue"/>
                <a:cs typeface="Helvetica Neue"/>
              </a:rPr>
              <a:t>An open platform-as-a-service (</a:t>
            </a:r>
            <a:r>
              <a:rPr lang="en-US" sz="2000" b="1" i="1" dirty="0" err="1">
                <a:solidFill>
                  <a:srgbClr val="FF0000"/>
                </a:solidFill>
                <a:latin typeface="Helvetica Neue"/>
                <a:cs typeface="Helvetica Neue"/>
              </a:rPr>
              <a:t>PaaS</a:t>
            </a:r>
            <a:r>
              <a:rPr lang="en-US" sz="2000" i="1" dirty="0">
                <a:solidFill>
                  <a:schemeClr val="bg1"/>
                </a:solidFill>
                <a:latin typeface="Helvetica Neue"/>
                <a:cs typeface="Helvetica Neue"/>
              </a:rPr>
              <a:t>). The system supports </a:t>
            </a:r>
            <a:r>
              <a:rPr lang="en-US" sz="2000" b="1" i="1" dirty="0">
                <a:solidFill>
                  <a:schemeClr val="bg1"/>
                </a:solidFill>
                <a:latin typeface="Helvetica Neue"/>
                <a:cs typeface="Helvetica Neue"/>
              </a:rPr>
              <a:t>multiple</a:t>
            </a:r>
            <a:r>
              <a:rPr lang="en-US" sz="2000" i="1" dirty="0">
                <a:solidFill>
                  <a:schemeClr val="bg1"/>
                </a:solidFill>
                <a:latin typeface="Helvetica Neue"/>
                <a:cs typeface="Helvetica Neue"/>
              </a:rPr>
              <a:t> frameworks, </a:t>
            </a:r>
            <a:r>
              <a:rPr lang="en-US" sz="2000" b="1" i="1" dirty="0">
                <a:solidFill>
                  <a:schemeClr val="bg1"/>
                </a:solidFill>
                <a:latin typeface="Helvetica Neue"/>
                <a:cs typeface="Helvetica Neue"/>
              </a:rPr>
              <a:t>multiple</a:t>
            </a:r>
            <a:r>
              <a:rPr lang="en-US" sz="2000" i="1" dirty="0">
                <a:solidFill>
                  <a:schemeClr val="bg1"/>
                </a:solidFill>
                <a:latin typeface="Helvetica Neue"/>
                <a:cs typeface="Helvetica Neue"/>
              </a:rPr>
              <a:t> application infrastructure services and deployment to </a:t>
            </a:r>
            <a:r>
              <a:rPr lang="en-US" sz="2000" b="1" i="1" dirty="0">
                <a:solidFill>
                  <a:schemeClr val="bg1"/>
                </a:solidFill>
                <a:latin typeface="Helvetica Neue"/>
                <a:cs typeface="Helvetica Neue"/>
              </a:rPr>
              <a:t>multiple</a:t>
            </a:r>
            <a:r>
              <a:rPr lang="en-US" sz="2000" i="1" dirty="0">
                <a:solidFill>
                  <a:schemeClr val="bg1"/>
                </a:solidFill>
                <a:latin typeface="Helvetica Neue"/>
                <a:cs typeface="Helvetica Neue"/>
              </a:rPr>
              <a:t> clouds.</a:t>
            </a:r>
          </a:p>
        </p:txBody>
      </p:sp>
      <p:pic>
        <p:nvPicPr>
          <p:cNvPr id="13" name="Picture 7" descr="6a00d8341c328153ef0168e61b08b5970c-800wi.png"/>
          <p:cNvPicPr>
            <a:picLocks noChangeAspect="1"/>
          </p:cNvPicPr>
          <p:nvPr/>
        </p:nvPicPr>
        <p:blipFill rotWithShape="1">
          <a:blip r:embed="rId5">
            <a:extLst>
              <a:ext uri="{28A0092B-C50C-407E-A947-70E740481C1C}">
                <a14:useLocalDpi xmlns:a14="http://schemas.microsoft.com/office/drawing/2010/main" val="0"/>
              </a:ext>
            </a:extLst>
          </a:blip>
          <a:srcRect b="10620"/>
          <a:stretch/>
        </p:blipFill>
        <p:spPr bwMode="auto">
          <a:xfrm>
            <a:off x="380629" y="2211538"/>
            <a:ext cx="8382744" cy="349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6"/>
          <p:cNvSpPr txBox="1">
            <a:spLocks noChangeArrowheads="1"/>
          </p:cNvSpPr>
          <p:nvPr/>
        </p:nvSpPr>
        <p:spPr bwMode="auto">
          <a:xfrm>
            <a:off x="977380" y="5705379"/>
            <a:ext cx="8305726" cy="36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a:defRPr sz="3600">
                <a:solidFill>
                  <a:schemeClr val="tx1"/>
                </a:solidFill>
                <a:latin typeface="Arial" charset="0"/>
                <a:ea typeface="MS PGothic" charset="0"/>
                <a:cs typeface="Arial" charset="0"/>
                <a:sym typeface="Helvetica Light" charset="0"/>
              </a:defRPr>
            </a:lvl1pPr>
            <a:lvl2pPr marL="742950" indent="-285750">
              <a:defRPr sz="3600">
                <a:solidFill>
                  <a:schemeClr val="tx1"/>
                </a:solidFill>
                <a:latin typeface="Arial" charset="0"/>
                <a:ea typeface="Arial" charset="0"/>
                <a:cs typeface="Arial" charset="0"/>
                <a:sym typeface="Helvetica Light" charset="0"/>
              </a:defRPr>
            </a:lvl2pPr>
            <a:lvl3pPr marL="1143000" indent="-228600">
              <a:defRPr sz="3600">
                <a:solidFill>
                  <a:schemeClr val="tx1"/>
                </a:solidFill>
                <a:latin typeface="Arial" charset="0"/>
                <a:ea typeface="Arial" charset="0"/>
                <a:cs typeface="Arial" charset="0"/>
                <a:sym typeface="Helvetica Light" charset="0"/>
              </a:defRPr>
            </a:lvl3pPr>
            <a:lvl4pPr marL="1600200" indent="-228600">
              <a:defRPr sz="3600">
                <a:solidFill>
                  <a:schemeClr val="tx1"/>
                </a:solidFill>
                <a:latin typeface="Arial" charset="0"/>
                <a:ea typeface="Arial" charset="0"/>
                <a:cs typeface="Arial" charset="0"/>
                <a:sym typeface="Helvetica Light" charset="0"/>
              </a:defRPr>
            </a:lvl4pPr>
            <a:lvl5pPr marL="2057400" indent="-228600">
              <a:defRPr sz="3600">
                <a:solidFill>
                  <a:schemeClr val="tx1"/>
                </a:solidFill>
                <a:latin typeface="Arial" charset="0"/>
                <a:ea typeface="Arial" charset="0"/>
                <a:cs typeface="Arial" charset="0"/>
                <a:sym typeface="Helvetica Light" charset="0"/>
              </a:defRPr>
            </a:lvl5pPr>
            <a:lvl6pPr marL="2514600" indent="-228600" algn="l" rtl="0" eaLnBrk="0" fontAlgn="base" hangingPunct="0">
              <a:spcBef>
                <a:spcPct val="0"/>
              </a:spcBef>
              <a:spcAft>
                <a:spcPct val="0"/>
              </a:spcAft>
              <a:defRPr sz="3600">
                <a:solidFill>
                  <a:schemeClr val="tx1"/>
                </a:solidFill>
                <a:latin typeface="Arial" charset="0"/>
                <a:ea typeface="Arial" charset="0"/>
                <a:cs typeface="Arial" charset="0"/>
                <a:sym typeface="Helvetica Light" charset="0"/>
              </a:defRPr>
            </a:lvl6pPr>
            <a:lvl7pPr marL="2971800" indent="-228600" algn="l" rtl="0" eaLnBrk="0" fontAlgn="base" hangingPunct="0">
              <a:spcBef>
                <a:spcPct val="0"/>
              </a:spcBef>
              <a:spcAft>
                <a:spcPct val="0"/>
              </a:spcAft>
              <a:defRPr sz="3600">
                <a:solidFill>
                  <a:schemeClr val="tx1"/>
                </a:solidFill>
                <a:latin typeface="Arial" charset="0"/>
                <a:ea typeface="Arial" charset="0"/>
                <a:cs typeface="Arial" charset="0"/>
                <a:sym typeface="Helvetica Light" charset="0"/>
              </a:defRPr>
            </a:lvl7pPr>
            <a:lvl8pPr marL="3429000" indent="-228600" algn="l" rtl="0" eaLnBrk="0" fontAlgn="base" hangingPunct="0">
              <a:spcBef>
                <a:spcPct val="0"/>
              </a:spcBef>
              <a:spcAft>
                <a:spcPct val="0"/>
              </a:spcAft>
              <a:defRPr sz="3600">
                <a:solidFill>
                  <a:schemeClr val="tx1"/>
                </a:solidFill>
                <a:latin typeface="Arial" charset="0"/>
                <a:ea typeface="Arial" charset="0"/>
                <a:cs typeface="Arial" charset="0"/>
                <a:sym typeface="Helvetica Light" charset="0"/>
              </a:defRPr>
            </a:lvl8pPr>
            <a:lvl9pPr marL="3886200" indent="-228600" algn="l" rtl="0" eaLnBrk="0" fontAlgn="base" hangingPunct="0">
              <a:spcBef>
                <a:spcPct val="0"/>
              </a:spcBef>
              <a:spcAft>
                <a:spcPct val="0"/>
              </a:spcAft>
              <a:defRPr sz="3600">
                <a:solidFill>
                  <a:schemeClr val="tx1"/>
                </a:solidFill>
                <a:latin typeface="Arial" charset="0"/>
                <a:ea typeface="Arial" charset="0"/>
                <a:cs typeface="Arial" charset="0"/>
                <a:sym typeface="Helvetica Light" charset="0"/>
              </a:defRPr>
            </a:lvl9pPr>
          </a:lstStyle>
          <a:p>
            <a:r>
              <a:rPr lang="en-US" sz="1800" i="1" dirty="0" smtClean="0">
                <a:solidFill>
                  <a:schemeClr val="bg1"/>
                </a:solidFill>
                <a:latin typeface="Helvetica Neue"/>
                <a:cs typeface="Helvetica Neue"/>
              </a:rPr>
              <a:t>Making Multi-Cloud a Reality</a:t>
            </a:r>
            <a:endParaRPr lang="en-US" sz="1800" i="1" dirty="0">
              <a:solidFill>
                <a:schemeClr val="bg1"/>
              </a:solidFill>
              <a:latin typeface="Helvetica Neue"/>
              <a:cs typeface="Helvetica Neue"/>
            </a:endParaRPr>
          </a:p>
        </p:txBody>
      </p:sp>
    </p:spTree>
    <p:extLst>
      <p:ext uri="{BB962C8B-B14F-4D97-AF65-F5344CB8AC3E}">
        <p14:creationId xmlns:p14="http://schemas.microsoft.com/office/powerpoint/2010/main" val="2345293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0" y="0"/>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12</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smtClean="0">
                <a:solidFill>
                  <a:schemeClr val="bg1"/>
                </a:solidFill>
                <a:latin typeface="Helvetica Neue"/>
                <a:ea typeface="ＭＳ Ｐゴシック" charset="0"/>
                <a:cs typeface="Helvetica Neue"/>
              </a:rPr>
              <a:t>Languages/Frameworks/Services</a:t>
            </a:r>
            <a:endParaRPr lang="en-US" sz="2800" b="1" dirty="0">
              <a:solidFill>
                <a:schemeClr val="bg1"/>
              </a:solidFill>
              <a:latin typeface="Helvetica Neue"/>
              <a:cs typeface="Helvetica Neue"/>
            </a:endParaRPr>
          </a:p>
        </p:txBody>
      </p:sp>
      <p:sp>
        <p:nvSpPr>
          <p:cNvPr id="13" name="Rectangle 12"/>
          <p:cNvSpPr/>
          <p:nvPr/>
        </p:nvSpPr>
        <p:spPr>
          <a:xfrm>
            <a:off x="93398" y="764212"/>
            <a:ext cx="8586191" cy="4994105"/>
          </a:xfrm>
          <a:prstGeom prst="rect">
            <a:avLst/>
          </a:prstGeom>
        </p:spPr>
        <p:txBody>
          <a:bodyPr wrap="square" lIns="129965" tIns="64983" rIns="129965" bIns="64983">
            <a:spAutoFit/>
          </a:bodyPr>
          <a:lstStyle/>
          <a:p>
            <a:pPr>
              <a:lnSpc>
                <a:spcPct val="150000"/>
              </a:lnSpc>
              <a:buFont typeface="Wingdings" pitchFamily="2" charset="2"/>
              <a:buChar char="v"/>
              <a:defRPr/>
            </a:pPr>
            <a:r>
              <a:rPr lang="en-US" sz="3200" b="1" dirty="0">
                <a:solidFill>
                  <a:srgbClr val="0070C0"/>
                </a:solidFill>
                <a:latin typeface="Arial" pitchFamily="34" charset="0"/>
                <a:ea typeface="ＭＳ Ｐゴシック" charset="0"/>
                <a:cs typeface="Arial" pitchFamily="34" charset="0"/>
              </a:rPr>
              <a:t> </a:t>
            </a:r>
            <a:r>
              <a:rPr lang="en-US" sz="2000" b="1" dirty="0">
                <a:solidFill>
                  <a:srgbClr val="0070C0"/>
                </a:solidFill>
                <a:latin typeface="Arial" pitchFamily="34" charset="0"/>
                <a:ea typeface="ＭＳ Ｐゴシック" charset="0"/>
                <a:cs typeface="Arial" pitchFamily="34" charset="0"/>
              </a:rPr>
              <a:t>Multi-Language</a:t>
            </a:r>
          </a:p>
          <a:p>
            <a:pPr marL="389899">
              <a:lnSpc>
                <a:spcPct val="150000"/>
              </a:lnSpc>
              <a:defRPr/>
            </a:pPr>
            <a:r>
              <a:rPr lang="en-US" sz="2000" dirty="0">
                <a:solidFill>
                  <a:schemeClr val="bg1"/>
                </a:solidFill>
                <a:latin typeface="Arial" pitchFamily="34" charset="0"/>
                <a:ea typeface="ＭＳ Ｐゴシック" charset="0"/>
                <a:cs typeface="Arial" pitchFamily="34" charset="0"/>
              </a:rPr>
              <a:t>Ruby, Java, Scala, Node.js, Erlang, Python, PHP..</a:t>
            </a:r>
          </a:p>
          <a:p>
            <a:pPr>
              <a:lnSpc>
                <a:spcPct val="150000"/>
              </a:lnSpc>
              <a:buFont typeface="Wingdings" pitchFamily="2" charset="2"/>
              <a:buChar char="v"/>
              <a:defRPr/>
            </a:pPr>
            <a:r>
              <a:rPr lang="en-US" sz="3200" b="1" dirty="0">
                <a:solidFill>
                  <a:srgbClr val="0070C0"/>
                </a:solidFill>
                <a:latin typeface="Arial" pitchFamily="34" charset="0"/>
                <a:ea typeface="ＭＳ Ｐゴシック" charset="0"/>
                <a:cs typeface="Arial" pitchFamily="34" charset="0"/>
              </a:rPr>
              <a:t> </a:t>
            </a:r>
            <a:r>
              <a:rPr lang="en-US" sz="2000" b="1" dirty="0">
                <a:solidFill>
                  <a:srgbClr val="0070C0"/>
                </a:solidFill>
                <a:latin typeface="Arial" pitchFamily="34" charset="0"/>
                <a:ea typeface="ＭＳ Ｐゴシック" charset="0"/>
                <a:cs typeface="Arial" pitchFamily="34" charset="0"/>
              </a:rPr>
              <a:t>Multi-Framework</a:t>
            </a:r>
          </a:p>
          <a:p>
            <a:pPr marL="389899">
              <a:lnSpc>
                <a:spcPct val="150000"/>
              </a:lnSpc>
              <a:defRPr/>
            </a:pPr>
            <a:r>
              <a:rPr lang="en-US" sz="2000" dirty="0">
                <a:solidFill>
                  <a:srgbClr val="FFFFFF"/>
                </a:solidFill>
                <a:latin typeface="Arial" pitchFamily="34" charset="0"/>
                <a:ea typeface="ＭＳ Ｐゴシック" charset="0"/>
                <a:cs typeface="Arial" pitchFamily="34" charset="0"/>
              </a:rPr>
              <a:t>Rails, Sinatra, Spring, Grails, Express, Lift</a:t>
            </a:r>
          </a:p>
          <a:p>
            <a:pPr>
              <a:lnSpc>
                <a:spcPct val="150000"/>
              </a:lnSpc>
              <a:buFont typeface="Wingdings" pitchFamily="2" charset="2"/>
              <a:buChar char="v"/>
              <a:defRPr/>
            </a:pPr>
            <a:r>
              <a:rPr lang="en-US" sz="3200" b="1" dirty="0">
                <a:solidFill>
                  <a:srgbClr val="0070C0"/>
                </a:solidFill>
                <a:latin typeface="Arial" pitchFamily="34" charset="0"/>
                <a:ea typeface="ＭＳ Ｐゴシック" charset="0"/>
                <a:cs typeface="Arial" pitchFamily="34" charset="0"/>
              </a:rPr>
              <a:t> </a:t>
            </a:r>
            <a:r>
              <a:rPr lang="en-US" sz="2000" b="1" dirty="0">
                <a:solidFill>
                  <a:srgbClr val="0070C0"/>
                </a:solidFill>
                <a:latin typeface="Arial" pitchFamily="34" charset="0"/>
                <a:ea typeface="ＭＳ Ｐゴシック" charset="0"/>
                <a:cs typeface="Arial" pitchFamily="34" charset="0"/>
              </a:rPr>
              <a:t>Multi-Services</a:t>
            </a:r>
          </a:p>
          <a:p>
            <a:pPr marL="389899">
              <a:lnSpc>
                <a:spcPct val="150000"/>
              </a:lnSpc>
              <a:defRPr/>
            </a:pPr>
            <a:r>
              <a:rPr lang="en-US" sz="2000" dirty="0">
                <a:solidFill>
                  <a:srgbClr val="FFFFFF"/>
                </a:solidFill>
                <a:latin typeface="Arial" pitchFamily="34" charset="0"/>
                <a:ea typeface="ＭＳ Ｐゴシック" charset="0"/>
                <a:cs typeface="Arial" pitchFamily="34" charset="0"/>
              </a:rPr>
              <a:t>MySQL, Postgres, MongoDB, Redis, RabbitMQ</a:t>
            </a:r>
          </a:p>
          <a:p>
            <a:pPr>
              <a:lnSpc>
                <a:spcPct val="150000"/>
              </a:lnSpc>
              <a:buFont typeface="Wingdings" pitchFamily="2" charset="2"/>
              <a:buChar char="v"/>
              <a:defRPr/>
            </a:pPr>
            <a:r>
              <a:rPr lang="en-US" sz="3200" b="1" dirty="0">
                <a:solidFill>
                  <a:srgbClr val="0070C0"/>
                </a:solidFill>
                <a:latin typeface="Arial" pitchFamily="34" charset="0"/>
                <a:ea typeface="ＭＳ Ｐゴシック" charset="0"/>
                <a:cs typeface="Arial" pitchFamily="34" charset="0"/>
              </a:rPr>
              <a:t> </a:t>
            </a:r>
            <a:r>
              <a:rPr lang="en-US" sz="2000" b="1" dirty="0">
                <a:solidFill>
                  <a:srgbClr val="0070C0"/>
                </a:solidFill>
                <a:latin typeface="Arial" pitchFamily="34" charset="0"/>
                <a:ea typeface="ＭＳ Ｐゴシック" charset="0"/>
                <a:cs typeface="Arial" pitchFamily="34" charset="0"/>
              </a:rPr>
              <a:t>Multi-Cloud, Multi-IaaS</a:t>
            </a:r>
          </a:p>
          <a:p>
            <a:pPr marL="389899">
              <a:lnSpc>
                <a:spcPct val="150000"/>
              </a:lnSpc>
              <a:defRPr/>
            </a:pPr>
            <a:r>
              <a:rPr lang="en-US" sz="2000" dirty="0">
                <a:solidFill>
                  <a:srgbClr val="FFFFFF"/>
                </a:solidFill>
                <a:latin typeface="Arial" pitchFamily="34" charset="0"/>
                <a:ea typeface="ＭＳ Ｐゴシック" charset="0"/>
                <a:cs typeface="Arial" pitchFamily="34" charset="0"/>
              </a:rPr>
              <a:t>Public Cloud, MicroCloud, Private Cloud</a:t>
            </a:r>
          </a:p>
        </p:txBody>
      </p:sp>
      <p:grpSp>
        <p:nvGrpSpPr>
          <p:cNvPr id="15" name="Group 14"/>
          <p:cNvGrpSpPr/>
          <p:nvPr/>
        </p:nvGrpSpPr>
        <p:grpSpPr>
          <a:xfrm>
            <a:off x="5396281" y="1878935"/>
            <a:ext cx="3739553" cy="2717545"/>
            <a:chOff x="1117295" y="773014"/>
            <a:chExt cx="6521704" cy="4739343"/>
          </a:xfrm>
        </p:grpSpPr>
        <p:pic>
          <p:nvPicPr>
            <p:cNvPr id="17"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63" b="97917" l="2438" r="99563">
                          <a14:foregroundMark x1="17625" y1="58854" x2="17625" y2="58854"/>
                          <a14:foregroundMark x1="13313" y1="61892" x2="13313" y2="61892"/>
                          <a14:foregroundMark x1="4625" y1="40278" x2="4625" y2="40278"/>
                          <a14:foregroundMark x1="33188" y1="77431" x2="33188" y2="77431"/>
                          <a14:foregroundMark x1="25938" y1="82986" x2="25938" y2="82986"/>
                          <a14:foregroundMark x1="77938" y1="65365" x2="77938" y2="65365"/>
                          <a14:foregroundMark x1="3625" y1="38889" x2="3625" y2="38889"/>
                          <a14:foregroundMark x1="27187" y1="75347" x2="27187" y2="75347"/>
                          <a14:backgroundMark x1="70375" y1="46788" x2="70375" y2="46788"/>
                          <a14:backgroundMark x1="72875" y1="35764" x2="72875" y2="35764"/>
                          <a14:backgroundMark x1="61313" y1="64844" x2="61313" y2="64844"/>
                          <a14:backgroundMark x1="63500" y1="59896" x2="63500" y2="59896"/>
                          <a14:backgroundMark x1="53375" y1="70399" x2="53375" y2="70399"/>
                          <a14:backgroundMark x1="58813" y1="59375" x2="58813" y2="59375"/>
                          <a14:backgroundMark x1="64625" y1="53819" x2="64625" y2="53819"/>
                          <a14:backgroundMark x1="65688" y1="45313" x2="65688" y2="45313"/>
                          <a14:backgroundMark x1="73250" y1="41319" x2="73250" y2="41319"/>
                          <a14:backgroundMark x1="68563" y1="50347" x2="68563" y2="50347"/>
                          <a14:backgroundMark x1="37875" y1="27257" x2="37875" y2="27257"/>
                          <a14:backgroundMark x1="56313" y1="26736" x2="56313" y2="26736"/>
                          <a14:backgroundMark x1="36438" y1="28299" x2="36438" y2="28299"/>
                        </a14:backgroundRemoval>
                      </a14:imgEffect>
                    </a14:imgLayer>
                  </a14:imgProps>
                </a:ext>
                <a:ext uri="{28A0092B-C50C-407E-A947-70E740481C1C}">
                  <a14:useLocalDpi xmlns:a14="http://schemas.microsoft.com/office/drawing/2010/main" val="0"/>
                </a:ext>
              </a:extLst>
            </a:blip>
            <a:srcRect t="29145"/>
            <a:stretch/>
          </p:blipFill>
          <p:spPr bwMode="auto">
            <a:xfrm>
              <a:off x="1117295" y="2185954"/>
              <a:ext cx="6521704" cy="332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563" b="97917" l="2438" r="99563">
                          <a14:foregroundMark x1="17625" y1="58854" x2="17625" y2="58854"/>
                          <a14:foregroundMark x1="13313" y1="61892" x2="13313" y2="61892"/>
                          <a14:foregroundMark x1="4625" y1="40278" x2="4625" y2="40278"/>
                          <a14:foregroundMark x1="33188" y1="77431" x2="33188" y2="77431"/>
                          <a14:foregroundMark x1="25938" y1="82986" x2="25938" y2="82986"/>
                          <a14:foregroundMark x1="77938" y1="65365" x2="77938" y2="65365"/>
                          <a14:foregroundMark x1="3625" y1="38889" x2="3625" y2="38889"/>
                          <a14:foregroundMark x1="27187" y1="75347" x2="27187" y2="75347"/>
                          <a14:foregroundMark x1="42250" y1="11892" x2="42250" y2="11892"/>
                          <a14:foregroundMark x1="20125" y1="13628" x2="20125" y2="13628"/>
                          <a14:backgroundMark x1="70375" y1="46788" x2="70375" y2="46788"/>
                          <a14:backgroundMark x1="72875" y1="35764" x2="72875" y2="35764"/>
                          <a14:backgroundMark x1="61313" y1="64844" x2="61313" y2="64844"/>
                          <a14:backgroundMark x1="63500" y1="59896" x2="63500" y2="59896"/>
                          <a14:backgroundMark x1="53375" y1="70399" x2="53375" y2="70399"/>
                          <a14:backgroundMark x1="58813" y1="59375" x2="58813" y2="59375"/>
                          <a14:backgroundMark x1="64625" y1="53819" x2="64625" y2="53819"/>
                          <a14:backgroundMark x1="65688" y1="45313" x2="65688" y2="45313"/>
                          <a14:backgroundMark x1="73250" y1="41319" x2="73250" y2="41319"/>
                          <a14:backgroundMark x1="68563" y1="50347" x2="68563" y2="50347"/>
                          <a14:backgroundMark x1="37875" y1="27257" x2="37875" y2="27257"/>
                          <a14:backgroundMark x1="56313" y1="26736" x2="56313" y2="26736"/>
                          <a14:backgroundMark x1="36438" y1="28299" x2="36438" y2="28299"/>
                          <a14:backgroundMark x1="57063" y1="26910" x2="57063" y2="26910"/>
                          <a14:backgroundMark x1="56375" y1="21441" x2="56375" y2="21441"/>
                          <a14:backgroundMark x1="56375" y1="18403" x2="56375" y2="18403"/>
                          <a14:backgroundMark x1="56313" y1="14410" x2="56313" y2="14410"/>
                          <a14:backgroundMark x1="56375" y1="11719" x2="56375" y2="11719"/>
                          <a14:backgroundMark x1="56188" y1="4427" x2="56188" y2="4427"/>
                          <a14:backgroundMark x1="77563" y1="17188" x2="77563" y2="17188"/>
                          <a14:backgroundMark x1="55625" y1="27517" x2="55625" y2="27517"/>
                          <a14:backgroundMark x1="38125" y1="18837" x2="38125" y2="18837"/>
                          <a14:backgroundMark x1="38125" y1="14236" x2="38125" y2="14236"/>
                          <a14:backgroundMark x1="37875" y1="9896" x2="37875" y2="9896"/>
                          <a14:backgroundMark x1="37750" y1="3993" x2="37750" y2="3993"/>
                          <a14:backgroundMark x1="37875" y1="5382" x2="37875" y2="5382"/>
                          <a14:backgroundMark x1="38938" y1="3733" x2="38938" y2="3733"/>
                          <a14:backgroundMark x1="41188" y1="2083" x2="41188" y2="2083"/>
                          <a14:backgroundMark x1="82125" y1="4340" x2="82125" y2="4340"/>
                        </a14:backgroundRemoval>
                      </a14:imgEffect>
                    </a14:imgLayer>
                  </a14:imgProps>
                </a:ext>
                <a:ext uri="{28A0092B-C50C-407E-A947-70E740481C1C}">
                  <a14:useLocalDpi xmlns:a14="http://schemas.microsoft.com/office/drawing/2010/main" val="0"/>
                </a:ext>
              </a:extLst>
            </a:blip>
            <a:srcRect b="71735"/>
            <a:stretch/>
          </p:blipFill>
          <p:spPr bwMode="auto">
            <a:xfrm>
              <a:off x="1117295" y="773014"/>
              <a:ext cx="6521704" cy="132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728384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20414" y="-3965"/>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13</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smtClean="0">
                <a:solidFill>
                  <a:schemeClr val="bg1"/>
                </a:solidFill>
                <a:latin typeface="Helvetica Neue"/>
                <a:ea typeface="ＭＳ Ｐゴシック" charset="0"/>
                <a:cs typeface="Helvetica Neue"/>
              </a:rPr>
              <a:t>Cloud Foundry Goals &amp; Principles</a:t>
            </a:r>
            <a:endParaRPr lang="en-US" sz="2800" b="1" dirty="0">
              <a:solidFill>
                <a:schemeClr val="bg1"/>
              </a:solidFill>
              <a:latin typeface="Helvetica Neue"/>
              <a:cs typeface="Helvetica Neue"/>
            </a:endParaRPr>
          </a:p>
        </p:txBody>
      </p:sp>
      <p:sp>
        <p:nvSpPr>
          <p:cNvPr id="19" name="Text Placeholder 2"/>
          <p:cNvSpPr txBox="1">
            <a:spLocks/>
          </p:cNvSpPr>
          <p:nvPr/>
        </p:nvSpPr>
        <p:spPr>
          <a:xfrm>
            <a:off x="341868" y="1021320"/>
            <a:ext cx="8229600" cy="4525963"/>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dirty="0" smtClean="0">
                <a:solidFill>
                  <a:schemeClr val="bg1"/>
                </a:solidFill>
                <a:latin typeface="Helvetica Neue"/>
                <a:ea typeface="MS PGothic" charset="0"/>
                <a:cs typeface="Helvetica Neue"/>
              </a:rPr>
              <a:t>No single point of failure</a:t>
            </a:r>
          </a:p>
          <a:p>
            <a:pPr marL="457200" indent="-457200" algn="l">
              <a:buFont typeface="Arial"/>
              <a:buChar char="•"/>
            </a:pPr>
            <a:r>
              <a:rPr lang="en-US" dirty="0" smtClean="0">
                <a:solidFill>
                  <a:schemeClr val="bg1"/>
                </a:solidFill>
                <a:latin typeface="Helvetica Neue"/>
                <a:ea typeface="MS PGothic" charset="0"/>
                <a:cs typeface="Helvetica Neue"/>
              </a:rPr>
              <a:t>Distributed state</a:t>
            </a:r>
          </a:p>
          <a:p>
            <a:pPr marL="457200" indent="-457200" algn="l">
              <a:buFont typeface="Arial"/>
              <a:buChar char="•"/>
            </a:pPr>
            <a:r>
              <a:rPr lang="en-US" dirty="0" smtClean="0">
                <a:solidFill>
                  <a:schemeClr val="bg1"/>
                </a:solidFill>
                <a:latin typeface="Helvetica Neue"/>
                <a:ea typeface="MS PGothic" charset="0"/>
                <a:cs typeface="Helvetica Neue"/>
              </a:rPr>
              <a:t>Self healing</a:t>
            </a:r>
          </a:p>
          <a:p>
            <a:pPr marL="457200" indent="-457200" algn="l">
              <a:buFont typeface="Arial"/>
              <a:buChar char="•"/>
            </a:pPr>
            <a:r>
              <a:rPr lang="en-US" dirty="0" smtClean="0">
                <a:solidFill>
                  <a:schemeClr val="bg1"/>
                </a:solidFill>
                <a:latin typeface="Helvetica Neue"/>
                <a:ea typeface="MS PGothic" charset="0"/>
                <a:cs typeface="Helvetica Neue"/>
              </a:rPr>
              <a:t>Horizontally scalable</a:t>
            </a:r>
          </a:p>
          <a:p>
            <a:pPr marL="457200" indent="-457200" algn="l">
              <a:buFont typeface="Arial"/>
              <a:buChar char="•"/>
            </a:pPr>
            <a:endParaRPr lang="en-US" dirty="0" smtClean="0">
              <a:solidFill>
                <a:schemeClr val="bg1"/>
              </a:solidFill>
              <a:latin typeface="Helvetica Neue"/>
              <a:ea typeface="MS PGothic" charset="0"/>
              <a:cs typeface="Helvetica Neue"/>
            </a:endParaRPr>
          </a:p>
          <a:p>
            <a:pPr marL="457200" indent="-457200" algn="l">
              <a:buFont typeface="Arial"/>
              <a:buChar char="•"/>
            </a:pPr>
            <a:endParaRPr lang="en-US" dirty="0" smtClean="0">
              <a:solidFill>
                <a:schemeClr val="bg1"/>
              </a:solidFill>
              <a:latin typeface="Helvetica Neue"/>
              <a:ea typeface="MS PGothic" charset="0"/>
              <a:cs typeface="Helvetica Neue"/>
            </a:endParaRPr>
          </a:p>
          <a:p>
            <a:pPr marL="457200" indent="-457200" algn="l">
              <a:buFont typeface="Arial"/>
              <a:buChar char="•"/>
            </a:pPr>
            <a:r>
              <a:rPr lang="en-US" dirty="0" smtClean="0">
                <a:solidFill>
                  <a:schemeClr val="bg1"/>
                </a:solidFill>
                <a:latin typeface="Helvetica Neue"/>
                <a:ea typeface="MS PGothic" charset="0"/>
                <a:cs typeface="Helvetica Neue"/>
              </a:rPr>
              <a:t>Loose coupling</a:t>
            </a:r>
          </a:p>
          <a:p>
            <a:pPr marL="457200" indent="-457200" algn="l">
              <a:buFont typeface="Arial"/>
              <a:buChar char="•"/>
            </a:pPr>
            <a:r>
              <a:rPr lang="en-US" dirty="0" smtClean="0">
                <a:solidFill>
                  <a:schemeClr val="bg1"/>
                </a:solidFill>
                <a:latin typeface="Helvetica Neue"/>
                <a:ea typeface="MS PGothic" charset="0"/>
                <a:cs typeface="Helvetica Neue"/>
              </a:rPr>
              <a:t>Event-driven</a:t>
            </a:r>
          </a:p>
          <a:p>
            <a:pPr marL="457200" indent="-457200" algn="l">
              <a:buFont typeface="Arial"/>
              <a:buChar char="•"/>
            </a:pPr>
            <a:r>
              <a:rPr lang="en-US" dirty="0" smtClean="0">
                <a:solidFill>
                  <a:schemeClr val="bg1"/>
                </a:solidFill>
                <a:latin typeface="Helvetica Neue"/>
                <a:ea typeface="MS PGothic" charset="0"/>
                <a:cs typeface="Helvetica Neue"/>
              </a:rPr>
              <a:t>Asynchronous</a:t>
            </a:r>
          </a:p>
          <a:p>
            <a:pPr marL="457200" indent="-457200" algn="l">
              <a:buFont typeface="Arial"/>
              <a:buChar char="•"/>
            </a:pPr>
            <a:r>
              <a:rPr lang="en-US" dirty="0" smtClean="0">
                <a:solidFill>
                  <a:schemeClr val="bg1"/>
                </a:solidFill>
                <a:latin typeface="Helvetica Neue"/>
                <a:ea typeface="MS PGothic" charset="0"/>
                <a:cs typeface="Helvetica Neue"/>
              </a:rPr>
              <a:t>Idempotent</a:t>
            </a:r>
          </a:p>
          <a:p>
            <a:pPr marL="457200" indent="-457200" algn="l">
              <a:buFont typeface="Arial"/>
              <a:buChar char="•"/>
            </a:pPr>
            <a:r>
              <a:rPr lang="en-US" dirty="0" smtClean="0">
                <a:solidFill>
                  <a:schemeClr val="bg1"/>
                </a:solidFill>
                <a:latin typeface="Helvetica Neue"/>
                <a:ea typeface="MS PGothic" charset="0"/>
                <a:cs typeface="Helvetica Neue"/>
              </a:rPr>
              <a:t>Language independent communication</a:t>
            </a:r>
          </a:p>
          <a:p>
            <a:pPr marL="457200" indent="-457200" algn="l">
              <a:buFont typeface="Arial"/>
              <a:buChar char="•"/>
            </a:pPr>
            <a:endParaRPr lang="en-US" dirty="0" smtClean="0">
              <a:solidFill>
                <a:schemeClr val="bg1"/>
              </a:solidFill>
              <a:latin typeface="Helvetica Neue"/>
              <a:ea typeface="MS PGothic" charset="0"/>
              <a:cs typeface="Helvetica Neue"/>
            </a:endParaRPr>
          </a:p>
          <a:p>
            <a:pPr marL="457200" indent="-457200" algn="l">
              <a:buFont typeface="Arial"/>
              <a:buChar char="•"/>
            </a:pPr>
            <a:endParaRPr lang="en-US" dirty="0">
              <a:solidFill>
                <a:schemeClr val="bg1"/>
              </a:solidFill>
              <a:latin typeface="Helvetica Neue"/>
              <a:ea typeface="MS PGothic" charset="0"/>
              <a:cs typeface="Helvetica Neue"/>
            </a:endParaRPr>
          </a:p>
        </p:txBody>
      </p:sp>
      <p:sp>
        <p:nvSpPr>
          <p:cNvPr id="20" name="Rectangle 4"/>
          <p:cNvSpPr>
            <a:spLocks noChangeArrowheads="1"/>
          </p:cNvSpPr>
          <p:nvPr/>
        </p:nvSpPr>
        <p:spPr bwMode="auto">
          <a:xfrm>
            <a:off x="554395" y="5661856"/>
            <a:ext cx="7288857" cy="34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p>
            <a:r>
              <a:rPr lang="en-US" dirty="0">
                <a:solidFill>
                  <a:srgbClr val="FFFFFF"/>
                </a:solidFill>
                <a:cs typeface="Helvetica Light" charset="0"/>
              </a:rPr>
              <a:t>https://</a:t>
            </a:r>
            <a:r>
              <a:rPr lang="en-US" dirty="0" err="1">
                <a:solidFill>
                  <a:srgbClr val="FFFFFF"/>
                </a:solidFill>
                <a:cs typeface="Helvetica Light" charset="0"/>
              </a:rPr>
              <a:t>www.youtube.com</a:t>
            </a:r>
            <a:r>
              <a:rPr lang="en-US" dirty="0">
                <a:solidFill>
                  <a:srgbClr val="FFFFFF"/>
                </a:solidFill>
                <a:cs typeface="Helvetica Light" charset="0"/>
              </a:rPr>
              <a:t>/</a:t>
            </a:r>
            <a:r>
              <a:rPr lang="en-US" dirty="0" err="1">
                <a:solidFill>
                  <a:srgbClr val="FFFFFF"/>
                </a:solidFill>
                <a:cs typeface="Helvetica Light" charset="0"/>
              </a:rPr>
              <a:t>watch?v</a:t>
            </a:r>
            <a:r>
              <a:rPr lang="en-US" dirty="0">
                <a:solidFill>
                  <a:srgbClr val="FFFFFF"/>
                </a:solidFill>
                <a:cs typeface="Helvetica Light" charset="0"/>
              </a:rPr>
              <a:t>=Me2_-FIIYec</a:t>
            </a:r>
          </a:p>
        </p:txBody>
      </p:sp>
    </p:spTree>
    <p:extLst>
      <p:ext uri="{BB962C8B-B14F-4D97-AF65-F5344CB8AC3E}">
        <p14:creationId xmlns:p14="http://schemas.microsoft.com/office/powerpoint/2010/main" val="6208761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20414" y="-3965"/>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14</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err="1" smtClean="0">
                <a:solidFill>
                  <a:schemeClr val="bg1"/>
                </a:solidFill>
                <a:latin typeface="Helvetica Neue"/>
                <a:ea typeface="ＭＳ Ｐゴシック" charset="0"/>
                <a:cs typeface="Helvetica Neue"/>
              </a:rPr>
              <a:t>Bluemix</a:t>
            </a:r>
            <a:r>
              <a:rPr lang="en-US" sz="2800" b="1" dirty="0" smtClean="0">
                <a:solidFill>
                  <a:schemeClr val="bg1"/>
                </a:solidFill>
                <a:latin typeface="Helvetica Neue"/>
                <a:ea typeface="ＭＳ Ｐゴシック" charset="0"/>
                <a:cs typeface="Helvetica Neue"/>
              </a:rPr>
              <a:t> High Level Architecture</a:t>
            </a:r>
            <a:endParaRPr lang="en-US" sz="2800" b="1" dirty="0">
              <a:solidFill>
                <a:schemeClr val="bg1"/>
              </a:solidFill>
              <a:latin typeface="Helvetica Neue"/>
              <a:cs typeface="Helvetica Neue"/>
            </a:endParaRPr>
          </a:p>
        </p:txBody>
      </p:sp>
      <p:pic>
        <p:nvPicPr>
          <p:cNvPr id="1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57444" y="689468"/>
            <a:ext cx="4429125" cy="5546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9826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20414" y="-3965"/>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15</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smtClean="0">
                <a:solidFill>
                  <a:schemeClr val="bg1"/>
                </a:solidFill>
                <a:latin typeface="Helvetica Neue"/>
                <a:ea typeface="ＭＳ Ｐゴシック" charset="0"/>
                <a:cs typeface="Helvetica Neue"/>
              </a:rPr>
              <a:t>Cloud Foundry Layers</a:t>
            </a:r>
            <a:endParaRPr lang="en-US" sz="2800" b="1" dirty="0">
              <a:solidFill>
                <a:schemeClr val="bg1"/>
              </a:solidFill>
              <a:latin typeface="Helvetica Neue"/>
              <a:cs typeface="Helvetica Neue"/>
            </a:endParaRPr>
          </a:p>
        </p:txBody>
      </p:sp>
      <p:sp>
        <p:nvSpPr>
          <p:cNvPr id="12" name="Rectangle 11"/>
          <p:cNvSpPr>
            <a:spLocks noChangeArrowheads="1"/>
          </p:cNvSpPr>
          <p:nvPr/>
        </p:nvSpPr>
        <p:spPr bwMode="auto">
          <a:xfrm>
            <a:off x="2555007" y="1996902"/>
            <a:ext cx="4325317" cy="331514"/>
          </a:xfrm>
          <a:prstGeom prst="rect">
            <a:avLst/>
          </a:prstGeom>
          <a:blipFill dpi="0" rotWithShape="1">
            <a:blip r:embed="rId5"/>
            <a:srcRect/>
            <a:tile tx="0" ty="0" sx="100000" sy="100000" flip="none" algn="tl"/>
          </a:blipFill>
          <a:ln>
            <a:noFill/>
          </a:ln>
          <a:effectLst>
            <a:outerShdw blurRad="38100" dist="26940" dir="5400000" rotWithShape="0">
              <a:srgbClr val="000000">
                <a:alpha val="5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p>
            <a:pPr algn="ctr" latinLnBrk="1" hangingPunct="0">
              <a:defRPr/>
            </a:pPr>
            <a:r>
              <a:rPr lang="en-US" sz="1700" dirty="0">
                <a:solidFill>
                  <a:srgbClr val="FFFFFF"/>
                </a:solidFill>
                <a:sym typeface="Helvetica Light"/>
              </a:rPr>
              <a:t>clients</a:t>
            </a:r>
          </a:p>
        </p:txBody>
      </p:sp>
      <p:sp>
        <p:nvSpPr>
          <p:cNvPr id="13" name="Rectangle 12"/>
          <p:cNvSpPr>
            <a:spLocks noChangeArrowheads="1"/>
          </p:cNvSpPr>
          <p:nvPr/>
        </p:nvSpPr>
        <p:spPr bwMode="auto">
          <a:xfrm>
            <a:off x="2555007" y="2706812"/>
            <a:ext cx="4325317" cy="332631"/>
          </a:xfrm>
          <a:prstGeom prst="rect">
            <a:avLst/>
          </a:prstGeom>
          <a:blipFill dpi="0" rotWithShape="1">
            <a:blip r:embed="rId5"/>
            <a:srcRect/>
            <a:tile tx="0" ty="0" sx="100000" sy="100000" flip="none" algn="tl"/>
          </a:blipFill>
          <a:ln>
            <a:noFill/>
          </a:ln>
          <a:effectLst>
            <a:outerShdw blurRad="38100" dist="26940" dir="5400000" rotWithShape="0">
              <a:srgbClr val="000000">
                <a:alpha val="5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p>
            <a:pPr algn="ctr" latinLnBrk="1" hangingPunct="0">
              <a:defRPr/>
            </a:pPr>
            <a:r>
              <a:rPr lang="en-US" sz="1700" dirty="0">
                <a:solidFill>
                  <a:srgbClr val="FFFFFF"/>
                </a:solidFill>
                <a:sym typeface="Helvetica Light"/>
              </a:rPr>
              <a:t>Inner shell</a:t>
            </a:r>
          </a:p>
        </p:txBody>
      </p:sp>
      <p:sp>
        <p:nvSpPr>
          <p:cNvPr id="15" name="Rectangle 14"/>
          <p:cNvSpPr>
            <a:spLocks noChangeArrowheads="1"/>
          </p:cNvSpPr>
          <p:nvPr/>
        </p:nvSpPr>
        <p:spPr bwMode="auto">
          <a:xfrm>
            <a:off x="2555007" y="3330774"/>
            <a:ext cx="4325317" cy="332631"/>
          </a:xfrm>
          <a:prstGeom prst="rect">
            <a:avLst/>
          </a:prstGeom>
          <a:blipFill dpi="0" rotWithShape="1">
            <a:blip r:embed="rId5"/>
            <a:srcRect/>
            <a:tile tx="0" ty="0" sx="100000" sy="100000" flip="none" algn="tl"/>
          </a:blipFill>
          <a:ln>
            <a:noFill/>
          </a:ln>
          <a:effectLst>
            <a:outerShdw blurRad="38100" dist="26940" dir="5400000" rotWithShape="0">
              <a:srgbClr val="000000">
                <a:alpha val="5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p>
            <a:pPr algn="ctr" latinLnBrk="1" hangingPunct="0">
              <a:defRPr/>
            </a:pPr>
            <a:r>
              <a:rPr lang="en-US" sz="1700" dirty="0">
                <a:solidFill>
                  <a:srgbClr val="FFFFFF"/>
                </a:solidFill>
                <a:sym typeface="Helvetica Light"/>
              </a:rPr>
              <a:t>Outer shell (BOSH)</a:t>
            </a:r>
          </a:p>
        </p:txBody>
      </p:sp>
      <p:sp>
        <p:nvSpPr>
          <p:cNvPr id="17" name="Rectangle 16"/>
          <p:cNvSpPr>
            <a:spLocks noChangeArrowheads="1"/>
          </p:cNvSpPr>
          <p:nvPr/>
        </p:nvSpPr>
        <p:spPr bwMode="auto">
          <a:xfrm>
            <a:off x="2555007" y="3933527"/>
            <a:ext cx="4325317" cy="331515"/>
          </a:xfrm>
          <a:prstGeom prst="rect">
            <a:avLst/>
          </a:prstGeom>
          <a:blipFill dpi="0" rotWithShape="1">
            <a:blip r:embed="rId5"/>
            <a:srcRect/>
            <a:tile tx="0" ty="0" sx="100000" sy="100000" flip="none" algn="tl"/>
          </a:blipFill>
          <a:ln>
            <a:noFill/>
          </a:ln>
          <a:effectLst>
            <a:outerShdw blurRad="38100" dist="26940" dir="5400000" rotWithShape="0">
              <a:srgbClr val="000000">
                <a:alpha val="5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p>
            <a:pPr algn="ctr" latinLnBrk="1" hangingPunct="0">
              <a:defRPr/>
            </a:pPr>
            <a:r>
              <a:rPr lang="en-US" sz="1700" dirty="0" smtClean="0">
                <a:solidFill>
                  <a:srgbClr val="FFFFFF"/>
                </a:solidFill>
                <a:sym typeface="Helvetica Light"/>
              </a:rPr>
              <a:t>Infrastructure </a:t>
            </a:r>
            <a:r>
              <a:rPr lang="en-US" sz="1700" dirty="0">
                <a:solidFill>
                  <a:srgbClr val="FFFFFF"/>
                </a:solidFill>
                <a:sym typeface="Helvetica Light"/>
              </a:rPr>
              <a:t>as a Service</a:t>
            </a:r>
          </a:p>
        </p:txBody>
      </p:sp>
      <p:sp>
        <p:nvSpPr>
          <p:cNvPr id="18" name="Rectangle 17"/>
          <p:cNvSpPr>
            <a:spLocks noChangeArrowheads="1"/>
          </p:cNvSpPr>
          <p:nvPr/>
        </p:nvSpPr>
        <p:spPr bwMode="auto">
          <a:xfrm>
            <a:off x="2555007" y="4614416"/>
            <a:ext cx="4325317" cy="331515"/>
          </a:xfrm>
          <a:prstGeom prst="rect">
            <a:avLst/>
          </a:prstGeom>
          <a:blipFill dpi="0" rotWithShape="1">
            <a:blip r:embed="rId5"/>
            <a:srcRect/>
            <a:tile tx="0" ty="0" sx="100000" sy="100000" flip="none" algn="tl"/>
          </a:blipFill>
          <a:ln>
            <a:noFill/>
          </a:ln>
          <a:effectLst>
            <a:outerShdw blurRad="38100" dist="26940" dir="5400000" rotWithShape="0">
              <a:srgbClr val="000000">
                <a:alpha val="5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p>
            <a:pPr algn="ctr" latinLnBrk="1" hangingPunct="0">
              <a:defRPr/>
            </a:pPr>
            <a:r>
              <a:rPr lang="en-US" sz="1700" dirty="0">
                <a:solidFill>
                  <a:srgbClr val="FFFFFF"/>
                </a:solidFill>
                <a:sym typeface="Helvetica Light"/>
              </a:rPr>
              <a:t>Hardware (CPU, Storage, Memory, Network)</a:t>
            </a:r>
          </a:p>
        </p:txBody>
      </p:sp>
    </p:spTree>
    <p:extLst>
      <p:ext uri="{BB962C8B-B14F-4D97-AF65-F5344CB8AC3E}">
        <p14:creationId xmlns:p14="http://schemas.microsoft.com/office/powerpoint/2010/main" val="19067792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43902"/>
            <a:ext cx="9144000" cy="6908800"/>
          </a:xfrm>
          <a:prstGeom prst="rect">
            <a:avLst/>
          </a:prstGeom>
        </p:spPr>
      </p:pic>
      <p:sp>
        <p:nvSpPr>
          <p:cNvPr id="7" name="Rectangle 6"/>
          <p:cNvSpPr/>
          <p:nvPr/>
        </p:nvSpPr>
        <p:spPr>
          <a:xfrm>
            <a:off x="-5506" y="-29885"/>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16</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smtClean="0">
                <a:solidFill>
                  <a:schemeClr val="bg1"/>
                </a:solidFill>
                <a:latin typeface="Helvetica Neue"/>
                <a:ea typeface="ＭＳ Ｐゴシック" charset="0"/>
                <a:cs typeface="Helvetica Neue"/>
              </a:rPr>
              <a:t>Cloud Foundry deep dive architecture</a:t>
            </a:r>
            <a:endParaRPr lang="en-US" sz="2800" b="1" dirty="0">
              <a:solidFill>
                <a:schemeClr val="bg1"/>
              </a:solidFill>
              <a:latin typeface="Helvetica Neue"/>
              <a:cs typeface="Helvetica Neue"/>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008" y="691352"/>
            <a:ext cx="8507760" cy="5658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55005" y="6526344"/>
            <a:ext cx="5824367" cy="323165"/>
          </a:xfrm>
          <a:prstGeom prst="rect">
            <a:avLst/>
          </a:prstGeom>
        </p:spPr>
        <p:txBody>
          <a:bodyPr wrap="square">
            <a:spAutoFit/>
          </a:bodyPr>
          <a:lstStyle/>
          <a:p>
            <a:r>
              <a:rPr lang="en-US" sz="1500" dirty="0">
                <a:solidFill>
                  <a:srgbClr val="FFFFFF"/>
                </a:solidFill>
                <a:cs typeface="Helvetica Light" charset="0"/>
              </a:rPr>
              <a:t>http://</a:t>
            </a:r>
            <a:r>
              <a:rPr lang="en-US" sz="1500" dirty="0" err="1">
                <a:solidFill>
                  <a:srgbClr val="FFFFFF"/>
                </a:solidFill>
                <a:cs typeface="Helvetica Light" charset="0"/>
              </a:rPr>
              <a:t>cloudacademy.com</a:t>
            </a:r>
            <a:r>
              <a:rPr lang="en-US" sz="1500" dirty="0">
                <a:solidFill>
                  <a:srgbClr val="FFFFFF"/>
                </a:solidFill>
                <a:cs typeface="Helvetica Light" charset="0"/>
              </a:rPr>
              <a:t>/blog/cloud-foundry-components/</a:t>
            </a:r>
          </a:p>
        </p:txBody>
      </p:sp>
    </p:spTree>
    <p:extLst>
      <p:ext uri="{BB962C8B-B14F-4D97-AF65-F5344CB8AC3E}">
        <p14:creationId xmlns:p14="http://schemas.microsoft.com/office/powerpoint/2010/main" val="10609615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20414" y="-3965"/>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17</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smtClean="0">
                <a:solidFill>
                  <a:schemeClr val="bg1"/>
                </a:solidFill>
                <a:latin typeface="Helvetica Neue"/>
                <a:ea typeface="ＭＳ Ｐゴシック" charset="0"/>
                <a:cs typeface="Helvetica Neue"/>
              </a:rPr>
              <a:t>Cloud Foundry deep dive architecture</a:t>
            </a:r>
            <a:endParaRPr lang="en-US" sz="2800" b="1" dirty="0">
              <a:solidFill>
                <a:schemeClr val="bg1"/>
              </a:solidFill>
              <a:latin typeface="Helvetica Neue"/>
              <a:cs typeface="Helvetica Neue"/>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09" y="1477440"/>
            <a:ext cx="8993938" cy="37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09615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20414" y="-3965"/>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18</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smtClean="0">
                <a:solidFill>
                  <a:schemeClr val="bg1"/>
                </a:solidFill>
                <a:latin typeface="Helvetica Neue"/>
                <a:ea typeface="ＭＳ Ｐゴシック" charset="0"/>
                <a:cs typeface="Helvetica Neue"/>
              </a:rPr>
              <a:t>Cloud Foundry deep dive architecture</a:t>
            </a:r>
            <a:endParaRPr lang="en-US" sz="2800" b="1" dirty="0">
              <a:solidFill>
                <a:schemeClr val="bg1"/>
              </a:solidFill>
              <a:latin typeface="Helvetica Neue"/>
              <a:cs typeface="Helvetica Neue"/>
            </a:endParaRPr>
          </a:p>
        </p:txBody>
      </p:sp>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868" y="965751"/>
            <a:ext cx="8456134" cy="4987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9737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20414" y="-3965"/>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19</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err="1" smtClean="0">
                <a:solidFill>
                  <a:schemeClr val="bg1"/>
                </a:solidFill>
                <a:latin typeface="Helvetica Neue"/>
                <a:ea typeface="ＭＳ Ｐゴシック" charset="0"/>
                <a:cs typeface="Helvetica Neue"/>
              </a:rPr>
              <a:t>Buildpacks</a:t>
            </a:r>
            <a:endParaRPr lang="en-US" sz="2800" b="1" dirty="0">
              <a:solidFill>
                <a:schemeClr val="bg1"/>
              </a:solidFill>
              <a:latin typeface="Helvetica Neue"/>
              <a:cs typeface="Helvetica Neue"/>
            </a:endParaRPr>
          </a:p>
        </p:txBody>
      </p:sp>
      <p:pic>
        <p:nvPicPr>
          <p:cNvPr id="12"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810" b="72540" l="9317" r="89929">
                        <a14:foregroundMark x1="77551" y1="20635" x2="77551" y2="20635"/>
                        <a14:foregroundMark x1="76531" y1="50476" x2="76531" y2="50476"/>
                        <a14:foregroundMark x1="79725" y1="41905" x2="79725" y2="41905"/>
                        <a14:foregroundMark x1="79725" y1="34444" x2="79725" y2="34444"/>
                        <a14:foregroundMark x1="22715" y1="32857" x2="22715" y2="32857"/>
                        <a14:foregroundMark x1="25599" y1="21746" x2="25599" y2="21746"/>
                        <a14:foregroundMark x1="17702" y1="26667" x2="17702" y2="26667"/>
                        <a14:foregroundMark x1="13443" y1="14444" x2="13443" y2="14444"/>
                        <a14:foregroundMark x1="13576" y1="47619" x2="13576" y2="47619"/>
                        <a14:foregroundMark x1="19432" y1="44762" x2="19432" y2="44762"/>
                        <a14:foregroundMark x1="21473" y1="41429" x2="21473" y2="41429"/>
                        <a14:foregroundMark x1="16681" y1="42222" x2="16681" y2="42222"/>
                      </a14:backgroundRemoval>
                    </a14:imgEffect>
                  </a14:imgLayer>
                </a14:imgProps>
              </a:ext>
              <a:ext uri="{28A0092B-C50C-407E-A947-70E740481C1C}">
                <a14:useLocalDpi xmlns:a14="http://schemas.microsoft.com/office/drawing/2010/main" val="0"/>
              </a:ext>
            </a:extLst>
          </a:blip>
          <a:srcRect b="28243"/>
          <a:stretch/>
        </p:blipFill>
        <p:spPr bwMode="auto">
          <a:xfrm>
            <a:off x="798092" y="2374181"/>
            <a:ext cx="7547818" cy="1513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3"/>
          <p:cNvSpPr>
            <a:spLocks noChangeArrowheads="1"/>
          </p:cNvSpPr>
          <p:nvPr/>
        </p:nvSpPr>
        <p:spPr bwMode="auto">
          <a:xfrm>
            <a:off x="798091" y="1434332"/>
            <a:ext cx="7401594" cy="34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p>
            <a:r>
              <a:rPr lang="en-US" dirty="0">
                <a:solidFill>
                  <a:srgbClr val="FFFFFF"/>
                </a:solidFill>
                <a:latin typeface="Helvetica Neue"/>
                <a:cs typeface="Helvetica Neue"/>
              </a:rPr>
              <a:t>Defines the rules to create a fully-contained execution environment</a:t>
            </a:r>
          </a:p>
        </p:txBody>
      </p:sp>
      <p:sp>
        <p:nvSpPr>
          <p:cNvPr id="15" name="Rectangle 4"/>
          <p:cNvSpPr>
            <a:spLocks noChangeArrowheads="1"/>
          </p:cNvSpPr>
          <p:nvPr/>
        </p:nvSpPr>
        <p:spPr bwMode="auto">
          <a:xfrm>
            <a:off x="798092" y="4646787"/>
            <a:ext cx="7547818" cy="618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p>
            <a:r>
              <a:rPr lang="en-US" dirty="0">
                <a:solidFill>
                  <a:srgbClr val="FFFFFF"/>
                </a:solidFill>
                <a:latin typeface="Helvetica Neue"/>
                <a:cs typeface="Helvetica Neue"/>
              </a:rPr>
              <a:t>A Droplet is a fully self-sufficient, referentially correct package that can be executed in an isolated environment</a:t>
            </a:r>
          </a:p>
        </p:txBody>
      </p:sp>
      <p:sp>
        <p:nvSpPr>
          <p:cNvPr id="17" name="Rectangle 3"/>
          <p:cNvSpPr>
            <a:spLocks noChangeArrowheads="1"/>
          </p:cNvSpPr>
          <p:nvPr/>
        </p:nvSpPr>
        <p:spPr bwMode="auto">
          <a:xfrm>
            <a:off x="1356556" y="3809966"/>
            <a:ext cx="1779642" cy="46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p>
            <a:pPr algn="ctr"/>
            <a:r>
              <a:rPr lang="en-US" sz="2600" dirty="0" smtClean="0">
                <a:solidFill>
                  <a:srgbClr val="FFFFFF"/>
                </a:solidFill>
                <a:latin typeface="Helvetica Neue"/>
                <a:cs typeface="Helvetica Neue"/>
              </a:rPr>
              <a:t>App</a:t>
            </a:r>
            <a:endParaRPr lang="en-US" sz="2600" dirty="0">
              <a:solidFill>
                <a:srgbClr val="FFFFFF"/>
              </a:solidFill>
              <a:latin typeface="Helvetica Neue"/>
              <a:cs typeface="Helvetica Neue"/>
            </a:endParaRPr>
          </a:p>
        </p:txBody>
      </p:sp>
      <p:sp>
        <p:nvSpPr>
          <p:cNvPr id="18" name="Rectangle 3"/>
          <p:cNvSpPr>
            <a:spLocks noChangeArrowheads="1"/>
          </p:cNvSpPr>
          <p:nvPr/>
        </p:nvSpPr>
        <p:spPr bwMode="auto">
          <a:xfrm>
            <a:off x="3521997" y="3801326"/>
            <a:ext cx="1998747" cy="46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p>
            <a:pPr algn="ctr"/>
            <a:r>
              <a:rPr lang="en-US" sz="2600" dirty="0" err="1" smtClean="0">
                <a:solidFill>
                  <a:srgbClr val="FFFFFF"/>
                </a:solidFill>
                <a:latin typeface="Helvetica Neue"/>
                <a:cs typeface="Helvetica Neue"/>
              </a:rPr>
              <a:t>Buildpack</a:t>
            </a:r>
            <a:endParaRPr lang="en-US" sz="2600" dirty="0">
              <a:solidFill>
                <a:srgbClr val="FFFFFF"/>
              </a:solidFill>
              <a:latin typeface="Helvetica Neue"/>
              <a:cs typeface="Helvetica Neue"/>
            </a:endParaRPr>
          </a:p>
        </p:txBody>
      </p:sp>
      <p:sp>
        <p:nvSpPr>
          <p:cNvPr id="19" name="Rectangle 3"/>
          <p:cNvSpPr>
            <a:spLocks noChangeArrowheads="1"/>
          </p:cNvSpPr>
          <p:nvPr/>
        </p:nvSpPr>
        <p:spPr bwMode="auto">
          <a:xfrm>
            <a:off x="6106602" y="3814823"/>
            <a:ext cx="1397085" cy="44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p>
            <a:pPr algn="ctr"/>
            <a:r>
              <a:rPr lang="en-US" sz="2500" dirty="0" smtClean="0">
                <a:solidFill>
                  <a:srgbClr val="FFFFFF"/>
                </a:solidFill>
                <a:latin typeface="Helvetica Neue"/>
                <a:cs typeface="Helvetica Neue"/>
              </a:rPr>
              <a:t>Droplet</a:t>
            </a:r>
            <a:endParaRPr lang="en-US" sz="2500" dirty="0">
              <a:solidFill>
                <a:srgbClr val="FFFFFF"/>
              </a:solidFill>
              <a:latin typeface="Helvetica Neue"/>
              <a:cs typeface="Helvetica Neue"/>
            </a:endParaRPr>
          </a:p>
        </p:txBody>
      </p:sp>
      <p:sp>
        <p:nvSpPr>
          <p:cNvPr id="2" name="Plus 1"/>
          <p:cNvSpPr/>
          <p:nvPr/>
        </p:nvSpPr>
        <p:spPr>
          <a:xfrm>
            <a:off x="3006587" y="2817360"/>
            <a:ext cx="768240" cy="768240"/>
          </a:xfrm>
          <a:prstGeom prst="mathPlus">
            <a:avLst/>
          </a:prstGeom>
          <a:solidFill>
            <a:schemeClr val="bg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Equal 4"/>
          <p:cNvSpPr/>
          <p:nvPr/>
        </p:nvSpPr>
        <p:spPr>
          <a:xfrm>
            <a:off x="5303802" y="2782800"/>
            <a:ext cx="802800" cy="802800"/>
          </a:xfrm>
          <a:prstGeom prst="mathEqual">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305208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0" y="0"/>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Neue"/>
              <a:cs typeface="Helvetica Neue"/>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Neue"/>
              <a:cs typeface="Helvetica Neue"/>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Neue"/>
              <a:cs typeface="Helvetica Neue"/>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Neue"/>
                <a:cs typeface="Helvetica Neue"/>
              </a:rPr>
              <a:t>IBM CEE Cloud </a:t>
            </a:r>
            <a:r>
              <a:rPr lang="en-US" sz="1400" b="1" dirty="0" err="1" smtClean="0">
                <a:solidFill>
                  <a:srgbClr val="FFFFFF"/>
                </a:solidFill>
                <a:latin typeface="Helvetica Neue"/>
                <a:cs typeface="Helvetica Neue"/>
              </a:rPr>
              <a:t>iLab</a:t>
            </a:r>
            <a:endParaRPr lang="en-US" sz="1400" b="1" dirty="0">
              <a:solidFill>
                <a:srgbClr val="FFFFFF"/>
              </a:solidFill>
              <a:latin typeface="Helvetica Neue"/>
              <a:cs typeface="Helvetica Neue"/>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Neue"/>
                <a:ea typeface="ＭＳ Ｐゴシック" pitchFamily="34" charset="-128"/>
                <a:cs typeface="Helvetica Neue"/>
              </a:rPr>
              <a:t>© </a:t>
            </a:r>
            <a:r>
              <a:rPr lang="en-US" sz="1400" b="1" dirty="0" smtClean="0">
                <a:solidFill>
                  <a:srgbClr val="FFFFFF"/>
                </a:solidFill>
                <a:latin typeface="Helvetica Neue"/>
                <a:ea typeface="ＭＳ Ｐゴシック" pitchFamily="34" charset="-128"/>
                <a:cs typeface="Helvetica Neue"/>
              </a:rPr>
              <a:t>2015 </a:t>
            </a:r>
            <a:r>
              <a:rPr lang="en-US" sz="1400" b="1" dirty="0">
                <a:solidFill>
                  <a:srgbClr val="FFFFFF"/>
                </a:solidFill>
                <a:latin typeface="Helvetica Neue"/>
                <a:ea typeface="ＭＳ Ｐゴシック" pitchFamily="34" charset="-128"/>
                <a:cs typeface="Helvetica Neue"/>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latin typeface="Helvetica Neue"/>
                <a:cs typeface="Helvetica Neue"/>
              </a:rPr>
              <a:t>2</a:t>
            </a:fld>
            <a:endParaRPr lang="en-US" b="1" dirty="0">
              <a:latin typeface="Helvetica Neue"/>
              <a:cs typeface="Helvetica Neue"/>
            </a:endParaRPr>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Neue"/>
              <a:cs typeface="Helvetica Neue"/>
            </a:endParaRPr>
          </a:p>
        </p:txBody>
      </p:sp>
      <p:sp>
        <p:nvSpPr>
          <p:cNvPr id="17" name="Shape 95"/>
          <p:cNvSpPr txBox="1">
            <a:spLocks/>
          </p:cNvSpPr>
          <p:nvPr/>
        </p:nvSpPr>
        <p:spPr>
          <a:xfrm>
            <a:off x="2874872" y="2651255"/>
            <a:ext cx="8998327" cy="874146"/>
          </a:xfrm>
          <a:prstGeom prst="rect">
            <a:avLst/>
          </a:prstGeom>
        </p:spPr>
        <p:txBody>
          <a:bodyPr vert="horz" lIns="91440" tIns="45720" rIns="91440" bIns="45720" rtlCol="0" anchor="t">
            <a:normAutofit/>
          </a:bodyPr>
          <a:lstStyle>
            <a:lvl1pPr algn="ctr" defTabSz="914377" rtl="0" eaLnBrk="1" latinLnBrk="0" hangingPunct="1">
              <a:lnSpc>
                <a:spcPct val="90000"/>
              </a:lnSpc>
              <a:spcBef>
                <a:spcPct val="0"/>
              </a:spcBef>
              <a:buNone/>
              <a:defRPr sz="3700" b="0" kern="1200">
                <a:solidFill>
                  <a:srgbClr val="FFFFFF"/>
                </a:solidFill>
                <a:latin typeface="Helvetica Neue Thin"/>
                <a:ea typeface="Helvetica Neue Thin"/>
                <a:cs typeface="Helvetica Neue Thin"/>
                <a:sym typeface="Helvetica Neue Thin"/>
              </a:defRPr>
            </a:lvl1pPr>
          </a:lstStyle>
          <a:p>
            <a:pPr>
              <a:defRPr sz="1800">
                <a:solidFill>
                  <a:srgbClr val="000000"/>
                </a:solidFill>
              </a:defRPr>
            </a:pPr>
            <a:r>
              <a:rPr lang="en-US" smtClean="0">
                <a:latin typeface="Helvetica Neue"/>
                <a:cs typeface="Helvetica Neue"/>
              </a:rPr>
              <a:t>The Digital Innovation Platform</a:t>
            </a:r>
            <a:endParaRPr lang="en-US">
              <a:latin typeface="Helvetica Neue"/>
              <a:cs typeface="Helvetica Neue"/>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3200" b="1" dirty="0" smtClean="0">
                <a:solidFill>
                  <a:schemeClr val="bg1"/>
                </a:solidFill>
                <a:latin typeface="Helvetica Neue"/>
                <a:cs typeface="Helvetica Neue"/>
              </a:rPr>
              <a:t>Innovation is the new currency</a:t>
            </a:r>
            <a:endParaRPr lang="en-US" sz="3200" b="1" dirty="0">
              <a:solidFill>
                <a:schemeClr val="bg1"/>
              </a:solidFill>
              <a:latin typeface="Helvetica Neue"/>
              <a:cs typeface="Helvetica Neue"/>
            </a:endParaRPr>
          </a:p>
        </p:txBody>
      </p:sp>
      <p:sp>
        <p:nvSpPr>
          <p:cNvPr id="18" name="Shape 101"/>
          <p:cNvSpPr/>
          <p:nvPr/>
        </p:nvSpPr>
        <p:spPr>
          <a:xfrm>
            <a:off x="196790" y="676428"/>
            <a:ext cx="5823941" cy="5719314"/>
          </a:xfrm>
          <a:prstGeom prst="rect">
            <a:avLst/>
          </a:prstGeom>
          <a:solidFill>
            <a:srgbClr val="5592DA">
              <a:alpha val="48284"/>
            </a:srgbClr>
          </a:solidFill>
          <a:ln w="12700">
            <a:miter lim="400000"/>
          </a:ln>
        </p:spPr>
        <p:txBody>
          <a:bodyPr lIns="65023" tIns="65023" rIns="65023" bIns="65023"/>
          <a:lstStyle/>
          <a:p>
            <a:pPr lvl="0" algn="l" defTabSz="650240">
              <a:defRPr sz="3400">
                <a:latin typeface="Helvetica"/>
                <a:ea typeface="Helvetica"/>
                <a:cs typeface="Helvetica"/>
                <a:sym typeface="Helvetica"/>
              </a:defRPr>
            </a:pPr>
            <a:endParaRPr>
              <a:latin typeface="Helvetica Neue"/>
              <a:cs typeface="Helvetica Neue"/>
            </a:endParaRPr>
          </a:p>
        </p:txBody>
      </p:sp>
      <p:sp>
        <p:nvSpPr>
          <p:cNvPr id="19" name="Shape 102"/>
          <p:cNvSpPr/>
          <p:nvPr/>
        </p:nvSpPr>
        <p:spPr>
          <a:xfrm>
            <a:off x="909343" y="1364455"/>
            <a:ext cx="4575739" cy="3939540"/>
          </a:xfrm>
          <a:prstGeom prst="rect">
            <a:avLst/>
          </a:prstGeom>
          <a:effectLst>
            <a:glow rad="127000">
              <a:srgbClr val="00B2EF">
                <a:alpha val="60000"/>
              </a:srgbClr>
            </a:glow>
          </a:effectLst>
          <a:extLst>
            <a:ext uri="{C572A759-6A51-4108-AA02-DFA0A04FC94B}">
              <ma14:wrappingTextBoxFlag xmlns:ma14="http://schemas.microsoft.com/office/mac/drawingml/2011/main" xmlns="" val="1"/>
            </a:ext>
          </a:extLst>
        </p:spPr>
        <p:txBody>
          <a:bodyPr lIns="0" tIns="0" rIns="0" bIns="0">
            <a:spAutoFit/>
          </a:bodyPr>
          <a:lstStyle/>
          <a:p>
            <a:pPr lvl="0" algn="l" defTabSz="650240">
              <a:defRPr sz="1800"/>
            </a:pPr>
            <a:r>
              <a:rPr sz="3200" b="1" dirty="0">
                <a:solidFill>
                  <a:srgbClr val="FFFFFF"/>
                </a:solidFill>
                <a:latin typeface="Helvetica Neue"/>
                <a:ea typeface="Helvetica"/>
                <a:cs typeface="Helvetica Neue"/>
                <a:sym typeface="Helvetica"/>
              </a:rPr>
              <a:t>“Two guys in a </a:t>
            </a:r>
            <a:r>
              <a:rPr lang="cs-CZ" sz="3200" b="1" dirty="0" err="1" smtClean="0">
                <a:solidFill>
                  <a:srgbClr val="FFFFFF"/>
                </a:solidFill>
                <a:latin typeface="Helvetica Neue"/>
                <a:ea typeface="Helvetica"/>
                <a:cs typeface="Helvetica Neue"/>
                <a:sym typeface="Helvetica"/>
              </a:rPr>
              <a:t>coffee</a:t>
            </a:r>
            <a:r>
              <a:rPr lang="cs-CZ" sz="3200" b="1" dirty="0" smtClean="0">
                <a:solidFill>
                  <a:srgbClr val="FFFFFF"/>
                </a:solidFill>
                <a:latin typeface="Helvetica Neue"/>
                <a:ea typeface="Helvetica"/>
                <a:cs typeface="Helvetica Neue"/>
                <a:sym typeface="Helvetica"/>
              </a:rPr>
              <a:t> </a:t>
            </a:r>
            <a:r>
              <a:rPr lang="cs-CZ" sz="3200" b="1" dirty="0" err="1" smtClean="0">
                <a:solidFill>
                  <a:srgbClr val="FFFFFF"/>
                </a:solidFill>
                <a:latin typeface="Helvetica Neue"/>
                <a:ea typeface="Helvetica"/>
                <a:cs typeface="Helvetica Neue"/>
                <a:sym typeface="Helvetica"/>
              </a:rPr>
              <a:t>shop</a:t>
            </a:r>
            <a:r>
              <a:rPr lang="cs-CZ" sz="3200" b="1" dirty="0" smtClean="0">
                <a:solidFill>
                  <a:srgbClr val="FFFFFF"/>
                </a:solidFill>
                <a:latin typeface="Helvetica Neue"/>
                <a:ea typeface="Helvetica"/>
                <a:cs typeface="Helvetica Neue"/>
                <a:sym typeface="Helvetica"/>
              </a:rPr>
              <a:t> </a:t>
            </a:r>
            <a:r>
              <a:rPr sz="3200" b="1" dirty="0" smtClean="0">
                <a:solidFill>
                  <a:srgbClr val="FFFFFF"/>
                </a:solidFill>
                <a:latin typeface="Helvetica Neue"/>
                <a:ea typeface="Helvetica"/>
                <a:cs typeface="Helvetica Neue"/>
                <a:sym typeface="Helvetica"/>
              </a:rPr>
              <a:t>can </a:t>
            </a:r>
            <a:r>
              <a:rPr sz="3200" b="1" dirty="0">
                <a:solidFill>
                  <a:srgbClr val="FFFFFF"/>
                </a:solidFill>
                <a:latin typeface="Helvetica Neue"/>
                <a:ea typeface="Helvetica"/>
                <a:cs typeface="Helvetica Neue"/>
                <a:sym typeface="Helvetica"/>
              </a:rPr>
              <a:t>have access to the same computing power as a Fortune 500 company.” </a:t>
            </a:r>
          </a:p>
          <a:p>
            <a:pPr lvl="0" algn="l" defTabSz="650240">
              <a:defRPr sz="1800"/>
            </a:pPr>
            <a:endParaRPr sz="3200" dirty="0">
              <a:solidFill>
                <a:srgbClr val="FFFFFF"/>
              </a:solidFill>
              <a:latin typeface="Helvetica Neue"/>
              <a:ea typeface="Helvetica"/>
              <a:cs typeface="Helvetica Neue"/>
              <a:sym typeface="Helvetica"/>
            </a:endParaRPr>
          </a:p>
          <a:p>
            <a:pPr lvl="0" algn="l" defTabSz="650240">
              <a:defRPr sz="1800"/>
            </a:pPr>
            <a:r>
              <a:rPr sz="3200" b="1" dirty="0">
                <a:solidFill>
                  <a:srgbClr val="FFFFFF"/>
                </a:solidFill>
                <a:latin typeface="Helvetica Neue"/>
                <a:ea typeface="Helvetica"/>
                <a:cs typeface="Helvetica Neue"/>
                <a:sym typeface="Helvetica"/>
              </a:rPr>
              <a:t>Jim Deters</a:t>
            </a:r>
          </a:p>
          <a:p>
            <a:pPr lvl="0" algn="l" defTabSz="650240">
              <a:defRPr sz="1800"/>
            </a:pPr>
            <a:r>
              <a:rPr sz="3200" i="1" dirty="0">
                <a:solidFill>
                  <a:srgbClr val="FFFFFF"/>
                </a:solidFill>
                <a:latin typeface="Helvetica Neue"/>
                <a:ea typeface="Helvetica"/>
                <a:cs typeface="Helvetica Neue"/>
                <a:sym typeface="Helvetica"/>
              </a:rPr>
              <a:t>Founder, Galvanize</a:t>
            </a:r>
          </a:p>
        </p:txBody>
      </p:sp>
      <p:pic>
        <p:nvPicPr>
          <p:cNvPr id="20" name="pasted-image.pdf"/>
          <p:cNvPicPr/>
          <p:nvPr/>
        </p:nvPicPr>
        <p:blipFill>
          <a:blip r:embed="rId5">
            <a:extLst/>
          </a:blip>
          <a:srcRect l="4173" r="2358" b="34791"/>
          <a:stretch>
            <a:fillRect/>
          </a:stretch>
        </p:blipFill>
        <p:spPr>
          <a:xfrm>
            <a:off x="6149802" y="3525400"/>
            <a:ext cx="2908864" cy="2894847"/>
          </a:xfrm>
          <a:prstGeom prst="rect">
            <a:avLst/>
          </a:prstGeom>
          <a:ln w="12700">
            <a:miter lim="400000"/>
          </a:ln>
        </p:spPr>
      </p:pic>
      <p:pic>
        <p:nvPicPr>
          <p:cNvPr id="21" name="pasted-image.pdf"/>
          <p:cNvPicPr/>
          <p:nvPr/>
        </p:nvPicPr>
        <p:blipFill>
          <a:blip r:embed="rId6">
            <a:extLst/>
          </a:blip>
          <a:stretch>
            <a:fillRect/>
          </a:stretch>
        </p:blipFill>
        <p:spPr>
          <a:xfrm>
            <a:off x="6160819" y="642493"/>
            <a:ext cx="2914341" cy="2843290"/>
          </a:xfrm>
          <a:prstGeom prst="rect">
            <a:avLst/>
          </a:prstGeom>
          <a:ln w="12700">
            <a:miter lim="400000"/>
          </a:ln>
        </p:spPr>
      </p:pic>
    </p:spTree>
    <p:extLst>
      <p:ext uri="{BB962C8B-B14F-4D97-AF65-F5344CB8AC3E}">
        <p14:creationId xmlns:p14="http://schemas.microsoft.com/office/powerpoint/2010/main" val="19533853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20414" y="-3965"/>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20</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smtClean="0">
                <a:solidFill>
                  <a:schemeClr val="bg1"/>
                </a:solidFill>
                <a:latin typeface="Helvetica Neue"/>
                <a:ea typeface="ＭＳ Ｐゴシック" charset="0"/>
                <a:cs typeface="Helvetica Neue"/>
              </a:rPr>
              <a:t>Cloud Foundry – Application Staging</a:t>
            </a:r>
            <a:endParaRPr lang="en-US" sz="2800" b="1" dirty="0">
              <a:solidFill>
                <a:schemeClr val="bg1"/>
              </a:solidFill>
              <a:latin typeface="Helvetica Neue"/>
              <a:cs typeface="Helvetica Neue"/>
            </a:endParaRPr>
          </a:p>
        </p:txBody>
      </p:sp>
      <p:pic>
        <p:nvPicPr>
          <p:cNvPr id="12" name="Content Placeholder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40628" y="1036800"/>
            <a:ext cx="8684143" cy="5040937"/>
          </a:xfrm>
          <a:prstGeom prst="rect">
            <a:avLst/>
          </a:prstGeom>
        </p:spPr>
      </p:pic>
    </p:spTree>
    <p:extLst>
      <p:ext uri="{BB962C8B-B14F-4D97-AF65-F5344CB8AC3E}">
        <p14:creationId xmlns:p14="http://schemas.microsoft.com/office/powerpoint/2010/main" val="23305208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20414" y="-3965"/>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21</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smtClean="0">
                <a:solidFill>
                  <a:schemeClr val="bg1"/>
                </a:solidFill>
                <a:latin typeface="Helvetica Neue"/>
                <a:ea typeface="ＭＳ Ｐゴシック" charset="0"/>
                <a:cs typeface="Helvetica Neue"/>
              </a:rPr>
              <a:t>Cloud Foundry – Application Staging</a:t>
            </a:r>
            <a:endParaRPr lang="en-US" sz="2800" b="1" dirty="0">
              <a:solidFill>
                <a:schemeClr val="bg1"/>
              </a:solidFill>
              <a:latin typeface="Helvetica Neue"/>
              <a:cs typeface="Helvetica Neue"/>
            </a:endParaRPr>
          </a:p>
        </p:txBody>
      </p:sp>
      <p:sp>
        <p:nvSpPr>
          <p:cNvPr id="5" name="Rounded Rectangle 4"/>
          <p:cNvSpPr/>
          <p:nvPr/>
        </p:nvSpPr>
        <p:spPr>
          <a:xfrm>
            <a:off x="2145439" y="1980871"/>
            <a:ext cx="4458065" cy="2972160"/>
          </a:xfrm>
          <a:prstGeom prst="round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endParaRPr>
          </a:p>
        </p:txBody>
      </p:sp>
      <p:pic>
        <p:nvPicPr>
          <p:cNvPr id="1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3380" y="2793877"/>
            <a:ext cx="1370707" cy="137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82160" y="2793877"/>
            <a:ext cx="1371824" cy="137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3953673" y="2544576"/>
            <a:ext cx="1002249" cy="5030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35717" tIns="35717" rIns="35717" bIns="35717" spcCol="26788" anchor="ctr">
            <a:spAutoFit/>
          </a:bodyPr>
          <a:lstStyle/>
          <a:p>
            <a:pPr algn="ctr" latinLnBrk="1" hangingPunct="0">
              <a:defRPr/>
            </a:pPr>
            <a:r>
              <a:rPr lang="en-US" sz="2800" dirty="0" smtClean="0">
                <a:solidFill>
                  <a:srgbClr val="000000"/>
                </a:solidFill>
                <a:sym typeface="Helvetica Light"/>
              </a:rPr>
              <a:t>Stager</a:t>
            </a:r>
            <a:endParaRPr lang="en-US" sz="2800" dirty="0">
              <a:solidFill>
                <a:srgbClr val="000000"/>
              </a:solidFill>
              <a:sym typeface="Helvetica Light"/>
            </a:endParaRPr>
          </a:p>
        </p:txBody>
      </p:sp>
      <p:cxnSp>
        <p:nvCxnSpPr>
          <p:cNvPr id="18" name="Straight Arrow Connector 17"/>
          <p:cNvCxnSpPr/>
          <p:nvPr/>
        </p:nvCxnSpPr>
        <p:spPr>
          <a:xfrm flipV="1">
            <a:off x="1486793" y="3470590"/>
            <a:ext cx="699041" cy="8640"/>
          </a:xfrm>
          <a:prstGeom prst="straightConnector1">
            <a:avLst/>
          </a:prstGeom>
          <a:noFill/>
          <a:ln w="25400" cap="flat">
            <a:solidFill>
              <a:schemeClr val="bg1"/>
            </a:solidFill>
            <a:prstDash val="solid"/>
            <a:miter lim="400000"/>
            <a:tailEnd type="arrow"/>
          </a:ln>
          <a:effectLst/>
        </p:spPr>
        <p:style>
          <a:lnRef idx="0">
            <a:scrgbClr r="0" g="0" b="0"/>
          </a:lnRef>
          <a:fillRef idx="0">
            <a:scrgbClr r="0" g="0" b="0"/>
          </a:fillRef>
          <a:effectRef idx="0">
            <a:scrgbClr r="0" g="0" b="0"/>
          </a:effectRef>
          <a:fontRef idx="none"/>
        </p:style>
      </p:cxnSp>
      <p:cxnSp>
        <p:nvCxnSpPr>
          <p:cNvPr id="19" name="Straight Arrow Connector 18"/>
          <p:cNvCxnSpPr/>
          <p:nvPr/>
        </p:nvCxnSpPr>
        <p:spPr>
          <a:xfrm>
            <a:off x="6603504" y="3466951"/>
            <a:ext cx="792510" cy="0"/>
          </a:xfrm>
          <a:prstGeom prst="straightConnector1">
            <a:avLst/>
          </a:prstGeom>
          <a:noFill/>
          <a:ln w="25400" cap="flat">
            <a:solidFill>
              <a:srgbClr val="FFFFFF"/>
            </a:solidFill>
            <a:prstDash val="solid"/>
            <a:miter lim="400000"/>
            <a:tailEnd type="arrow"/>
          </a:ln>
          <a:effectLst/>
        </p:spPr>
        <p:style>
          <a:lnRef idx="0">
            <a:scrgbClr r="0" g="0" b="0"/>
          </a:lnRef>
          <a:fillRef idx="0">
            <a:scrgbClr r="0" g="0" b="0"/>
          </a:fillRef>
          <a:effectRef idx="0">
            <a:scrgbClr r="0" g="0" b="0"/>
          </a:effectRef>
          <a:fontRef idx="none"/>
        </p:style>
      </p:cxnSp>
      <p:sp>
        <p:nvSpPr>
          <p:cNvPr id="20" name="Rectangle 19"/>
          <p:cNvSpPr>
            <a:spLocks noChangeArrowheads="1"/>
          </p:cNvSpPr>
          <p:nvPr/>
        </p:nvSpPr>
        <p:spPr bwMode="auto">
          <a:xfrm>
            <a:off x="2518172" y="4117703"/>
            <a:ext cx="821531" cy="331514"/>
          </a:xfrm>
          <a:prstGeom prst="rect">
            <a:avLst/>
          </a:prstGeom>
          <a:blipFill dpi="0" rotWithShape="1">
            <a:blip r:embed="rId6"/>
            <a:srcRect/>
            <a:tile tx="0" ty="0" sx="100000" sy="100000" flip="none" algn="tl"/>
          </a:blipFill>
          <a:ln>
            <a:noFill/>
          </a:ln>
          <a:effectLst>
            <a:outerShdw blurRad="38100" dist="26940" dir="5400000" rotWithShape="0">
              <a:srgbClr val="000000">
                <a:alpha val="5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p>
            <a:pPr algn="ctr" latinLnBrk="1" hangingPunct="0">
              <a:defRPr/>
            </a:pPr>
            <a:r>
              <a:rPr lang="en-US" sz="1700" dirty="0">
                <a:solidFill>
                  <a:srgbClr val="FFFFFF"/>
                </a:solidFill>
                <a:sym typeface="Helvetica Light"/>
              </a:rPr>
              <a:t>Play</a:t>
            </a:r>
          </a:p>
        </p:txBody>
      </p:sp>
      <p:sp>
        <p:nvSpPr>
          <p:cNvPr id="21" name="Rectangle 20"/>
          <p:cNvSpPr>
            <a:spLocks noChangeArrowheads="1"/>
          </p:cNvSpPr>
          <p:nvPr/>
        </p:nvSpPr>
        <p:spPr bwMode="auto">
          <a:xfrm>
            <a:off x="4703713" y="4117703"/>
            <a:ext cx="822648" cy="331514"/>
          </a:xfrm>
          <a:prstGeom prst="rect">
            <a:avLst/>
          </a:prstGeom>
          <a:blipFill dpi="0" rotWithShape="1">
            <a:blip r:embed="rId6"/>
            <a:srcRect/>
            <a:tile tx="0" ty="0" sx="100000" sy="100000" flip="none" algn="tl"/>
          </a:blipFill>
          <a:ln>
            <a:noFill/>
          </a:ln>
          <a:effectLst>
            <a:outerShdw blurRad="38100" dist="26940" dir="5400000" rotWithShape="0">
              <a:srgbClr val="000000">
                <a:alpha val="5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p>
            <a:pPr algn="ctr" latinLnBrk="1" hangingPunct="0">
              <a:defRPr/>
            </a:pPr>
            <a:r>
              <a:rPr lang="en-US" sz="1700" dirty="0">
                <a:solidFill>
                  <a:srgbClr val="FFFFFF"/>
                </a:solidFill>
                <a:sym typeface="Helvetica Light"/>
              </a:rPr>
              <a:t>Rails</a:t>
            </a:r>
          </a:p>
        </p:txBody>
      </p:sp>
      <p:sp>
        <p:nvSpPr>
          <p:cNvPr id="22" name="Rectangle 21"/>
          <p:cNvSpPr>
            <a:spLocks noChangeArrowheads="1"/>
          </p:cNvSpPr>
          <p:nvPr/>
        </p:nvSpPr>
        <p:spPr bwMode="auto">
          <a:xfrm>
            <a:off x="3632150" y="4117703"/>
            <a:ext cx="822648" cy="331514"/>
          </a:xfrm>
          <a:prstGeom prst="rect">
            <a:avLst/>
          </a:prstGeom>
          <a:blipFill dpi="0" rotWithShape="1">
            <a:blip r:embed="rId6"/>
            <a:srcRect/>
            <a:tile tx="0" ty="0" sx="100000" sy="100000" flip="none" algn="tl"/>
          </a:blipFill>
          <a:ln>
            <a:noFill/>
          </a:ln>
          <a:effectLst>
            <a:outerShdw blurRad="38100" dist="26940" dir="5400000" rotWithShape="0">
              <a:srgbClr val="000000">
                <a:alpha val="5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p>
            <a:pPr algn="ctr" latinLnBrk="1" hangingPunct="0">
              <a:defRPr/>
            </a:pPr>
            <a:r>
              <a:rPr lang="en-US" sz="1700" dirty="0">
                <a:solidFill>
                  <a:srgbClr val="FFFFFF"/>
                </a:solidFill>
                <a:sym typeface="Helvetica Light"/>
              </a:rPr>
              <a:t>Spring</a:t>
            </a:r>
          </a:p>
        </p:txBody>
      </p:sp>
      <p:sp>
        <p:nvSpPr>
          <p:cNvPr id="23" name="TextBox 22"/>
          <p:cNvSpPr txBox="1"/>
          <p:nvPr/>
        </p:nvSpPr>
        <p:spPr>
          <a:xfrm>
            <a:off x="5765893" y="4173635"/>
            <a:ext cx="348048" cy="3491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none" lIns="35717" tIns="35717" rIns="35717" bIns="35717" anchor="ctr">
            <a:spAutoFit/>
          </a:bodyPr>
          <a:lstStyle/>
          <a:p>
            <a:pPr algn="ctr" latinLnBrk="1" hangingPunct="0"/>
            <a:r>
              <a:rPr lang="en-US" dirty="0">
                <a:solidFill>
                  <a:srgbClr val="000000"/>
                </a:solidFill>
                <a:cs typeface="Helvetica Light" charset="0"/>
              </a:rPr>
              <a:t>…..</a:t>
            </a:r>
          </a:p>
        </p:txBody>
      </p:sp>
    </p:spTree>
    <p:extLst>
      <p:ext uri="{BB962C8B-B14F-4D97-AF65-F5344CB8AC3E}">
        <p14:creationId xmlns:p14="http://schemas.microsoft.com/office/powerpoint/2010/main" val="23305208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7525" y="-17710"/>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22</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a:solidFill>
                  <a:schemeClr val="bg1"/>
                </a:solidFill>
                <a:latin typeface="Helvetica Neue"/>
                <a:ea typeface="ＭＳ Ｐゴシック" charset="0"/>
                <a:cs typeface="Helvetica Neue"/>
              </a:rPr>
              <a:t>Staging process (Spring application)</a:t>
            </a:r>
            <a:endParaRPr lang="en-US" sz="2800" b="1" dirty="0">
              <a:solidFill>
                <a:schemeClr val="bg1"/>
              </a:solidFill>
              <a:latin typeface="Helvetica Neue"/>
              <a:cs typeface="Helvetica Neue"/>
            </a:endParaRPr>
          </a:p>
        </p:txBody>
      </p:sp>
      <p:sp>
        <p:nvSpPr>
          <p:cNvPr id="33" name="Rounded Rectangle 32"/>
          <p:cNvSpPr>
            <a:spLocks noChangeArrowheads="1"/>
          </p:cNvSpPr>
          <p:nvPr/>
        </p:nvSpPr>
        <p:spPr bwMode="auto">
          <a:xfrm>
            <a:off x="76835" y="1483971"/>
            <a:ext cx="8998326" cy="3679328"/>
          </a:xfrm>
          <a:prstGeom prst="roundRect">
            <a:avLst>
              <a:gd name="adj" fmla="val 16667"/>
            </a:avLst>
          </a:prstGeom>
          <a:solidFill>
            <a:schemeClr val="tx1"/>
          </a:solidFill>
          <a:ln w="38100">
            <a:solidFill>
              <a:schemeClr val="bg1"/>
            </a:solidFill>
            <a:round/>
            <a:headEnd/>
            <a:tailEnd/>
          </a:ln>
          <a:effectLst>
            <a:outerShdw blurRad="38100" dist="26940" dir="5400000" rotWithShape="0">
              <a:srgbClr val="000000">
                <a:alpha val="50000"/>
              </a:srgbClr>
            </a:outerShdw>
          </a:effectLst>
        </p:spPr>
        <p:txBody>
          <a:bodyPr wrap="square" lIns="50800" tIns="50800" rIns="50800" bIns="50800" anchor="ctr">
            <a:spAutoFit/>
          </a:bodyPr>
          <a:lstStyle/>
          <a:p>
            <a:pPr algn="ctr" fontAlgn="auto" latinLnBrk="1" hangingPunct="0">
              <a:spcBef>
                <a:spcPts val="0"/>
              </a:spcBef>
              <a:spcAft>
                <a:spcPts val="0"/>
              </a:spcAft>
              <a:defRPr/>
            </a:pPr>
            <a:endParaRPr lang="en-US" sz="2400">
              <a:solidFill>
                <a:srgbClr val="FFFFFF"/>
              </a:solidFill>
              <a:latin typeface="+mn-lt"/>
              <a:ea typeface="+mn-ea"/>
              <a:cs typeface="+mn-cs"/>
              <a:sym typeface="Helvetica Light"/>
            </a:endParaRPr>
          </a:p>
        </p:txBody>
      </p:sp>
      <p:sp>
        <p:nvSpPr>
          <p:cNvPr id="34" name="Rounded Rectangle 33"/>
          <p:cNvSpPr>
            <a:spLocks noChangeArrowheads="1"/>
          </p:cNvSpPr>
          <p:nvPr/>
        </p:nvSpPr>
        <p:spPr bwMode="auto">
          <a:xfrm>
            <a:off x="4361499" y="2134845"/>
            <a:ext cx="4567312" cy="2933721"/>
          </a:xfrm>
          <a:prstGeom prst="roundRect">
            <a:avLst>
              <a:gd name="adj" fmla="val 16667"/>
            </a:avLst>
          </a:prstGeom>
          <a:gradFill rotWithShape="1">
            <a:gsLst>
              <a:gs pos="0">
                <a:srgbClr val="A8E2AE"/>
              </a:gs>
              <a:gs pos="35001">
                <a:srgbClr val="C3EAC7"/>
              </a:gs>
              <a:gs pos="100000">
                <a:srgbClr val="E8F7E9"/>
              </a:gs>
            </a:gsLst>
            <a:lin ang="16200000" scaled="1"/>
          </a:gradFill>
          <a:ln w="9525">
            <a:solidFill>
              <a:srgbClr val="008829"/>
            </a:solidFill>
            <a:round/>
            <a:headEnd/>
            <a:tailEnd/>
          </a:ln>
          <a:effectLst>
            <a:outerShdw blurRad="38100" dist="26940" dir="5400000" rotWithShape="0">
              <a:srgbClr val="000000">
                <a:alpha val="50000"/>
              </a:srgbClr>
            </a:outerShdw>
          </a:effectLst>
        </p:spPr>
        <p:txBody>
          <a:bodyPr wrap="square" lIns="50800" tIns="50800" rIns="50800" bIns="50800" anchor="ctr">
            <a:spAutoFit/>
          </a:bodyPr>
          <a:lstStyle/>
          <a:p>
            <a:pPr algn="ctr" fontAlgn="auto" latinLnBrk="1" hangingPunct="0">
              <a:spcBef>
                <a:spcPts val="0"/>
              </a:spcBef>
              <a:spcAft>
                <a:spcPts val="0"/>
              </a:spcAft>
              <a:defRPr/>
            </a:pPr>
            <a:endParaRPr lang="en-US" sz="2400">
              <a:solidFill>
                <a:srgbClr val="FFFFFF"/>
              </a:solidFill>
              <a:latin typeface="+mn-lt"/>
              <a:ea typeface="+mn-ea"/>
              <a:cs typeface="+mn-cs"/>
              <a:sym typeface="Helvetica Light"/>
            </a:endParaRPr>
          </a:p>
        </p:txBody>
      </p:sp>
      <p:sp>
        <p:nvSpPr>
          <p:cNvPr id="35" name="Rounded Rectangle 34"/>
          <p:cNvSpPr/>
          <p:nvPr/>
        </p:nvSpPr>
        <p:spPr>
          <a:xfrm>
            <a:off x="6142673" y="2463458"/>
            <a:ext cx="2587769" cy="2260551"/>
          </a:xfrm>
          <a:prstGeom prst="roundRect">
            <a:avLst/>
          </a:prstGeom>
          <a:ln/>
        </p:spPr>
        <p:style>
          <a:lnRef idx="2">
            <a:schemeClr val="accent3"/>
          </a:lnRef>
          <a:fillRef idx="1">
            <a:schemeClr val="lt1"/>
          </a:fillRef>
          <a:effectRef idx="0">
            <a:schemeClr val="accent3"/>
          </a:effectRef>
          <a:fontRef idx="minor">
            <a:schemeClr val="dk1"/>
          </a:fontRef>
        </p:style>
        <p:txBody>
          <a:bodyPr spcFirstLastPara="1" wrap="square" lIns="50800" tIns="50800" rIns="50800" bIns="50800" spcCol="38100" anchor="ctr">
            <a:spAutoFit/>
          </a:bodyPr>
          <a:lstStyle/>
          <a:p>
            <a:pPr algn="ctr" fontAlgn="auto" latinLnBrk="1" hangingPunct="0">
              <a:spcBef>
                <a:spcPts val="0"/>
              </a:spcBef>
              <a:spcAft>
                <a:spcPts val="0"/>
              </a:spcAft>
              <a:defRPr/>
            </a:pPr>
            <a:endParaRPr lang="en-US" sz="2400">
              <a:solidFill>
                <a:srgbClr val="FFFFFF"/>
              </a:solidFill>
              <a:sym typeface="Helvetica Light"/>
            </a:endParaRPr>
          </a:p>
        </p:txBody>
      </p:sp>
      <p:sp>
        <p:nvSpPr>
          <p:cNvPr id="36" name="Rectangle 35"/>
          <p:cNvSpPr/>
          <p:nvPr/>
        </p:nvSpPr>
        <p:spPr>
          <a:xfrm>
            <a:off x="6677660" y="2787308"/>
            <a:ext cx="1597373" cy="1233936"/>
          </a:xfrm>
          <a:prstGeom prst="rect">
            <a:avLst/>
          </a:prstGeom>
          <a:solidFill>
            <a:schemeClr val="accent1"/>
          </a:solidFill>
          <a:ln/>
        </p:spPr>
        <p:style>
          <a:lnRef idx="2">
            <a:schemeClr val="accent6"/>
          </a:lnRef>
          <a:fillRef idx="1">
            <a:schemeClr val="lt1"/>
          </a:fillRef>
          <a:effectRef idx="0">
            <a:schemeClr val="accent6"/>
          </a:effectRef>
          <a:fontRef idx="minor">
            <a:schemeClr val="dk1"/>
          </a:fontRef>
        </p:style>
        <p:txBody>
          <a:bodyPr spcFirstLastPara="1" wrap="square" lIns="50800" tIns="50800" rIns="50800" bIns="50800" spcCol="38100" anchor="ctr">
            <a:spAutoFit/>
          </a:bodyPr>
          <a:lstStyle/>
          <a:p>
            <a:pPr algn="ctr" fontAlgn="auto" latinLnBrk="1" hangingPunct="0">
              <a:spcBef>
                <a:spcPts val="0"/>
              </a:spcBef>
              <a:spcAft>
                <a:spcPts val="0"/>
              </a:spcAft>
              <a:defRPr/>
            </a:pPr>
            <a:endParaRPr lang="en-US" sz="2400">
              <a:solidFill>
                <a:srgbClr val="FFFFFF"/>
              </a:solidFill>
              <a:sym typeface="Helvetica Light"/>
            </a:endParaRPr>
          </a:p>
        </p:txBody>
      </p:sp>
      <p:sp>
        <p:nvSpPr>
          <p:cNvPr id="37" name="TextBox 36"/>
          <p:cNvSpPr txBox="1"/>
          <p:nvPr/>
        </p:nvSpPr>
        <p:spPr>
          <a:xfrm>
            <a:off x="7215823" y="3316415"/>
            <a:ext cx="766839" cy="379591"/>
          </a:xfrm>
          <a:prstGeom prst="rect">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fontAlgn="auto" latinLnBrk="1" hangingPunct="0">
              <a:spcBef>
                <a:spcPts val="0"/>
              </a:spcBef>
              <a:spcAft>
                <a:spcPts val="0"/>
              </a:spcAft>
              <a:defRPr/>
            </a:pPr>
            <a:r>
              <a:rPr lang="en-US" dirty="0">
                <a:solidFill>
                  <a:schemeClr val="bg1"/>
                </a:solidFill>
                <a:latin typeface="+mn-lt"/>
                <a:ea typeface="+mn-ea"/>
                <a:cs typeface="+mn-cs"/>
                <a:sym typeface="Helvetica Light"/>
              </a:rPr>
              <a:t>.war</a:t>
            </a:r>
          </a:p>
        </p:txBody>
      </p:sp>
      <p:pic>
        <p:nvPicPr>
          <p:cNvPr id="38" name="Picture 3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3775" y="3988941"/>
            <a:ext cx="659432" cy="931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p:cNvSpPr/>
          <p:nvPr/>
        </p:nvSpPr>
        <p:spPr>
          <a:xfrm>
            <a:off x="4740910" y="2895562"/>
            <a:ext cx="804307" cy="47192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50800" tIns="50800" rIns="50800" bIns="50800" spcCol="38100" anchor="ctr">
            <a:spAutoFit/>
          </a:bodyPr>
          <a:lstStyle/>
          <a:p>
            <a:pPr algn="ctr" fontAlgn="auto" latinLnBrk="1" hangingPunct="0">
              <a:spcBef>
                <a:spcPts val="0"/>
              </a:spcBef>
              <a:spcAft>
                <a:spcPts val="0"/>
              </a:spcAft>
              <a:defRPr/>
            </a:pPr>
            <a:r>
              <a:rPr lang="en-US" sz="2400" dirty="0">
                <a:solidFill>
                  <a:srgbClr val="FFFFFF"/>
                </a:solidFill>
                <a:sym typeface="Helvetica Light"/>
              </a:rPr>
              <a:t>start</a:t>
            </a:r>
          </a:p>
        </p:txBody>
      </p:sp>
      <p:sp>
        <p:nvSpPr>
          <p:cNvPr id="40" name="Rectangle 39"/>
          <p:cNvSpPr/>
          <p:nvPr/>
        </p:nvSpPr>
        <p:spPr>
          <a:xfrm>
            <a:off x="4740910" y="4301695"/>
            <a:ext cx="804307" cy="471924"/>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50800" tIns="50800" rIns="50800" bIns="50800" spcCol="38100" anchor="ctr">
            <a:spAutoFit/>
          </a:bodyPr>
          <a:lstStyle/>
          <a:p>
            <a:pPr algn="ctr" fontAlgn="auto" latinLnBrk="1" hangingPunct="0">
              <a:spcBef>
                <a:spcPts val="0"/>
              </a:spcBef>
              <a:spcAft>
                <a:spcPts val="0"/>
              </a:spcAft>
              <a:defRPr/>
            </a:pPr>
            <a:r>
              <a:rPr lang="en-US" sz="2400" dirty="0">
                <a:solidFill>
                  <a:srgbClr val="FFFFFF"/>
                </a:solidFill>
                <a:sym typeface="Helvetica Light"/>
              </a:rPr>
              <a:t>stop</a:t>
            </a:r>
          </a:p>
        </p:txBody>
      </p:sp>
      <p:sp>
        <p:nvSpPr>
          <p:cNvPr id="41" name="TextBox 40"/>
          <p:cNvSpPr txBox="1"/>
          <p:nvPr/>
        </p:nvSpPr>
        <p:spPr>
          <a:xfrm>
            <a:off x="6677660" y="4150573"/>
            <a:ext cx="1277648"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fontAlgn="auto" latinLnBrk="1" hangingPunct="0">
              <a:spcBef>
                <a:spcPts val="0"/>
              </a:spcBef>
              <a:spcAft>
                <a:spcPts val="0"/>
              </a:spcAft>
              <a:defRPr/>
            </a:pPr>
            <a:r>
              <a:rPr lang="en-US" sz="2000" dirty="0" err="1">
                <a:solidFill>
                  <a:srgbClr val="000000"/>
                </a:solidFill>
                <a:latin typeface="+mn-lt"/>
                <a:ea typeface="+mn-ea"/>
                <a:cs typeface="+mn-cs"/>
                <a:sym typeface="Helvetica Light"/>
              </a:rPr>
              <a:t>buildpack</a:t>
            </a:r>
            <a:endParaRPr lang="en-US" sz="2000" dirty="0">
              <a:solidFill>
                <a:srgbClr val="000000"/>
              </a:solidFill>
              <a:latin typeface="+mn-lt"/>
              <a:ea typeface="+mn-ea"/>
              <a:cs typeface="+mn-cs"/>
              <a:sym typeface="Helvetica Light"/>
            </a:endParaRPr>
          </a:p>
        </p:txBody>
      </p:sp>
      <p:sp>
        <p:nvSpPr>
          <p:cNvPr id="42" name="TextBox 41"/>
          <p:cNvSpPr txBox="1"/>
          <p:nvPr/>
        </p:nvSpPr>
        <p:spPr>
          <a:xfrm>
            <a:off x="5433517" y="4660144"/>
            <a:ext cx="1025366"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fontAlgn="auto" latinLnBrk="1" hangingPunct="0">
              <a:spcBef>
                <a:spcPts val="0"/>
              </a:spcBef>
              <a:spcAft>
                <a:spcPts val="0"/>
              </a:spcAft>
              <a:defRPr/>
            </a:pPr>
            <a:r>
              <a:rPr lang="en-US" sz="2000" dirty="0">
                <a:solidFill>
                  <a:srgbClr val="000000"/>
                </a:solidFill>
                <a:latin typeface="+mn-lt"/>
                <a:ea typeface="+mn-ea"/>
                <a:cs typeface="+mn-cs"/>
                <a:sym typeface="Helvetica Light"/>
              </a:rPr>
              <a:t>Facade</a:t>
            </a:r>
          </a:p>
        </p:txBody>
      </p:sp>
      <p:sp>
        <p:nvSpPr>
          <p:cNvPr id="43" name="TextBox 42"/>
          <p:cNvSpPr txBox="1"/>
          <p:nvPr/>
        </p:nvSpPr>
        <p:spPr>
          <a:xfrm>
            <a:off x="4636135" y="2478471"/>
            <a:ext cx="1230194"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fontAlgn="auto" latinLnBrk="1" hangingPunct="0">
              <a:spcBef>
                <a:spcPts val="0"/>
              </a:spcBef>
              <a:spcAft>
                <a:spcPts val="0"/>
              </a:spcAft>
              <a:defRPr/>
            </a:pPr>
            <a:r>
              <a:rPr lang="en-US" sz="1800" dirty="0">
                <a:solidFill>
                  <a:srgbClr val="000000"/>
                </a:solidFill>
                <a:latin typeface="+mn-lt"/>
                <a:ea typeface="+mn-ea"/>
                <a:cs typeface="+mn-cs"/>
                <a:sym typeface="Helvetica Light"/>
              </a:rPr>
              <a:t>Shell script</a:t>
            </a:r>
          </a:p>
        </p:txBody>
      </p:sp>
      <p:sp>
        <p:nvSpPr>
          <p:cNvPr id="44" name="Rectangle 43"/>
          <p:cNvSpPr>
            <a:spLocks noChangeArrowheads="1"/>
          </p:cNvSpPr>
          <p:nvPr/>
        </p:nvSpPr>
        <p:spPr bwMode="auto">
          <a:xfrm>
            <a:off x="645161" y="3535323"/>
            <a:ext cx="1036606" cy="471924"/>
          </a:xfrm>
          <a:prstGeom prst="rect">
            <a:avLst/>
          </a:prstGeom>
          <a:solidFill>
            <a:srgbClr val="773F9B"/>
          </a:solidFill>
          <a:ln w="38100">
            <a:solidFill>
              <a:schemeClr val="bg1"/>
            </a:solidFill>
            <a:miter lim="800000"/>
            <a:headEnd/>
            <a:tailEnd/>
          </a:ln>
          <a:effectLst>
            <a:outerShdw blurRad="38100" dist="26940" dir="5400000" rotWithShape="0">
              <a:srgbClr val="000000">
                <a:alpha val="50000"/>
              </a:srgbClr>
            </a:outerShdw>
          </a:effectLst>
        </p:spPr>
        <p:txBody>
          <a:bodyPr wrap="square" lIns="50800" tIns="50800" rIns="50800" bIns="50800" anchor="ctr">
            <a:spAutoFit/>
          </a:bodyPr>
          <a:lstStyle/>
          <a:p>
            <a:pPr algn="ctr" fontAlgn="auto" latinLnBrk="1" hangingPunct="0">
              <a:spcBef>
                <a:spcPts val="0"/>
              </a:spcBef>
              <a:spcAft>
                <a:spcPts val="0"/>
              </a:spcAft>
              <a:defRPr/>
            </a:pPr>
            <a:r>
              <a:rPr lang="en-US" sz="2400" dirty="0">
                <a:solidFill>
                  <a:srgbClr val="FFFFFF"/>
                </a:solidFill>
                <a:latin typeface="+mn-lt"/>
                <a:ea typeface="+mn-ea"/>
                <a:cs typeface="+mn-cs"/>
                <a:sym typeface="Helvetica Light"/>
              </a:rPr>
              <a:t>agent</a:t>
            </a:r>
          </a:p>
        </p:txBody>
      </p:sp>
      <p:sp>
        <p:nvSpPr>
          <p:cNvPr id="45" name="TextBox 44"/>
          <p:cNvSpPr txBox="1"/>
          <p:nvPr/>
        </p:nvSpPr>
        <p:spPr>
          <a:xfrm>
            <a:off x="667386" y="1875927"/>
            <a:ext cx="846770"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fontAlgn="auto" latinLnBrk="1" hangingPunct="0">
              <a:spcBef>
                <a:spcPts val="0"/>
              </a:spcBef>
              <a:spcAft>
                <a:spcPts val="0"/>
              </a:spcAft>
              <a:defRPr/>
            </a:pPr>
            <a:r>
              <a:rPr lang="en-US" b="1" dirty="0">
                <a:solidFill>
                  <a:schemeClr val="bg1"/>
                </a:solidFill>
                <a:latin typeface="+mn-lt"/>
                <a:ea typeface="+mn-ea"/>
                <a:cs typeface="+mn-cs"/>
                <a:sym typeface="Helvetica Light"/>
              </a:rPr>
              <a:t>DAE</a:t>
            </a:r>
          </a:p>
        </p:txBody>
      </p:sp>
      <p:cxnSp>
        <p:nvCxnSpPr>
          <p:cNvPr id="46" name="Elbow Connector 45"/>
          <p:cNvCxnSpPr>
            <a:cxnSpLocks noChangeShapeType="1"/>
            <a:stCxn id="44" idx="0"/>
            <a:endCxn id="39" idx="1"/>
          </p:cNvCxnSpPr>
          <p:nvPr/>
        </p:nvCxnSpPr>
        <p:spPr bwMode="auto">
          <a:xfrm rot="5400000" flipH="1" flipV="1">
            <a:off x="2750288" y="1544701"/>
            <a:ext cx="403799" cy="3577446"/>
          </a:xfrm>
          <a:prstGeom prst="bentConnector2">
            <a:avLst/>
          </a:prstGeom>
          <a:noFill/>
          <a:ln w="38100">
            <a:solidFill>
              <a:schemeClr val="accent2"/>
            </a:solidFill>
            <a:miter lim="800000"/>
            <a:headEnd/>
            <a:tailEnd type="arrow" w="med" len="med"/>
          </a:ln>
          <a:effectLst>
            <a:outerShdw blurRad="50800" dist="12700" rotWithShape="0">
              <a:srgbClr val="000000">
                <a:alpha val="50000"/>
              </a:srgbClr>
            </a:outerShdw>
          </a:effectLst>
          <a:extLst>
            <a:ext uri="{909E8E84-426E-40DD-AFC4-6F175D3DCCD1}">
              <a14:hiddenFill xmlns:a14="http://schemas.microsoft.com/office/drawing/2010/main">
                <a:noFill/>
              </a14:hiddenFill>
            </a:ext>
          </a:extLst>
        </p:spPr>
      </p:cxnSp>
      <p:cxnSp>
        <p:nvCxnSpPr>
          <p:cNvPr id="47" name="Elbow Connector 46"/>
          <p:cNvCxnSpPr>
            <a:cxnSpLocks noChangeShapeType="1"/>
            <a:stCxn id="44" idx="2"/>
            <a:endCxn id="40" idx="1"/>
          </p:cNvCxnSpPr>
          <p:nvPr/>
        </p:nvCxnSpPr>
        <p:spPr bwMode="auto">
          <a:xfrm rot="16200000" flipH="1">
            <a:off x="2686982" y="2483729"/>
            <a:ext cx="530410" cy="3577446"/>
          </a:xfrm>
          <a:prstGeom prst="bentConnector2">
            <a:avLst/>
          </a:prstGeom>
          <a:noFill/>
          <a:ln w="25400">
            <a:solidFill>
              <a:srgbClr val="C82506"/>
            </a:solidFill>
            <a:miter lim="800000"/>
            <a:headEnd/>
            <a:tailEnd type="arrow" w="med" len="med"/>
          </a:ln>
          <a:effectLst>
            <a:outerShdw blurRad="38100" dist="26940" dir="5400000" rotWithShape="0">
              <a:srgbClr val="000000">
                <a:alpha val="50000"/>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3052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9" grpId="0" animBg="1"/>
      <p:bldP spid="40" grpId="0" animBg="1"/>
      <p:bldP spid="41" grpId="0"/>
      <p:bldP spid="42" grpId="0"/>
      <p:bldP spid="43" grpId="0"/>
      <p:bldP spid="44" grpId="0" animBg="1"/>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20414" y="-3965"/>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23</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smtClean="0">
                <a:solidFill>
                  <a:schemeClr val="bg1"/>
                </a:solidFill>
                <a:latin typeface="Helvetica Neue"/>
                <a:ea typeface="ＭＳ Ｐゴシック" charset="0"/>
                <a:cs typeface="Helvetica Neue"/>
              </a:rPr>
              <a:t>Design of a VM</a:t>
            </a:r>
            <a:endParaRPr lang="en-US" sz="2800" b="1" dirty="0">
              <a:solidFill>
                <a:schemeClr val="bg1"/>
              </a:solidFill>
              <a:latin typeface="Helvetica Neue"/>
              <a:cs typeface="Helvetica Neue"/>
            </a:endParaRPr>
          </a:p>
        </p:txBody>
      </p:sp>
      <p:pic>
        <p:nvPicPr>
          <p:cNvPr id="1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5568" y="1111550"/>
            <a:ext cx="7183934" cy="467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5208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20414" y="-3965"/>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24</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smtClean="0">
                <a:solidFill>
                  <a:schemeClr val="bg1"/>
                </a:solidFill>
                <a:latin typeface="Helvetica Neue"/>
                <a:ea typeface="ＭＳ Ｐゴシック" charset="0"/>
                <a:cs typeface="Helvetica Neue"/>
              </a:rPr>
              <a:t>Workflow</a:t>
            </a:r>
            <a:endParaRPr lang="en-US" sz="2800" b="1" dirty="0">
              <a:solidFill>
                <a:schemeClr val="bg1"/>
              </a:solidFill>
              <a:latin typeface="Helvetica Neue"/>
              <a:cs typeface="Helvetica Neue"/>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43" y="1797100"/>
            <a:ext cx="7884914" cy="3263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05208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20414" y="-3965"/>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25</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smtClean="0">
                <a:solidFill>
                  <a:schemeClr val="bg1"/>
                </a:solidFill>
                <a:latin typeface="Helvetica Neue"/>
                <a:ea typeface="ＭＳ Ｐゴシック" charset="0"/>
                <a:cs typeface="Helvetica Neue"/>
              </a:rPr>
              <a:t>CF Stacks</a:t>
            </a:r>
            <a:endParaRPr lang="en-US" sz="2800" b="1" dirty="0">
              <a:solidFill>
                <a:schemeClr val="bg1"/>
              </a:solidFill>
              <a:latin typeface="Helvetica Neue"/>
              <a:cs typeface="Helvetica Neue"/>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3047" y="1734592"/>
            <a:ext cx="6837908" cy="2303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3"/>
          <p:cNvSpPr>
            <a:spLocks noChangeArrowheads="1"/>
          </p:cNvSpPr>
          <p:nvPr/>
        </p:nvSpPr>
        <p:spPr bwMode="auto">
          <a:xfrm>
            <a:off x="1153047" y="4367734"/>
            <a:ext cx="6837908" cy="618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p>
            <a:r>
              <a:rPr lang="en-US" dirty="0">
                <a:solidFill>
                  <a:schemeClr val="bg1"/>
                </a:solidFill>
                <a:cs typeface="Helvetica Light" charset="0"/>
              </a:rPr>
              <a:t>A stack is a prebuilt root </a:t>
            </a:r>
            <a:r>
              <a:rPr lang="en-US" dirty="0" err="1">
                <a:solidFill>
                  <a:schemeClr val="bg1"/>
                </a:solidFill>
                <a:cs typeface="Helvetica Light" charset="0"/>
              </a:rPr>
              <a:t>filesystem</a:t>
            </a:r>
            <a:r>
              <a:rPr lang="en-US" dirty="0">
                <a:solidFill>
                  <a:schemeClr val="bg1"/>
                </a:solidFill>
                <a:cs typeface="Helvetica Light" charset="0"/>
              </a:rPr>
              <a:t> (</a:t>
            </a:r>
            <a:r>
              <a:rPr lang="en-US" dirty="0" err="1">
                <a:solidFill>
                  <a:schemeClr val="bg1"/>
                </a:solidFill>
                <a:cs typeface="Helvetica Light" charset="0"/>
              </a:rPr>
              <a:t>rootfs</a:t>
            </a:r>
            <a:r>
              <a:rPr lang="en-US" dirty="0">
                <a:solidFill>
                  <a:schemeClr val="bg1"/>
                </a:solidFill>
                <a:cs typeface="Helvetica Light" charset="0"/>
              </a:rPr>
              <a:t>) which works in tandem with a </a:t>
            </a:r>
            <a:r>
              <a:rPr lang="en-US" dirty="0" err="1">
                <a:solidFill>
                  <a:schemeClr val="bg1"/>
                </a:solidFill>
                <a:cs typeface="Helvetica Light" charset="0"/>
              </a:rPr>
              <a:t>buildpack</a:t>
            </a:r>
            <a:r>
              <a:rPr lang="en-US" dirty="0">
                <a:solidFill>
                  <a:schemeClr val="bg1"/>
                </a:solidFill>
                <a:cs typeface="Helvetica Light" charset="0"/>
              </a:rPr>
              <a:t> and is used to support running applications.</a:t>
            </a:r>
          </a:p>
        </p:txBody>
      </p:sp>
    </p:spTree>
    <p:extLst>
      <p:ext uri="{BB962C8B-B14F-4D97-AF65-F5344CB8AC3E}">
        <p14:creationId xmlns:p14="http://schemas.microsoft.com/office/powerpoint/2010/main" val="23305208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4210" r="30191"/>
          <a:stretch/>
        </p:blipFill>
        <p:spPr>
          <a:xfrm>
            <a:off x="-1" y="0"/>
            <a:ext cx="9175531" cy="6858000"/>
          </a:xfrm>
          <a:prstGeom prst="rect">
            <a:avLst/>
          </a:prstGeom>
        </p:spPr>
      </p:pic>
      <p:pic>
        <p:nvPicPr>
          <p:cNvPr id="10" name="pasted-image.pdf"/>
          <p:cNvPicPr>
            <a:picLocks noChangeAspect="1"/>
          </p:cNvPicPr>
          <p:nvPr/>
        </p:nvPicPr>
        <p:blipFill>
          <a:blip r:embed="rId4">
            <a:extLst/>
          </a:blip>
          <a:stretch>
            <a:fillRect/>
          </a:stretch>
        </p:blipFill>
        <p:spPr>
          <a:xfrm>
            <a:off x="1968985" y="1169736"/>
            <a:ext cx="4572000" cy="4518527"/>
          </a:xfrm>
          <a:prstGeom prst="rect">
            <a:avLst/>
          </a:prstGeom>
          <a:ln w="12700">
            <a:miter lim="400000"/>
          </a:ln>
        </p:spPr>
      </p:pic>
      <p:sp>
        <p:nvSpPr>
          <p:cNvPr id="7" name="Rounded Rectangle 6"/>
          <p:cNvSpPr/>
          <p:nvPr/>
        </p:nvSpPr>
        <p:spPr bwMode="auto">
          <a:xfrm>
            <a:off x="0" y="1511464"/>
            <a:ext cx="9156034" cy="3708236"/>
          </a:xfrm>
          <a:prstGeom prst="roundRect">
            <a:avLst>
              <a:gd name="adj" fmla="val 8136"/>
            </a:avLst>
          </a:prstGeom>
          <a:solidFill>
            <a:schemeClr val="tx1">
              <a:alpha val="70000"/>
            </a:schemeClr>
          </a:solidFill>
          <a:ln w="1905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dirty="0" smtClean="0">
              <a:ln>
                <a:noFill/>
              </a:ln>
              <a:solidFill>
                <a:schemeClr val="bg1"/>
              </a:solidFill>
              <a:ea typeface="ＭＳ Ｐゴシック" charset="0"/>
            </a:endParaRPr>
          </a:p>
        </p:txBody>
      </p:sp>
      <p:sp>
        <p:nvSpPr>
          <p:cNvPr id="4" name="Rectangle 3"/>
          <p:cNvSpPr/>
          <p:nvPr/>
        </p:nvSpPr>
        <p:spPr>
          <a:xfrm>
            <a:off x="129595" y="1906044"/>
            <a:ext cx="9014405" cy="2862322"/>
          </a:xfrm>
          <a:prstGeom prst="rect">
            <a:avLst/>
          </a:prstGeom>
        </p:spPr>
        <p:txBody>
          <a:bodyPr wrap="square" anchor="b" anchorCtr="1">
            <a:spAutoFit/>
          </a:bodyPr>
          <a:lstStyle/>
          <a:p>
            <a:pPr lvl="0" algn="ctr">
              <a:defRPr sz="1800"/>
            </a:pPr>
            <a:r>
              <a:rPr lang="en-US" sz="6000" dirty="0" smtClean="0">
                <a:solidFill>
                  <a:schemeClr val="bg1"/>
                </a:solidFill>
                <a:latin typeface="Helvetica Neue Thin"/>
                <a:ea typeface="ＭＳ Ｐゴシック" charset="0"/>
              </a:rPr>
              <a:t>Use Cases </a:t>
            </a:r>
          </a:p>
          <a:p>
            <a:pPr lvl="0" algn="ctr">
              <a:defRPr sz="1800"/>
            </a:pPr>
            <a:r>
              <a:rPr lang="en-US" sz="6000" dirty="0" smtClean="0">
                <a:solidFill>
                  <a:schemeClr val="bg1"/>
                </a:solidFill>
                <a:latin typeface="Helvetica Neue Thin"/>
                <a:ea typeface="ＭＳ Ｐゴシック" charset="0"/>
              </a:rPr>
              <a:t>&amp; </a:t>
            </a:r>
          </a:p>
          <a:p>
            <a:pPr lvl="0" algn="ctr">
              <a:defRPr sz="1800"/>
            </a:pPr>
            <a:r>
              <a:rPr lang="en-US" sz="6000" dirty="0" smtClean="0">
                <a:solidFill>
                  <a:schemeClr val="bg1"/>
                </a:solidFill>
                <a:latin typeface="Helvetica Neue Thin"/>
                <a:ea typeface="ＭＳ Ｐゴシック" charset="0"/>
              </a:rPr>
              <a:t>Best </a:t>
            </a:r>
            <a:r>
              <a:rPr lang="en-US" sz="6000" dirty="0" err="1" smtClean="0">
                <a:solidFill>
                  <a:schemeClr val="bg1"/>
                </a:solidFill>
                <a:latin typeface="Helvetica Neue Thin"/>
                <a:ea typeface="ＭＳ Ｐゴシック" charset="0"/>
              </a:rPr>
              <a:t>practises</a:t>
            </a:r>
            <a:endParaRPr lang="en-US" sz="6000" dirty="0">
              <a:solidFill>
                <a:schemeClr val="bg1"/>
              </a:solidFill>
              <a:latin typeface="Helvetica Neue Thin"/>
              <a:ea typeface="ＭＳ Ｐゴシック" charset="0"/>
            </a:endParaRPr>
          </a:p>
        </p:txBody>
      </p:sp>
      <p:pic>
        <p:nvPicPr>
          <p:cNvPr id="11" name="droppedImage.pdf"/>
          <p:cNvPicPr>
            <a:picLocks noChangeAspect="1"/>
          </p:cNvPicPr>
          <p:nvPr/>
        </p:nvPicPr>
        <p:blipFill>
          <a:blip r:embed="rId5">
            <a:extLst/>
          </a:blip>
          <a:stretch>
            <a:fillRect/>
          </a:stretch>
        </p:blipFill>
        <p:spPr>
          <a:xfrm>
            <a:off x="59793" y="6557790"/>
            <a:ext cx="641453" cy="252000"/>
          </a:xfrm>
          <a:prstGeom prst="rect">
            <a:avLst/>
          </a:prstGeom>
          <a:ln w="12700">
            <a:miter lim="400000"/>
          </a:ln>
        </p:spPr>
      </p:pic>
    </p:spTree>
    <p:extLst>
      <p:ext uri="{BB962C8B-B14F-4D97-AF65-F5344CB8AC3E}">
        <p14:creationId xmlns:p14="http://schemas.microsoft.com/office/powerpoint/2010/main" val="11025274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20414" y="-3965"/>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27</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smtClean="0">
                <a:solidFill>
                  <a:schemeClr val="bg1"/>
                </a:solidFill>
                <a:latin typeface="Helvetica Neue"/>
                <a:ea typeface="ＭＳ Ｐゴシック" charset="0"/>
                <a:cs typeface="Helvetica Neue"/>
              </a:rPr>
              <a:t>Solution Architecture</a:t>
            </a:r>
            <a:endParaRPr lang="en-US" sz="2800" b="1" dirty="0">
              <a:solidFill>
                <a:schemeClr val="bg1"/>
              </a:solidFill>
              <a:latin typeface="Helvetica Neue"/>
              <a:cs typeface="Helvetica Neue"/>
            </a:endParaRPr>
          </a:p>
        </p:txBody>
      </p:sp>
      <p:pic>
        <p:nvPicPr>
          <p:cNvPr id="1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3397" y="606683"/>
            <a:ext cx="7863706" cy="586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
          <p:cNvSpPr>
            <a:spLocks noChangeArrowheads="1"/>
          </p:cNvSpPr>
          <p:nvPr/>
        </p:nvSpPr>
        <p:spPr bwMode="auto">
          <a:xfrm>
            <a:off x="2983713" y="6488505"/>
            <a:ext cx="3046464" cy="34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p>
            <a:r>
              <a:rPr lang="en-US" dirty="0">
                <a:cs typeface="Helvetica Light" charset="0"/>
                <a:hlinkClick r:id="rId6" tooltip="http://iengage.mybluemix.net/"/>
              </a:rPr>
              <a:t>http://iengage.mybluemix.net/</a:t>
            </a:r>
            <a:endParaRPr lang="en-US" dirty="0">
              <a:cs typeface="Helvetica Light" charset="0"/>
            </a:endParaRPr>
          </a:p>
        </p:txBody>
      </p:sp>
    </p:spTree>
    <p:extLst>
      <p:ext uri="{BB962C8B-B14F-4D97-AF65-F5344CB8AC3E}">
        <p14:creationId xmlns:p14="http://schemas.microsoft.com/office/powerpoint/2010/main" val="23305208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20414" y="-3965"/>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28</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smtClean="0">
                <a:solidFill>
                  <a:schemeClr val="bg1"/>
                </a:solidFill>
                <a:latin typeface="Helvetica Neue"/>
                <a:ea typeface="ＭＳ Ｐゴシック" charset="0"/>
                <a:cs typeface="Helvetica Neue"/>
              </a:rPr>
              <a:t>Hybrid cloud</a:t>
            </a:r>
            <a:endParaRPr lang="en-US" sz="2800" b="1" dirty="0">
              <a:solidFill>
                <a:schemeClr val="bg1"/>
              </a:solidFill>
              <a:latin typeface="Helvetica Neue"/>
              <a:cs typeface="Helvetica Neue"/>
            </a:endParaRPr>
          </a:p>
        </p:txBody>
      </p:sp>
      <p:pic>
        <p:nvPicPr>
          <p:cNvPr id="12" name="Picture 2" descr="C:\Users\IBM_ADMIN\Desktop\ibm\Hybrid Clou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75" y="913819"/>
            <a:ext cx="8848204" cy="5289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5208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20414" y="-3965"/>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29</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smtClean="0">
                <a:solidFill>
                  <a:schemeClr val="bg1"/>
                </a:solidFill>
                <a:latin typeface="Helvetica Neue"/>
                <a:ea typeface="ＭＳ Ｐゴシック" charset="0"/>
                <a:cs typeface="Helvetica Neue"/>
              </a:rPr>
              <a:t>Parsing VCAP_SERVICES</a:t>
            </a:r>
            <a:endParaRPr lang="en-US" sz="2800" b="1" dirty="0">
              <a:solidFill>
                <a:schemeClr val="bg1"/>
              </a:solidFill>
              <a:latin typeface="Helvetica Neue"/>
              <a:cs typeface="Helvetica Neue"/>
            </a:endParaRPr>
          </a:p>
        </p:txBody>
      </p:sp>
      <p:sp>
        <p:nvSpPr>
          <p:cNvPr id="12" name="Text Placeholder 2"/>
          <p:cNvSpPr txBox="1">
            <a:spLocks/>
          </p:cNvSpPr>
          <p:nvPr/>
        </p:nvSpPr>
        <p:spPr>
          <a:xfrm>
            <a:off x="438685" y="846720"/>
            <a:ext cx="8229600" cy="5521500"/>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smtClean="0">
                <a:solidFill>
                  <a:srgbClr val="FFFFFF"/>
                </a:solidFill>
                <a:latin typeface="Arial" charset="0"/>
                <a:ea typeface="MS PGothic" charset="0"/>
                <a:cs typeface="Arial" charset="0"/>
              </a:rPr>
              <a:t>Node</a:t>
            </a:r>
          </a:p>
          <a:p>
            <a:pPr marL="625056" lvl="2" algn="l"/>
            <a:r>
              <a:rPr lang="en-US" sz="1300" dirty="0" smtClean="0">
                <a:solidFill>
                  <a:srgbClr val="FFFFFF"/>
                </a:solidFill>
                <a:latin typeface="Courier New" charset="0"/>
                <a:ea typeface="Arial" charset="0"/>
                <a:cs typeface="Courier New" charset="0"/>
              </a:rPr>
              <a:t>if (</a:t>
            </a:r>
            <a:r>
              <a:rPr lang="en-US" sz="1300" dirty="0" err="1" smtClean="0">
                <a:solidFill>
                  <a:srgbClr val="FFFFFF"/>
                </a:solidFill>
                <a:latin typeface="Courier New" charset="0"/>
                <a:ea typeface="Arial" charset="0"/>
                <a:cs typeface="Courier New" charset="0"/>
              </a:rPr>
              <a:t>process.env.VCAP_SERVICES</a:t>
            </a:r>
            <a:r>
              <a:rPr lang="en-US" sz="1300" dirty="0" smtClean="0">
                <a:solidFill>
                  <a:srgbClr val="FFFFFF"/>
                </a:solidFill>
                <a:latin typeface="Courier New" charset="0"/>
                <a:ea typeface="Arial" charset="0"/>
                <a:cs typeface="Courier New" charset="0"/>
              </a:rPr>
              <a:t>) {</a:t>
            </a:r>
          </a:p>
          <a:p>
            <a:pPr marL="625056" lvl="2" algn="l"/>
            <a:r>
              <a:rPr lang="en-US" sz="1300" dirty="0" smtClean="0">
                <a:solidFill>
                  <a:srgbClr val="FFFFFF"/>
                </a:solidFill>
                <a:latin typeface="Courier New" charset="0"/>
                <a:ea typeface="Arial" charset="0"/>
                <a:cs typeface="Courier New" charset="0"/>
              </a:rPr>
              <a:t>    </a:t>
            </a:r>
            <a:r>
              <a:rPr lang="en-US" sz="1300" dirty="0" err="1" smtClean="0">
                <a:solidFill>
                  <a:srgbClr val="FFFFFF"/>
                </a:solidFill>
                <a:latin typeface="Courier New" charset="0"/>
                <a:ea typeface="Arial" charset="0"/>
                <a:cs typeface="Courier New" charset="0"/>
              </a:rPr>
              <a:t>var</a:t>
            </a:r>
            <a:r>
              <a:rPr lang="en-US" sz="1300" dirty="0" smtClean="0">
                <a:solidFill>
                  <a:srgbClr val="FFFFFF"/>
                </a:solidFill>
                <a:latin typeface="Courier New" charset="0"/>
                <a:ea typeface="Arial" charset="0"/>
                <a:cs typeface="Courier New" charset="0"/>
              </a:rPr>
              <a:t> </a:t>
            </a:r>
            <a:r>
              <a:rPr lang="en-US" sz="1300" dirty="0" err="1" smtClean="0">
                <a:solidFill>
                  <a:srgbClr val="FFFFFF"/>
                </a:solidFill>
                <a:latin typeface="Courier New" charset="0"/>
                <a:ea typeface="Arial" charset="0"/>
                <a:cs typeface="Courier New" charset="0"/>
              </a:rPr>
              <a:t>env</a:t>
            </a:r>
            <a:r>
              <a:rPr lang="en-US" sz="1300" dirty="0" smtClean="0">
                <a:solidFill>
                  <a:srgbClr val="FFFFFF"/>
                </a:solidFill>
                <a:latin typeface="Courier New" charset="0"/>
                <a:ea typeface="Arial" charset="0"/>
                <a:cs typeface="Courier New" charset="0"/>
              </a:rPr>
              <a:t> = </a:t>
            </a:r>
            <a:r>
              <a:rPr lang="en-US" sz="1300" dirty="0" err="1" smtClean="0">
                <a:solidFill>
                  <a:srgbClr val="FFFFFF"/>
                </a:solidFill>
                <a:latin typeface="Courier New" charset="0"/>
                <a:ea typeface="Arial" charset="0"/>
                <a:cs typeface="Courier New" charset="0"/>
              </a:rPr>
              <a:t>JSON.parse</a:t>
            </a:r>
            <a:r>
              <a:rPr lang="en-US" sz="1300" dirty="0" smtClean="0">
                <a:solidFill>
                  <a:srgbClr val="FFFFFF"/>
                </a:solidFill>
                <a:latin typeface="Courier New" charset="0"/>
                <a:ea typeface="Arial" charset="0"/>
                <a:cs typeface="Courier New" charset="0"/>
              </a:rPr>
              <a:t>(</a:t>
            </a:r>
            <a:r>
              <a:rPr lang="en-US" sz="1300" dirty="0" err="1" smtClean="0">
                <a:solidFill>
                  <a:srgbClr val="FFFFFF"/>
                </a:solidFill>
                <a:latin typeface="Courier New" charset="0"/>
                <a:ea typeface="Arial" charset="0"/>
                <a:cs typeface="Courier New" charset="0"/>
              </a:rPr>
              <a:t>process.env.VCAP_SERVICES</a:t>
            </a:r>
            <a:r>
              <a:rPr lang="en-US" sz="1300" dirty="0" smtClean="0">
                <a:solidFill>
                  <a:srgbClr val="FFFFFF"/>
                </a:solidFill>
                <a:latin typeface="Courier New" charset="0"/>
                <a:ea typeface="Arial" charset="0"/>
                <a:cs typeface="Courier New" charset="0"/>
              </a:rPr>
              <a:t>);</a:t>
            </a:r>
          </a:p>
          <a:p>
            <a:pPr marL="625056" lvl="2" algn="l"/>
            <a:r>
              <a:rPr lang="en-US" sz="1300" dirty="0" smtClean="0">
                <a:solidFill>
                  <a:srgbClr val="FFFFFF"/>
                </a:solidFill>
                <a:latin typeface="Courier New" charset="0"/>
                <a:ea typeface="Arial" charset="0"/>
                <a:cs typeface="Courier New" charset="0"/>
              </a:rPr>
              <a:t>    </a:t>
            </a:r>
            <a:r>
              <a:rPr lang="en-US" sz="1300" dirty="0" err="1" smtClean="0">
                <a:solidFill>
                  <a:srgbClr val="FFFFFF"/>
                </a:solidFill>
                <a:latin typeface="Courier New" charset="0"/>
                <a:ea typeface="Arial" charset="0"/>
                <a:cs typeface="Courier New" charset="0"/>
              </a:rPr>
              <a:t>var</a:t>
            </a:r>
            <a:r>
              <a:rPr lang="en-US" sz="1300" dirty="0" smtClean="0">
                <a:solidFill>
                  <a:srgbClr val="FFFFFF"/>
                </a:solidFill>
                <a:latin typeface="Courier New" charset="0"/>
                <a:ea typeface="Arial" charset="0"/>
                <a:cs typeface="Courier New" charset="0"/>
              </a:rPr>
              <a:t> credentials = </a:t>
            </a:r>
            <a:r>
              <a:rPr lang="en-US" sz="1300" dirty="0" err="1" smtClean="0">
                <a:solidFill>
                  <a:srgbClr val="FFFFFF"/>
                </a:solidFill>
                <a:latin typeface="Courier New" charset="0"/>
                <a:ea typeface="Arial" charset="0"/>
                <a:cs typeface="Courier New" charset="0"/>
              </a:rPr>
              <a:t>env</a:t>
            </a:r>
            <a:r>
              <a:rPr lang="en-US" sz="1300" dirty="0" smtClean="0">
                <a:solidFill>
                  <a:srgbClr val="FFFFFF"/>
                </a:solidFill>
                <a:latin typeface="Courier New" charset="0"/>
                <a:ea typeface="Arial" charset="0"/>
                <a:cs typeface="Courier New" charset="0"/>
              </a:rPr>
              <a:t>['</a:t>
            </a:r>
            <a:r>
              <a:rPr lang="fr-FR" sz="1300" dirty="0" smtClean="0">
                <a:solidFill>
                  <a:srgbClr val="FFFFFF"/>
                </a:solidFill>
                <a:latin typeface="Courier New" charset="0"/>
                <a:ea typeface="Arial" charset="0"/>
                <a:cs typeface="Courier New" charset="0"/>
              </a:rPr>
              <a:t>mysql-5.5</a:t>
            </a:r>
            <a:r>
              <a:rPr lang="en-US" sz="1300" dirty="0" smtClean="0">
                <a:solidFill>
                  <a:srgbClr val="FFFFFF"/>
                </a:solidFill>
                <a:latin typeface="Courier New" charset="0"/>
                <a:ea typeface="Arial" charset="0"/>
                <a:cs typeface="Courier New" charset="0"/>
              </a:rPr>
              <a:t>'][0].credentials;</a:t>
            </a:r>
          </a:p>
          <a:p>
            <a:pPr marL="625056" lvl="2" algn="l"/>
            <a:r>
              <a:rPr lang="en-US" sz="1300" dirty="0" smtClean="0">
                <a:solidFill>
                  <a:srgbClr val="FFFFFF"/>
                </a:solidFill>
                <a:latin typeface="Courier New" charset="0"/>
                <a:ea typeface="Arial" charset="0"/>
                <a:cs typeface="Courier New" charset="0"/>
              </a:rPr>
              <a:t>    …</a:t>
            </a:r>
          </a:p>
          <a:p>
            <a:pPr marL="625056" lvl="2" algn="l"/>
            <a:r>
              <a:rPr lang="en-US" sz="1300" dirty="0" smtClean="0">
                <a:solidFill>
                  <a:srgbClr val="FFFFFF"/>
                </a:solidFill>
                <a:latin typeface="Courier New" charset="0"/>
                <a:ea typeface="Arial" charset="0"/>
                <a:cs typeface="Courier New" charset="0"/>
              </a:rPr>
              <a:t>}</a:t>
            </a:r>
          </a:p>
          <a:p>
            <a:pPr algn="l"/>
            <a:r>
              <a:rPr lang="en-US" dirty="0" smtClean="0">
                <a:solidFill>
                  <a:srgbClr val="FFFFFF"/>
                </a:solidFill>
                <a:latin typeface="Arial" charset="0"/>
                <a:ea typeface="MS PGothic" charset="0"/>
                <a:cs typeface="Arial" charset="0"/>
              </a:rPr>
              <a:t>Ruby</a:t>
            </a:r>
          </a:p>
          <a:p>
            <a:pPr marL="625056" lvl="2" algn="l"/>
            <a:r>
              <a:rPr lang="en-US" sz="1300" dirty="0" err="1" smtClean="0">
                <a:solidFill>
                  <a:srgbClr val="FFFFFF"/>
                </a:solidFill>
                <a:latin typeface="Courier New" charset="0"/>
                <a:ea typeface="Arial" charset="0"/>
                <a:cs typeface="Courier New" charset="0"/>
              </a:rPr>
              <a:t>mysql_dbs</a:t>
            </a:r>
            <a:r>
              <a:rPr lang="en-US" sz="1300" dirty="0" smtClean="0">
                <a:solidFill>
                  <a:srgbClr val="FFFFFF"/>
                </a:solidFill>
                <a:latin typeface="Courier New" charset="0"/>
                <a:ea typeface="Arial" charset="0"/>
                <a:cs typeface="Courier New" charset="0"/>
              </a:rPr>
              <a:t> </a:t>
            </a:r>
            <a:r>
              <a:rPr lang="en-US" sz="1300" b="1" dirty="0" smtClean="0">
                <a:solidFill>
                  <a:srgbClr val="FFFFFF"/>
                </a:solidFill>
                <a:latin typeface="Courier New" charset="0"/>
                <a:ea typeface="Arial" charset="0"/>
                <a:cs typeface="Courier New" charset="0"/>
              </a:rPr>
              <a:t>=</a:t>
            </a:r>
            <a:r>
              <a:rPr lang="en-US" sz="1300" dirty="0" smtClean="0">
                <a:solidFill>
                  <a:srgbClr val="FFFFFF"/>
                </a:solidFill>
                <a:latin typeface="Courier New" charset="0"/>
                <a:ea typeface="Arial" charset="0"/>
                <a:cs typeface="Courier New" charset="0"/>
              </a:rPr>
              <a:t> </a:t>
            </a:r>
            <a:r>
              <a:rPr lang="en-US" sz="1300" dirty="0" err="1" smtClean="0">
                <a:solidFill>
                  <a:srgbClr val="FFFFFF"/>
                </a:solidFill>
                <a:latin typeface="Courier New" charset="0"/>
                <a:ea typeface="Arial" charset="0"/>
                <a:cs typeface="Courier New" charset="0"/>
              </a:rPr>
              <a:t>JSON</a:t>
            </a:r>
            <a:r>
              <a:rPr lang="en-US" sz="1300" b="1" dirty="0" err="1" smtClean="0">
                <a:solidFill>
                  <a:srgbClr val="FFFFFF"/>
                </a:solidFill>
                <a:latin typeface="Courier New" charset="0"/>
                <a:ea typeface="Arial" charset="0"/>
                <a:cs typeface="Courier New" charset="0"/>
              </a:rPr>
              <a:t>.</a:t>
            </a:r>
            <a:r>
              <a:rPr lang="en-US" sz="1300" dirty="0" err="1" smtClean="0">
                <a:solidFill>
                  <a:srgbClr val="FFFFFF"/>
                </a:solidFill>
                <a:latin typeface="Courier New" charset="0"/>
                <a:ea typeface="Arial" charset="0"/>
                <a:cs typeface="Courier New" charset="0"/>
              </a:rPr>
              <a:t>parse</a:t>
            </a:r>
            <a:r>
              <a:rPr lang="en-US" sz="1300" dirty="0" smtClean="0">
                <a:solidFill>
                  <a:srgbClr val="FFFFFF"/>
                </a:solidFill>
                <a:latin typeface="Courier New" charset="0"/>
                <a:ea typeface="Arial" charset="0"/>
                <a:cs typeface="Courier New" charset="0"/>
              </a:rPr>
              <a:t>(ENV</a:t>
            </a:r>
            <a:r>
              <a:rPr lang="en-US" sz="1300" b="1" dirty="0" smtClean="0">
                <a:solidFill>
                  <a:srgbClr val="FFFFFF"/>
                </a:solidFill>
                <a:latin typeface="Courier New" charset="0"/>
                <a:ea typeface="Arial" charset="0"/>
                <a:cs typeface="Courier New" charset="0"/>
              </a:rPr>
              <a:t>[</a:t>
            </a:r>
            <a:r>
              <a:rPr lang="en-US" sz="1300" dirty="0" smtClean="0">
                <a:solidFill>
                  <a:srgbClr val="FFFFFF"/>
                </a:solidFill>
                <a:latin typeface="Courier New" charset="0"/>
                <a:ea typeface="Arial" charset="0"/>
                <a:cs typeface="Courier New" charset="0"/>
              </a:rPr>
              <a:t>'VCAP_SERVICES'</a:t>
            </a:r>
            <a:r>
              <a:rPr lang="en-US" sz="1300" b="1" dirty="0" smtClean="0">
                <a:solidFill>
                  <a:srgbClr val="FFFFFF"/>
                </a:solidFill>
                <a:latin typeface="Courier New" charset="0"/>
                <a:ea typeface="Arial" charset="0"/>
                <a:cs typeface="Courier New" charset="0"/>
              </a:rPr>
              <a:t>]</a:t>
            </a:r>
            <a:r>
              <a:rPr lang="en-US" sz="1300" dirty="0" smtClean="0">
                <a:solidFill>
                  <a:srgbClr val="FFFFFF"/>
                </a:solidFill>
                <a:latin typeface="Courier New" charset="0"/>
                <a:ea typeface="Arial" charset="0"/>
                <a:cs typeface="Courier New" charset="0"/>
              </a:rPr>
              <a:t>)</a:t>
            </a:r>
            <a:r>
              <a:rPr lang="en-US" sz="1300" b="1" dirty="0" smtClean="0">
                <a:solidFill>
                  <a:srgbClr val="FFFFFF"/>
                </a:solidFill>
                <a:latin typeface="Courier New" charset="0"/>
                <a:ea typeface="Arial" charset="0"/>
                <a:cs typeface="Courier New" charset="0"/>
              </a:rPr>
              <a:t>[</a:t>
            </a:r>
            <a:r>
              <a:rPr lang="en-US" sz="1300" dirty="0" smtClean="0">
                <a:solidFill>
                  <a:srgbClr val="FFFFFF"/>
                </a:solidFill>
                <a:latin typeface="Courier New" charset="0"/>
                <a:ea typeface="Arial" charset="0"/>
                <a:cs typeface="Courier New" charset="0"/>
              </a:rPr>
              <a:t>"mysql-5.5"</a:t>
            </a:r>
            <a:r>
              <a:rPr lang="en-US" sz="1300" b="1" dirty="0" smtClean="0">
                <a:solidFill>
                  <a:srgbClr val="FFFFFF"/>
                </a:solidFill>
                <a:latin typeface="Courier New" charset="0"/>
                <a:ea typeface="Arial" charset="0"/>
                <a:cs typeface="Courier New" charset="0"/>
              </a:rPr>
              <a:t>]</a:t>
            </a:r>
            <a:endParaRPr lang="en-US" sz="1300" dirty="0" smtClean="0">
              <a:solidFill>
                <a:srgbClr val="FFFFFF"/>
              </a:solidFill>
              <a:latin typeface="Courier New" charset="0"/>
              <a:ea typeface="Arial" charset="0"/>
              <a:cs typeface="Courier New" charset="0"/>
            </a:endParaRPr>
          </a:p>
          <a:p>
            <a:pPr marL="625056" lvl="2" algn="l"/>
            <a:r>
              <a:rPr lang="en-US" sz="1300" dirty="0" smtClean="0">
                <a:solidFill>
                  <a:srgbClr val="FFFFFF"/>
                </a:solidFill>
                <a:latin typeface="Courier New" charset="0"/>
                <a:ea typeface="Arial" charset="0"/>
                <a:cs typeface="Courier New" charset="0"/>
              </a:rPr>
              <a:t>credentials </a:t>
            </a:r>
            <a:r>
              <a:rPr lang="en-US" sz="1300" b="1" dirty="0" smtClean="0">
                <a:solidFill>
                  <a:srgbClr val="FFFFFF"/>
                </a:solidFill>
                <a:latin typeface="Courier New" charset="0"/>
                <a:ea typeface="Arial" charset="0"/>
                <a:cs typeface="Courier New" charset="0"/>
              </a:rPr>
              <a:t>=</a:t>
            </a:r>
            <a:r>
              <a:rPr lang="en-US" sz="1300" dirty="0" smtClean="0">
                <a:solidFill>
                  <a:srgbClr val="FFFFFF"/>
                </a:solidFill>
                <a:latin typeface="Courier New" charset="0"/>
                <a:ea typeface="Arial" charset="0"/>
                <a:cs typeface="Courier New" charset="0"/>
              </a:rPr>
              <a:t> </a:t>
            </a:r>
            <a:r>
              <a:rPr lang="en-US" sz="1300" dirty="0" err="1" smtClean="0">
                <a:solidFill>
                  <a:srgbClr val="FFFFFF"/>
                </a:solidFill>
                <a:latin typeface="Courier New" charset="0"/>
                <a:ea typeface="Arial" charset="0"/>
                <a:cs typeface="Courier New" charset="0"/>
              </a:rPr>
              <a:t>mysql_dbs</a:t>
            </a:r>
            <a:r>
              <a:rPr lang="en-US" sz="1300" b="1" dirty="0" err="1" smtClean="0">
                <a:solidFill>
                  <a:srgbClr val="FFFFFF"/>
                </a:solidFill>
                <a:latin typeface="Courier New" charset="0"/>
                <a:ea typeface="Arial" charset="0"/>
                <a:cs typeface="Courier New" charset="0"/>
              </a:rPr>
              <a:t>.</a:t>
            </a:r>
            <a:r>
              <a:rPr lang="en-US" sz="1300" dirty="0" err="1" smtClean="0">
                <a:solidFill>
                  <a:srgbClr val="FFFFFF"/>
                </a:solidFill>
                <a:latin typeface="Courier New" charset="0"/>
                <a:ea typeface="Arial" charset="0"/>
                <a:cs typeface="Courier New" charset="0"/>
              </a:rPr>
              <a:t>first</a:t>
            </a:r>
            <a:r>
              <a:rPr lang="en-US" sz="1300" b="1" dirty="0" smtClean="0">
                <a:solidFill>
                  <a:srgbClr val="FFFFFF"/>
                </a:solidFill>
                <a:latin typeface="Courier New" charset="0"/>
                <a:ea typeface="Arial" charset="0"/>
                <a:cs typeface="Courier New" charset="0"/>
              </a:rPr>
              <a:t>[</a:t>
            </a:r>
            <a:r>
              <a:rPr lang="en-US" sz="1300" dirty="0" smtClean="0">
                <a:solidFill>
                  <a:srgbClr val="FFFFFF"/>
                </a:solidFill>
                <a:latin typeface="Courier New" charset="0"/>
                <a:ea typeface="Arial" charset="0"/>
                <a:cs typeface="Courier New" charset="0"/>
              </a:rPr>
              <a:t>"credentials"</a:t>
            </a:r>
            <a:r>
              <a:rPr lang="en-US" sz="1300" b="1" dirty="0" smtClean="0">
                <a:solidFill>
                  <a:srgbClr val="FFFFFF"/>
                </a:solidFill>
                <a:latin typeface="Courier New" charset="0"/>
                <a:ea typeface="Arial" charset="0"/>
                <a:cs typeface="Courier New" charset="0"/>
              </a:rPr>
              <a:t>]</a:t>
            </a:r>
          </a:p>
          <a:p>
            <a:pPr algn="l"/>
            <a:r>
              <a:rPr lang="en-US" dirty="0" smtClean="0">
                <a:solidFill>
                  <a:srgbClr val="FFFFFF"/>
                </a:solidFill>
                <a:latin typeface="Arial" charset="0"/>
                <a:ea typeface="MS PGothic" charset="0"/>
                <a:cs typeface="Arial" charset="0"/>
              </a:rPr>
              <a:t>Java</a:t>
            </a:r>
          </a:p>
          <a:p>
            <a:pPr marL="625056" lvl="2" algn="l"/>
            <a:r>
              <a:rPr lang="en-US" dirty="0" smtClean="0">
                <a:solidFill>
                  <a:srgbClr val="FFFFFF"/>
                </a:solidFill>
                <a:latin typeface="Arial" charset="0"/>
                <a:ea typeface="Arial" charset="0"/>
                <a:cs typeface="Arial" charset="0"/>
              </a:rPr>
              <a:t> </a:t>
            </a:r>
            <a:r>
              <a:rPr lang="en-US" sz="1300" dirty="0" smtClean="0">
                <a:solidFill>
                  <a:srgbClr val="FFFFFF"/>
                </a:solidFill>
                <a:latin typeface="Courier New" charset="0"/>
                <a:ea typeface="Arial" charset="0"/>
                <a:cs typeface="Courier New" charset="0"/>
              </a:rPr>
              <a:t>String </a:t>
            </a:r>
            <a:r>
              <a:rPr lang="en-US" sz="1300" dirty="0" err="1" smtClean="0">
                <a:solidFill>
                  <a:srgbClr val="FFFFFF"/>
                </a:solidFill>
                <a:latin typeface="Courier New" charset="0"/>
                <a:ea typeface="Arial" charset="0"/>
                <a:cs typeface="Courier New" charset="0"/>
              </a:rPr>
              <a:t>vcap_services</a:t>
            </a:r>
            <a:r>
              <a:rPr lang="en-US" sz="1300" dirty="0" smtClean="0">
                <a:solidFill>
                  <a:srgbClr val="FFFFFF"/>
                </a:solidFill>
                <a:latin typeface="Courier New" charset="0"/>
                <a:ea typeface="Arial" charset="0"/>
                <a:cs typeface="Courier New" charset="0"/>
              </a:rPr>
              <a:t> = </a:t>
            </a:r>
            <a:r>
              <a:rPr lang="en-US" sz="1300" dirty="0" err="1" smtClean="0">
                <a:solidFill>
                  <a:srgbClr val="FFFFFF"/>
                </a:solidFill>
                <a:latin typeface="Courier New" charset="0"/>
                <a:ea typeface="Arial" charset="0"/>
                <a:cs typeface="Courier New" charset="0"/>
              </a:rPr>
              <a:t>System.getenv</a:t>
            </a:r>
            <a:r>
              <a:rPr lang="en-US" sz="1300" dirty="0" smtClean="0">
                <a:solidFill>
                  <a:srgbClr val="FFFFFF"/>
                </a:solidFill>
                <a:latin typeface="Courier New" charset="0"/>
                <a:ea typeface="Arial" charset="0"/>
                <a:cs typeface="Courier New" charset="0"/>
              </a:rPr>
              <a:t>("VCAP_SERVICES");</a:t>
            </a:r>
          </a:p>
          <a:p>
            <a:pPr marL="625056" lvl="2" algn="l"/>
            <a:r>
              <a:rPr lang="en-US" sz="1300" dirty="0" smtClean="0">
                <a:solidFill>
                  <a:srgbClr val="FFFFFF"/>
                </a:solidFill>
                <a:latin typeface="Courier New" charset="0"/>
                <a:ea typeface="Arial" charset="0"/>
                <a:cs typeface="Courier New" charset="0"/>
              </a:rPr>
              <a:t> if (</a:t>
            </a:r>
            <a:r>
              <a:rPr lang="en-US" sz="1300" dirty="0" err="1" smtClean="0">
                <a:solidFill>
                  <a:srgbClr val="FFFFFF"/>
                </a:solidFill>
                <a:latin typeface="Courier New" charset="0"/>
                <a:ea typeface="Arial" charset="0"/>
                <a:cs typeface="Courier New" charset="0"/>
              </a:rPr>
              <a:t>vcap_services</a:t>
            </a:r>
            <a:r>
              <a:rPr lang="en-US" sz="1300" dirty="0" smtClean="0">
                <a:solidFill>
                  <a:srgbClr val="FFFFFF"/>
                </a:solidFill>
                <a:latin typeface="Courier New" charset="0"/>
                <a:ea typeface="Arial" charset="0"/>
                <a:cs typeface="Courier New" charset="0"/>
              </a:rPr>
              <a:t> != null &amp;&amp; </a:t>
            </a:r>
            <a:r>
              <a:rPr lang="en-US" sz="1300" dirty="0" err="1" smtClean="0">
                <a:solidFill>
                  <a:srgbClr val="FFFFFF"/>
                </a:solidFill>
                <a:latin typeface="Courier New" charset="0"/>
                <a:ea typeface="Arial" charset="0"/>
                <a:cs typeface="Courier New" charset="0"/>
              </a:rPr>
              <a:t>vcap_services.length</a:t>
            </a:r>
            <a:r>
              <a:rPr lang="en-US" sz="1300" dirty="0" smtClean="0">
                <a:solidFill>
                  <a:srgbClr val="FFFFFF"/>
                </a:solidFill>
                <a:latin typeface="Courier New" charset="0"/>
                <a:ea typeface="Arial" charset="0"/>
                <a:cs typeface="Courier New" charset="0"/>
              </a:rPr>
              <a:t>() &gt; 0) {</a:t>
            </a:r>
          </a:p>
          <a:p>
            <a:pPr marL="625056" lvl="2" algn="l"/>
            <a:r>
              <a:rPr lang="en-US" sz="1300" dirty="0" smtClean="0">
                <a:solidFill>
                  <a:srgbClr val="FFFFFF"/>
                </a:solidFill>
                <a:latin typeface="Courier New" charset="0"/>
                <a:ea typeface="Arial" charset="0"/>
                <a:cs typeface="Courier New" charset="0"/>
              </a:rPr>
              <a:t>    </a:t>
            </a:r>
            <a:r>
              <a:rPr lang="en-US" sz="1300" dirty="0" err="1" smtClean="0">
                <a:solidFill>
                  <a:srgbClr val="FFFFFF"/>
                </a:solidFill>
                <a:latin typeface="Courier New" charset="0"/>
                <a:ea typeface="Arial" charset="0"/>
                <a:cs typeface="Courier New" charset="0"/>
              </a:rPr>
              <a:t>JsonRootNode</a:t>
            </a:r>
            <a:r>
              <a:rPr lang="en-US" sz="1300" dirty="0" smtClean="0">
                <a:solidFill>
                  <a:srgbClr val="FFFFFF"/>
                </a:solidFill>
                <a:latin typeface="Courier New" charset="0"/>
                <a:ea typeface="Arial" charset="0"/>
                <a:cs typeface="Courier New" charset="0"/>
              </a:rPr>
              <a:t> root = new </a:t>
            </a:r>
            <a:r>
              <a:rPr lang="en-US" sz="1300" dirty="0" err="1" smtClean="0">
                <a:solidFill>
                  <a:srgbClr val="FFFFFF"/>
                </a:solidFill>
                <a:latin typeface="Courier New" charset="0"/>
                <a:ea typeface="Arial" charset="0"/>
                <a:cs typeface="Courier New" charset="0"/>
              </a:rPr>
              <a:t>JdomParser</a:t>
            </a:r>
            <a:r>
              <a:rPr lang="en-US" sz="1300" dirty="0" smtClean="0">
                <a:solidFill>
                  <a:srgbClr val="FFFFFF"/>
                </a:solidFill>
                <a:latin typeface="Courier New" charset="0"/>
                <a:ea typeface="Arial" charset="0"/>
                <a:cs typeface="Courier New" charset="0"/>
              </a:rPr>
              <a:t>().parse(</a:t>
            </a:r>
            <a:r>
              <a:rPr lang="en-US" sz="1300" dirty="0" err="1" smtClean="0">
                <a:solidFill>
                  <a:srgbClr val="FFFFFF"/>
                </a:solidFill>
                <a:latin typeface="Courier New" charset="0"/>
                <a:ea typeface="Arial" charset="0"/>
                <a:cs typeface="Courier New" charset="0"/>
              </a:rPr>
              <a:t>vcap_services</a:t>
            </a:r>
            <a:r>
              <a:rPr lang="en-US" sz="1300" dirty="0" smtClean="0">
                <a:solidFill>
                  <a:srgbClr val="FFFFFF"/>
                </a:solidFill>
                <a:latin typeface="Courier New" charset="0"/>
                <a:ea typeface="Arial" charset="0"/>
                <a:cs typeface="Courier New" charset="0"/>
              </a:rPr>
              <a:t>);</a:t>
            </a:r>
          </a:p>
          <a:p>
            <a:pPr marL="625056" lvl="2" algn="l"/>
            <a:r>
              <a:rPr lang="en-US" sz="1300" dirty="0" smtClean="0">
                <a:solidFill>
                  <a:srgbClr val="FFFFFF"/>
                </a:solidFill>
                <a:latin typeface="Courier New" charset="0"/>
                <a:ea typeface="Arial" charset="0"/>
                <a:cs typeface="Courier New" charset="0"/>
              </a:rPr>
              <a:t>    </a:t>
            </a:r>
            <a:r>
              <a:rPr lang="en-US" sz="1300" dirty="0" err="1" smtClean="0">
                <a:solidFill>
                  <a:srgbClr val="FFFFFF"/>
                </a:solidFill>
                <a:latin typeface="Courier New" charset="0"/>
                <a:ea typeface="Arial" charset="0"/>
                <a:cs typeface="Courier New" charset="0"/>
              </a:rPr>
              <a:t>JsonNode</a:t>
            </a:r>
            <a:r>
              <a:rPr lang="en-US" sz="1300" dirty="0" smtClean="0">
                <a:solidFill>
                  <a:srgbClr val="FFFFFF"/>
                </a:solidFill>
                <a:latin typeface="Courier New" charset="0"/>
                <a:ea typeface="Arial" charset="0"/>
                <a:cs typeface="Courier New" charset="0"/>
              </a:rPr>
              <a:t> </a:t>
            </a:r>
            <a:r>
              <a:rPr lang="en-US" sz="1300" dirty="0" err="1" smtClean="0">
                <a:solidFill>
                  <a:srgbClr val="FFFFFF"/>
                </a:solidFill>
                <a:latin typeface="Courier New" charset="0"/>
                <a:ea typeface="Arial" charset="0"/>
                <a:cs typeface="Courier New" charset="0"/>
              </a:rPr>
              <a:t>mysqlNode</a:t>
            </a:r>
            <a:r>
              <a:rPr lang="en-US" sz="1300" dirty="0" smtClean="0">
                <a:solidFill>
                  <a:srgbClr val="FFFFFF"/>
                </a:solidFill>
                <a:latin typeface="Courier New" charset="0"/>
                <a:ea typeface="Arial" charset="0"/>
                <a:cs typeface="Courier New" charset="0"/>
              </a:rPr>
              <a:t> = </a:t>
            </a:r>
            <a:r>
              <a:rPr lang="en-US" sz="1300" dirty="0" err="1" smtClean="0">
                <a:solidFill>
                  <a:srgbClr val="FFFFFF"/>
                </a:solidFill>
                <a:latin typeface="Courier New" charset="0"/>
                <a:ea typeface="Arial" charset="0"/>
                <a:cs typeface="Courier New" charset="0"/>
              </a:rPr>
              <a:t>root.getNode</a:t>
            </a:r>
            <a:r>
              <a:rPr lang="en-US" sz="1300" dirty="0" smtClean="0">
                <a:solidFill>
                  <a:srgbClr val="FFFFFF"/>
                </a:solidFill>
                <a:latin typeface="Courier New" charset="0"/>
                <a:ea typeface="Arial" charset="0"/>
                <a:cs typeface="Courier New" charset="0"/>
              </a:rPr>
              <a:t>(”mysql-5.5");</a:t>
            </a:r>
          </a:p>
          <a:p>
            <a:pPr marL="625056" lvl="2" algn="l"/>
            <a:r>
              <a:rPr lang="en-US" sz="1300" dirty="0" smtClean="0">
                <a:solidFill>
                  <a:srgbClr val="FFFFFF"/>
                </a:solidFill>
                <a:latin typeface="Courier New" charset="0"/>
                <a:ea typeface="Arial" charset="0"/>
                <a:cs typeface="Courier New" charset="0"/>
              </a:rPr>
              <a:t>    </a:t>
            </a:r>
            <a:r>
              <a:rPr lang="en-US" sz="1300" dirty="0" err="1" smtClean="0">
                <a:solidFill>
                  <a:srgbClr val="FFFFFF"/>
                </a:solidFill>
                <a:latin typeface="Courier New" charset="0"/>
                <a:ea typeface="Arial" charset="0"/>
                <a:cs typeface="Courier New" charset="0"/>
              </a:rPr>
              <a:t>JsonNode</a:t>
            </a:r>
            <a:r>
              <a:rPr lang="en-US" sz="1300" dirty="0" smtClean="0">
                <a:solidFill>
                  <a:srgbClr val="FFFFFF"/>
                </a:solidFill>
                <a:latin typeface="Courier New" charset="0"/>
                <a:ea typeface="Arial" charset="0"/>
                <a:cs typeface="Courier New" charset="0"/>
              </a:rPr>
              <a:t> credentials = </a:t>
            </a:r>
            <a:r>
              <a:rPr lang="en-US" sz="1300" dirty="0" err="1" smtClean="0">
                <a:solidFill>
                  <a:srgbClr val="FFFFFF"/>
                </a:solidFill>
                <a:latin typeface="Courier New" charset="0"/>
                <a:ea typeface="Arial" charset="0"/>
                <a:cs typeface="Courier New" charset="0"/>
              </a:rPr>
              <a:t>mysqlNode.getNode</a:t>
            </a:r>
            <a:r>
              <a:rPr lang="en-US" sz="1300" dirty="0" smtClean="0">
                <a:solidFill>
                  <a:srgbClr val="FFFFFF"/>
                </a:solidFill>
                <a:latin typeface="Courier New" charset="0"/>
                <a:ea typeface="Arial" charset="0"/>
                <a:cs typeface="Courier New" charset="0"/>
              </a:rPr>
              <a:t>(0).</a:t>
            </a:r>
            <a:r>
              <a:rPr lang="en-US" sz="1300" dirty="0" err="1" smtClean="0">
                <a:solidFill>
                  <a:srgbClr val="FFFFFF"/>
                </a:solidFill>
                <a:latin typeface="Courier New" charset="0"/>
                <a:ea typeface="Arial" charset="0"/>
                <a:cs typeface="Courier New" charset="0"/>
              </a:rPr>
              <a:t>getNode</a:t>
            </a:r>
            <a:r>
              <a:rPr lang="en-US" sz="1300" dirty="0" smtClean="0">
                <a:solidFill>
                  <a:srgbClr val="FFFFFF"/>
                </a:solidFill>
                <a:latin typeface="Courier New" charset="0"/>
                <a:ea typeface="Arial" charset="0"/>
                <a:cs typeface="Courier New" charset="0"/>
              </a:rPr>
              <a:t>("credentials");</a:t>
            </a:r>
          </a:p>
          <a:p>
            <a:pPr marL="625056" lvl="2" algn="l"/>
            <a:r>
              <a:rPr lang="en-US" sz="1300" dirty="0" smtClean="0">
                <a:solidFill>
                  <a:srgbClr val="FFFFFF"/>
                </a:solidFill>
                <a:latin typeface="Courier New" charset="0"/>
                <a:ea typeface="Arial" charset="0"/>
                <a:cs typeface="Courier New" charset="0"/>
              </a:rPr>
              <a:t>    …</a:t>
            </a:r>
          </a:p>
          <a:p>
            <a:pPr marL="625056" lvl="2" algn="l"/>
            <a:r>
              <a:rPr lang="en-US" sz="1300" dirty="0" smtClean="0">
                <a:solidFill>
                  <a:srgbClr val="FFFFFF"/>
                </a:solidFill>
                <a:latin typeface="Courier New" charset="0"/>
                <a:ea typeface="Arial" charset="0"/>
                <a:cs typeface="Courier New" charset="0"/>
              </a:rPr>
              <a:t> }</a:t>
            </a:r>
          </a:p>
          <a:p>
            <a:pPr lvl="1" algn="l"/>
            <a:r>
              <a:rPr lang="en-US" sz="1700" dirty="0" smtClean="0">
                <a:solidFill>
                  <a:srgbClr val="FFFFFF"/>
                </a:solidFill>
                <a:latin typeface="Arial" charset="0"/>
                <a:ea typeface="Arial" charset="0"/>
                <a:cs typeface="Arial" charset="0"/>
              </a:rPr>
              <a:t>Note Java </a:t>
            </a:r>
            <a:r>
              <a:rPr lang="en-US" sz="1700" dirty="0" err="1" smtClean="0">
                <a:solidFill>
                  <a:srgbClr val="FFFFFF"/>
                </a:solidFill>
                <a:latin typeface="Arial" charset="0"/>
                <a:ea typeface="Arial" charset="0"/>
                <a:cs typeface="Arial" charset="0"/>
              </a:rPr>
              <a:t>buildpack</a:t>
            </a:r>
            <a:r>
              <a:rPr lang="en-US" sz="1700" dirty="0" smtClean="0">
                <a:solidFill>
                  <a:srgbClr val="FFFFFF"/>
                </a:solidFill>
                <a:latin typeface="Arial" charset="0"/>
                <a:ea typeface="Arial" charset="0"/>
                <a:cs typeface="Arial" charset="0"/>
              </a:rPr>
              <a:t> parses VCAP_SERVICES and can auto configure bound services – see </a:t>
            </a:r>
            <a:r>
              <a:rPr lang="en-US" sz="1700" dirty="0" smtClean="0">
                <a:solidFill>
                  <a:srgbClr val="FFFFFF"/>
                </a:solidFill>
                <a:latin typeface="Arial" charset="0"/>
                <a:ea typeface="Arial" charset="0"/>
                <a:cs typeface="Arial" charset="0"/>
                <a:hlinkClick r:id="rId5"/>
              </a:rPr>
              <a:t>Bluemix Liberty for Java documentation </a:t>
            </a:r>
            <a:endParaRPr lang="en-US" sz="170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23305208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0" y="0"/>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Neue"/>
              <a:cs typeface="Helvetica Neue"/>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Neue"/>
              <a:cs typeface="Helvetica Neue"/>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Neue"/>
              <a:cs typeface="Helvetica Neue"/>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Neue"/>
                <a:cs typeface="Helvetica Neue"/>
              </a:rPr>
              <a:t>IBM CEE Cloud </a:t>
            </a:r>
            <a:r>
              <a:rPr lang="en-US" sz="1400" b="1" dirty="0" err="1" smtClean="0">
                <a:solidFill>
                  <a:srgbClr val="FFFFFF"/>
                </a:solidFill>
                <a:latin typeface="Helvetica Neue"/>
                <a:cs typeface="Helvetica Neue"/>
              </a:rPr>
              <a:t>iLab</a:t>
            </a:r>
            <a:endParaRPr lang="en-US" sz="1400" b="1" dirty="0">
              <a:solidFill>
                <a:srgbClr val="FFFFFF"/>
              </a:solidFill>
              <a:latin typeface="Helvetica Neue"/>
              <a:cs typeface="Helvetica Neue"/>
            </a:endParaRPr>
          </a:p>
        </p:txBody>
      </p:sp>
      <p:sp>
        <p:nvSpPr>
          <p:cNvPr id="27" name="Text Box 8"/>
          <p:cNvSpPr txBox="1">
            <a:spLocks noChangeArrowheads="1"/>
          </p:cNvSpPr>
          <p:nvPr/>
        </p:nvSpPr>
        <p:spPr bwMode="auto">
          <a:xfrm>
            <a:off x="5786156" y="6527269"/>
            <a:ext cx="3349680"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Neue"/>
                <a:ea typeface="ＭＳ Ｐゴシック" pitchFamily="34" charset="-128"/>
                <a:cs typeface="Helvetica Neue"/>
              </a:rPr>
              <a:t>© </a:t>
            </a:r>
            <a:r>
              <a:rPr lang="en-US" sz="1400" b="1" dirty="0" smtClean="0">
                <a:solidFill>
                  <a:srgbClr val="FFFFFF"/>
                </a:solidFill>
                <a:latin typeface="Helvetica Neue"/>
                <a:ea typeface="ＭＳ Ｐゴシック" pitchFamily="34" charset="-128"/>
                <a:cs typeface="Helvetica Neue"/>
              </a:rPr>
              <a:t>2015 </a:t>
            </a:r>
            <a:r>
              <a:rPr lang="en-US" sz="1400" b="1" dirty="0">
                <a:solidFill>
                  <a:srgbClr val="FFFFFF"/>
                </a:solidFill>
                <a:latin typeface="Helvetica Neue"/>
                <a:ea typeface="ＭＳ Ｐゴシック" pitchFamily="34" charset="-128"/>
                <a:cs typeface="Helvetica Neue"/>
              </a:rPr>
              <a:t>IBM Corporation</a:t>
            </a:r>
          </a:p>
        </p:txBody>
      </p:sp>
      <p:sp>
        <p:nvSpPr>
          <p:cNvPr id="4" name="Slide Number Placeholder 3"/>
          <p:cNvSpPr>
            <a:spLocks noGrp="1"/>
          </p:cNvSpPr>
          <p:nvPr>
            <p:ph type="sldNum" sz="quarter" idx="12"/>
          </p:nvPr>
        </p:nvSpPr>
        <p:spPr>
          <a:xfrm>
            <a:off x="6991910" y="6379440"/>
            <a:ext cx="2133600" cy="365125"/>
          </a:xfrm>
        </p:spPr>
        <p:txBody>
          <a:bodyPr/>
          <a:lstStyle/>
          <a:p>
            <a:fld id="{B59F8D58-5736-46D5-991F-2C3BC87F268E}" type="slidenum">
              <a:rPr lang="en-US" b="1" smtClean="0">
                <a:latin typeface="Helvetica Neue"/>
                <a:cs typeface="Helvetica Neue"/>
              </a:rPr>
              <a:t>3</a:t>
            </a:fld>
            <a:endParaRPr lang="en-US" b="1" dirty="0">
              <a:latin typeface="Helvetica Neue"/>
              <a:cs typeface="Helvetica Neue"/>
            </a:endParaRPr>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Neue"/>
              <a:cs typeface="Helvetica Neue"/>
            </a:endParaRPr>
          </a:p>
        </p:txBody>
      </p:sp>
      <p:sp>
        <p:nvSpPr>
          <p:cNvPr id="16" name="Rectangle 15"/>
          <p:cNvSpPr/>
          <p:nvPr/>
        </p:nvSpPr>
        <p:spPr>
          <a:xfrm>
            <a:off x="-3304" y="672610"/>
            <a:ext cx="6883800" cy="556063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bg1"/>
              </a:solidFill>
              <a:latin typeface="Helvetica Neue"/>
              <a:cs typeface="Helvetica Neue"/>
            </a:endParaRPr>
          </a:p>
        </p:txBody>
      </p:sp>
      <p:sp>
        <p:nvSpPr>
          <p:cNvPr id="18" name="Shape 325"/>
          <p:cNvSpPr/>
          <p:nvPr/>
        </p:nvSpPr>
        <p:spPr>
          <a:xfrm>
            <a:off x="347490" y="1212115"/>
            <a:ext cx="2117841" cy="65444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457200">
              <a:spcBef>
                <a:spcPts val="2400"/>
              </a:spcBef>
              <a:defRPr sz="1700" b="1">
                <a:solidFill>
                  <a:srgbClr val="06B9A5"/>
                </a:solidFill>
                <a:latin typeface="Helvetica Neue"/>
                <a:ea typeface="Helvetica Neue"/>
                <a:cs typeface="Helvetica Neue"/>
                <a:sym typeface="Helvetica Neue"/>
              </a:defRPr>
            </a:lvl1pPr>
          </a:lstStyle>
          <a:p>
            <a:pPr lvl="0">
              <a:defRPr sz="1800" b="0">
                <a:solidFill>
                  <a:srgbClr val="000000"/>
                </a:solidFill>
              </a:defRPr>
            </a:pPr>
            <a:r>
              <a:rPr sz="1700" b="1" dirty="0">
                <a:solidFill>
                  <a:srgbClr val="06B9A5"/>
                </a:solidFill>
              </a:rPr>
              <a:t>Infrastructure as a Service</a:t>
            </a:r>
          </a:p>
        </p:txBody>
      </p:sp>
      <p:grpSp>
        <p:nvGrpSpPr>
          <p:cNvPr id="19" name="Group 335"/>
          <p:cNvGrpSpPr/>
          <p:nvPr/>
        </p:nvGrpSpPr>
        <p:grpSpPr>
          <a:xfrm>
            <a:off x="596310" y="1820645"/>
            <a:ext cx="1567734" cy="4339006"/>
            <a:chOff x="0" y="0"/>
            <a:chExt cx="2090310" cy="4339005"/>
          </a:xfrm>
        </p:grpSpPr>
        <p:sp>
          <p:nvSpPr>
            <p:cNvPr id="20" name="Shape 326"/>
            <p:cNvSpPr/>
            <p:nvPr/>
          </p:nvSpPr>
          <p:spPr>
            <a:xfrm>
              <a:off x="3823" y="0"/>
              <a:ext cx="2082665" cy="414538"/>
            </a:xfrm>
            <a:prstGeom prst="rect">
              <a:avLst/>
            </a:prstGeom>
            <a:solidFill>
              <a:srgbClr val="405059"/>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19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900">
                  <a:solidFill>
                    <a:srgbClr val="FFFFFF"/>
                  </a:solidFill>
                  <a:latin typeface="Helvetica Neue"/>
                  <a:cs typeface="Helvetica Neue"/>
                </a:rPr>
                <a:t>Code</a:t>
              </a:r>
            </a:p>
          </p:txBody>
        </p:sp>
        <p:sp>
          <p:nvSpPr>
            <p:cNvPr id="21" name="Shape 327"/>
            <p:cNvSpPr/>
            <p:nvPr/>
          </p:nvSpPr>
          <p:spPr>
            <a:xfrm>
              <a:off x="6120" y="490558"/>
              <a:ext cx="2078071" cy="414538"/>
            </a:xfrm>
            <a:prstGeom prst="rect">
              <a:avLst/>
            </a:prstGeom>
            <a:solidFill>
              <a:srgbClr val="405059"/>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19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900">
                  <a:solidFill>
                    <a:srgbClr val="FFFFFF"/>
                  </a:solidFill>
                  <a:latin typeface="Helvetica Neue"/>
                  <a:cs typeface="Helvetica Neue"/>
                </a:rPr>
                <a:t>Data</a:t>
              </a:r>
            </a:p>
          </p:txBody>
        </p:sp>
        <p:sp>
          <p:nvSpPr>
            <p:cNvPr id="22" name="Shape 328"/>
            <p:cNvSpPr/>
            <p:nvPr/>
          </p:nvSpPr>
          <p:spPr>
            <a:xfrm>
              <a:off x="7066" y="981116"/>
              <a:ext cx="2076179" cy="414538"/>
            </a:xfrm>
            <a:prstGeom prst="rect">
              <a:avLst/>
            </a:prstGeom>
            <a:solidFill>
              <a:srgbClr val="405059"/>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19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900">
                  <a:solidFill>
                    <a:srgbClr val="FFFFFF"/>
                  </a:solidFill>
                  <a:latin typeface="Helvetica Neue"/>
                  <a:cs typeface="Helvetica Neue"/>
                </a:rPr>
                <a:t>Runtime</a:t>
              </a:r>
            </a:p>
          </p:txBody>
        </p:sp>
        <p:sp>
          <p:nvSpPr>
            <p:cNvPr id="23" name="Shape 329"/>
            <p:cNvSpPr/>
            <p:nvPr/>
          </p:nvSpPr>
          <p:spPr>
            <a:xfrm>
              <a:off x="6526" y="1471675"/>
              <a:ext cx="2077259" cy="414538"/>
            </a:xfrm>
            <a:prstGeom prst="rect">
              <a:avLst/>
            </a:prstGeom>
            <a:solidFill>
              <a:srgbClr val="405059"/>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19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900">
                  <a:solidFill>
                    <a:srgbClr val="FFFFFF"/>
                  </a:solidFill>
                  <a:latin typeface="Helvetica Neue"/>
                  <a:cs typeface="Helvetica Neue"/>
                </a:rPr>
                <a:t>Middleware</a:t>
              </a:r>
            </a:p>
          </p:txBody>
        </p:sp>
        <p:sp>
          <p:nvSpPr>
            <p:cNvPr id="24" name="Shape 330"/>
            <p:cNvSpPr/>
            <p:nvPr/>
          </p:nvSpPr>
          <p:spPr>
            <a:xfrm>
              <a:off x="1003" y="1962233"/>
              <a:ext cx="2088305" cy="414539"/>
            </a:xfrm>
            <a:prstGeom prst="rect">
              <a:avLst/>
            </a:prstGeom>
            <a:solidFill>
              <a:srgbClr val="405059"/>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19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900">
                  <a:solidFill>
                    <a:srgbClr val="FFFFFF"/>
                  </a:solidFill>
                  <a:latin typeface="Helvetica Neue"/>
                  <a:cs typeface="Helvetica Neue"/>
                </a:rPr>
                <a:t>OS</a:t>
              </a:r>
            </a:p>
          </p:txBody>
        </p:sp>
        <p:sp>
          <p:nvSpPr>
            <p:cNvPr id="28" name="Shape 331"/>
            <p:cNvSpPr/>
            <p:nvPr/>
          </p:nvSpPr>
          <p:spPr>
            <a:xfrm>
              <a:off x="6720" y="2452792"/>
              <a:ext cx="2076872" cy="414538"/>
            </a:xfrm>
            <a:prstGeom prst="rect">
              <a:avLst/>
            </a:prstGeom>
            <a:solidFill>
              <a:srgbClr val="5592DA"/>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19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900">
                  <a:solidFill>
                    <a:srgbClr val="FFFFFF"/>
                  </a:solidFill>
                  <a:latin typeface="Helvetica Neue"/>
                  <a:cs typeface="Helvetica Neue"/>
                </a:rPr>
                <a:t>Virtualization</a:t>
              </a:r>
            </a:p>
          </p:txBody>
        </p:sp>
        <p:sp>
          <p:nvSpPr>
            <p:cNvPr id="29" name="Shape 332"/>
            <p:cNvSpPr/>
            <p:nvPr/>
          </p:nvSpPr>
          <p:spPr>
            <a:xfrm>
              <a:off x="0" y="2943350"/>
              <a:ext cx="2090311" cy="414539"/>
            </a:xfrm>
            <a:prstGeom prst="rect">
              <a:avLst/>
            </a:prstGeom>
            <a:solidFill>
              <a:srgbClr val="5592DA"/>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19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900">
                  <a:solidFill>
                    <a:srgbClr val="FFFFFF"/>
                  </a:solidFill>
                  <a:latin typeface="Helvetica Neue"/>
                  <a:cs typeface="Helvetica Neue"/>
                </a:rPr>
                <a:t>Servers</a:t>
              </a:r>
            </a:p>
          </p:txBody>
        </p:sp>
        <p:sp>
          <p:nvSpPr>
            <p:cNvPr id="30" name="Shape 333"/>
            <p:cNvSpPr/>
            <p:nvPr/>
          </p:nvSpPr>
          <p:spPr>
            <a:xfrm>
              <a:off x="6551" y="3433909"/>
              <a:ext cx="2077209" cy="414538"/>
            </a:xfrm>
            <a:prstGeom prst="rect">
              <a:avLst/>
            </a:prstGeom>
            <a:solidFill>
              <a:srgbClr val="5592DA"/>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19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900">
                  <a:solidFill>
                    <a:srgbClr val="FFFFFF"/>
                  </a:solidFill>
                  <a:latin typeface="Helvetica Neue"/>
                  <a:cs typeface="Helvetica Neue"/>
                </a:rPr>
                <a:t>Storage</a:t>
              </a:r>
            </a:p>
          </p:txBody>
        </p:sp>
        <p:sp>
          <p:nvSpPr>
            <p:cNvPr id="31" name="Shape 334"/>
            <p:cNvSpPr/>
            <p:nvPr/>
          </p:nvSpPr>
          <p:spPr>
            <a:xfrm>
              <a:off x="4763" y="3924468"/>
              <a:ext cx="2080785" cy="414538"/>
            </a:xfrm>
            <a:prstGeom prst="rect">
              <a:avLst/>
            </a:prstGeom>
            <a:solidFill>
              <a:srgbClr val="5592DA"/>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19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900">
                  <a:solidFill>
                    <a:srgbClr val="FFFFFF"/>
                  </a:solidFill>
                  <a:latin typeface="Helvetica Neue"/>
                  <a:cs typeface="Helvetica Neue"/>
                </a:rPr>
                <a:t>Networking</a:t>
              </a:r>
            </a:p>
          </p:txBody>
        </p:sp>
      </p:grpSp>
      <p:grpSp>
        <p:nvGrpSpPr>
          <p:cNvPr id="32" name="Group 345"/>
          <p:cNvGrpSpPr/>
          <p:nvPr/>
        </p:nvGrpSpPr>
        <p:grpSpPr>
          <a:xfrm>
            <a:off x="2709341" y="1820003"/>
            <a:ext cx="1567734" cy="4339007"/>
            <a:chOff x="0" y="0"/>
            <a:chExt cx="2090310" cy="4339005"/>
          </a:xfrm>
        </p:grpSpPr>
        <p:sp>
          <p:nvSpPr>
            <p:cNvPr id="33" name="Shape 336"/>
            <p:cNvSpPr/>
            <p:nvPr/>
          </p:nvSpPr>
          <p:spPr>
            <a:xfrm>
              <a:off x="3823" y="0"/>
              <a:ext cx="2082665" cy="414538"/>
            </a:xfrm>
            <a:prstGeom prst="rect">
              <a:avLst/>
            </a:prstGeom>
            <a:solidFill>
              <a:srgbClr val="405059"/>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19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900">
                  <a:solidFill>
                    <a:srgbClr val="FFFFFF"/>
                  </a:solidFill>
                  <a:latin typeface="Helvetica Neue"/>
                  <a:cs typeface="Helvetica Neue"/>
                </a:rPr>
                <a:t>Code</a:t>
              </a:r>
            </a:p>
          </p:txBody>
        </p:sp>
        <p:sp>
          <p:nvSpPr>
            <p:cNvPr id="34" name="Shape 337"/>
            <p:cNvSpPr/>
            <p:nvPr/>
          </p:nvSpPr>
          <p:spPr>
            <a:xfrm>
              <a:off x="6120" y="490558"/>
              <a:ext cx="2078071" cy="414538"/>
            </a:xfrm>
            <a:prstGeom prst="rect">
              <a:avLst/>
            </a:prstGeom>
            <a:solidFill>
              <a:srgbClr val="405059"/>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19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900">
                  <a:solidFill>
                    <a:srgbClr val="FFFFFF"/>
                  </a:solidFill>
                  <a:latin typeface="Helvetica Neue"/>
                  <a:cs typeface="Helvetica Neue"/>
                </a:rPr>
                <a:t>Data</a:t>
              </a:r>
            </a:p>
          </p:txBody>
        </p:sp>
        <p:sp>
          <p:nvSpPr>
            <p:cNvPr id="35" name="Shape 338"/>
            <p:cNvSpPr/>
            <p:nvPr/>
          </p:nvSpPr>
          <p:spPr>
            <a:xfrm>
              <a:off x="7066" y="981116"/>
              <a:ext cx="2076179" cy="414538"/>
            </a:xfrm>
            <a:prstGeom prst="rect">
              <a:avLst/>
            </a:prstGeom>
            <a:solidFill>
              <a:srgbClr val="5592DA"/>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19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900">
                  <a:solidFill>
                    <a:srgbClr val="FFFFFF"/>
                  </a:solidFill>
                  <a:latin typeface="Helvetica Neue"/>
                  <a:cs typeface="Helvetica Neue"/>
                </a:rPr>
                <a:t>Runtime</a:t>
              </a:r>
            </a:p>
          </p:txBody>
        </p:sp>
        <p:sp>
          <p:nvSpPr>
            <p:cNvPr id="36" name="Shape 339"/>
            <p:cNvSpPr/>
            <p:nvPr/>
          </p:nvSpPr>
          <p:spPr>
            <a:xfrm>
              <a:off x="6526" y="1471675"/>
              <a:ext cx="2077259" cy="414538"/>
            </a:xfrm>
            <a:prstGeom prst="rect">
              <a:avLst/>
            </a:prstGeom>
            <a:solidFill>
              <a:srgbClr val="5592DA"/>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19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900">
                  <a:solidFill>
                    <a:srgbClr val="FFFFFF"/>
                  </a:solidFill>
                  <a:latin typeface="Helvetica Neue"/>
                  <a:cs typeface="Helvetica Neue"/>
                </a:rPr>
                <a:t>Middleware</a:t>
              </a:r>
            </a:p>
          </p:txBody>
        </p:sp>
        <p:sp>
          <p:nvSpPr>
            <p:cNvPr id="37" name="Shape 340"/>
            <p:cNvSpPr/>
            <p:nvPr/>
          </p:nvSpPr>
          <p:spPr>
            <a:xfrm>
              <a:off x="1003" y="1962233"/>
              <a:ext cx="2088305" cy="414539"/>
            </a:xfrm>
            <a:prstGeom prst="rect">
              <a:avLst/>
            </a:prstGeom>
            <a:solidFill>
              <a:srgbClr val="5592DA"/>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19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900">
                  <a:solidFill>
                    <a:srgbClr val="FFFFFF"/>
                  </a:solidFill>
                  <a:latin typeface="Helvetica Neue"/>
                  <a:cs typeface="Helvetica Neue"/>
                </a:rPr>
                <a:t>OS</a:t>
              </a:r>
            </a:p>
          </p:txBody>
        </p:sp>
        <p:sp>
          <p:nvSpPr>
            <p:cNvPr id="38" name="Shape 341"/>
            <p:cNvSpPr/>
            <p:nvPr/>
          </p:nvSpPr>
          <p:spPr>
            <a:xfrm>
              <a:off x="6720" y="2452792"/>
              <a:ext cx="2076872" cy="414538"/>
            </a:xfrm>
            <a:prstGeom prst="rect">
              <a:avLst/>
            </a:prstGeom>
            <a:solidFill>
              <a:srgbClr val="5592DA"/>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19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900">
                  <a:solidFill>
                    <a:srgbClr val="FFFFFF"/>
                  </a:solidFill>
                  <a:latin typeface="Helvetica Neue"/>
                  <a:cs typeface="Helvetica Neue"/>
                </a:rPr>
                <a:t>Virtualization</a:t>
              </a:r>
            </a:p>
          </p:txBody>
        </p:sp>
        <p:sp>
          <p:nvSpPr>
            <p:cNvPr id="39" name="Shape 342"/>
            <p:cNvSpPr/>
            <p:nvPr/>
          </p:nvSpPr>
          <p:spPr>
            <a:xfrm>
              <a:off x="0" y="2943350"/>
              <a:ext cx="2090311" cy="414539"/>
            </a:xfrm>
            <a:prstGeom prst="rect">
              <a:avLst/>
            </a:prstGeom>
            <a:solidFill>
              <a:srgbClr val="5592DA"/>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19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900">
                  <a:solidFill>
                    <a:srgbClr val="FFFFFF"/>
                  </a:solidFill>
                  <a:latin typeface="Helvetica Neue"/>
                  <a:cs typeface="Helvetica Neue"/>
                </a:rPr>
                <a:t>Servers</a:t>
              </a:r>
            </a:p>
          </p:txBody>
        </p:sp>
        <p:sp>
          <p:nvSpPr>
            <p:cNvPr id="40" name="Shape 343"/>
            <p:cNvSpPr/>
            <p:nvPr/>
          </p:nvSpPr>
          <p:spPr>
            <a:xfrm>
              <a:off x="6551" y="3433909"/>
              <a:ext cx="2077209" cy="414538"/>
            </a:xfrm>
            <a:prstGeom prst="rect">
              <a:avLst/>
            </a:prstGeom>
            <a:solidFill>
              <a:srgbClr val="5592DA"/>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19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900">
                  <a:solidFill>
                    <a:srgbClr val="FFFFFF"/>
                  </a:solidFill>
                  <a:latin typeface="Helvetica Neue"/>
                  <a:cs typeface="Helvetica Neue"/>
                </a:rPr>
                <a:t>Storage</a:t>
              </a:r>
            </a:p>
          </p:txBody>
        </p:sp>
        <p:sp>
          <p:nvSpPr>
            <p:cNvPr id="41" name="Shape 344"/>
            <p:cNvSpPr/>
            <p:nvPr/>
          </p:nvSpPr>
          <p:spPr>
            <a:xfrm>
              <a:off x="4763" y="3924468"/>
              <a:ext cx="2080785" cy="414538"/>
            </a:xfrm>
            <a:prstGeom prst="rect">
              <a:avLst/>
            </a:prstGeom>
            <a:solidFill>
              <a:srgbClr val="5592DA"/>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19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900">
                  <a:solidFill>
                    <a:srgbClr val="FFFFFF"/>
                  </a:solidFill>
                  <a:latin typeface="Helvetica Neue"/>
                  <a:cs typeface="Helvetica Neue"/>
                </a:rPr>
                <a:t>Networking</a:t>
              </a:r>
            </a:p>
          </p:txBody>
        </p:sp>
      </p:grpSp>
      <p:sp>
        <p:nvSpPr>
          <p:cNvPr id="42" name="Shape 346"/>
          <p:cNvSpPr/>
          <p:nvPr/>
        </p:nvSpPr>
        <p:spPr>
          <a:xfrm>
            <a:off x="2672884" y="1222995"/>
            <a:ext cx="1907496" cy="65444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457200">
              <a:spcBef>
                <a:spcPts val="2400"/>
              </a:spcBef>
              <a:defRPr sz="1800" b="1">
                <a:solidFill>
                  <a:srgbClr val="5592DA"/>
                </a:solidFill>
                <a:latin typeface="Helvetica Neue"/>
                <a:ea typeface="Helvetica Neue"/>
                <a:cs typeface="Helvetica Neue"/>
                <a:sym typeface="Helvetica Neue"/>
              </a:defRPr>
            </a:lvl1pPr>
          </a:lstStyle>
          <a:p>
            <a:pPr lvl="0">
              <a:defRPr b="0">
                <a:solidFill>
                  <a:srgbClr val="000000"/>
                </a:solidFill>
              </a:defRPr>
            </a:pPr>
            <a:r>
              <a:rPr b="1" dirty="0">
                <a:solidFill>
                  <a:srgbClr val="5592DA"/>
                </a:solidFill>
              </a:rPr>
              <a:t>Platform </a:t>
            </a:r>
            <a:r>
              <a:rPr b="1" dirty="0" smtClean="0">
                <a:solidFill>
                  <a:srgbClr val="5592DA"/>
                </a:solidFill>
              </a:rPr>
              <a:t>as </a:t>
            </a:r>
            <a:r>
              <a:rPr b="1" dirty="0">
                <a:solidFill>
                  <a:srgbClr val="5592DA"/>
                </a:solidFill>
              </a:rPr>
              <a:t>a Service</a:t>
            </a:r>
          </a:p>
        </p:txBody>
      </p:sp>
      <p:pic>
        <p:nvPicPr>
          <p:cNvPr id="43" name="Primary-DarkBackground-450.png"/>
          <p:cNvPicPr/>
          <p:nvPr/>
        </p:nvPicPr>
        <p:blipFill>
          <a:blip r:embed="rId5">
            <a:extLst/>
          </a:blip>
          <a:stretch>
            <a:fillRect/>
          </a:stretch>
        </p:blipFill>
        <p:spPr>
          <a:xfrm>
            <a:off x="2024203" y="714817"/>
            <a:ext cx="685241" cy="715251"/>
          </a:xfrm>
          <a:prstGeom prst="rect">
            <a:avLst/>
          </a:prstGeom>
          <a:ln w="12700">
            <a:miter lim="400000"/>
          </a:ln>
        </p:spPr>
      </p:pic>
      <p:sp>
        <p:nvSpPr>
          <p:cNvPr id="44" name="Shape 350"/>
          <p:cNvSpPr/>
          <p:nvPr/>
        </p:nvSpPr>
        <p:spPr>
          <a:xfrm flipH="1">
            <a:off x="459278" y="1072442"/>
            <a:ext cx="1507200" cy="1"/>
          </a:xfrm>
          <a:prstGeom prst="line">
            <a:avLst/>
          </a:prstGeom>
          <a:ln w="25400">
            <a:solidFill>
              <a:srgbClr val="06B9A5"/>
            </a:solidFill>
            <a:miter lim="400000"/>
            <a:tailEnd type="arrow"/>
          </a:ln>
        </p:spPr>
        <p:txBody>
          <a:bodyPr lIns="0" tIns="0" rIns="0" bIns="0" anchor="ctr"/>
          <a:lstStyle/>
          <a:p>
            <a:pPr lvl="0" algn="l" defTabSz="457200">
              <a:defRPr sz="1200">
                <a:latin typeface="Helvetica"/>
                <a:ea typeface="Helvetica"/>
                <a:cs typeface="Helvetica"/>
                <a:sym typeface="Helvetica"/>
              </a:defRPr>
            </a:pPr>
            <a:endParaRPr>
              <a:latin typeface="Helvetica Neue"/>
              <a:cs typeface="Helvetica Neue"/>
            </a:endParaRPr>
          </a:p>
        </p:txBody>
      </p:sp>
      <p:sp>
        <p:nvSpPr>
          <p:cNvPr id="45" name="Shape 351"/>
          <p:cNvSpPr/>
          <p:nvPr/>
        </p:nvSpPr>
        <p:spPr>
          <a:xfrm flipH="1">
            <a:off x="2761161" y="1067769"/>
            <a:ext cx="1598459" cy="1"/>
          </a:xfrm>
          <a:prstGeom prst="line">
            <a:avLst/>
          </a:prstGeom>
          <a:ln w="25400">
            <a:solidFill>
              <a:srgbClr val="5592DA"/>
            </a:solidFill>
            <a:miter lim="400000"/>
            <a:headEnd type="arrow"/>
          </a:ln>
        </p:spPr>
        <p:txBody>
          <a:bodyPr lIns="0" tIns="0" rIns="0" bIns="0" anchor="ctr"/>
          <a:lstStyle/>
          <a:p>
            <a:pPr lvl="0" algn="l" defTabSz="457200">
              <a:defRPr sz="1200">
                <a:latin typeface="Helvetica"/>
                <a:ea typeface="Helvetica"/>
                <a:cs typeface="Helvetica"/>
                <a:sym typeface="Helvetica"/>
              </a:defRPr>
            </a:pPr>
            <a:endParaRPr>
              <a:latin typeface="Helvetica Neue"/>
              <a:cs typeface="Helvetica Neue"/>
            </a:endParaRPr>
          </a:p>
        </p:txBody>
      </p:sp>
      <p:sp>
        <p:nvSpPr>
          <p:cNvPr id="46" name="Shape 359"/>
          <p:cNvSpPr/>
          <p:nvPr/>
        </p:nvSpPr>
        <p:spPr>
          <a:xfrm>
            <a:off x="4528431" y="1204982"/>
            <a:ext cx="2320855" cy="608713"/>
          </a:xfrm>
          <a:prstGeom prst="rect">
            <a:avLst/>
          </a:prstGeom>
          <a:ln w="12700">
            <a:miter lim="400000"/>
          </a:ln>
          <a:extLst>
            <a:ext uri="{C572A759-6A51-4108-AA02-DFA0A04FC94B}">
              <ma14:wrappingTextBoxFlag xmlns:ma14="http://schemas.microsoft.com/office/mac/drawingml/2011/main" xmlns="" val="1"/>
            </a:ext>
          </a:extLst>
        </p:spPr>
        <p:txBody>
          <a:bodyPr wrap="square" lIns="27093" tIns="27093" rIns="27093" bIns="27093" anchor="ctr">
            <a:spAutoFit/>
          </a:bodyPr>
          <a:lstStyle>
            <a:lvl1pPr algn="l" defTabSz="912812">
              <a:spcBef>
                <a:spcPts val="1200"/>
              </a:spcBef>
              <a:defRPr sz="1500">
                <a:solidFill>
                  <a:srgbClr val="3C3E3E"/>
                </a:solidFill>
                <a:latin typeface="Helvetica Neue Medium"/>
                <a:ea typeface="Helvetica Neue Medium"/>
                <a:cs typeface="Helvetica Neue Medium"/>
                <a:sym typeface="Helvetica Neue Medium"/>
              </a:defRPr>
            </a:lvl1pPr>
          </a:lstStyle>
          <a:p>
            <a:pPr lvl="0" algn="ctr">
              <a:defRPr sz="1800">
                <a:solidFill>
                  <a:srgbClr val="000000"/>
                </a:solidFill>
              </a:defRPr>
            </a:pPr>
            <a:r>
              <a:rPr sz="1800" b="1" dirty="0">
                <a:solidFill>
                  <a:schemeClr val="bg1"/>
                </a:solidFill>
                <a:latin typeface="Helvetica Neue"/>
                <a:cs typeface="Helvetica Neue"/>
              </a:rPr>
              <a:t>Built on open </a:t>
            </a:r>
            <a:r>
              <a:rPr sz="1800" b="1" dirty="0" smtClean="0">
                <a:solidFill>
                  <a:schemeClr val="bg1"/>
                </a:solidFill>
                <a:latin typeface="Helvetica Neue"/>
                <a:cs typeface="Helvetica Neue"/>
              </a:rPr>
              <a:t>technologies</a:t>
            </a:r>
            <a:endParaRPr sz="1800" b="1" dirty="0">
              <a:solidFill>
                <a:schemeClr val="bg1"/>
              </a:solidFill>
              <a:latin typeface="Helvetica Neue"/>
              <a:cs typeface="Helvetica Neue"/>
            </a:endParaRPr>
          </a:p>
        </p:txBody>
      </p:sp>
      <p:sp>
        <p:nvSpPr>
          <p:cNvPr id="47" name="Shape 358"/>
          <p:cNvSpPr/>
          <p:nvPr/>
        </p:nvSpPr>
        <p:spPr>
          <a:xfrm>
            <a:off x="4640057" y="1815195"/>
            <a:ext cx="2459449" cy="1400462"/>
          </a:xfrm>
          <a:prstGeom prst="rect">
            <a:avLst/>
          </a:prstGeom>
          <a:solidFill>
            <a:srgbClr val="05497A">
              <a:alpha val="20000"/>
            </a:srgbClr>
          </a:solidFill>
          <a:ln w="12700">
            <a:miter lim="400000"/>
          </a:ln>
        </p:spPr>
        <p:txBody>
          <a:bodyPr lIns="0" tIns="0" rIns="0" bIns="0" anchor="ctr"/>
          <a:lstStyle/>
          <a:p>
            <a:pPr lvl="0"/>
            <a:endParaRPr>
              <a:latin typeface="Helvetica Neue"/>
              <a:cs typeface="Helvetica Neue"/>
            </a:endParaRPr>
          </a:p>
        </p:txBody>
      </p:sp>
      <p:sp>
        <p:nvSpPr>
          <p:cNvPr id="48" name="Shape 356"/>
          <p:cNvSpPr/>
          <p:nvPr/>
        </p:nvSpPr>
        <p:spPr>
          <a:xfrm>
            <a:off x="4647597" y="3291679"/>
            <a:ext cx="2459450" cy="1395655"/>
          </a:xfrm>
          <a:prstGeom prst="rect">
            <a:avLst/>
          </a:prstGeom>
          <a:solidFill>
            <a:srgbClr val="20AEE1">
              <a:alpha val="20000"/>
            </a:srgbClr>
          </a:solidFill>
          <a:ln w="12700">
            <a:miter lim="400000"/>
          </a:ln>
        </p:spPr>
        <p:txBody>
          <a:bodyPr lIns="0" tIns="0" rIns="0" bIns="0" anchor="ctr"/>
          <a:lstStyle/>
          <a:p>
            <a:pPr lvl="0"/>
            <a:endParaRPr>
              <a:latin typeface="Helvetica Neue"/>
              <a:cs typeface="Helvetica Neue"/>
            </a:endParaRPr>
          </a:p>
        </p:txBody>
      </p:sp>
      <p:sp>
        <p:nvSpPr>
          <p:cNvPr id="49" name="Shape 357"/>
          <p:cNvSpPr/>
          <p:nvPr/>
        </p:nvSpPr>
        <p:spPr>
          <a:xfrm>
            <a:off x="4645476" y="4763118"/>
            <a:ext cx="2459450" cy="1408872"/>
          </a:xfrm>
          <a:prstGeom prst="rect">
            <a:avLst/>
          </a:prstGeom>
          <a:solidFill>
            <a:srgbClr val="B74038">
              <a:alpha val="20000"/>
            </a:srgbClr>
          </a:solidFill>
          <a:ln w="12700">
            <a:miter lim="400000"/>
          </a:ln>
        </p:spPr>
        <p:txBody>
          <a:bodyPr lIns="0" tIns="0" rIns="0" bIns="0" anchor="ctr"/>
          <a:lstStyle/>
          <a:p>
            <a:pPr lvl="0"/>
            <a:endParaRPr>
              <a:latin typeface="Helvetica Neue"/>
              <a:cs typeface="Helvetica Neue"/>
            </a:endParaRPr>
          </a:p>
        </p:txBody>
      </p:sp>
      <p:pic>
        <p:nvPicPr>
          <p:cNvPr id="50" name="Pictur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0728" y="4922807"/>
            <a:ext cx="1050137" cy="1164427"/>
          </a:xfrm>
          <a:prstGeom prst="rect">
            <a:avLst/>
          </a:prstGeom>
        </p:spPr>
      </p:pic>
      <p:pic>
        <p:nvPicPr>
          <p:cNvPr id="51" name="i-l-docker-2x.png"/>
          <p:cNvPicPr/>
          <p:nvPr/>
        </p:nvPicPr>
        <p:blipFill rotWithShape="1">
          <a:blip r:embed="rId7">
            <a:extLst/>
          </a:blip>
          <a:srcRect l="17809" r="19316"/>
          <a:stretch/>
        </p:blipFill>
        <p:spPr>
          <a:xfrm>
            <a:off x="4970900" y="3421629"/>
            <a:ext cx="1692705" cy="1072957"/>
          </a:xfrm>
          <a:prstGeom prst="rect">
            <a:avLst/>
          </a:prstGeom>
          <a:ln w="12700">
            <a:miter lim="400000"/>
          </a:ln>
        </p:spPr>
      </p:pic>
      <p:pic>
        <p:nvPicPr>
          <p:cNvPr id="52" name="i-l-cloudfoundry-2x.png"/>
          <p:cNvPicPr/>
          <p:nvPr/>
        </p:nvPicPr>
        <p:blipFill>
          <a:blip r:embed="rId8">
            <a:extLst/>
          </a:blip>
          <a:stretch>
            <a:fillRect/>
          </a:stretch>
        </p:blipFill>
        <p:spPr>
          <a:xfrm>
            <a:off x="4594343" y="2022983"/>
            <a:ext cx="2521213" cy="1004810"/>
          </a:xfrm>
          <a:prstGeom prst="rect">
            <a:avLst/>
          </a:prstGeom>
          <a:ln w="12700">
            <a:miter lim="400000"/>
          </a:ln>
        </p:spPr>
      </p:pic>
      <p:sp>
        <p:nvSpPr>
          <p:cNvPr id="5" name="Rectangle 4"/>
          <p:cNvSpPr/>
          <p:nvPr/>
        </p:nvSpPr>
        <p:spPr>
          <a:xfrm>
            <a:off x="2445634" y="6494688"/>
            <a:ext cx="4249881" cy="646331"/>
          </a:xfrm>
          <a:prstGeom prst="rect">
            <a:avLst/>
          </a:prstGeom>
        </p:spPr>
        <p:txBody>
          <a:bodyPr wrap="none">
            <a:spAutoFit/>
          </a:bodyPr>
          <a:lstStyle/>
          <a:p>
            <a:r>
              <a:rPr lang="en-US" dirty="0">
                <a:solidFill>
                  <a:schemeClr val="bg1"/>
                </a:solidFill>
                <a:latin typeface="Helvetica Neue"/>
                <a:cs typeface="Helvetica Neue"/>
                <a:hlinkClick r:id="rId9"/>
              </a:rPr>
              <a:t>https://</a:t>
            </a:r>
            <a:r>
              <a:rPr lang="en-US" dirty="0" smtClean="0">
                <a:solidFill>
                  <a:schemeClr val="bg1"/>
                </a:solidFill>
                <a:latin typeface="Helvetica Neue"/>
                <a:cs typeface="Helvetica Neue"/>
                <a:hlinkClick r:id="rId9"/>
              </a:rPr>
              <a:t>console.ng.bluemix.net</a:t>
            </a:r>
            <a:r>
              <a:rPr lang="en-US" dirty="0">
                <a:solidFill>
                  <a:schemeClr val="bg1"/>
                </a:solidFill>
                <a:latin typeface="Helvetica Neue"/>
                <a:cs typeface="Helvetica Neue"/>
                <a:hlinkClick r:id="rId9"/>
              </a:rPr>
              <a:t>/catalog</a:t>
            </a:r>
            <a:r>
              <a:rPr lang="en-US" dirty="0" smtClean="0">
                <a:solidFill>
                  <a:schemeClr val="bg1"/>
                </a:solidFill>
                <a:latin typeface="Helvetica Neue"/>
                <a:cs typeface="Helvetica Neue"/>
                <a:hlinkClick r:id="rId9"/>
              </a:rPr>
              <a:t>/</a:t>
            </a:r>
            <a:endParaRPr lang="en-US" dirty="0" smtClean="0">
              <a:solidFill>
                <a:schemeClr val="bg1"/>
              </a:solidFill>
              <a:latin typeface="Helvetica Neue"/>
              <a:cs typeface="Helvetica Neue"/>
            </a:endParaRPr>
          </a:p>
          <a:p>
            <a:endParaRPr lang="en-US" dirty="0">
              <a:solidFill>
                <a:schemeClr val="bg1"/>
              </a:solidFill>
              <a:latin typeface="Helvetica Neue"/>
              <a:cs typeface="Helvetica Neue"/>
            </a:endParaRPr>
          </a:p>
        </p:txBody>
      </p:sp>
      <p:sp>
        <p:nvSpPr>
          <p:cNvPr id="53"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3200" b="1" dirty="0" smtClean="0">
                <a:solidFill>
                  <a:schemeClr val="bg1"/>
                </a:solidFill>
                <a:latin typeface="Helvetica Neue"/>
                <a:cs typeface="Helvetica Neue"/>
              </a:rPr>
              <a:t>IBM </a:t>
            </a:r>
            <a:r>
              <a:rPr lang="en-US" sz="3200" b="1" dirty="0" err="1" smtClean="0">
                <a:solidFill>
                  <a:schemeClr val="bg1"/>
                </a:solidFill>
                <a:latin typeface="Helvetica Neue"/>
                <a:cs typeface="Helvetica Neue"/>
              </a:rPr>
              <a:t>Bluemix</a:t>
            </a:r>
            <a:r>
              <a:rPr lang="en-US" sz="3200" b="1" dirty="0" smtClean="0">
                <a:solidFill>
                  <a:schemeClr val="bg1"/>
                </a:solidFill>
                <a:latin typeface="Helvetica Neue"/>
                <a:cs typeface="Helvetica Neue"/>
              </a:rPr>
              <a:t> Overview</a:t>
            </a:r>
            <a:endParaRPr lang="en-US" sz="3200" b="1" dirty="0">
              <a:solidFill>
                <a:schemeClr val="bg1"/>
              </a:solidFill>
              <a:latin typeface="Helvetica Neue"/>
              <a:cs typeface="Helvetica Neue"/>
            </a:endParaRPr>
          </a:p>
        </p:txBody>
      </p:sp>
      <p:pic>
        <p:nvPicPr>
          <p:cNvPr id="54" name="pasted-image.pdf"/>
          <p:cNvPicPr/>
          <p:nvPr/>
        </p:nvPicPr>
        <p:blipFill>
          <a:blip r:embed="rId10">
            <a:extLst/>
          </a:blip>
          <a:stretch>
            <a:fillRect/>
          </a:stretch>
        </p:blipFill>
        <p:spPr>
          <a:xfrm>
            <a:off x="7713217" y="2272213"/>
            <a:ext cx="830920" cy="760067"/>
          </a:xfrm>
          <a:prstGeom prst="rect">
            <a:avLst/>
          </a:prstGeom>
          <a:ln w="12700">
            <a:miter lim="400000"/>
          </a:ln>
        </p:spPr>
      </p:pic>
      <p:pic>
        <p:nvPicPr>
          <p:cNvPr id="55" name="pasted-image.pdf"/>
          <p:cNvPicPr/>
          <p:nvPr/>
        </p:nvPicPr>
        <p:blipFill>
          <a:blip r:embed="rId11">
            <a:extLst/>
          </a:blip>
          <a:stretch>
            <a:fillRect/>
          </a:stretch>
        </p:blipFill>
        <p:spPr>
          <a:xfrm>
            <a:off x="7476171" y="3313929"/>
            <a:ext cx="1321381" cy="706572"/>
          </a:xfrm>
          <a:prstGeom prst="rect">
            <a:avLst/>
          </a:prstGeom>
          <a:ln w="12700">
            <a:miter lim="400000"/>
          </a:ln>
        </p:spPr>
      </p:pic>
      <p:pic>
        <p:nvPicPr>
          <p:cNvPr id="56" name="pasted-image.pdf"/>
          <p:cNvPicPr/>
          <p:nvPr/>
        </p:nvPicPr>
        <p:blipFill>
          <a:blip r:embed="rId12">
            <a:extLst/>
          </a:blip>
          <a:stretch>
            <a:fillRect/>
          </a:stretch>
        </p:blipFill>
        <p:spPr>
          <a:xfrm>
            <a:off x="7565407" y="5248534"/>
            <a:ext cx="1126538" cy="617282"/>
          </a:xfrm>
          <a:prstGeom prst="rect">
            <a:avLst/>
          </a:prstGeom>
          <a:ln w="12700">
            <a:miter lim="400000"/>
          </a:ln>
        </p:spPr>
      </p:pic>
      <p:pic>
        <p:nvPicPr>
          <p:cNvPr id="57" name="iso-logo.jpg"/>
          <p:cNvPicPr/>
          <p:nvPr/>
        </p:nvPicPr>
        <p:blipFill>
          <a:blip r:embed="rId13">
            <a:extLst/>
          </a:blip>
          <a:stretch>
            <a:fillRect/>
          </a:stretch>
        </p:blipFill>
        <p:spPr>
          <a:xfrm>
            <a:off x="7779871" y="4255109"/>
            <a:ext cx="713981" cy="713981"/>
          </a:xfrm>
          <a:prstGeom prst="rect">
            <a:avLst/>
          </a:prstGeom>
          <a:ln w="12700">
            <a:miter lim="400000"/>
          </a:ln>
        </p:spPr>
      </p:pic>
      <p:sp>
        <p:nvSpPr>
          <p:cNvPr id="58" name="Shape 969"/>
          <p:cNvSpPr/>
          <p:nvPr/>
        </p:nvSpPr>
        <p:spPr>
          <a:xfrm>
            <a:off x="7260131" y="1820003"/>
            <a:ext cx="1776568" cy="4339008"/>
          </a:xfrm>
          <a:prstGeom prst="rect">
            <a:avLst/>
          </a:prstGeom>
          <a:ln w="25400">
            <a:solidFill>
              <a:srgbClr val="5592DA">
                <a:alpha val="36705"/>
              </a:srgbClr>
            </a:solidFill>
            <a:miter lim="400000"/>
          </a:ln>
        </p:spPr>
        <p:txBody>
          <a:bodyPr lIns="0" tIns="0" rIns="0" bIns="0" anchor="ctr"/>
          <a:lstStyle/>
          <a:p>
            <a:pPr lvl="0" algn="l">
              <a:defRPr sz="3200" b="1">
                <a:solidFill>
                  <a:srgbClr val="F4D13E"/>
                </a:solidFill>
                <a:latin typeface="Helvetica"/>
                <a:ea typeface="Helvetica"/>
                <a:cs typeface="Helvetica"/>
                <a:sym typeface="Helvetica"/>
              </a:defRPr>
            </a:pPr>
            <a:endParaRPr/>
          </a:p>
        </p:txBody>
      </p:sp>
      <p:sp>
        <p:nvSpPr>
          <p:cNvPr id="59" name="Shape 359"/>
          <p:cNvSpPr/>
          <p:nvPr/>
        </p:nvSpPr>
        <p:spPr>
          <a:xfrm>
            <a:off x="7024793" y="1157071"/>
            <a:ext cx="2320855" cy="608713"/>
          </a:xfrm>
          <a:prstGeom prst="rect">
            <a:avLst/>
          </a:prstGeom>
          <a:ln w="12700">
            <a:miter lim="400000"/>
          </a:ln>
          <a:extLst>
            <a:ext uri="{C572A759-6A51-4108-AA02-DFA0A04FC94B}">
              <ma14:wrappingTextBoxFlag xmlns:ma14="http://schemas.microsoft.com/office/mac/drawingml/2011/main" xmlns="" val="1"/>
            </a:ext>
          </a:extLst>
        </p:spPr>
        <p:txBody>
          <a:bodyPr wrap="square" lIns="27093" tIns="27093" rIns="27093" bIns="27093" anchor="ctr">
            <a:spAutoFit/>
          </a:bodyPr>
          <a:lstStyle>
            <a:lvl1pPr algn="l" defTabSz="912812">
              <a:spcBef>
                <a:spcPts val="1200"/>
              </a:spcBef>
              <a:defRPr sz="1500">
                <a:solidFill>
                  <a:srgbClr val="3C3E3E"/>
                </a:solidFill>
                <a:latin typeface="Helvetica Neue Medium"/>
                <a:ea typeface="Helvetica Neue Medium"/>
                <a:cs typeface="Helvetica Neue Medium"/>
                <a:sym typeface="Helvetica Neue Medium"/>
              </a:defRPr>
            </a:lvl1pPr>
          </a:lstStyle>
          <a:p>
            <a:pPr lvl="0" algn="ctr">
              <a:defRPr sz="1800">
                <a:solidFill>
                  <a:srgbClr val="000000"/>
                </a:solidFill>
              </a:defRPr>
            </a:pPr>
            <a:r>
              <a:rPr lang="en-US" sz="1800" b="1" dirty="0" smtClean="0">
                <a:solidFill>
                  <a:schemeClr val="bg1"/>
                </a:solidFill>
                <a:latin typeface="Helvetica Neue"/>
                <a:cs typeface="Helvetica Neue"/>
              </a:rPr>
              <a:t>With security in mind</a:t>
            </a:r>
            <a:endParaRPr sz="1800" b="1" dirty="0">
              <a:solidFill>
                <a:schemeClr val="bg1"/>
              </a:solidFill>
              <a:latin typeface="Helvetica Neue"/>
              <a:cs typeface="Helvetica Neue"/>
            </a:endParaRPr>
          </a:p>
        </p:txBody>
      </p:sp>
    </p:spTree>
    <p:extLst>
      <p:ext uri="{BB962C8B-B14F-4D97-AF65-F5344CB8AC3E}">
        <p14:creationId xmlns:p14="http://schemas.microsoft.com/office/powerpoint/2010/main" val="6239360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20414" y="-3965"/>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30</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smtClean="0">
                <a:solidFill>
                  <a:schemeClr val="bg1"/>
                </a:solidFill>
                <a:latin typeface="Helvetica Neue"/>
                <a:ea typeface="ＭＳ Ｐゴシック" charset="0"/>
                <a:cs typeface="Helvetica Neue"/>
              </a:rPr>
              <a:t>Cloud Foundry - Services</a:t>
            </a:r>
            <a:endParaRPr lang="en-US" sz="2800" b="1" dirty="0">
              <a:solidFill>
                <a:schemeClr val="bg1"/>
              </a:solidFill>
              <a:latin typeface="Helvetica Neue"/>
              <a:cs typeface="Helvetica Neue"/>
            </a:endParaRPr>
          </a:p>
        </p:txBody>
      </p:sp>
      <p:sp>
        <p:nvSpPr>
          <p:cNvPr id="2" name="Rounded Rectangle 1"/>
          <p:cNvSpPr/>
          <p:nvPr/>
        </p:nvSpPr>
        <p:spPr>
          <a:xfrm>
            <a:off x="20414" y="1088640"/>
            <a:ext cx="9132581" cy="4761627"/>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Content Placeholder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37429" y="1204392"/>
            <a:ext cx="8534549" cy="4585395"/>
          </a:xfrm>
          <a:prstGeom prst="rect">
            <a:avLst/>
          </a:prstGeom>
        </p:spPr>
      </p:pic>
    </p:spTree>
    <p:extLst>
      <p:ext uri="{BB962C8B-B14F-4D97-AF65-F5344CB8AC3E}">
        <p14:creationId xmlns:p14="http://schemas.microsoft.com/office/powerpoint/2010/main" val="23305208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20414" y="-3965"/>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31</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smtClean="0">
                <a:solidFill>
                  <a:schemeClr val="bg1"/>
                </a:solidFill>
                <a:latin typeface="Helvetica Neue"/>
                <a:ea typeface="ＭＳ Ｐゴシック" charset="0"/>
                <a:cs typeface="Helvetica Neue"/>
              </a:rPr>
              <a:t>12 Factors for cloud development</a:t>
            </a:r>
            <a:endParaRPr lang="en-US" sz="2800" b="1" dirty="0">
              <a:solidFill>
                <a:schemeClr val="bg1"/>
              </a:solidFill>
              <a:latin typeface="Helvetica Neue"/>
              <a:cs typeface="Helvetica Neue"/>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4058" y="637357"/>
            <a:ext cx="4758067" cy="5730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3"/>
          <p:cNvSpPr>
            <a:spLocks noChangeArrowheads="1"/>
          </p:cNvSpPr>
          <p:nvPr/>
        </p:nvSpPr>
        <p:spPr bwMode="auto">
          <a:xfrm>
            <a:off x="3217794" y="6501729"/>
            <a:ext cx="2221005" cy="37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p>
            <a:r>
              <a:rPr lang="en-US" sz="2000" dirty="0">
                <a:solidFill>
                  <a:srgbClr val="FFFFFF"/>
                </a:solidFill>
                <a:cs typeface="Helvetica Light" charset="0"/>
              </a:rPr>
              <a:t>http://12factor.net/</a:t>
            </a:r>
          </a:p>
        </p:txBody>
      </p:sp>
    </p:spTree>
    <p:extLst>
      <p:ext uri="{BB962C8B-B14F-4D97-AF65-F5344CB8AC3E}">
        <p14:creationId xmlns:p14="http://schemas.microsoft.com/office/powerpoint/2010/main" val="23305208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20414" y="-3965"/>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32</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smtClean="0">
                <a:solidFill>
                  <a:schemeClr val="bg1"/>
                </a:solidFill>
                <a:latin typeface="Helvetica Neue"/>
                <a:ea typeface="ＭＳ Ｐゴシック" charset="0"/>
                <a:cs typeface="Helvetica Neue"/>
              </a:rPr>
              <a:t>9 rules for cloud applications</a:t>
            </a:r>
            <a:endParaRPr lang="en-US" sz="2800" b="1" dirty="0">
              <a:solidFill>
                <a:schemeClr val="bg1"/>
              </a:solidFill>
              <a:latin typeface="Helvetica Neue"/>
              <a:cs typeface="Helvetica Neue"/>
            </a:endParaRPr>
          </a:p>
        </p:txBody>
      </p:sp>
      <p:sp>
        <p:nvSpPr>
          <p:cNvPr id="12" name="Text Placeholder 2"/>
          <p:cNvSpPr txBox="1">
            <a:spLocks/>
          </p:cNvSpPr>
          <p:nvPr/>
        </p:nvSpPr>
        <p:spPr>
          <a:xfrm>
            <a:off x="457200" y="1185480"/>
            <a:ext cx="8229600" cy="45259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22368" indent="-522368" algn="l">
              <a:buFont typeface="Helvetica Neue" charset="0"/>
              <a:buAutoNum type="arabicPeriod"/>
            </a:pPr>
            <a:r>
              <a:rPr lang="en-US" sz="2200" dirty="0" smtClean="0">
                <a:solidFill>
                  <a:srgbClr val="FFFFFF"/>
                </a:solidFill>
                <a:latin typeface="Arial" charset="0"/>
                <a:ea typeface="MS PGothic" charset="0"/>
                <a:cs typeface="Arial" charset="0"/>
              </a:rPr>
              <a:t>Don’t code your application directly to a specific topology</a:t>
            </a:r>
          </a:p>
          <a:p>
            <a:pPr marL="522368" indent="-522368" algn="l">
              <a:buFont typeface="Helvetica Neue" charset="0"/>
              <a:buAutoNum type="arabicPeriod"/>
            </a:pPr>
            <a:r>
              <a:rPr lang="en-US" sz="2200" dirty="0" smtClean="0">
                <a:solidFill>
                  <a:srgbClr val="FFFFFF"/>
                </a:solidFill>
                <a:latin typeface="Arial" charset="0"/>
                <a:ea typeface="MS PGothic" charset="0"/>
                <a:cs typeface="Arial" charset="0"/>
              </a:rPr>
              <a:t>Don’t assume the local file system is permanent</a:t>
            </a:r>
          </a:p>
          <a:p>
            <a:pPr marL="522368" indent="-522368" algn="l">
              <a:buFont typeface="Helvetica Neue" charset="0"/>
              <a:buAutoNum type="arabicPeriod"/>
            </a:pPr>
            <a:r>
              <a:rPr lang="en-US" sz="2200" dirty="0" smtClean="0">
                <a:solidFill>
                  <a:srgbClr val="FFFFFF"/>
                </a:solidFill>
                <a:latin typeface="Arial" charset="0"/>
                <a:ea typeface="MS PGothic" charset="0"/>
                <a:cs typeface="Arial" charset="0"/>
              </a:rPr>
              <a:t>Don’t keep session state in your application</a:t>
            </a:r>
          </a:p>
          <a:p>
            <a:pPr marL="522368" indent="-522368" algn="l">
              <a:buFont typeface="Helvetica Neue" charset="0"/>
              <a:buAutoNum type="arabicPeriod"/>
            </a:pPr>
            <a:r>
              <a:rPr lang="en-US" sz="2200" dirty="0" smtClean="0">
                <a:solidFill>
                  <a:srgbClr val="FFFFFF"/>
                </a:solidFill>
                <a:latin typeface="Arial" charset="0"/>
                <a:ea typeface="MS PGothic" charset="0"/>
                <a:cs typeface="Arial" charset="0"/>
              </a:rPr>
              <a:t>Don’t log to the file system</a:t>
            </a:r>
          </a:p>
          <a:p>
            <a:pPr marL="522368" indent="-522368" algn="l">
              <a:buFont typeface="Helvetica Neue" charset="0"/>
              <a:buAutoNum type="arabicPeriod"/>
            </a:pPr>
            <a:r>
              <a:rPr lang="en-US" sz="2200" dirty="0" smtClean="0">
                <a:solidFill>
                  <a:srgbClr val="FFFFFF"/>
                </a:solidFill>
                <a:latin typeface="Arial" charset="0"/>
                <a:ea typeface="MS PGothic" charset="0"/>
                <a:cs typeface="Arial" charset="0"/>
              </a:rPr>
              <a:t>Don’t assume any specific infrastructure dependency</a:t>
            </a:r>
          </a:p>
          <a:p>
            <a:pPr marL="522368" indent="-522368" algn="l">
              <a:buFont typeface="Helvetica Neue" charset="0"/>
              <a:buAutoNum type="arabicPeriod"/>
            </a:pPr>
            <a:r>
              <a:rPr lang="en-US" sz="2200" dirty="0" smtClean="0">
                <a:solidFill>
                  <a:srgbClr val="FFFFFF"/>
                </a:solidFill>
                <a:latin typeface="Arial" charset="0"/>
                <a:ea typeface="MS PGothic" charset="0"/>
                <a:cs typeface="Arial" charset="0"/>
              </a:rPr>
              <a:t>Don’t use infrastructure APIs from within your application</a:t>
            </a:r>
          </a:p>
          <a:p>
            <a:pPr marL="522368" indent="-522368" algn="l">
              <a:buFont typeface="Helvetica Neue" charset="0"/>
              <a:buAutoNum type="arabicPeriod"/>
            </a:pPr>
            <a:r>
              <a:rPr lang="en-US" sz="2200" dirty="0" smtClean="0">
                <a:solidFill>
                  <a:srgbClr val="FFFFFF"/>
                </a:solidFill>
                <a:latin typeface="Arial" charset="0"/>
                <a:ea typeface="MS PGothic" charset="0"/>
                <a:cs typeface="Arial" charset="0"/>
              </a:rPr>
              <a:t>Don’t use obscure protocols</a:t>
            </a:r>
          </a:p>
          <a:p>
            <a:pPr marL="522368" indent="-522368" algn="l">
              <a:buFont typeface="Helvetica Neue" charset="0"/>
              <a:buAutoNum type="arabicPeriod"/>
            </a:pPr>
            <a:r>
              <a:rPr lang="en-US" sz="2200" dirty="0" smtClean="0">
                <a:solidFill>
                  <a:srgbClr val="FFFFFF"/>
                </a:solidFill>
                <a:latin typeface="Arial" charset="0"/>
                <a:ea typeface="MS PGothic" charset="0"/>
                <a:cs typeface="Arial" charset="0"/>
              </a:rPr>
              <a:t>Don’t rely on OS-specific features</a:t>
            </a:r>
          </a:p>
          <a:p>
            <a:pPr marL="522368" indent="-522368" algn="l">
              <a:buFont typeface="Helvetica Neue" charset="0"/>
              <a:buAutoNum type="arabicPeriod"/>
            </a:pPr>
            <a:r>
              <a:rPr lang="en-US" sz="2200" dirty="0" smtClean="0">
                <a:solidFill>
                  <a:srgbClr val="FFFFFF"/>
                </a:solidFill>
                <a:latin typeface="Arial" charset="0"/>
                <a:ea typeface="MS PGothic" charset="0"/>
                <a:cs typeface="Arial" charset="0"/>
              </a:rPr>
              <a:t>Don’t manually install your application</a:t>
            </a:r>
          </a:p>
          <a:p>
            <a:pPr marL="522368" indent="-522368" algn="l">
              <a:buFont typeface="Helvetica Neue" charset="0"/>
              <a:buAutoNum type="arabicPeriod"/>
            </a:pPr>
            <a:endParaRPr lang="en-US" sz="2200" dirty="0" smtClean="0">
              <a:solidFill>
                <a:srgbClr val="FFFFFF"/>
              </a:solidFill>
              <a:latin typeface="Arial" charset="0"/>
              <a:ea typeface="MS PGothic" charset="0"/>
              <a:cs typeface="Arial" charset="0"/>
            </a:endParaRPr>
          </a:p>
          <a:p>
            <a:pPr marL="522368" indent="-522368" algn="l"/>
            <a:r>
              <a:rPr lang="en-US" sz="1300" dirty="0" smtClean="0">
                <a:solidFill>
                  <a:srgbClr val="FFFFFF"/>
                </a:solidFill>
                <a:latin typeface="Arial" charset="0"/>
                <a:ea typeface="MS PGothic" charset="0"/>
                <a:cs typeface="Arial" charset="0"/>
              </a:rPr>
              <a:t>Read the article : </a:t>
            </a:r>
            <a:r>
              <a:rPr lang="en-US" sz="1300" dirty="0" smtClean="0">
                <a:solidFill>
                  <a:srgbClr val="FFFFFF"/>
                </a:solidFill>
                <a:latin typeface="Arial" charset="0"/>
                <a:ea typeface="MS PGothic" charset="0"/>
                <a:cs typeface="Arial" charset="0"/>
                <a:hlinkClick r:id="rId5"/>
              </a:rPr>
              <a:t>http://www.ibm.com/developerworks/websphere/techjournal/1404_brown/1404_brown.html</a:t>
            </a:r>
            <a:endParaRPr lang="en-US" sz="1300" dirty="0">
              <a:solidFill>
                <a:srgbClr val="FFFFFF"/>
              </a:solidFill>
              <a:latin typeface="Arial" charset="0"/>
              <a:ea typeface="MS PGothic" charset="0"/>
              <a:cs typeface="Arial" charset="0"/>
            </a:endParaRPr>
          </a:p>
        </p:txBody>
      </p:sp>
    </p:spTree>
    <p:extLst>
      <p:ext uri="{BB962C8B-B14F-4D97-AF65-F5344CB8AC3E}">
        <p14:creationId xmlns:p14="http://schemas.microsoft.com/office/powerpoint/2010/main" val="23305208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20414" y="-3965"/>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33</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smtClean="0">
                <a:solidFill>
                  <a:schemeClr val="bg1"/>
                </a:solidFill>
                <a:latin typeface="Helvetica Neue"/>
                <a:ea typeface="ＭＳ Ｐゴシック" charset="0"/>
                <a:cs typeface="Helvetica Neue"/>
              </a:rPr>
              <a:t>Monolith vs. </a:t>
            </a:r>
            <a:r>
              <a:rPr lang="en-US" sz="2800" b="1" dirty="0" err="1" smtClean="0">
                <a:solidFill>
                  <a:schemeClr val="bg1"/>
                </a:solidFill>
                <a:latin typeface="Helvetica Neue"/>
                <a:ea typeface="ＭＳ Ｐゴシック" charset="0"/>
                <a:cs typeface="Helvetica Neue"/>
              </a:rPr>
              <a:t>Microservices</a:t>
            </a:r>
            <a:endParaRPr lang="en-US" sz="2800" b="1" dirty="0">
              <a:solidFill>
                <a:schemeClr val="bg1"/>
              </a:solidFill>
              <a:latin typeface="Helvetica Neue"/>
              <a:cs typeface="Helvetica Neue"/>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5341" y="973572"/>
            <a:ext cx="2015877" cy="2873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838091" y="3940461"/>
            <a:ext cx="2959545" cy="72107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square" lIns="35717" tIns="35717" rIns="35717" bIns="35717" spcCol="26788" anchor="ctr">
            <a:spAutoFit/>
          </a:bodyPr>
          <a:lstStyle/>
          <a:p>
            <a:pPr latinLnBrk="1" hangingPunct="0">
              <a:defRPr/>
            </a:pPr>
            <a:r>
              <a:rPr lang="en-US" sz="1400" dirty="0">
                <a:solidFill>
                  <a:srgbClr val="FFFFFF"/>
                </a:solidFill>
                <a:ea typeface="MS PGothic" pitchFamily="34" charset="-128"/>
              </a:rPr>
              <a:t>“To make error is human. To propagate error to all server in automatic way is </a:t>
            </a:r>
            <a:endParaRPr lang="en-US" sz="1400" dirty="0" smtClean="0">
              <a:solidFill>
                <a:srgbClr val="FFFFFF"/>
              </a:solidFill>
              <a:ea typeface="MS PGothic" pitchFamily="34" charset="-128"/>
            </a:endParaRPr>
          </a:p>
          <a:p>
            <a:pPr latinLnBrk="1" hangingPunct="0">
              <a:defRPr/>
            </a:pPr>
            <a:r>
              <a:rPr lang="en-US" sz="1400" strike="sngStrike" dirty="0" smtClean="0">
                <a:solidFill>
                  <a:srgbClr val="FFFFFF"/>
                </a:solidFill>
                <a:ea typeface="MS PGothic" pitchFamily="34" charset="-128"/>
                <a:hlinkClick r:id="rId6"/>
              </a:rPr>
              <a:t>#</a:t>
            </a:r>
            <a:r>
              <a:rPr lang="en-US" sz="1400" b="1" dirty="0" err="1">
                <a:solidFill>
                  <a:srgbClr val="FFFFFF"/>
                </a:solidFill>
                <a:ea typeface="MS PGothic" pitchFamily="34" charset="-128"/>
                <a:hlinkClick r:id="rId6"/>
              </a:rPr>
              <a:t>devops</a:t>
            </a:r>
            <a:r>
              <a:rPr lang="en-US" sz="1400" dirty="0">
                <a:solidFill>
                  <a:srgbClr val="FFFFFF"/>
                </a:solidFill>
                <a:ea typeface="MS PGothic" pitchFamily="34" charset="-128"/>
              </a:rPr>
              <a:t>.” –</a:t>
            </a:r>
            <a:r>
              <a:rPr lang="en-US" sz="1400" dirty="0">
                <a:solidFill>
                  <a:srgbClr val="FFFFFF"/>
                </a:solidFill>
                <a:ea typeface="MS PGothic" pitchFamily="34" charset="-128"/>
                <a:hlinkClick r:id="rId7" tooltip="https://twitter.com/devops_borat/status/41587168870797312"/>
              </a:rPr>
              <a:t>DevOps Borat</a:t>
            </a:r>
            <a:r>
              <a:rPr lang="en-US" sz="1400" dirty="0">
                <a:solidFill>
                  <a:srgbClr val="FFFFFF"/>
                </a:solidFill>
                <a:ea typeface="MS PGothic" pitchFamily="34" charset="-128"/>
              </a:rPr>
              <a:t>. </a:t>
            </a:r>
            <a:endParaRPr lang="en-US" sz="1400" dirty="0">
              <a:solidFill>
                <a:srgbClr val="FFFFFF"/>
              </a:solidFill>
              <a:sym typeface="Helvetica Light"/>
            </a:endParaRPr>
          </a:p>
        </p:txBody>
      </p:sp>
      <p:pic>
        <p:nvPicPr>
          <p:cNvPr id="1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868" y="820652"/>
            <a:ext cx="5197078" cy="3315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4"/>
          <p:cNvSpPr>
            <a:spLocks noChangeArrowheads="1"/>
          </p:cNvSpPr>
          <p:nvPr/>
        </p:nvSpPr>
        <p:spPr bwMode="auto">
          <a:xfrm>
            <a:off x="341868" y="4424896"/>
            <a:ext cx="5103316" cy="110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p>
            <a:r>
              <a:rPr lang="en-US" sz="1700" dirty="0">
                <a:solidFill>
                  <a:srgbClr val="FFFFFF"/>
                </a:solidFill>
                <a:cs typeface="Helvetica Light" charset="0"/>
              </a:rPr>
              <a:t>With each service being completely different architecture wise and language it is in it would be near impossible for a central “ops” team to manage all the apps.</a:t>
            </a:r>
          </a:p>
        </p:txBody>
      </p:sp>
      <p:sp>
        <p:nvSpPr>
          <p:cNvPr id="18" name="Rectangle 5"/>
          <p:cNvSpPr>
            <a:spLocks noChangeArrowheads="1"/>
          </p:cNvSpPr>
          <p:nvPr/>
        </p:nvSpPr>
        <p:spPr bwMode="auto">
          <a:xfrm>
            <a:off x="407724" y="5653845"/>
            <a:ext cx="45720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p>
            <a:r>
              <a:rPr lang="en-US" sz="1400" dirty="0">
                <a:solidFill>
                  <a:srgbClr val="FFFFFF"/>
                </a:solidFill>
                <a:cs typeface="Helvetica Light" charset="0"/>
              </a:rPr>
              <a:t>For example, if Dave a front-end </a:t>
            </a:r>
            <a:r>
              <a:rPr lang="en-US" sz="1400" dirty="0" err="1">
                <a:solidFill>
                  <a:srgbClr val="FFFFFF"/>
                </a:solidFill>
                <a:cs typeface="Helvetica Light" charset="0"/>
              </a:rPr>
              <a:t>dev</a:t>
            </a:r>
            <a:r>
              <a:rPr lang="en-US" sz="1400" dirty="0">
                <a:solidFill>
                  <a:srgbClr val="FFFFFF"/>
                </a:solidFill>
                <a:cs typeface="Helvetica Light" charset="0"/>
              </a:rPr>
              <a:t> wants to change the color of a button, it would require the whole app to be built, tested, and re-deployed for a tiny change.</a:t>
            </a:r>
          </a:p>
        </p:txBody>
      </p:sp>
    </p:spTree>
    <p:extLst>
      <p:ext uri="{BB962C8B-B14F-4D97-AF65-F5344CB8AC3E}">
        <p14:creationId xmlns:p14="http://schemas.microsoft.com/office/powerpoint/2010/main" val="23305208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20414" y="-3965"/>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34</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err="1" smtClean="0">
                <a:solidFill>
                  <a:schemeClr val="bg1"/>
                </a:solidFill>
                <a:latin typeface="Helvetica Neue"/>
                <a:ea typeface="ＭＳ Ｐゴシック" charset="0"/>
                <a:cs typeface="Helvetica Neue"/>
              </a:rPr>
              <a:t>Microservices</a:t>
            </a:r>
            <a:r>
              <a:rPr lang="en-US" sz="2800" b="1" dirty="0" smtClean="0">
                <a:solidFill>
                  <a:schemeClr val="bg1"/>
                </a:solidFill>
                <a:latin typeface="Helvetica Neue"/>
                <a:ea typeface="ＭＳ Ｐゴシック" charset="0"/>
                <a:cs typeface="Helvetica Neue"/>
              </a:rPr>
              <a:t> architecture example</a:t>
            </a:r>
            <a:endParaRPr lang="en-US" sz="2800" b="1" dirty="0">
              <a:solidFill>
                <a:schemeClr val="bg1"/>
              </a:solidFill>
              <a:latin typeface="Helvetica Neue"/>
              <a:cs typeface="Helvetica Neue"/>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7086" y="708301"/>
            <a:ext cx="5270748" cy="477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3"/>
          <p:cNvSpPr>
            <a:spLocks noChangeArrowheads="1"/>
          </p:cNvSpPr>
          <p:nvPr/>
        </p:nvSpPr>
        <p:spPr bwMode="auto">
          <a:xfrm>
            <a:off x="2045724" y="5548855"/>
            <a:ext cx="5262109" cy="49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p>
            <a:pPr algn="ctr"/>
            <a:r>
              <a:rPr lang="en-US" sz="1400" dirty="0">
                <a:cs typeface="Helvetica Light" charset="0"/>
                <a:hlinkClick r:id="rId6"/>
              </a:rPr>
              <a:t>http://microservices-ui-mkamburo-141.mybluemix.net/</a:t>
            </a:r>
            <a:endParaRPr lang="en-US" sz="1400" dirty="0">
              <a:cs typeface="Helvetica Light" charset="0"/>
            </a:endParaRPr>
          </a:p>
          <a:p>
            <a:endParaRPr lang="en-US" sz="1400" dirty="0">
              <a:cs typeface="Helvetica Light" charset="0"/>
            </a:endParaRPr>
          </a:p>
        </p:txBody>
      </p:sp>
      <p:sp>
        <p:nvSpPr>
          <p:cNvPr id="15" name="Rectangle 4"/>
          <p:cNvSpPr>
            <a:spLocks noChangeArrowheads="1"/>
          </p:cNvSpPr>
          <p:nvPr/>
        </p:nvSpPr>
        <p:spPr bwMode="auto">
          <a:xfrm>
            <a:off x="2037086" y="5864701"/>
            <a:ext cx="5270748" cy="49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p>
            <a:pPr algn="ctr"/>
            <a:r>
              <a:rPr lang="en-US" sz="1400" dirty="0">
                <a:cs typeface="Helvetica Light" charset="0"/>
                <a:hlinkClick r:id="rId7"/>
              </a:rPr>
              <a:t>http://microservices-catalogapi-mkamburo-142.mybluemix.net</a:t>
            </a:r>
            <a:endParaRPr lang="en-US" sz="1400" dirty="0">
              <a:cs typeface="Helvetica Light" charset="0"/>
            </a:endParaRPr>
          </a:p>
          <a:p>
            <a:endParaRPr lang="en-US" sz="1400" dirty="0">
              <a:cs typeface="Helvetica Light" charset="0"/>
            </a:endParaRPr>
          </a:p>
        </p:txBody>
      </p:sp>
      <p:sp>
        <p:nvSpPr>
          <p:cNvPr id="17" name="Rectangle 5"/>
          <p:cNvSpPr>
            <a:spLocks noChangeArrowheads="1"/>
          </p:cNvSpPr>
          <p:nvPr/>
        </p:nvSpPr>
        <p:spPr bwMode="auto">
          <a:xfrm>
            <a:off x="1881572" y="6149956"/>
            <a:ext cx="5583094" cy="49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p>
            <a:pPr algn="ctr"/>
            <a:r>
              <a:rPr lang="en-US" sz="1400" dirty="0">
                <a:cs typeface="Helvetica Light" charset="0"/>
                <a:hlinkClick r:id="rId8"/>
              </a:rPr>
              <a:t>http://microservices-ordersapi-mkamburo-141.mybluemix.net/rest/orders</a:t>
            </a:r>
            <a:endParaRPr lang="en-US" sz="1400" dirty="0">
              <a:cs typeface="Helvetica Light" charset="0"/>
            </a:endParaRPr>
          </a:p>
          <a:p>
            <a:pPr algn="ctr"/>
            <a:endParaRPr lang="en-US" sz="1400" dirty="0">
              <a:cs typeface="Helvetica Light" charset="0"/>
            </a:endParaRPr>
          </a:p>
        </p:txBody>
      </p:sp>
    </p:spTree>
    <p:extLst>
      <p:ext uri="{BB962C8B-B14F-4D97-AF65-F5344CB8AC3E}">
        <p14:creationId xmlns:p14="http://schemas.microsoft.com/office/powerpoint/2010/main" val="23305208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20414" y="-3965"/>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35</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smtClean="0">
                <a:solidFill>
                  <a:schemeClr val="bg1"/>
                </a:solidFill>
                <a:latin typeface="Helvetica Neue"/>
                <a:ea typeface="ＭＳ Ｐゴシック" charset="0"/>
                <a:cs typeface="Helvetica Neue"/>
              </a:rPr>
              <a:t>Links</a:t>
            </a:r>
            <a:endParaRPr lang="en-US" sz="2800" b="1" dirty="0">
              <a:solidFill>
                <a:schemeClr val="bg1"/>
              </a:solidFill>
              <a:latin typeface="Helvetica Neue"/>
              <a:cs typeface="Helvetica Neue"/>
            </a:endParaRPr>
          </a:p>
        </p:txBody>
      </p:sp>
      <p:sp>
        <p:nvSpPr>
          <p:cNvPr id="12" name="Text Placeholder 2"/>
          <p:cNvSpPr txBox="1">
            <a:spLocks/>
          </p:cNvSpPr>
          <p:nvPr/>
        </p:nvSpPr>
        <p:spPr>
          <a:xfrm>
            <a:off x="457200" y="786240"/>
            <a:ext cx="8229600" cy="5339923"/>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dirty="0" smtClean="0">
                <a:solidFill>
                  <a:srgbClr val="FFFFFF"/>
                </a:solidFill>
                <a:latin typeface="Arial" charset="0"/>
                <a:ea typeface="MS PGothic" charset="0"/>
                <a:cs typeface="Arial" charset="0"/>
                <a:hlinkClick r:id="rId5"/>
              </a:rPr>
              <a:t>https://www.youtube.com/watch?v=p48KslXmP7A</a:t>
            </a:r>
            <a:endParaRPr lang="en-US" dirty="0" smtClean="0">
              <a:solidFill>
                <a:srgbClr val="FFFFFF"/>
              </a:solidFill>
              <a:latin typeface="Arial" charset="0"/>
              <a:ea typeface="MS PGothic" charset="0"/>
              <a:cs typeface="Arial" charset="0"/>
            </a:endParaRPr>
          </a:p>
          <a:p>
            <a:pPr marL="457200" indent="-457200" algn="l">
              <a:buFont typeface="Arial"/>
              <a:buChar char="•"/>
            </a:pPr>
            <a:r>
              <a:rPr lang="en-US" dirty="0" smtClean="0">
                <a:solidFill>
                  <a:srgbClr val="FFFFFF"/>
                </a:solidFill>
                <a:latin typeface="Arial" charset="0"/>
                <a:ea typeface="MS PGothic" charset="0"/>
                <a:cs typeface="Arial" charset="0"/>
                <a:hlinkClick r:id="rId6"/>
              </a:rPr>
              <a:t>http://cloudacademy.com/blog/cloud-foundry-components/</a:t>
            </a:r>
            <a:endParaRPr lang="en-US" dirty="0" smtClean="0">
              <a:solidFill>
                <a:srgbClr val="FFFFFF"/>
              </a:solidFill>
              <a:latin typeface="Arial" charset="0"/>
              <a:ea typeface="MS PGothic" charset="0"/>
              <a:cs typeface="Arial" charset="0"/>
            </a:endParaRPr>
          </a:p>
          <a:p>
            <a:pPr marL="457200" indent="-457200" algn="l">
              <a:buFont typeface="Arial"/>
              <a:buChar char="•"/>
            </a:pPr>
            <a:r>
              <a:rPr lang="en-US" dirty="0" smtClean="0">
                <a:solidFill>
                  <a:srgbClr val="FFFFFF"/>
                </a:solidFill>
                <a:latin typeface="Arial" charset="0"/>
                <a:ea typeface="MS PGothic" charset="0"/>
                <a:cs typeface="Arial" charset="0"/>
                <a:hlinkClick r:id="rId7"/>
              </a:rPr>
              <a:t>https://developer.ibm.com/bluemix/2015/03/16/sample-application-using-microservices-bluemix/</a:t>
            </a:r>
            <a:endParaRPr lang="en-US" dirty="0" smtClean="0">
              <a:solidFill>
                <a:srgbClr val="FFFFFF"/>
              </a:solidFill>
              <a:latin typeface="Arial" charset="0"/>
              <a:ea typeface="MS PGothic" charset="0"/>
              <a:cs typeface="Arial" charset="0"/>
            </a:endParaRPr>
          </a:p>
          <a:p>
            <a:pPr marL="457200" indent="-457200" algn="l">
              <a:buFont typeface="Arial"/>
              <a:buChar char="•"/>
            </a:pPr>
            <a:r>
              <a:rPr lang="en-US" dirty="0" smtClean="0">
                <a:solidFill>
                  <a:srgbClr val="FFFFFF"/>
                </a:solidFill>
                <a:latin typeface="Arial" charset="0"/>
                <a:ea typeface="MS PGothic" charset="0"/>
                <a:cs typeface="Arial" charset="0"/>
                <a:hlinkClick r:id="rId8"/>
              </a:rPr>
              <a:t>https://www.youtube.com/watch?v=y4zor2y-yck</a:t>
            </a:r>
            <a:endParaRPr lang="en-US" dirty="0" smtClean="0">
              <a:solidFill>
                <a:srgbClr val="FFFFFF"/>
              </a:solidFill>
              <a:latin typeface="Arial" charset="0"/>
              <a:ea typeface="MS PGothic" charset="0"/>
              <a:cs typeface="Arial" charset="0"/>
            </a:endParaRPr>
          </a:p>
          <a:p>
            <a:pPr marL="457200" indent="-457200" algn="l">
              <a:buFont typeface="Arial"/>
              <a:buChar char="•"/>
            </a:pPr>
            <a:r>
              <a:rPr lang="en-US" dirty="0">
                <a:solidFill>
                  <a:srgbClr val="FFFFFF"/>
                </a:solidFill>
                <a:latin typeface="Arial" charset="0"/>
                <a:ea typeface="MS PGothic" charset="0"/>
                <a:cs typeface="Arial" charset="0"/>
                <a:hlinkClick r:id="rId9"/>
              </a:rPr>
              <a:t>https://</a:t>
            </a:r>
            <a:r>
              <a:rPr lang="en-US" dirty="0" smtClean="0">
                <a:solidFill>
                  <a:srgbClr val="FFFFFF"/>
                </a:solidFill>
                <a:latin typeface="Arial" charset="0"/>
                <a:ea typeface="MS PGothic" charset="0"/>
                <a:cs typeface="Arial" charset="0"/>
                <a:hlinkClick r:id="rId9"/>
              </a:rPr>
              <a:t>www.youtube.com/watch?v=oXExLtmw0q4</a:t>
            </a:r>
            <a:endParaRPr lang="en-US" dirty="0" smtClean="0">
              <a:solidFill>
                <a:srgbClr val="FFFFFF"/>
              </a:solidFill>
              <a:latin typeface="Arial" charset="0"/>
              <a:ea typeface="MS PGothic" charset="0"/>
              <a:cs typeface="Arial" charset="0"/>
            </a:endParaRPr>
          </a:p>
          <a:p>
            <a:pPr algn="l"/>
            <a:endParaRPr lang="en-US" dirty="0" smtClean="0">
              <a:solidFill>
                <a:srgbClr val="FFFFFF"/>
              </a:solidFill>
              <a:latin typeface="Arial" charset="0"/>
              <a:ea typeface="MS PGothic" charset="0"/>
              <a:cs typeface="Arial" charset="0"/>
            </a:endParaRPr>
          </a:p>
          <a:p>
            <a:pPr marL="457200" indent="-457200" algn="l">
              <a:buFont typeface="Arial"/>
              <a:buChar char="•"/>
            </a:pPr>
            <a:endParaRPr lang="en-US" dirty="0" smtClean="0">
              <a:solidFill>
                <a:srgbClr val="FFFFFF"/>
              </a:solidFill>
              <a:latin typeface="Arial" charset="0"/>
              <a:ea typeface="MS PGothic" charset="0"/>
              <a:cs typeface="Arial" charset="0"/>
            </a:endParaRPr>
          </a:p>
          <a:p>
            <a:pPr marL="457200" indent="-457200" algn="l">
              <a:buFont typeface="Arial"/>
              <a:buChar char="•"/>
            </a:pPr>
            <a:endParaRPr lang="en-US" dirty="0" smtClean="0">
              <a:solidFill>
                <a:srgbClr val="FFFFFF"/>
              </a:solidFill>
              <a:latin typeface="Arial" charset="0"/>
              <a:ea typeface="MS PGothic" charset="0"/>
              <a:cs typeface="Arial" charset="0"/>
            </a:endParaRPr>
          </a:p>
          <a:p>
            <a:pPr marL="457200" indent="-457200" algn="l">
              <a:buFont typeface="Arial"/>
              <a:buChar char="•"/>
            </a:pPr>
            <a:endParaRPr lang="en-US" dirty="0" smtClean="0">
              <a:solidFill>
                <a:srgbClr val="FFFFFF"/>
              </a:solidFill>
              <a:latin typeface="Arial" charset="0"/>
              <a:ea typeface="MS PGothic" charset="0"/>
              <a:cs typeface="Arial" charset="0"/>
            </a:endParaRPr>
          </a:p>
          <a:p>
            <a:pPr marL="457200" indent="-457200" algn="l">
              <a:buFont typeface="Arial"/>
              <a:buChar char="•"/>
            </a:pPr>
            <a:endParaRPr lang="en-US" dirty="0">
              <a:solidFill>
                <a:srgbClr val="FFFFFF"/>
              </a:solidFill>
              <a:latin typeface="Arial" charset="0"/>
              <a:ea typeface="MS PGothic" charset="0"/>
              <a:cs typeface="Arial" charset="0"/>
            </a:endParaRPr>
          </a:p>
        </p:txBody>
      </p:sp>
    </p:spTree>
    <p:extLst>
      <p:ext uri="{BB962C8B-B14F-4D97-AF65-F5344CB8AC3E}">
        <p14:creationId xmlns:p14="http://schemas.microsoft.com/office/powerpoint/2010/main" val="23305208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4210" r="30191"/>
          <a:stretch/>
        </p:blipFill>
        <p:spPr>
          <a:xfrm>
            <a:off x="-1" y="0"/>
            <a:ext cx="9175531" cy="6858000"/>
          </a:xfrm>
          <a:prstGeom prst="rect">
            <a:avLst/>
          </a:prstGeom>
        </p:spPr>
      </p:pic>
      <p:sp>
        <p:nvSpPr>
          <p:cNvPr id="84" name="Rounded Rectangle 83"/>
          <p:cNvSpPr/>
          <p:nvPr/>
        </p:nvSpPr>
        <p:spPr bwMode="auto">
          <a:xfrm>
            <a:off x="12034" y="2057400"/>
            <a:ext cx="9144000" cy="2555543"/>
          </a:xfrm>
          <a:prstGeom prst="roundRect">
            <a:avLst>
              <a:gd name="adj" fmla="val 8136"/>
            </a:avLst>
          </a:prstGeom>
          <a:solidFill>
            <a:schemeClr val="tx1">
              <a:alpha val="70000"/>
            </a:schemeClr>
          </a:solidFill>
          <a:ln w="1905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5400" b="1" dirty="0" smtClean="0">
              <a:solidFill>
                <a:srgbClr val="FFFFFF"/>
              </a:solidFill>
              <a:ea typeface="ＭＳ Ｐゴシック" charset="0"/>
            </a:endParaRPr>
          </a:p>
        </p:txBody>
      </p:sp>
      <p:sp>
        <p:nvSpPr>
          <p:cNvPr id="85" name="Rectangle 84"/>
          <p:cNvSpPr/>
          <p:nvPr/>
        </p:nvSpPr>
        <p:spPr>
          <a:xfrm>
            <a:off x="3536089" y="2062507"/>
            <a:ext cx="3002532" cy="830997"/>
          </a:xfrm>
          <a:prstGeom prst="rect">
            <a:avLst/>
          </a:prstGeom>
        </p:spPr>
        <p:txBody>
          <a:bodyPr wrap="none" anchor="b" anchorCtr="1">
            <a:spAutoFit/>
          </a:bodyPr>
          <a:lstStyle/>
          <a:p>
            <a:pPr algn="ctr">
              <a:defRPr sz="1800"/>
            </a:pPr>
            <a:r>
              <a:rPr lang="cs-CZ" sz="4800" b="1" dirty="0" err="1" smtClean="0">
                <a:solidFill>
                  <a:srgbClr val="FFFFFF"/>
                </a:solidFill>
                <a:latin typeface="Helvetica Neue Thin"/>
                <a:ea typeface="Helvetica Neue Thin"/>
                <a:cs typeface="Helvetica Neue Thin"/>
                <a:sym typeface="Helvetica Neue Thin"/>
              </a:rPr>
              <a:t>Thank</a:t>
            </a:r>
            <a:r>
              <a:rPr lang="cs-CZ" sz="4800" b="1" dirty="0" smtClean="0">
                <a:solidFill>
                  <a:srgbClr val="FFFFFF"/>
                </a:solidFill>
                <a:latin typeface="Helvetica Neue Thin"/>
                <a:ea typeface="Helvetica Neue Thin"/>
                <a:cs typeface="Helvetica Neue Thin"/>
                <a:sym typeface="Helvetica Neue Thin"/>
              </a:rPr>
              <a:t> </a:t>
            </a:r>
            <a:r>
              <a:rPr lang="cs-CZ" sz="4800" b="1" dirty="0" err="1" smtClean="0">
                <a:solidFill>
                  <a:srgbClr val="FFFFFF"/>
                </a:solidFill>
                <a:latin typeface="Helvetica Neue Thin"/>
                <a:ea typeface="Helvetica Neue Thin"/>
                <a:cs typeface="Helvetica Neue Thin"/>
                <a:sym typeface="Helvetica Neue Thin"/>
              </a:rPr>
              <a:t>you</a:t>
            </a:r>
            <a:r>
              <a:rPr lang="cs-CZ" sz="4800" b="1" dirty="0" smtClean="0">
                <a:solidFill>
                  <a:srgbClr val="FFFFFF"/>
                </a:solidFill>
                <a:latin typeface="Helvetica Neue Thin"/>
                <a:ea typeface="Helvetica Neue Thin"/>
                <a:cs typeface="Helvetica Neue Thin"/>
                <a:sym typeface="Helvetica Neue Thin"/>
              </a:rPr>
              <a:t>!</a:t>
            </a:r>
            <a:endParaRPr lang="en-US" sz="4800" b="1" dirty="0" smtClean="0">
              <a:solidFill>
                <a:srgbClr val="FFFFFF"/>
              </a:solidFill>
              <a:latin typeface="Helvetica Neue Thin"/>
              <a:ea typeface="Helvetica Neue Thin"/>
              <a:cs typeface="Helvetica Neue Thin"/>
              <a:sym typeface="Helvetica Neue Thin"/>
            </a:endParaRPr>
          </a:p>
        </p:txBody>
      </p:sp>
      <p:sp>
        <p:nvSpPr>
          <p:cNvPr id="21" name="Rectangle 20"/>
          <p:cNvSpPr>
            <a:spLocks noChangeArrowheads="1"/>
          </p:cNvSpPr>
          <p:nvPr/>
        </p:nvSpPr>
        <p:spPr bwMode="auto">
          <a:xfrm>
            <a:off x="2020285" y="3371210"/>
            <a:ext cx="6782516" cy="707882"/>
          </a:xfrm>
          <a:prstGeom prst="rect">
            <a:avLst/>
          </a:prstGeom>
          <a:noFill/>
          <a:ln w="9525">
            <a:noFill/>
            <a:miter lim="800000"/>
            <a:headEnd/>
            <a:tailEnd/>
          </a:ln>
        </p:spPr>
        <p:txBody>
          <a:bodyPr wrap="square" lIns="91435" tIns="45718" rIns="91435" bIns="45718">
            <a:spAutoFit/>
          </a:bodyPr>
          <a:lstStyle/>
          <a:p>
            <a:pPr algn="ctr" defTabSz="912813"/>
            <a:r>
              <a:rPr lang="en-US" sz="4000" b="1" dirty="0" err="1" smtClean="0">
                <a:solidFill>
                  <a:srgbClr val="FF9900"/>
                </a:solidFill>
                <a:latin typeface="Helvetica Neue"/>
                <a:cs typeface="Helvetica Neue"/>
              </a:rPr>
              <a:t>Bluemix.net</a:t>
            </a:r>
            <a:endParaRPr lang="en-US" sz="4000" b="1" dirty="0">
              <a:solidFill>
                <a:srgbClr val="FF9900"/>
              </a:solidFill>
              <a:latin typeface="Helvetica Neue"/>
              <a:cs typeface="Helvetica Neue"/>
            </a:endParaRPr>
          </a:p>
        </p:txBody>
      </p:sp>
      <p:grpSp>
        <p:nvGrpSpPr>
          <p:cNvPr id="12" name="Group 129"/>
          <p:cNvGrpSpPr/>
          <p:nvPr/>
        </p:nvGrpSpPr>
        <p:grpSpPr>
          <a:xfrm>
            <a:off x="1172935" y="2640087"/>
            <a:ext cx="715718" cy="629923"/>
            <a:chOff x="0" y="0"/>
            <a:chExt cx="715717" cy="629921"/>
          </a:xfrm>
        </p:grpSpPr>
        <p:pic>
          <p:nvPicPr>
            <p:cNvPr id="13" name="image86.png"/>
            <p:cNvPicPr/>
            <p:nvPr/>
          </p:nvPicPr>
          <p:blipFill>
            <a:blip r:embed="rId4">
              <a:extLst/>
            </a:blip>
            <a:stretch>
              <a:fillRect/>
            </a:stretch>
          </p:blipFill>
          <p:spPr>
            <a:xfrm>
              <a:off x="156370" y="111285"/>
              <a:ext cx="393030" cy="390695"/>
            </a:xfrm>
            <a:prstGeom prst="rect">
              <a:avLst/>
            </a:prstGeom>
            <a:ln w="12700" cap="flat">
              <a:noFill/>
              <a:miter lim="400000"/>
            </a:ln>
            <a:effectLst/>
          </p:spPr>
        </p:pic>
        <p:pic>
          <p:nvPicPr>
            <p:cNvPr id="14" name="hexagon.png"/>
            <p:cNvPicPr/>
            <p:nvPr/>
          </p:nvPicPr>
          <p:blipFill>
            <a:blip r:embed="rId5">
              <a:extLst/>
            </a:blip>
            <a:stretch>
              <a:fillRect/>
            </a:stretch>
          </p:blipFill>
          <p:spPr>
            <a:xfrm>
              <a:off x="0" y="-1"/>
              <a:ext cx="715718" cy="629923"/>
            </a:xfrm>
            <a:prstGeom prst="rect">
              <a:avLst/>
            </a:prstGeom>
            <a:ln w="12700" cap="flat">
              <a:noFill/>
              <a:miter lim="400000"/>
            </a:ln>
            <a:effectLst/>
          </p:spPr>
        </p:pic>
      </p:grpSp>
      <p:grpSp>
        <p:nvGrpSpPr>
          <p:cNvPr id="15" name="Group 132"/>
          <p:cNvGrpSpPr/>
          <p:nvPr/>
        </p:nvGrpSpPr>
        <p:grpSpPr>
          <a:xfrm>
            <a:off x="2691067" y="5489692"/>
            <a:ext cx="711202" cy="629923"/>
            <a:chOff x="0" y="0"/>
            <a:chExt cx="711201" cy="629921"/>
          </a:xfrm>
        </p:grpSpPr>
        <p:pic>
          <p:nvPicPr>
            <p:cNvPr id="17" name="image85.png"/>
            <p:cNvPicPr/>
            <p:nvPr/>
          </p:nvPicPr>
          <p:blipFill>
            <a:blip r:embed="rId6">
              <a:extLst/>
            </a:blip>
            <a:stretch>
              <a:fillRect/>
            </a:stretch>
          </p:blipFill>
          <p:spPr>
            <a:xfrm>
              <a:off x="141742" y="123994"/>
              <a:ext cx="369494" cy="369633"/>
            </a:xfrm>
            <a:prstGeom prst="rect">
              <a:avLst/>
            </a:prstGeom>
            <a:ln w="12700" cap="flat">
              <a:noFill/>
              <a:miter lim="400000"/>
            </a:ln>
            <a:effectLst/>
          </p:spPr>
        </p:pic>
        <p:pic>
          <p:nvPicPr>
            <p:cNvPr id="22" name="hexagon.png"/>
            <p:cNvPicPr/>
            <p:nvPr/>
          </p:nvPicPr>
          <p:blipFill>
            <a:blip r:embed="rId5">
              <a:extLst/>
            </a:blip>
            <a:stretch>
              <a:fillRect/>
            </a:stretch>
          </p:blipFill>
          <p:spPr>
            <a:xfrm>
              <a:off x="-1" y="-1"/>
              <a:ext cx="711203" cy="629923"/>
            </a:xfrm>
            <a:prstGeom prst="rect">
              <a:avLst/>
            </a:prstGeom>
            <a:ln w="12700" cap="flat">
              <a:noFill/>
              <a:miter lim="400000"/>
            </a:ln>
            <a:effectLst/>
          </p:spPr>
        </p:pic>
      </p:grpSp>
      <p:grpSp>
        <p:nvGrpSpPr>
          <p:cNvPr id="23" name="Group 141"/>
          <p:cNvGrpSpPr/>
          <p:nvPr/>
        </p:nvGrpSpPr>
        <p:grpSpPr>
          <a:xfrm>
            <a:off x="1159239" y="3274967"/>
            <a:ext cx="756358" cy="670562"/>
            <a:chOff x="0" y="0"/>
            <a:chExt cx="756357" cy="670561"/>
          </a:xfrm>
        </p:grpSpPr>
        <p:pic>
          <p:nvPicPr>
            <p:cNvPr id="24" name="image84.png"/>
            <p:cNvPicPr/>
            <p:nvPr/>
          </p:nvPicPr>
          <p:blipFill>
            <a:blip r:embed="rId7">
              <a:extLst/>
            </a:blip>
            <a:stretch>
              <a:fillRect/>
            </a:stretch>
          </p:blipFill>
          <p:spPr>
            <a:xfrm>
              <a:off x="170504" y="127849"/>
              <a:ext cx="415348" cy="414864"/>
            </a:xfrm>
            <a:prstGeom prst="rect">
              <a:avLst/>
            </a:prstGeom>
            <a:ln w="12700" cap="flat">
              <a:noFill/>
              <a:miter lim="400000"/>
            </a:ln>
            <a:effectLst/>
          </p:spPr>
        </p:pic>
        <p:pic>
          <p:nvPicPr>
            <p:cNvPr id="25" name="hexagon.png"/>
            <p:cNvPicPr/>
            <p:nvPr/>
          </p:nvPicPr>
          <p:blipFill>
            <a:blip r:embed="rId5">
              <a:extLst/>
            </a:blip>
            <a:stretch>
              <a:fillRect/>
            </a:stretch>
          </p:blipFill>
          <p:spPr>
            <a:xfrm>
              <a:off x="-1" y="-1"/>
              <a:ext cx="756359" cy="670563"/>
            </a:xfrm>
            <a:prstGeom prst="rect">
              <a:avLst/>
            </a:prstGeom>
            <a:ln w="12700" cap="flat">
              <a:noFill/>
              <a:miter lim="400000"/>
            </a:ln>
            <a:effectLst/>
          </p:spPr>
        </p:pic>
      </p:grpSp>
      <p:grpSp>
        <p:nvGrpSpPr>
          <p:cNvPr id="26" name="Group 144"/>
          <p:cNvGrpSpPr/>
          <p:nvPr/>
        </p:nvGrpSpPr>
        <p:grpSpPr>
          <a:xfrm>
            <a:off x="606788" y="2294598"/>
            <a:ext cx="756359" cy="666047"/>
            <a:chOff x="0" y="0"/>
            <a:chExt cx="756357" cy="666046"/>
          </a:xfrm>
        </p:grpSpPr>
        <p:pic>
          <p:nvPicPr>
            <p:cNvPr id="27" name="image87.png"/>
            <p:cNvPicPr/>
            <p:nvPr/>
          </p:nvPicPr>
          <p:blipFill>
            <a:blip r:embed="rId8">
              <a:extLst/>
            </a:blip>
            <a:stretch>
              <a:fillRect/>
            </a:stretch>
          </p:blipFill>
          <p:spPr>
            <a:xfrm>
              <a:off x="178494" y="121046"/>
              <a:ext cx="414434" cy="412072"/>
            </a:xfrm>
            <a:prstGeom prst="rect">
              <a:avLst/>
            </a:prstGeom>
            <a:ln w="12700" cap="flat">
              <a:noFill/>
              <a:miter lim="400000"/>
            </a:ln>
            <a:effectLst/>
          </p:spPr>
        </p:pic>
        <p:pic>
          <p:nvPicPr>
            <p:cNvPr id="28" name="hexagon.png"/>
            <p:cNvPicPr/>
            <p:nvPr/>
          </p:nvPicPr>
          <p:blipFill>
            <a:blip r:embed="rId5">
              <a:extLst/>
            </a:blip>
            <a:stretch>
              <a:fillRect/>
            </a:stretch>
          </p:blipFill>
          <p:spPr>
            <a:xfrm>
              <a:off x="-1" y="-1"/>
              <a:ext cx="756359" cy="666048"/>
            </a:xfrm>
            <a:prstGeom prst="rect">
              <a:avLst/>
            </a:prstGeom>
            <a:ln w="12700" cap="flat">
              <a:noFill/>
              <a:miter lim="400000"/>
            </a:ln>
            <a:effectLst/>
          </p:spPr>
        </p:pic>
      </p:grpSp>
      <p:grpSp>
        <p:nvGrpSpPr>
          <p:cNvPr id="29" name="Group 150"/>
          <p:cNvGrpSpPr/>
          <p:nvPr/>
        </p:nvGrpSpPr>
        <p:grpSpPr>
          <a:xfrm>
            <a:off x="596964" y="3602848"/>
            <a:ext cx="690883" cy="616376"/>
            <a:chOff x="0" y="0"/>
            <a:chExt cx="690881" cy="616374"/>
          </a:xfrm>
        </p:grpSpPr>
        <p:pic>
          <p:nvPicPr>
            <p:cNvPr id="30" name="image71.png"/>
            <p:cNvPicPr/>
            <p:nvPr/>
          </p:nvPicPr>
          <p:blipFill>
            <a:blip r:embed="rId9">
              <a:extLst/>
            </a:blip>
            <a:stretch>
              <a:fillRect/>
            </a:stretch>
          </p:blipFill>
          <p:spPr>
            <a:xfrm>
              <a:off x="172320" y="135144"/>
              <a:ext cx="330436" cy="333084"/>
            </a:xfrm>
            <a:prstGeom prst="rect">
              <a:avLst/>
            </a:prstGeom>
            <a:ln w="12700" cap="flat">
              <a:noFill/>
              <a:miter lim="400000"/>
            </a:ln>
            <a:effectLst/>
          </p:spPr>
        </p:pic>
        <p:pic>
          <p:nvPicPr>
            <p:cNvPr id="31" name="hexagon.png"/>
            <p:cNvPicPr/>
            <p:nvPr/>
          </p:nvPicPr>
          <p:blipFill>
            <a:blip r:embed="rId5">
              <a:extLst/>
            </a:blip>
            <a:stretch>
              <a:fillRect/>
            </a:stretch>
          </p:blipFill>
          <p:spPr>
            <a:xfrm>
              <a:off x="0" y="0"/>
              <a:ext cx="690882" cy="616375"/>
            </a:xfrm>
            <a:prstGeom prst="rect">
              <a:avLst/>
            </a:prstGeom>
            <a:ln w="12700" cap="flat">
              <a:noFill/>
              <a:miter lim="400000"/>
            </a:ln>
            <a:effectLst/>
          </p:spPr>
        </p:pic>
      </p:grpSp>
      <p:grpSp>
        <p:nvGrpSpPr>
          <p:cNvPr id="32" name="Group 153"/>
          <p:cNvGrpSpPr/>
          <p:nvPr/>
        </p:nvGrpSpPr>
        <p:grpSpPr>
          <a:xfrm>
            <a:off x="2140268" y="5792943"/>
            <a:ext cx="690882" cy="616376"/>
            <a:chOff x="0" y="0"/>
            <a:chExt cx="690881" cy="616374"/>
          </a:xfrm>
        </p:grpSpPr>
        <p:pic>
          <p:nvPicPr>
            <p:cNvPr id="33" name="image84.png"/>
            <p:cNvPicPr/>
            <p:nvPr/>
          </p:nvPicPr>
          <p:blipFill>
            <a:blip r:embed="rId7">
              <a:extLst/>
            </a:blip>
            <a:stretch>
              <a:fillRect/>
            </a:stretch>
          </p:blipFill>
          <p:spPr>
            <a:xfrm>
              <a:off x="155744" y="117517"/>
              <a:ext cx="379392" cy="381339"/>
            </a:xfrm>
            <a:prstGeom prst="rect">
              <a:avLst/>
            </a:prstGeom>
            <a:ln w="12700" cap="flat">
              <a:noFill/>
              <a:miter lim="400000"/>
            </a:ln>
            <a:effectLst/>
          </p:spPr>
        </p:pic>
        <p:pic>
          <p:nvPicPr>
            <p:cNvPr id="34" name="hexagon.png"/>
            <p:cNvPicPr/>
            <p:nvPr/>
          </p:nvPicPr>
          <p:blipFill>
            <a:blip r:embed="rId5">
              <a:extLst/>
            </a:blip>
            <a:stretch>
              <a:fillRect/>
            </a:stretch>
          </p:blipFill>
          <p:spPr>
            <a:xfrm>
              <a:off x="0" y="0"/>
              <a:ext cx="690882" cy="616375"/>
            </a:xfrm>
            <a:prstGeom prst="rect">
              <a:avLst/>
            </a:prstGeom>
            <a:ln w="12700" cap="flat">
              <a:noFill/>
              <a:miter lim="400000"/>
            </a:ln>
            <a:effectLst/>
          </p:spPr>
        </p:pic>
      </p:grpSp>
      <p:grpSp>
        <p:nvGrpSpPr>
          <p:cNvPr id="35" name="Group 156"/>
          <p:cNvGrpSpPr/>
          <p:nvPr/>
        </p:nvGrpSpPr>
        <p:grpSpPr>
          <a:xfrm>
            <a:off x="2716719" y="4853947"/>
            <a:ext cx="690882" cy="616376"/>
            <a:chOff x="0" y="0"/>
            <a:chExt cx="690881" cy="616374"/>
          </a:xfrm>
        </p:grpSpPr>
        <p:pic>
          <p:nvPicPr>
            <p:cNvPr id="36" name="image74.png"/>
            <p:cNvPicPr/>
            <p:nvPr/>
          </p:nvPicPr>
          <p:blipFill>
            <a:blip r:embed="rId10">
              <a:extLst/>
            </a:blip>
            <a:stretch>
              <a:fillRect/>
            </a:stretch>
          </p:blipFill>
          <p:spPr>
            <a:xfrm>
              <a:off x="148554" y="107554"/>
              <a:ext cx="379391" cy="381341"/>
            </a:xfrm>
            <a:prstGeom prst="rect">
              <a:avLst/>
            </a:prstGeom>
            <a:ln w="12700" cap="flat">
              <a:noFill/>
              <a:miter lim="400000"/>
            </a:ln>
            <a:effectLst/>
          </p:spPr>
        </p:pic>
        <p:pic>
          <p:nvPicPr>
            <p:cNvPr id="37" name="hexagon.png"/>
            <p:cNvPicPr/>
            <p:nvPr/>
          </p:nvPicPr>
          <p:blipFill>
            <a:blip r:embed="rId5">
              <a:extLst/>
            </a:blip>
            <a:stretch>
              <a:fillRect/>
            </a:stretch>
          </p:blipFill>
          <p:spPr>
            <a:xfrm>
              <a:off x="0" y="0"/>
              <a:ext cx="690882" cy="616375"/>
            </a:xfrm>
            <a:prstGeom prst="rect">
              <a:avLst/>
            </a:prstGeom>
            <a:ln w="12700" cap="flat">
              <a:noFill/>
              <a:miter lim="400000"/>
            </a:ln>
            <a:effectLst/>
          </p:spPr>
        </p:pic>
      </p:grpSp>
      <p:grpSp>
        <p:nvGrpSpPr>
          <p:cNvPr id="38" name="Group 159"/>
          <p:cNvGrpSpPr/>
          <p:nvPr/>
        </p:nvGrpSpPr>
        <p:grpSpPr>
          <a:xfrm>
            <a:off x="2728734" y="4210627"/>
            <a:ext cx="690883" cy="616376"/>
            <a:chOff x="0" y="0"/>
            <a:chExt cx="690881" cy="616374"/>
          </a:xfrm>
        </p:grpSpPr>
        <p:pic>
          <p:nvPicPr>
            <p:cNvPr id="39" name="image73.png"/>
            <p:cNvPicPr/>
            <p:nvPr/>
          </p:nvPicPr>
          <p:blipFill>
            <a:blip r:embed="rId11">
              <a:extLst/>
            </a:blip>
            <a:stretch>
              <a:fillRect/>
            </a:stretch>
          </p:blipFill>
          <p:spPr>
            <a:xfrm>
              <a:off x="157901" y="128806"/>
              <a:ext cx="337895" cy="340480"/>
            </a:xfrm>
            <a:prstGeom prst="rect">
              <a:avLst/>
            </a:prstGeom>
            <a:ln w="12700" cap="flat">
              <a:noFill/>
              <a:miter lim="400000"/>
            </a:ln>
            <a:effectLst/>
          </p:spPr>
        </p:pic>
        <p:pic>
          <p:nvPicPr>
            <p:cNvPr id="40" name="hexagon.png"/>
            <p:cNvPicPr/>
            <p:nvPr/>
          </p:nvPicPr>
          <p:blipFill>
            <a:blip r:embed="rId5">
              <a:extLst/>
            </a:blip>
            <a:stretch>
              <a:fillRect/>
            </a:stretch>
          </p:blipFill>
          <p:spPr>
            <a:xfrm>
              <a:off x="0" y="0"/>
              <a:ext cx="690882" cy="616375"/>
            </a:xfrm>
            <a:prstGeom prst="rect">
              <a:avLst/>
            </a:prstGeom>
            <a:ln w="12700" cap="flat">
              <a:noFill/>
              <a:miter lim="400000"/>
            </a:ln>
            <a:effectLst/>
          </p:spPr>
        </p:pic>
      </p:grpSp>
      <p:pic>
        <p:nvPicPr>
          <p:cNvPr id="41" name="image.png"/>
          <p:cNvPicPr/>
          <p:nvPr/>
        </p:nvPicPr>
        <p:blipFill>
          <a:blip r:embed="rId12">
            <a:extLst/>
          </a:blip>
          <a:stretch>
            <a:fillRect/>
          </a:stretch>
        </p:blipFill>
        <p:spPr>
          <a:xfrm>
            <a:off x="1771651" y="2978198"/>
            <a:ext cx="652498" cy="566703"/>
          </a:xfrm>
          <a:prstGeom prst="rect">
            <a:avLst/>
          </a:prstGeom>
          <a:ln w="12700">
            <a:miter lim="400000"/>
          </a:ln>
        </p:spPr>
      </p:pic>
      <p:grpSp>
        <p:nvGrpSpPr>
          <p:cNvPr id="42" name="Group 164"/>
          <p:cNvGrpSpPr/>
          <p:nvPr/>
        </p:nvGrpSpPr>
        <p:grpSpPr>
          <a:xfrm>
            <a:off x="1902319" y="3075847"/>
            <a:ext cx="352216" cy="349958"/>
            <a:chOff x="0" y="0"/>
            <a:chExt cx="352214" cy="349957"/>
          </a:xfrm>
        </p:grpSpPr>
        <p:sp>
          <p:nvSpPr>
            <p:cNvPr id="43" name="Shape 161"/>
            <p:cNvSpPr/>
            <p:nvPr/>
          </p:nvSpPr>
          <p:spPr>
            <a:xfrm>
              <a:off x="152683" y="-1"/>
              <a:ext cx="195099" cy="170118"/>
            </a:xfrm>
            <a:custGeom>
              <a:avLst/>
              <a:gdLst/>
              <a:ahLst/>
              <a:cxnLst>
                <a:cxn ang="0">
                  <a:pos x="wd2" y="hd2"/>
                </a:cxn>
                <a:cxn ang="5400000">
                  <a:pos x="wd2" y="hd2"/>
                </a:cxn>
                <a:cxn ang="10800000">
                  <a:pos x="wd2" y="hd2"/>
                </a:cxn>
                <a:cxn ang="16200000">
                  <a:pos x="wd2" y="hd2"/>
                </a:cxn>
              </a:cxnLst>
              <a:rect l="0" t="0" r="r" b="b"/>
              <a:pathLst>
                <a:path w="21600" h="21600" extrusionOk="0">
                  <a:moveTo>
                    <a:pt x="5470" y="0"/>
                  </a:moveTo>
                  <a:lnTo>
                    <a:pt x="16161" y="0"/>
                  </a:lnTo>
                  <a:lnTo>
                    <a:pt x="21600" y="10787"/>
                  </a:lnTo>
                  <a:lnTo>
                    <a:pt x="16197" y="21600"/>
                  </a:lnTo>
                  <a:lnTo>
                    <a:pt x="5389" y="21600"/>
                  </a:lnTo>
                  <a:lnTo>
                    <a:pt x="0" y="11176"/>
                  </a:lnTo>
                  <a:lnTo>
                    <a:pt x="5470" y="0"/>
                  </a:lnTo>
                  <a:close/>
                </a:path>
              </a:pathLst>
            </a:custGeom>
            <a:solidFill>
              <a:srgbClr val="9BD4D8"/>
            </a:solidFill>
            <a:ln w="12700" cap="flat">
              <a:noFill/>
              <a:miter lim="400000"/>
            </a:ln>
            <a:effectLst/>
          </p:spPr>
          <p:txBody>
            <a:bodyPr wrap="square" lIns="65023" tIns="65023" rIns="65023" bIns="65023" numCol="1" anchor="ctr">
              <a:noAutofit/>
            </a:bodyPr>
            <a:lstStyle/>
            <a:p>
              <a:pPr defTabSz="914400">
                <a:defRPr sz="2400">
                  <a:latin typeface="Helvetica"/>
                  <a:ea typeface="Helvetica"/>
                  <a:cs typeface="Helvetica"/>
                  <a:sym typeface="Helvetica"/>
                </a:defRPr>
              </a:pPr>
              <a:endParaRPr sz="2400">
                <a:latin typeface="Helvetica"/>
                <a:ea typeface="Helvetica"/>
                <a:cs typeface="Helvetica"/>
                <a:sym typeface="Helvetica"/>
              </a:endParaRPr>
            </a:p>
          </p:txBody>
        </p:sp>
        <p:sp>
          <p:nvSpPr>
            <p:cNvPr id="44" name="Shape 162"/>
            <p:cNvSpPr/>
            <p:nvPr/>
          </p:nvSpPr>
          <p:spPr>
            <a:xfrm>
              <a:off x="-1" y="96458"/>
              <a:ext cx="195097" cy="170117"/>
            </a:xfrm>
            <a:custGeom>
              <a:avLst/>
              <a:gdLst/>
              <a:ahLst/>
              <a:cxnLst>
                <a:cxn ang="0">
                  <a:pos x="wd2" y="hd2"/>
                </a:cxn>
                <a:cxn ang="5400000">
                  <a:pos x="wd2" y="hd2"/>
                </a:cxn>
                <a:cxn ang="10800000">
                  <a:pos x="wd2" y="hd2"/>
                </a:cxn>
                <a:cxn ang="16200000">
                  <a:pos x="wd2" y="hd2"/>
                </a:cxn>
              </a:cxnLst>
              <a:rect l="0" t="0" r="r" b="b"/>
              <a:pathLst>
                <a:path w="21600" h="21600" extrusionOk="0">
                  <a:moveTo>
                    <a:pt x="5470" y="0"/>
                  </a:moveTo>
                  <a:lnTo>
                    <a:pt x="16161" y="0"/>
                  </a:lnTo>
                  <a:lnTo>
                    <a:pt x="21600" y="10787"/>
                  </a:lnTo>
                  <a:lnTo>
                    <a:pt x="16197" y="21600"/>
                  </a:lnTo>
                  <a:lnTo>
                    <a:pt x="5389" y="21600"/>
                  </a:lnTo>
                  <a:lnTo>
                    <a:pt x="0" y="11176"/>
                  </a:lnTo>
                  <a:lnTo>
                    <a:pt x="5470" y="0"/>
                  </a:lnTo>
                  <a:close/>
                </a:path>
              </a:pathLst>
            </a:custGeom>
            <a:solidFill>
              <a:srgbClr val="1F7B8D"/>
            </a:solidFill>
            <a:ln w="12700" cap="flat">
              <a:noFill/>
              <a:miter lim="400000"/>
            </a:ln>
            <a:effectLst/>
          </p:spPr>
          <p:txBody>
            <a:bodyPr wrap="square" lIns="65023" tIns="65023" rIns="65023" bIns="65023" numCol="1" anchor="ctr">
              <a:noAutofit/>
            </a:bodyPr>
            <a:lstStyle/>
            <a:p>
              <a:pPr defTabSz="914400">
                <a:defRPr sz="2400">
                  <a:latin typeface="Helvetica"/>
                  <a:ea typeface="Helvetica"/>
                  <a:cs typeface="Helvetica"/>
                  <a:sym typeface="Helvetica"/>
                </a:defRPr>
              </a:pPr>
              <a:endParaRPr sz="2400">
                <a:latin typeface="Helvetica"/>
                <a:ea typeface="Helvetica"/>
                <a:cs typeface="Helvetica"/>
                <a:sym typeface="Helvetica"/>
              </a:endParaRPr>
            </a:p>
          </p:txBody>
        </p:sp>
        <p:sp>
          <p:nvSpPr>
            <p:cNvPr id="46" name="Shape 163"/>
            <p:cNvSpPr/>
            <p:nvPr/>
          </p:nvSpPr>
          <p:spPr>
            <a:xfrm>
              <a:off x="157117" y="179839"/>
              <a:ext cx="195098" cy="170119"/>
            </a:xfrm>
            <a:custGeom>
              <a:avLst/>
              <a:gdLst/>
              <a:ahLst/>
              <a:cxnLst>
                <a:cxn ang="0">
                  <a:pos x="wd2" y="hd2"/>
                </a:cxn>
                <a:cxn ang="5400000">
                  <a:pos x="wd2" y="hd2"/>
                </a:cxn>
                <a:cxn ang="10800000">
                  <a:pos x="wd2" y="hd2"/>
                </a:cxn>
                <a:cxn ang="16200000">
                  <a:pos x="wd2" y="hd2"/>
                </a:cxn>
              </a:cxnLst>
              <a:rect l="0" t="0" r="r" b="b"/>
              <a:pathLst>
                <a:path w="21600" h="21600" extrusionOk="0">
                  <a:moveTo>
                    <a:pt x="5470" y="0"/>
                  </a:moveTo>
                  <a:lnTo>
                    <a:pt x="16161" y="0"/>
                  </a:lnTo>
                  <a:lnTo>
                    <a:pt x="21600" y="10787"/>
                  </a:lnTo>
                  <a:lnTo>
                    <a:pt x="16197" y="21600"/>
                  </a:lnTo>
                  <a:lnTo>
                    <a:pt x="5389" y="21600"/>
                  </a:lnTo>
                  <a:lnTo>
                    <a:pt x="0" y="11176"/>
                  </a:lnTo>
                  <a:lnTo>
                    <a:pt x="5470" y="0"/>
                  </a:lnTo>
                  <a:close/>
                </a:path>
              </a:pathLst>
            </a:custGeom>
            <a:solidFill>
              <a:srgbClr val="2EA3BB"/>
            </a:solidFill>
            <a:ln w="12700" cap="flat">
              <a:noFill/>
              <a:miter lim="400000"/>
            </a:ln>
            <a:effectLst/>
          </p:spPr>
          <p:txBody>
            <a:bodyPr wrap="square" lIns="65023" tIns="65023" rIns="65023" bIns="65023" numCol="1" anchor="ctr">
              <a:noAutofit/>
            </a:bodyPr>
            <a:lstStyle/>
            <a:p>
              <a:pPr defTabSz="914400">
                <a:defRPr sz="2400">
                  <a:latin typeface="Helvetica"/>
                  <a:ea typeface="Helvetica"/>
                  <a:cs typeface="Helvetica"/>
                  <a:sym typeface="Helvetica"/>
                </a:defRPr>
              </a:pPr>
              <a:endParaRPr sz="2400">
                <a:latin typeface="Helvetica"/>
                <a:ea typeface="Helvetica"/>
                <a:cs typeface="Helvetica"/>
                <a:sym typeface="Helvetica"/>
              </a:endParaRPr>
            </a:p>
          </p:txBody>
        </p:sp>
      </p:grpSp>
      <p:grpSp>
        <p:nvGrpSpPr>
          <p:cNvPr id="47" name="Group 167"/>
          <p:cNvGrpSpPr/>
          <p:nvPr/>
        </p:nvGrpSpPr>
        <p:grpSpPr>
          <a:xfrm>
            <a:off x="534280" y="4847174"/>
            <a:ext cx="715718" cy="629922"/>
            <a:chOff x="0" y="0"/>
            <a:chExt cx="715717" cy="629921"/>
          </a:xfrm>
        </p:grpSpPr>
        <p:pic>
          <p:nvPicPr>
            <p:cNvPr id="48" name="image86.png"/>
            <p:cNvPicPr/>
            <p:nvPr/>
          </p:nvPicPr>
          <p:blipFill>
            <a:blip r:embed="rId4">
              <a:extLst/>
            </a:blip>
            <a:stretch>
              <a:fillRect/>
            </a:stretch>
          </p:blipFill>
          <p:spPr>
            <a:xfrm>
              <a:off x="156370" y="111285"/>
              <a:ext cx="393030" cy="390695"/>
            </a:xfrm>
            <a:prstGeom prst="rect">
              <a:avLst/>
            </a:prstGeom>
            <a:ln w="12700" cap="flat">
              <a:noFill/>
              <a:miter lim="400000"/>
            </a:ln>
            <a:effectLst/>
          </p:spPr>
        </p:pic>
        <p:pic>
          <p:nvPicPr>
            <p:cNvPr id="49" name="hexagon.png"/>
            <p:cNvPicPr/>
            <p:nvPr/>
          </p:nvPicPr>
          <p:blipFill>
            <a:blip r:embed="rId5">
              <a:extLst/>
            </a:blip>
            <a:stretch>
              <a:fillRect/>
            </a:stretch>
          </p:blipFill>
          <p:spPr>
            <a:xfrm>
              <a:off x="0" y="-1"/>
              <a:ext cx="715718" cy="629923"/>
            </a:xfrm>
            <a:prstGeom prst="rect">
              <a:avLst/>
            </a:prstGeom>
            <a:ln w="12700" cap="flat">
              <a:noFill/>
              <a:miter lim="400000"/>
            </a:ln>
            <a:effectLst/>
          </p:spPr>
        </p:pic>
      </p:grpSp>
      <p:grpSp>
        <p:nvGrpSpPr>
          <p:cNvPr id="50" name="Group 170"/>
          <p:cNvGrpSpPr/>
          <p:nvPr/>
        </p:nvGrpSpPr>
        <p:grpSpPr>
          <a:xfrm>
            <a:off x="559773" y="4214648"/>
            <a:ext cx="711203" cy="629922"/>
            <a:chOff x="0" y="0"/>
            <a:chExt cx="711201" cy="629921"/>
          </a:xfrm>
        </p:grpSpPr>
        <p:pic>
          <p:nvPicPr>
            <p:cNvPr id="51" name="image85.png"/>
            <p:cNvPicPr/>
            <p:nvPr/>
          </p:nvPicPr>
          <p:blipFill>
            <a:blip r:embed="rId6">
              <a:extLst/>
            </a:blip>
            <a:stretch>
              <a:fillRect/>
            </a:stretch>
          </p:blipFill>
          <p:spPr>
            <a:xfrm>
              <a:off x="141742" y="123994"/>
              <a:ext cx="369494" cy="369633"/>
            </a:xfrm>
            <a:prstGeom prst="rect">
              <a:avLst/>
            </a:prstGeom>
            <a:ln w="12700" cap="flat">
              <a:noFill/>
              <a:miter lim="400000"/>
            </a:ln>
            <a:effectLst/>
          </p:spPr>
        </p:pic>
        <p:pic>
          <p:nvPicPr>
            <p:cNvPr id="52" name="hexagon.png"/>
            <p:cNvPicPr/>
            <p:nvPr/>
          </p:nvPicPr>
          <p:blipFill>
            <a:blip r:embed="rId5">
              <a:extLst/>
            </a:blip>
            <a:stretch>
              <a:fillRect/>
            </a:stretch>
          </p:blipFill>
          <p:spPr>
            <a:xfrm>
              <a:off x="-1" y="-1"/>
              <a:ext cx="711203" cy="629923"/>
            </a:xfrm>
            <a:prstGeom prst="rect">
              <a:avLst/>
            </a:prstGeom>
            <a:ln w="12700" cap="flat">
              <a:noFill/>
              <a:miter lim="400000"/>
            </a:ln>
            <a:effectLst/>
          </p:spPr>
        </p:pic>
      </p:grpSp>
      <p:grpSp>
        <p:nvGrpSpPr>
          <p:cNvPr id="53" name="Group 176"/>
          <p:cNvGrpSpPr/>
          <p:nvPr/>
        </p:nvGrpSpPr>
        <p:grpSpPr>
          <a:xfrm>
            <a:off x="1577364" y="5488345"/>
            <a:ext cx="670563" cy="582509"/>
            <a:chOff x="0" y="0"/>
            <a:chExt cx="670561" cy="582508"/>
          </a:xfrm>
        </p:grpSpPr>
        <p:pic>
          <p:nvPicPr>
            <p:cNvPr id="54" name="image.png"/>
            <p:cNvPicPr/>
            <p:nvPr/>
          </p:nvPicPr>
          <p:blipFill>
            <a:blip r:embed="rId12">
              <a:extLst/>
            </a:blip>
            <a:stretch>
              <a:fillRect/>
            </a:stretch>
          </p:blipFill>
          <p:spPr>
            <a:xfrm>
              <a:off x="-1" y="0"/>
              <a:ext cx="670563" cy="582509"/>
            </a:xfrm>
            <a:prstGeom prst="rect">
              <a:avLst/>
            </a:prstGeom>
            <a:ln w="12700" cap="flat">
              <a:noFill/>
              <a:miter lim="400000"/>
            </a:ln>
            <a:effectLst/>
          </p:spPr>
        </p:pic>
        <p:grpSp>
          <p:nvGrpSpPr>
            <p:cNvPr id="55" name="Group 175"/>
            <p:cNvGrpSpPr/>
            <p:nvPr/>
          </p:nvGrpSpPr>
          <p:grpSpPr>
            <a:xfrm>
              <a:off x="135071" y="104595"/>
              <a:ext cx="359316" cy="359666"/>
              <a:chOff x="0" y="0"/>
              <a:chExt cx="359315" cy="359665"/>
            </a:xfrm>
          </p:grpSpPr>
          <p:sp>
            <p:nvSpPr>
              <p:cNvPr id="56" name="Shape 172"/>
              <p:cNvSpPr/>
              <p:nvPr/>
            </p:nvSpPr>
            <p:spPr>
              <a:xfrm>
                <a:off x="155761" y="0"/>
                <a:ext cx="199032" cy="174836"/>
              </a:xfrm>
              <a:custGeom>
                <a:avLst/>
                <a:gdLst/>
                <a:ahLst/>
                <a:cxnLst>
                  <a:cxn ang="0">
                    <a:pos x="wd2" y="hd2"/>
                  </a:cxn>
                  <a:cxn ang="5400000">
                    <a:pos x="wd2" y="hd2"/>
                  </a:cxn>
                  <a:cxn ang="10800000">
                    <a:pos x="wd2" y="hd2"/>
                  </a:cxn>
                  <a:cxn ang="16200000">
                    <a:pos x="wd2" y="hd2"/>
                  </a:cxn>
                </a:cxnLst>
                <a:rect l="0" t="0" r="r" b="b"/>
                <a:pathLst>
                  <a:path w="21600" h="21600" extrusionOk="0">
                    <a:moveTo>
                      <a:pt x="5470" y="0"/>
                    </a:moveTo>
                    <a:lnTo>
                      <a:pt x="16161" y="0"/>
                    </a:lnTo>
                    <a:lnTo>
                      <a:pt x="21600" y="10787"/>
                    </a:lnTo>
                    <a:lnTo>
                      <a:pt x="16197" y="21600"/>
                    </a:lnTo>
                    <a:lnTo>
                      <a:pt x="5389" y="21600"/>
                    </a:lnTo>
                    <a:lnTo>
                      <a:pt x="0" y="11176"/>
                    </a:lnTo>
                    <a:lnTo>
                      <a:pt x="5470" y="0"/>
                    </a:lnTo>
                    <a:close/>
                  </a:path>
                </a:pathLst>
              </a:custGeom>
              <a:solidFill>
                <a:srgbClr val="9BD4D8"/>
              </a:solidFill>
              <a:ln w="12700" cap="flat">
                <a:noFill/>
                <a:miter lim="400000"/>
              </a:ln>
              <a:effectLst/>
            </p:spPr>
            <p:txBody>
              <a:bodyPr wrap="square" lIns="65023" tIns="65023" rIns="65023" bIns="65023" numCol="1" anchor="ctr">
                <a:noAutofit/>
              </a:bodyPr>
              <a:lstStyle/>
              <a:p>
                <a:pPr defTabSz="914400">
                  <a:defRPr sz="2400">
                    <a:latin typeface="Helvetica"/>
                    <a:ea typeface="Helvetica"/>
                    <a:cs typeface="Helvetica"/>
                    <a:sym typeface="Helvetica"/>
                  </a:defRPr>
                </a:pPr>
                <a:endParaRPr sz="2400">
                  <a:latin typeface="Helvetica"/>
                  <a:ea typeface="Helvetica"/>
                  <a:cs typeface="Helvetica"/>
                  <a:sym typeface="Helvetica"/>
                </a:endParaRPr>
              </a:p>
            </p:txBody>
          </p:sp>
          <p:sp>
            <p:nvSpPr>
              <p:cNvPr id="57" name="Shape 173"/>
              <p:cNvSpPr/>
              <p:nvPr/>
            </p:nvSpPr>
            <p:spPr>
              <a:xfrm>
                <a:off x="-1" y="99134"/>
                <a:ext cx="199031" cy="174837"/>
              </a:xfrm>
              <a:custGeom>
                <a:avLst/>
                <a:gdLst/>
                <a:ahLst/>
                <a:cxnLst>
                  <a:cxn ang="0">
                    <a:pos x="wd2" y="hd2"/>
                  </a:cxn>
                  <a:cxn ang="5400000">
                    <a:pos x="wd2" y="hd2"/>
                  </a:cxn>
                  <a:cxn ang="10800000">
                    <a:pos x="wd2" y="hd2"/>
                  </a:cxn>
                  <a:cxn ang="16200000">
                    <a:pos x="wd2" y="hd2"/>
                  </a:cxn>
                </a:cxnLst>
                <a:rect l="0" t="0" r="r" b="b"/>
                <a:pathLst>
                  <a:path w="21600" h="21600" extrusionOk="0">
                    <a:moveTo>
                      <a:pt x="5470" y="0"/>
                    </a:moveTo>
                    <a:lnTo>
                      <a:pt x="16161" y="0"/>
                    </a:lnTo>
                    <a:lnTo>
                      <a:pt x="21600" y="10787"/>
                    </a:lnTo>
                    <a:lnTo>
                      <a:pt x="16197" y="21600"/>
                    </a:lnTo>
                    <a:lnTo>
                      <a:pt x="5389" y="21600"/>
                    </a:lnTo>
                    <a:lnTo>
                      <a:pt x="0" y="11176"/>
                    </a:lnTo>
                    <a:lnTo>
                      <a:pt x="5470" y="0"/>
                    </a:lnTo>
                    <a:close/>
                  </a:path>
                </a:pathLst>
              </a:custGeom>
              <a:solidFill>
                <a:srgbClr val="1F7B8D"/>
              </a:solidFill>
              <a:ln w="12700" cap="flat">
                <a:noFill/>
                <a:miter lim="400000"/>
              </a:ln>
              <a:effectLst/>
            </p:spPr>
            <p:txBody>
              <a:bodyPr wrap="square" lIns="65023" tIns="65023" rIns="65023" bIns="65023" numCol="1" anchor="ctr">
                <a:noAutofit/>
              </a:bodyPr>
              <a:lstStyle/>
              <a:p>
                <a:pPr defTabSz="914400">
                  <a:defRPr sz="2400">
                    <a:latin typeface="Helvetica"/>
                    <a:ea typeface="Helvetica"/>
                    <a:cs typeface="Helvetica"/>
                    <a:sym typeface="Helvetica"/>
                  </a:defRPr>
                </a:pPr>
                <a:endParaRPr sz="2400">
                  <a:latin typeface="Helvetica"/>
                  <a:ea typeface="Helvetica"/>
                  <a:cs typeface="Helvetica"/>
                  <a:sym typeface="Helvetica"/>
                </a:endParaRPr>
              </a:p>
            </p:txBody>
          </p:sp>
          <p:sp>
            <p:nvSpPr>
              <p:cNvPr id="58" name="Shape 174"/>
              <p:cNvSpPr/>
              <p:nvPr/>
            </p:nvSpPr>
            <p:spPr>
              <a:xfrm>
                <a:off x="160284" y="184828"/>
                <a:ext cx="199032" cy="174838"/>
              </a:xfrm>
              <a:custGeom>
                <a:avLst/>
                <a:gdLst/>
                <a:ahLst/>
                <a:cxnLst>
                  <a:cxn ang="0">
                    <a:pos x="wd2" y="hd2"/>
                  </a:cxn>
                  <a:cxn ang="5400000">
                    <a:pos x="wd2" y="hd2"/>
                  </a:cxn>
                  <a:cxn ang="10800000">
                    <a:pos x="wd2" y="hd2"/>
                  </a:cxn>
                  <a:cxn ang="16200000">
                    <a:pos x="wd2" y="hd2"/>
                  </a:cxn>
                </a:cxnLst>
                <a:rect l="0" t="0" r="r" b="b"/>
                <a:pathLst>
                  <a:path w="21600" h="21600" extrusionOk="0">
                    <a:moveTo>
                      <a:pt x="5470" y="0"/>
                    </a:moveTo>
                    <a:lnTo>
                      <a:pt x="16161" y="0"/>
                    </a:lnTo>
                    <a:lnTo>
                      <a:pt x="21600" y="10787"/>
                    </a:lnTo>
                    <a:lnTo>
                      <a:pt x="16197" y="21600"/>
                    </a:lnTo>
                    <a:lnTo>
                      <a:pt x="5389" y="21600"/>
                    </a:lnTo>
                    <a:lnTo>
                      <a:pt x="0" y="11176"/>
                    </a:lnTo>
                    <a:lnTo>
                      <a:pt x="5470" y="0"/>
                    </a:lnTo>
                    <a:close/>
                  </a:path>
                </a:pathLst>
              </a:custGeom>
              <a:solidFill>
                <a:srgbClr val="2EA3BB"/>
              </a:solidFill>
              <a:ln w="12700" cap="flat">
                <a:noFill/>
                <a:miter lim="400000"/>
              </a:ln>
              <a:effectLst/>
            </p:spPr>
            <p:txBody>
              <a:bodyPr wrap="square" lIns="65023" tIns="65023" rIns="65023" bIns="65023" numCol="1" anchor="ctr">
                <a:noAutofit/>
              </a:bodyPr>
              <a:lstStyle/>
              <a:p>
                <a:pPr defTabSz="914400">
                  <a:defRPr sz="2400">
                    <a:latin typeface="Helvetica"/>
                    <a:ea typeface="Helvetica"/>
                    <a:cs typeface="Helvetica"/>
                    <a:sym typeface="Helvetica"/>
                  </a:defRPr>
                </a:pPr>
                <a:endParaRPr sz="2400">
                  <a:latin typeface="Helvetica"/>
                  <a:ea typeface="Helvetica"/>
                  <a:cs typeface="Helvetica"/>
                  <a:sym typeface="Helvetica"/>
                </a:endParaRPr>
              </a:p>
            </p:txBody>
          </p:sp>
        </p:grpSp>
      </p:grpSp>
      <p:grpSp>
        <p:nvGrpSpPr>
          <p:cNvPr id="59" name="Group 179"/>
          <p:cNvGrpSpPr/>
          <p:nvPr/>
        </p:nvGrpSpPr>
        <p:grpSpPr>
          <a:xfrm>
            <a:off x="2116595" y="5131616"/>
            <a:ext cx="756358" cy="666047"/>
            <a:chOff x="0" y="0"/>
            <a:chExt cx="756357" cy="666046"/>
          </a:xfrm>
        </p:grpSpPr>
        <p:pic>
          <p:nvPicPr>
            <p:cNvPr id="60" name="image87.png"/>
            <p:cNvPicPr/>
            <p:nvPr/>
          </p:nvPicPr>
          <p:blipFill>
            <a:blip r:embed="rId8">
              <a:extLst/>
            </a:blip>
            <a:stretch>
              <a:fillRect/>
            </a:stretch>
          </p:blipFill>
          <p:spPr>
            <a:xfrm>
              <a:off x="178494" y="121046"/>
              <a:ext cx="414434" cy="412072"/>
            </a:xfrm>
            <a:prstGeom prst="rect">
              <a:avLst/>
            </a:prstGeom>
            <a:ln w="12700" cap="flat">
              <a:noFill/>
              <a:miter lim="400000"/>
            </a:ln>
            <a:effectLst/>
          </p:spPr>
        </p:pic>
        <p:pic>
          <p:nvPicPr>
            <p:cNvPr id="61" name="hexagon.png"/>
            <p:cNvPicPr/>
            <p:nvPr/>
          </p:nvPicPr>
          <p:blipFill>
            <a:blip r:embed="rId5">
              <a:extLst/>
            </a:blip>
            <a:stretch>
              <a:fillRect/>
            </a:stretch>
          </p:blipFill>
          <p:spPr>
            <a:xfrm>
              <a:off x="-1" y="-1"/>
              <a:ext cx="756359" cy="666048"/>
            </a:xfrm>
            <a:prstGeom prst="rect">
              <a:avLst/>
            </a:prstGeom>
            <a:ln w="12700" cap="flat">
              <a:noFill/>
              <a:miter lim="400000"/>
            </a:ln>
            <a:effectLst/>
          </p:spPr>
        </p:pic>
      </p:grpSp>
      <p:grpSp>
        <p:nvGrpSpPr>
          <p:cNvPr id="62" name="Group 182"/>
          <p:cNvGrpSpPr/>
          <p:nvPr/>
        </p:nvGrpSpPr>
        <p:grpSpPr>
          <a:xfrm>
            <a:off x="2119734" y="4481598"/>
            <a:ext cx="756358" cy="670563"/>
            <a:chOff x="0" y="0"/>
            <a:chExt cx="756357" cy="670561"/>
          </a:xfrm>
        </p:grpSpPr>
        <p:pic>
          <p:nvPicPr>
            <p:cNvPr id="63" name="image76.png"/>
            <p:cNvPicPr/>
            <p:nvPr/>
          </p:nvPicPr>
          <p:blipFill>
            <a:blip r:embed="rId13">
              <a:extLst/>
            </a:blip>
            <a:stretch>
              <a:fillRect/>
            </a:stretch>
          </p:blipFill>
          <p:spPr>
            <a:xfrm>
              <a:off x="162977" y="124415"/>
              <a:ext cx="414802" cy="414974"/>
            </a:xfrm>
            <a:prstGeom prst="rect">
              <a:avLst/>
            </a:prstGeom>
            <a:ln w="12700" cap="flat">
              <a:noFill/>
              <a:miter lim="400000"/>
            </a:ln>
            <a:effectLst/>
          </p:spPr>
        </p:pic>
        <p:pic>
          <p:nvPicPr>
            <p:cNvPr id="64" name="hexagongreen.png"/>
            <p:cNvPicPr/>
            <p:nvPr/>
          </p:nvPicPr>
          <p:blipFill>
            <a:blip r:embed="rId14">
              <a:extLst/>
            </a:blip>
            <a:stretch>
              <a:fillRect/>
            </a:stretch>
          </p:blipFill>
          <p:spPr>
            <a:xfrm>
              <a:off x="-1" y="-1"/>
              <a:ext cx="756359" cy="670563"/>
            </a:xfrm>
            <a:prstGeom prst="rect">
              <a:avLst/>
            </a:prstGeom>
            <a:ln w="12700" cap="flat">
              <a:noFill/>
              <a:miter lim="400000"/>
            </a:ln>
            <a:effectLst/>
          </p:spPr>
        </p:pic>
      </p:grpSp>
      <p:grpSp>
        <p:nvGrpSpPr>
          <p:cNvPr id="65" name="Group 185"/>
          <p:cNvGrpSpPr/>
          <p:nvPr/>
        </p:nvGrpSpPr>
        <p:grpSpPr>
          <a:xfrm>
            <a:off x="26124" y="4506027"/>
            <a:ext cx="690882" cy="616376"/>
            <a:chOff x="0" y="0"/>
            <a:chExt cx="690881" cy="616374"/>
          </a:xfrm>
        </p:grpSpPr>
        <p:pic>
          <p:nvPicPr>
            <p:cNvPr id="66" name="image71.png"/>
            <p:cNvPicPr/>
            <p:nvPr/>
          </p:nvPicPr>
          <p:blipFill>
            <a:blip r:embed="rId9">
              <a:extLst/>
            </a:blip>
            <a:stretch>
              <a:fillRect/>
            </a:stretch>
          </p:blipFill>
          <p:spPr>
            <a:xfrm>
              <a:off x="172320" y="135144"/>
              <a:ext cx="330436" cy="333084"/>
            </a:xfrm>
            <a:prstGeom prst="rect">
              <a:avLst/>
            </a:prstGeom>
            <a:ln w="12700" cap="flat">
              <a:noFill/>
              <a:miter lim="400000"/>
            </a:ln>
            <a:effectLst/>
          </p:spPr>
        </p:pic>
        <p:pic>
          <p:nvPicPr>
            <p:cNvPr id="67" name="hexagon.png"/>
            <p:cNvPicPr/>
            <p:nvPr/>
          </p:nvPicPr>
          <p:blipFill>
            <a:blip r:embed="rId5">
              <a:extLst/>
            </a:blip>
            <a:stretch>
              <a:fillRect/>
            </a:stretch>
          </p:blipFill>
          <p:spPr>
            <a:xfrm>
              <a:off x="0" y="0"/>
              <a:ext cx="690882" cy="616375"/>
            </a:xfrm>
            <a:prstGeom prst="rect">
              <a:avLst/>
            </a:prstGeom>
            <a:ln w="12700" cap="flat">
              <a:noFill/>
              <a:miter lim="400000"/>
            </a:ln>
            <a:effectLst/>
          </p:spPr>
        </p:pic>
      </p:grpSp>
      <p:grpSp>
        <p:nvGrpSpPr>
          <p:cNvPr id="68" name="Group 188"/>
          <p:cNvGrpSpPr/>
          <p:nvPr/>
        </p:nvGrpSpPr>
        <p:grpSpPr>
          <a:xfrm>
            <a:off x="59206" y="3896804"/>
            <a:ext cx="690882" cy="616376"/>
            <a:chOff x="0" y="0"/>
            <a:chExt cx="690881" cy="616374"/>
          </a:xfrm>
        </p:grpSpPr>
        <p:pic>
          <p:nvPicPr>
            <p:cNvPr id="69" name="image84.png"/>
            <p:cNvPicPr/>
            <p:nvPr/>
          </p:nvPicPr>
          <p:blipFill>
            <a:blip r:embed="rId7">
              <a:extLst/>
            </a:blip>
            <a:stretch>
              <a:fillRect/>
            </a:stretch>
          </p:blipFill>
          <p:spPr>
            <a:xfrm>
              <a:off x="155744" y="117517"/>
              <a:ext cx="379392" cy="381339"/>
            </a:xfrm>
            <a:prstGeom prst="rect">
              <a:avLst/>
            </a:prstGeom>
            <a:ln w="12700" cap="flat">
              <a:noFill/>
              <a:miter lim="400000"/>
            </a:ln>
            <a:effectLst/>
          </p:spPr>
        </p:pic>
        <p:pic>
          <p:nvPicPr>
            <p:cNvPr id="70" name="hexagon.png"/>
            <p:cNvPicPr/>
            <p:nvPr/>
          </p:nvPicPr>
          <p:blipFill>
            <a:blip r:embed="rId5">
              <a:extLst/>
            </a:blip>
            <a:stretch>
              <a:fillRect/>
            </a:stretch>
          </p:blipFill>
          <p:spPr>
            <a:xfrm>
              <a:off x="0" y="0"/>
              <a:ext cx="690882" cy="616375"/>
            </a:xfrm>
            <a:prstGeom prst="rect">
              <a:avLst/>
            </a:prstGeom>
            <a:ln w="12700" cap="flat">
              <a:noFill/>
              <a:miter lim="400000"/>
            </a:ln>
            <a:effectLst/>
          </p:spPr>
        </p:pic>
      </p:grpSp>
      <p:grpSp>
        <p:nvGrpSpPr>
          <p:cNvPr id="71" name="Group 191"/>
          <p:cNvGrpSpPr/>
          <p:nvPr/>
        </p:nvGrpSpPr>
        <p:grpSpPr>
          <a:xfrm>
            <a:off x="623969" y="2964567"/>
            <a:ext cx="690882" cy="616376"/>
            <a:chOff x="0" y="0"/>
            <a:chExt cx="690881" cy="616374"/>
          </a:xfrm>
        </p:grpSpPr>
        <p:pic>
          <p:nvPicPr>
            <p:cNvPr id="72" name="image74.png"/>
            <p:cNvPicPr/>
            <p:nvPr/>
          </p:nvPicPr>
          <p:blipFill>
            <a:blip r:embed="rId10">
              <a:extLst/>
            </a:blip>
            <a:stretch>
              <a:fillRect/>
            </a:stretch>
          </p:blipFill>
          <p:spPr>
            <a:xfrm>
              <a:off x="148554" y="107554"/>
              <a:ext cx="379391" cy="381341"/>
            </a:xfrm>
            <a:prstGeom prst="rect">
              <a:avLst/>
            </a:prstGeom>
            <a:ln w="12700" cap="flat">
              <a:noFill/>
              <a:miter lim="400000"/>
            </a:ln>
            <a:effectLst/>
          </p:spPr>
        </p:pic>
        <p:pic>
          <p:nvPicPr>
            <p:cNvPr id="73" name="hexagon.png"/>
            <p:cNvPicPr/>
            <p:nvPr/>
          </p:nvPicPr>
          <p:blipFill>
            <a:blip r:embed="rId5">
              <a:extLst/>
            </a:blip>
            <a:stretch>
              <a:fillRect/>
            </a:stretch>
          </p:blipFill>
          <p:spPr>
            <a:xfrm>
              <a:off x="0" y="0"/>
              <a:ext cx="690882" cy="616375"/>
            </a:xfrm>
            <a:prstGeom prst="rect">
              <a:avLst/>
            </a:prstGeom>
            <a:ln w="12700" cap="flat">
              <a:noFill/>
              <a:miter lim="400000"/>
            </a:ln>
            <a:effectLst/>
          </p:spPr>
        </p:pic>
      </p:grpSp>
      <p:grpSp>
        <p:nvGrpSpPr>
          <p:cNvPr id="74" name="Group 194"/>
          <p:cNvGrpSpPr/>
          <p:nvPr/>
        </p:nvGrpSpPr>
        <p:grpSpPr>
          <a:xfrm>
            <a:off x="1138667" y="3926961"/>
            <a:ext cx="690882" cy="616376"/>
            <a:chOff x="0" y="0"/>
            <a:chExt cx="690881" cy="616374"/>
          </a:xfrm>
        </p:grpSpPr>
        <p:pic>
          <p:nvPicPr>
            <p:cNvPr id="75" name="image73.png"/>
            <p:cNvPicPr/>
            <p:nvPr/>
          </p:nvPicPr>
          <p:blipFill>
            <a:blip r:embed="rId11">
              <a:extLst/>
            </a:blip>
            <a:stretch>
              <a:fillRect/>
            </a:stretch>
          </p:blipFill>
          <p:spPr>
            <a:xfrm>
              <a:off x="157901" y="128806"/>
              <a:ext cx="337895" cy="340480"/>
            </a:xfrm>
            <a:prstGeom prst="rect">
              <a:avLst/>
            </a:prstGeom>
            <a:ln w="12700" cap="flat">
              <a:noFill/>
              <a:miter lim="400000"/>
            </a:ln>
            <a:effectLst/>
          </p:spPr>
        </p:pic>
        <p:pic>
          <p:nvPicPr>
            <p:cNvPr id="76" name="hexagon.png"/>
            <p:cNvPicPr/>
            <p:nvPr/>
          </p:nvPicPr>
          <p:blipFill>
            <a:blip r:embed="rId5">
              <a:extLst/>
            </a:blip>
            <a:stretch>
              <a:fillRect/>
            </a:stretch>
          </p:blipFill>
          <p:spPr>
            <a:xfrm>
              <a:off x="0" y="0"/>
              <a:ext cx="690882" cy="616375"/>
            </a:xfrm>
            <a:prstGeom prst="rect">
              <a:avLst/>
            </a:prstGeom>
            <a:ln w="12700" cap="flat">
              <a:noFill/>
              <a:miter lim="400000"/>
            </a:ln>
            <a:effectLst/>
          </p:spPr>
        </p:pic>
      </p:grpSp>
      <p:pic>
        <p:nvPicPr>
          <p:cNvPr id="77" name="Primary-DarkBackground-450.png"/>
          <p:cNvPicPr/>
          <p:nvPr/>
        </p:nvPicPr>
        <p:blipFill>
          <a:blip r:embed="rId15">
            <a:extLst/>
          </a:blip>
          <a:stretch>
            <a:fillRect/>
          </a:stretch>
        </p:blipFill>
        <p:spPr>
          <a:xfrm>
            <a:off x="616196" y="5245538"/>
            <a:ext cx="1056045" cy="1056045"/>
          </a:xfrm>
          <a:prstGeom prst="rect">
            <a:avLst/>
          </a:prstGeom>
          <a:ln w="12700">
            <a:miter lim="400000"/>
          </a:ln>
        </p:spPr>
      </p:pic>
      <p:pic>
        <p:nvPicPr>
          <p:cNvPr id="78" name="image.png"/>
          <p:cNvPicPr/>
          <p:nvPr/>
        </p:nvPicPr>
        <p:blipFill>
          <a:blip r:embed="rId12">
            <a:extLst/>
          </a:blip>
          <a:stretch>
            <a:fillRect/>
          </a:stretch>
        </p:blipFill>
        <p:spPr>
          <a:xfrm>
            <a:off x="99381" y="2653758"/>
            <a:ext cx="652498" cy="566703"/>
          </a:xfrm>
          <a:prstGeom prst="rect">
            <a:avLst/>
          </a:prstGeom>
          <a:ln w="12700">
            <a:miter lim="400000"/>
          </a:ln>
        </p:spPr>
      </p:pic>
      <p:grpSp>
        <p:nvGrpSpPr>
          <p:cNvPr id="79" name="Group 205"/>
          <p:cNvGrpSpPr/>
          <p:nvPr/>
        </p:nvGrpSpPr>
        <p:grpSpPr>
          <a:xfrm>
            <a:off x="230049" y="2751407"/>
            <a:ext cx="352216" cy="349958"/>
            <a:chOff x="0" y="0"/>
            <a:chExt cx="352214" cy="349957"/>
          </a:xfrm>
        </p:grpSpPr>
        <p:sp>
          <p:nvSpPr>
            <p:cNvPr id="80" name="Shape 202"/>
            <p:cNvSpPr/>
            <p:nvPr/>
          </p:nvSpPr>
          <p:spPr>
            <a:xfrm>
              <a:off x="152683" y="-1"/>
              <a:ext cx="195099" cy="170118"/>
            </a:xfrm>
            <a:custGeom>
              <a:avLst/>
              <a:gdLst/>
              <a:ahLst/>
              <a:cxnLst>
                <a:cxn ang="0">
                  <a:pos x="wd2" y="hd2"/>
                </a:cxn>
                <a:cxn ang="5400000">
                  <a:pos x="wd2" y="hd2"/>
                </a:cxn>
                <a:cxn ang="10800000">
                  <a:pos x="wd2" y="hd2"/>
                </a:cxn>
                <a:cxn ang="16200000">
                  <a:pos x="wd2" y="hd2"/>
                </a:cxn>
              </a:cxnLst>
              <a:rect l="0" t="0" r="r" b="b"/>
              <a:pathLst>
                <a:path w="21600" h="21600" extrusionOk="0">
                  <a:moveTo>
                    <a:pt x="5470" y="0"/>
                  </a:moveTo>
                  <a:lnTo>
                    <a:pt x="16161" y="0"/>
                  </a:lnTo>
                  <a:lnTo>
                    <a:pt x="21600" y="10787"/>
                  </a:lnTo>
                  <a:lnTo>
                    <a:pt x="16197" y="21600"/>
                  </a:lnTo>
                  <a:lnTo>
                    <a:pt x="5389" y="21600"/>
                  </a:lnTo>
                  <a:lnTo>
                    <a:pt x="0" y="11176"/>
                  </a:lnTo>
                  <a:lnTo>
                    <a:pt x="5470" y="0"/>
                  </a:lnTo>
                  <a:close/>
                </a:path>
              </a:pathLst>
            </a:custGeom>
            <a:solidFill>
              <a:srgbClr val="9BD4D8"/>
            </a:solidFill>
            <a:ln w="12700" cap="flat">
              <a:noFill/>
              <a:miter lim="400000"/>
            </a:ln>
            <a:effectLst/>
          </p:spPr>
          <p:txBody>
            <a:bodyPr wrap="square" lIns="65023" tIns="65023" rIns="65023" bIns="65023" numCol="1" anchor="ctr">
              <a:noAutofit/>
            </a:bodyPr>
            <a:lstStyle/>
            <a:p>
              <a:pPr defTabSz="914400">
                <a:defRPr sz="2400">
                  <a:latin typeface="Helvetica"/>
                  <a:ea typeface="Helvetica"/>
                  <a:cs typeface="Helvetica"/>
                  <a:sym typeface="Helvetica"/>
                </a:defRPr>
              </a:pPr>
              <a:endParaRPr sz="2400">
                <a:latin typeface="Helvetica"/>
                <a:ea typeface="Helvetica"/>
                <a:cs typeface="Helvetica"/>
                <a:sym typeface="Helvetica"/>
              </a:endParaRPr>
            </a:p>
          </p:txBody>
        </p:sp>
        <p:sp>
          <p:nvSpPr>
            <p:cNvPr id="81" name="Shape 203"/>
            <p:cNvSpPr/>
            <p:nvPr/>
          </p:nvSpPr>
          <p:spPr>
            <a:xfrm>
              <a:off x="-1" y="96458"/>
              <a:ext cx="195097" cy="170117"/>
            </a:xfrm>
            <a:custGeom>
              <a:avLst/>
              <a:gdLst/>
              <a:ahLst/>
              <a:cxnLst>
                <a:cxn ang="0">
                  <a:pos x="wd2" y="hd2"/>
                </a:cxn>
                <a:cxn ang="5400000">
                  <a:pos x="wd2" y="hd2"/>
                </a:cxn>
                <a:cxn ang="10800000">
                  <a:pos x="wd2" y="hd2"/>
                </a:cxn>
                <a:cxn ang="16200000">
                  <a:pos x="wd2" y="hd2"/>
                </a:cxn>
              </a:cxnLst>
              <a:rect l="0" t="0" r="r" b="b"/>
              <a:pathLst>
                <a:path w="21600" h="21600" extrusionOk="0">
                  <a:moveTo>
                    <a:pt x="5470" y="0"/>
                  </a:moveTo>
                  <a:lnTo>
                    <a:pt x="16161" y="0"/>
                  </a:lnTo>
                  <a:lnTo>
                    <a:pt x="21600" y="10787"/>
                  </a:lnTo>
                  <a:lnTo>
                    <a:pt x="16197" y="21600"/>
                  </a:lnTo>
                  <a:lnTo>
                    <a:pt x="5389" y="21600"/>
                  </a:lnTo>
                  <a:lnTo>
                    <a:pt x="0" y="11176"/>
                  </a:lnTo>
                  <a:lnTo>
                    <a:pt x="5470" y="0"/>
                  </a:lnTo>
                  <a:close/>
                </a:path>
              </a:pathLst>
            </a:custGeom>
            <a:solidFill>
              <a:srgbClr val="1F7B8D"/>
            </a:solidFill>
            <a:ln w="12700" cap="flat">
              <a:noFill/>
              <a:miter lim="400000"/>
            </a:ln>
            <a:effectLst/>
          </p:spPr>
          <p:txBody>
            <a:bodyPr wrap="square" lIns="65023" tIns="65023" rIns="65023" bIns="65023" numCol="1" anchor="ctr">
              <a:noAutofit/>
            </a:bodyPr>
            <a:lstStyle/>
            <a:p>
              <a:pPr defTabSz="914400">
                <a:defRPr sz="2400">
                  <a:latin typeface="Helvetica"/>
                  <a:ea typeface="Helvetica"/>
                  <a:cs typeface="Helvetica"/>
                  <a:sym typeface="Helvetica"/>
                </a:defRPr>
              </a:pPr>
              <a:endParaRPr sz="2400">
                <a:latin typeface="Helvetica"/>
                <a:ea typeface="Helvetica"/>
                <a:cs typeface="Helvetica"/>
                <a:sym typeface="Helvetica"/>
              </a:endParaRPr>
            </a:p>
          </p:txBody>
        </p:sp>
        <p:sp>
          <p:nvSpPr>
            <p:cNvPr id="82" name="Shape 204"/>
            <p:cNvSpPr/>
            <p:nvPr/>
          </p:nvSpPr>
          <p:spPr>
            <a:xfrm>
              <a:off x="157117" y="179839"/>
              <a:ext cx="195098" cy="170119"/>
            </a:xfrm>
            <a:custGeom>
              <a:avLst/>
              <a:gdLst/>
              <a:ahLst/>
              <a:cxnLst>
                <a:cxn ang="0">
                  <a:pos x="wd2" y="hd2"/>
                </a:cxn>
                <a:cxn ang="5400000">
                  <a:pos x="wd2" y="hd2"/>
                </a:cxn>
                <a:cxn ang="10800000">
                  <a:pos x="wd2" y="hd2"/>
                </a:cxn>
                <a:cxn ang="16200000">
                  <a:pos x="wd2" y="hd2"/>
                </a:cxn>
              </a:cxnLst>
              <a:rect l="0" t="0" r="r" b="b"/>
              <a:pathLst>
                <a:path w="21600" h="21600" extrusionOk="0">
                  <a:moveTo>
                    <a:pt x="5470" y="0"/>
                  </a:moveTo>
                  <a:lnTo>
                    <a:pt x="16161" y="0"/>
                  </a:lnTo>
                  <a:lnTo>
                    <a:pt x="21600" y="10787"/>
                  </a:lnTo>
                  <a:lnTo>
                    <a:pt x="16197" y="21600"/>
                  </a:lnTo>
                  <a:lnTo>
                    <a:pt x="5389" y="21600"/>
                  </a:lnTo>
                  <a:lnTo>
                    <a:pt x="0" y="11176"/>
                  </a:lnTo>
                  <a:lnTo>
                    <a:pt x="5470" y="0"/>
                  </a:lnTo>
                  <a:close/>
                </a:path>
              </a:pathLst>
            </a:custGeom>
            <a:solidFill>
              <a:srgbClr val="2EA3BB"/>
            </a:solidFill>
            <a:ln w="12700" cap="flat">
              <a:noFill/>
              <a:miter lim="400000"/>
            </a:ln>
            <a:effectLst/>
          </p:spPr>
          <p:txBody>
            <a:bodyPr wrap="square" lIns="65023" tIns="65023" rIns="65023" bIns="65023" numCol="1" anchor="ctr">
              <a:noAutofit/>
            </a:bodyPr>
            <a:lstStyle/>
            <a:p>
              <a:pPr defTabSz="914400">
                <a:defRPr sz="2400">
                  <a:latin typeface="Helvetica"/>
                  <a:ea typeface="Helvetica"/>
                  <a:cs typeface="Helvetica"/>
                  <a:sym typeface="Helvetica"/>
                </a:defRPr>
              </a:pPr>
              <a:endParaRPr sz="2400">
                <a:latin typeface="Helvetica"/>
                <a:ea typeface="Helvetica"/>
                <a:cs typeface="Helvetica"/>
                <a:sym typeface="Helvetica"/>
              </a:endParaRPr>
            </a:p>
          </p:txBody>
        </p:sp>
      </p:grpSp>
      <p:sp>
        <p:nvSpPr>
          <p:cNvPr id="4" name="Rectangle 3"/>
          <p:cNvSpPr/>
          <p:nvPr/>
        </p:nvSpPr>
        <p:spPr>
          <a:xfrm>
            <a:off x="3000557" y="2961666"/>
            <a:ext cx="1869411" cy="523220"/>
          </a:xfrm>
          <a:prstGeom prst="rect">
            <a:avLst/>
          </a:prstGeom>
        </p:spPr>
        <p:txBody>
          <a:bodyPr wrap="none">
            <a:spAutoFit/>
          </a:bodyPr>
          <a:lstStyle/>
          <a:p>
            <a:pPr algn="ctr">
              <a:defRPr sz="1800"/>
            </a:pPr>
            <a:r>
              <a:rPr lang="cs-CZ" sz="2800" b="1" dirty="0" err="1" smtClean="0">
                <a:solidFill>
                  <a:srgbClr val="FFFFFF"/>
                </a:solidFill>
                <a:latin typeface="Helvetica Neue Thin"/>
                <a:ea typeface="ＭＳ Ｐゴシック" charset="0"/>
                <a:sym typeface="Helvetica Neue Thin"/>
              </a:rPr>
              <a:t>Register</a:t>
            </a:r>
            <a:r>
              <a:rPr lang="cs-CZ" sz="2800" b="1" dirty="0" smtClean="0">
                <a:solidFill>
                  <a:srgbClr val="FFFFFF"/>
                </a:solidFill>
                <a:latin typeface="Helvetica Neue Thin"/>
                <a:ea typeface="ＭＳ Ｐゴシック" charset="0"/>
                <a:sym typeface="Helvetica Neue Thin"/>
              </a:rPr>
              <a:t> </a:t>
            </a:r>
            <a:r>
              <a:rPr lang="cs-CZ" sz="2800" b="1" dirty="0" err="1" smtClean="0">
                <a:solidFill>
                  <a:srgbClr val="FFFFFF"/>
                </a:solidFill>
                <a:latin typeface="Helvetica Neue Thin"/>
                <a:ea typeface="ＭＳ Ｐゴシック" charset="0"/>
                <a:sym typeface="Helvetica Neue Thin"/>
              </a:rPr>
              <a:t>at</a:t>
            </a:r>
            <a:r>
              <a:rPr lang="en-US" sz="2800" b="1" dirty="0" smtClean="0">
                <a:solidFill>
                  <a:srgbClr val="FFFFFF"/>
                </a:solidFill>
                <a:latin typeface="Helvetica Neue Thin"/>
                <a:ea typeface="ＭＳ Ｐゴシック" charset="0"/>
                <a:sym typeface="Helvetica Neue Thin"/>
              </a:rPr>
              <a:t>:</a:t>
            </a:r>
            <a:endParaRPr lang="en-US" sz="2400" b="1" dirty="0">
              <a:solidFill>
                <a:srgbClr val="FFFFFF"/>
              </a:solidFill>
              <a:ea typeface="ＭＳ Ｐゴシック" charset="0"/>
            </a:endParaRPr>
          </a:p>
        </p:txBody>
      </p:sp>
      <p:sp>
        <p:nvSpPr>
          <p:cNvPr id="83" name="Rectangle 82"/>
          <p:cNvSpPr/>
          <p:nvPr/>
        </p:nvSpPr>
        <p:spPr>
          <a:xfrm>
            <a:off x="4778269" y="4020118"/>
            <a:ext cx="4397261" cy="523220"/>
          </a:xfrm>
          <a:prstGeom prst="rect">
            <a:avLst/>
          </a:prstGeom>
        </p:spPr>
        <p:txBody>
          <a:bodyPr wrap="none">
            <a:spAutoFit/>
          </a:bodyPr>
          <a:lstStyle/>
          <a:p>
            <a:pPr algn="ctr">
              <a:defRPr sz="1800"/>
            </a:pPr>
            <a:r>
              <a:rPr lang="en-US" sz="2800" b="1" dirty="0">
                <a:solidFill>
                  <a:srgbClr val="FFFFFF"/>
                </a:solidFill>
                <a:latin typeface="Helvetica Neue Thin"/>
                <a:ea typeface="ＭＳ Ｐゴシック" charset="0"/>
                <a:sym typeface="Helvetica Neue Thin"/>
              </a:rPr>
              <a:t>t</a:t>
            </a:r>
            <a:r>
              <a:rPr lang="en-US" sz="2800" b="1" dirty="0" smtClean="0">
                <a:solidFill>
                  <a:srgbClr val="FFFFFF"/>
                </a:solidFill>
                <a:latin typeface="Helvetica Neue Thin"/>
                <a:ea typeface="ＭＳ Ｐゴシック" charset="0"/>
                <a:sym typeface="Helvetica Neue Thin"/>
              </a:rPr>
              <a:t>o get your 30 days free trial</a:t>
            </a:r>
            <a:endParaRPr lang="en-US" sz="2400" b="1" dirty="0">
              <a:solidFill>
                <a:srgbClr val="FFFFFF"/>
              </a:solidFill>
              <a:ea typeface="ＭＳ Ｐゴシック" charset="0"/>
            </a:endParaRPr>
          </a:p>
        </p:txBody>
      </p:sp>
    </p:spTree>
    <p:extLst>
      <p:ext uri="{BB962C8B-B14F-4D97-AF65-F5344CB8AC3E}">
        <p14:creationId xmlns:p14="http://schemas.microsoft.com/office/powerpoint/2010/main" val="2222551647"/>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0" y="0"/>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4</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3200" b="1" dirty="0" smtClean="0">
                <a:solidFill>
                  <a:schemeClr val="bg1"/>
                </a:solidFill>
                <a:latin typeface="Helvetica Neue"/>
                <a:cs typeface="Helvetica Neue"/>
              </a:rPr>
              <a:t>Build awesome app in no time</a:t>
            </a:r>
            <a:endParaRPr lang="en-US" sz="3200" b="1" dirty="0">
              <a:solidFill>
                <a:schemeClr val="bg1"/>
              </a:solidFill>
              <a:latin typeface="Helvetica Neue"/>
              <a:cs typeface="Helvetica Neue"/>
            </a:endParaRPr>
          </a:p>
        </p:txBody>
      </p:sp>
      <p:sp>
        <p:nvSpPr>
          <p:cNvPr id="29" name="Rectangle 28"/>
          <p:cNvSpPr/>
          <p:nvPr/>
        </p:nvSpPr>
        <p:spPr>
          <a:xfrm>
            <a:off x="-1916" y="616403"/>
            <a:ext cx="9153001" cy="3004003"/>
          </a:xfrm>
          <a:prstGeom prst="rect">
            <a:avLst/>
          </a:prstGeom>
          <a:solidFill>
            <a:srgbClr val="111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pic>
        <p:nvPicPr>
          <p:cNvPr id="2" name="Picture 1" descr="Screen Shot 2015-12-04 at 19.01.18.png"/>
          <p:cNvPicPr>
            <a:picLocks noChangeAspect="1"/>
          </p:cNvPicPr>
          <p:nvPr/>
        </p:nvPicPr>
        <p:blipFill rotWithShape="1">
          <a:blip r:embed="rId5">
            <a:extLst>
              <a:ext uri="{28A0092B-C50C-407E-A947-70E740481C1C}">
                <a14:useLocalDpi xmlns:a14="http://schemas.microsoft.com/office/drawing/2010/main" val="0"/>
              </a:ext>
            </a:extLst>
          </a:blip>
          <a:srcRect b="32205"/>
          <a:stretch/>
        </p:blipFill>
        <p:spPr>
          <a:xfrm>
            <a:off x="422195" y="777109"/>
            <a:ext cx="2068408" cy="1736483"/>
          </a:xfrm>
          <a:prstGeom prst="rect">
            <a:avLst/>
          </a:prstGeom>
        </p:spPr>
      </p:pic>
      <p:pic>
        <p:nvPicPr>
          <p:cNvPr id="5" name="Picture 4" descr="Screen Shot 2015-12-04 at 19.01.24.png"/>
          <p:cNvPicPr>
            <a:picLocks noChangeAspect="1"/>
          </p:cNvPicPr>
          <p:nvPr/>
        </p:nvPicPr>
        <p:blipFill rotWithShape="1">
          <a:blip r:embed="rId6">
            <a:extLst>
              <a:ext uri="{28A0092B-C50C-407E-A947-70E740481C1C}">
                <a14:useLocalDpi xmlns:a14="http://schemas.microsoft.com/office/drawing/2010/main" val="0"/>
              </a:ext>
            </a:extLst>
          </a:blip>
          <a:srcRect b="31156"/>
          <a:stretch/>
        </p:blipFill>
        <p:spPr>
          <a:xfrm>
            <a:off x="3136212" y="771519"/>
            <a:ext cx="2614982" cy="1733845"/>
          </a:xfrm>
          <a:prstGeom prst="rect">
            <a:avLst/>
          </a:prstGeom>
        </p:spPr>
      </p:pic>
      <p:pic>
        <p:nvPicPr>
          <p:cNvPr id="8" name="Picture 7" descr="Screen Shot 2015-12-04 at 19.01.35.png"/>
          <p:cNvPicPr>
            <a:picLocks noChangeAspect="1"/>
          </p:cNvPicPr>
          <p:nvPr/>
        </p:nvPicPr>
        <p:blipFill rotWithShape="1">
          <a:blip r:embed="rId7">
            <a:extLst>
              <a:ext uri="{28A0092B-C50C-407E-A947-70E740481C1C}">
                <a14:useLocalDpi xmlns:a14="http://schemas.microsoft.com/office/drawing/2010/main" val="0"/>
              </a:ext>
            </a:extLst>
          </a:blip>
          <a:srcRect b="29409"/>
          <a:stretch/>
        </p:blipFill>
        <p:spPr>
          <a:xfrm>
            <a:off x="6599770" y="762018"/>
            <a:ext cx="1725459" cy="1740029"/>
          </a:xfrm>
          <a:prstGeom prst="rect">
            <a:avLst/>
          </a:prstGeom>
        </p:spPr>
      </p:pic>
      <p:sp>
        <p:nvSpPr>
          <p:cNvPr id="28" name="Rectangle 27"/>
          <p:cNvSpPr/>
          <p:nvPr/>
        </p:nvSpPr>
        <p:spPr>
          <a:xfrm>
            <a:off x="-6" y="3620407"/>
            <a:ext cx="9153001" cy="2802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pic>
        <p:nvPicPr>
          <p:cNvPr id="9" name="Picture 8" descr="Screen Shot 2015-12-04 at 19.00.5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001728"/>
            <a:ext cx="2881223" cy="1962149"/>
          </a:xfrm>
          <a:prstGeom prst="rect">
            <a:avLst/>
          </a:prstGeom>
        </p:spPr>
      </p:pic>
      <p:pic>
        <p:nvPicPr>
          <p:cNvPr id="13" name="Picture 12" descr="Screen Shot 2015-12-04 at 19.04.4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6183" y="3929034"/>
            <a:ext cx="2757713" cy="2296746"/>
          </a:xfrm>
          <a:prstGeom prst="rect">
            <a:avLst/>
          </a:prstGeom>
        </p:spPr>
      </p:pic>
      <p:pic>
        <p:nvPicPr>
          <p:cNvPr id="15" name="Picture 14" descr="Screen Shot 2015-12-04 at 19.05.09.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67433" y="4193453"/>
            <a:ext cx="3385562" cy="1692781"/>
          </a:xfrm>
          <a:prstGeom prst="rect">
            <a:avLst/>
          </a:prstGeom>
        </p:spPr>
      </p:pic>
      <p:sp>
        <p:nvSpPr>
          <p:cNvPr id="30" name="Shape 102"/>
          <p:cNvSpPr/>
          <p:nvPr/>
        </p:nvSpPr>
        <p:spPr>
          <a:xfrm>
            <a:off x="239708" y="2489973"/>
            <a:ext cx="2404202" cy="738664"/>
          </a:xfrm>
          <a:prstGeom prst="rect">
            <a:avLst/>
          </a:prstGeom>
          <a:effectLst>
            <a:glow rad="127000">
              <a:srgbClr val="00B2EF">
                <a:alpha val="60000"/>
              </a:srgbClr>
            </a:glow>
          </a:effectLst>
          <a:extLst>
            <a:ext uri="{C572A759-6A51-4108-AA02-DFA0A04FC94B}">
              <ma14:wrappingTextBoxFlag xmlns:ma14="http://schemas.microsoft.com/office/mac/drawingml/2011/main" xmlns="" val="1"/>
            </a:ext>
          </a:extLst>
        </p:spPr>
        <p:txBody>
          <a:bodyPr wrap="square" lIns="0" tIns="0" rIns="0" bIns="0">
            <a:spAutoFit/>
          </a:bodyPr>
          <a:lstStyle/>
          <a:p>
            <a:pPr lvl="0" algn="ctr" defTabSz="650240">
              <a:defRPr sz="1800"/>
            </a:pPr>
            <a:r>
              <a:rPr lang="cs-CZ" sz="2400" b="1" dirty="0" smtClean="0">
                <a:solidFill>
                  <a:srgbClr val="FFFFFF"/>
                </a:solidFill>
                <a:latin typeface="Helvetica Neue"/>
                <a:ea typeface="Helvetica"/>
                <a:cs typeface="Helvetica Neue"/>
                <a:sym typeface="Helvetica"/>
              </a:rPr>
              <a:t>RUN APPS YOUR WAY</a:t>
            </a:r>
            <a:endParaRPr sz="2400" b="1" dirty="0">
              <a:solidFill>
                <a:srgbClr val="FFFFFF"/>
              </a:solidFill>
              <a:latin typeface="Helvetica Neue"/>
              <a:ea typeface="Helvetica"/>
              <a:cs typeface="Helvetica Neue"/>
              <a:sym typeface="Helvetica"/>
            </a:endParaRPr>
          </a:p>
        </p:txBody>
      </p:sp>
      <p:sp>
        <p:nvSpPr>
          <p:cNvPr id="32" name="Shape 102"/>
          <p:cNvSpPr/>
          <p:nvPr/>
        </p:nvSpPr>
        <p:spPr>
          <a:xfrm>
            <a:off x="3136212" y="2513592"/>
            <a:ext cx="2494257" cy="738664"/>
          </a:xfrm>
          <a:prstGeom prst="rect">
            <a:avLst/>
          </a:prstGeom>
          <a:effectLst>
            <a:glow rad="127000">
              <a:srgbClr val="00B2EF">
                <a:alpha val="60000"/>
              </a:srgbClr>
            </a:glow>
          </a:effectLst>
          <a:extLst>
            <a:ext uri="{C572A759-6A51-4108-AA02-DFA0A04FC94B}">
              <ma14:wrappingTextBoxFlag xmlns:ma14="http://schemas.microsoft.com/office/mac/drawingml/2011/main" xmlns="" val="1"/>
            </a:ext>
          </a:extLst>
        </p:spPr>
        <p:txBody>
          <a:bodyPr wrap="square" lIns="0" tIns="0" rIns="0" bIns="0">
            <a:spAutoFit/>
          </a:bodyPr>
          <a:lstStyle/>
          <a:p>
            <a:pPr lvl="0" algn="ctr" defTabSz="650240">
              <a:defRPr sz="1800"/>
            </a:pPr>
            <a:r>
              <a:rPr lang="cs-CZ" sz="2400" b="1" dirty="0" smtClean="0">
                <a:solidFill>
                  <a:srgbClr val="FFFFFF"/>
                </a:solidFill>
                <a:latin typeface="Helvetica Neue"/>
                <a:ea typeface="Helvetica"/>
                <a:cs typeface="Helvetica Neue"/>
                <a:sym typeface="Helvetica"/>
              </a:rPr>
              <a:t>CATALOG OF SERVICES / </a:t>
            </a:r>
            <a:r>
              <a:rPr lang="cs-CZ" sz="2400" b="1" dirty="0" err="1" smtClean="0">
                <a:solidFill>
                  <a:srgbClr val="FFFFFF"/>
                </a:solidFill>
                <a:latin typeface="Helvetica Neue"/>
                <a:ea typeface="Helvetica"/>
                <a:cs typeface="Helvetica Neue"/>
                <a:sym typeface="Helvetica"/>
              </a:rPr>
              <a:t>APIs</a:t>
            </a:r>
            <a:endParaRPr sz="2400" b="1" dirty="0">
              <a:solidFill>
                <a:srgbClr val="FFFFFF"/>
              </a:solidFill>
              <a:latin typeface="Helvetica Neue"/>
              <a:ea typeface="Helvetica"/>
              <a:cs typeface="Helvetica Neue"/>
              <a:sym typeface="Helvetica"/>
            </a:endParaRPr>
          </a:p>
        </p:txBody>
      </p:sp>
      <p:sp>
        <p:nvSpPr>
          <p:cNvPr id="33" name="Shape 102"/>
          <p:cNvSpPr/>
          <p:nvPr/>
        </p:nvSpPr>
        <p:spPr>
          <a:xfrm>
            <a:off x="6265252" y="2489973"/>
            <a:ext cx="2404202" cy="738664"/>
          </a:xfrm>
          <a:prstGeom prst="rect">
            <a:avLst/>
          </a:prstGeom>
          <a:effectLst>
            <a:glow rad="127000">
              <a:srgbClr val="00B2EF">
                <a:alpha val="60000"/>
              </a:srgbClr>
            </a:glow>
          </a:effectLst>
          <a:extLst>
            <a:ext uri="{C572A759-6A51-4108-AA02-DFA0A04FC94B}">
              <ma14:wrappingTextBoxFlag xmlns:ma14="http://schemas.microsoft.com/office/mac/drawingml/2011/main" xmlns="" val="1"/>
            </a:ext>
          </a:extLst>
        </p:spPr>
        <p:txBody>
          <a:bodyPr wrap="square" lIns="0" tIns="0" rIns="0" bIns="0">
            <a:spAutoFit/>
          </a:bodyPr>
          <a:lstStyle/>
          <a:p>
            <a:pPr lvl="0" algn="ctr" defTabSz="650240">
              <a:defRPr sz="1800"/>
            </a:pPr>
            <a:r>
              <a:rPr lang="cs-CZ" sz="2400" b="1" dirty="0" smtClean="0">
                <a:solidFill>
                  <a:srgbClr val="FFFFFF"/>
                </a:solidFill>
                <a:latin typeface="Helvetica Neue"/>
                <a:ea typeface="Helvetica"/>
                <a:cs typeface="Helvetica Neue"/>
                <a:sym typeface="Helvetica"/>
              </a:rPr>
              <a:t>FLEXIBLE TOOLING</a:t>
            </a:r>
            <a:endParaRPr sz="2400" b="1" dirty="0">
              <a:solidFill>
                <a:srgbClr val="FFFFFF"/>
              </a:solidFill>
              <a:latin typeface="Helvetica Neue"/>
              <a:ea typeface="Helvetica"/>
              <a:cs typeface="Helvetica Neue"/>
              <a:sym typeface="Helvetica"/>
            </a:endParaRPr>
          </a:p>
        </p:txBody>
      </p:sp>
    </p:spTree>
    <p:extLst>
      <p:ext uri="{BB962C8B-B14F-4D97-AF65-F5344CB8AC3E}">
        <p14:creationId xmlns:p14="http://schemas.microsoft.com/office/powerpoint/2010/main" val="23479859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0" y="0"/>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Neue"/>
              <a:cs typeface="Helvetica Neue"/>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solidFill>
                <a:srgbClr val="FFFFFF"/>
              </a:solidFill>
              <a:latin typeface="Helvetica Neue"/>
              <a:cs typeface="Helvetica Neue"/>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solidFill>
                <a:srgbClr val="FFFFFF"/>
              </a:solidFill>
              <a:latin typeface="Helvetica Neue"/>
              <a:cs typeface="Helvetica Neue"/>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Neue"/>
                <a:cs typeface="Helvetica Neue"/>
              </a:rPr>
              <a:t>IBM CEE Cloud </a:t>
            </a:r>
            <a:r>
              <a:rPr lang="en-US" sz="1400" b="1" dirty="0" err="1" smtClean="0">
                <a:solidFill>
                  <a:srgbClr val="FFFFFF"/>
                </a:solidFill>
                <a:latin typeface="Helvetica Neue"/>
                <a:cs typeface="Helvetica Neue"/>
              </a:rPr>
              <a:t>iLab</a:t>
            </a:r>
            <a:endParaRPr lang="en-US" sz="1400" b="1" dirty="0">
              <a:solidFill>
                <a:srgbClr val="FFFFFF"/>
              </a:solidFill>
              <a:latin typeface="Helvetica Neue"/>
              <a:cs typeface="Helvetica Neue"/>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Neue"/>
                <a:ea typeface="ＭＳ Ｐゴシック" pitchFamily="34" charset="-128"/>
                <a:cs typeface="Helvetica Neue"/>
              </a:rPr>
              <a:t>© </a:t>
            </a:r>
            <a:r>
              <a:rPr lang="en-US" sz="1400" b="1" dirty="0" smtClean="0">
                <a:solidFill>
                  <a:srgbClr val="FFFFFF"/>
                </a:solidFill>
                <a:latin typeface="Helvetica Neue"/>
                <a:ea typeface="ＭＳ Ｐゴシック" pitchFamily="34" charset="-128"/>
                <a:cs typeface="Helvetica Neue"/>
              </a:rPr>
              <a:t>2015 </a:t>
            </a:r>
            <a:r>
              <a:rPr lang="en-US" sz="1400" b="1" dirty="0">
                <a:solidFill>
                  <a:srgbClr val="FFFFFF"/>
                </a:solidFill>
                <a:latin typeface="Helvetica Neue"/>
                <a:ea typeface="ＭＳ Ｐゴシック" pitchFamily="34" charset="-128"/>
                <a:cs typeface="Helvetica Neue"/>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solidFill>
                  <a:srgbClr val="FFFFFF"/>
                </a:solidFill>
                <a:latin typeface="Helvetica Neue"/>
                <a:cs typeface="Helvetica Neue"/>
              </a:rPr>
              <a:t>5</a:t>
            </a:fld>
            <a:endParaRPr lang="en-US" b="1" dirty="0">
              <a:solidFill>
                <a:srgbClr val="FFFFFF"/>
              </a:solidFill>
              <a:latin typeface="Helvetica Neue"/>
              <a:cs typeface="Helvetica Neue"/>
            </a:endParaRPr>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solidFill>
                <a:srgbClr val="FFFFFF"/>
              </a:solidFill>
              <a:latin typeface="Helvetica Neue"/>
              <a:cs typeface="Helvetica Neue"/>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pPr>
            <a:r>
              <a:rPr lang="en-US" sz="2800" b="1" dirty="0">
                <a:latin typeface="Helvetica Neue"/>
                <a:cs typeface="Helvetica Neue"/>
              </a:rPr>
              <a:t>Total cost of ownership</a:t>
            </a:r>
          </a:p>
        </p:txBody>
      </p:sp>
      <p:sp>
        <p:nvSpPr>
          <p:cNvPr id="13" name="Shape 1337"/>
          <p:cNvSpPr/>
          <p:nvPr/>
        </p:nvSpPr>
        <p:spPr>
          <a:xfrm>
            <a:off x="6226812" y="4136208"/>
            <a:ext cx="2636415" cy="1851640"/>
          </a:xfrm>
          <a:prstGeom prst="rect">
            <a:avLst/>
          </a:prstGeom>
          <a:solidFill>
            <a:srgbClr val="415059">
              <a:alpha val="10570"/>
            </a:srgbClr>
          </a:solidFill>
          <a:ln w="25400">
            <a:solidFill>
              <a:srgbClr val="A6AAA9">
                <a:alpha val="58724"/>
              </a:srgbClr>
            </a:solidFill>
            <a:miter lim="400000"/>
          </a:ln>
        </p:spPr>
        <p:txBody>
          <a:bodyPr lIns="26788" tIns="26788" rIns="26788" bIns="26788" anchor="ctr"/>
          <a:lstStyle/>
          <a:p>
            <a:pPr lvl="0">
              <a:defRPr sz="2200">
                <a:solidFill>
                  <a:srgbClr val="FFFFFF"/>
                </a:solidFill>
              </a:defRPr>
            </a:pPr>
            <a:endParaRPr>
              <a:solidFill>
                <a:srgbClr val="FFFFFF"/>
              </a:solidFill>
              <a:latin typeface="Helvetica Neue"/>
              <a:cs typeface="Helvetica Neue"/>
            </a:endParaRPr>
          </a:p>
        </p:txBody>
      </p:sp>
      <p:sp>
        <p:nvSpPr>
          <p:cNvPr id="15" name="Shape 1338"/>
          <p:cNvSpPr/>
          <p:nvPr/>
        </p:nvSpPr>
        <p:spPr>
          <a:xfrm>
            <a:off x="6222812" y="3364536"/>
            <a:ext cx="2643363" cy="715241"/>
          </a:xfrm>
          <a:prstGeom prst="rect">
            <a:avLst/>
          </a:prstGeom>
          <a:solidFill>
            <a:srgbClr val="5592DA">
              <a:alpha val="7634"/>
            </a:srgbClr>
          </a:solidFill>
          <a:ln w="25400">
            <a:solidFill>
              <a:srgbClr val="A6AAA9">
                <a:alpha val="58724"/>
              </a:srgbClr>
            </a:solidFill>
            <a:miter lim="400000"/>
          </a:ln>
        </p:spPr>
        <p:txBody>
          <a:bodyPr lIns="26788" tIns="26788" rIns="26788" bIns="26788" anchor="ctr"/>
          <a:lstStyle/>
          <a:p>
            <a:pPr lvl="0">
              <a:defRPr sz="2200">
                <a:solidFill>
                  <a:srgbClr val="FFFFFF"/>
                </a:solidFill>
              </a:defRPr>
            </a:pPr>
            <a:endParaRPr>
              <a:solidFill>
                <a:srgbClr val="FFFFFF"/>
              </a:solidFill>
              <a:latin typeface="Helvetica Neue"/>
              <a:cs typeface="Helvetica Neue"/>
            </a:endParaRPr>
          </a:p>
        </p:txBody>
      </p:sp>
      <p:sp>
        <p:nvSpPr>
          <p:cNvPr id="17" name="Shape 1339"/>
          <p:cNvSpPr/>
          <p:nvPr/>
        </p:nvSpPr>
        <p:spPr>
          <a:xfrm>
            <a:off x="2487074" y="3409432"/>
            <a:ext cx="1540418" cy="2628174"/>
          </a:xfrm>
          <a:prstGeom prst="rect">
            <a:avLst/>
          </a:prstGeom>
          <a:solidFill>
            <a:srgbClr val="5592DA">
              <a:alpha val="9395"/>
            </a:srgbClr>
          </a:solidFill>
          <a:ln w="25400">
            <a:solidFill>
              <a:srgbClr val="A6AAA9">
                <a:alpha val="58724"/>
              </a:srgbClr>
            </a:solidFill>
            <a:miter lim="400000"/>
          </a:ln>
        </p:spPr>
        <p:txBody>
          <a:bodyPr lIns="26788" tIns="26788" rIns="26788" bIns="26788" anchor="ctr"/>
          <a:lstStyle/>
          <a:p>
            <a:pPr lvl="0">
              <a:defRPr sz="2200">
                <a:solidFill>
                  <a:srgbClr val="FFFFFF"/>
                </a:solidFill>
              </a:defRPr>
            </a:pPr>
            <a:endParaRPr>
              <a:solidFill>
                <a:srgbClr val="FFFFFF"/>
              </a:solidFill>
              <a:latin typeface="Helvetica Neue"/>
              <a:cs typeface="Helvetica Neue"/>
            </a:endParaRPr>
          </a:p>
        </p:txBody>
      </p:sp>
      <p:sp>
        <p:nvSpPr>
          <p:cNvPr id="18" name="Shape 1340"/>
          <p:cNvSpPr/>
          <p:nvPr/>
        </p:nvSpPr>
        <p:spPr>
          <a:xfrm flipV="1">
            <a:off x="7736722" y="4356253"/>
            <a:ext cx="1" cy="1511274"/>
          </a:xfrm>
          <a:prstGeom prst="line">
            <a:avLst/>
          </a:prstGeom>
          <a:ln w="38100">
            <a:solidFill>
              <a:srgbClr val="B7D3DF"/>
            </a:solidFill>
            <a:miter lim="400000"/>
          </a:ln>
        </p:spPr>
        <p:txBody>
          <a:bodyPr lIns="0" tIns="0" rIns="0" bIns="0" anchor="ctr"/>
          <a:lstStyle/>
          <a:p>
            <a:pPr defTabSz="321457">
              <a:defRPr sz="1200">
                <a:latin typeface="Helvetica"/>
                <a:ea typeface="Helvetica"/>
                <a:cs typeface="Helvetica"/>
                <a:sym typeface="Helvetica"/>
              </a:defRPr>
            </a:pPr>
            <a:endParaRPr>
              <a:solidFill>
                <a:srgbClr val="FFFFFF"/>
              </a:solidFill>
              <a:latin typeface="Helvetica Neue"/>
              <a:cs typeface="Helvetica Neue"/>
            </a:endParaRPr>
          </a:p>
        </p:txBody>
      </p:sp>
      <p:sp>
        <p:nvSpPr>
          <p:cNvPr id="19" name="Shape 1341"/>
          <p:cNvSpPr/>
          <p:nvPr/>
        </p:nvSpPr>
        <p:spPr>
          <a:xfrm>
            <a:off x="7797000" y="5062062"/>
            <a:ext cx="132602" cy="1"/>
          </a:xfrm>
          <a:prstGeom prst="line">
            <a:avLst/>
          </a:prstGeom>
          <a:ln w="38100">
            <a:solidFill>
              <a:srgbClr val="B7D3DF"/>
            </a:solidFill>
            <a:miter lim="400000"/>
            <a:tailEnd type="oval"/>
          </a:ln>
        </p:spPr>
        <p:txBody>
          <a:bodyPr lIns="0" tIns="0" rIns="0" bIns="0" anchor="ctr"/>
          <a:lstStyle/>
          <a:p>
            <a:pPr defTabSz="321457">
              <a:defRPr sz="1200">
                <a:latin typeface="Helvetica"/>
                <a:ea typeface="Helvetica"/>
                <a:cs typeface="Helvetica"/>
                <a:sym typeface="Helvetica"/>
              </a:defRPr>
            </a:pPr>
            <a:endParaRPr>
              <a:solidFill>
                <a:srgbClr val="FFFFFF"/>
              </a:solidFill>
              <a:latin typeface="Helvetica Neue"/>
              <a:cs typeface="Helvetica Neue"/>
            </a:endParaRPr>
          </a:p>
        </p:txBody>
      </p:sp>
      <p:sp>
        <p:nvSpPr>
          <p:cNvPr id="20" name="Shape 1342"/>
          <p:cNvSpPr/>
          <p:nvPr/>
        </p:nvSpPr>
        <p:spPr>
          <a:xfrm flipV="1">
            <a:off x="6377898" y="4348562"/>
            <a:ext cx="1" cy="337697"/>
          </a:xfrm>
          <a:prstGeom prst="line">
            <a:avLst/>
          </a:prstGeom>
          <a:ln w="38100">
            <a:solidFill>
              <a:srgbClr val="8498A0"/>
            </a:solidFill>
            <a:miter lim="400000"/>
          </a:ln>
        </p:spPr>
        <p:txBody>
          <a:bodyPr lIns="0" tIns="0" rIns="0" bIns="0" anchor="ctr"/>
          <a:lstStyle/>
          <a:p>
            <a:pPr defTabSz="321457">
              <a:defRPr sz="1200">
                <a:latin typeface="Helvetica"/>
                <a:ea typeface="Helvetica"/>
                <a:cs typeface="Helvetica"/>
                <a:sym typeface="Helvetica"/>
              </a:defRPr>
            </a:pPr>
            <a:endParaRPr>
              <a:solidFill>
                <a:srgbClr val="FFFFFF"/>
              </a:solidFill>
              <a:latin typeface="Helvetica Neue"/>
              <a:cs typeface="Helvetica Neue"/>
            </a:endParaRPr>
          </a:p>
        </p:txBody>
      </p:sp>
      <p:sp>
        <p:nvSpPr>
          <p:cNvPr id="21" name="Shape 1343"/>
          <p:cNvSpPr/>
          <p:nvPr/>
        </p:nvSpPr>
        <p:spPr>
          <a:xfrm flipV="1">
            <a:off x="6371945" y="3532985"/>
            <a:ext cx="1" cy="337696"/>
          </a:xfrm>
          <a:prstGeom prst="line">
            <a:avLst/>
          </a:prstGeom>
          <a:ln w="38100">
            <a:solidFill>
              <a:srgbClr val="8498A0"/>
            </a:solidFill>
            <a:miter lim="400000"/>
          </a:ln>
        </p:spPr>
        <p:txBody>
          <a:bodyPr lIns="0" tIns="0" rIns="0" bIns="0" anchor="ctr"/>
          <a:lstStyle/>
          <a:p>
            <a:pPr defTabSz="321457">
              <a:defRPr sz="1200">
                <a:latin typeface="Helvetica"/>
                <a:ea typeface="Helvetica"/>
                <a:cs typeface="Helvetica"/>
                <a:sym typeface="Helvetica"/>
              </a:defRPr>
            </a:pPr>
            <a:endParaRPr>
              <a:solidFill>
                <a:srgbClr val="FFFFFF"/>
              </a:solidFill>
              <a:latin typeface="Helvetica Neue"/>
              <a:cs typeface="Helvetica Neue"/>
            </a:endParaRPr>
          </a:p>
        </p:txBody>
      </p:sp>
      <p:sp>
        <p:nvSpPr>
          <p:cNvPr id="23" name="Shape 1344"/>
          <p:cNvSpPr/>
          <p:nvPr/>
        </p:nvSpPr>
        <p:spPr>
          <a:xfrm flipV="1">
            <a:off x="7751051" y="3500126"/>
            <a:ext cx="1" cy="510571"/>
          </a:xfrm>
          <a:prstGeom prst="line">
            <a:avLst/>
          </a:prstGeom>
          <a:ln w="38100">
            <a:solidFill>
              <a:srgbClr val="B7D3DF"/>
            </a:solidFill>
            <a:miter lim="400000"/>
          </a:ln>
        </p:spPr>
        <p:txBody>
          <a:bodyPr lIns="0" tIns="0" rIns="0" bIns="0" anchor="ctr"/>
          <a:lstStyle/>
          <a:p>
            <a:pPr defTabSz="321457">
              <a:defRPr sz="1200">
                <a:latin typeface="Helvetica"/>
                <a:ea typeface="Helvetica"/>
                <a:cs typeface="Helvetica"/>
                <a:sym typeface="Helvetica"/>
              </a:defRPr>
            </a:pPr>
            <a:endParaRPr>
              <a:solidFill>
                <a:srgbClr val="FFFFFF"/>
              </a:solidFill>
              <a:latin typeface="Helvetica Neue"/>
              <a:cs typeface="Helvetica Neue"/>
            </a:endParaRPr>
          </a:p>
        </p:txBody>
      </p:sp>
      <p:sp>
        <p:nvSpPr>
          <p:cNvPr id="24" name="Shape 1345"/>
          <p:cNvSpPr/>
          <p:nvPr/>
        </p:nvSpPr>
        <p:spPr>
          <a:xfrm flipV="1">
            <a:off x="2659945" y="3554509"/>
            <a:ext cx="1" cy="2246808"/>
          </a:xfrm>
          <a:prstGeom prst="line">
            <a:avLst/>
          </a:prstGeom>
          <a:ln w="38100">
            <a:solidFill>
              <a:srgbClr val="B7D3DF"/>
            </a:solidFill>
            <a:miter lim="400000"/>
          </a:ln>
        </p:spPr>
        <p:txBody>
          <a:bodyPr lIns="0" tIns="0" rIns="0" bIns="0" anchor="ctr"/>
          <a:lstStyle/>
          <a:p>
            <a:pPr defTabSz="321457">
              <a:defRPr sz="1200">
                <a:latin typeface="Helvetica"/>
                <a:ea typeface="Helvetica"/>
                <a:cs typeface="Helvetica"/>
                <a:sym typeface="Helvetica"/>
              </a:defRPr>
            </a:pPr>
            <a:endParaRPr>
              <a:solidFill>
                <a:srgbClr val="FFFFFF"/>
              </a:solidFill>
              <a:latin typeface="Helvetica Neue"/>
              <a:cs typeface="Helvetica Neue"/>
            </a:endParaRPr>
          </a:p>
        </p:txBody>
      </p:sp>
      <p:sp>
        <p:nvSpPr>
          <p:cNvPr id="28" name="Shape 1346"/>
          <p:cNvSpPr/>
          <p:nvPr/>
        </p:nvSpPr>
        <p:spPr>
          <a:xfrm>
            <a:off x="5477320" y="599441"/>
            <a:ext cx="1717551" cy="672134"/>
          </a:xfrm>
          <a:prstGeom prst="rect">
            <a:avLst/>
          </a:prstGeom>
          <a:solidFill>
            <a:srgbClr val="5592DA">
              <a:alpha val="11744"/>
            </a:srgbClr>
          </a:solidFill>
          <a:ln w="25400">
            <a:solidFill>
              <a:srgbClr val="A6AAA9">
                <a:alpha val="58724"/>
              </a:srgbClr>
            </a:solidFill>
            <a:miter lim="400000"/>
          </a:ln>
        </p:spPr>
        <p:txBody>
          <a:bodyPr lIns="26788" tIns="26788" rIns="26788" bIns="26788" anchor="ctr"/>
          <a:lstStyle/>
          <a:p>
            <a:pPr lvl="0">
              <a:defRPr sz="2200">
                <a:solidFill>
                  <a:srgbClr val="FFFFFF"/>
                </a:solidFill>
              </a:defRPr>
            </a:pPr>
            <a:endParaRPr>
              <a:solidFill>
                <a:srgbClr val="FFFFFF"/>
              </a:solidFill>
              <a:latin typeface="Helvetica Neue"/>
              <a:cs typeface="Helvetica Neue"/>
            </a:endParaRPr>
          </a:p>
        </p:txBody>
      </p:sp>
      <p:sp>
        <p:nvSpPr>
          <p:cNvPr id="29" name="Shape 1347"/>
          <p:cNvSpPr/>
          <p:nvPr/>
        </p:nvSpPr>
        <p:spPr>
          <a:xfrm>
            <a:off x="7291686" y="599441"/>
            <a:ext cx="1717551" cy="672134"/>
          </a:xfrm>
          <a:prstGeom prst="rect">
            <a:avLst/>
          </a:prstGeom>
          <a:solidFill>
            <a:srgbClr val="DCDEE0">
              <a:alpha val="58724"/>
            </a:srgbClr>
          </a:solidFill>
          <a:ln w="25400">
            <a:solidFill>
              <a:srgbClr val="A6AAA9">
                <a:alpha val="58724"/>
              </a:srgbClr>
            </a:solidFill>
            <a:miter lim="400000"/>
          </a:ln>
        </p:spPr>
        <p:txBody>
          <a:bodyPr lIns="26788" tIns="26788" rIns="26788" bIns="26788" anchor="ctr"/>
          <a:lstStyle/>
          <a:p>
            <a:pPr lvl="0">
              <a:defRPr sz="2200">
                <a:solidFill>
                  <a:srgbClr val="FFFFFF"/>
                </a:solidFill>
              </a:defRPr>
            </a:pPr>
            <a:endParaRPr>
              <a:solidFill>
                <a:srgbClr val="FFFFFF"/>
              </a:solidFill>
              <a:latin typeface="Helvetica Neue"/>
              <a:cs typeface="Helvetica Neue"/>
            </a:endParaRPr>
          </a:p>
        </p:txBody>
      </p:sp>
      <p:sp>
        <p:nvSpPr>
          <p:cNvPr id="30" name="Shape 1348"/>
          <p:cNvSpPr/>
          <p:nvPr/>
        </p:nvSpPr>
        <p:spPr>
          <a:xfrm>
            <a:off x="250352" y="740113"/>
            <a:ext cx="7980708" cy="364519"/>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lvl1pPr algn="l" defTabSz="457200">
              <a:spcBef>
                <a:spcPts val="2400"/>
              </a:spcBef>
              <a:defRPr sz="2700">
                <a:latin typeface="Helvetica Neue Light"/>
                <a:ea typeface="Helvetica Neue Light"/>
                <a:cs typeface="Helvetica Neue Light"/>
                <a:sym typeface="Helvetica Neue Light"/>
              </a:defRPr>
            </a:lvl1pPr>
          </a:lstStyle>
          <a:p>
            <a:pPr lvl="0">
              <a:defRPr sz="1800"/>
            </a:pPr>
            <a:r>
              <a:rPr sz="1900" dirty="0">
                <a:solidFill>
                  <a:srgbClr val="FFFFFF"/>
                </a:solidFill>
                <a:latin typeface="Helvetica Neue"/>
                <a:cs typeface="Helvetica Neue"/>
              </a:rPr>
              <a:t>Comparison between Dedicated and Local.</a:t>
            </a:r>
          </a:p>
        </p:txBody>
      </p:sp>
      <p:sp>
        <p:nvSpPr>
          <p:cNvPr id="31" name="Shape 1349"/>
          <p:cNvSpPr txBox="1">
            <a:spLocks/>
          </p:cNvSpPr>
          <p:nvPr/>
        </p:nvSpPr>
        <p:spPr>
          <a:xfrm>
            <a:off x="241102" y="151805"/>
            <a:ext cx="8271123" cy="510571"/>
          </a:xfrm>
          <a:prstGeom prst="rect">
            <a:avLst/>
          </a:prstGeom>
        </p:spPr>
        <p:txBody>
          <a:bodyPr vert="horz" lIns="91440" tIns="45720" rIns="91440" bIns="45720" rtlCol="0" anchor="t">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sz="1800" b="0"/>
            </a:pPr>
            <a:endParaRPr lang="en-US" sz="2800" b="1" dirty="0">
              <a:solidFill>
                <a:srgbClr val="FFFFFF"/>
              </a:solidFill>
              <a:latin typeface="Helvetica Neue"/>
              <a:cs typeface="Helvetica Neue"/>
            </a:endParaRPr>
          </a:p>
        </p:txBody>
      </p:sp>
      <p:sp>
        <p:nvSpPr>
          <p:cNvPr id="32" name="Shape 1350"/>
          <p:cNvSpPr txBox="1">
            <a:spLocks/>
          </p:cNvSpPr>
          <p:nvPr/>
        </p:nvSpPr>
        <p:spPr>
          <a:xfrm>
            <a:off x="156496" y="6451350"/>
            <a:ext cx="178576" cy="267891"/>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solidFill>
                  <a:srgbClr val="000000"/>
                </a:solidFill>
              </a:defRPr>
            </a:pPr>
            <a:fld id="{86CB4B4D-7CA3-9044-876B-883B54F8677D}" type="slidenum">
              <a:rPr lang="en-US" smtClean="0">
                <a:solidFill>
                  <a:srgbClr val="FFFFFF"/>
                </a:solidFill>
                <a:latin typeface="Helvetica Neue"/>
                <a:cs typeface="Helvetica Neue"/>
              </a:rPr>
              <a:pPr>
                <a:defRPr>
                  <a:solidFill>
                    <a:srgbClr val="000000"/>
                  </a:solidFill>
                </a:defRPr>
              </a:pPr>
              <a:t>5</a:t>
            </a:fld>
            <a:endParaRPr lang="en-US">
              <a:solidFill>
                <a:srgbClr val="FFFFFF"/>
              </a:solidFill>
              <a:latin typeface="Helvetica Neue"/>
              <a:cs typeface="Helvetica Neue"/>
            </a:endParaRPr>
          </a:p>
        </p:txBody>
      </p:sp>
      <p:grpSp>
        <p:nvGrpSpPr>
          <p:cNvPr id="33" name="Group 1353"/>
          <p:cNvGrpSpPr/>
          <p:nvPr/>
        </p:nvGrpSpPr>
        <p:grpSpPr>
          <a:xfrm>
            <a:off x="5574887" y="575236"/>
            <a:ext cx="1588412" cy="449023"/>
            <a:chOff x="0" y="0"/>
            <a:chExt cx="2259074" cy="638609"/>
          </a:xfrm>
        </p:grpSpPr>
        <p:sp>
          <p:nvSpPr>
            <p:cNvPr id="34" name="Shape 1351"/>
            <p:cNvSpPr/>
            <p:nvPr/>
          </p:nvSpPr>
          <p:spPr>
            <a:xfrm>
              <a:off x="206373" y="0"/>
              <a:ext cx="2052702" cy="6386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1500" b="1">
                  <a:solidFill>
                    <a:srgbClr val="415059"/>
                  </a:solidFill>
                  <a:latin typeface="Helvetica Neue"/>
                  <a:ea typeface="Helvetica Neue"/>
                  <a:cs typeface="Helvetica Neue"/>
                  <a:sym typeface="Helvetica Neue"/>
                </a:defRPr>
              </a:lvl1pPr>
            </a:lstStyle>
            <a:p>
              <a:pPr lvl="0">
                <a:defRPr sz="1800" b="0">
                  <a:solidFill>
                    <a:srgbClr val="000000"/>
                  </a:solidFill>
                </a:defRPr>
              </a:pPr>
              <a:r>
                <a:rPr lang="en-US" sz="1100" dirty="0" smtClean="0">
                  <a:solidFill>
                    <a:srgbClr val="FFFFFF"/>
                  </a:solidFill>
                </a:rPr>
                <a:t>   </a:t>
              </a:r>
              <a:r>
                <a:rPr sz="1100" dirty="0" smtClean="0">
                  <a:solidFill>
                    <a:srgbClr val="FFFFFF"/>
                  </a:solidFill>
                </a:rPr>
                <a:t>Customer </a:t>
              </a:r>
              <a:r>
                <a:rPr sz="1100" dirty="0">
                  <a:solidFill>
                    <a:srgbClr val="FFFFFF"/>
                  </a:solidFill>
                </a:rPr>
                <a:t>Managed</a:t>
              </a:r>
            </a:p>
          </p:txBody>
        </p:sp>
        <p:sp>
          <p:nvSpPr>
            <p:cNvPr id="35" name="Shape 1352"/>
            <p:cNvSpPr/>
            <p:nvPr/>
          </p:nvSpPr>
          <p:spPr>
            <a:xfrm>
              <a:off x="-1" y="134060"/>
              <a:ext cx="318348" cy="31834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5059"/>
            </a:solidFill>
            <a:ln w="12700" cap="flat">
              <a:noFill/>
              <a:miter lim="400000"/>
            </a:ln>
            <a:effectLst/>
          </p:spPr>
          <p:txBody>
            <a:bodyPr wrap="square" lIns="0" tIns="0" rIns="0" bIns="0" numCol="1" anchor="ctr">
              <a:noAutofit/>
            </a:bodyPr>
            <a:lstStyle/>
            <a:p>
              <a:pPr lvl="0">
                <a:defRPr sz="2400">
                  <a:solidFill>
                    <a:srgbClr val="FFFFFF"/>
                  </a:solidFill>
                </a:defRPr>
              </a:pPr>
              <a:endParaRPr>
                <a:solidFill>
                  <a:srgbClr val="FFFFFF"/>
                </a:solidFill>
                <a:latin typeface="Helvetica Neue"/>
                <a:cs typeface="Helvetica Neue"/>
              </a:endParaRPr>
            </a:p>
          </p:txBody>
        </p:sp>
      </p:grpSp>
      <p:grpSp>
        <p:nvGrpSpPr>
          <p:cNvPr id="36" name="Group 1356"/>
          <p:cNvGrpSpPr/>
          <p:nvPr/>
        </p:nvGrpSpPr>
        <p:grpSpPr>
          <a:xfrm>
            <a:off x="5571035" y="838123"/>
            <a:ext cx="2051622" cy="449023"/>
            <a:chOff x="0" y="0"/>
            <a:chExt cx="2917860" cy="638609"/>
          </a:xfrm>
        </p:grpSpPr>
        <p:sp>
          <p:nvSpPr>
            <p:cNvPr id="37" name="Shape 1354"/>
            <p:cNvSpPr/>
            <p:nvPr/>
          </p:nvSpPr>
          <p:spPr>
            <a:xfrm>
              <a:off x="304997" y="0"/>
              <a:ext cx="2612864" cy="6386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defRPr sz="1500" b="1">
                  <a:solidFill>
                    <a:srgbClr val="5592DA"/>
                  </a:solidFill>
                  <a:latin typeface="Helvetica Neue"/>
                  <a:ea typeface="Helvetica Neue"/>
                  <a:cs typeface="Helvetica Neue"/>
                  <a:sym typeface="Helvetica Neue"/>
                </a:defRPr>
              </a:lvl1pPr>
            </a:lstStyle>
            <a:p>
              <a:pPr lvl="0">
                <a:defRPr sz="1800" b="0">
                  <a:solidFill>
                    <a:srgbClr val="000000"/>
                  </a:solidFill>
                </a:defRPr>
              </a:pPr>
              <a:r>
                <a:rPr lang="en-US" sz="1100" dirty="0" smtClean="0">
                  <a:solidFill>
                    <a:srgbClr val="FFFFFF"/>
                  </a:solidFill>
                </a:rPr>
                <a:t>  </a:t>
              </a:r>
              <a:r>
                <a:rPr sz="1100" dirty="0" smtClean="0">
                  <a:solidFill>
                    <a:srgbClr val="FFFFFF"/>
                  </a:solidFill>
                </a:rPr>
                <a:t>IBM </a:t>
              </a:r>
              <a:r>
                <a:rPr sz="1100" dirty="0">
                  <a:solidFill>
                    <a:srgbClr val="FFFFFF"/>
                  </a:solidFill>
                </a:rPr>
                <a:t>Managed</a:t>
              </a:r>
            </a:p>
          </p:txBody>
        </p:sp>
        <p:sp>
          <p:nvSpPr>
            <p:cNvPr id="38" name="Shape 1355"/>
            <p:cNvSpPr/>
            <p:nvPr/>
          </p:nvSpPr>
          <p:spPr>
            <a:xfrm>
              <a:off x="0" y="154577"/>
              <a:ext cx="329698" cy="3296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592DA"/>
            </a:solidFill>
            <a:ln w="12700" cap="flat">
              <a:noFill/>
              <a:miter lim="400000"/>
            </a:ln>
            <a:effectLst/>
          </p:spPr>
          <p:txBody>
            <a:bodyPr wrap="square" lIns="0" tIns="0" rIns="0" bIns="0" numCol="1" anchor="ctr">
              <a:noAutofit/>
            </a:bodyPr>
            <a:lstStyle/>
            <a:p>
              <a:pPr lvl="0">
                <a:defRPr sz="2400">
                  <a:solidFill>
                    <a:srgbClr val="FFFFFF"/>
                  </a:solidFill>
                </a:defRPr>
              </a:pPr>
              <a:endParaRPr>
                <a:solidFill>
                  <a:srgbClr val="FFFFFF"/>
                </a:solidFill>
                <a:latin typeface="Helvetica Neue"/>
                <a:cs typeface="Helvetica Neue"/>
              </a:endParaRPr>
            </a:p>
          </p:txBody>
        </p:sp>
      </p:grpSp>
      <p:grpSp>
        <p:nvGrpSpPr>
          <p:cNvPr id="39" name="Group 1366"/>
          <p:cNvGrpSpPr/>
          <p:nvPr/>
        </p:nvGrpSpPr>
        <p:grpSpPr>
          <a:xfrm>
            <a:off x="811700" y="2631272"/>
            <a:ext cx="1637723" cy="3399536"/>
            <a:chOff x="0" y="0"/>
            <a:chExt cx="2329204" cy="4834894"/>
          </a:xfrm>
        </p:grpSpPr>
        <p:sp>
          <p:nvSpPr>
            <p:cNvPr id="40" name="Shape 1357"/>
            <p:cNvSpPr/>
            <p:nvPr/>
          </p:nvSpPr>
          <p:spPr>
            <a:xfrm>
              <a:off x="4260" y="0"/>
              <a:ext cx="2320685" cy="461914"/>
            </a:xfrm>
            <a:prstGeom prst="rect">
              <a:avLst/>
            </a:prstGeom>
            <a:solidFill>
              <a:srgbClr val="405059"/>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21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500" dirty="0">
                  <a:solidFill>
                    <a:schemeClr val="bg1"/>
                  </a:solidFill>
                  <a:latin typeface="Helvetica Neue"/>
                  <a:cs typeface="Helvetica Neue"/>
                </a:rPr>
                <a:t>Code</a:t>
              </a:r>
            </a:p>
          </p:txBody>
        </p:sp>
        <p:sp>
          <p:nvSpPr>
            <p:cNvPr id="41" name="Shape 1358"/>
            <p:cNvSpPr/>
            <p:nvPr/>
          </p:nvSpPr>
          <p:spPr>
            <a:xfrm>
              <a:off x="6820" y="546622"/>
              <a:ext cx="2315565" cy="461914"/>
            </a:xfrm>
            <a:prstGeom prst="rect">
              <a:avLst/>
            </a:prstGeom>
            <a:solidFill>
              <a:srgbClr val="405059"/>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21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500" dirty="0">
                  <a:solidFill>
                    <a:schemeClr val="bg1"/>
                  </a:solidFill>
                  <a:latin typeface="Helvetica Neue"/>
                  <a:cs typeface="Helvetica Neue"/>
                </a:rPr>
                <a:t>Data</a:t>
              </a:r>
            </a:p>
          </p:txBody>
        </p:sp>
        <p:sp>
          <p:nvSpPr>
            <p:cNvPr id="42" name="Shape 1359"/>
            <p:cNvSpPr/>
            <p:nvPr/>
          </p:nvSpPr>
          <p:spPr>
            <a:xfrm>
              <a:off x="7873" y="1093244"/>
              <a:ext cx="2313458" cy="461915"/>
            </a:xfrm>
            <a:prstGeom prst="rect">
              <a:avLst/>
            </a:prstGeom>
            <a:solidFill>
              <a:srgbClr val="5592DA"/>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21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500" dirty="0">
                  <a:solidFill>
                    <a:schemeClr val="bg1"/>
                  </a:solidFill>
                  <a:latin typeface="Helvetica Neue"/>
                  <a:cs typeface="Helvetica Neue"/>
                </a:rPr>
                <a:t>Runtime</a:t>
              </a:r>
            </a:p>
          </p:txBody>
        </p:sp>
        <p:sp>
          <p:nvSpPr>
            <p:cNvPr id="43" name="Shape 1360"/>
            <p:cNvSpPr/>
            <p:nvPr/>
          </p:nvSpPr>
          <p:spPr>
            <a:xfrm>
              <a:off x="7272" y="1639867"/>
              <a:ext cx="2314661" cy="461915"/>
            </a:xfrm>
            <a:prstGeom prst="rect">
              <a:avLst/>
            </a:prstGeom>
            <a:solidFill>
              <a:srgbClr val="5592DA"/>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21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500" dirty="0">
                  <a:solidFill>
                    <a:schemeClr val="bg1"/>
                  </a:solidFill>
                  <a:latin typeface="Helvetica Neue"/>
                  <a:cs typeface="Helvetica Neue"/>
                </a:rPr>
                <a:t>Middleware</a:t>
              </a:r>
            </a:p>
          </p:txBody>
        </p:sp>
        <p:sp>
          <p:nvSpPr>
            <p:cNvPr id="44" name="Shape 1361"/>
            <p:cNvSpPr/>
            <p:nvPr/>
          </p:nvSpPr>
          <p:spPr>
            <a:xfrm>
              <a:off x="1117" y="2186490"/>
              <a:ext cx="2326971" cy="461914"/>
            </a:xfrm>
            <a:prstGeom prst="rect">
              <a:avLst/>
            </a:prstGeom>
            <a:solidFill>
              <a:srgbClr val="5592DA"/>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21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500" dirty="0">
                  <a:solidFill>
                    <a:schemeClr val="bg1"/>
                  </a:solidFill>
                  <a:latin typeface="Helvetica Neue"/>
                  <a:cs typeface="Helvetica Neue"/>
                </a:rPr>
                <a:t>OS</a:t>
              </a:r>
            </a:p>
          </p:txBody>
        </p:sp>
        <p:sp>
          <p:nvSpPr>
            <p:cNvPr id="45" name="Shape 1362"/>
            <p:cNvSpPr/>
            <p:nvPr/>
          </p:nvSpPr>
          <p:spPr>
            <a:xfrm>
              <a:off x="7488" y="2733113"/>
              <a:ext cx="2314230" cy="461914"/>
            </a:xfrm>
            <a:prstGeom prst="rect">
              <a:avLst/>
            </a:prstGeom>
            <a:solidFill>
              <a:srgbClr val="5592DA"/>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21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500" dirty="0">
                  <a:solidFill>
                    <a:schemeClr val="bg1"/>
                  </a:solidFill>
                  <a:latin typeface="Helvetica Neue"/>
                  <a:cs typeface="Helvetica Neue"/>
                </a:rPr>
                <a:t>Virtualization</a:t>
              </a:r>
            </a:p>
          </p:txBody>
        </p:sp>
        <p:sp>
          <p:nvSpPr>
            <p:cNvPr id="46" name="Shape 1363"/>
            <p:cNvSpPr/>
            <p:nvPr/>
          </p:nvSpPr>
          <p:spPr>
            <a:xfrm>
              <a:off x="0" y="3279736"/>
              <a:ext cx="2329205" cy="461914"/>
            </a:xfrm>
            <a:prstGeom prst="rect">
              <a:avLst/>
            </a:prstGeom>
            <a:solidFill>
              <a:srgbClr val="5592DA"/>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21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500" dirty="0">
                  <a:solidFill>
                    <a:schemeClr val="bg1"/>
                  </a:solidFill>
                  <a:latin typeface="Helvetica Neue"/>
                  <a:cs typeface="Helvetica Neue"/>
                </a:rPr>
                <a:t>Servers</a:t>
              </a:r>
            </a:p>
          </p:txBody>
        </p:sp>
        <p:sp>
          <p:nvSpPr>
            <p:cNvPr id="47" name="Shape 1364"/>
            <p:cNvSpPr/>
            <p:nvPr/>
          </p:nvSpPr>
          <p:spPr>
            <a:xfrm>
              <a:off x="7299" y="3826358"/>
              <a:ext cx="2314607" cy="461914"/>
            </a:xfrm>
            <a:prstGeom prst="rect">
              <a:avLst/>
            </a:prstGeom>
            <a:solidFill>
              <a:srgbClr val="5592DA"/>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21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500" dirty="0">
                  <a:solidFill>
                    <a:schemeClr val="bg1"/>
                  </a:solidFill>
                  <a:latin typeface="Helvetica Neue"/>
                  <a:cs typeface="Helvetica Neue"/>
                </a:rPr>
                <a:t>Storage</a:t>
              </a:r>
            </a:p>
          </p:txBody>
        </p:sp>
        <p:sp>
          <p:nvSpPr>
            <p:cNvPr id="48" name="Shape 1365"/>
            <p:cNvSpPr/>
            <p:nvPr/>
          </p:nvSpPr>
          <p:spPr>
            <a:xfrm>
              <a:off x="5307" y="4372981"/>
              <a:ext cx="2318591" cy="461914"/>
            </a:xfrm>
            <a:prstGeom prst="rect">
              <a:avLst/>
            </a:prstGeom>
            <a:solidFill>
              <a:srgbClr val="5592DA"/>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21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500" dirty="0">
                  <a:solidFill>
                    <a:schemeClr val="bg1"/>
                  </a:solidFill>
                  <a:latin typeface="Helvetica Neue"/>
                  <a:cs typeface="Helvetica Neue"/>
                </a:rPr>
                <a:t>Networking</a:t>
              </a:r>
            </a:p>
          </p:txBody>
        </p:sp>
      </p:grpSp>
      <p:grpSp>
        <p:nvGrpSpPr>
          <p:cNvPr id="49" name="Group 1376"/>
          <p:cNvGrpSpPr/>
          <p:nvPr/>
        </p:nvGrpSpPr>
        <p:grpSpPr>
          <a:xfrm>
            <a:off x="4549539" y="2596711"/>
            <a:ext cx="1637723" cy="3399536"/>
            <a:chOff x="0" y="0"/>
            <a:chExt cx="2329204" cy="4834894"/>
          </a:xfrm>
        </p:grpSpPr>
        <p:sp>
          <p:nvSpPr>
            <p:cNvPr id="50" name="Shape 1367"/>
            <p:cNvSpPr/>
            <p:nvPr/>
          </p:nvSpPr>
          <p:spPr>
            <a:xfrm>
              <a:off x="4260" y="0"/>
              <a:ext cx="2320685" cy="461914"/>
            </a:xfrm>
            <a:prstGeom prst="rect">
              <a:avLst/>
            </a:prstGeom>
            <a:solidFill>
              <a:srgbClr val="405059"/>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21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500" dirty="0">
                  <a:solidFill>
                    <a:schemeClr val="bg1"/>
                  </a:solidFill>
                  <a:latin typeface="Helvetica Neue"/>
                  <a:cs typeface="Helvetica Neue"/>
                </a:rPr>
                <a:t>Code</a:t>
              </a:r>
            </a:p>
          </p:txBody>
        </p:sp>
        <p:sp>
          <p:nvSpPr>
            <p:cNvPr id="51" name="Shape 1368"/>
            <p:cNvSpPr/>
            <p:nvPr/>
          </p:nvSpPr>
          <p:spPr>
            <a:xfrm>
              <a:off x="6820" y="546622"/>
              <a:ext cx="2315565" cy="461914"/>
            </a:xfrm>
            <a:prstGeom prst="rect">
              <a:avLst/>
            </a:prstGeom>
            <a:solidFill>
              <a:srgbClr val="405059"/>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21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500" dirty="0">
                  <a:solidFill>
                    <a:schemeClr val="bg1"/>
                  </a:solidFill>
                  <a:latin typeface="Helvetica Neue"/>
                  <a:cs typeface="Helvetica Neue"/>
                </a:rPr>
                <a:t>Data</a:t>
              </a:r>
            </a:p>
          </p:txBody>
        </p:sp>
        <p:sp>
          <p:nvSpPr>
            <p:cNvPr id="52" name="Shape 1369"/>
            <p:cNvSpPr/>
            <p:nvPr/>
          </p:nvSpPr>
          <p:spPr>
            <a:xfrm>
              <a:off x="7873" y="1093244"/>
              <a:ext cx="2313458" cy="461915"/>
            </a:xfrm>
            <a:prstGeom prst="rect">
              <a:avLst/>
            </a:prstGeom>
            <a:solidFill>
              <a:srgbClr val="467AB9"/>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21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500" dirty="0">
                  <a:solidFill>
                    <a:schemeClr val="bg1"/>
                  </a:solidFill>
                  <a:latin typeface="Helvetica Neue"/>
                  <a:cs typeface="Helvetica Neue"/>
                </a:rPr>
                <a:t>Runtime</a:t>
              </a:r>
            </a:p>
          </p:txBody>
        </p:sp>
        <p:sp>
          <p:nvSpPr>
            <p:cNvPr id="53" name="Shape 1370"/>
            <p:cNvSpPr/>
            <p:nvPr/>
          </p:nvSpPr>
          <p:spPr>
            <a:xfrm>
              <a:off x="7272" y="1639867"/>
              <a:ext cx="2314661" cy="461915"/>
            </a:xfrm>
            <a:prstGeom prst="rect">
              <a:avLst/>
            </a:prstGeom>
            <a:solidFill>
              <a:srgbClr val="467AB9"/>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21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500" dirty="0">
                  <a:solidFill>
                    <a:schemeClr val="bg1"/>
                  </a:solidFill>
                  <a:latin typeface="Helvetica Neue"/>
                  <a:cs typeface="Helvetica Neue"/>
                </a:rPr>
                <a:t>Middleware</a:t>
              </a:r>
            </a:p>
          </p:txBody>
        </p:sp>
        <p:sp>
          <p:nvSpPr>
            <p:cNvPr id="54" name="Shape 1371"/>
            <p:cNvSpPr/>
            <p:nvPr/>
          </p:nvSpPr>
          <p:spPr>
            <a:xfrm>
              <a:off x="1117" y="2186490"/>
              <a:ext cx="2326971" cy="461914"/>
            </a:xfrm>
            <a:prstGeom prst="rect">
              <a:avLst/>
            </a:prstGeom>
            <a:solidFill>
              <a:srgbClr val="415059"/>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21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500" dirty="0">
                  <a:solidFill>
                    <a:schemeClr val="bg1"/>
                  </a:solidFill>
                  <a:latin typeface="Helvetica Neue"/>
                  <a:cs typeface="Helvetica Neue"/>
                </a:rPr>
                <a:t>OS</a:t>
              </a:r>
            </a:p>
          </p:txBody>
        </p:sp>
        <p:sp>
          <p:nvSpPr>
            <p:cNvPr id="55" name="Shape 1372"/>
            <p:cNvSpPr/>
            <p:nvPr/>
          </p:nvSpPr>
          <p:spPr>
            <a:xfrm>
              <a:off x="7488" y="2733113"/>
              <a:ext cx="2314230" cy="461914"/>
            </a:xfrm>
            <a:prstGeom prst="rect">
              <a:avLst/>
            </a:prstGeom>
            <a:solidFill>
              <a:srgbClr val="415059"/>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21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500" dirty="0">
                  <a:solidFill>
                    <a:schemeClr val="bg1"/>
                  </a:solidFill>
                  <a:latin typeface="Helvetica Neue"/>
                  <a:cs typeface="Helvetica Neue"/>
                </a:rPr>
                <a:t>Virtualization</a:t>
              </a:r>
            </a:p>
          </p:txBody>
        </p:sp>
        <p:sp>
          <p:nvSpPr>
            <p:cNvPr id="56" name="Shape 1373"/>
            <p:cNvSpPr/>
            <p:nvPr/>
          </p:nvSpPr>
          <p:spPr>
            <a:xfrm>
              <a:off x="0" y="3279736"/>
              <a:ext cx="2329205" cy="461914"/>
            </a:xfrm>
            <a:prstGeom prst="rect">
              <a:avLst/>
            </a:prstGeom>
            <a:solidFill>
              <a:srgbClr val="415059"/>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21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500" dirty="0">
                  <a:solidFill>
                    <a:schemeClr val="bg1"/>
                  </a:solidFill>
                  <a:latin typeface="Helvetica Neue"/>
                  <a:cs typeface="Helvetica Neue"/>
                </a:rPr>
                <a:t>Servers</a:t>
              </a:r>
            </a:p>
          </p:txBody>
        </p:sp>
        <p:sp>
          <p:nvSpPr>
            <p:cNvPr id="57" name="Shape 1374"/>
            <p:cNvSpPr/>
            <p:nvPr/>
          </p:nvSpPr>
          <p:spPr>
            <a:xfrm>
              <a:off x="7299" y="3826358"/>
              <a:ext cx="2314607" cy="461914"/>
            </a:xfrm>
            <a:prstGeom prst="rect">
              <a:avLst/>
            </a:prstGeom>
            <a:solidFill>
              <a:srgbClr val="415059"/>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21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500" dirty="0">
                  <a:solidFill>
                    <a:schemeClr val="bg1"/>
                  </a:solidFill>
                  <a:latin typeface="Helvetica Neue"/>
                  <a:cs typeface="Helvetica Neue"/>
                </a:rPr>
                <a:t>Storage</a:t>
              </a:r>
            </a:p>
          </p:txBody>
        </p:sp>
        <p:sp>
          <p:nvSpPr>
            <p:cNvPr id="58" name="Shape 1375"/>
            <p:cNvSpPr/>
            <p:nvPr/>
          </p:nvSpPr>
          <p:spPr>
            <a:xfrm>
              <a:off x="5307" y="4372981"/>
              <a:ext cx="2318591" cy="461914"/>
            </a:xfrm>
            <a:prstGeom prst="rect">
              <a:avLst/>
            </a:prstGeom>
            <a:solidFill>
              <a:srgbClr val="415059"/>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2100">
                  <a:solidFill>
                    <a:srgbClr val="FFFFFF"/>
                  </a:solidFill>
                  <a:latin typeface="Helvetica Neue Light"/>
                  <a:ea typeface="Helvetica Neue Light"/>
                  <a:cs typeface="Helvetica Neue Light"/>
                  <a:sym typeface="Helvetica Neue Light"/>
                </a:defRPr>
              </a:lvl1pPr>
            </a:lstStyle>
            <a:p>
              <a:pPr lvl="0">
                <a:defRPr sz="1800">
                  <a:solidFill>
                    <a:srgbClr val="000000"/>
                  </a:solidFill>
                </a:defRPr>
              </a:pPr>
              <a:r>
                <a:rPr sz="1500" dirty="0">
                  <a:solidFill>
                    <a:schemeClr val="bg1"/>
                  </a:solidFill>
                  <a:latin typeface="Helvetica Neue"/>
                  <a:cs typeface="Helvetica Neue"/>
                </a:rPr>
                <a:t>Networking</a:t>
              </a:r>
            </a:p>
          </p:txBody>
        </p:sp>
      </p:grpSp>
      <p:sp>
        <p:nvSpPr>
          <p:cNvPr id="59" name="Shape 1377"/>
          <p:cNvSpPr/>
          <p:nvPr/>
        </p:nvSpPr>
        <p:spPr>
          <a:xfrm>
            <a:off x="4552238" y="2259114"/>
            <a:ext cx="1964685" cy="195242"/>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lvl="0">
              <a:defRPr sz="1800"/>
            </a:pPr>
            <a:r>
              <a:rPr sz="800" dirty="0">
                <a:solidFill>
                  <a:srgbClr val="FFFFFF"/>
                </a:solidFill>
                <a:latin typeface="Helvetica Neue"/>
                <a:ea typeface="Helvetica Neue Light"/>
                <a:cs typeface="Helvetica Neue"/>
                <a:sym typeface="Helvetica Neue Light"/>
              </a:rPr>
              <a:t>IBM Managed </a:t>
            </a:r>
            <a:r>
              <a:rPr sz="800" b="1" dirty="0">
                <a:solidFill>
                  <a:srgbClr val="FFFFFF"/>
                </a:solidFill>
                <a:latin typeface="Helvetica Neue"/>
                <a:ea typeface="Helvetica Neue"/>
                <a:cs typeface="Helvetica Neue"/>
                <a:sym typeface="Helvetica Neue"/>
              </a:rPr>
              <a:t>On-Prem</a:t>
            </a:r>
            <a:r>
              <a:rPr sz="800" dirty="0">
                <a:solidFill>
                  <a:srgbClr val="FFFFFF"/>
                </a:solidFill>
                <a:latin typeface="Helvetica Neue"/>
                <a:ea typeface="Helvetica Neue Light"/>
                <a:cs typeface="Helvetica Neue"/>
                <a:sym typeface="Helvetica Neue Light"/>
              </a:rPr>
              <a:t> Platform</a:t>
            </a:r>
          </a:p>
        </p:txBody>
      </p:sp>
      <p:sp>
        <p:nvSpPr>
          <p:cNvPr id="60" name="Shape 1378"/>
          <p:cNvSpPr/>
          <p:nvPr/>
        </p:nvSpPr>
        <p:spPr>
          <a:xfrm>
            <a:off x="659956" y="1926917"/>
            <a:ext cx="1881748" cy="316332"/>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lstStyle/>
          <a:p>
            <a:pPr lvl="0">
              <a:defRPr sz="1800"/>
            </a:pPr>
            <a:r>
              <a:rPr sz="1600" b="1" dirty="0">
                <a:solidFill>
                  <a:srgbClr val="FFFFFF"/>
                </a:solidFill>
                <a:latin typeface="Helvetica Neue"/>
                <a:ea typeface="Helvetica Neue"/>
                <a:cs typeface="Helvetica Neue"/>
                <a:sym typeface="Helvetica Neue"/>
              </a:rPr>
              <a:t>Bluemix </a:t>
            </a:r>
            <a:r>
              <a:rPr sz="1600" dirty="0">
                <a:solidFill>
                  <a:srgbClr val="FFFFFF"/>
                </a:solidFill>
                <a:latin typeface="Helvetica Neue"/>
                <a:ea typeface="Helvetica Neue Thin"/>
                <a:cs typeface="Helvetica Neue"/>
                <a:sym typeface="Helvetica Neue Thin"/>
              </a:rPr>
              <a:t>Dedicated</a:t>
            </a:r>
          </a:p>
        </p:txBody>
      </p:sp>
      <p:grpSp>
        <p:nvGrpSpPr>
          <p:cNvPr id="61" name="Group 1381"/>
          <p:cNvGrpSpPr/>
          <p:nvPr/>
        </p:nvGrpSpPr>
        <p:grpSpPr>
          <a:xfrm>
            <a:off x="6269889" y="3312957"/>
            <a:ext cx="239832" cy="364202"/>
            <a:chOff x="0" y="-28457"/>
            <a:chExt cx="341093" cy="517974"/>
          </a:xfrm>
        </p:grpSpPr>
        <p:sp>
          <p:nvSpPr>
            <p:cNvPr id="62" name="Shape 1379"/>
            <p:cNvSpPr/>
            <p:nvPr/>
          </p:nvSpPr>
          <p:spPr>
            <a:xfrm>
              <a:off x="0" y="115947"/>
              <a:ext cx="298714" cy="2987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498A1"/>
            </a:solidFill>
            <a:ln w="12700" cap="flat">
              <a:noFill/>
              <a:miter lim="400000"/>
            </a:ln>
            <a:effectLst/>
          </p:spPr>
          <p:txBody>
            <a:bodyPr wrap="square" lIns="0" tIns="0" rIns="0" bIns="0" numCol="1" anchor="ctr">
              <a:noAutofit/>
            </a:bodyPr>
            <a:lstStyle/>
            <a:p>
              <a:pPr lvl="0">
                <a:defRPr sz="2400">
                  <a:solidFill>
                    <a:srgbClr val="C77F41"/>
                  </a:solidFill>
                </a:defRPr>
              </a:pPr>
              <a:endParaRPr>
                <a:solidFill>
                  <a:srgbClr val="FFFFFF"/>
                </a:solidFill>
                <a:latin typeface="Helvetica Neue"/>
                <a:cs typeface="Helvetica Neue"/>
              </a:endParaRPr>
            </a:p>
          </p:txBody>
        </p:sp>
        <p:sp>
          <p:nvSpPr>
            <p:cNvPr id="63" name="Shape 1380"/>
            <p:cNvSpPr/>
            <p:nvPr/>
          </p:nvSpPr>
          <p:spPr>
            <a:xfrm>
              <a:off x="12981" y="-28457"/>
              <a:ext cx="328112" cy="5179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24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1700" dirty="0"/>
                <a:t>c</a:t>
              </a:r>
            </a:p>
          </p:txBody>
        </p:sp>
      </p:grpSp>
      <p:grpSp>
        <p:nvGrpSpPr>
          <p:cNvPr id="64" name="Group 1384"/>
          <p:cNvGrpSpPr/>
          <p:nvPr/>
        </p:nvGrpSpPr>
        <p:grpSpPr>
          <a:xfrm>
            <a:off x="7643183" y="3353351"/>
            <a:ext cx="238390" cy="287062"/>
            <a:chOff x="0" y="16882"/>
            <a:chExt cx="339042" cy="408264"/>
          </a:xfrm>
        </p:grpSpPr>
        <p:sp>
          <p:nvSpPr>
            <p:cNvPr id="65" name="Shape 1382"/>
            <p:cNvSpPr/>
            <p:nvPr/>
          </p:nvSpPr>
          <p:spPr>
            <a:xfrm>
              <a:off x="0" y="118371"/>
              <a:ext cx="298714" cy="29871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7D3DE"/>
            </a:solidFill>
            <a:ln w="12700" cap="flat">
              <a:noFill/>
              <a:miter lim="400000"/>
            </a:ln>
            <a:effectLst/>
          </p:spPr>
          <p:txBody>
            <a:bodyPr wrap="square" lIns="0" tIns="0" rIns="0" bIns="0" numCol="1" anchor="ctr">
              <a:noAutofit/>
            </a:bodyPr>
            <a:lstStyle/>
            <a:p>
              <a:pPr lvl="0">
                <a:defRPr sz="2400">
                  <a:solidFill>
                    <a:srgbClr val="C77F41"/>
                  </a:solidFill>
                </a:defRPr>
              </a:pPr>
              <a:endParaRPr>
                <a:solidFill>
                  <a:srgbClr val="FFFFFF"/>
                </a:solidFill>
                <a:latin typeface="Helvetica Neue"/>
                <a:cs typeface="Helvetica Neue"/>
              </a:endParaRPr>
            </a:p>
          </p:txBody>
        </p:sp>
        <p:sp>
          <p:nvSpPr>
            <p:cNvPr id="66" name="Shape 1383"/>
            <p:cNvSpPr/>
            <p:nvPr/>
          </p:nvSpPr>
          <p:spPr>
            <a:xfrm>
              <a:off x="7268" y="16882"/>
              <a:ext cx="331774" cy="4082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24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1700" dirty="0"/>
                <a:t>o</a:t>
              </a:r>
            </a:p>
          </p:txBody>
        </p:sp>
      </p:grpSp>
      <p:grpSp>
        <p:nvGrpSpPr>
          <p:cNvPr id="67" name="Group 1387"/>
          <p:cNvGrpSpPr/>
          <p:nvPr/>
        </p:nvGrpSpPr>
        <p:grpSpPr>
          <a:xfrm>
            <a:off x="6270115" y="3719373"/>
            <a:ext cx="239831" cy="324183"/>
            <a:chOff x="0" y="0"/>
            <a:chExt cx="341091" cy="461058"/>
          </a:xfrm>
        </p:grpSpPr>
        <p:sp>
          <p:nvSpPr>
            <p:cNvPr id="68" name="Shape 1385"/>
            <p:cNvSpPr/>
            <p:nvPr/>
          </p:nvSpPr>
          <p:spPr>
            <a:xfrm>
              <a:off x="0" y="115947"/>
              <a:ext cx="298714" cy="2987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498A1"/>
            </a:solidFill>
            <a:ln w="12700" cap="flat">
              <a:noFill/>
              <a:miter lim="400000"/>
            </a:ln>
            <a:effectLst/>
          </p:spPr>
          <p:txBody>
            <a:bodyPr wrap="square" lIns="0" tIns="0" rIns="0" bIns="0" numCol="1" anchor="ctr">
              <a:noAutofit/>
            </a:bodyPr>
            <a:lstStyle/>
            <a:p>
              <a:pPr lvl="0">
                <a:defRPr sz="2400">
                  <a:solidFill>
                    <a:srgbClr val="C77F41"/>
                  </a:solidFill>
                </a:defRPr>
              </a:pPr>
              <a:endParaRPr>
                <a:solidFill>
                  <a:srgbClr val="FFFFFF"/>
                </a:solidFill>
                <a:latin typeface="Helvetica Neue"/>
                <a:cs typeface="Helvetica Neue"/>
              </a:endParaRPr>
            </a:p>
          </p:txBody>
        </p:sp>
        <p:sp>
          <p:nvSpPr>
            <p:cNvPr id="69" name="Shape 1386"/>
            <p:cNvSpPr/>
            <p:nvPr/>
          </p:nvSpPr>
          <p:spPr>
            <a:xfrm>
              <a:off x="12980" y="-1"/>
              <a:ext cx="328112" cy="4610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24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1700"/>
                <a:t>c</a:t>
              </a:r>
            </a:p>
          </p:txBody>
        </p:sp>
      </p:grpSp>
      <p:grpSp>
        <p:nvGrpSpPr>
          <p:cNvPr id="70" name="Group 1390"/>
          <p:cNvGrpSpPr/>
          <p:nvPr/>
        </p:nvGrpSpPr>
        <p:grpSpPr>
          <a:xfrm>
            <a:off x="7640477" y="3739758"/>
            <a:ext cx="238390" cy="287062"/>
            <a:chOff x="0" y="16882"/>
            <a:chExt cx="339042" cy="408264"/>
          </a:xfrm>
        </p:grpSpPr>
        <p:sp>
          <p:nvSpPr>
            <p:cNvPr id="71" name="Shape 1388"/>
            <p:cNvSpPr/>
            <p:nvPr/>
          </p:nvSpPr>
          <p:spPr>
            <a:xfrm>
              <a:off x="0" y="118371"/>
              <a:ext cx="298714" cy="29871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7D3DE"/>
            </a:solidFill>
            <a:ln w="12700" cap="flat">
              <a:noFill/>
              <a:miter lim="400000"/>
            </a:ln>
            <a:effectLst/>
          </p:spPr>
          <p:txBody>
            <a:bodyPr wrap="square" lIns="0" tIns="0" rIns="0" bIns="0" numCol="1" anchor="ctr">
              <a:noAutofit/>
            </a:bodyPr>
            <a:lstStyle/>
            <a:p>
              <a:pPr lvl="0">
                <a:defRPr sz="2400">
                  <a:solidFill>
                    <a:srgbClr val="C77F41"/>
                  </a:solidFill>
                </a:defRPr>
              </a:pPr>
              <a:endParaRPr>
                <a:solidFill>
                  <a:srgbClr val="FFFFFF"/>
                </a:solidFill>
                <a:latin typeface="Helvetica Neue"/>
                <a:cs typeface="Helvetica Neue"/>
              </a:endParaRPr>
            </a:p>
          </p:txBody>
        </p:sp>
        <p:sp>
          <p:nvSpPr>
            <p:cNvPr id="72" name="Shape 1389"/>
            <p:cNvSpPr/>
            <p:nvPr/>
          </p:nvSpPr>
          <p:spPr>
            <a:xfrm>
              <a:off x="7268" y="16882"/>
              <a:ext cx="331774" cy="4082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24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1700" dirty="0"/>
                <a:t>o</a:t>
              </a:r>
            </a:p>
          </p:txBody>
        </p:sp>
      </p:grpSp>
      <p:grpSp>
        <p:nvGrpSpPr>
          <p:cNvPr id="73" name="Group 1393"/>
          <p:cNvGrpSpPr/>
          <p:nvPr/>
        </p:nvGrpSpPr>
        <p:grpSpPr>
          <a:xfrm>
            <a:off x="6270340" y="4085771"/>
            <a:ext cx="239832" cy="364202"/>
            <a:chOff x="0" y="-28457"/>
            <a:chExt cx="341093" cy="517974"/>
          </a:xfrm>
        </p:grpSpPr>
        <p:sp>
          <p:nvSpPr>
            <p:cNvPr id="74" name="Shape 1391"/>
            <p:cNvSpPr/>
            <p:nvPr/>
          </p:nvSpPr>
          <p:spPr>
            <a:xfrm>
              <a:off x="0" y="115947"/>
              <a:ext cx="298714" cy="2987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498A1"/>
            </a:solidFill>
            <a:ln w="12700" cap="flat">
              <a:noFill/>
              <a:miter lim="400000"/>
            </a:ln>
            <a:effectLst/>
          </p:spPr>
          <p:txBody>
            <a:bodyPr wrap="square" lIns="0" tIns="0" rIns="0" bIns="0" numCol="1" anchor="ctr">
              <a:noAutofit/>
            </a:bodyPr>
            <a:lstStyle/>
            <a:p>
              <a:pPr lvl="0">
                <a:defRPr sz="2400">
                  <a:solidFill>
                    <a:srgbClr val="C77F41"/>
                  </a:solidFill>
                </a:defRPr>
              </a:pPr>
              <a:endParaRPr>
                <a:solidFill>
                  <a:srgbClr val="FFFFFF"/>
                </a:solidFill>
                <a:latin typeface="Helvetica Neue"/>
                <a:cs typeface="Helvetica Neue"/>
              </a:endParaRPr>
            </a:p>
          </p:txBody>
        </p:sp>
        <p:sp>
          <p:nvSpPr>
            <p:cNvPr id="75" name="Shape 1392"/>
            <p:cNvSpPr/>
            <p:nvPr/>
          </p:nvSpPr>
          <p:spPr>
            <a:xfrm>
              <a:off x="12981" y="-28457"/>
              <a:ext cx="328112" cy="5179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24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1700"/>
                <a:t>c</a:t>
              </a:r>
            </a:p>
          </p:txBody>
        </p:sp>
      </p:grpSp>
      <p:grpSp>
        <p:nvGrpSpPr>
          <p:cNvPr id="76" name="Group 1396"/>
          <p:cNvGrpSpPr/>
          <p:nvPr/>
        </p:nvGrpSpPr>
        <p:grpSpPr>
          <a:xfrm>
            <a:off x="6270565" y="4472178"/>
            <a:ext cx="239832" cy="364202"/>
            <a:chOff x="0" y="-28457"/>
            <a:chExt cx="341093" cy="517974"/>
          </a:xfrm>
        </p:grpSpPr>
        <p:sp>
          <p:nvSpPr>
            <p:cNvPr id="77" name="Shape 1394"/>
            <p:cNvSpPr/>
            <p:nvPr/>
          </p:nvSpPr>
          <p:spPr>
            <a:xfrm>
              <a:off x="0" y="115947"/>
              <a:ext cx="298714" cy="2987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498A1"/>
            </a:solidFill>
            <a:ln w="12700" cap="flat">
              <a:noFill/>
              <a:miter lim="400000"/>
            </a:ln>
            <a:effectLst/>
          </p:spPr>
          <p:txBody>
            <a:bodyPr wrap="square" lIns="0" tIns="0" rIns="0" bIns="0" numCol="1" anchor="ctr">
              <a:noAutofit/>
            </a:bodyPr>
            <a:lstStyle/>
            <a:p>
              <a:pPr lvl="0">
                <a:defRPr sz="2400">
                  <a:solidFill>
                    <a:srgbClr val="C77F41"/>
                  </a:solidFill>
                </a:defRPr>
              </a:pPr>
              <a:endParaRPr>
                <a:solidFill>
                  <a:srgbClr val="FFFFFF"/>
                </a:solidFill>
                <a:latin typeface="Helvetica Neue"/>
                <a:cs typeface="Helvetica Neue"/>
              </a:endParaRPr>
            </a:p>
          </p:txBody>
        </p:sp>
        <p:sp>
          <p:nvSpPr>
            <p:cNvPr id="78" name="Shape 1395"/>
            <p:cNvSpPr/>
            <p:nvPr/>
          </p:nvSpPr>
          <p:spPr>
            <a:xfrm>
              <a:off x="12981" y="-28457"/>
              <a:ext cx="328112" cy="5179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24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1700"/>
                <a:t>c</a:t>
              </a:r>
            </a:p>
          </p:txBody>
        </p:sp>
      </p:grpSp>
      <p:grpSp>
        <p:nvGrpSpPr>
          <p:cNvPr id="79" name="Group 1399"/>
          <p:cNvGrpSpPr/>
          <p:nvPr/>
        </p:nvGrpSpPr>
        <p:grpSpPr>
          <a:xfrm>
            <a:off x="6270791" y="4858585"/>
            <a:ext cx="239832" cy="364202"/>
            <a:chOff x="0" y="-28457"/>
            <a:chExt cx="341093" cy="517974"/>
          </a:xfrm>
        </p:grpSpPr>
        <p:sp>
          <p:nvSpPr>
            <p:cNvPr id="80" name="Shape 1397"/>
            <p:cNvSpPr/>
            <p:nvPr/>
          </p:nvSpPr>
          <p:spPr>
            <a:xfrm>
              <a:off x="0" y="115947"/>
              <a:ext cx="298714" cy="2987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498A1"/>
            </a:solidFill>
            <a:ln w="12700" cap="flat">
              <a:noFill/>
              <a:miter lim="400000"/>
            </a:ln>
            <a:effectLst/>
          </p:spPr>
          <p:txBody>
            <a:bodyPr wrap="square" lIns="0" tIns="0" rIns="0" bIns="0" numCol="1" anchor="ctr">
              <a:noAutofit/>
            </a:bodyPr>
            <a:lstStyle/>
            <a:p>
              <a:pPr lvl="0">
                <a:defRPr sz="2400">
                  <a:solidFill>
                    <a:srgbClr val="C77F41"/>
                  </a:solidFill>
                </a:defRPr>
              </a:pPr>
              <a:endParaRPr>
                <a:solidFill>
                  <a:srgbClr val="FFFFFF"/>
                </a:solidFill>
                <a:latin typeface="Helvetica Neue"/>
                <a:cs typeface="Helvetica Neue"/>
              </a:endParaRPr>
            </a:p>
          </p:txBody>
        </p:sp>
        <p:sp>
          <p:nvSpPr>
            <p:cNvPr id="81" name="Shape 1398"/>
            <p:cNvSpPr/>
            <p:nvPr/>
          </p:nvSpPr>
          <p:spPr>
            <a:xfrm>
              <a:off x="12981" y="-28457"/>
              <a:ext cx="328112" cy="5179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24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1700"/>
                <a:t>c</a:t>
              </a:r>
            </a:p>
          </p:txBody>
        </p:sp>
      </p:grpSp>
      <p:grpSp>
        <p:nvGrpSpPr>
          <p:cNvPr id="82" name="Group 1402"/>
          <p:cNvGrpSpPr/>
          <p:nvPr/>
        </p:nvGrpSpPr>
        <p:grpSpPr>
          <a:xfrm>
            <a:off x="2558792" y="3378937"/>
            <a:ext cx="238390" cy="293264"/>
            <a:chOff x="0" y="0"/>
            <a:chExt cx="339042" cy="417085"/>
          </a:xfrm>
        </p:grpSpPr>
        <p:sp>
          <p:nvSpPr>
            <p:cNvPr id="83" name="Shape 1400"/>
            <p:cNvSpPr/>
            <p:nvPr/>
          </p:nvSpPr>
          <p:spPr>
            <a:xfrm>
              <a:off x="0" y="118371"/>
              <a:ext cx="298714" cy="29871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7D3DE"/>
            </a:solidFill>
            <a:ln w="12700" cap="flat">
              <a:noFill/>
              <a:miter lim="400000"/>
            </a:ln>
            <a:effectLst/>
          </p:spPr>
          <p:txBody>
            <a:bodyPr wrap="square" lIns="0" tIns="0" rIns="0" bIns="0" numCol="1" anchor="ctr">
              <a:noAutofit/>
            </a:bodyPr>
            <a:lstStyle/>
            <a:p>
              <a:pPr lvl="0">
                <a:defRPr sz="2400">
                  <a:solidFill>
                    <a:srgbClr val="C77F41"/>
                  </a:solidFill>
                </a:defRPr>
              </a:pPr>
              <a:endParaRPr>
                <a:solidFill>
                  <a:srgbClr val="FFFFFF"/>
                </a:solidFill>
                <a:latin typeface="Helvetica Neue"/>
                <a:cs typeface="Helvetica Neue"/>
              </a:endParaRPr>
            </a:p>
          </p:txBody>
        </p:sp>
        <p:sp>
          <p:nvSpPr>
            <p:cNvPr id="84" name="Shape 1401"/>
            <p:cNvSpPr/>
            <p:nvPr/>
          </p:nvSpPr>
          <p:spPr>
            <a:xfrm>
              <a:off x="7268" y="0"/>
              <a:ext cx="331775" cy="4082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24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1700"/>
                <a:t>o</a:t>
              </a:r>
            </a:p>
          </p:txBody>
        </p:sp>
      </p:grpSp>
      <p:grpSp>
        <p:nvGrpSpPr>
          <p:cNvPr id="85" name="Group 1405"/>
          <p:cNvGrpSpPr/>
          <p:nvPr/>
        </p:nvGrpSpPr>
        <p:grpSpPr>
          <a:xfrm>
            <a:off x="2556085" y="3763051"/>
            <a:ext cx="238390" cy="293264"/>
            <a:chOff x="0" y="0"/>
            <a:chExt cx="339042" cy="417085"/>
          </a:xfrm>
        </p:grpSpPr>
        <p:sp>
          <p:nvSpPr>
            <p:cNvPr id="86" name="Shape 1403"/>
            <p:cNvSpPr/>
            <p:nvPr/>
          </p:nvSpPr>
          <p:spPr>
            <a:xfrm>
              <a:off x="0" y="118371"/>
              <a:ext cx="298714" cy="29871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7D3DE"/>
            </a:solidFill>
            <a:ln w="12700" cap="flat">
              <a:noFill/>
              <a:miter lim="400000"/>
            </a:ln>
            <a:effectLst/>
          </p:spPr>
          <p:txBody>
            <a:bodyPr wrap="square" lIns="0" tIns="0" rIns="0" bIns="0" numCol="1" anchor="ctr">
              <a:noAutofit/>
            </a:bodyPr>
            <a:lstStyle/>
            <a:p>
              <a:pPr lvl="0">
                <a:defRPr sz="2400">
                  <a:solidFill>
                    <a:srgbClr val="C77F41"/>
                  </a:solidFill>
                </a:defRPr>
              </a:pPr>
              <a:endParaRPr>
                <a:solidFill>
                  <a:srgbClr val="FFFFFF"/>
                </a:solidFill>
                <a:latin typeface="Helvetica Neue"/>
                <a:cs typeface="Helvetica Neue"/>
              </a:endParaRPr>
            </a:p>
          </p:txBody>
        </p:sp>
        <p:sp>
          <p:nvSpPr>
            <p:cNvPr id="87" name="Shape 1404"/>
            <p:cNvSpPr/>
            <p:nvPr/>
          </p:nvSpPr>
          <p:spPr>
            <a:xfrm>
              <a:off x="7268" y="0"/>
              <a:ext cx="331775" cy="4082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24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1700"/>
                <a:t>o</a:t>
              </a:r>
            </a:p>
          </p:txBody>
        </p:sp>
      </p:grpSp>
      <p:grpSp>
        <p:nvGrpSpPr>
          <p:cNvPr id="88" name="Group 1408"/>
          <p:cNvGrpSpPr/>
          <p:nvPr/>
        </p:nvGrpSpPr>
        <p:grpSpPr>
          <a:xfrm>
            <a:off x="2558792" y="4147166"/>
            <a:ext cx="238390" cy="293264"/>
            <a:chOff x="0" y="0"/>
            <a:chExt cx="339042" cy="417085"/>
          </a:xfrm>
        </p:grpSpPr>
        <p:sp>
          <p:nvSpPr>
            <p:cNvPr id="89" name="Shape 1406"/>
            <p:cNvSpPr/>
            <p:nvPr/>
          </p:nvSpPr>
          <p:spPr>
            <a:xfrm>
              <a:off x="0" y="118371"/>
              <a:ext cx="298714" cy="29871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7D3DE"/>
            </a:solidFill>
            <a:ln w="12700" cap="flat">
              <a:noFill/>
              <a:miter lim="400000"/>
            </a:ln>
            <a:effectLst/>
          </p:spPr>
          <p:txBody>
            <a:bodyPr wrap="square" lIns="0" tIns="0" rIns="0" bIns="0" numCol="1" anchor="ctr">
              <a:noAutofit/>
            </a:bodyPr>
            <a:lstStyle/>
            <a:p>
              <a:pPr lvl="0">
                <a:defRPr sz="2400">
                  <a:solidFill>
                    <a:srgbClr val="C77F41"/>
                  </a:solidFill>
                </a:defRPr>
              </a:pPr>
              <a:endParaRPr>
                <a:solidFill>
                  <a:srgbClr val="FFFFFF"/>
                </a:solidFill>
                <a:latin typeface="Helvetica Neue"/>
                <a:cs typeface="Helvetica Neue"/>
              </a:endParaRPr>
            </a:p>
          </p:txBody>
        </p:sp>
        <p:sp>
          <p:nvSpPr>
            <p:cNvPr id="90" name="Shape 1407"/>
            <p:cNvSpPr/>
            <p:nvPr/>
          </p:nvSpPr>
          <p:spPr>
            <a:xfrm>
              <a:off x="7268" y="0"/>
              <a:ext cx="331775" cy="4082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24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1700"/>
                <a:t>o</a:t>
              </a:r>
            </a:p>
          </p:txBody>
        </p:sp>
      </p:grpSp>
      <p:grpSp>
        <p:nvGrpSpPr>
          <p:cNvPr id="91" name="Group 1411"/>
          <p:cNvGrpSpPr/>
          <p:nvPr/>
        </p:nvGrpSpPr>
        <p:grpSpPr>
          <a:xfrm>
            <a:off x="2560144" y="4531281"/>
            <a:ext cx="238390" cy="293264"/>
            <a:chOff x="0" y="0"/>
            <a:chExt cx="339042" cy="417085"/>
          </a:xfrm>
        </p:grpSpPr>
        <p:sp>
          <p:nvSpPr>
            <p:cNvPr id="92" name="Shape 1409"/>
            <p:cNvSpPr/>
            <p:nvPr/>
          </p:nvSpPr>
          <p:spPr>
            <a:xfrm>
              <a:off x="0" y="118371"/>
              <a:ext cx="298714" cy="29871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7D3DE"/>
            </a:solidFill>
            <a:ln w="12700" cap="flat">
              <a:noFill/>
              <a:miter lim="400000"/>
            </a:ln>
            <a:effectLst/>
          </p:spPr>
          <p:txBody>
            <a:bodyPr wrap="square" lIns="0" tIns="0" rIns="0" bIns="0" numCol="1" anchor="ctr">
              <a:noAutofit/>
            </a:bodyPr>
            <a:lstStyle/>
            <a:p>
              <a:pPr lvl="0">
                <a:defRPr sz="2400">
                  <a:solidFill>
                    <a:srgbClr val="C77F41"/>
                  </a:solidFill>
                </a:defRPr>
              </a:pPr>
              <a:endParaRPr>
                <a:solidFill>
                  <a:srgbClr val="FFFFFF"/>
                </a:solidFill>
                <a:latin typeface="Helvetica Neue"/>
                <a:cs typeface="Helvetica Neue"/>
              </a:endParaRPr>
            </a:p>
          </p:txBody>
        </p:sp>
        <p:sp>
          <p:nvSpPr>
            <p:cNvPr id="93" name="Shape 1410"/>
            <p:cNvSpPr/>
            <p:nvPr/>
          </p:nvSpPr>
          <p:spPr>
            <a:xfrm>
              <a:off x="7268" y="0"/>
              <a:ext cx="331775" cy="4082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24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1700"/>
                <a:t>o</a:t>
              </a:r>
            </a:p>
          </p:txBody>
        </p:sp>
      </p:grpSp>
      <p:grpSp>
        <p:nvGrpSpPr>
          <p:cNvPr id="94" name="Group 1414"/>
          <p:cNvGrpSpPr/>
          <p:nvPr/>
        </p:nvGrpSpPr>
        <p:grpSpPr>
          <a:xfrm>
            <a:off x="2557438" y="4915396"/>
            <a:ext cx="238390" cy="293264"/>
            <a:chOff x="0" y="0"/>
            <a:chExt cx="339042" cy="417085"/>
          </a:xfrm>
        </p:grpSpPr>
        <p:sp>
          <p:nvSpPr>
            <p:cNvPr id="95" name="Shape 1412"/>
            <p:cNvSpPr/>
            <p:nvPr/>
          </p:nvSpPr>
          <p:spPr>
            <a:xfrm>
              <a:off x="0" y="118371"/>
              <a:ext cx="298714" cy="29871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7D3DE"/>
            </a:solidFill>
            <a:ln w="12700" cap="flat">
              <a:noFill/>
              <a:miter lim="400000"/>
            </a:ln>
            <a:effectLst/>
          </p:spPr>
          <p:txBody>
            <a:bodyPr wrap="square" lIns="0" tIns="0" rIns="0" bIns="0" numCol="1" anchor="ctr">
              <a:noAutofit/>
            </a:bodyPr>
            <a:lstStyle/>
            <a:p>
              <a:pPr lvl="0">
                <a:defRPr sz="2400">
                  <a:solidFill>
                    <a:srgbClr val="C77F41"/>
                  </a:solidFill>
                </a:defRPr>
              </a:pPr>
              <a:endParaRPr>
                <a:solidFill>
                  <a:srgbClr val="FFFFFF"/>
                </a:solidFill>
                <a:latin typeface="Helvetica Neue"/>
                <a:cs typeface="Helvetica Neue"/>
              </a:endParaRPr>
            </a:p>
          </p:txBody>
        </p:sp>
        <p:sp>
          <p:nvSpPr>
            <p:cNvPr id="96" name="Shape 1413"/>
            <p:cNvSpPr/>
            <p:nvPr/>
          </p:nvSpPr>
          <p:spPr>
            <a:xfrm>
              <a:off x="7268" y="0"/>
              <a:ext cx="331775" cy="4082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24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1700"/>
                <a:t>o</a:t>
              </a:r>
            </a:p>
          </p:txBody>
        </p:sp>
      </p:grpSp>
      <p:grpSp>
        <p:nvGrpSpPr>
          <p:cNvPr id="97" name="Group 1417"/>
          <p:cNvGrpSpPr/>
          <p:nvPr/>
        </p:nvGrpSpPr>
        <p:grpSpPr>
          <a:xfrm>
            <a:off x="2560144" y="5299511"/>
            <a:ext cx="238390" cy="293264"/>
            <a:chOff x="0" y="0"/>
            <a:chExt cx="339042" cy="417085"/>
          </a:xfrm>
        </p:grpSpPr>
        <p:sp>
          <p:nvSpPr>
            <p:cNvPr id="98" name="Shape 1415"/>
            <p:cNvSpPr/>
            <p:nvPr/>
          </p:nvSpPr>
          <p:spPr>
            <a:xfrm>
              <a:off x="0" y="118371"/>
              <a:ext cx="298714" cy="29871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7D3DE"/>
            </a:solidFill>
            <a:ln w="12700" cap="flat">
              <a:noFill/>
              <a:miter lim="400000"/>
            </a:ln>
            <a:effectLst/>
          </p:spPr>
          <p:txBody>
            <a:bodyPr wrap="square" lIns="0" tIns="0" rIns="0" bIns="0" numCol="1" anchor="ctr">
              <a:noAutofit/>
            </a:bodyPr>
            <a:lstStyle/>
            <a:p>
              <a:pPr lvl="0">
                <a:defRPr sz="2400">
                  <a:solidFill>
                    <a:srgbClr val="C77F41"/>
                  </a:solidFill>
                </a:defRPr>
              </a:pPr>
              <a:endParaRPr>
                <a:solidFill>
                  <a:srgbClr val="FFFFFF"/>
                </a:solidFill>
                <a:latin typeface="Helvetica Neue"/>
                <a:cs typeface="Helvetica Neue"/>
              </a:endParaRPr>
            </a:p>
          </p:txBody>
        </p:sp>
        <p:sp>
          <p:nvSpPr>
            <p:cNvPr id="99" name="Shape 1416"/>
            <p:cNvSpPr/>
            <p:nvPr/>
          </p:nvSpPr>
          <p:spPr>
            <a:xfrm>
              <a:off x="7268" y="0"/>
              <a:ext cx="331775" cy="4082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24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1700"/>
                <a:t>o</a:t>
              </a:r>
            </a:p>
          </p:txBody>
        </p:sp>
      </p:grpSp>
      <p:grpSp>
        <p:nvGrpSpPr>
          <p:cNvPr id="100" name="Group 1420"/>
          <p:cNvGrpSpPr/>
          <p:nvPr/>
        </p:nvGrpSpPr>
        <p:grpSpPr>
          <a:xfrm>
            <a:off x="2560144" y="5683626"/>
            <a:ext cx="238390" cy="293264"/>
            <a:chOff x="0" y="0"/>
            <a:chExt cx="339042" cy="417085"/>
          </a:xfrm>
        </p:grpSpPr>
        <p:sp>
          <p:nvSpPr>
            <p:cNvPr id="101" name="Shape 1418"/>
            <p:cNvSpPr/>
            <p:nvPr/>
          </p:nvSpPr>
          <p:spPr>
            <a:xfrm>
              <a:off x="0" y="118371"/>
              <a:ext cx="298714" cy="29871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7D3DE"/>
            </a:solidFill>
            <a:ln w="12700" cap="flat">
              <a:noFill/>
              <a:miter lim="400000"/>
            </a:ln>
            <a:effectLst/>
          </p:spPr>
          <p:txBody>
            <a:bodyPr wrap="square" lIns="0" tIns="0" rIns="0" bIns="0" numCol="1" anchor="ctr">
              <a:noAutofit/>
            </a:bodyPr>
            <a:lstStyle/>
            <a:p>
              <a:pPr lvl="0">
                <a:defRPr sz="2400">
                  <a:solidFill>
                    <a:srgbClr val="C77F41"/>
                  </a:solidFill>
                </a:defRPr>
              </a:pPr>
              <a:endParaRPr>
                <a:solidFill>
                  <a:srgbClr val="FFFFFF"/>
                </a:solidFill>
                <a:latin typeface="Helvetica Neue"/>
                <a:cs typeface="Helvetica Neue"/>
              </a:endParaRPr>
            </a:p>
          </p:txBody>
        </p:sp>
        <p:sp>
          <p:nvSpPr>
            <p:cNvPr id="102" name="Shape 1419"/>
            <p:cNvSpPr/>
            <p:nvPr/>
          </p:nvSpPr>
          <p:spPr>
            <a:xfrm>
              <a:off x="7268" y="0"/>
              <a:ext cx="331775" cy="4082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24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1700"/>
                <a:t>o</a:t>
              </a:r>
            </a:p>
          </p:txBody>
        </p:sp>
      </p:grpSp>
      <p:sp>
        <p:nvSpPr>
          <p:cNvPr id="103" name="Shape 1421"/>
          <p:cNvSpPr/>
          <p:nvPr/>
        </p:nvSpPr>
        <p:spPr>
          <a:xfrm>
            <a:off x="642227" y="2259114"/>
            <a:ext cx="1964685" cy="195242"/>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lvl="0">
              <a:defRPr sz="1800"/>
            </a:pPr>
            <a:r>
              <a:rPr sz="800" dirty="0">
                <a:solidFill>
                  <a:srgbClr val="FFFFFF"/>
                </a:solidFill>
                <a:latin typeface="Helvetica Neue"/>
                <a:ea typeface="Helvetica Neue Light"/>
                <a:cs typeface="Helvetica Neue"/>
                <a:sym typeface="Helvetica Neue Light"/>
              </a:rPr>
              <a:t>IBM Managed </a:t>
            </a:r>
            <a:r>
              <a:rPr sz="800" b="1" dirty="0">
                <a:solidFill>
                  <a:srgbClr val="FFFFFF"/>
                </a:solidFill>
                <a:latin typeface="Helvetica Neue"/>
                <a:ea typeface="Helvetica Neue"/>
                <a:cs typeface="Helvetica Neue"/>
                <a:sym typeface="Helvetica Neue"/>
              </a:rPr>
              <a:t>Single Tenant </a:t>
            </a:r>
            <a:r>
              <a:rPr sz="800" dirty="0">
                <a:solidFill>
                  <a:srgbClr val="FFFFFF"/>
                </a:solidFill>
                <a:latin typeface="Helvetica Neue"/>
                <a:ea typeface="Helvetica Neue Light"/>
                <a:cs typeface="Helvetica Neue"/>
                <a:sym typeface="Helvetica Neue Light"/>
              </a:rPr>
              <a:t>Platform</a:t>
            </a:r>
          </a:p>
        </p:txBody>
      </p:sp>
      <p:sp>
        <p:nvSpPr>
          <p:cNvPr id="104" name="Shape 1422"/>
          <p:cNvSpPr/>
          <p:nvPr/>
        </p:nvSpPr>
        <p:spPr>
          <a:xfrm>
            <a:off x="4605574" y="1926917"/>
            <a:ext cx="1881748" cy="316332"/>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lstStyle/>
          <a:p>
            <a:pPr lvl="0">
              <a:defRPr sz="1800"/>
            </a:pPr>
            <a:r>
              <a:rPr sz="1600" b="1" dirty="0">
                <a:solidFill>
                  <a:srgbClr val="FFFFFF"/>
                </a:solidFill>
                <a:latin typeface="Helvetica Neue"/>
                <a:ea typeface="Helvetica Neue"/>
                <a:cs typeface="Helvetica Neue"/>
                <a:sym typeface="Helvetica Neue"/>
              </a:rPr>
              <a:t>Bluemix </a:t>
            </a:r>
            <a:r>
              <a:rPr sz="1600" dirty="0">
                <a:solidFill>
                  <a:srgbClr val="FFFFFF"/>
                </a:solidFill>
                <a:latin typeface="Helvetica Neue"/>
                <a:ea typeface="Helvetica Neue Thin"/>
                <a:cs typeface="Helvetica Neue"/>
                <a:sym typeface="Helvetica Neue Thin"/>
              </a:rPr>
              <a:t>Local</a:t>
            </a:r>
          </a:p>
        </p:txBody>
      </p:sp>
      <p:grpSp>
        <p:nvGrpSpPr>
          <p:cNvPr id="105" name="Group 1425"/>
          <p:cNvGrpSpPr/>
          <p:nvPr/>
        </p:nvGrpSpPr>
        <p:grpSpPr>
          <a:xfrm>
            <a:off x="7403516" y="606761"/>
            <a:ext cx="238390" cy="293264"/>
            <a:chOff x="0" y="0"/>
            <a:chExt cx="339042" cy="417085"/>
          </a:xfrm>
        </p:grpSpPr>
        <p:sp>
          <p:nvSpPr>
            <p:cNvPr id="106" name="Shape 1423"/>
            <p:cNvSpPr/>
            <p:nvPr/>
          </p:nvSpPr>
          <p:spPr>
            <a:xfrm>
              <a:off x="0" y="118371"/>
              <a:ext cx="298714" cy="29871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7D3DE"/>
            </a:solidFill>
            <a:ln w="12700" cap="flat">
              <a:noFill/>
              <a:miter lim="400000"/>
            </a:ln>
            <a:effectLst/>
          </p:spPr>
          <p:txBody>
            <a:bodyPr wrap="square" lIns="0" tIns="0" rIns="0" bIns="0" numCol="1" anchor="ctr">
              <a:noAutofit/>
            </a:bodyPr>
            <a:lstStyle/>
            <a:p>
              <a:pPr lvl="0">
                <a:defRPr sz="2400">
                  <a:solidFill>
                    <a:srgbClr val="C77F41"/>
                  </a:solidFill>
                </a:defRPr>
              </a:pPr>
              <a:endParaRPr>
                <a:solidFill>
                  <a:srgbClr val="FFFFFF"/>
                </a:solidFill>
                <a:latin typeface="Helvetica Neue"/>
                <a:cs typeface="Helvetica Neue"/>
              </a:endParaRPr>
            </a:p>
          </p:txBody>
        </p:sp>
        <p:sp>
          <p:nvSpPr>
            <p:cNvPr id="107" name="Shape 1424"/>
            <p:cNvSpPr/>
            <p:nvPr/>
          </p:nvSpPr>
          <p:spPr>
            <a:xfrm>
              <a:off x="7268" y="0"/>
              <a:ext cx="331775" cy="4082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24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1700"/>
                <a:t>o</a:t>
              </a:r>
            </a:p>
          </p:txBody>
        </p:sp>
      </p:grpSp>
      <p:grpSp>
        <p:nvGrpSpPr>
          <p:cNvPr id="108" name="Group 1428"/>
          <p:cNvGrpSpPr/>
          <p:nvPr/>
        </p:nvGrpSpPr>
        <p:grpSpPr>
          <a:xfrm>
            <a:off x="7400103" y="861753"/>
            <a:ext cx="239832" cy="364202"/>
            <a:chOff x="0" y="-28457"/>
            <a:chExt cx="341093" cy="517974"/>
          </a:xfrm>
        </p:grpSpPr>
        <p:sp>
          <p:nvSpPr>
            <p:cNvPr id="109" name="Shape 1426"/>
            <p:cNvSpPr/>
            <p:nvPr/>
          </p:nvSpPr>
          <p:spPr>
            <a:xfrm>
              <a:off x="0" y="115947"/>
              <a:ext cx="298714" cy="2987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498A1"/>
            </a:solidFill>
            <a:ln w="12700" cap="flat">
              <a:noFill/>
              <a:miter lim="400000"/>
            </a:ln>
            <a:effectLst/>
          </p:spPr>
          <p:txBody>
            <a:bodyPr wrap="square" lIns="0" tIns="0" rIns="0" bIns="0" numCol="1" anchor="ctr">
              <a:noAutofit/>
            </a:bodyPr>
            <a:lstStyle/>
            <a:p>
              <a:pPr lvl="0">
                <a:defRPr sz="2400">
                  <a:solidFill>
                    <a:srgbClr val="C77F41"/>
                  </a:solidFill>
                </a:defRPr>
              </a:pPr>
              <a:endParaRPr>
                <a:solidFill>
                  <a:srgbClr val="FFFFFF"/>
                </a:solidFill>
                <a:latin typeface="Helvetica Neue"/>
                <a:cs typeface="Helvetica Neue"/>
              </a:endParaRPr>
            </a:p>
          </p:txBody>
        </p:sp>
        <p:sp>
          <p:nvSpPr>
            <p:cNvPr id="110" name="Shape 1427"/>
            <p:cNvSpPr/>
            <p:nvPr/>
          </p:nvSpPr>
          <p:spPr>
            <a:xfrm>
              <a:off x="12981" y="-28457"/>
              <a:ext cx="328112" cy="5179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24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1700"/>
                <a:t>c</a:t>
              </a:r>
            </a:p>
          </p:txBody>
        </p:sp>
      </p:grpSp>
      <p:grpSp>
        <p:nvGrpSpPr>
          <p:cNvPr id="111" name="Group 1431"/>
          <p:cNvGrpSpPr/>
          <p:nvPr/>
        </p:nvGrpSpPr>
        <p:grpSpPr>
          <a:xfrm>
            <a:off x="7635322" y="4102643"/>
            <a:ext cx="238390" cy="293265"/>
            <a:chOff x="0" y="0"/>
            <a:chExt cx="339042" cy="417086"/>
          </a:xfrm>
        </p:grpSpPr>
        <p:sp>
          <p:nvSpPr>
            <p:cNvPr id="112" name="Shape 1429"/>
            <p:cNvSpPr/>
            <p:nvPr/>
          </p:nvSpPr>
          <p:spPr>
            <a:xfrm>
              <a:off x="0" y="118371"/>
              <a:ext cx="298714" cy="29871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7D3DE"/>
            </a:solidFill>
            <a:ln w="12700" cap="flat">
              <a:noFill/>
              <a:miter lim="400000"/>
            </a:ln>
            <a:effectLst/>
          </p:spPr>
          <p:txBody>
            <a:bodyPr wrap="square" lIns="0" tIns="0" rIns="0" bIns="0" numCol="1" anchor="ctr">
              <a:noAutofit/>
            </a:bodyPr>
            <a:lstStyle/>
            <a:p>
              <a:pPr lvl="0">
                <a:defRPr sz="2400">
                  <a:solidFill>
                    <a:srgbClr val="C77F41"/>
                  </a:solidFill>
                </a:defRPr>
              </a:pPr>
              <a:endParaRPr>
                <a:solidFill>
                  <a:srgbClr val="FFFFFF"/>
                </a:solidFill>
                <a:latin typeface="Helvetica Neue"/>
                <a:cs typeface="Helvetica Neue"/>
              </a:endParaRPr>
            </a:p>
          </p:txBody>
        </p:sp>
        <p:sp>
          <p:nvSpPr>
            <p:cNvPr id="113" name="Shape 1430"/>
            <p:cNvSpPr/>
            <p:nvPr/>
          </p:nvSpPr>
          <p:spPr>
            <a:xfrm>
              <a:off x="7268" y="0"/>
              <a:ext cx="331774" cy="4082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24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1700" dirty="0"/>
                <a:t>o</a:t>
              </a:r>
            </a:p>
          </p:txBody>
        </p:sp>
      </p:grpSp>
      <p:grpSp>
        <p:nvGrpSpPr>
          <p:cNvPr id="114" name="Group 1434"/>
          <p:cNvGrpSpPr/>
          <p:nvPr/>
        </p:nvGrpSpPr>
        <p:grpSpPr>
          <a:xfrm>
            <a:off x="7632616" y="4489050"/>
            <a:ext cx="238390" cy="293264"/>
            <a:chOff x="0" y="0"/>
            <a:chExt cx="339042" cy="417085"/>
          </a:xfrm>
        </p:grpSpPr>
        <p:sp>
          <p:nvSpPr>
            <p:cNvPr id="115" name="Shape 1432"/>
            <p:cNvSpPr/>
            <p:nvPr/>
          </p:nvSpPr>
          <p:spPr>
            <a:xfrm>
              <a:off x="0" y="118371"/>
              <a:ext cx="298714" cy="29871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7D3DE"/>
            </a:solidFill>
            <a:ln w="12700" cap="flat">
              <a:noFill/>
              <a:miter lim="400000"/>
            </a:ln>
            <a:effectLst/>
          </p:spPr>
          <p:txBody>
            <a:bodyPr wrap="square" lIns="0" tIns="0" rIns="0" bIns="0" numCol="1" anchor="ctr">
              <a:noAutofit/>
            </a:bodyPr>
            <a:lstStyle/>
            <a:p>
              <a:pPr lvl="0">
                <a:defRPr sz="2400">
                  <a:solidFill>
                    <a:srgbClr val="C77F41"/>
                  </a:solidFill>
                </a:defRPr>
              </a:pPr>
              <a:endParaRPr>
                <a:solidFill>
                  <a:srgbClr val="FFFFFF"/>
                </a:solidFill>
                <a:latin typeface="Helvetica Neue"/>
                <a:cs typeface="Helvetica Neue"/>
              </a:endParaRPr>
            </a:p>
          </p:txBody>
        </p:sp>
        <p:sp>
          <p:nvSpPr>
            <p:cNvPr id="116" name="Shape 1433"/>
            <p:cNvSpPr/>
            <p:nvPr/>
          </p:nvSpPr>
          <p:spPr>
            <a:xfrm>
              <a:off x="7268" y="0"/>
              <a:ext cx="331775" cy="4082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24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1700"/>
                <a:t>o</a:t>
              </a:r>
            </a:p>
          </p:txBody>
        </p:sp>
      </p:grpSp>
      <p:grpSp>
        <p:nvGrpSpPr>
          <p:cNvPr id="117" name="Group 1437"/>
          <p:cNvGrpSpPr/>
          <p:nvPr/>
        </p:nvGrpSpPr>
        <p:grpSpPr>
          <a:xfrm>
            <a:off x="7629631" y="4884563"/>
            <a:ext cx="238390" cy="287062"/>
            <a:chOff x="0" y="16882"/>
            <a:chExt cx="339042" cy="408264"/>
          </a:xfrm>
        </p:grpSpPr>
        <p:sp>
          <p:nvSpPr>
            <p:cNvPr id="118" name="Shape 1435"/>
            <p:cNvSpPr/>
            <p:nvPr/>
          </p:nvSpPr>
          <p:spPr>
            <a:xfrm>
              <a:off x="0" y="118371"/>
              <a:ext cx="298714" cy="29871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7D3DE"/>
            </a:solidFill>
            <a:ln w="12700" cap="flat">
              <a:noFill/>
              <a:miter lim="400000"/>
            </a:ln>
            <a:effectLst/>
          </p:spPr>
          <p:txBody>
            <a:bodyPr wrap="square" lIns="0" tIns="0" rIns="0" bIns="0" numCol="1" anchor="ctr">
              <a:noAutofit/>
            </a:bodyPr>
            <a:lstStyle/>
            <a:p>
              <a:pPr lvl="0">
                <a:defRPr sz="2400">
                  <a:solidFill>
                    <a:srgbClr val="C77F41"/>
                  </a:solidFill>
                </a:defRPr>
              </a:pPr>
              <a:endParaRPr>
                <a:solidFill>
                  <a:srgbClr val="FFFFFF"/>
                </a:solidFill>
                <a:latin typeface="Helvetica Neue"/>
                <a:cs typeface="Helvetica Neue"/>
              </a:endParaRPr>
            </a:p>
          </p:txBody>
        </p:sp>
        <p:sp>
          <p:nvSpPr>
            <p:cNvPr id="119" name="Shape 1436"/>
            <p:cNvSpPr/>
            <p:nvPr/>
          </p:nvSpPr>
          <p:spPr>
            <a:xfrm>
              <a:off x="7268" y="16882"/>
              <a:ext cx="331774" cy="4082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24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1700" dirty="0"/>
                <a:t>o</a:t>
              </a:r>
            </a:p>
          </p:txBody>
        </p:sp>
      </p:grpSp>
      <p:grpSp>
        <p:nvGrpSpPr>
          <p:cNvPr id="120" name="Group 1440"/>
          <p:cNvGrpSpPr/>
          <p:nvPr/>
        </p:nvGrpSpPr>
        <p:grpSpPr>
          <a:xfrm>
            <a:off x="7626925" y="5259099"/>
            <a:ext cx="238390" cy="293264"/>
            <a:chOff x="0" y="0"/>
            <a:chExt cx="339042" cy="417085"/>
          </a:xfrm>
        </p:grpSpPr>
        <p:sp>
          <p:nvSpPr>
            <p:cNvPr id="121" name="Shape 1438"/>
            <p:cNvSpPr/>
            <p:nvPr/>
          </p:nvSpPr>
          <p:spPr>
            <a:xfrm>
              <a:off x="0" y="118371"/>
              <a:ext cx="298714" cy="29871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7D3DE"/>
            </a:solidFill>
            <a:ln w="12700" cap="flat">
              <a:noFill/>
              <a:miter lim="400000"/>
            </a:ln>
            <a:effectLst/>
          </p:spPr>
          <p:txBody>
            <a:bodyPr wrap="square" lIns="0" tIns="0" rIns="0" bIns="0" numCol="1" anchor="ctr">
              <a:noAutofit/>
            </a:bodyPr>
            <a:lstStyle/>
            <a:p>
              <a:pPr lvl="0">
                <a:defRPr sz="2400">
                  <a:solidFill>
                    <a:srgbClr val="C77F41"/>
                  </a:solidFill>
                </a:defRPr>
              </a:pPr>
              <a:endParaRPr>
                <a:solidFill>
                  <a:srgbClr val="FFFFFF"/>
                </a:solidFill>
                <a:latin typeface="Helvetica Neue"/>
                <a:cs typeface="Helvetica Neue"/>
              </a:endParaRPr>
            </a:p>
          </p:txBody>
        </p:sp>
        <p:sp>
          <p:nvSpPr>
            <p:cNvPr id="122" name="Shape 1439"/>
            <p:cNvSpPr/>
            <p:nvPr/>
          </p:nvSpPr>
          <p:spPr>
            <a:xfrm>
              <a:off x="7268" y="0"/>
              <a:ext cx="331775" cy="4082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24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1700"/>
                <a:t>o</a:t>
              </a:r>
            </a:p>
          </p:txBody>
        </p:sp>
      </p:grpSp>
      <p:grpSp>
        <p:nvGrpSpPr>
          <p:cNvPr id="123" name="Group 1443"/>
          <p:cNvGrpSpPr/>
          <p:nvPr/>
        </p:nvGrpSpPr>
        <p:grpSpPr>
          <a:xfrm>
            <a:off x="7621922" y="5649852"/>
            <a:ext cx="238390" cy="293264"/>
            <a:chOff x="0" y="0"/>
            <a:chExt cx="339042" cy="417085"/>
          </a:xfrm>
        </p:grpSpPr>
        <p:sp>
          <p:nvSpPr>
            <p:cNvPr id="124" name="Shape 1441"/>
            <p:cNvSpPr/>
            <p:nvPr/>
          </p:nvSpPr>
          <p:spPr>
            <a:xfrm>
              <a:off x="0" y="118371"/>
              <a:ext cx="298714" cy="29871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7D3DE"/>
            </a:solidFill>
            <a:ln w="12700" cap="flat">
              <a:noFill/>
              <a:miter lim="400000"/>
            </a:ln>
            <a:effectLst/>
          </p:spPr>
          <p:txBody>
            <a:bodyPr wrap="square" lIns="0" tIns="0" rIns="0" bIns="0" numCol="1" anchor="ctr">
              <a:noAutofit/>
            </a:bodyPr>
            <a:lstStyle/>
            <a:p>
              <a:pPr lvl="0">
                <a:defRPr sz="2400">
                  <a:solidFill>
                    <a:srgbClr val="C77F41"/>
                  </a:solidFill>
                </a:defRPr>
              </a:pPr>
              <a:endParaRPr>
                <a:solidFill>
                  <a:srgbClr val="FFFFFF"/>
                </a:solidFill>
                <a:latin typeface="Helvetica Neue"/>
                <a:cs typeface="Helvetica Neue"/>
              </a:endParaRPr>
            </a:p>
          </p:txBody>
        </p:sp>
        <p:sp>
          <p:nvSpPr>
            <p:cNvPr id="125" name="Shape 1442"/>
            <p:cNvSpPr/>
            <p:nvPr/>
          </p:nvSpPr>
          <p:spPr>
            <a:xfrm>
              <a:off x="7268" y="0"/>
              <a:ext cx="331775" cy="4082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24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1700"/>
                <a:t>o</a:t>
              </a:r>
            </a:p>
          </p:txBody>
        </p:sp>
      </p:grpSp>
      <p:sp>
        <p:nvSpPr>
          <p:cNvPr id="126" name="Shape 1444"/>
          <p:cNvSpPr/>
          <p:nvPr/>
        </p:nvSpPr>
        <p:spPr>
          <a:xfrm>
            <a:off x="7577508" y="669749"/>
            <a:ext cx="1279054" cy="241409"/>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1500" b="1">
                <a:solidFill>
                  <a:srgbClr val="8BA1AA"/>
                </a:solidFill>
                <a:latin typeface="Helvetica Neue"/>
                <a:ea typeface="Helvetica Neue"/>
                <a:cs typeface="Helvetica Neue"/>
                <a:sym typeface="Helvetica Neue"/>
              </a:defRPr>
            </a:lvl1pPr>
          </a:lstStyle>
          <a:p>
            <a:pPr lvl="0">
              <a:defRPr sz="1800" b="0">
                <a:solidFill>
                  <a:srgbClr val="000000"/>
                </a:solidFill>
              </a:defRPr>
            </a:pPr>
            <a:r>
              <a:rPr sz="1100" dirty="0">
                <a:solidFill>
                  <a:srgbClr val="FFFFFF"/>
                </a:solidFill>
              </a:rPr>
              <a:t>perational Expense</a:t>
            </a:r>
          </a:p>
        </p:txBody>
      </p:sp>
      <p:sp>
        <p:nvSpPr>
          <p:cNvPr id="127" name="Shape 1445"/>
          <p:cNvSpPr/>
          <p:nvPr/>
        </p:nvSpPr>
        <p:spPr>
          <a:xfrm>
            <a:off x="7572097" y="945260"/>
            <a:ext cx="1009754" cy="241409"/>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1500" b="1">
                <a:solidFill>
                  <a:srgbClr val="65767C"/>
                </a:solidFill>
                <a:latin typeface="Helvetica Neue"/>
                <a:ea typeface="Helvetica Neue"/>
                <a:cs typeface="Helvetica Neue"/>
                <a:sym typeface="Helvetica Neue"/>
              </a:defRPr>
            </a:lvl1pPr>
          </a:lstStyle>
          <a:p>
            <a:pPr lvl="0">
              <a:defRPr sz="1800" b="0">
                <a:solidFill>
                  <a:srgbClr val="000000"/>
                </a:solidFill>
              </a:defRPr>
            </a:pPr>
            <a:r>
              <a:rPr sz="1100">
                <a:solidFill>
                  <a:srgbClr val="FFFFFF"/>
                </a:solidFill>
              </a:rPr>
              <a:t>apital Expense</a:t>
            </a:r>
          </a:p>
        </p:txBody>
      </p:sp>
      <p:sp>
        <p:nvSpPr>
          <p:cNvPr id="128" name="Shape 1446"/>
          <p:cNvSpPr/>
          <p:nvPr/>
        </p:nvSpPr>
        <p:spPr>
          <a:xfrm>
            <a:off x="3087732" y="4473535"/>
            <a:ext cx="910897" cy="472241"/>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algn="l">
              <a:defRPr sz="1500" b="1">
                <a:solidFill>
                  <a:srgbClr val="65767C"/>
                </a:solidFill>
                <a:latin typeface="Helvetica Neue"/>
                <a:ea typeface="Helvetica Neue"/>
                <a:cs typeface="Helvetica Neue"/>
                <a:sym typeface="Helvetica Neue"/>
              </a:defRPr>
            </a:lvl1pPr>
          </a:lstStyle>
          <a:p>
            <a:pPr lvl="0">
              <a:defRPr sz="1800" b="0">
                <a:solidFill>
                  <a:srgbClr val="000000"/>
                </a:solidFill>
              </a:defRPr>
            </a:pPr>
            <a:r>
              <a:rPr sz="1300" dirty="0">
                <a:solidFill>
                  <a:srgbClr val="FFFFFF"/>
                </a:solidFill>
              </a:rPr>
              <a:t>One Bill for Bluemix </a:t>
            </a:r>
          </a:p>
        </p:txBody>
      </p:sp>
      <p:sp>
        <p:nvSpPr>
          <p:cNvPr id="129" name="Shape 1447"/>
          <p:cNvSpPr/>
          <p:nvPr/>
        </p:nvSpPr>
        <p:spPr>
          <a:xfrm>
            <a:off x="2749241" y="4719172"/>
            <a:ext cx="225297" cy="1"/>
          </a:xfrm>
          <a:prstGeom prst="line">
            <a:avLst/>
          </a:prstGeom>
          <a:ln w="38100">
            <a:solidFill>
              <a:srgbClr val="B7D3DF"/>
            </a:solidFill>
            <a:miter lim="400000"/>
            <a:tailEnd type="oval"/>
          </a:ln>
        </p:spPr>
        <p:txBody>
          <a:bodyPr lIns="0" tIns="0" rIns="0" bIns="0" anchor="ctr"/>
          <a:lstStyle/>
          <a:p>
            <a:pPr defTabSz="321457">
              <a:defRPr sz="1200">
                <a:latin typeface="Helvetica"/>
                <a:ea typeface="Helvetica"/>
                <a:cs typeface="Helvetica"/>
                <a:sym typeface="Helvetica"/>
              </a:defRPr>
            </a:pPr>
            <a:endParaRPr>
              <a:solidFill>
                <a:srgbClr val="FFFFFF"/>
              </a:solidFill>
              <a:latin typeface="Helvetica Neue"/>
              <a:cs typeface="Helvetica Neue"/>
            </a:endParaRPr>
          </a:p>
        </p:txBody>
      </p:sp>
      <p:sp>
        <p:nvSpPr>
          <p:cNvPr id="130" name="Shape 1448"/>
          <p:cNvSpPr/>
          <p:nvPr/>
        </p:nvSpPr>
        <p:spPr>
          <a:xfrm>
            <a:off x="7740864" y="3725111"/>
            <a:ext cx="225297" cy="1"/>
          </a:xfrm>
          <a:prstGeom prst="line">
            <a:avLst/>
          </a:prstGeom>
          <a:ln w="38100">
            <a:solidFill>
              <a:srgbClr val="B7D3DF"/>
            </a:solidFill>
            <a:miter lim="400000"/>
            <a:tailEnd type="oval"/>
          </a:ln>
        </p:spPr>
        <p:txBody>
          <a:bodyPr lIns="0" tIns="0" rIns="0" bIns="0" anchor="ctr"/>
          <a:lstStyle/>
          <a:p>
            <a:pPr defTabSz="321457">
              <a:defRPr sz="1200">
                <a:latin typeface="Helvetica"/>
                <a:ea typeface="Helvetica"/>
                <a:cs typeface="Helvetica"/>
                <a:sym typeface="Helvetica"/>
              </a:defRPr>
            </a:pPr>
            <a:endParaRPr>
              <a:solidFill>
                <a:srgbClr val="FFFFFF"/>
              </a:solidFill>
              <a:latin typeface="Helvetica Neue"/>
              <a:cs typeface="Helvetica Neue"/>
            </a:endParaRPr>
          </a:p>
        </p:txBody>
      </p:sp>
      <p:sp>
        <p:nvSpPr>
          <p:cNvPr id="131" name="Shape 1449"/>
          <p:cNvSpPr/>
          <p:nvPr/>
        </p:nvSpPr>
        <p:spPr>
          <a:xfrm>
            <a:off x="6364847" y="3710762"/>
            <a:ext cx="225297" cy="1"/>
          </a:xfrm>
          <a:prstGeom prst="line">
            <a:avLst/>
          </a:prstGeom>
          <a:ln w="38100">
            <a:solidFill>
              <a:srgbClr val="8498A0"/>
            </a:solidFill>
            <a:miter lim="400000"/>
            <a:tailEnd type="oval"/>
          </a:ln>
        </p:spPr>
        <p:txBody>
          <a:bodyPr lIns="0" tIns="0" rIns="0" bIns="0" anchor="ctr"/>
          <a:lstStyle/>
          <a:p>
            <a:pPr defTabSz="321457">
              <a:defRPr sz="1200">
                <a:latin typeface="Helvetica"/>
                <a:ea typeface="Helvetica"/>
                <a:cs typeface="Helvetica"/>
                <a:sym typeface="Helvetica"/>
              </a:defRPr>
            </a:pPr>
            <a:endParaRPr>
              <a:solidFill>
                <a:srgbClr val="FFFFFF"/>
              </a:solidFill>
              <a:latin typeface="Helvetica Neue"/>
              <a:cs typeface="Helvetica Neue"/>
            </a:endParaRPr>
          </a:p>
        </p:txBody>
      </p:sp>
      <p:sp>
        <p:nvSpPr>
          <p:cNvPr id="132" name="Shape 1450"/>
          <p:cNvSpPr/>
          <p:nvPr/>
        </p:nvSpPr>
        <p:spPr>
          <a:xfrm>
            <a:off x="6731859" y="3467665"/>
            <a:ext cx="817071" cy="472241"/>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algn="l">
              <a:defRPr sz="1500" b="1">
                <a:solidFill>
                  <a:srgbClr val="65767C"/>
                </a:solidFill>
                <a:latin typeface="Helvetica Neue"/>
                <a:ea typeface="Helvetica Neue"/>
                <a:cs typeface="Helvetica Neue"/>
                <a:sym typeface="Helvetica Neue"/>
              </a:defRPr>
            </a:lvl1pPr>
          </a:lstStyle>
          <a:p>
            <a:pPr lvl="0">
              <a:defRPr sz="1800" b="0">
                <a:solidFill>
                  <a:srgbClr val="000000"/>
                </a:solidFill>
              </a:defRPr>
            </a:pPr>
            <a:r>
              <a:rPr sz="1300" dirty="0">
                <a:solidFill>
                  <a:srgbClr val="FFFFFF"/>
                </a:solidFill>
              </a:rPr>
              <a:t>Bluemix Software</a:t>
            </a:r>
          </a:p>
        </p:txBody>
      </p:sp>
      <p:sp>
        <p:nvSpPr>
          <p:cNvPr id="133" name="Shape 1451"/>
          <p:cNvSpPr/>
          <p:nvPr/>
        </p:nvSpPr>
        <p:spPr>
          <a:xfrm>
            <a:off x="8115144" y="3485524"/>
            <a:ext cx="817072" cy="472241"/>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algn="l">
              <a:defRPr sz="1500" b="1">
                <a:solidFill>
                  <a:srgbClr val="65767C"/>
                </a:solidFill>
                <a:latin typeface="Helvetica Neue"/>
                <a:ea typeface="Helvetica Neue"/>
                <a:cs typeface="Helvetica Neue"/>
                <a:sym typeface="Helvetica Neue"/>
              </a:defRPr>
            </a:lvl1pPr>
          </a:lstStyle>
          <a:p>
            <a:pPr lvl="0">
              <a:defRPr sz="1800" b="0">
                <a:solidFill>
                  <a:srgbClr val="000000"/>
                </a:solidFill>
              </a:defRPr>
            </a:pPr>
            <a:r>
              <a:rPr sz="1300">
                <a:solidFill>
                  <a:srgbClr val="FFFFFF"/>
                </a:solidFill>
              </a:rPr>
              <a:t>Mgmt Expense</a:t>
            </a:r>
          </a:p>
        </p:txBody>
      </p:sp>
      <p:sp>
        <p:nvSpPr>
          <p:cNvPr id="134" name="Shape 1452"/>
          <p:cNvSpPr/>
          <p:nvPr/>
        </p:nvSpPr>
        <p:spPr>
          <a:xfrm>
            <a:off x="6364847" y="4481692"/>
            <a:ext cx="225297" cy="1"/>
          </a:xfrm>
          <a:prstGeom prst="line">
            <a:avLst/>
          </a:prstGeom>
          <a:ln w="38100">
            <a:solidFill>
              <a:srgbClr val="8498A0"/>
            </a:solidFill>
            <a:miter lim="400000"/>
            <a:tailEnd type="oval"/>
          </a:ln>
        </p:spPr>
        <p:txBody>
          <a:bodyPr lIns="0" tIns="0" rIns="0" bIns="0" anchor="ctr"/>
          <a:lstStyle/>
          <a:p>
            <a:pPr defTabSz="321457">
              <a:defRPr sz="1200">
                <a:latin typeface="Helvetica"/>
                <a:ea typeface="Helvetica"/>
                <a:cs typeface="Helvetica"/>
                <a:sym typeface="Helvetica"/>
              </a:defRPr>
            </a:pPr>
            <a:endParaRPr>
              <a:solidFill>
                <a:srgbClr val="FFFFFF"/>
              </a:solidFill>
              <a:latin typeface="Helvetica Neue"/>
              <a:cs typeface="Helvetica Neue"/>
            </a:endParaRPr>
          </a:p>
        </p:txBody>
      </p:sp>
      <p:sp>
        <p:nvSpPr>
          <p:cNvPr id="135" name="Shape 1453"/>
          <p:cNvSpPr/>
          <p:nvPr/>
        </p:nvSpPr>
        <p:spPr>
          <a:xfrm>
            <a:off x="6716044" y="4245573"/>
            <a:ext cx="817072" cy="472241"/>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algn="l">
              <a:defRPr sz="1500" b="1">
                <a:solidFill>
                  <a:srgbClr val="65767C"/>
                </a:solidFill>
                <a:latin typeface="Helvetica Neue"/>
                <a:ea typeface="Helvetica Neue"/>
                <a:cs typeface="Helvetica Neue"/>
                <a:sym typeface="Helvetica Neue"/>
              </a:defRPr>
            </a:lvl1pPr>
          </a:lstStyle>
          <a:p>
            <a:pPr lvl="0">
              <a:defRPr sz="1800" b="0">
                <a:solidFill>
                  <a:srgbClr val="000000"/>
                </a:solidFill>
              </a:defRPr>
            </a:pPr>
            <a:r>
              <a:rPr sz="1300">
                <a:solidFill>
                  <a:srgbClr val="FFFFFF"/>
                </a:solidFill>
              </a:rPr>
              <a:t>Your IaaS Software</a:t>
            </a:r>
          </a:p>
        </p:txBody>
      </p:sp>
      <p:sp>
        <p:nvSpPr>
          <p:cNvPr id="136" name="Shape 1454"/>
          <p:cNvSpPr/>
          <p:nvPr/>
        </p:nvSpPr>
        <p:spPr>
          <a:xfrm flipV="1">
            <a:off x="6378070" y="5130908"/>
            <a:ext cx="1" cy="697177"/>
          </a:xfrm>
          <a:prstGeom prst="line">
            <a:avLst/>
          </a:prstGeom>
          <a:ln w="38100">
            <a:solidFill>
              <a:srgbClr val="8498A0"/>
            </a:solidFill>
            <a:miter lim="400000"/>
          </a:ln>
        </p:spPr>
        <p:txBody>
          <a:bodyPr lIns="0" tIns="0" rIns="0" bIns="0" anchor="ctr"/>
          <a:lstStyle/>
          <a:p>
            <a:pPr defTabSz="321457">
              <a:defRPr sz="1200">
                <a:latin typeface="Helvetica"/>
                <a:ea typeface="Helvetica"/>
                <a:cs typeface="Helvetica"/>
                <a:sym typeface="Helvetica"/>
              </a:defRPr>
            </a:pPr>
            <a:endParaRPr>
              <a:solidFill>
                <a:srgbClr val="FFFFFF"/>
              </a:solidFill>
              <a:latin typeface="Helvetica Neue"/>
              <a:cs typeface="Helvetica Neue"/>
            </a:endParaRPr>
          </a:p>
        </p:txBody>
      </p:sp>
      <p:sp>
        <p:nvSpPr>
          <p:cNvPr id="137" name="Shape 1455"/>
          <p:cNvSpPr/>
          <p:nvPr/>
        </p:nvSpPr>
        <p:spPr>
          <a:xfrm>
            <a:off x="6468239" y="5446802"/>
            <a:ext cx="105339" cy="1"/>
          </a:xfrm>
          <a:prstGeom prst="line">
            <a:avLst/>
          </a:prstGeom>
          <a:ln w="38100">
            <a:solidFill>
              <a:srgbClr val="8498A0"/>
            </a:solidFill>
            <a:miter lim="400000"/>
            <a:tailEnd type="oval"/>
          </a:ln>
        </p:spPr>
        <p:txBody>
          <a:bodyPr lIns="0" tIns="0" rIns="0" bIns="0" anchor="ctr"/>
          <a:lstStyle/>
          <a:p>
            <a:pPr defTabSz="321457">
              <a:defRPr sz="1200">
                <a:latin typeface="Helvetica"/>
                <a:ea typeface="Helvetica"/>
                <a:cs typeface="Helvetica"/>
                <a:sym typeface="Helvetica"/>
              </a:defRPr>
            </a:pPr>
            <a:endParaRPr>
              <a:solidFill>
                <a:srgbClr val="FFFFFF"/>
              </a:solidFill>
              <a:latin typeface="Helvetica Neue"/>
              <a:cs typeface="Helvetica Neue"/>
            </a:endParaRPr>
          </a:p>
        </p:txBody>
      </p:sp>
      <p:grpSp>
        <p:nvGrpSpPr>
          <p:cNvPr id="138" name="Group 1458"/>
          <p:cNvGrpSpPr/>
          <p:nvPr/>
        </p:nvGrpSpPr>
        <p:grpSpPr>
          <a:xfrm>
            <a:off x="6271017" y="5244992"/>
            <a:ext cx="239832" cy="364202"/>
            <a:chOff x="0" y="-28457"/>
            <a:chExt cx="341093" cy="517974"/>
          </a:xfrm>
        </p:grpSpPr>
        <p:sp>
          <p:nvSpPr>
            <p:cNvPr id="139" name="Shape 1456"/>
            <p:cNvSpPr/>
            <p:nvPr/>
          </p:nvSpPr>
          <p:spPr>
            <a:xfrm>
              <a:off x="0" y="115947"/>
              <a:ext cx="298714" cy="2987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498A1"/>
            </a:solidFill>
            <a:ln w="12700" cap="flat">
              <a:noFill/>
              <a:miter lim="400000"/>
            </a:ln>
            <a:effectLst/>
          </p:spPr>
          <p:txBody>
            <a:bodyPr wrap="square" lIns="0" tIns="0" rIns="0" bIns="0" numCol="1" anchor="ctr">
              <a:noAutofit/>
            </a:bodyPr>
            <a:lstStyle/>
            <a:p>
              <a:pPr lvl="0">
                <a:defRPr sz="2400">
                  <a:solidFill>
                    <a:srgbClr val="C77F41"/>
                  </a:solidFill>
                </a:defRPr>
              </a:pPr>
              <a:endParaRPr>
                <a:solidFill>
                  <a:srgbClr val="FFFFFF"/>
                </a:solidFill>
                <a:latin typeface="Helvetica Neue"/>
                <a:cs typeface="Helvetica Neue"/>
              </a:endParaRPr>
            </a:p>
          </p:txBody>
        </p:sp>
        <p:sp>
          <p:nvSpPr>
            <p:cNvPr id="140" name="Shape 1457"/>
            <p:cNvSpPr/>
            <p:nvPr/>
          </p:nvSpPr>
          <p:spPr>
            <a:xfrm>
              <a:off x="12981" y="-28457"/>
              <a:ext cx="328112" cy="5179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24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1700"/>
                <a:t>c</a:t>
              </a:r>
            </a:p>
          </p:txBody>
        </p:sp>
      </p:grpSp>
      <p:grpSp>
        <p:nvGrpSpPr>
          <p:cNvPr id="141" name="Group 1461"/>
          <p:cNvGrpSpPr/>
          <p:nvPr/>
        </p:nvGrpSpPr>
        <p:grpSpPr>
          <a:xfrm>
            <a:off x="6271242" y="5631399"/>
            <a:ext cx="239832" cy="364202"/>
            <a:chOff x="0" y="-28457"/>
            <a:chExt cx="341093" cy="517975"/>
          </a:xfrm>
        </p:grpSpPr>
        <p:sp>
          <p:nvSpPr>
            <p:cNvPr id="142" name="Shape 1459"/>
            <p:cNvSpPr/>
            <p:nvPr/>
          </p:nvSpPr>
          <p:spPr>
            <a:xfrm>
              <a:off x="0" y="115947"/>
              <a:ext cx="298714" cy="2987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498A1"/>
            </a:solidFill>
            <a:ln w="12700" cap="flat">
              <a:noFill/>
              <a:miter lim="400000"/>
            </a:ln>
            <a:effectLst/>
          </p:spPr>
          <p:txBody>
            <a:bodyPr wrap="square" lIns="0" tIns="0" rIns="0" bIns="0" numCol="1" anchor="ctr">
              <a:noAutofit/>
            </a:bodyPr>
            <a:lstStyle/>
            <a:p>
              <a:pPr lvl="0">
                <a:defRPr sz="2400">
                  <a:solidFill>
                    <a:srgbClr val="C77F41"/>
                  </a:solidFill>
                </a:defRPr>
              </a:pPr>
              <a:endParaRPr>
                <a:solidFill>
                  <a:srgbClr val="FFFFFF"/>
                </a:solidFill>
                <a:latin typeface="Helvetica Neue"/>
                <a:cs typeface="Helvetica Neue"/>
              </a:endParaRPr>
            </a:p>
          </p:txBody>
        </p:sp>
        <p:sp>
          <p:nvSpPr>
            <p:cNvPr id="143" name="Shape 1460"/>
            <p:cNvSpPr/>
            <p:nvPr/>
          </p:nvSpPr>
          <p:spPr>
            <a:xfrm>
              <a:off x="12981" y="-28457"/>
              <a:ext cx="328112" cy="5179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24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1700"/>
                <a:t>c</a:t>
              </a:r>
            </a:p>
          </p:txBody>
        </p:sp>
      </p:grpSp>
      <p:sp>
        <p:nvSpPr>
          <p:cNvPr id="144" name="Shape 1462"/>
          <p:cNvSpPr/>
          <p:nvPr/>
        </p:nvSpPr>
        <p:spPr>
          <a:xfrm>
            <a:off x="6695235" y="5215843"/>
            <a:ext cx="817072" cy="472241"/>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algn="l">
              <a:defRPr sz="1500" b="1">
                <a:solidFill>
                  <a:srgbClr val="65767C"/>
                </a:solidFill>
                <a:latin typeface="Helvetica Neue"/>
                <a:ea typeface="Helvetica Neue"/>
                <a:cs typeface="Helvetica Neue"/>
                <a:sym typeface="Helvetica Neue"/>
              </a:defRPr>
            </a:lvl1pPr>
          </a:lstStyle>
          <a:p>
            <a:pPr lvl="0">
              <a:defRPr sz="1800" b="0">
                <a:solidFill>
                  <a:srgbClr val="000000"/>
                </a:solidFill>
              </a:defRPr>
            </a:pPr>
            <a:r>
              <a:rPr sz="1300">
                <a:solidFill>
                  <a:srgbClr val="FFFFFF"/>
                </a:solidFill>
              </a:rPr>
              <a:t>Your Hardware</a:t>
            </a:r>
          </a:p>
        </p:txBody>
      </p:sp>
      <p:sp>
        <p:nvSpPr>
          <p:cNvPr id="145" name="Shape 1463"/>
          <p:cNvSpPr/>
          <p:nvPr/>
        </p:nvSpPr>
        <p:spPr>
          <a:xfrm>
            <a:off x="8106215" y="4849214"/>
            <a:ext cx="817072" cy="472241"/>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algn="l">
              <a:defRPr sz="1500" b="1">
                <a:solidFill>
                  <a:srgbClr val="65767C"/>
                </a:solidFill>
                <a:latin typeface="Helvetica Neue"/>
                <a:ea typeface="Helvetica Neue"/>
                <a:cs typeface="Helvetica Neue"/>
                <a:sym typeface="Helvetica Neue"/>
              </a:defRPr>
            </a:lvl1pPr>
          </a:lstStyle>
          <a:p>
            <a:pPr lvl="0">
              <a:defRPr sz="1800" b="0">
                <a:solidFill>
                  <a:srgbClr val="000000"/>
                </a:solidFill>
              </a:defRPr>
            </a:pPr>
            <a:r>
              <a:rPr sz="1300">
                <a:solidFill>
                  <a:srgbClr val="FFFFFF"/>
                </a:solidFill>
              </a:rPr>
              <a:t>Your Ops Staff</a:t>
            </a:r>
          </a:p>
        </p:txBody>
      </p:sp>
      <p:sp>
        <p:nvSpPr>
          <p:cNvPr id="146" name="Shape 1464"/>
          <p:cNvSpPr/>
          <p:nvPr/>
        </p:nvSpPr>
        <p:spPr>
          <a:xfrm>
            <a:off x="3085509" y="3129981"/>
            <a:ext cx="913121" cy="302964"/>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l">
              <a:defRPr sz="2200" b="1">
                <a:solidFill>
                  <a:srgbClr val="65767C"/>
                </a:solidFill>
                <a:latin typeface="Helvetica Neue"/>
                <a:ea typeface="Helvetica Neue"/>
                <a:cs typeface="Helvetica Neue"/>
                <a:sym typeface="Helvetica Neue"/>
              </a:defRPr>
            </a:lvl1pPr>
          </a:lstStyle>
          <a:p>
            <a:pPr lvl="0">
              <a:defRPr sz="1800" b="0">
                <a:solidFill>
                  <a:srgbClr val="000000"/>
                </a:solidFill>
              </a:defRPr>
            </a:pPr>
            <a:r>
              <a:rPr sz="1500" dirty="0">
                <a:solidFill>
                  <a:srgbClr val="FFFFFF"/>
                </a:solidFill>
              </a:rPr>
              <a:t>X / Month</a:t>
            </a:r>
          </a:p>
        </p:txBody>
      </p:sp>
      <p:sp>
        <p:nvSpPr>
          <p:cNvPr id="147" name="Shape 1465"/>
          <p:cNvSpPr/>
          <p:nvPr/>
        </p:nvSpPr>
        <p:spPr>
          <a:xfrm>
            <a:off x="7810555" y="3091333"/>
            <a:ext cx="1028536" cy="302964"/>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l">
              <a:defRPr sz="2200" b="1">
                <a:solidFill>
                  <a:srgbClr val="65767C"/>
                </a:solidFill>
                <a:latin typeface="Helvetica Neue"/>
                <a:ea typeface="Helvetica Neue"/>
                <a:cs typeface="Helvetica Neue"/>
                <a:sym typeface="Helvetica Neue"/>
              </a:defRPr>
            </a:lvl1pPr>
          </a:lstStyle>
          <a:p>
            <a:pPr lvl="0">
              <a:defRPr sz="1800" b="0">
                <a:solidFill>
                  <a:srgbClr val="000000"/>
                </a:solidFill>
              </a:defRPr>
            </a:pPr>
            <a:r>
              <a:rPr sz="1500">
                <a:solidFill>
                  <a:srgbClr val="FFFFFF"/>
                </a:solidFill>
              </a:rPr>
              <a:t>~X / Month</a:t>
            </a:r>
          </a:p>
        </p:txBody>
      </p:sp>
      <p:sp>
        <p:nvSpPr>
          <p:cNvPr id="148" name="Shape 1466"/>
          <p:cNvSpPr/>
          <p:nvPr/>
        </p:nvSpPr>
        <p:spPr>
          <a:xfrm>
            <a:off x="7618637" y="5958242"/>
            <a:ext cx="1203197" cy="302964"/>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l">
              <a:defRPr sz="2200" b="1">
                <a:solidFill>
                  <a:srgbClr val="65767C"/>
                </a:solidFill>
                <a:latin typeface="Helvetica Neue"/>
                <a:ea typeface="Helvetica Neue"/>
                <a:cs typeface="Helvetica Neue"/>
                <a:sym typeface="Helvetica Neue"/>
              </a:defRPr>
            </a:lvl1pPr>
          </a:lstStyle>
          <a:p>
            <a:pPr lvl="0">
              <a:defRPr sz="1800" b="0">
                <a:solidFill>
                  <a:srgbClr val="000000"/>
                </a:solidFill>
              </a:defRPr>
            </a:pPr>
            <a:r>
              <a:rPr sz="1500">
                <a:solidFill>
                  <a:srgbClr val="FFFFFF"/>
                </a:solidFill>
              </a:rPr>
              <a:t>~4X / Month*</a:t>
            </a:r>
          </a:p>
        </p:txBody>
      </p:sp>
      <p:sp>
        <p:nvSpPr>
          <p:cNvPr id="149" name="Shape 1467"/>
          <p:cNvSpPr/>
          <p:nvPr/>
        </p:nvSpPr>
        <p:spPr>
          <a:xfrm>
            <a:off x="5911030" y="6203152"/>
            <a:ext cx="2884109" cy="195242"/>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algn="r">
              <a:defRPr sz="1200">
                <a:solidFill>
                  <a:srgbClr val="405059"/>
                </a:solidFill>
                <a:latin typeface="Helvetica Neue Light"/>
                <a:ea typeface="Helvetica Neue Light"/>
                <a:cs typeface="Helvetica Neue Light"/>
                <a:sym typeface="Helvetica Neue Light"/>
              </a:defRPr>
            </a:lvl1pPr>
          </a:lstStyle>
          <a:p>
            <a:pPr lvl="0">
              <a:defRPr sz="1800">
                <a:solidFill>
                  <a:srgbClr val="000000"/>
                </a:solidFill>
              </a:defRPr>
            </a:pPr>
            <a:r>
              <a:rPr sz="800" dirty="0">
                <a:solidFill>
                  <a:srgbClr val="FFFFFF"/>
                </a:solidFill>
                <a:latin typeface="Helvetica Neue"/>
                <a:cs typeface="Helvetica Neue"/>
              </a:rPr>
              <a:t>*Based on 10 FTE + SoftLayer infrastructure costs</a:t>
            </a:r>
          </a:p>
        </p:txBody>
      </p:sp>
      <p:pic>
        <p:nvPicPr>
          <p:cNvPr id="150" name="Primary-DarkBackground-450.png"/>
          <p:cNvPicPr/>
          <p:nvPr/>
        </p:nvPicPr>
        <p:blipFill>
          <a:blip r:embed="rId5">
            <a:extLst/>
          </a:blip>
          <a:stretch>
            <a:fillRect/>
          </a:stretch>
        </p:blipFill>
        <p:spPr>
          <a:xfrm>
            <a:off x="5019413" y="1380727"/>
            <a:ext cx="502910" cy="502911"/>
          </a:xfrm>
          <a:prstGeom prst="rect">
            <a:avLst/>
          </a:prstGeom>
          <a:ln w="12700">
            <a:miter lim="400000"/>
          </a:ln>
        </p:spPr>
      </p:pic>
      <p:pic>
        <p:nvPicPr>
          <p:cNvPr id="151" name="Primary-DarkBackground-450.png"/>
          <p:cNvPicPr/>
          <p:nvPr/>
        </p:nvPicPr>
        <p:blipFill>
          <a:blip r:embed="rId5">
            <a:extLst/>
          </a:blip>
          <a:stretch>
            <a:fillRect/>
          </a:stretch>
        </p:blipFill>
        <p:spPr>
          <a:xfrm>
            <a:off x="1290025" y="1356987"/>
            <a:ext cx="502910" cy="502911"/>
          </a:xfrm>
          <a:prstGeom prst="rect">
            <a:avLst/>
          </a:prstGeom>
          <a:ln w="12700">
            <a:miter lim="400000"/>
          </a:ln>
        </p:spPr>
      </p:pic>
      <p:sp>
        <p:nvSpPr>
          <p:cNvPr id="152" name="Shape 538"/>
          <p:cNvSpPr txBox="1">
            <a:spLocks/>
          </p:cNvSpPr>
          <p:nvPr/>
        </p:nvSpPr>
        <p:spPr>
          <a:xfrm>
            <a:off x="58260" y="6567436"/>
            <a:ext cx="259104" cy="267891"/>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solidFill>
                  <a:srgbClr val="000000"/>
                </a:solidFill>
              </a:defRPr>
            </a:pPr>
            <a:fld id="{86CB4B4D-7CA3-9044-876B-883B54F8677D}" type="slidenum">
              <a:rPr lang="en-US" smtClean="0">
                <a:solidFill>
                  <a:srgbClr val="FFFFFF"/>
                </a:solidFill>
                <a:latin typeface="Helvetica Neue"/>
                <a:cs typeface="Helvetica Neue"/>
              </a:rPr>
              <a:pPr>
                <a:defRPr>
                  <a:solidFill>
                    <a:srgbClr val="000000"/>
                  </a:solidFill>
                </a:defRPr>
              </a:pPr>
              <a:t>5</a:t>
            </a:fld>
            <a:endParaRPr lang="en-US" dirty="0">
              <a:solidFill>
                <a:srgbClr val="FFFFFF"/>
              </a:solidFill>
              <a:latin typeface="Helvetica Neue"/>
              <a:cs typeface="Helvetica Neue"/>
            </a:endParaRPr>
          </a:p>
        </p:txBody>
      </p:sp>
    </p:spTree>
    <p:extLst>
      <p:ext uri="{BB962C8B-B14F-4D97-AF65-F5344CB8AC3E}">
        <p14:creationId xmlns:p14="http://schemas.microsoft.com/office/powerpoint/2010/main" val="2090225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4210" r="30191"/>
          <a:stretch/>
        </p:blipFill>
        <p:spPr>
          <a:xfrm>
            <a:off x="-1" y="0"/>
            <a:ext cx="9175531" cy="6858000"/>
          </a:xfrm>
          <a:prstGeom prst="rect">
            <a:avLst/>
          </a:prstGeom>
        </p:spPr>
      </p:pic>
      <p:pic>
        <p:nvPicPr>
          <p:cNvPr id="10" name="pasted-image.pdf"/>
          <p:cNvPicPr>
            <a:picLocks noChangeAspect="1"/>
          </p:cNvPicPr>
          <p:nvPr/>
        </p:nvPicPr>
        <p:blipFill>
          <a:blip r:embed="rId4">
            <a:extLst/>
          </a:blip>
          <a:stretch>
            <a:fillRect/>
          </a:stretch>
        </p:blipFill>
        <p:spPr>
          <a:xfrm>
            <a:off x="1968985" y="1169736"/>
            <a:ext cx="4572000" cy="4518527"/>
          </a:xfrm>
          <a:prstGeom prst="rect">
            <a:avLst/>
          </a:prstGeom>
          <a:ln w="12700">
            <a:miter lim="400000"/>
          </a:ln>
        </p:spPr>
      </p:pic>
      <p:sp>
        <p:nvSpPr>
          <p:cNvPr id="7" name="Rounded Rectangle 6"/>
          <p:cNvSpPr/>
          <p:nvPr/>
        </p:nvSpPr>
        <p:spPr bwMode="auto">
          <a:xfrm>
            <a:off x="0" y="1511464"/>
            <a:ext cx="9156034" cy="3708236"/>
          </a:xfrm>
          <a:prstGeom prst="roundRect">
            <a:avLst>
              <a:gd name="adj" fmla="val 8136"/>
            </a:avLst>
          </a:prstGeom>
          <a:solidFill>
            <a:schemeClr val="tx1">
              <a:alpha val="70000"/>
            </a:schemeClr>
          </a:solidFill>
          <a:ln w="1905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dirty="0" smtClean="0">
              <a:ln>
                <a:noFill/>
              </a:ln>
              <a:solidFill>
                <a:schemeClr val="bg1"/>
              </a:solidFill>
              <a:ea typeface="ＭＳ Ｐゴシック" charset="0"/>
            </a:endParaRPr>
          </a:p>
        </p:txBody>
      </p:sp>
      <p:sp>
        <p:nvSpPr>
          <p:cNvPr id="4" name="Rectangle 3"/>
          <p:cNvSpPr/>
          <p:nvPr/>
        </p:nvSpPr>
        <p:spPr>
          <a:xfrm>
            <a:off x="385011" y="2793663"/>
            <a:ext cx="8554451" cy="1015663"/>
          </a:xfrm>
          <a:prstGeom prst="rect">
            <a:avLst/>
          </a:prstGeom>
        </p:spPr>
        <p:txBody>
          <a:bodyPr wrap="square" anchor="b" anchorCtr="1">
            <a:spAutoFit/>
          </a:bodyPr>
          <a:lstStyle/>
          <a:p>
            <a:pPr lvl="0" algn="ctr">
              <a:defRPr sz="1800"/>
            </a:pPr>
            <a:r>
              <a:rPr lang="en-US" sz="6000" dirty="0" smtClean="0">
                <a:solidFill>
                  <a:schemeClr val="bg1"/>
                </a:solidFill>
                <a:latin typeface="Helvetica Neue Thin"/>
                <a:ea typeface="ＭＳ Ｐゴシック" charset="0"/>
              </a:rPr>
              <a:t>Demo</a:t>
            </a:r>
            <a:endParaRPr lang="en-US" sz="6000" dirty="0">
              <a:solidFill>
                <a:schemeClr val="bg1"/>
              </a:solidFill>
              <a:latin typeface="Helvetica Neue Thin"/>
              <a:ea typeface="ＭＳ Ｐゴシック" charset="0"/>
            </a:endParaRPr>
          </a:p>
        </p:txBody>
      </p:sp>
      <p:pic>
        <p:nvPicPr>
          <p:cNvPr id="11" name="droppedImage.pdf"/>
          <p:cNvPicPr>
            <a:picLocks noChangeAspect="1"/>
          </p:cNvPicPr>
          <p:nvPr/>
        </p:nvPicPr>
        <p:blipFill>
          <a:blip r:embed="rId5">
            <a:extLst/>
          </a:blip>
          <a:stretch>
            <a:fillRect/>
          </a:stretch>
        </p:blipFill>
        <p:spPr>
          <a:xfrm>
            <a:off x="59793" y="6557790"/>
            <a:ext cx="641453" cy="252000"/>
          </a:xfrm>
          <a:prstGeom prst="rect">
            <a:avLst/>
          </a:prstGeom>
          <a:ln w="12700">
            <a:miter lim="400000"/>
          </a:ln>
        </p:spPr>
      </p:pic>
    </p:spTree>
    <p:extLst>
      <p:ext uri="{BB962C8B-B14F-4D97-AF65-F5344CB8AC3E}">
        <p14:creationId xmlns:p14="http://schemas.microsoft.com/office/powerpoint/2010/main" val="26719638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0" y="0"/>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Neue"/>
              <a:cs typeface="Helvetica Neue"/>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latin typeface="Helvetica Neue"/>
              <a:cs typeface="Helvetica Neue"/>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latin typeface="Helvetica Neue"/>
              <a:cs typeface="Helvetica Neue"/>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27" name="Text Box 8"/>
          <p:cNvSpPr txBox="1">
            <a:spLocks noChangeArrowheads="1"/>
          </p:cNvSpPr>
          <p:nvPr/>
        </p:nvSpPr>
        <p:spPr bwMode="auto">
          <a:xfrm>
            <a:off x="6019800" y="6527269"/>
            <a:ext cx="3116036"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Neue"/>
                <a:ea typeface="ＭＳ Ｐゴシック" pitchFamily="34" charset="-128"/>
                <a:cs typeface="Helvetica Neue"/>
              </a:rPr>
              <a:t>© </a:t>
            </a:r>
            <a:r>
              <a:rPr lang="en-US" sz="1400" b="1" dirty="0" smtClean="0">
                <a:solidFill>
                  <a:srgbClr val="FFFFFF"/>
                </a:solidFill>
                <a:latin typeface="Helvetica Neue"/>
                <a:ea typeface="ＭＳ Ｐゴシック" pitchFamily="34" charset="-128"/>
                <a:cs typeface="Helvetica Neue"/>
              </a:rPr>
              <a:t>2015 </a:t>
            </a:r>
            <a:r>
              <a:rPr lang="en-US" sz="1400" b="1" dirty="0">
                <a:solidFill>
                  <a:srgbClr val="FFFFFF"/>
                </a:solidFill>
                <a:latin typeface="Helvetica Neue"/>
                <a:ea typeface="ＭＳ Ｐゴシック" pitchFamily="34" charset="-128"/>
                <a:cs typeface="Helvetica Neue"/>
              </a:rPr>
              <a:t>IBM Corporation</a:t>
            </a:r>
          </a:p>
        </p:txBody>
      </p:sp>
      <p:sp>
        <p:nvSpPr>
          <p:cNvPr id="4" name="Slide Number Placeholder 3"/>
          <p:cNvSpPr>
            <a:spLocks noGrp="1"/>
          </p:cNvSpPr>
          <p:nvPr>
            <p:ph type="sldNum" sz="quarter" idx="12"/>
          </p:nvPr>
        </p:nvSpPr>
        <p:spPr/>
        <p:txBody>
          <a:bodyPr/>
          <a:lstStyle/>
          <a:p>
            <a:fld id="{B59F8D58-5736-46D5-991F-2C3BC87F268E}" type="slidenum">
              <a:rPr lang="en-US" b="1" smtClean="0">
                <a:solidFill>
                  <a:prstClr val="black">
                    <a:tint val="75000"/>
                  </a:prstClr>
                </a:solidFill>
                <a:latin typeface="Helvetica Neue"/>
                <a:cs typeface="Helvetica Neue"/>
              </a:rPr>
              <a:pPr/>
              <a:t>7</a:t>
            </a:fld>
            <a:endParaRPr lang="en-US" b="1" dirty="0">
              <a:solidFill>
                <a:prstClr val="black">
                  <a:tint val="75000"/>
                </a:prstClr>
              </a:solidFill>
              <a:latin typeface="Helvetica Neue"/>
              <a:cs typeface="Helvetica Neue"/>
            </a:endParaRPr>
          </a:p>
        </p:txBody>
      </p:sp>
      <p:sp>
        <p:nvSpPr>
          <p:cNvPr id="69" name="Rectangle 68"/>
          <p:cNvSpPr/>
          <p:nvPr/>
        </p:nvSpPr>
        <p:spPr>
          <a:xfrm>
            <a:off x="3909370" y="43282"/>
            <a:ext cx="1387454" cy="461665"/>
          </a:xfrm>
          <a:prstGeom prst="rect">
            <a:avLst/>
          </a:prstGeom>
        </p:spPr>
        <p:txBody>
          <a:bodyPr wrap="none">
            <a:spAutoFit/>
          </a:bodyPr>
          <a:lstStyle/>
          <a:p>
            <a:pPr algn="ctr"/>
            <a:r>
              <a:rPr lang="en-US" sz="2400" b="1" dirty="0" smtClean="0">
                <a:solidFill>
                  <a:srgbClr val="FFFFFF"/>
                </a:solidFill>
                <a:latin typeface="Helvetica Neue"/>
                <a:cs typeface="Helvetica Neue"/>
              </a:rPr>
              <a:t>DEMO </a:t>
            </a:r>
            <a:r>
              <a:rPr lang="en-US" sz="2400" b="1" dirty="0">
                <a:solidFill>
                  <a:srgbClr val="FFFFFF"/>
                </a:solidFill>
                <a:latin typeface="Helvetica Neue"/>
                <a:cs typeface="Helvetica Neue"/>
              </a:rPr>
              <a:t>2</a:t>
            </a:r>
            <a:endParaRPr lang="en-US" sz="2400" b="1" dirty="0" smtClean="0">
              <a:solidFill>
                <a:srgbClr val="FFFFFF"/>
              </a:solidFill>
              <a:latin typeface="Helvetica Neue"/>
              <a:cs typeface="Helvetica Neue"/>
            </a:endParaRPr>
          </a:p>
        </p:txBody>
      </p:sp>
      <p:sp>
        <p:nvSpPr>
          <p:cNvPr id="13" name="Rectangle 12"/>
          <p:cNvSpPr/>
          <p:nvPr/>
        </p:nvSpPr>
        <p:spPr>
          <a:xfrm>
            <a:off x="204790" y="6554715"/>
            <a:ext cx="1505540" cy="307777"/>
          </a:xfrm>
          <a:prstGeom prst="rect">
            <a:avLst/>
          </a:prstGeom>
        </p:spPr>
        <p:txBody>
          <a:bodyPr wrap="none">
            <a:spAutoFit/>
          </a:bodyPr>
          <a:lstStyle/>
          <a:p>
            <a:pPr algn="ctr" defTabSz="912813"/>
            <a:r>
              <a:rPr lang="en-US" sz="1400" b="1" dirty="0" smtClean="0">
                <a:solidFill>
                  <a:srgbClr val="FFFFFF"/>
                </a:solidFill>
                <a:latin typeface="Helvetica Neue"/>
                <a:cs typeface="Helvetica Neue"/>
              </a:rPr>
              <a:t>IBM CEE </a:t>
            </a:r>
            <a:r>
              <a:rPr lang="en-US" sz="1400" b="1" dirty="0" err="1" smtClean="0">
                <a:solidFill>
                  <a:srgbClr val="FFFFFF"/>
                </a:solidFill>
                <a:latin typeface="Helvetica Neue"/>
                <a:cs typeface="Helvetica Neue"/>
              </a:rPr>
              <a:t>iLABs</a:t>
            </a:r>
            <a:endParaRPr lang="en-US" sz="1400" b="1" dirty="0">
              <a:solidFill>
                <a:srgbClr val="FFFFFF"/>
              </a:solidFill>
              <a:latin typeface="Helvetica Neue"/>
              <a:cs typeface="Helvetica Neue"/>
            </a:endParaRPr>
          </a:p>
        </p:txBody>
      </p:sp>
      <p:pic>
        <p:nvPicPr>
          <p:cNvPr id="2" name="Picture 1" descr="drone_big.jpg"/>
          <p:cNvPicPr>
            <a:picLocks noChangeAspect="1"/>
          </p:cNvPicPr>
          <p:nvPr/>
        </p:nvPicPr>
        <p:blipFill>
          <a:blip r:embed="rId5">
            <a:extLst>
              <a:ext uri="{BEBA8EAE-BF5A-486C-A8C5-ECC9F3942E4B}">
                <a14:imgProps xmlns:a14="http://schemas.microsoft.com/office/drawing/2010/main">
                  <a14:imgLayer r:embed="rId6">
                    <a14:imgEffect>
                      <a14:backgroundRemoval t="5290" b="94655" l="2825" r="97450">
                        <a14:foregroundMark x1="62500" y1="56849" x2="62500" y2="56849"/>
                        <a14:foregroundMark x1="57600" y1="58575" x2="57600" y2="58575"/>
                        <a14:foregroundMark x1="60425" y1="59187" x2="60425" y2="59187"/>
                        <a14:foregroundMark x1="54775" y1="62027" x2="54775" y2="62027"/>
                        <a14:foregroundMark x1="58525" y1="57795" x2="58525" y2="57795"/>
                        <a14:foregroundMark x1="71225" y1="46047" x2="71225" y2="46047"/>
                        <a14:foregroundMark x1="75225" y1="43486" x2="75225" y2="43486"/>
                        <a14:foregroundMark x1="73850" y1="44321" x2="73850" y2="44321"/>
                        <a14:foregroundMark x1="76425" y1="40980" x2="76425" y2="40980"/>
                        <a14:foregroundMark x1="70525" y1="47383" x2="70525" y2="47383"/>
                        <a14:foregroundMark x1="69475" y1="48552" x2="69475" y2="48552"/>
                        <a14:foregroundMark x1="67825" y1="47884" x2="67825" y2="47884"/>
                        <a14:foregroundMark x1="72725" y1="45546" x2="72725" y2="45546"/>
                        <a14:foregroundMark x1="56575" y1="60134" x2="56575" y2="60134"/>
                        <a14:foregroundMark x1="53250" y1="61971" x2="53250" y2="61971"/>
                        <a14:foregroundMark x1="55225" y1="60134" x2="55225" y2="60134"/>
                        <a14:foregroundMark x1="52500" y1="61971" x2="52500" y2="61971"/>
                        <a14:foregroundMark x1="75450" y1="41481" x2="75450" y2="41481"/>
                        <a14:foregroundMark x1="74375" y1="43318" x2="74375" y2="43318"/>
                        <a14:foregroundMark x1="71975" y1="46047" x2="71975" y2="46047"/>
                        <a14:foregroundMark x1="78000" y1="41648" x2="78000" y2="41648"/>
                      </a14:backgroundRemoval>
                    </a14:imgEffect>
                  </a14:imgLayer>
                </a14:imgProps>
              </a:ext>
              <a:ext uri="{28A0092B-C50C-407E-A947-70E740481C1C}">
                <a14:useLocalDpi xmlns:a14="http://schemas.microsoft.com/office/drawing/2010/main" val="0"/>
              </a:ext>
            </a:extLst>
          </a:blip>
          <a:stretch>
            <a:fillRect/>
          </a:stretch>
        </p:blipFill>
        <p:spPr>
          <a:xfrm>
            <a:off x="1520734" y="2081025"/>
            <a:ext cx="6096012" cy="2737110"/>
          </a:xfrm>
          <a:prstGeom prst="rect">
            <a:avLst/>
          </a:prstGeom>
        </p:spPr>
      </p:pic>
    </p:spTree>
    <p:extLst>
      <p:ext uri="{BB962C8B-B14F-4D97-AF65-F5344CB8AC3E}">
        <p14:creationId xmlns:p14="http://schemas.microsoft.com/office/powerpoint/2010/main" val="19487571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4560" y="1040"/>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Neue"/>
              <a:cs typeface="Helvetica Neue"/>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latin typeface="Helvetica Neue"/>
              <a:cs typeface="Helvetica Neue"/>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latin typeface="Helvetica Neue"/>
              <a:cs typeface="Helvetica Neue"/>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27" name="Text Box 8"/>
          <p:cNvSpPr txBox="1">
            <a:spLocks noChangeArrowheads="1"/>
          </p:cNvSpPr>
          <p:nvPr/>
        </p:nvSpPr>
        <p:spPr bwMode="auto">
          <a:xfrm>
            <a:off x="6019800" y="6527269"/>
            <a:ext cx="3116036"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Neue"/>
                <a:ea typeface="ＭＳ Ｐゴシック" pitchFamily="34" charset="-128"/>
                <a:cs typeface="Helvetica Neue"/>
              </a:rPr>
              <a:t>© </a:t>
            </a:r>
            <a:r>
              <a:rPr lang="en-US" sz="1400" b="1" dirty="0" smtClean="0">
                <a:solidFill>
                  <a:srgbClr val="FFFFFF"/>
                </a:solidFill>
                <a:latin typeface="Helvetica Neue"/>
                <a:ea typeface="ＭＳ Ｐゴシック" pitchFamily="34" charset="-128"/>
                <a:cs typeface="Helvetica Neue"/>
              </a:rPr>
              <a:t>2015 </a:t>
            </a:r>
            <a:r>
              <a:rPr lang="en-US" sz="1400" b="1" dirty="0">
                <a:solidFill>
                  <a:srgbClr val="FFFFFF"/>
                </a:solidFill>
                <a:latin typeface="Helvetica Neue"/>
                <a:ea typeface="ＭＳ Ｐゴシック" pitchFamily="34" charset="-128"/>
                <a:cs typeface="Helvetica Neue"/>
              </a:rPr>
              <a:t>IBM Corporation</a:t>
            </a:r>
          </a:p>
        </p:txBody>
      </p:sp>
      <p:sp>
        <p:nvSpPr>
          <p:cNvPr id="4" name="Slide Number Placeholder 3"/>
          <p:cNvSpPr>
            <a:spLocks noGrp="1"/>
          </p:cNvSpPr>
          <p:nvPr>
            <p:ph type="sldNum" sz="quarter" idx="12"/>
          </p:nvPr>
        </p:nvSpPr>
        <p:spPr/>
        <p:txBody>
          <a:bodyPr/>
          <a:lstStyle/>
          <a:p>
            <a:fld id="{B59F8D58-5736-46D5-991F-2C3BC87F268E}" type="slidenum">
              <a:rPr lang="en-US" b="1" smtClean="0">
                <a:solidFill>
                  <a:prstClr val="black">
                    <a:tint val="75000"/>
                  </a:prstClr>
                </a:solidFill>
                <a:latin typeface="Helvetica Neue"/>
                <a:cs typeface="Helvetica Neue"/>
              </a:rPr>
              <a:pPr/>
              <a:t>8</a:t>
            </a:fld>
            <a:endParaRPr lang="en-US" b="1" dirty="0">
              <a:solidFill>
                <a:prstClr val="black">
                  <a:tint val="75000"/>
                </a:prstClr>
              </a:solidFill>
              <a:latin typeface="Helvetica Neue"/>
              <a:cs typeface="Helvetica Neue"/>
            </a:endParaRPr>
          </a:p>
        </p:txBody>
      </p:sp>
      <p:sp>
        <p:nvSpPr>
          <p:cNvPr id="69" name="Rectangle 68"/>
          <p:cNvSpPr/>
          <p:nvPr/>
        </p:nvSpPr>
        <p:spPr>
          <a:xfrm>
            <a:off x="3909369" y="43282"/>
            <a:ext cx="1387454" cy="461665"/>
          </a:xfrm>
          <a:prstGeom prst="rect">
            <a:avLst/>
          </a:prstGeom>
        </p:spPr>
        <p:txBody>
          <a:bodyPr wrap="none">
            <a:spAutoFit/>
          </a:bodyPr>
          <a:lstStyle/>
          <a:p>
            <a:pPr algn="ctr"/>
            <a:r>
              <a:rPr lang="en-US" sz="2400" b="1" dirty="0" smtClean="0">
                <a:solidFill>
                  <a:srgbClr val="FFFFFF"/>
                </a:solidFill>
                <a:latin typeface="Helvetica Neue"/>
                <a:cs typeface="Helvetica Neue"/>
              </a:rPr>
              <a:t>DEMO 2</a:t>
            </a:r>
          </a:p>
        </p:txBody>
      </p:sp>
      <p:sp>
        <p:nvSpPr>
          <p:cNvPr id="13" name="Rectangle 12"/>
          <p:cNvSpPr/>
          <p:nvPr/>
        </p:nvSpPr>
        <p:spPr>
          <a:xfrm>
            <a:off x="204790" y="6554715"/>
            <a:ext cx="1505540" cy="307777"/>
          </a:xfrm>
          <a:prstGeom prst="rect">
            <a:avLst/>
          </a:prstGeom>
        </p:spPr>
        <p:txBody>
          <a:bodyPr wrap="none">
            <a:spAutoFit/>
          </a:bodyPr>
          <a:lstStyle/>
          <a:p>
            <a:pPr algn="ctr" defTabSz="912813"/>
            <a:r>
              <a:rPr lang="en-US" sz="1400" b="1" dirty="0" smtClean="0">
                <a:solidFill>
                  <a:srgbClr val="FFFFFF"/>
                </a:solidFill>
                <a:latin typeface="Helvetica Neue"/>
                <a:cs typeface="Helvetica Neue"/>
              </a:rPr>
              <a:t>IBM CEE </a:t>
            </a:r>
            <a:r>
              <a:rPr lang="en-US" sz="1400" b="1" dirty="0" err="1" smtClean="0">
                <a:solidFill>
                  <a:srgbClr val="FFFFFF"/>
                </a:solidFill>
                <a:latin typeface="Helvetica Neue"/>
                <a:cs typeface="Helvetica Neue"/>
              </a:rPr>
              <a:t>iLABs</a:t>
            </a:r>
            <a:endParaRPr lang="en-US" sz="1400" b="1" dirty="0">
              <a:solidFill>
                <a:srgbClr val="FFFFFF"/>
              </a:solidFill>
              <a:latin typeface="Helvetica Neue"/>
              <a:cs typeface="Helvetica Neue"/>
            </a:endParaRPr>
          </a:p>
        </p:txBody>
      </p:sp>
      <p:pic>
        <p:nvPicPr>
          <p:cNvPr id="2" name="Picture 1" descr="drone_big.jpg"/>
          <p:cNvPicPr>
            <a:picLocks noChangeAspect="1"/>
          </p:cNvPicPr>
          <p:nvPr/>
        </p:nvPicPr>
        <p:blipFill>
          <a:blip r:embed="rId5">
            <a:extLst>
              <a:ext uri="{BEBA8EAE-BF5A-486C-A8C5-ECC9F3942E4B}">
                <a14:imgProps xmlns:a14="http://schemas.microsoft.com/office/drawing/2010/main">
                  <a14:imgLayer r:embed="rId6">
                    <a14:imgEffect>
                      <a14:backgroundRemoval t="5290" b="94655" l="2825" r="97450">
                        <a14:foregroundMark x1="62500" y1="56849" x2="62500" y2="56849"/>
                        <a14:foregroundMark x1="57600" y1="58575" x2="57600" y2="58575"/>
                        <a14:foregroundMark x1="60425" y1="59187" x2="60425" y2="59187"/>
                        <a14:foregroundMark x1="54775" y1="62027" x2="54775" y2="62027"/>
                        <a14:foregroundMark x1="58525" y1="57795" x2="58525" y2="57795"/>
                        <a14:foregroundMark x1="71225" y1="46047" x2="71225" y2="46047"/>
                        <a14:foregroundMark x1="75225" y1="43486" x2="75225" y2="43486"/>
                        <a14:foregroundMark x1="73850" y1="44321" x2="73850" y2="44321"/>
                        <a14:foregroundMark x1="76425" y1="40980" x2="76425" y2="40980"/>
                        <a14:foregroundMark x1="70525" y1="47383" x2="70525" y2="47383"/>
                        <a14:foregroundMark x1="69475" y1="48552" x2="69475" y2="48552"/>
                        <a14:foregroundMark x1="67825" y1="47884" x2="67825" y2="47884"/>
                        <a14:foregroundMark x1="72725" y1="45546" x2="72725" y2="45546"/>
                        <a14:foregroundMark x1="56575" y1="60134" x2="56575" y2="60134"/>
                        <a14:foregroundMark x1="53250" y1="61971" x2="53250" y2="61971"/>
                        <a14:foregroundMark x1="55225" y1="60134" x2="55225" y2="60134"/>
                        <a14:foregroundMark x1="52500" y1="61971" x2="52500" y2="61971"/>
                        <a14:foregroundMark x1="75450" y1="41481" x2="75450" y2="41481"/>
                        <a14:foregroundMark x1="74375" y1="43318" x2="74375" y2="43318"/>
                        <a14:foregroundMark x1="71975" y1="46047" x2="71975" y2="46047"/>
                        <a14:foregroundMark x1="78000" y1="41648" x2="78000" y2="41648"/>
                      </a14:backgroundRemoval>
                    </a14:imgEffect>
                  </a14:imgLayer>
                </a14:imgProps>
              </a:ext>
              <a:ext uri="{28A0092B-C50C-407E-A947-70E740481C1C}">
                <a14:useLocalDpi xmlns:a14="http://schemas.microsoft.com/office/drawing/2010/main" val="0"/>
              </a:ext>
            </a:extLst>
          </a:blip>
          <a:stretch>
            <a:fillRect/>
          </a:stretch>
        </p:blipFill>
        <p:spPr>
          <a:xfrm>
            <a:off x="466696" y="1009665"/>
            <a:ext cx="3256998" cy="1462392"/>
          </a:xfrm>
          <a:prstGeom prst="rect">
            <a:avLst/>
          </a:prstGeom>
        </p:spPr>
      </p:pic>
      <p:pic>
        <p:nvPicPr>
          <p:cNvPr id="5" name="Picture 4" descr="MacBook_Air_2015_13inch_800home.jpg"/>
          <p:cNvPicPr>
            <a:picLocks noChangeAspect="1"/>
          </p:cNvPicPr>
          <p:nvPr/>
        </p:nvPicPr>
        <p:blipFill>
          <a:blip r:embed="rId7">
            <a:extLst>
              <a:ext uri="{BEBA8EAE-BF5A-486C-A8C5-ECC9F3942E4B}">
                <a14:imgProps xmlns:a14="http://schemas.microsoft.com/office/drawing/2010/main">
                  <a14:imgLayer r:embed="rId8">
                    <a14:imgEffect>
                      <a14:backgroundRemoval t="3000" b="97000" l="3688" r="97438">
                        <a14:foregroundMark x1="94813" y1="83444" x2="94813" y2="83444"/>
                      </a14:backgroundRemoval>
                    </a14:imgEffect>
                  </a14:imgLayer>
                </a14:imgProps>
              </a:ext>
              <a:ext uri="{28A0092B-C50C-407E-A947-70E740481C1C}">
                <a14:useLocalDpi xmlns:a14="http://schemas.microsoft.com/office/drawing/2010/main" val="0"/>
              </a:ext>
            </a:extLst>
          </a:blip>
          <a:stretch>
            <a:fillRect/>
          </a:stretch>
        </p:blipFill>
        <p:spPr>
          <a:xfrm>
            <a:off x="5045564" y="656640"/>
            <a:ext cx="3912436" cy="2200745"/>
          </a:xfrm>
          <a:prstGeom prst="rect">
            <a:avLst/>
          </a:prstGeom>
        </p:spPr>
      </p:pic>
      <p:pic>
        <p:nvPicPr>
          <p:cNvPr id="14" name="Picture 13"/>
          <p:cNvPicPr>
            <a:picLocks noChangeAspect="1"/>
          </p:cNvPicPr>
          <p:nvPr/>
        </p:nvPicPr>
        <p:blipFill rotWithShape="1">
          <a:blip r:embed="rId9">
            <a:extLst>
              <a:ext uri="{28A0092B-C50C-407E-A947-70E740481C1C}">
                <a14:useLocalDpi xmlns:a14="http://schemas.microsoft.com/office/drawing/2010/main" val="0"/>
              </a:ext>
            </a:extLst>
          </a:blip>
          <a:srcRect t="41518" b="6232"/>
          <a:stretch/>
        </p:blipFill>
        <p:spPr>
          <a:xfrm>
            <a:off x="-51703" y="2753470"/>
            <a:ext cx="8512204" cy="3283200"/>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61763" r="19150" b="78914"/>
          <a:stretch/>
        </p:blipFill>
        <p:spPr>
          <a:xfrm>
            <a:off x="3613083" y="1179587"/>
            <a:ext cx="1690122" cy="1248253"/>
          </a:xfrm>
          <a:prstGeom prst="rect">
            <a:avLst/>
          </a:prstGeom>
        </p:spPr>
      </p:pic>
      <p:pic>
        <p:nvPicPr>
          <p:cNvPr id="8" name="Picture 7" descr="android_phon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2986" y="4285440"/>
            <a:ext cx="1027445" cy="1993150"/>
          </a:xfrm>
          <a:prstGeom prst="rect">
            <a:avLst/>
          </a:prstGeom>
        </p:spPr>
      </p:pic>
      <p:pic>
        <p:nvPicPr>
          <p:cNvPr id="9" name="Picture 8" descr="lg-g-watch-r-angle.jpg"/>
          <p:cNvPicPr>
            <a:picLocks noChangeAspect="1"/>
          </p:cNvPicPr>
          <p:nvPr/>
        </p:nvPicPr>
        <p:blipFill>
          <a:blip r:embed="rId11">
            <a:extLst>
              <a:ext uri="{BEBA8EAE-BF5A-486C-A8C5-ECC9F3942E4B}">
                <a14:imgProps xmlns:a14="http://schemas.microsoft.com/office/drawing/2010/main">
                  <a14:imgLayer r:embed="rId12">
                    <a14:imgEffect>
                      <a14:backgroundRemoval t="1722" b="97670" l="1750" r="97375"/>
                    </a14:imgEffect>
                  </a14:imgLayer>
                </a14:imgProps>
              </a:ext>
              <a:ext uri="{28A0092B-C50C-407E-A947-70E740481C1C}">
                <a14:useLocalDpi xmlns:a14="http://schemas.microsoft.com/office/drawing/2010/main" val="0"/>
              </a:ext>
            </a:extLst>
          </a:blip>
          <a:stretch>
            <a:fillRect/>
          </a:stretch>
        </p:blipFill>
        <p:spPr>
          <a:xfrm>
            <a:off x="7948552" y="4560243"/>
            <a:ext cx="1196698" cy="1476427"/>
          </a:xfrm>
          <a:prstGeom prst="rect">
            <a:avLst/>
          </a:prstGeom>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l="65336" r="27395" b="78914"/>
          <a:stretch/>
        </p:blipFill>
        <p:spPr>
          <a:xfrm>
            <a:off x="5883608" y="4623827"/>
            <a:ext cx="643672" cy="1248253"/>
          </a:xfrm>
          <a:prstGeom prst="rect">
            <a:avLst/>
          </a:prstGeom>
        </p:spPr>
      </p:pic>
      <p:pic>
        <p:nvPicPr>
          <p:cNvPr id="20" name="Picture 19"/>
          <p:cNvPicPr>
            <a:picLocks noChangeAspect="1"/>
          </p:cNvPicPr>
          <p:nvPr/>
        </p:nvPicPr>
        <p:blipFill rotWithShape="1">
          <a:blip r:embed="rId9">
            <a:extLst>
              <a:ext uri="{28A0092B-C50C-407E-A947-70E740481C1C}">
                <a14:useLocalDpi xmlns:a14="http://schemas.microsoft.com/office/drawing/2010/main" val="0"/>
              </a:ext>
            </a:extLst>
          </a:blip>
          <a:srcRect l="65336" r="27395" b="78914"/>
          <a:stretch/>
        </p:blipFill>
        <p:spPr>
          <a:xfrm>
            <a:off x="7590431" y="4623827"/>
            <a:ext cx="358121" cy="1248253"/>
          </a:xfrm>
          <a:prstGeom prst="rect">
            <a:avLst/>
          </a:prstGeom>
        </p:spPr>
      </p:pic>
    </p:spTree>
    <p:extLst>
      <p:ext uri="{BB962C8B-B14F-4D97-AF65-F5344CB8AC3E}">
        <p14:creationId xmlns:p14="http://schemas.microsoft.com/office/powerpoint/2010/main" val="36511171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10" t="7665" r="30191" b="16519"/>
          <a:stretch/>
        </p:blipFill>
        <p:spPr>
          <a:xfrm>
            <a:off x="0" y="0"/>
            <a:ext cx="9144000" cy="6908800"/>
          </a:xfrm>
          <a:prstGeom prst="rect">
            <a:avLst/>
          </a:prstGeom>
        </p:spPr>
      </p:pic>
      <p:sp>
        <p:nvSpPr>
          <p:cNvPr id="7" name="Rectangle 6"/>
          <p:cNvSpPr/>
          <p:nvPr/>
        </p:nvSpPr>
        <p:spPr>
          <a:xfrm>
            <a:off x="8995" y="0"/>
            <a:ext cx="9144000" cy="69088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solidFill>
                <a:srgbClr val="FFFFFF"/>
              </a:solidFill>
              <a:latin typeface="Helvetica" panose="020B0604020202020204" pitchFamily="34" charset="0"/>
              <a:cs typeface="Helvetica" panose="020B0604020202020204" pitchFamily="34" charset="0"/>
            </a:endParaRPr>
          </a:p>
        </p:txBody>
      </p:sp>
      <p:sp>
        <p:nvSpPr>
          <p:cNvPr id="11" name="Obdélník 45"/>
          <p:cNvSpPr/>
          <p:nvPr/>
        </p:nvSpPr>
        <p:spPr>
          <a:xfrm>
            <a:off x="-5" y="6423251"/>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25"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pic>
        <p:nvPicPr>
          <p:cNvPr id="26" name="pasted-image.pdf"/>
          <p:cNvPicPr>
            <a:picLocks noChangeAspect="1"/>
          </p:cNvPicPr>
          <p:nvPr/>
        </p:nvPicPr>
        <p:blipFill>
          <a:blip r:embed="rId4">
            <a:extLst/>
          </a:blip>
          <a:stretch>
            <a:fillRect/>
          </a:stretch>
        </p:blipFill>
        <p:spPr>
          <a:xfrm>
            <a:off x="68670" y="6531705"/>
            <a:ext cx="273198" cy="360000"/>
          </a:xfrm>
          <a:prstGeom prst="rect">
            <a:avLst/>
          </a:prstGeom>
          <a:ln w="12700">
            <a:miter lim="400000"/>
          </a:ln>
        </p:spPr>
      </p:pic>
      <p:sp>
        <p:nvSpPr>
          <p:cNvPr id="3" name="Rectangle 2"/>
          <p:cNvSpPr/>
          <p:nvPr/>
        </p:nvSpPr>
        <p:spPr>
          <a:xfrm>
            <a:off x="75725" y="6554715"/>
            <a:ext cx="1910161" cy="307777"/>
          </a:xfrm>
          <a:prstGeom prst="rect">
            <a:avLst/>
          </a:prstGeom>
        </p:spPr>
        <p:txBody>
          <a:bodyPr wrap="none">
            <a:spAutoFit/>
          </a:bodyPr>
          <a:lstStyle/>
          <a:p>
            <a:pPr algn="ctr" defTabSz="912813"/>
            <a:r>
              <a:rPr lang="en-US" sz="1400" b="1" dirty="0" smtClean="0">
                <a:solidFill>
                  <a:srgbClr val="FFFFFF"/>
                </a:solidFill>
                <a:latin typeface="Helvetica" panose="020B0604020202020204" pitchFamily="34" charset="0"/>
                <a:cs typeface="Helvetica" panose="020B0604020202020204" pitchFamily="34" charset="0"/>
              </a:rPr>
              <a:t>IBM CEE Cloud </a:t>
            </a:r>
            <a:r>
              <a:rPr lang="en-US" sz="1400" b="1" dirty="0" err="1" smtClean="0">
                <a:solidFill>
                  <a:srgbClr val="FFFFFF"/>
                </a:solidFill>
                <a:latin typeface="Helvetica" panose="020B0604020202020204" pitchFamily="34" charset="0"/>
                <a:cs typeface="Helvetica" panose="020B0604020202020204" pitchFamily="34" charset="0"/>
              </a:rPr>
              <a:t>iLab</a:t>
            </a:r>
            <a:endParaRPr lang="en-US" sz="1400" b="1" dirty="0">
              <a:solidFill>
                <a:srgbClr val="FFFFFF"/>
              </a:solidFill>
              <a:latin typeface="Helvetica" panose="020B0604020202020204" pitchFamily="34" charset="0"/>
              <a:cs typeface="Helvetica" panose="020B0604020202020204" pitchFamily="34" charset="0"/>
            </a:endParaRPr>
          </a:p>
        </p:txBody>
      </p:sp>
      <p:sp>
        <p:nvSpPr>
          <p:cNvPr id="27" name="Text Box 8"/>
          <p:cNvSpPr txBox="1">
            <a:spLocks noChangeArrowheads="1"/>
          </p:cNvSpPr>
          <p:nvPr/>
        </p:nvSpPr>
        <p:spPr bwMode="auto">
          <a:xfrm>
            <a:off x="6149802" y="6527269"/>
            <a:ext cx="2986034" cy="325726"/>
          </a:xfrm>
          <a:prstGeom prst="rect">
            <a:avLst/>
          </a:prstGeom>
          <a:noFill/>
          <a:ln w="9525">
            <a:noFill/>
            <a:miter lim="800000"/>
            <a:headEnd/>
            <a:tailEnd/>
          </a:ln>
        </p:spPr>
        <p:txBody>
          <a:bodyPr wrap="square" lIns="0" tIns="45718" rIns="91435" bIns="45718">
            <a:spAutoFit/>
          </a:bodyPr>
          <a:lstStyle/>
          <a:p>
            <a:pPr marL="115888" algn="r" defTabSz="912813">
              <a:lnSpc>
                <a:spcPct val="110000"/>
              </a:lnSpc>
              <a:spcBef>
                <a:spcPct val="50000"/>
              </a:spcBef>
              <a:spcAft>
                <a:spcPct val="25000"/>
              </a:spcAft>
            </a:pP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 </a:t>
            </a:r>
            <a:r>
              <a:rPr lang="en-US" sz="1400" b="1" dirty="0" smtClean="0">
                <a:solidFill>
                  <a:srgbClr val="FFFFFF"/>
                </a:solidFill>
                <a:latin typeface="Helvetica" panose="020B0604020202020204" pitchFamily="34" charset="0"/>
                <a:ea typeface="ＭＳ Ｐゴシック" pitchFamily="34" charset="-128"/>
                <a:cs typeface="Helvetica" panose="020B0604020202020204" pitchFamily="34" charset="0"/>
              </a:rPr>
              <a:t>2015 </a:t>
            </a:r>
            <a:r>
              <a:rPr lang="en-US" sz="1400" b="1" dirty="0">
                <a:solidFill>
                  <a:srgbClr val="FFFFFF"/>
                </a:solidFill>
                <a:latin typeface="Helvetica" panose="020B0604020202020204" pitchFamily="34" charset="0"/>
                <a:ea typeface="ＭＳ Ｐゴシック" pitchFamily="34" charset="-128"/>
                <a:cs typeface="Helvetica" panose="020B0604020202020204" pitchFamily="34" charset="0"/>
              </a:rPr>
              <a:t>IBM Corporation</a:t>
            </a:r>
          </a:p>
        </p:txBody>
      </p:sp>
      <p:sp>
        <p:nvSpPr>
          <p:cNvPr id="4" name="Slide Number Placeholder 3"/>
          <p:cNvSpPr>
            <a:spLocks noGrp="1"/>
          </p:cNvSpPr>
          <p:nvPr>
            <p:ph type="sldNum" sz="quarter" idx="12"/>
          </p:nvPr>
        </p:nvSpPr>
        <p:spPr>
          <a:xfrm>
            <a:off x="6980520" y="6368220"/>
            <a:ext cx="2133600" cy="365125"/>
          </a:xfrm>
        </p:spPr>
        <p:txBody>
          <a:bodyPr/>
          <a:lstStyle/>
          <a:p>
            <a:fld id="{B59F8D58-5736-46D5-991F-2C3BC87F268E}" type="slidenum">
              <a:rPr lang="en-US" b="1" smtClean="0"/>
              <a:t>9</a:t>
            </a:fld>
            <a:endParaRPr lang="en-US" b="1" dirty="0"/>
          </a:p>
        </p:txBody>
      </p:sp>
      <p:sp>
        <p:nvSpPr>
          <p:cNvPr id="14" name="Obdélník 45"/>
          <p:cNvSpPr/>
          <p:nvPr/>
        </p:nvSpPr>
        <p:spPr>
          <a:xfrm>
            <a:off x="-6" y="544965"/>
            <a:ext cx="9153000" cy="714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latin typeface="Helvetica" panose="020B0604020202020204" pitchFamily="34" charset="0"/>
              <a:cs typeface="Helvetica" panose="020B0604020202020204" pitchFamily="34" charset="0"/>
            </a:endParaRPr>
          </a:p>
        </p:txBody>
      </p:sp>
      <p:sp>
        <p:nvSpPr>
          <p:cNvPr id="16" name="Shape 100"/>
          <p:cNvSpPr txBox="1">
            <a:spLocks/>
          </p:cNvSpPr>
          <p:nvPr/>
        </p:nvSpPr>
        <p:spPr>
          <a:xfrm>
            <a:off x="76835" y="38155"/>
            <a:ext cx="8998326" cy="499404"/>
          </a:xfrm>
          <a:prstGeom prst="rect">
            <a:avLst/>
          </a:prstGeom>
        </p:spPr>
        <p:txBody>
          <a:bodyPr vert="horz" lIns="91440" tIns="45720" rIns="91440" bIns="45720" rtlCol="0" anchor="t">
            <a:noAutofit/>
          </a:bodyPr>
          <a:lstStyle>
            <a:lvl1pPr algn="ctr" defTabSz="914377" rtl="0" eaLnBrk="1" latinLnBrk="0" hangingPunct="1">
              <a:lnSpc>
                <a:spcPct val="90000"/>
              </a:lnSpc>
              <a:spcBef>
                <a:spcPct val="0"/>
              </a:spcBef>
              <a:buNone/>
              <a:defRPr sz="5100" kern="1200">
                <a:solidFill>
                  <a:srgbClr val="FFFFFF"/>
                </a:solidFill>
                <a:latin typeface="+mj-lt"/>
                <a:ea typeface="+mj-ea"/>
                <a:cs typeface="+mj-cs"/>
              </a:defRPr>
            </a:lvl1pPr>
          </a:lstStyle>
          <a:p>
            <a:pPr>
              <a:defRPr sz="1800" b="0">
                <a:solidFill>
                  <a:srgbClr val="000000"/>
                </a:solidFill>
              </a:defRPr>
            </a:pPr>
            <a:r>
              <a:rPr lang="en-US" sz="2800" b="1" dirty="0" err="1" smtClean="0">
                <a:solidFill>
                  <a:schemeClr val="bg1"/>
                </a:solidFill>
                <a:latin typeface="Helvetica Neue"/>
                <a:ea typeface="MS PGothic" charset="0"/>
                <a:cs typeface="Helvetica Neue"/>
              </a:rPr>
              <a:t>DevOps</a:t>
            </a:r>
            <a:r>
              <a:rPr lang="en-US" sz="2800" b="1" dirty="0" smtClean="0">
                <a:solidFill>
                  <a:schemeClr val="bg1"/>
                </a:solidFill>
                <a:latin typeface="Helvetica Neue"/>
                <a:ea typeface="MS PGothic" charset="0"/>
                <a:cs typeface="Helvetica Neue"/>
              </a:rPr>
              <a:t> </a:t>
            </a:r>
            <a:r>
              <a:rPr lang="en-US" sz="2800" b="1" dirty="0">
                <a:solidFill>
                  <a:schemeClr val="bg1"/>
                </a:solidFill>
                <a:latin typeface="Helvetica Neue"/>
                <a:ea typeface="MS PGothic" charset="0"/>
                <a:cs typeface="Helvetica Neue"/>
              </a:rPr>
              <a:t>pipeline</a:t>
            </a:r>
            <a:endParaRPr lang="en-US" sz="2800" b="1" dirty="0">
              <a:solidFill>
                <a:schemeClr val="bg1"/>
              </a:solidFill>
              <a:latin typeface="Helvetica Neue"/>
              <a:cs typeface="Helvetica Neue"/>
            </a:endParaRPr>
          </a:p>
        </p:txBody>
      </p:sp>
      <p:pic>
        <p:nvPicPr>
          <p:cNvPr id="13"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1074" b="95861" l="1446" r="93753">
                        <a14:foregroundMark x1="71358" y1="47092" x2="71358" y2="47092"/>
                        <a14:foregroundMark x1="56137" y1="34787" x2="56137" y2="34787"/>
                        <a14:foregroundMark x1="40480" y1="49664" x2="40480" y2="49664"/>
                        <a14:foregroundMark x1="22286" y1="44519" x2="22286" y2="44519"/>
                        <a14:foregroundMark x1="10857" y1="37360" x2="10857" y2="37360"/>
                        <a14:foregroundMark x1="40153" y1="27069" x2="40153" y2="27069"/>
                        <a14:foregroundMark x1="47218" y1="25503" x2="47218" y2="25503"/>
                        <a14:foregroundMark x1="54310" y1="33110" x2="54310" y2="33110"/>
                        <a14:foregroundMark x1="77387" y1="26174" x2="77387" y2="26174"/>
                        <a14:foregroundMark x1="77250" y1="24273" x2="77250" y2="24273"/>
                        <a14:foregroundMark x1="62411" y1="25503" x2="62411" y2="25503"/>
                        <a14:foregroundMark x1="62084" y1="26846" x2="62084" y2="26846"/>
                        <a14:foregroundMark x1="46918" y1="24161" x2="46918" y2="24161"/>
                        <a14:foregroundMark x1="77223" y1="27181" x2="77223" y2="27181"/>
                        <a14:foregroundMark x1="91517" y1="31879" x2="91517" y2="31879"/>
                        <a14:foregroundMark x1="16639" y1="23937" x2="16639" y2="23937"/>
                        <a14:foregroundMark x1="32133" y1="25391" x2="32133" y2="25391"/>
                        <a14:foregroundMark x1="31833" y1="27069" x2="31833" y2="27069"/>
                        <a14:foregroundMark x1="16803" y1="24832" x2="16803" y2="24832"/>
                        <a14:foregroundMark x1="15821" y1="31991" x2="15821" y2="31991"/>
                        <a14:foregroundMark x1="17785" y1="32774" x2="17785" y2="32774"/>
                      </a14:backgroundRemoval>
                    </a14:imgEffect>
                  </a14:imgLayer>
                </a14:imgProps>
              </a:ext>
              <a:ext uri="{28A0092B-C50C-407E-A947-70E740481C1C}">
                <a14:useLocalDpi xmlns:a14="http://schemas.microsoft.com/office/drawing/2010/main" val="0"/>
              </a:ext>
            </a:extLst>
          </a:blip>
          <a:srcRect r="4980"/>
          <a:stretch/>
        </p:blipFill>
        <p:spPr bwMode="auto">
          <a:xfrm>
            <a:off x="341868" y="759166"/>
            <a:ext cx="8460365" cy="2171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947" b="93961" l="2562" r="93456">
                        <a14:foregroundMark x1="14162" y1="35169" x2="14162" y2="35169"/>
                        <a14:foregroundMark x1="16828" y1="25488" x2="16828" y2="25488"/>
                        <a14:foregroundMark x1="60492" y1="25666" x2="60492" y2="25666"/>
                        <a14:foregroundMark x1="84522" y1="26199" x2="84522" y2="26199"/>
                        <a14:foregroundMark x1="75139" y1="34991" x2="75139" y2="34991"/>
                        <a14:foregroundMark x1="71087" y1="24156" x2="71087" y2="24156"/>
                        <a14:foregroundMark x1="70776" y1="23091" x2="70776" y2="23091"/>
                        <a14:foregroundMark x1="48269" y1="24778" x2="48269" y2="24778"/>
                        <a14:foregroundMark x1="47784" y1="26021" x2="47784" y2="26021"/>
                        <a14:foregroundMark x1="47784" y1="23357" x2="47784" y2="23357"/>
                        <a14:foregroundMark x1="24654" y1="26021" x2="24654" y2="26021"/>
                        <a14:foregroundMark x1="25139" y1="24600" x2="25139" y2="24600"/>
                        <a14:foregroundMark x1="24654" y1="23179" x2="24654" y2="23179"/>
                        <a14:foregroundMark x1="70776" y1="25844" x2="70776" y2="25844"/>
                      </a14:backgroundRemoval>
                    </a14:imgEffect>
                  </a14:imgLayer>
                </a14:imgProps>
              </a:ext>
              <a:ext uri="{28A0092B-C50C-407E-A947-70E740481C1C}">
                <a14:useLocalDpi xmlns:a14="http://schemas.microsoft.com/office/drawing/2010/main" val="0"/>
              </a:ext>
            </a:extLst>
          </a:blip>
          <a:srcRect r="4378"/>
          <a:stretch/>
        </p:blipFill>
        <p:spPr bwMode="auto">
          <a:xfrm>
            <a:off x="1498512" y="3188304"/>
            <a:ext cx="6161718" cy="2512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94024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1945</TotalTime>
  <Words>2121</Words>
  <Application>Microsoft Office PowerPoint</Application>
  <PresentationFormat>On-screen Show (4:3)</PresentationFormat>
  <Paragraphs>415</Paragraphs>
  <Slides>36</Slides>
  <Notes>36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IBM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Ondrej Plevka</dc:creator>
  <cp:lastModifiedBy>ADMINIBM</cp:lastModifiedBy>
  <cp:revision>48</cp:revision>
  <dcterms:created xsi:type="dcterms:W3CDTF">2015-12-04T17:52:53Z</dcterms:created>
  <dcterms:modified xsi:type="dcterms:W3CDTF">2016-03-30T07:16:25Z</dcterms:modified>
</cp:coreProperties>
</file>