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F9ADAD"/>
    <a:srgbClr val="800080"/>
    <a:srgbClr val="CCAC72"/>
    <a:srgbClr val="99FF99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8" autoAdjust="0"/>
    <p:restoredTop sz="92318" autoAdjust="0"/>
  </p:normalViewPr>
  <p:slideViewPr>
    <p:cSldViewPr>
      <p:cViewPr>
        <p:scale>
          <a:sx n="75" d="100"/>
          <a:sy n="75" d="100"/>
        </p:scale>
        <p:origin x="-996" y="-330"/>
      </p:cViewPr>
      <p:guideLst>
        <p:guide orient="horz" pos="2568"/>
        <p:guide pos="4876"/>
      </p:guideLst>
    </p:cSldViewPr>
  </p:slideViewPr>
  <p:outlineViewPr>
    <p:cViewPr varScale="1">
      <p:scale>
        <a:sx n="33" d="100"/>
        <a:sy n="33" d="100"/>
      </p:scale>
      <p:origin x="0" y="13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043" y="4849615"/>
            <a:ext cx="5192931" cy="4594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249" y="9786678"/>
            <a:ext cx="400630" cy="3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E4EBA1A2-8A20-4E53-8E9A-F85D8DAFA510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56802" y="890099"/>
            <a:ext cx="4774581" cy="35794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946043" y="4849616"/>
            <a:ext cx="5194516" cy="459779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4712" cy="60674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60674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928670"/>
            <a:ext cx="8570912" cy="52864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08462" cy="5153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990600"/>
            <a:ext cx="4210050" cy="5153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624" descr="backgroundDCGIligh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2666"/>
          <p:cNvGrpSpPr>
            <a:grpSpLocks/>
          </p:cNvGrpSpPr>
          <p:nvPr userDrawn="1"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1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3" name="Group 2675"/>
          <p:cNvGrpSpPr>
            <a:grpSpLocks/>
          </p:cNvGrpSpPr>
          <p:nvPr userDrawn="1"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4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5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3612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857250"/>
            <a:ext cx="8570912" cy="535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52425" y="762000"/>
            <a:ext cx="8513763" cy="1588"/>
          </a:xfrm>
          <a:prstGeom prst="line">
            <a:avLst/>
          </a:prstGeom>
          <a:noFill/>
          <a:ln w="12600">
            <a:solidFill>
              <a:srgbClr val="91919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52425" y="6215063"/>
            <a:ext cx="8513763" cy="1587"/>
          </a:xfrm>
          <a:prstGeom prst="line">
            <a:avLst/>
          </a:prstGeom>
          <a:noFill/>
          <a:ln w="12600">
            <a:solidFill>
              <a:srgbClr val="91919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500438" y="6437313"/>
            <a:ext cx="1857375" cy="434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1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Webové</a:t>
            </a:r>
            <a:r>
              <a:rPr lang="cs-CZ" sz="1100" baseline="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aplikace 2</a:t>
            </a:r>
            <a:endParaRPr lang="cs-CZ" sz="11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fld id="{9A3EAAB0-4F05-4FD3-BD65-7ECDFFCA46C9}" type="slidenum">
              <a:rPr lang="cs-CZ" sz="11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‹#›</a:t>
            </a:fld>
            <a:endParaRPr lang="cs-CZ" sz="11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5pPr>
      <a:lvl6pPr marL="4572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6pPr>
      <a:lvl7pPr marL="9144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7pPr>
      <a:lvl8pPr marL="1371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8pPr>
      <a:lvl9pPr marL="18288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750"/>
        </a:spcBef>
        <a:spcAft>
          <a:spcPct val="0"/>
        </a:spcAft>
        <a:buClr>
          <a:srgbClr val="005791"/>
        </a:buClr>
        <a:buSzPct val="60000"/>
        <a:buFont typeface="Wingdings" pitchFamily="2" charset="2"/>
        <a:buChar char=""/>
        <a:defRPr sz="2400">
          <a:solidFill>
            <a:srgbClr val="005791"/>
          </a:solidFill>
          <a:latin typeface="+mn-lt"/>
          <a:ea typeface="Arial Unicode MS" pitchFamily="34" charset="-128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5791"/>
        </a:buClr>
        <a:buSzPct val="100000"/>
        <a:buFont typeface="Arial" charset="0"/>
        <a:buChar char="–"/>
        <a:defRPr sz="2400">
          <a:solidFill>
            <a:srgbClr val="005791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5791"/>
        </a:buClr>
        <a:buSzPct val="100000"/>
        <a:buFont typeface="Arial" charset="0"/>
        <a:buChar char="•"/>
        <a:defRPr sz="1600">
          <a:solidFill>
            <a:srgbClr val="005791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350"/>
        </a:spcBef>
        <a:spcAft>
          <a:spcPct val="0"/>
        </a:spcAft>
        <a:buClr>
          <a:srgbClr val="005791"/>
        </a:buClr>
        <a:buSzPct val="100000"/>
        <a:buFont typeface="Arial" charset="0"/>
        <a:buChar char="–"/>
        <a:defRPr sz="1400">
          <a:solidFill>
            <a:srgbClr val="005791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6" charset="0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b"/>
          <a:lstStyle/>
          <a:p>
            <a:pPr eaLnBrk="1" hangingPunct="1">
              <a:lnSpc>
                <a:spcPct val="100000"/>
              </a:lnSpc>
              <a:buClr>
                <a:srgbClr val="006191"/>
              </a:buClr>
              <a:buFont typeface="Arial" charset="0"/>
              <a:buNone/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</a:pPr>
            <a:r>
              <a:rPr lang="cs-CZ" sz="3200" b="1" dirty="0" smtClean="0">
                <a:solidFill>
                  <a:srgbClr val="006191"/>
                </a:solidFill>
                <a:latin typeface="Arial" charset="0"/>
              </a:rPr>
              <a:t>Webové aplikace 2</a:t>
            </a:r>
            <a:endParaRPr lang="en-GB" sz="2800" b="1" dirty="0">
              <a:solidFill>
                <a:srgbClr val="006191"/>
              </a:solidFill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 smtClean="0">
                <a:solidFill>
                  <a:srgbClr val="005791"/>
                </a:solidFill>
                <a:latin typeface="Arial" charset="0"/>
              </a:rPr>
              <a:t>Anotace v Javě</a:t>
            </a:r>
            <a:endParaRPr lang="cs-CZ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>
                <a:solidFill>
                  <a:srgbClr val="005791"/>
                </a:solidFill>
                <a:latin typeface="Arial" charset="0"/>
              </a:rPr>
              <a:t>Martin Klíma</a:t>
            </a:r>
            <a:endParaRPr lang="en-GB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vlastně aditivní procesní instrukce</a:t>
            </a:r>
          </a:p>
          <a:p>
            <a:r>
              <a:rPr lang="cs-CZ" dirty="0" smtClean="0"/>
              <a:t>píše je programátor do zdrojového kódu</a:t>
            </a:r>
          </a:p>
          <a:p>
            <a:r>
              <a:rPr lang="cs-CZ" dirty="0" smtClean="0"/>
              <a:t>využívá je nějaký externí nástroj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313" y="2428868"/>
            <a:ext cx="8786812" cy="3810339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Resource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customerDB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setDataSource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DataSource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myDB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.ds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myDB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@EJB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ShoppingCart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myShoppingCart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@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Local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interface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RepeaterSessionBeanLocal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@Copyright(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"2002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Yoyodyne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Propulsion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Systems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OscillationOverthruster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...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jsou definovány pomocí konstruktu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313" y="785794"/>
            <a:ext cx="8786812" cy="2270494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20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@</a:t>
            </a:r>
            <a:r>
              <a:rPr lang="cs-CZ" sz="2000" dirty="0" smtClean="0">
                <a:solidFill>
                  <a:srgbClr val="0000E6"/>
                </a:solidFill>
                <a:latin typeface="Times New Roman"/>
              </a:rPr>
              <a:t>interface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RequestForEnhancement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int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id();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synopsis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engineer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()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default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"[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unassigned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]"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date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() 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default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"[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unimplemented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]"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; 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8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313" y="3529723"/>
            <a:ext cx="8786812" cy="3185425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20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EnhancementTest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{</a:t>
            </a:r>
          </a:p>
          <a:p>
            <a:pPr algn="l"/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RequestForEnhancement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(id = 2868724,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synopsis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Enable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time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-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travel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,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engineer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Mr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. 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Peabody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,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date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"4/1/3007"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travelThroughTime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Date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destination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// tady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neco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udelej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  </a:t>
            </a:r>
            <a:br>
              <a:rPr lang="cs-CZ" sz="20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8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příklad </a:t>
            </a:r>
            <a:r>
              <a:rPr lang="cs-CZ" sz="1050" dirty="0" smtClean="0"/>
              <a:t>převzato z http://java.sun.com/j2se/1.5.0/docs/guide/language/annotations.html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313" y="785794"/>
            <a:ext cx="8786812" cy="1027077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@Retention(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RetentionPolicy.</a:t>
            </a:r>
            <a:r>
              <a:rPr lang="en-US" sz="2000" dirty="0" err="1" smtClean="0">
                <a:solidFill>
                  <a:srgbClr val="009900"/>
                </a:solidFill>
                <a:latin typeface="Times New Roman"/>
              </a:rPr>
              <a:t>RUNTIME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@Target(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ElementType.</a:t>
            </a:r>
            <a:r>
              <a:rPr lang="en-US" sz="2000" dirty="0" err="1" smtClean="0">
                <a:solidFill>
                  <a:srgbClr val="009900"/>
                </a:solidFill>
                <a:latin typeface="Times New Roman"/>
              </a:rPr>
              <a:t>METHOD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20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@</a:t>
            </a:r>
            <a:r>
              <a:rPr lang="en-US" sz="2000" dirty="0" smtClean="0">
                <a:solidFill>
                  <a:srgbClr val="0000E6"/>
                </a:solidFill>
                <a:latin typeface="Times New Roman"/>
              </a:rPr>
              <a:t>interface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Test { }</a:t>
            </a:r>
            <a:endParaRPr lang="en-US" sz="28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313" y="2214554"/>
            <a:ext cx="3929059" cy="3561682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Foo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@Test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m1() {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m2() {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@Test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m3()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throw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RuntimeException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"Boom"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m4() {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@Test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m5() {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m6() {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@Test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m7()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throw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RuntimeException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Crash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m8() {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6143636" y="857232"/>
            <a:ext cx="1785950" cy="571504"/>
          </a:xfrm>
          <a:prstGeom prst="wedgeRectCallout">
            <a:avLst>
              <a:gd name="adj1" fmla="val -128921"/>
              <a:gd name="adj2" fmla="val -3349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Anotace </a:t>
            </a:r>
            <a:r>
              <a:rPr lang="cs-CZ" dirty="0" err="1" smtClean="0">
                <a:solidFill>
                  <a:schemeClr val="tx1"/>
                </a:solidFill>
              </a:rPr>
              <a:t>anotace</a:t>
            </a:r>
            <a:r>
              <a:rPr lang="cs-CZ" dirty="0" smtClean="0">
                <a:solidFill>
                  <a:schemeClr val="tx1"/>
                </a:solidFill>
              </a:rPr>
              <a:t> = </a:t>
            </a:r>
            <a:r>
              <a:rPr lang="cs-CZ" dirty="0" err="1" smtClean="0">
                <a:solidFill>
                  <a:schemeClr val="tx1"/>
                </a:solidFill>
              </a:rPr>
              <a:t>metadata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2844" y="1928802"/>
            <a:ext cx="1967206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Anotovaný program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86248" y="2214554"/>
            <a:ext cx="4857752" cy="4539321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RunTests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[]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args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throws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Exception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int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passed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= 0,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failed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= 0;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for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Method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m :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Class.forName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args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[0]).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getMethods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())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if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(m.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isAnnotationPresent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(Test.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try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   m.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invoke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null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);  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passed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++;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}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catch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Throwable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ex)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  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System.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out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.printf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"Test %s 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failed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: %s %n"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, m, ex.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getCause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());  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failed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++;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}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System.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out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.printf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Passed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: %d, 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Failed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 %d%n"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passed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failed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}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0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27290" y="1928802"/>
            <a:ext cx="3702296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Využití anotace v kontrolním programu</a:t>
            </a:r>
          </a:p>
        </p:txBody>
      </p:sp>
      <p:sp>
        <p:nvSpPr>
          <p:cNvPr id="10" name="Čárový popisek 1 9"/>
          <p:cNvSpPr/>
          <p:nvPr/>
        </p:nvSpPr>
        <p:spPr bwMode="auto">
          <a:xfrm>
            <a:off x="7358082" y="4714884"/>
            <a:ext cx="1500198" cy="428628"/>
          </a:xfrm>
          <a:prstGeom prst="borderCallout1">
            <a:avLst>
              <a:gd name="adj1" fmla="val -29856"/>
              <a:gd name="adj2" fmla="val 56873"/>
              <a:gd name="adj3" fmla="val -286569"/>
              <a:gd name="adj4" fmla="val 5553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Využití reflexe</a:t>
            </a:r>
          </a:p>
        </p:txBody>
      </p:sp>
      <p:sp>
        <p:nvSpPr>
          <p:cNvPr id="11" name="Zaoblený obdélník 10"/>
          <p:cNvSpPr/>
          <p:nvPr/>
        </p:nvSpPr>
        <p:spPr bwMode="auto">
          <a:xfrm>
            <a:off x="5072066" y="3500438"/>
            <a:ext cx="2857520" cy="214314"/>
          </a:xfrm>
          <a:prstGeom prst="roundRect">
            <a:avLst/>
          </a:prstGeom>
          <a:solidFill>
            <a:srgbClr val="FFFF00">
              <a:alpha val="4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Drobnosti kolem anotací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928670"/>
            <a:ext cx="8707468" cy="5286412"/>
          </a:xfrm>
        </p:spPr>
        <p:txBody>
          <a:bodyPr/>
          <a:lstStyle/>
          <a:p>
            <a:r>
              <a:rPr lang="cs-CZ" dirty="0" smtClean="0"/>
              <a:t>Lze definovat default hodnoty</a:t>
            </a:r>
          </a:p>
          <a:p>
            <a:r>
              <a:rPr lang="cs-CZ" dirty="0" smtClean="0"/>
              <a:t>Některé anotace už v jazyce Java existují</a:t>
            </a:r>
          </a:p>
          <a:p>
            <a:pPr lvl="1"/>
            <a:r>
              <a:rPr lang="cs-CZ" dirty="0" smtClean="0"/>
              <a:t>@</a:t>
            </a:r>
            <a:r>
              <a:rPr lang="cs-CZ" dirty="0" err="1" smtClean="0"/>
              <a:t>Retention</a:t>
            </a:r>
            <a:endParaRPr lang="cs-CZ" dirty="0" smtClean="0"/>
          </a:p>
          <a:p>
            <a:pPr lvl="2"/>
            <a:r>
              <a:rPr lang="cs-CZ" dirty="0" smtClean="0"/>
              <a:t>SOURCE (jen ve zdrojovém kódu), CLASS (v binární třídě), RUNTIME (za běhu)</a:t>
            </a:r>
          </a:p>
          <a:p>
            <a:pPr lvl="1"/>
            <a:r>
              <a:rPr lang="cs-CZ" dirty="0" smtClean="0"/>
              <a:t>@</a:t>
            </a:r>
            <a:r>
              <a:rPr lang="cs-CZ" dirty="0" err="1" smtClean="0"/>
              <a:t>Target</a:t>
            </a:r>
            <a:r>
              <a:rPr lang="cs-CZ" dirty="0" smtClean="0"/>
              <a:t> – výčet z </a:t>
            </a:r>
            <a:r>
              <a:rPr lang="cs-CZ" dirty="0" err="1" smtClean="0"/>
              <a:t>ElementType</a:t>
            </a:r>
            <a:endParaRPr lang="cs-CZ" dirty="0" smtClean="0"/>
          </a:p>
          <a:p>
            <a:pPr lvl="2"/>
            <a:r>
              <a:rPr lang="en-US" dirty="0" smtClean="0"/>
              <a:t>TYPE</a:t>
            </a:r>
          </a:p>
          <a:p>
            <a:pPr lvl="2"/>
            <a:r>
              <a:rPr lang="en-US" dirty="0" smtClean="0"/>
              <a:t>FIELD</a:t>
            </a:r>
          </a:p>
          <a:p>
            <a:pPr lvl="2"/>
            <a:r>
              <a:rPr lang="en-US" dirty="0" smtClean="0"/>
              <a:t>METHOD</a:t>
            </a:r>
          </a:p>
          <a:p>
            <a:pPr lvl="2"/>
            <a:r>
              <a:rPr lang="en-US" dirty="0" smtClean="0"/>
              <a:t>PARAMETER</a:t>
            </a:r>
          </a:p>
          <a:p>
            <a:pPr lvl="2"/>
            <a:r>
              <a:rPr lang="en-US" dirty="0" smtClean="0"/>
              <a:t>CONSTRUCTOR</a:t>
            </a:r>
          </a:p>
          <a:p>
            <a:pPr lvl="2"/>
            <a:r>
              <a:rPr lang="en-US" dirty="0" smtClean="0"/>
              <a:t>LOCAL_VARIABLE</a:t>
            </a:r>
          </a:p>
          <a:p>
            <a:pPr lvl="2"/>
            <a:r>
              <a:rPr lang="en-US" dirty="0" smtClean="0"/>
              <a:t>ANNOTATION_TYPE</a:t>
            </a:r>
          </a:p>
          <a:p>
            <a:pPr lvl="2"/>
            <a:r>
              <a:rPr lang="en-US" dirty="0" smtClean="0"/>
              <a:t>PACKAGE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@</a:t>
            </a:r>
            <a:r>
              <a:rPr lang="cs-CZ" dirty="0" err="1" smtClean="0"/>
              <a:t>Inherited</a:t>
            </a:r>
            <a:endParaRPr lang="cs-CZ" dirty="0" smtClean="0"/>
          </a:p>
          <a:p>
            <a:pPr lvl="2"/>
            <a:r>
              <a:rPr lang="cs-CZ" dirty="0" smtClean="0"/>
              <a:t>potomci anotované třídy jsou také anotováni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finále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Anotace bez hodnoty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Anotace s jedinou </a:t>
            </a:r>
            <a:br>
              <a:rPr lang="cs-CZ" dirty="0" smtClean="0"/>
            </a:br>
            <a:r>
              <a:rPr lang="cs-CZ" dirty="0" smtClean="0"/>
              <a:t>hodnotou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 více hodnotami</a:t>
            </a:r>
            <a:br>
              <a:rPr lang="cs-CZ" dirty="0" smtClean="0"/>
            </a:br>
            <a:r>
              <a:rPr lang="cs-CZ" dirty="0" smtClean="0"/>
              <a:t>a default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57651" y="928670"/>
            <a:ext cx="4714877" cy="826446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@Retention(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RetentionPolicy.</a:t>
            </a:r>
            <a:r>
              <a:rPr lang="en-US" sz="1600" dirty="0" err="1" smtClean="0">
                <a:solidFill>
                  <a:srgbClr val="009900"/>
                </a:solidFill>
                <a:latin typeface="Times New Roman"/>
              </a:rPr>
              <a:t>RUNTIME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@Target(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ElementType.</a:t>
            </a:r>
            <a:r>
              <a:rPr lang="en-US" sz="1600" dirty="0" err="1" smtClean="0">
                <a:solidFill>
                  <a:srgbClr val="009900"/>
                </a:solidFill>
                <a:latin typeface="Times New Roman"/>
              </a:rPr>
              <a:t>METHOD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@</a:t>
            </a: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interface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Test { }</a:t>
            </a:r>
            <a:endParaRPr lang="en-US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57651" y="2000240"/>
            <a:ext cx="4714877" cy="2146038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Retention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RetentionPolicy.RUNTIME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Target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ElementType.TYPE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algn="l"/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Inherited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/**</a:t>
            </a:r>
            <a:br>
              <a:rPr lang="cs-CZ" sz="1100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*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Trida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bude vracet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chybovy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stav uvedeny ve {</a:t>
            </a:r>
            <a:r>
              <a:rPr lang="cs-CZ" sz="1100" b="1" dirty="0" smtClean="0">
                <a:solidFill>
                  <a:srgbClr val="969696"/>
                </a:solidFill>
                <a:latin typeface="Times New Roman"/>
              </a:rPr>
              <a:t>@</a:t>
            </a:r>
            <a:r>
              <a:rPr lang="cs-CZ" sz="1100" b="1" dirty="0" err="1" smtClean="0">
                <a:solidFill>
                  <a:srgbClr val="969696"/>
                </a:solidFill>
                <a:latin typeface="Times New Roman"/>
              </a:rPr>
              <a:t>code</a:t>
            </a:r>
            <a:r>
              <a:rPr lang="cs-CZ" sz="11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100" b="1" dirty="0" err="1" smtClean="0">
                <a:solidFill>
                  <a:srgbClr val="969696"/>
                </a:solidFill>
                <a:latin typeface="Times New Roman"/>
              </a:rPr>
              <a:t>value</a:t>
            </a:r>
            <a:r>
              <a:rPr lang="cs-CZ" sz="1100" b="1" dirty="0" smtClean="0">
                <a:solidFill>
                  <a:srgbClr val="969696"/>
                </a:solidFill>
                <a:latin typeface="Times New Roman"/>
              </a:rPr>
              <a:t>}.</a:t>
            </a:r>
            <a:br>
              <a:rPr lang="cs-CZ" sz="11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100" b="1" dirty="0" smtClean="0">
                <a:solidFill>
                  <a:srgbClr val="969696"/>
                </a:solidFill>
                <a:latin typeface="Times New Roman"/>
              </a:rPr>
              <a:t> */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@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interface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ErrorPage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value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57651" y="4499787"/>
            <a:ext cx="4714877" cy="1572419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@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interface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RequestForEnhancement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id();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synopsis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engineer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default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"[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unassigned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]"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date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default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"[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unimplemented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]"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; 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20000"/>
            <a:lumOff val="80000"/>
          </a:schemeClr>
        </a:solidFill>
        <a:ln w="12700">
          <a:solidFill>
            <a:schemeClr val="tx1"/>
          </a:solidFill>
          <a:miter lim="800000"/>
          <a:headEnd/>
          <a:tailEnd/>
        </a:ln>
        <a:effectLst/>
      </a:spPr>
      <a:bodyPr wrap="none" rtlCol="0" anchor="t" anchorCtr="1"/>
      <a:lstStyle>
        <a:defPPr algn="ctr">
          <a:defRPr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2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Arial Unicode M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33344</TotalTime>
  <Words>153</Words>
  <Application>Microsoft Office PowerPoint</Application>
  <PresentationFormat>Předvádění na obrazovce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Prezentace aplikace PowerPoint</vt:lpstr>
      <vt:lpstr>Anotace</vt:lpstr>
      <vt:lpstr>Anotace jsou definovány pomocí konstruktu</vt:lpstr>
      <vt:lpstr>Komplexní příklad převzato z http://java.sun.com/j2se/1.5.0/docs/guide/language/annotations.html</vt:lpstr>
      <vt:lpstr>Drobnosti kolem anotací</vt:lpstr>
      <vt:lpstr>Anotace finále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xklima</cp:lastModifiedBy>
  <cp:revision>234</cp:revision>
  <dcterms:modified xsi:type="dcterms:W3CDTF">2011-05-03T08:15:26Z</dcterms:modified>
</cp:coreProperties>
</file>