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6"/>
  </p:notesMasterIdLst>
  <p:sldIdLst>
    <p:sldId id="256" r:id="rId2"/>
    <p:sldId id="257" r:id="rId3"/>
    <p:sldId id="258" r:id="rId4"/>
    <p:sldId id="265" r:id="rId5"/>
    <p:sldId id="264" r:id="rId6"/>
    <p:sldId id="261" r:id="rId7"/>
    <p:sldId id="262" r:id="rId8"/>
    <p:sldId id="263" r:id="rId9"/>
    <p:sldId id="266" r:id="rId10"/>
    <p:sldId id="267" r:id="rId11"/>
    <p:sldId id="259" r:id="rId12"/>
    <p:sldId id="260" r:id="rId13"/>
    <p:sldId id="280" r:id="rId14"/>
    <p:sldId id="281" r:id="rId15"/>
    <p:sldId id="282" r:id="rId16"/>
    <p:sldId id="283" r:id="rId17"/>
    <p:sldId id="284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85" r:id="rId30"/>
    <p:sldId id="286" r:id="rId31"/>
    <p:sldId id="287" r:id="rId32"/>
    <p:sldId id="288" r:id="rId33"/>
    <p:sldId id="289" r:id="rId34"/>
    <p:sldId id="290" r:id="rId35"/>
  </p:sldIdLst>
  <p:sldSz cx="9144000" cy="6858000" type="screen4x3"/>
  <p:notesSz cx="7086600" cy="10210800"/>
  <p:defaultTextStyle>
    <a:defPPr>
      <a:defRPr lang="en-GB"/>
    </a:defPPr>
    <a:lvl1pPr algn="ctr" defTabSz="449263" rtl="0" eaLnBrk="0" fontAlgn="base" hangingPunct="0">
      <a:lnSpc>
        <a:spcPct val="101000"/>
      </a:lnSpc>
      <a:spcBef>
        <a:spcPct val="0"/>
      </a:spcBef>
      <a:spcAft>
        <a:spcPct val="0"/>
      </a:spcAft>
      <a:buClr>
        <a:srgbClr val="000000"/>
      </a:buClr>
      <a:buSzPct val="100000"/>
      <a:buFont typeface="Verdana" pitchFamily="34" charset="0"/>
      <a:defRPr sz="1400" kern="1200">
        <a:solidFill>
          <a:schemeClr val="bg1"/>
        </a:solidFill>
        <a:latin typeface="Verdana" pitchFamily="34" charset="0"/>
        <a:ea typeface="Arial Unicode MS" pitchFamily="34" charset="-128"/>
        <a:cs typeface="Arial Unicode MS" pitchFamily="34" charset="-128"/>
      </a:defRPr>
    </a:lvl1pPr>
    <a:lvl2pPr marL="457200" algn="ctr" defTabSz="449263" rtl="0" eaLnBrk="0" fontAlgn="base" hangingPunct="0">
      <a:lnSpc>
        <a:spcPct val="101000"/>
      </a:lnSpc>
      <a:spcBef>
        <a:spcPct val="0"/>
      </a:spcBef>
      <a:spcAft>
        <a:spcPct val="0"/>
      </a:spcAft>
      <a:buClr>
        <a:srgbClr val="000000"/>
      </a:buClr>
      <a:buSzPct val="100000"/>
      <a:buFont typeface="Verdana" pitchFamily="34" charset="0"/>
      <a:defRPr sz="1400" kern="1200">
        <a:solidFill>
          <a:schemeClr val="bg1"/>
        </a:solidFill>
        <a:latin typeface="Verdana" pitchFamily="34" charset="0"/>
        <a:ea typeface="Arial Unicode MS" pitchFamily="34" charset="-128"/>
        <a:cs typeface="Arial Unicode MS" pitchFamily="34" charset="-128"/>
      </a:defRPr>
    </a:lvl2pPr>
    <a:lvl3pPr marL="914400" algn="ctr" defTabSz="449263" rtl="0" eaLnBrk="0" fontAlgn="base" hangingPunct="0">
      <a:lnSpc>
        <a:spcPct val="101000"/>
      </a:lnSpc>
      <a:spcBef>
        <a:spcPct val="0"/>
      </a:spcBef>
      <a:spcAft>
        <a:spcPct val="0"/>
      </a:spcAft>
      <a:buClr>
        <a:srgbClr val="000000"/>
      </a:buClr>
      <a:buSzPct val="100000"/>
      <a:buFont typeface="Verdana" pitchFamily="34" charset="0"/>
      <a:defRPr sz="1400" kern="1200">
        <a:solidFill>
          <a:schemeClr val="bg1"/>
        </a:solidFill>
        <a:latin typeface="Verdana" pitchFamily="34" charset="0"/>
        <a:ea typeface="Arial Unicode MS" pitchFamily="34" charset="-128"/>
        <a:cs typeface="Arial Unicode MS" pitchFamily="34" charset="-128"/>
      </a:defRPr>
    </a:lvl3pPr>
    <a:lvl4pPr marL="1371600" algn="ctr" defTabSz="449263" rtl="0" eaLnBrk="0" fontAlgn="base" hangingPunct="0">
      <a:lnSpc>
        <a:spcPct val="101000"/>
      </a:lnSpc>
      <a:spcBef>
        <a:spcPct val="0"/>
      </a:spcBef>
      <a:spcAft>
        <a:spcPct val="0"/>
      </a:spcAft>
      <a:buClr>
        <a:srgbClr val="000000"/>
      </a:buClr>
      <a:buSzPct val="100000"/>
      <a:buFont typeface="Verdana" pitchFamily="34" charset="0"/>
      <a:defRPr sz="1400" kern="1200">
        <a:solidFill>
          <a:schemeClr val="bg1"/>
        </a:solidFill>
        <a:latin typeface="Verdana" pitchFamily="34" charset="0"/>
        <a:ea typeface="Arial Unicode MS" pitchFamily="34" charset="-128"/>
        <a:cs typeface="Arial Unicode MS" pitchFamily="34" charset="-128"/>
      </a:defRPr>
    </a:lvl4pPr>
    <a:lvl5pPr marL="1828800" algn="ctr" defTabSz="449263" rtl="0" eaLnBrk="0" fontAlgn="base" hangingPunct="0">
      <a:lnSpc>
        <a:spcPct val="101000"/>
      </a:lnSpc>
      <a:spcBef>
        <a:spcPct val="0"/>
      </a:spcBef>
      <a:spcAft>
        <a:spcPct val="0"/>
      </a:spcAft>
      <a:buClr>
        <a:srgbClr val="000000"/>
      </a:buClr>
      <a:buSzPct val="100000"/>
      <a:buFont typeface="Verdana" pitchFamily="34" charset="0"/>
      <a:defRPr sz="1400" kern="1200">
        <a:solidFill>
          <a:schemeClr val="bg1"/>
        </a:solidFill>
        <a:latin typeface="Verdana" pitchFamily="34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1400" kern="1200">
        <a:solidFill>
          <a:schemeClr val="bg1"/>
        </a:solidFill>
        <a:latin typeface="Verdana" pitchFamily="34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sz="1400" kern="1200">
        <a:solidFill>
          <a:schemeClr val="bg1"/>
        </a:solidFill>
        <a:latin typeface="Verdana" pitchFamily="34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sz="1400" kern="1200">
        <a:solidFill>
          <a:schemeClr val="bg1"/>
        </a:solidFill>
        <a:latin typeface="Verdana" pitchFamily="34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sz="1400" kern="1200">
        <a:solidFill>
          <a:schemeClr val="bg1"/>
        </a:solidFill>
        <a:latin typeface="Verdana" pitchFamily="34" charset="0"/>
        <a:ea typeface="Arial Unicode MS" pitchFamily="34" charset="-128"/>
        <a:cs typeface="Arial Unicode MS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DB3"/>
    <a:srgbClr val="CC0099"/>
    <a:srgbClr val="F9ADAD"/>
    <a:srgbClr val="99FF99"/>
    <a:srgbClr val="FFBE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946" autoAdjust="0"/>
    <p:restoredTop sz="85967" autoAdjust="0"/>
  </p:normalViewPr>
  <p:slideViewPr>
    <p:cSldViewPr>
      <p:cViewPr varScale="1">
        <p:scale>
          <a:sx n="79" d="100"/>
          <a:sy n="79" d="100"/>
        </p:scale>
        <p:origin x="-720" y="-96"/>
      </p:cViewPr>
      <p:guideLst>
        <p:guide orient="horz" pos="2568"/>
        <p:guide pos="4876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592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73"/>
        <p:guide pos="215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086600" cy="102108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239" tIns="45619" rIns="91239" bIns="45619" anchor="ctr"/>
          <a:lstStyle/>
          <a:p>
            <a:pPr>
              <a:buFont typeface="Verdana" pitchFamily="32" charset="0"/>
              <a:buNone/>
              <a:defRPr/>
            </a:pPr>
            <a:endParaRPr lang="cs-CZ">
              <a:latin typeface="Verdana" pitchFamily="32" charset="0"/>
              <a:ea typeface="+mn-ea"/>
              <a:cs typeface="Arial Unicode MS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890588"/>
            <a:ext cx="4768850" cy="357663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946150" y="4849813"/>
            <a:ext cx="5192713" cy="4594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90" tIns="46697" rIns="95190" bIns="46697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smtClean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719888" y="9786938"/>
            <a:ext cx="400050" cy="309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5190" tIns="46697" rIns="95190" bIns="46697" anchor="ctr">
            <a:spAutoFit/>
          </a:bodyPr>
          <a:lstStyle/>
          <a:p>
            <a:pPr algn="r">
              <a:lnSpc>
                <a:spcPct val="100000"/>
              </a:lnSpc>
              <a:buFont typeface="Times New Roman" pitchFamily="16" charset="0"/>
              <a:buNone/>
              <a:tabLst>
                <a:tab pos="0" algn="l"/>
                <a:tab pos="912388" algn="l"/>
                <a:tab pos="1824777" algn="l"/>
                <a:tab pos="2737165" algn="l"/>
                <a:tab pos="3649553" algn="l"/>
                <a:tab pos="4561942" algn="l"/>
                <a:tab pos="5474330" algn="l"/>
                <a:tab pos="6386718" algn="l"/>
                <a:tab pos="7299107" algn="l"/>
                <a:tab pos="8211495" algn="l"/>
                <a:tab pos="9123883" algn="l"/>
                <a:tab pos="10036272" algn="l"/>
              </a:tabLst>
              <a:defRPr/>
            </a:pPr>
            <a:fld id="{0BD9B20E-B4BB-446D-95D6-523EE8A0D9CD}" type="slidenum">
              <a:rPr lang="en-GB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ea typeface="+mn-ea"/>
                <a:cs typeface="Arial Unicode MS" charset="0"/>
              </a:rPr>
              <a:pPr algn="r">
                <a:lnSpc>
                  <a:spcPct val="100000"/>
                </a:lnSpc>
                <a:buFont typeface="Times New Roman" pitchFamily="16" charset="0"/>
                <a:buNone/>
                <a:tabLst>
                  <a:tab pos="0" algn="l"/>
                  <a:tab pos="912388" algn="l"/>
                  <a:tab pos="1824777" algn="l"/>
                  <a:tab pos="2737165" algn="l"/>
                  <a:tab pos="3649553" algn="l"/>
                  <a:tab pos="4561942" algn="l"/>
                  <a:tab pos="5474330" algn="l"/>
                  <a:tab pos="6386718" algn="l"/>
                  <a:tab pos="7299107" algn="l"/>
                  <a:tab pos="8211495" algn="l"/>
                  <a:tab pos="9123883" algn="l"/>
                  <a:tab pos="10036272" algn="l"/>
                </a:tabLst>
                <a:defRPr/>
              </a:pPr>
              <a:t>‹#›</a:t>
            </a:fld>
            <a:endParaRPr lang="en-GB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6" charset="0"/>
              <a:ea typeface="+mn-ea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8680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1"/>
          <p:cNvSpPr txBox="1">
            <a:spLocks noChangeArrowheads="1"/>
          </p:cNvSpPr>
          <p:nvPr/>
        </p:nvSpPr>
        <p:spPr bwMode="auto">
          <a:xfrm>
            <a:off x="1157288" y="890588"/>
            <a:ext cx="4773612" cy="35782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239" tIns="45619" rIns="91239" bIns="45619" anchor="ctr"/>
          <a:lstStyle/>
          <a:p>
            <a:endParaRPr lang="cs-CZ"/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body"/>
          </p:nvPr>
        </p:nvSpPr>
        <p:spPr>
          <a:xfrm>
            <a:off x="946150" y="4849813"/>
            <a:ext cx="5194300" cy="4597400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Mohou existovat i moduly, které nemají</a:t>
            </a:r>
            <a:r>
              <a:rPr lang="cs-CZ" baseline="0" dirty="0" smtClean="0"/>
              <a:t> žádnou </a:t>
            </a:r>
            <a:r>
              <a:rPr lang="cs-CZ" baseline="0" dirty="0" err="1" smtClean="0"/>
              <a:t>entry</a:t>
            </a:r>
            <a:r>
              <a:rPr lang="cs-CZ" baseline="0" dirty="0" smtClean="0"/>
              <a:t>-point třídu. Ty mohou být použity pro dědění, jejich funkcionalita se nám může hodit jinde, nemůžeme je ale samostatně spouštět.</a:t>
            </a:r>
          </a:p>
          <a:p>
            <a:endParaRPr lang="cs-CZ" baseline="0" dirty="0" smtClean="0"/>
          </a:p>
          <a:p>
            <a:r>
              <a:rPr lang="cs-CZ" baseline="0" dirty="0" smtClean="0"/>
              <a:t>Třídy, které používáme na klientovi, smějí používat jen třídy z GWT JRE </a:t>
            </a:r>
            <a:r>
              <a:rPr lang="cs-CZ" baseline="0" dirty="0" err="1" smtClean="0"/>
              <a:t>emulation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library</a:t>
            </a:r>
            <a:r>
              <a:rPr lang="cs-CZ" baseline="0" dirty="0" smtClean="0"/>
              <a:t> http://code.google.com/intl/cs/webtoolkit/doc/latest/RefJreEmulation.html</a:t>
            </a:r>
          </a:p>
          <a:p>
            <a:endParaRPr lang="cs-CZ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Defered</a:t>
            </a:r>
            <a:r>
              <a:rPr lang="cs-CZ" dirty="0" smtClean="0"/>
              <a:t> </a:t>
            </a:r>
            <a:r>
              <a:rPr lang="cs-CZ" dirty="0" err="1" smtClean="0"/>
              <a:t>binding</a:t>
            </a:r>
            <a:r>
              <a:rPr lang="cs-CZ" dirty="0" smtClean="0"/>
              <a:t> –</a:t>
            </a:r>
            <a:r>
              <a:rPr lang="cs-CZ" baseline="0" dirty="0" smtClean="0"/>
              <a:t> jazyk </a:t>
            </a:r>
            <a:r>
              <a:rPr lang="cs-CZ" baseline="0" dirty="0" err="1" smtClean="0"/>
              <a:t>JavaScript</a:t>
            </a:r>
            <a:r>
              <a:rPr lang="cs-CZ" baseline="0" dirty="0" smtClean="0"/>
              <a:t> nepodporuje dynamické načítání tříd, proto kompilátor dopředu připraví všechny možné varianty  pro různé prohlížeče, různé jazyky.</a:t>
            </a:r>
            <a:endParaRPr lang="cs-CZ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9888" y="76200"/>
            <a:ext cx="2144712" cy="60674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0988" y="76200"/>
            <a:ext cx="6286500" cy="60674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688" y="928670"/>
            <a:ext cx="8570912" cy="528641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688" y="990600"/>
            <a:ext cx="4208462" cy="51530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550" y="990600"/>
            <a:ext cx="4210050" cy="51530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280988" y="76200"/>
            <a:ext cx="8583612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360" tIns="44280" rIns="90360" bIns="4428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3688" y="857250"/>
            <a:ext cx="8570912" cy="5357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360" tIns="44280" rIns="90360" bIns="442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  <p:sp>
        <p:nvSpPr>
          <p:cNvPr id="2" name="Line 3"/>
          <p:cNvSpPr>
            <a:spLocks noChangeShapeType="1"/>
          </p:cNvSpPr>
          <p:nvPr/>
        </p:nvSpPr>
        <p:spPr bwMode="auto">
          <a:xfrm>
            <a:off x="352425" y="762000"/>
            <a:ext cx="8513763" cy="1588"/>
          </a:xfrm>
          <a:prstGeom prst="line">
            <a:avLst/>
          </a:prstGeom>
          <a:noFill/>
          <a:ln w="12600">
            <a:solidFill>
              <a:srgbClr val="91919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buFont typeface="Verdana" pitchFamily="32" charset="0"/>
              <a:buNone/>
              <a:defRPr/>
            </a:pPr>
            <a:endParaRPr lang="cs-CZ">
              <a:latin typeface="Verdana" pitchFamily="32" charset="0"/>
              <a:ea typeface="+mn-ea"/>
              <a:cs typeface="Arial Unicode MS" charset="0"/>
            </a:endParaRP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352425" y="6215063"/>
            <a:ext cx="8513763" cy="1587"/>
          </a:xfrm>
          <a:prstGeom prst="line">
            <a:avLst/>
          </a:prstGeom>
          <a:noFill/>
          <a:ln w="12600">
            <a:solidFill>
              <a:srgbClr val="91919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buFont typeface="Verdana" pitchFamily="32" charset="0"/>
              <a:buNone/>
              <a:defRPr/>
            </a:pPr>
            <a:endParaRPr lang="cs-CZ">
              <a:latin typeface="Verdana" pitchFamily="32" charset="0"/>
              <a:ea typeface="+mn-ea"/>
              <a:cs typeface="Arial Unicode MS" charset="0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143875" y="6273800"/>
            <a:ext cx="676275" cy="5127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8" name="TextBox 7"/>
          <p:cNvSpPr txBox="1"/>
          <p:nvPr userDrawn="1"/>
        </p:nvSpPr>
        <p:spPr>
          <a:xfrm>
            <a:off x="3500438" y="6437313"/>
            <a:ext cx="1857375" cy="4342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1100" dirty="0" smtClean="0">
                <a:solidFill>
                  <a:schemeClr val="tx1"/>
                </a:solidFill>
              </a:rPr>
              <a:t>Webové aplikace 2</a:t>
            </a:r>
            <a:endParaRPr lang="cs-CZ" sz="1100" dirty="0">
              <a:solidFill>
                <a:schemeClr val="tx1"/>
              </a:solidFill>
            </a:endParaRPr>
          </a:p>
          <a:p>
            <a:pPr>
              <a:defRPr/>
            </a:pPr>
            <a:fld id="{26FE8405-5F81-4E49-8791-96FFC40CC045}" type="slidenum">
              <a:rPr lang="cs-CZ" sz="1100">
                <a:solidFill>
                  <a:schemeClr val="tx1"/>
                </a:solidFill>
              </a:rPr>
              <a:pPr>
                <a:defRPr/>
              </a:pPr>
              <a:t>‹#›</a:t>
            </a:fld>
            <a:endParaRPr lang="cs-CZ" sz="1100" dirty="0">
              <a:solidFill>
                <a:schemeClr val="tx1"/>
              </a:solidFill>
            </a:endParaRPr>
          </a:p>
        </p:txBody>
      </p:sp>
      <p:grpSp>
        <p:nvGrpSpPr>
          <p:cNvPr id="1032" name="Group 2675"/>
          <p:cNvGrpSpPr>
            <a:grpSpLocks/>
          </p:cNvGrpSpPr>
          <p:nvPr userDrawn="1"/>
        </p:nvGrpSpPr>
        <p:grpSpPr bwMode="auto">
          <a:xfrm>
            <a:off x="358775" y="6235700"/>
            <a:ext cx="1212850" cy="566738"/>
            <a:chOff x="147" y="3717"/>
            <a:chExt cx="1112" cy="519"/>
          </a:xfrm>
        </p:grpSpPr>
        <p:sp>
          <p:nvSpPr>
            <p:cNvPr id="10" name="Freeform 2669"/>
            <p:cNvSpPr>
              <a:spLocks/>
            </p:cNvSpPr>
            <p:nvPr/>
          </p:nvSpPr>
          <p:spPr bwMode="auto">
            <a:xfrm>
              <a:off x="147" y="3717"/>
              <a:ext cx="1112" cy="519"/>
            </a:xfrm>
            <a:custGeom>
              <a:avLst/>
              <a:gdLst/>
              <a:ahLst/>
              <a:cxnLst>
                <a:cxn ang="0">
                  <a:pos x="0" y="171"/>
                </a:cxn>
                <a:cxn ang="0">
                  <a:pos x="471" y="0"/>
                </a:cxn>
                <a:cxn ang="0">
                  <a:pos x="825" y="147"/>
                </a:cxn>
                <a:cxn ang="0">
                  <a:pos x="825" y="219"/>
                </a:cxn>
                <a:cxn ang="0">
                  <a:pos x="591" y="318"/>
                </a:cxn>
                <a:cxn ang="0">
                  <a:pos x="1112" y="332"/>
                </a:cxn>
                <a:cxn ang="0">
                  <a:pos x="1112" y="516"/>
                </a:cxn>
                <a:cxn ang="0">
                  <a:pos x="571" y="519"/>
                </a:cxn>
                <a:cxn ang="0">
                  <a:pos x="571" y="371"/>
                </a:cxn>
                <a:cxn ang="0">
                  <a:pos x="443" y="377"/>
                </a:cxn>
                <a:cxn ang="0">
                  <a:pos x="269" y="485"/>
                </a:cxn>
                <a:cxn ang="0">
                  <a:pos x="0" y="171"/>
                </a:cxn>
              </a:cxnLst>
              <a:rect l="0" t="0" r="r" b="b"/>
              <a:pathLst>
                <a:path w="1112" h="519">
                  <a:moveTo>
                    <a:pt x="0" y="171"/>
                  </a:moveTo>
                  <a:lnTo>
                    <a:pt x="471" y="0"/>
                  </a:lnTo>
                  <a:lnTo>
                    <a:pt x="825" y="147"/>
                  </a:lnTo>
                  <a:lnTo>
                    <a:pt x="825" y="219"/>
                  </a:lnTo>
                  <a:lnTo>
                    <a:pt x="591" y="318"/>
                  </a:lnTo>
                  <a:lnTo>
                    <a:pt x="1112" y="332"/>
                  </a:lnTo>
                  <a:lnTo>
                    <a:pt x="1112" y="516"/>
                  </a:lnTo>
                  <a:lnTo>
                    <a:pt x="571" y="519"/>
                  </a:lnTo>
                  <a:lnTo>
                    <a:pt x="571" y="371"/>
                  </a:lnTo>
                  <a:lnTo>
                    <a:pt x="443" y="377"/>
                  </a:lnTo>
                  <a:lnTo>
                    <a:pt x="269" y="485"/>
                  </a:lnTo>
                  <a:lnTo>
                    <a:pt x="0" y="171"/>
                  </a:lnTo>
                  <a:close/>
                </a:path>
              </a:pathLst>
            </a:custGeom>
            <a:solidFill>
              <a:schemeClr val="bg1"/>
            </a:solidFill>
            <a:ln w="12700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1034" name="Picture 2674" descr="DCGI_LOGO_CMYK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174" y="3758"/>
              <a:ext cx="1076" cy="4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6191"/>
        </a:buClr>
        <a:buSzPct val="100000"/>
        <a:buFont typeface="Arial" charset="0"/>
        <a:defRPr sz="2800" b="1">
          <a:solidFill>
            <a:srgbClr val="006191"/>
          </a:solidFill>
          <a:latin typeface="+mj-lt"/>
          <a:ea typeface="Arial Unicode MS" pitchFamily="34" charset="-128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6191"/>
        </a:buClr>
        <a:buSzPct val="100000"/>
        <a:buFont typeface="Arial" charset="0"/>
        <a:defRPr sz="2800" b="1">
          <a:solidFill>
            <a:srgbClr val="006191"/>
          </a:solidFill>
          <a:latin typeface="Arial" charset="0"/>
          <a:ea typeface="Arial Unicode MS" pitchFamily="34" charset="-128"/>
          <a:cs typeface="Arial Unicode MS" charset="0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6191"/>
        </a:buClr>
        <a:buSzPct val="100000"/>
        <a:buFont typeface="Arial" charset="0"/>
        <a:defRPr sz="2800" b="1">
          <a:solidFill>
            <a:srgbClr val="006191"/>
          </a:solidFill>
          <a:latin typeface="Arial" charset="0"/>
          <a:ea typeface="Arial Unicode MS" pitchFamily="34" charset="-128"/>
          <a:cs typeface="Arial Unicode MS" charset="0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6191"/>
        </a:buClr>
        <a:buSzPct val="100000"/>
        <a:buFont typeface="Arial" charset="0"/>
        <a:defRPr sz="2800" b="1">
          <a:solidFill>
            <a:srgbClr val="006191"/>
          </a:solidFill>
          <a:latin typeface="Arial" charset="0"/>
          <a:ea typeface="Arial Unicode MS" pitchFamily="34" charset="-128"/>
          <a:cs typeface="Arial Unicode MS" charset="0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6191"/>
        </a:buClr>
        <a:buSzPct val="100000"/>
        <a:buFont typeface="Arial" charset="0"/>
        <a:defRPr sz="2800" b="1">
          <a:solidFill>
            <a:srgbClr val="006191"/>
          </a:solidFill>
          <a:latin typeface="Arial" charset="0"/>
          <a:ea typeface="Arial Unicode MS" pitchFamily="34" charset="-128"/>
          <a:cs typeface="Arial Unicode MS" charset="0"/>
        </a:defRPr>
      </a:lvl5pPr>
      <a:lvl6pPr marL="4572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6191"/>
        </a:buClr>
        <a:buSzPct val="100000"/>
        <a:buFont typeface="Arial" charset="0"/>
        <a:defRPr sz="2800" b="1">
          <a:solidFill>
            <a:srgbClr val="006191"/>
          </a:solidFill>
          <a:latin typeface="Arial" charset="0"/>
          <a:cs typeface="Arial Unicode MS" charset="0"/>
        </a:defRPr>
      </a:lvl6pPr>
      <a:lvl7pPr marL="9144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6191"/>
        </a:buClr>
        <a:buSzPct val="100000"/>
        <a:buFont typeface="Arial" charset="0"/>
        <a:defRPr sz="2800" b="1">
          <a:solidFill>
            <a:srgbClr val="006191"/>
          </a:solidFill>
          <a:latin typeface="Arial" charset="0"/>
          <a:cs typeface="Arial Unicode MS" charset="0"/>
        </a:defRPr>
      </a:lvl7pPr>
      <a:lvl8pPr marL="13716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6191"/>
        </a:buClr>
        <a:buSzPct val="100000"/>
        <a:buFont typeface="Arial" charset="0"/>
        <a:defRPr sz="2800" b="1">
          <a:solidFill>
            <a:srgbClr val="006191"/>
          </a:solidFill>
          <a:latin typeface="Arial" charset="0"/>
          <a:cs typeface="Arial Unicode MS" charset="0"/>
        </a:defRPr>
      </a:lvl8pPr>
      <a:lvl9pPr marL="18288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6191"/>
        </a:buClr>
        <a:buSzPct val="100000"/>
        <a:buFont typeface="Arial" charset="0"/>
        <a:defRPr sz="2800" b="1">
          <a:solidFill>
            <a:srgbClr val="006191"/>
          </a:solidFill>
          <a:latin typeface="Arial" charset="0"/>
          <a:cs typeface="Arial Unicode MS" charset="0"/>
        </a:defRPr>
      </a:lvl9pPr>
    </p:titleStyle>
    <p:bodyStyle>
      <a:lvl1pPr marL="341313" indent="-341313" algn="l" defTabSz="449263" rtl="0" eaLnBrk="0" fontAlgn="base" hangingPunct="0">
        <a:lnSpc>
          <a:spcPct val="93000"/>
        </a:lnSpc>
        <a:spcBef>
          <a:spcPts val="750"/>
        </a:spcBef>
        <a:spcAft>
          <a:spcPct val="0"/>
        </a:spcAft>
        <a:buClr>
          <a:srgbClr val="005791"/>
        </a:buClr>
        <a:buSzPct val="60000"/>
        <a:buFont typeface="Wingdings" pitchFamily="2" charset="2"/>
        <a:buChar char=""/>
        <a:defRPr sz="2400">
          <a:solidFill>
            <a:srgbClr val="005791"/>
          </a:solidFill>
          <a:latin typeface="+mn-lt"/>
          <a:ea typeface="Arial Unicode MS" pitchFamily="34" charset="-128"/>
          <a:cs typeface="+mn-cs"/>
        </a:defRPr>
      </a:lvl1pPr>
      <a:lvl2pPr marL="741363" indent="-284163" algn="l" defTabSz="449263" rtl="0" eaLnBrk="0" fontAlgn="base" hangingPunct="0">
        <a:lnSpc>
          <a:spcPct val="93000"/>
        </a:lnSpc>
        <a:spcBef>
          <a:spcPts val="600"/>
        </a:spcBef>
        <a:spcAft>
          <a:spcPct val="0"/>
        </a:spcAft>
        <a:buClr>
          <a:srgbClr val="005791"/>
        </a:buClr>
        <a:buSzPct val="100000"/>
        <a:buFont typeface="Arial" charset="0"/>
        <a:buChar char="–"/>
        <a:defRPr sz="2400">
          <a:solidFill>
            <a:srgbClr val="005791"/>
          </a:solidFill>
          <a:latin typeface="+mn-lt"/>
          <a:ea typeface="Arial Unicode MS" pitchFamily="34" charset="-128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ts val="400"/>
        </a:spcBef>
        <a:spcAft>
          <a:spcPct val="0"/>
        </a:spcAft>
        <a:buClr>
          <a:srgbClr val="005791"/>
        </a:buClr>
        <a:buSzPct val="100000"/>
        <a:buFont typeface="Arial" charset="0"/>
        <a:buChar char="•"/>
        <a:defRPr sz="1600">
          <a:solidFill>
            <a:srgbClr val="005791"/>
          </a:solidFill>
          <a:latin typeface="+mn-lt"/>
          <a:ea typeface="Arial Unicode MS" pitchFamily="34" charset="-128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ts val="350"/>
        </a:spcBef>
        <a:spcAft>
          <a:spcPct val="0"/>
        </a:spcAft>
        <a:buClr>
          <a:srgbClr val="005791"/>
        </a:buClr>
        <a:buSzPct val="100000"/>
        <a:buFont typeface="Arial" charset="0"/>
        <a:buChar char="–"/>
        <a:defRPr sz="1400">
          <a:solidFill>
            <a:srgbClr val="005791"/>
          </a:solidFill>
          <a:latin typeface="+mn-lt"/>
          <a:ea typeface="Arial Unicode MS" pitchFamily="34" charset="-128"/>
          <a:cs typeface="+mn-cs"/>
        </a:defRPr>
      </a:lvl4pPr>
      <a:lvl5pPr marL="20574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5791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Times New Roman" pitchFamily="16" charset="0"/>
          <a:ea typeface="Arial Unicode MS" pitchFamily="34" charset="-128"/>
          <a:cs typeface="+mn-cs"/>
        </a:defRPr>
      </a:lvl5pPr>
      <a:lvl6pPr marL="25146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5791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Times New Roman" pitchFamily="16" charset="0"/>
          <a:cs typeface="+mn-cs"/>
        </a:defRPr>
      </a:lvl6pPr>
      <a:lvl7pPr marL="29718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5791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Times New Roman" pitchFamily="16" charset="0"/>
          <a:cs typeface="+mn-cs"/>
        </a:defRPr>
      </a:lvl7pPr>
      <a:lvl8pPr marL="34290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5791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Times New Roman" pitchFamily="16" charset="0"/>
          <a:cs typeface="+mn-cs"/>
        </a:defRPr>
      </a:lvl8pPr>
      <a:lvl9pPr marL="38862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5791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Times New Roman" pitchFamily="16" charset="0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360" tIns="44280" rIns="90360" bIns="44280" anchor="b"/>
          <a:lstStyle/>
          <a:p>
            <a:pPr eaLnBrk="1" hangingPunct="1">
              <a:lnSpc>
                <a:spcPct val="100000"/>
              </a:lnSpc>
              <a:buClr>
                <a:srgbClr val="006191"/>
              </a:buClr>
              <a:buFont typeface="Arial" charset="0"/>
              <a:buNone/>
              <a:tabLst>
                <a:tab pos="0" algn="l"/>
                <a:tab pos="760413" algn="l"/>
                <a:tab pos="1522413" algn="l"/>
                <a:tab pos="2286000" algn="l"/>
                <a:tab pos="3046413" algn="l"/>
                <a:tab pos="3808413" algn="l"/>
                <a:tab pos="4572000" algn="l"/>
                <a:tab pos="5332413" algn="l"/>
                <a:tab pos="6094413" algn="l"/>
                <a:tab pos="6858000" algn="l"/>
                <a:tab pos="7618413" algn="l"/>
                <a:tab pos="8380413" algn="l"/>
                <a:tab pos="9144000" algn="l"/>
                <a:tab pos="9904413" algn="l"/>
                <a:tab pos="10666413" algn="l"/>
              </a:tabLst>
            </a:pPr>
            <a:r>
              <a:rPr lang="cs-CZ" sz="3200" b="1" dirty="0" smtClean="0">
                <a:solidFill>
                  <a:srgbClr val="006191"/>
                </a:solidFill>
                <a:latin typeface="Arial" charset="0"/>
              </a:rPr>
              <a:t>Webové aplikace </a:t>
            </a:r>
            <a:r>
              <a:rPr lang="en-GB" sz="3200" b="1" dirty="0" smtClean="0">
                <a:solidFill>
                  <a:srgbClr val="006191"/>
                </a:solidFill>
                <a:latin typeface="Arial" charset="0"/>
              </a:rPr>
              <a:t>2</a:t>
            </a:r>
            <a:endParaRPr lang="en-GB" sz="2800" b="1" dirty="0">
              <a:solidFill>
                <a:srgbClr val="006191"/>
              </a:solidFill>
              <a:latin typeface="Arial" charset="0"/>
            </a:endParaRP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360" tIns="44280" rIns="90360" bIns="44280"/>
          <a:lstStyle/>
          <a:p>
            <a:pPr marL="457200" indent="-457200" eaLnBrk="1" hangingPunct="1">
              <a:lnSpc>
                <a:spcPct val="100000"/>
              </a:lnSpc>
              <a:spcBef>
                <a:spcPts val="750"/>
              </a:spcBef>
              <a:buClr>
                <a:srgbClr val="005791"/>
              </a:buClr>
              <a:buSzPct val="60000"/>
              <a:buFont typeface="Wingdings" pitchFamily="2" charset="2"/>
              <a:buNone/>
              <a:tabLst>
                <a:tab pos="457200" algn="l"/>
                <a:tab pos="1217613" algn="l"/>
                <a:tab pos="1979613" algn="l"/>
                <a:tab pos="2743200" algn="l"/>
                <a:tab pos="3503613" algn="l"/>
                <a:tab pos="4265613" algn="l"/>
                <a:tab pos="5029200" algn="l"/>
                <a:tab pos="5789613" algn="l"/>
                <a:tab pos="6551613" algn="l"/>
                <a:tab pos="7315200" algn="l"/>
                <a:tab pos="8075613" algn="l"/>
                <a:tab pos="8837613" algn="l"/>
                <a:tab pos="9601200" algn="l"/>
                <a:tab pos="10361613" algn="l"/>
                <a:tab pos="11123613" algn="l"/>
              </a:tabLst>
            </a:pPr>
            <a:r>
              <a:rPr lang="cs-CZ" sz="2400" dirty="0" smtClean="0">
                <a:solidFill>
                  <a:srgbClr val="005791"/>
                </a:solidFill>
                <a:latin typeface="Arial" charset="0"/>
              </a:rPr>
              <a:t>GWT</a:t>
            </a:r>
            <a:endParaRPr lang="cs-CZ" sz="2400" dirty="0">
              <a:solidFill>
                <a:srgbClr val="005791"/>
              </a:solidFill>
              <a:latin typeface="Arial" charset="0"/>
            </a:endParaRPr>
          </a:p>
          <a:p>
            <a:pPr marL="457200" indent="-457200" eaLnBrk="1" hangingPunct="1">
              <a:lnSpc>
                <a:spcPct val="100000"/>
              </a:lnSpc>
              <a:spcBef>
                <a:spcPts val="750"/>
              </a:spcBef>
              <a:buClr>
                <a:srgbClr val="005791"/>
              </a:buClr>
              <a:buSzPct val="60000"/>
              <a:buFont typeface="Wingdings" pitchFamily="2" charset="2"/>
              <a:buNone/>
              <a:tabLst>
                <a:tab pos="457200" algn="l"/>
                <a:tab pos="1217613" algn="l"/>
                <a:tab pos="1979613" algn="l"/>
                <a:tab pos="2743200" algn="l"/>
                <a:tab pos="3503613" algn="l"/>
                <a:tab pos="4265613" algn="l"/>
                <a:tab pos="5029200" algn="l"/>
                <a:tab pos="5789613" algn="l"/>
                <a:tab pos="6551613" algn="l"/>
                <a:tab pos="7315200" algn="l"/>
                <a:tab pos="8075613" algn="l"/>
                <a:tab pos="8837613" algn="l"/>
                <a:tab pos="9601200" algn="l"/>
                <a:tab pos="10361613" algn="l"/>
                <a:tab pos="11123613" algn="l"/>
              </a:tabLst>
            </a:pPr>
            <a:r>
              <a:rPr lang="cs-CZ" sz="2400" dirty="0">
                <a:solidFill>
                  <a:srgbClr val="005791"/>
                </a:solidFill>
                <a:latin typeface="Arial" charset="0"/>
              </a:rPr>
              <a:t>Martin Klíma</a:t>
            </a:r>
            <a:endParaRPr lang="en-GB" sz="2400" dirty="0">
              <a:solidFill>
                <a:srgbClr val="005791"/>
              </a:solidFill>
              <a:latin typeface="Arial" charset="0"/>
            </a:endParaRPr>
          </a:p>
          <a:p>
            <a:pPr marL="457200" indent="-457200" eaLnBrk="1" hangingPunct="1">
              <a:lnSpc>
                <a:spcPct val="100000"/>
              </a:lnSpc>
              <a:spcBef>
                <a:spcPts val="750"/>
              </a:spcBef>
              <a:buClr>
                <a:srgbClr val="005791"/>
              </a:buClr>
              <a:buSzPct val="60000"/>
              <a:buFont typeface="Wingdings" pitchFamily="2" charset="2"/>
              <a:buNone/>
              <a:tabLst>
                <a:tab pos="457200" algn="l"/>
                <a:tab pos="1217613" algn="l"/>
                <a:tab pos="1979613" algn="l"/>
                <a:tab pos="2743200" algn="l"/>
                <a:tab pos="3503613" algn="l"/>
                <a:tab pos="4265613" algn="l"/>
                <a:tab pos="5029200" algn="l"/>
                <a:tab pos="5789613" algn="l"/>
                <a:tab pos="6551613" algn="l"/>
                <a:tab pos="7315200" algn="l"/>
                <a:tab pos="8075613" algn="l"/>
                <a:tab pos="8837613" algn="l"/>
                <a:tab pos="9601200" algn="l"/>
                <a:tab pos="10361613" algn="l"/>
                <a:tab pos="11123613" algn="l"/>
              </a:tabLst>
            </a:pPr>
            <a:endParaRPr lang="en-GB" sz="2400" dirty="0">
              <a:solidFill>
                <a:srgbClr val="005791"/>
              </a:solidFill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Zaváděcí HTML stránka</a:t>
            </a:r>
            <a:endParaRPr lang="cs-CZ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928670"/>
            <a:ext cx="9144000" cy="5005602"/>
          </a:xfrm>
          <a:prstGeom prst="rect">
            <a:avLst/>
          </a:prstGeom>
          <a:solidFill>
            <a:srgbClr val="FCE2C8"/>
          </a:solidFill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l"/>
            <a:r>
              <a:rPr lang="cs-CZ" sz="1600" dirty="0" smtClean="0">
                <a:solidFill>
                  <a:srgbClr val="628FB5"/>
                </a:solidFill>
                <a:latin typeface="Times New Roman"/>
              </a:rPr>
              <a:t>&lt;!DOCTYPE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dirty="0" err="1" smtClean="0">
                <a:solidFill>
                  <a:srgbClr val="628FB5"/>
                </a:solidFill>
                <a:latin typeface="Times New Roman"/>
              </a:rPr>
              <a:t>html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dirty="0" smtClean="0">
                <a:solidFill>
                  <a:srgbClr val="628FB5"/>
                </a:solidFill>
                <a:latin typeface="Times New Roman"/>
              </a:rPr>
              <a:t>PUBLIC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dirty="0" smtClean="0">
                <a:solidFill>
                  <a:srgbClr val="628FB5"/>
                </a:solidFill>
                <a:latin typeface="Times New Roman"/>
              </a:rPr>
              <a:t>"-//W3C//DTD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dirty="0" smtClean="0">
                <a:solidFill>
                  <a:srgbClr val="628FB5"/>
                </a:solidFill>
                <a:latin typeface="Times New Roman"/>
              </a:rPr>
              <a:t>XHTML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dirty="0" smtClean="0">
                <a:solidFill>
                  <a:srgbClr val="628FB5"/>
                </a:solidFill>
                <a:latin typeface="Times New Roman"/>
              </a:rPr>
              <a:t>1.0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dirty="0" err="1" smtClean="0">
                <a:solidFill>
                  <a:srgbClr val="628FB5"/>
                </a:solidFill>
                <a:latin typeface="Times New Roman"/>
              </a:rPr>
              <a:t>Strict</a:t>
            </a:r>
            <a:r>
              <a:rPr lang="cs-CZ" sz="1600" dirty="0" smtClean="0">
                <a:solidFill>
                  <a:srgbClr val="628FB5"/>
                </a:solidFill>
                <a:latin typeface="Times New Roman"/>
              </a:rPr>
              <a:t>//EN"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600" dirty="0" smtClean="0">
                <a:solidFill>
                  <a:srgbClr val="628FB5"/>
                </a:solidFill>
                <a:latin typeface="Times New Roman"/>
              </a:rPr>
              <a:t>"http://www.w3.org/TR/xhtml1/DTD/xhtml1-</a:t>
            </a:r>
            <a:r>
              <a:rPr lang="cs-CZ" sz="1600" dirty="0" err="1" smtClean="0">
                <a:solidFill>
                  <a:srgbClr val="628FB5"/>
                </a:solidFill>
                <a:latin typeface="Times New Roman"/>
              </a:rPr>
              <a:t>strict.dtd</a:t>
            </a:r>
            <a:r>
              <a:rPr lang="cs-CZ" sz="1600" dirty="0" smtClean="0">
                <a:solidFill>
                  <a:srgbClr val="628FB5"/>
                </a:solidFill>
                <a:latin typeface="Times New Roman"/>
              </a:rPr>
              <a:t>"&gt;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&lt;</a:t>
            </a:r>
            <a:r>
              <a:rPr lang="cs-CZ" sz="1600" dirty="0" err="1" smtClean="0">
                <a:solidFill>
                  <a:srgbClr val="0000E6"/>
                </a:solidFill>
                <a:latin typeface="Times New Roman"/>
              </a:rPr>
              <a:t>html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&gt;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 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&lt;</a:t>
            </a:r>
            <a:r>
              <a:rPr lang="cs-CZ" sz="1600" dirty="0" err="1" smtClean="0">
                <a:solidFill>
                  <a:srgbClr val="0000E6"/>
                </a:solidFill>
                <a:latin typeface="Times New Roman"/>
              </a:rPr>
              <a:t>head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&gt;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&lt;meta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dirty="0" smtClean="0">
                <a:solidFill>
                  <a:srgbClr val="009900"/>
                </a:solidFill>
                <a:latin typeface="Times New Roman"/>
              </a:rPr>
              <a:t>http-</a:t>
            </a:r>
            <a:r>
              <a:rPr lang="cs-CZ" sz="1600" dirty="0" err="1" smtClean="0">
                <a:solidFill>
                  <a:srgbClr val="009900"/>
                </a:solidFill>
                <a:latin typeface="Times New Roman"/>
              </a:rPr>
              <a:t>equiv</a:t>
            </a:r>
            <a:r>
              <a:rPr lang="cs-CZ" sz="1600" dirty="0" smtClean="0">
                <a:solidFill>
                  <a:srgbClr val="009900"/>
                </a:solidFill>
                <a:latin typeface="Times New Roman"/>
              </a:rPr>
              <a:t>=</a:t>
            </a:r>
            <a:r>
              <a:rPr lang="cs-CZ" sz="1600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600" dirty="0" err="1" smtClean="0">
                <a:solidFill>
                  <a:srgbClr val="CE7B00"/>
                </a:solidFill>
                <a:latin typeface="Times New Roman"/>
              </a:rPr>
              <a:t>content</a:t>
            </a:r>
            <a:r>
              <a:rPr lang="cs-CZ" sz="1600" dirty="0" smtClean="0">
                <a:solidFill>
                  <a:srgbClr val="CE7B00"/>
                </a:solidFill>
                <a:latin typeface="Times New Roman"/>
              </a:rPr>
              <a:t>-type"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dirty="0" err="1" smtClean="0">
                <a:solidFill>
                  <a:srgbClr val="009900"/>
                </a:solidFill>
                <a:latin typeface="Times New Roman"/>
              </a:rPr>
              <a:t>content</a:t>
            </a:r>
            <a:r>
              <a:rPr lang="cs-CZ" sz="1600" dirty="0" smtClean="0">
                <a:solidFill>
                  <a:srgbClr val="009900"/>
                </a:solidFill>
                <a:latin typeface="Times New Roman"/>
              </a:rPr>
              <a:t>=</a:t>
            </a:r>
            <a:r>
              <a:rPr lang="cs-CZ" sz="1600" dirty="0" smtClean="0">
                <a:solidFill>
                  <a:srgbClr val="CE7B00"/>
                </a:solidFill>
                <a:latin typeface="Times New Roman"/>
              </a:rPr>
              <a:t>"text/</a:t>
            </a:r>
            <a:r>
              <a:rPr lang="cs-CZ" sz="1600" dirty="0" err="1" smtClean="0">
                <a:solidFill>
                  <a:srgbClr val="CE7B00"/>
                </a:solidFill>
                <a:latin typeface="Times New Roman"/>
              </a:rPr>
              <a:t>html</a:t>
            </a:r>
            <a:r>
              <a:rPr lang="cs-CZ" sz="1600" dirty="0" smtClean="0">
                <a:solidFill>
                  <a:srgbClr val="CE7B00"/>
                </a:solidFill>
                <a:latin typeface="Times New Roman"/>
              </a:rPr>
              <a:t>; </a:t>
            </a:r>
            <a:r>
              <a:rPr lang="cs-CZ" sz="1600" dirty="0" err="1" smtClean="0">
                <a:solidFill>
                  <a:srgbClr val="CE7B00"/>
                </a:solidFill>
                <a:latin typeface="Times New Roman"/>
              </a:rPr>
              <a:t>charset</a:t>
            </a:r>
            <a:r>
              <a:rPr lang="cs-CZ" sz="1600" dirty="0" smtClean="0">
                <a:solidFill>
                  <a:srgbClr val="CE7B00"/>
                </a:solidFill>
                <a:latin typeface="Times New Roman"/>
              </a:rPr>
              <a:t>=UTF-8"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&gt;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  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&lt;link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dirty="0" smtClean="0">
                <a:solidFill>
                  <a:srgbClr val="009900"/>
                </a:solidFill>
                <a:latin typeface="Times New Roman"/>
              </a:rPr>
              <a:t>type=</a:t>
            </a:r>
            <a:r>
              <a:rPr lang="cs-CZ" sz="1600" dirty="0" smtClean="0">
                <a:solidFill>
                  <a:srgbClr val="CE7B00"/>
                </a:solidFill>
                <a:latin typeface="Times New Roman"/>
              </a:rPr>
              <a:t>"text/</a:t>
            </a:r>
            <a:r>
              <a:rPr lang="cs-CZ" sz="1600" dirty="0" err="1" smtClean="0">
                <a:solidFill>
                  <a:srgbClr val="CE7B00"/>
                </a:solidFill>
                <a:latin typeface="Times New Roman"/>
              </a:rPr>
              <a:t>css</a:t>
            </a:r>
            <a:r>
              <a:rPr lang="cs-CZ" sz="1600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dirty="0" err="1" smtClean="0">
                <a:solidFill>
                  <a:srgbClr val="009900"/>
                </a:solidFill>
                <a:latin typeface="Times New Roman"/>
              </a:rPr>
              <a:t>rel</a:t>
            </a:r>
            <a:r>
              <a:rPr lang="cs-CZ" sz="1600" dirty="0" smtClean="0">
                <a:solidFill>
                  <a:srgbClr val="009900"/>
                </a:solidFill>
                <a:latin typeface="Times New Roman"/>
              </a:rPr>
              <a:t>=</a:t>
            </a:r>
            <a:r>
              <a:rPr lang="cs-CZ" sz="1600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600" dirty="0" err="1" smtClean="0">
                <a:solidFill>
                  <a:srgbClr val="CE7B00"/>
                </a:solidFill>
                <a:latin typeface="Times New Roman"/>
              </a:rPr>
              <a:t>stylesheet</a:t>
            </a:r>
            <a:r>
              <a:rPr lang="cs-CZ" sz="1600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dirty="0" err="1" smtClean="0">
                <a:solidFill>
                  <a:srgbClr val="009900"/>
                </a:solidFill>
                <a:latin typeface="Times New Roman"/>
              </a:rPr>
              <a:t>href</a:t>
            </a:r>
            <a:r>
              <a:rPr lang="cs-CZ" sz="1600" dirty="0" smtClean="0">
                <a:solidFill>
                  <a:srgbClr val="009900"/>
                </a:solidFill>
                <a:latin typeface="Times New Roman"/>
              </a:rPr>
              <a:t>=</a:t>
            </a:r>
            <a:r>
              <a:rPr lang="cs-CZ" sz="1600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600" dirty="0" err="1" smtClean="0">
                <a:solidFill>
                  <a:srgbClr val="CE7B00"/>
                </a:solidFill>
                <a:latin typeface="Times New Roman"/>
              </a:rPr>
              <a:t>dama.css</a:t>
            </a:r>
            <a:r>
              <a:rPr lang="cs-CZ" sz="1600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&gt;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&lt;</a:t>
            </a:r>
            <a:r>
              <a:rPr lang="cs-CZ" sz="1600" dirty="0" err="1" smtClean="0">
                <a:solidFill>
                  <a:srgbClr val="0000E6"/>
                </a:solidFill>
                <a:latin typeface="Times New Roman"/>
              </a:rPr>
              <a:t>title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&gt;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Dáma na webu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&lt;/</a:t>
            </a:r>
            <a:r>
              <a:rPr lang="cs-CZ" sz="1600" dirty="0" err="1" smtClean="0">
                <a:solidFill>
                  <a:srgbClr val="0000E6"/>
                </a:solidFill>
                <a:latin typeface="Times New Roman"/>
              </a:rPr>
              <a:t>title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&gt;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600" dirty="0" smtClean="0">
                <a:solidFill>
                  <a:srgbClr val="969696"/>
                </a:solidFill>
                <a:latin typeface="Times New Roman"/>
              </a:rPr>
              <a:t>&lt;!--  Nahrání klientské logiky v </a:t>
            </a:r>
            <a:r>
              <a:rPr lang="cs-CZ" sz="1600" dirty="0" err="1" smtClean="0">
                <a:solidFill>
                  <a:srgbClr val="969696"/>
                </a:solidFill>
                <a:latin typeface="Times New Roman"/>
              </a:rPr>
              <a:t>javascriptu</a:t>
            </a:r>
            <a:r>
              <a:rPr lang="cs-CZ" sz="1600" dirty="0" smtClean="0">
                <a:solidFill>
                  <a:srgbClr val="969696"/>
                </a:solidFill>
                <a:latin typeface="Times New Roman"/>
              </a:rPr>
              <a:t> --&gt;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dirty="0" smtClean="0">
                <a:solidFill>
                  <a:srgbClr val="0000E6"/>
                </a:solidFill>
                <a:latin typeface="Times New Roman"/>
              </a:rPr>
              <a:t>&lt;</a:t>
            </a:r>
            <a:r>
              <a:rPr lang="cs-CZ" dirty="0" err="1" smtClean="0">
                <a:solidFill>
                  <a:srgbClr val="0000E6"/>
                </a:solidFill>
                <a:latin typeface="Times New Roman"/>
              </a:rPr>
              <a:t>script</a:t>
            </a: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dirty="0" smtClean="0">
                <a:solidFill>
                  <a:srgbClr val="009900"/>
                </a:solidFill>
                <a:latin typeface="Times New Roman"/>
              </a:rPr>
              <a:t>type=</a:t>
            </a:r>
            <a:r>
              <a:rPr lang="cs-CZ" dirty="0" smtClean="0">
                <a:solidFill>
                  <a:srgbClr val="CE7B00"/>
                </a:solidFill>
                <a:latin typeface="Times New Roman"/>
              </a:rPr>
              <a:t>"text/</a:t>
            </a:r>
            <a:r>
              <a:rPr lang="cs-CZ" dirty="0" err="1" smtClean="0">
                <a:solidFill>
                  <a:srgbClr val="CE7B00"/>
                </a:solidFill>
                <a:latin typeface="Times New Roman"/>
              </a:rPr>
              <a:t>javascript</a:t>
            </a:r>
            <a:r>
              <a:rPr lang="cs-CZ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dirty="0" err="1" smtClean="0">
                <a:solidFill>
                  <a:srgbClr val="009900"/>
                </a:solidFill>
                <a:latin typeface="Times New Roman"/>
              </a:rPr>
              <a:t>language</a:t>
            </a:r>
            <a:r>
              <a:rPr lang="cs-CZ" dirty="0" smtClean="0">
                <a:solidFill>
                  <a:srgbClr val="009900"/>
                </a:solidFill>
                <a:latin typeface="Times New Roman"/>
              </a:rPr>
              <a:t>=</a:t>
            </a:r>
            <a:r>
              <a:rPr lang="cs-CZ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dirty="0" err="1" smtClean="0">
                <a:solidFill>
                  <a:srgbClr val="CE7B00"/>
                </a:solidFill>
                <a:latin typeface="Times New Roman"/>
              </a:rPr>
              <a:t>javascript</a:t>
            </a:r>
            <a:r>
              <a:rPr lang="cs-CZ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dirty="0" err="1" smtClean="0">
                <a:solidFill>
                  <a:srgbClr val="009900"/>
                </a:solidFill>
                <a:latin typeface="Times New Roman"/>
              </a:rPr>
              <a:t>src</a:t>
            </a:r>
            <a:r>
              <a:rPr lang="cs-CZ" dirty="0" smtClean="0">
                <a:solidFill>
                  <a:srgbClr val="009900"/>
                </a:solidFill>
                <a:latin typeface="Times New Roman"/>
              </a:rPr>
              <a:t>=</a:t>
            </a:r>
            <a:r>
              <a:rPr lang="cs-CZ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dirty="0" err="1" smtClean="0">
                <a:solidFill>
                  <a:srgbClr val="CE7B00"/>
                </a:solidFill>
                <a:latin typeface="Times New Roman"/>
              </a:rPr>
              <a:t>cz.cvut.fel.dama</a:t>
            </a:r>
            <a:r>
              <a:rPr lang="cs-CZ" dirty="0" smtClean="0">
                <a:solidFill>
                  <a:srgbClr val="CE7B00"/>
                </a:solidFill>
                <a:latin typeface="Times New Roman"/>
              </a:rPr>
              <a:t>/</a:t>
            </a:r>
            <a:r>
              <a:rPr lang="cs-CZ" dirty="0" err="1" smtClean="0">
                <a:solidFill>
                  <a:srgbClr val="CE7B00"/>
                </a:solidFill>
                <a:latin typeface="Times New Roman"/>
              </a:rPr>
              <a:t>cz.cvut.fel.dama.nocache.js</a:t>
            </a:r>
            <a:r>
              <a:rPr lang="cs-CZ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dirty="0" smtClean="0">
                <a:solidFill>
                  <a:srgbClr val="0000E6"/>
                </a:solidFill>
                <a:latin typeface="Times New Roman"/>
              </a:rPr>
              <a:t>&gt;&lt;/</a:t>
            </a:r>
            <a:r>
              <a:rPr lang="cs-CZ" dirty="0" err="1" smtClean="0">
                <a:solidFill>
                  <a:srgbClr val="0000E6"/>
                </a:solidFill>
                <a:latin typeface="Times New Roman"/>
              </a:rPr>
              <a:t>script</a:t>
            </a:r>
            <a:r>
              <a:rPr lang="cs-CZ" dirty="0" smtClean="0">
                <a:solidFill>
                  <a:srgbClr val="0000E6"/>
                </a:solidFill>
                <a:latin typeface="Times New Roman"/>
              </a:rPr>
              <a:t>&gt;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 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&lt;/</a:t>
            </a:r>
            <a:r>
              <a:rPr lang="cs-CZ" sz="1600" dirty="0" err="1" smtClean="0">
                <a:solidFill>
                  <a:srgbClr val="0000E6"/>
                </a:solidFill>
                <a:latin typeface="Times New Roman"/>
              </a:rPr>
              <a:t>head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&gt;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&lt;body&gt;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600" dirty="0" smtClean="0">
                <a:solidFill>
                  <a:srgbClr val="969696"/>
                </a:solidFill>
                <a:latin typeface="Times New Roman"/>
              </a:rPr>
              <a:t>&lt;!-- </a:t>
            </a:r>
            <a:r>
              <a:rPr lang="cs-CZ" sz="1600" dirty="0" err="1" smtClean="0">
                <a:solidFill>
                  <a:srgbClr val="969696"/>
                </a:solidFill>
                <a:latin typeface="Times New Roman"/>
              </a:rPr>
              <a:t>iframe</a:t>
            </a:r>
            <a:r>
              <a:rPr lang="cs-CZ" sz="1600" dirty="0" smtClean="0">
                <a:solidFill>
                  <a:srgbClr val="969696"/>
                </a:solidFill>
                <a:latin typeface="Times New Roman"/>
              </a:rPr>
              <a:t> pro podporu historie --&gt;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dirty="0" smtClean="0">
                <a:solidFill>
                  <a:srgbClr val="0000E6"/>
                </a:solidFill>
                <a:latin typeface="Times New Roman"/>
              </a:rPr>
              <a:t>&lt;</a:t>
            </a:r>
            <a:r>
              <a:rPr lang="cs-CZ" dirty="0" err="1" smtClean="0">
                <a:solidFill>
                  <a:srgbClr val="0000E6"/>
                </a:solidFill>
                <a:latin typeface="Times New Roman"/>
              </a:rPr>
              <a:t>iframe</a:t>
            </a: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dirty="0" err="1" smtClean="0">
                <a:solidFill>
                  <a:srgbClr val="009900"/>
                </a:solidFill>
                <a:latin typeface="Times New Roman"/>
              </a:rPr>
              <a:t>src</a:t>
            </a:r>
            <a:r>
              <a:rPr lang="cs-CZ" dirty="0" smtClean="0">
                <a:solidFill>
                  <a:srgbClr val="009900"/>
                </a:solidFill>
                <a:latin typeface="Times New Roman"/>
              </a:rPr>
              <a:t>=</a:t>
            </a:r>
            <a:r>
              <a:rPr lang="cs-CZ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dirty="0" err="1" smtClean="0">
                <a:solidFill>
                  <a:srgbClr val="CE7B00"/>
                </a:solidFill>
                <a:latin typeface="Times New Roman"/>
              </a:rPr>
              <a:t>javascript</a:t>
            </a:r>
            <a:r>
              <a:rPr lang="cs-CZ" dirty="0" smtClean="0">
                <a:solidFill>
                  <a:srgbClr val="CE7B00"/>
                </a:solidFill>
                <a:latin typeface="Times New Roman"/>
              </a:rPr>
              <a:t>:''"</a:t>
            </a: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dirty="0" smtClean="0">
                <a:solidFill>
                  <a:srgbClr val="009900"/>
                </a:solidFill>
                <a:latin typeface="Times New Roman"/>
              </a:rPr>
              <a:t>id=</a:t>
            </a:r>
            <a:r>
              <a:rPr lang="cs-CZ" dirty="0" smtClean="0">
                <a:solidFill>
                  <a:srgbClr val="CE7B00"/>
                </a:solidFill>
                <a:latin typeface="Times New Roman"/>
              </a:rPr>
              <a:t>"__</a:t>
            </a:r>
            <a:r>
              <a:rPr lang="cs-CZ" dirty="0" err="1" smtClean="0">
                <a:solidFill>
                  <a:srgbClr val="CE7B00"/>
                </a:solidFill>
                <a:latin typeface="Times New Roman"/>
              </a:rPr>
              <a:t>gwt</a:t>
            </a:r>
            <a:r>
              <a:rPr lang="cs-CZ" dirty="0" smtClean="0">
                <a:solidFill>
                  <a:srgbClr val="CE7B00"/>
                </a:solidFill>
                <a:latin typeface="Times New Roman"/>
              </a:rPr>
              <a:t>_</a:t>
            </a:r>
            <a:r>
              <a:rPr lang="cs-CZ" dirty="0" err="1" smtClean="0">
                <a:solidFill>
                  <a:srgbClr val="CE7B00"/>
                </a:solidFill>
                <a:latin typeface="Times New Roman"/>
              </a:rPr>
              <a:t>historyFrame</a:t>
            </a:r>
            <a:r>
              <a:rPr lang="cs-CZ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dirty="0" err="1" smtClean="0">
                <a:solidFill>
                  <a:srgbClr val="009900"/>
                </a:solidFill>
                <a:latin typeface="Times New Roman"/>
              </a:rPr>
              <a:t>tabIndex</a:t>
            </a:r>
            <a:r>
              <a:rPr lang="cs-CZ" dirty="0" smtClean="0">
                <a:solidFill>
                  <a:srgbClr val="009900"/>
                </a:solidFill>
                <a:latin typeface="Times New Roman"/>
              </a:rPr>
              <a:t>=</a:t>
            </a:r>
            <a:r>
              <a:rPr lang="cs-CZ" dirty="0" smtClean="0">
                <a:solidFill>
                  <a:srgbClr val="CE7B00"/>
                </a:solidFill>
                <a:latin typeface="Times New Roman"/>
              </a:rPr>
              <a:t>'-1'</a:t>
            </a: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dirty="0" smtClean="0">
                <a:solidFill>
                  <a:srgbClr val="009900"/>
                </a:solidFill>
                <a:latin typeface="Times New Roman"/>
              </a:rPr>
              <a:t>style=</a:t>
            </a:r>
            <a:r>
              <a:rPr lang="cs-CZ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dirty="0" err="1" smtClean="0">
                <a:solidFill>
                  <a:srgbClr val="0000FF"/>
                </a:solidFill>
                <a:latin typeface="Times New Roman"/>
              </a:rPr>
              <a:t>position</a:t>
            </a: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:</a:t>
            </a:r>
            <a:r>
              <a:rPr lang="cs-CZ" dirty="0" err="1" smtClean="0">
                <a:solidFill>
                  <a:srgbClr val="000000"/>
                </a:solidFill>
                <a:latin typeface="Times New Roman"/>
              </a:rPr>
              <a:t>absolute</a:t>
            </a: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;</a:t>
            </a:r>
            <a:r>
              <a:rPr lang="cs-CZ" dirty="0" err="1" smtClean="0">
                <a:solidFill>
                  <a:srgbClr val="0000FF"/>
                </a:solidFill>
                <a:latin typeface="Times New Roman"/>
              </a:rPr>
              <a:t>width</a:t>
            </a: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:0;</a:t>
            </a:r>
            <a:r>
              <a:rPr lang="cs-CZ" dirty="0" err="1" smtClean="0">
                <a:solidFill>
                  <a:srgbClr val="0000FF"/>
                </a:solidFill>
                <a:latin typeface="Times New Roman"/>
              </a:rPr>
              <a:t>height</a:t>
            </a: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:0;</a:t>
            </a:r>
            <a:r>
              <a:rPr lang="cs-CZ" dirty="0" err="1" smtClean="0">
                <a:solidFill>
                  <a:srgbClr val="0000FF"/>
                </a:solidFill>
                <a:latin typeface="Times New Roman"/>
              </a:rPr>
              <a:t>border</a:t>
            </a: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:0</a:t>
            </a:r>
            <a:r>
              <a:rPr lang="cs-CZ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dirty="0" smtClean="0">
                <a:solidFill>
                  <a:srgbClr val="0000E6"/>
                </a:solidFill>
                <a:latin typeface="Times New Roman"/>
              </a:rPr>
              <a:t>&gt;&lt;/</a:t>
            </a:r>
            <a:r>
              <a:rPr lang="cs-CZ" dirty="0" err="1" smtClean="0">
                <a:solidFill>
                  <a:srgbClr val="0000E6"/>
                </a:solidFill>
                <a:latin typeface="Times New Roman"/>
              </a:rPr>
              <a:t>iframe</a:t>
            </a:r>
            <a:r>
              <a:rPr lang="cs-CZ" dirty="0" smtClean="0">
                <a:solidFill>
                  <a:srgbClr val="0000E6"/>
                </a:solidFill>
                <a:latin typeface="Times New Roman"/>
              </a:rPr>
              <a:t>&gt;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   </a:t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&lt;h1&gt;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Webová dáma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&lt;/h1&gt;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&lt;div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dirty="0" smtClean="0">
                <a:solidFill>
                  <a:srgbClr val="009900"/>
                </a:solidFill>
                <a:latin typeface="Times New Roman"/>
              </a:rPr>
              <a:t>id=</a:t>
            </a:r>
            <a:r>
              <a:rPr lang="cs-CZ" sz="1600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600" dirty="0" err="1" smtClean="0">
                <a:solidFill>
                  <a:srgbClr val="CE7B00"/>
                </a:solidFill>
                <a:latin typeface="Times New Roman"/>
              </a:rPr>
              <a:t>ovladani</a:t>
            </a:r>
            <a:r>
              <a:rPr lang="cs-CZ" sz="1600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&gt;&lt;/div&gt;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&lt;div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dirty="0" smtClean="0">
                <a:solidFill>
                  <a:srgbClr val="009900"/>
                </a:solidFill>
                <a:latin typeface="Times New Roman"/>
              </a:rPr>
              <a:t>id=</a:t>
            </a:r>
            <a:r>
              <a:rPr lang="cs-CZ" sz="1600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600" dirty="0" err="1" smtClean="0">
                <a:solidFill>
                  <a:srgbClr val="CE7B00"/>
                </a:solidFill>
                <a:latin typeface="Times New Roman"/>
              </a:rPr>
              <a:t>sachovnice</a:t>
            </a:r>
            <a:r>
              <a:rPr lang="cs-CZ" sz="1600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&gt;&lt;/div&gt;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 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&lt;/body&gt;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&lt;/</a:t>
            </a:r>
            <a:r>
              <a:rPr lang="cs-CZ" sz="1600" dirty="0" err="1" smtClean="0">
                <a:solidFill>
                  <a:srgbClr val="0000E6"/>
                </a:solidFill>
                <a:latin typeface="Times New Roman"/>
              </a:rPr>
              <a:t>html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&gt;</a:t>
            </a:r>
            <a:endParaRPr lang="cs-CZ" sz="2000" dirty="0" smtClean="0">
              <a:solidFill>
                <a:srgbClr val="0000E6"/>
              </a:solidFill>
              <a:latin typeface="Times New Roman"/>
            </a:endParaRPr>
          </a:p>
        </p:txBody>
      </p:sp>
      <p:sp>
        <p:nvSpPr>
          <p:cNvPr id="5" name="Vývojový diagram: postup 4"/>
          <p:cNvSpPr/>
          <p:nvPr/>
        </p:nvSpPr>
        <p:spPr bwMode="auto">
          <a:xfrm>
            <a:off x="214282" y="2916408"/>
            <a:ext cx="8358246" cy="285752"/>
          </a:xfrm>
          <a:prstGeom prst="flowChartProcess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endParaRPr lang="cs-CZ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Jednoduchý začátek – klientský kód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Vstupní bod do UI je třída implementující </a:t>
            </a:r>
            <a:r>
              <a:rPr lang="cs-CZ" dirty="0" err="1" smtClean="0"/>
              <a:t>EntryPoint</a:t>
            </a:r>
            <a:endParaRPr lang="cs-CZ" dirty="0"/>
          </a:p>
        </p:txBody>
      </p:sp>
      <p:sp>
        <p:nvSpPr>
          <p:cNvPr id="4" name="Vývojový diagram: postup 3"/>
          <p:cNvSpPr/>
          <p:nvPr/>
        </p:nvSpPr>
        <p:spPr bwMode="auto">
          <a:xfrm>
            <a:off x="1071538" y="1928802"/>
            <a:ext cx="2143140" cy="1214446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Interface</a:t>
            </a:r>
          </a:p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EntryPoint</a:t>
            </a:r>
            <a:endParaRPr lang="cs-CZ" dirty="0" smtClean="0">
              <a:solidFill>
                <a:schemeClr val="tx1"/>
              </a:solidFill>
            </a:endParaRPr>
          </a:p>
          <a:p>
            <a:pPr algn="ctr"/>
            <a:endParaRPr lang="cs-CZ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onModuleLoad</a:t>
            </a:r>
            <a:r>
              <a:rPr lang="cs-CZ" dirty="0" smtClean="0">
                <a:solidFill>
                  <a:schemeClr val="tx1"/>
                </a:solidFill>
              </a:rPr>
              <a:t>()</a:t>
            </a:r>
          </a:p>
        </p:txBody>
      </p:sp>
      <p:sp>
        <p:nvSpPr>
          <p:cNvPr id="5" name="Vývojový diagram: postup 4"/>
          <p:cNvSpPr/>
          <p:nvPr/>
        </p:nvSpPr>
        <p:spPr bwMode="auto">
          <a:xfrm>
            <a:off x="3000364" y="3786190"/>
            <a:ext cx="2143140" cy="1214446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Class</a:t>
            </a:r>
            <a:endParaRPr lang="cs-CZ" dirty="0" smtClean="0">
              <a:solidFill>
                <a:schemeClr val="tx1"/>
              </a:solidFill>
            </a:endParaRPr>
          </a:p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MojeVstupniTrida</a:t>
            </a:r>
            <a:endParaRPr lang="cs-CZ" dirty="0" smtClean="0">
              <a:solidFill>
                <a:schemeClr val="tx1"/>
              </a:solidFill>
            </a:endParaRPr>
          </a:p>
          <a:p>
            <a:pPr algn="ctr"/>
            <a:endParaRPr lang="cs-CZ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onModuleLoad</a:t>
            </a:r>
            <a:r>
              <a:rPr lang="cs-CZ" dirty="0" smtClean="0">
                <a:solidFill>
                  <a:schemeClr val="tx1"/>
                </a:solidFill>
              </a:rPr>
              <a:t>()</a:t>
            </a:r>
          </a:p>
        </p:txBody>
      </p:sp>
      <p:cxnSp>
        <p:nvCxnSpPr>
          <p:cNvPr id="7" name="Přímá spojovací šipka 6"/>
          <p:cNvCxnSpPr>
            <a:stCxn id="5" idx="0"/>
            <a:endCxn id="4" idx="2"/>
          </p:cNvCxnSpPr>
          <p:nvPr/>
        </p:nvCxnSpPr>
        <p:spPr bwMode="auto">
          <a:xfrm rot="16200000" flipV="1">
            <a:off x="2786050" y="2500306"/>
            <a:ext cx="642942" cy="192882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TextovéPole 7"/>
          <p:cNvSpPr txBox="1"/>
          <p:nvPr/>
        </p:nvSpPr>
        <p:spPr>
          <a:xfrm>
            <a:off x="3308513" y="3286124"/>
            <a:ext cx="1263487" cy="2928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>
                <a:solidFill>
                  <a:schemeClr val="tx1"/>
                </a:solidFill>
              </a:rPr>
              <a:t>Implements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9" name="Obdélníkový popisek 8"/>
          <p:cNvSpPr/>
          <p:nvPr/>
        </p:nvSpPr>
        <p:spPr bwMode="auto">
          <a:xfrm>
            <a:off x="6143636" y="4429132"/>
            <a:ext cx="2000264" cy="357190"/>
          </a:xfrm>
          <a:prstGeom prst="wedgeRectCallout">
            <a:avLst>
              <a:gd name="adj1" fmla="val -107802"/>
              <a:gd name="adj2" fmla="val -1327"/>
            </a:avLst>
          </a:prstGeom>
          <a:solidFill>
            <a:srgbClr val="FFEDB3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Zde udělám své UI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Jednoduchá implementace</a:t>
            </a:r>
            <a:endParaRPr lang="cs-CZ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85058" y="752341"/>
            <a:ext cx="8573192" cy="5875840"/>
          </a:xfrm>
          <a:prstGeom prst="rect">
            <a:avLst/>
          </a:prstGeom>
          <a:solidFill>
            <a:srgbClr val="FCE2C8"/>
          </a:solidFill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cs-CZ" sz="1050" dirty="0" err="1" smtClean="0">
                <a:solidFill>
                  <a:srgbClr val="0000E6"/>
                </a:solidFill>
                <a:latin typeface="Times New Roman"/>
              </a:rPr>
              <a:t>package</a:t>
            </a:r>
            <a:r>
              <a:rPr lang="cs-CZ" sz="105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050" dirty="0" err="1" smtClean="0">
                <a:solidFill>
                  <a:srgbClr val="000000"/>
                </a:solidFill>
                <a:latin typeface="Times New Roman"/>
              </a:rPr>
              <a:t>cz.cvut.fel.client</a:t>
            </a:r>
            <a:r>
              <a:rPr lang="cs-CZ" sz="1050" dirty="0" smtClean="0">
                <a:solidFill>
                  <a:srgbClr val="000000"/>
                </a:solidFill>
                <a:latin typeface="Times New Roman"/>
              </a:rPr>
              <a:t>;</a:t>
            </a:r>
            <a:br>
              <a:rPr lang="cs-CZ" sz="105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05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05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050" dirty="0" smtClean="0">
                <a:solidFill>
                  <a:srgbClr val="0000E6"/>
                </a:solidFill>
                <a:latin typeface="Times New Roman"/>
              </a:rPr>
              <a:t>import</a:t>
            </a:r>
            <a:r>
              <a:rPr lang="cs-CZ" sz="105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050" dirty="0" err="1" smtClean="0">
                <a:solidFill>
                  <a:srgbClr val="000000"/>
                </a:solidFill>
                <a:latin typeface="Times New Roman"/>
              </a:rPr>
              <a:t>com.google.gwt.core.client.EntryPoint</a:t>
            </a:r>
            <a:r>
              <a:rPr lang="cs-CZ" sz="1050" dirty="0" smtClean="0">
                <a:solidFill>
                  <a:srgbClr val="000000"/>
                </a:solidFill>
                <a:latin typeface="Times New Roman"/>
              </a:rPr>
              <a:t>;</a:t>
            </a:r>
            <a:br>
              <a:rPr lang="cs-CZ" sz="105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050" dirty="0" smtClean="0">
                <a:solidFill>
                  <a:srgbClr val="0000E6"/>
                </a:solidFill>
                <a:latin typeface="Times New Roman"/>
              </a:rPr>
              <a:t>import</a:t>
            </a:r>
            <a:r>
              <a:rPr lang="cs-CZ" sz="105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050" dirty="0" err="1" smtClean="0">
                <a:solidFill>
                  <a:srgbClr val="000000"/>
                </a:solidFill>
                <a:latin typeface="Times New Roman"/>
              </a:rPr>
              <a:t>com.google.gwt.user.client.ui.Button</a:t>
            </a:r>
            <a:r>
              <a:rPr lang="cs-CZ" sz="1050" dirty="0" smtClean="0">
                <a:solidFill>
                  <a:srgbClr val="000000"/>
                </a:solidFill>
                <a:latin typeface="Times New Roman"/>
              </a:rPr>
              <a:t>;</a:t>
            </a:r>
            <a:br>
              <a:rPr lang="cs-CZ" sz="105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050" dirty="0" smtClean="0">
                <a:solidFill>
                  <a:srgbClr val="0000E6"/>
                </a:solidFill>
                <a:latin typeface="Times New Roman"/>
              </a:rPr>
              <a:t>import</a:t>
            </a:r>
            <a:r>
              <a:rPr lang="cs-CZ" sz="105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050" dirty="0" err="1" smtClean="0">
                <a:solidFill>
                  <a:srgbClr val="000000"/>
                </a:solidFill>
                <a:latin typeface="Times New Roman"/>
              </a:rPr>
              <a:t>com.google.gwt.user.client.ui.Label</a:t>
            </a:r>
            <a:r>
              <a:rPr lang="cs-CZ" sz="1050" dirty="0" smtClean="0">
                <a:solidFill>
                  <a:srgbClr val="000000"/>
                </a:solidFill>
                <a:latin typeface="Times New Roman"/>
              </a:rPr>
              <a:t>;</a:t>
            </a:r>
            <a:br>
              <a:rPr lang="cs-CZ" sz="105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050" dirty="0" smtClean="0">
                <a:solidFill>
                  <a:srgbClr val="0000E6"/>
                </a:solidFill>
                <a:latin typeface="Times New Roman"/>
              </a:rPr>
              <a:t>import</a:t>
            </a:r>
            <a:r>
              <a:rPr lang="cs-CZ" sz="105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050" dirty="0" err="1" smtClean="0">
                <a:solidFill>
                  <a:srgbClr val="000000"/>
                </a:solidFill>
                <a:latin typeface="Times New Roman"/>
              </a:rPr>
              <a:t>com.google.gwt.user.client.ui.RootPanel</a:t>
            </a:r>
            <a:r>
              <a:rPr lang="cs-CZ" sz="1050" dirty="0" smtClean="0">
                <a:solidFill>
                  <a:srgbClr val="000000"/>
                </a:solidFill>
                <a:latin typeface="Times New Roman"/>
              </a:rPr>
              <a:t>;</a:t>
            </a:r>
            <a:br>
              <a:rPr lang="cs-CZ" sz="105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050" dirty="0" smtClean="0">
                <a:solidFill>
                  <a:srgbClr val="0000E6"/>
                </a:solidFill>
                <a:latin typeface="Times New Roman"/>
              </a:rPr>
              <a:t>import</a:t>
            </a:r>
            <a:r>
              <a:rPr lang="cs-CZ" sz="105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050" dirty="0" err="1" smtClean="0">
                <a:solidFill>
                  <a:srgbClr val="000000"/>
                </a:solidFill>
                <a:latin typeface="Times New Roman"/>
              </a:rPr>
              <a:t>com.google.gwt.event.dom.client.ClickEvent</a:t>
            </a:r>
            <a:r>
              <a:rPr lang="cs-CZ" sz="1050" dirty="0" smtClean="0">
                <a:solidFill>
                  <a:srgbClr val="000000"/>
                </a:solidFill>
                <a:latin typeface="Times New Roman"/>
              </a:rPr>
              <a:t>;</a:t>
            </a:r>
            <a:br>
              <a:rPr lang="cs-CZ" sz="105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050" dirty="0" smtClean="0">
                <a:solidFill>
                  <a:srgbClr val="0000E6"/>
                </a:solidFill>
                <a:latin typeface="Times New Roman"/>
              </a:rPr>
              <a:t>import</a:t>
            </a:r>
            <a:r>
              <a:rPr lang="cs-CZ" sz="105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050" dirty="0" err="1" smtClean="0">
                <a:solidFill>
                  <a:srgbClr val="000000"/>
                </a:solidFill>
                <a:latin typeface="Times New Roman"/>
              </a:rPr>
              <a:t>com.google.gwt.event.dom.client.ClickHandler</a:t>
            </a:r>
            <a:r>
              <a:rPr lang="cs-CZ" sz="1050" dirty="0" smtClean="0">
                <a:solidFill>
                  <a:srgbClr val="000000"/>
                </a:solidFill>
                <a:latin typeface="Times New Roman"/>
              </a:rPr>
              <a:t>;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E6"/>
                </a:solidFill>
                <a:latin typeface="Times New Roman"/>
              </a:rPr>
              <a:t>public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0000E6"/>
                </a:solidFill>
                <a:latin typeface="Times New Roman"/>
              </a:rPr>
              <a:t>class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MainEntryPoint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0000E6"/>
                </a:solidFill>
                <a:latin typeface="Times New Roman"/>
              </a:rPr>
              <a:t>implements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EntryPoint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{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600" b="1" dirty="0" smtClean="0">
                <a:solidFill>
                  <a:srgbClr val="0000E6"/>
                </a:solidFill>
                <a:latin typeface="Times New Roman"/>
              </a:rPr>
              <a:t>public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MainEntryPoint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() {    }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600" b="1" dirty="0" smtClean="0">
                <a:solidFill>
                  <a:srgbClr val="0000E6"/>
                </a:solidFill>
                <a:latin typeface="Times New Roman"/>
              </a:rPr>
              <a:t>public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0000E6"/>
                </a:solidFill>
                <a:latin typeface="Times New Roman"/>
              </a:rPr>
              <a:t>void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onModuleLoad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() {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    </a:t>
            </a:r>
            <a:r>
              <a:rPr lang="cs-CZ" sz="1600" b="1" dirty="0" err="1" smtClean="0">
                <a:solidFill>
                  <a:srgbClr val="0000E6"/>
                </a:solidFill>
                <a:latin typeface="Times New Roman"/>
              </a:rPr>
              <a:t>final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Label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label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= </a:t>
            </a:r>
            <a:r>
              <a:rPr lang="cs-CZ" sz="1600" b="1" dirty="0" err="1" smtClean="0">
                <a:solidFill>
                  <a:srgbClr val="0000E6"/>
                </a:solidFill>
                <a:latin typeface="Times New Roman"/>
              </a:rPr>
              <a:t>new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Label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1600" b="1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600" b="1" dirty="0" err="1" smtClean="0">
                <a:solidFill>
                  <a:srgbClr val="CE7B00"/>
                </a:solidFill>
                <a:latin typeface="Times New Roman"/>
              </a:rPr>
              <a:t>Hello</a:t>
            </a:r>
            <a:r>
              <a:rPr lang="cs-CZ" sz="1600" b="1" dirty="0" smtClean="0">
                <a:solidFill>
                  <a:srgbClr val="CE7B00"/>
                </a:solidFill>
                <a:latin typeface="Times New Roman"/>
              </a:rPr>
              <a:t>, GWT!!!"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);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    </a:t>
            </a:r>
            <a:r>
              <a:rPr lang="cs-CZ" sz="1600" b="1" dirty="0" err="1" smtClean="0">
                <a:solidFill>
                  <a:srgbClr val="0000E6"/>
                </a:solidFill>
                <a:latin typeface="Times New Roman"/>
              </a:rPr>
              <a:t>final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Button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button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= </a:t>
            </a:r>
            <a:r>
              <a:rPr lang="cs-CZ" sz="1600" b="1" dirty="0" err="1" smtClean="0">
                <a:solidFill>
                  <a:srgbClr val="0000E6"/>
                </a:solidFill>
                <a:latin typeface="Times New Roman"/>
              </a:rPr>
              <a:t>new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Button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1600" b="1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600" b="1" dirty="0" err="1" smtClean="0">
                <a:solidFill>
                  <a:srgbClr val="CE7B00"/>
                </a:solidFill>
                <a:latin typeface="Times New Roman"/>
              </a:rPr>
              <a:t>Click</a:t>
            </a:r>
            <a:r>
              <a:rPr lang="cs-CZ" sz="1600" b="1" dirty="0" smtClean="0">
                <a:solidFill>
                  <a:srgbClr val="CE7B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CE7B00"/>
                </a:solidFill>
                <a:latin typeface="Times New Roman"/>
              </a:rPr>
              <a:t>me</a:t>
            </a:r>
            <a:r>
              <a:rPr lang="cs-CZ" sz="1600" b="1" dirty="0" smtClean="0">
                <a:solidFill>
                  <a:srgbClr val="CE7B00"/>
                </a:solidFill>
                <a:latin typeface="Times New Roman"/>
              </a:rPr>
              <a:t>!"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);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    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   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button.addClickHandler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1600" b="1" dirty="0" err="1" smtClean="0">
                <a:solidFill>
                  <a:srgbClr val="0000E6"/>
                </a:solidFill>
                <a:latin typeface="Times New Roman"/>
              </a:rPr>
              <a:t>new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ClickHandler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() {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        </a:t>
            </a:r>
            <a:r>
              <a:rPr lang="cs-CZ" sz="1600" b="1" dirty="0" smtClean="0">
                <a:solidFill>
                  <a:srgbClr val="0000E6"/>
                </a:solidFill>
                <a:latin typeface="Times New Roman"/>
              </a:rPr>
              <a:t>public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0000E6"/>
                </a:solidFill>
                <a:latin typeface="Times New Roman"/>
              </a:rPr>
              <a:t>void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onClick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ClickEvent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event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) {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           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label.setVisible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(!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label.isVisible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());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        }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    });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   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RootPanel.get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().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add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button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);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   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RootPanel.get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().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add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label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);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}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}</a:t>
            </a:r>
            <a:endParaRPr lang="cs-CZ" sz="2000" b="1" dirty="0" smtClea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Obdélníkový popisek 4"/>
          <p:cNvSpPr/>
          <p:nvPr/>
        </p:nvSpPr>
        <p:spPr bwMode="auto">
          <a:xfrm>
            <a:off x="6286512" y="3143248"/>
            <a:ext cx="1785950" cy="785818"/>
          </a:xfrm>
          <a:prstGeom prst="wedgeRectCallout">
            <a:avLst>
              <a:gd name="adj1" fmla="val -110745"/>
              <a:gd name="adj2" fmla="val 115005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rtlCol="0" anchor="t" anchorCtr="1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Manipulace s UI čistě na straně klienta</a:t>
            </a:r>
          </a:p>
        </p:txBody>
      </p:sp>
      <p:sp>
        <p:nvSpPr>
          <p:cNvPr id="6" name="Obdélníkový popisek 5"/>
          <p:cNvSpPr/>
          <p:nvPr/>
        </p:nvSpPr>
        <p:spPr bwMode="auto">
          <a:xfrm>
            <a:off x="6143636" y="2000240"/>
            <a:ext cx="1785950" cy="785818"/>
          </a:xfrm>
          <a:prstGeom prst="wedgeRectCallout">
            <a:avLst>
              <a:gd name="adj1" fmla="val -133273"/>
              <a:gd name="adj2" fmla="val 146035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rtlCol="0" anchor="t" anchorCtr="1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Kód velmi podobný Swing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Uživatelské rozhraní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UI podobné jiným Java technikám (Swing)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err="1" smtClean="0"/>
              <a:t>RootPanel</a:t>
            </a:r>
            <a:r>
              <a:rPr lang="cs-CZ" dirty="0" smtClean="0"/>
              <a:t> – do tohoto kontejneru se vkládá vše ostatní</a:t>
            </a:r>
          </a:p>
          <a:p>
            <a:pPr>
              <a:buNone/>
            </a:pPr>
            <a:r>
              <a:rPr lang="cs-CZ" dirty="0" err="1" smtClean="0"/>
              <a:t>FlowPanel</a:t>
            </a:r>
            <a:r>
              <a:rPr lang="cs-CZ" dirty="0" smtClean="0"/>
              <a:t> – jednoduchý &lt;div&gt; ve stránce</a:t>
            </a:r>
          </a:p>
          <a:p>
            <a:pPr>
              <a:buNone/>
            </a:pPr>
            <a:r>
              <a:rPr lang="cs-CZ" dirty="0" err="1" smtClean="0"/>
              <a:t>HTMLPanel</a:t>
            </a:r>
            <a:r>
              <a:rPr lang="cs-CZ" dirty="0" smtClean="0"/>
              <a:t> – staví HTML strukturu</a:t>
            </a:r>
          </a:p>
          <a:p>
            <a:pPr>
              <a:buNone/>
            </a:pPr>
            <a:r>
              <a:rPr lang="cs-CZ" dirty="0" err="1" smtClean="0"/>
              <a:t>FormPanel</a:t>
            </a:r>
            <a:r>
              <a:rPr lang="cs-CZ" dirty="0" smtClean="0"/>
              <a:t> – formulář</a:t>
            </a:r>
          </a:p>
          <a:p>
            <a:pPr>
              <a:buNone/>
            </a:pPr>
            <a:r>
              <a:rPr lang="cs-CZ" dirty="0" err="1" smtClean="0"/>
              <a:t>ScrollPanel</a:t>
            </a:r>
            <a:r>
              <a:rPr lang="cs-CZ" dirty="0" smtClean="0"/>
              <a:t> – má </a:t>
            </a:r>
            <a:r>
              <a:rPr lang="cs-CZ" dirty="0" err="1" smtClean="0"/>
              <a:t>posuvník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PopupPanel</a:t>
            </a:r>
            <a:r>
              <a:rPr lang="cs-CZ" dirty="0" smtClean="0"/>
              <a:t>, </a:t>
            </a:r>
            <a:r>
              <a:rPr lang="cs-CZ" dirty="0" err="1" smtClean="0"/>
              <a:t>DialogBox</a:t>
            </a:r>
            <a:r>
              <a:rPr lang="cs-CZ" dirty="0" smtClean="0"/>
              <a:t> - dialogy</a:t>
            </a:r>
          </a:p>
          <a:p>
            <a:pPr>
              <a:buNone/>
            </a:pPr>
            <a:r>
              <a:rPr lang="cs-CZ" dirty="0" err="1" smtClean="0"/>
              <a:t>Grid</a:t>
            </a:r>
            <a:r>
              <a:rPr lang="cs-CZ" dirty="0" smtClean="0"/>
              <a:t>, </a:t>
            </a:r>
            <a:r>
              <a:rPr lang="cs-CZ" dirty="0" err="1" smtClean="0"/>
              <a:t>FlexTable</a:t>
            </a:r>
            <a:r>
              <a:rPr lang="cs-CZ" dirty="0" smtClean="0"/>
              <a:t> – tabulky</a:t>
            </a:r>
          </a:p>
          <a:p>
            <a:pPr marL="0" indent="0">
              <a:buNone/>
            </a:pPr>
            <a:r>
              <a:rPr lang="cs-CZ" dirty="0" err="1" smtClean="0"/>
              <a:t>LayoutPanel</a:t>
            </a:r>
            <a:r>
              <a:rPr lang="cs-CZ" dirty="0" smtClean="0"/>
              <a:t>, </a:t>
            </a:r>
            <a:r>
              <a:rPr lang="cs-CZ" dirty="0" err="1" smtClean="0"/>
              <a:t>DockLayoutPanel</a:t>
            </a:r>
            <a:r>
              <a:rPr lang="cs-CZ" dirty="0" smtClean="0"/>
              <a:t>, </a:t>
            </a:r>
            <a:r>
              <a:rPr lang="cs-CZ" dirty="0" err="1" smtClean="0"/>
              <a:t>SplitLayoutPanel</a:t>
            </a:r>
            <a:r>
              <a:rPr lang="cs-CZ" dirty="0" smtClean="0"/>
              <a:t>, </a:t>
            </a:r>
            <a:r>
              <a:rPr lang="cs-CZ" dirty="0" err="1" smtClean="0"/>
              <a:t>StackLayoutPanel</a:t>
            </a:r>
            <a:r>
              <a:rPr lang="cs-CZ" dirty="0" smtClean="0"/>
              <a:t>, </a:t>
            </a:r>
            <a:r>
              <a:rPr lang="cs-CZ" dirty="0" err="1" smtClean="0"/>
              <a:t>TabLayoutPanel</a:t>
            </a:r>
            <a:r>
              <a:rPr lang="cs-CZ" dirty="0" smtClean="0"/>
              <a:t>, </a:t>
            </a:r>
            <a:endParaRPr lang="cs-CZ" b="1" dirty="0" smtClean="0"/>
          </a:p>
          <a:p>
            <a:pPr marL="0" indent="0">
              <a:buNone/>
            </a:pPr>
            <a:endParaRPr lang="cs-CZ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-39965" y="5214950"/>
            <a:ext cx="9112559" cy="9095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cs-CZ" sz="1800" dirty="0" smtClean="0">
                <a:solidFill>
                  <a:schemeClr val="tx1"/>
                </a:solidFill>
              </a:rPr>
              <a:t>Více </a:t>
            </a:r>
            <a:r>
              <a:rPr lang="cs-CZ" sz="1800" dirty="0" err="1" smtClean="0">
                <a:solidFill>
                  <a:schemeClr val="tx1"/>
                </a:solidFill>
              </a:rPr>
              <a:t>info</a:t>
            </a:r>
            <a:r>
              <a:rPr lang="cs-CZ" sz="1800" dirty="0" smtClean="0">
                <a:solidFill>
                  <a:schemeClr val="tx1"/>
                </a:solidFill>
              </a:rPr>
              <a:t> zde:</a:t>
            </a:r>
          </a:p>
          <a:p>
            <a:r>
              <a:rPr lang="cs-CZ" sz="1800" dirty="0" smtClean="0">
                <a:solidFill>
                  <a:schemeClr val="tx1"/>
                </a:solidFill>
              </a:rPr>
              <a:t>http://code.google.com/intl/cs/webtoolkit/doc/latest/DevGuideUiPanels.html</a:t>
            </a:r>
          </a:p>
          <a:p>
            <a:endParaRPr lang="cs-CZ" sz="1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POZOR! POZOR! POZOR!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GWT layout funguje správně jen ve standardním režimu prohlížeče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prvky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Button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TextBox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Tree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err="1" smtClean="0"/>
              <a:t>RichTextArea</a:t>
            </a:r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928670"/>
            <a:ext cx="288607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3240" y="1428736"/>
            <a:ext cx="2357454" cy="501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71802" y="2643182"/>
            <a:ext cx="2407881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28926" y="4357694"/>
            <a:ext cx="4829175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Události a jejich odchycení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Jiný způsob</a:t>
            </a:r>
            <a:endParaRPr lang="cs-CZ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85058" y="752341"/>
            <a:ext cx="8573192" cy="2874570"/>
          </a:xfrm>
          <a:prstGeom prst="rect">
            <a:avLst/>
          </a:prstGeom>
          <a:solidFill>
            <a:srgbClr val="FCE2C8"/>
          </a:solidFill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cs-CZ" sz="2000" dirty="0" smtClean="0">
                <a:solidFill>
                  <a:srgbClr val="0000E6"/>
                </a:solidFill>
                <a:latin typeface="Times New Roman"/>
              </a:rPr>
              <a:t>public</a:t>
            </a:r>
            <a:r>
              <a:rPr lang="cs-CZ" sz="20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2000" dirty="0" err="1" smtClean="0">
                <a:solidFill>
                  <a:srgbClr val="0000E6"/>
                </a:solidFill>
                <a:latin typeface="Times New Roman"/>
              </a:rPr>
              <a:t>void</a:t>
            </a:r>
            <a:r>
              <a:rPr lang="cs-CZ" sz="20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2000" b="1" dirty="0" err="1" smtClean="0">
                <a:solidFill>
                  <a:srgbClr val="000000"/>
                </a:solidFill>
                <a:latin typeface="Times New Roman"/>
              </a:rPr>
              <a:t>anonClickHandlerExample</a:t>
            </a: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>() {</a:t>
            </a:r>
            <a:br>
              <a:rPr lang="cs-CZ" sz="20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>        </a:t>
            </a:r>
            <a:r>
              <a:rPr lang="cs-CZ" sz="2000" b="1" dirty="0" err="1" smtClean="0">
                <a:solidFill>
                  <a:srgbClr val="000000"/>
                </a:solidFill>
                <a:latin typeface="Times New Roman"/>
              </a:rPr>
              <a:t>Button</a:t>
            </a: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> b = </a:t>
            </a:r>
            <a:r>
              <a:rPr lang="cs-CZ" sz="2000" b="1" dirty="0" err="1" smtClean="0">
                <a:solidFill>
                  <a:srgbClr val="0000E6"/>
                </a:solidFill>
                <a:latin typeface="Times New Roman"/>
              </a:rPr>
              <a:t>new</a:t>
            </a: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2000" b="1" dirty="0" err="1" smtClean="0">
                <a:solidFill>
                  <a:srgbClr val="000000"/>
                </a:solidFill>
                <a:latin typeface="Times New Roman"/>
              </a:rPr>
              <a:t>Button</a:t>
            </a: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2000" b="1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2000" b="1" dirty="0" err="1" smtClean="0">
                <a:solidFill>
                  <a:srgbClr val="CE7B00"/>
                </a:solidFill>
                <a:latin typeface="Times New Roman"/>
              </a:rPr>
              <a:t>Click</a:t>
            </a:r>
            <a:r>
              <a:rPr lang="cs-CZ" sz="2000" b="1" dirty="0" smtClean="0">
                <a:solidFill>
                  <a:srgbClr val="CE7B00"/>
                </a:solidFill>
                <a:latin typeface="Times New Roman"/>
              </a:rPr>
              <a:t> </a:t>
            </a:r>
            <a:r>
              <a:rPr lang="cs-CZ" sz="2000" b="1" dirty="0" err="1" smtClean="0">
                <a:solidFill>
                  <a:srgbClr val="CE7B00"/>
                </a:solidFill>
                <a:latin typeface="Times New Roman"/>
              </a:rPr>
              <a:t>Me</a:t>
            </a:r>
            <a:r>
              <a:rPr lang="cs-CZ" sz="2000" b="1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>);</a:t>
            </a:r>
            <a:br>
              <a:rPr lang="cs-CZ" sz="20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>        </a:t>
            </a:r>
            <a:r>
              <a:rPr lang="cs-CZ" sz="2000" b="1" dirty="0" err="1" smtClean="0">
                <a:solidFill>
                  <a:srgbClr val="000000"/>
                </a:solidFill>
                <a:latin typeface="Times New Roman"/>
              </a:rPr>
              <a:t>b.addClickHandler</a:t>
            </a: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2000" b="1" dirty="0" err="1" smtClean="0">
                <a:solidFill>
                  <a:srgbClr val="0000E6"/>
                </a:solidFill>
                <a:latin typeface="Times New Roman"/>
              </a:rPr>
              <a:t>new</a:t>
            </a: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2000" b="1" dirty="0" err="1" smtClean="0">
                <a:solidFill>
                  <a:srgbClr val="000000"/>
                </a:solidFill>
                <a:latin typeface="Times New Roman"/>
              </a:rPr>
              <a:t>ClickHandler</a:t>
            </a: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>() {</a:t>
            </a:r>
            <a:br>
              <a:rPr lang="cs-CZ" sz="20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20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>            </a:t>
            </a:r>
            <a:r>
              <a:rPr lang="cs-CZ" sz="2000" b="1" dirty="0" smtClean="0">
                <a:solidFill>
                  <a:srgbClr val="0000E6"/>
                </a:solidFill>
                <a:latin typeface="Times New Roman"/>
              </a:rPr>
              <a:t>public</a:t>
            </a: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2000" b="1" dirty="0" err="1" smtClean="0">
                <a:solidFill>
                  <a:srgbClr val="0000E6"/>
                </a:solidFill>
                <a:latin typeface="Times New Roman"/>
              </a:rPr>
              <a:t>void</a:t>
            </a: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2000" b="1" dirty="0" err="1" smtClean="0">
                <a:solidFill>
                  <a:srgbClr val="000000"/>
                </a:solidFill>
                <a:latin typeface="Times New Roman"/>
              </a:rPr>
              <a:t>onClick</a:t>
            </a: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2000" b="1" dirty="0" err="1" smtClean="0">
                <a:solidFill>
                  <a:srgbClr val="000000"/>
                </a:solidFill>
                <a:latin typeface="Times New Roman"/>
              </a:rPr>
              <a:t>ClickEvent</a:t>
            </a: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2000" b="1" dirty="0" err="1" smtClean="0">
                <a:solidFill>
                  <a:srgbClr val="000000"/>
                </a:solidFill>
                <a:latin typeface="Times New Roman"/>
              </a:rPr>
              <a:t>event</a:t>
            </a: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>) {</a:t>
            </a:r>
            <a:br>
              <a:rPr lang="cs-CZ" sz="20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>                </a:t>
            </a:r>
            <a:r>
              <a:rPr lang="cs-CZ" sz="2000" b="1" dirty="0" smtClean="0">
                <a:solidFill>
                  <a:srgbClr val="969696"/>
                </a:solidFill>
                <a:latin typeface="Times New Roman"/>
              </a:rPr>
              <a:t>// handle </a:t>
            </a:r>
            <a:r>
              <a:rPr lang="cs-CZ" sz="2000" b="1" dirty="0" err="1" smtClean="0">
                <a:solidFill>
                  <a:srgbClr val="969696"/>
                </a:solidFill>
                <a:latin typeface="Times New Roman"/>
              </a:rPr>
              <a:t>the</a:t>
            </a:r>
            <a:r>
              <a:rPr lang="cs-CZ" sz="2000" b="1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2000" b="1" dirty="0" err="1" smtClean="0">
                <a:solidFill>
                  <a:srgbClr val="969696"/>
                </a:solidFill>
                <a:latin typeface="Times New Roman"/>
              </a:rPr>
              <a:t>click</a:t>
            </a:r>
            <a:r>
              <a:rPr lang="cs-CZ" sz="2000" b="1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2000" b="1" dirty="0" err="1" smtClean="0">
                <a:solidFill>
                  <a:srgbClr val="969696"/>
                </a:solidFill>
                <a:latin typeface="Times New Roman"/>
              </a:rPr>
              <a:t>event</a:t>
            </a:r>
            <a:r>
              <a:rPr lang="cs-CZ" sz="2000" b="1" dirty="0" smtClean="0">
                <a:solidFill>
                  <a:srgbClr val="969696"/>
                </a:solidFill>
                <a:latin typeface="Times New Roman"/>
              </a:rPr>
              <a:t/>
            </a:r>
            <a:br>
              <a:rPr lang="cs-CZ" sz="2000" b="1" dirty="0" smtClean="0">
                <a:solidFill>
                  <a:srgbClr val="969696"/>
                </a:solidFill>
                <a:latin typeface="Times New Roman"/>
              </a:rPr>
            </a:b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>            }</a:t>
            </a:r>
            <a:br>
              <a:rPr lang="cs-CZ" sz="20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>        });</a:t>
            </a:r>
            <a:br>
              <a:rPr lang="cs-CZ" sz="20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>    }</a:t>
            </a:r>
          </a:p>
        </p:txBody>
      </p:sp>
      <p:sp>
        <p:nvSpPr>
          <p:cNvPr id="5" name="Čárový popisek 1 4"/>
          <p:cNvSpPr/>
          <p:nvPr/>
        </p:nvSpPr>
        <p:spPr bwMode="auto">
          <a:xfrm>
            <a:off x="7143768" y="1214422"/>
            <a:ext cx="1285884" cy="571504"/>
          </a:xfrm>
          <a:prstGeom prst="borderCallout1">
            <a:avLst>
              <a:gd name="adj1" fmla="val 18750"/>
              <a:gd name="adj2" fmla="val -8333"/>
              <a:gd name="adj3" fmla="val 62941"/>
              <a:gd name="adj4" fmla="val -112288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rtlCol="0" anchor="t" anchorCtr="1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Anonymní  vnitřní třída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85058" y="4441053"/>
            <a:ext cx="8573192" cy="1631153"/>
          </a:xfrm>
          <a:prstGeom prst="rect">
            <a:avLst/>
          </a:prstGeom>
          <a:solidFill>
            <a:srgbClr val="FCE2C8"/>
          </a:solidFill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cs-CZ" sz="2000" dirty="0" err="1" smtClean="0">
                <a:solidFill>
                  <a:srgbClr val="0000E6"/>
                </a:solidFill>
                <a:latin typeface="Times New Roman"/>
              </a:rPr>
              <a:t>class</a:t>
            </a:r>
            <a:r>
              <a:rPr lang="cs-CZ" sz="20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2000" b="1" dirty="0" err="1" smtClean="0">
                <a:solidFill>
                  <a:srgbClr val="000000"/>
                </a:solidFill>
                <a:latin typeface="Times New Roman"/>
              </a:rPr>
              <a:t>MojeTrida</a:t>
            </a: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2000" b="1" dirty="0" err="1" smtClean="0">
                <a:solidFill>
                  <a:srgbClr val="0000E6"/>
                </a:solidFill>
                <a:latin typeface="Times New Roman"/>
              </a:rPr>
              <a:t>implements</a:t>
            </a: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2000" b="1" dirty="0" err="1" smtClean="0">
                <a:solidFill>
                  <a:srgbClr val="000000"/>
                </a:solidFill>
                <a:latin typeface="Times New Roman"/>
              </a:rPr>
              <a:t>ClickHandler</a:t>
            </a: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> {</a:t>
            </a:r>
            <a:br>
              <a:rPr lang="cs-CZ" sz="20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2000" b="1" dirty="0" smtClean="0">
                <a:solidFill>
                  <a:srgbClr val="0000E6"/>
                </a:solidFill>
                <a:latin typeface="Times New Roman"/>
              </a:rPr>
              <a:t>public</a:t>
            </a: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2000" b="1" dirty="0" err="1" smtClean="0">
                <a:solidFill>
                  <a:srgbClr val="0000E6"/>
                </a:solidFill>
                <a:latin typeface="Times New Roman"/>
              </a:rPr>
              <a:t>void</a:t>
            </a: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2000" b="1" dirty="0" err="1" smtClean="0">
                <a:solidFill>
                  <a:srgbClr val="000000"/>
                </a:solidFill>
                <a:latin typeface="Times New Roman"/>
              </a:rPr>
              <a:t>onClick</a:t>
            </a: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2000" b="1" dirty="0" err="1" smtClean="0">
                <a:solidFill>
                  <a:srgbClr val="000000"/>
                </a:solidFill>
                <a:latin typeface="Times New Roman"/>
              </a:rPr>
              <a:t>ClickEvent</a:t>
            </a: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2000" b="1" dirty="0" err="1" smtClean="0">
                <a:solidFill>
                  <a:srgbClr val="000000"/>
                </a:solidFill>
                <a:latin typeface="Times New Roman"/>
              </a:rPr>
              <a:t>event</a:t>
            </a: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>) {</a:t>
            </a:r>
            <a:br>
              <a:rPr lang="cs-CZ" sz="20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>        </a:t>
            </a:r>
            <a:r>
              <a:rPr lang="cs-CZ" sz="2000" b="1" dirty="0" smtClean="0">
                <a:solidFill>
                  <a:srgbClr val="969696"/>
                </a:solidFill>
                <a:latin typeface="Times New Roman"/>
              </a:rPr>
              <a:t>// tady si odchytnu </a:t>
            </a:r>
            <a:r>
              <a:rPr lang="cs-CZ" sz="2000" b="1" dirty="0" err="1" smtClean="0">
                <a:solidFill>
                  <a:srgbClr val="969696"/>
                </a:solidFill>
                <a:latin typeface="Times New Roman"/>
              </a:rPr>
              <a:t>udalost</a:t>
            </a:r>
            <a:r>
              <a:rPr lang="cs-CZ" sz="2000" b="1" dirty="0" smtClean="0">
                <a:solidFill>
                  <a:srgbClr val="969696"/>
                </a:solidFill>
                <a:latin typeface="Times New Roman"/>
              </a:rPr>
              <a:t> a </a:t>
            </a:r>
            <a:r>
              <a:rPr lang="cs-CZ" sz="2000" b="1" dirty="0" err="1" smtClean="0">
                <a:solidFill>
                  <a:srgbClr val="969696"/>
                </a:solidFill>
                <a:latin typeface="Times New Roman"/>
              </a:rPr>
              <a:t>udelam</a:t>
            </a:r>
            <a:r>
              <a:rPr lang="cs-CZ" sz="2000" b="1" dirty="0" smtClean="0">
                <a:solidFill>
                  <a:srgbClr val="969696"/>
                </a:solidFill>
                <a:latin typeface="Times New Roman"/>
              </a:rPr>
              <a:t> s ni co </a:t>
            </a:r>
            <a:r>
              <a:rPr lang="cs-CZ" sz="2000" b="1" dirty="0" err="1" smtClean="0">
                <a:solidFill>
                  <a:srgbClr val="969696"/>
                </a:solidFill>
                <a:latin typeface="Times New Roman"/>
              </a:rPr>
              <a:t>potrebuji</a:t>
            </a:r>
            <a:r>
              <a:rPr lang="cs-CZ" sz="2000" b="1" dirty="0" smtClean="0">
                <a:solidFill>
                  <a:srgbClr val="969696"/>
                </a:solidFill>
                <a:latin typeface="Times New Roman"/>
              </a:rPr>
              <a:t/>
            </a:r>
            <a:br>
              <a:rPr lang="cs-CZ" sz="2000" b="1" dirty="0" smtClean="0">
                <a:solidFill>
                  <a:srgbClr val="969696"/>
                </a:solidFill>
                <a:latin typeface="Times New Roman"/>
              </a:rPr>
            </a:b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>    }</a:t>
            </a:r>
            <a:br>
              <a:rPr lang="cs-CZ" sz="20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>}</a:t>
            </a:r>
            <a:endParaRPr lang="cs-CZ" sz="2800" b="1" dirty="0" smtClea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" name="Vývojový diagram: postup 7"/>
          <p:cNvSpPr/>
          <p:nvPr/>
        </p:nvSpPr>
        <p:spPr bwMode="auto">
          <a:xfrm>
            <a:off x="4286248" y="3286124"/>
            <a:ext cx="4000528" cy="857256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rtlCol="0" anchor="t" anchorCtr="1"/>
          <a:lstStyle/>
          <a:p>
            <a:pPr algn="l"/>
            <a:r>
              <a:rPr lang="cs-CZ" sz="1800" dirty="0" smtClean="0">
                <a:solidFill>
                  <a:schemeClr val="tx1"/>
                </a:solidFill>
              </a:rPr>
              <a:t>pozor – předávání parametrů z vnější třídy – klíčové slovo </a:t>
            </a:r>
            <a:r>
              <a:rPr lang="cs-CZ" sz="1800" b="1" i="1" dirty="0" err="1" smtClean="0">
                <a:solidFill>
                  <a:schemeClr val="tx1"/>
                </a:solidFill>
              </a:rPr>
              <a:t>final</a:t>
            </a:r>
            <a:endParaRPr lang="cs-CZ" sz="1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Komunikace se serverem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GWT - RPC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RPC = </a:t>
            </a:r>
            <a:r>
              <a:rPr lang="cs-CZ" dirty="0" err="1" smtClean="0"/>
              <a:t>Remote</a:t>
            </a:r>
            <a:r>
              <a:rPr lang="cs-CZ" dirty="0" smtClean="0"/>
              <a:t> </a:t>
            </a:r>
            <a:r>
              <a:rPr lang="cs-CZ" dirty="0" err="1" smtClean="0"/>
              <a:t>Procedure</a:t>
            </a:r>
            <a:r>
              <a:rPr lang="cs-CZ" dirty="0" smtClean="0"/>
              <a:t> </a:t>
            </a:r>
            <a:r>
              <a:rPr lang="cs-CZ" dirty="0" err="1" smtClean="0"/>
              <a:t>Call</a:t>
            </a:r>
            <a:endParaRPr lang="cs-CZ" dirty="0" smtClean="0"/>
          </a:p>
          <a:p>
            <a:pPr lvl="1"/>
            <a:r>
              <a:rPr lang="cs-CZ" dirty="0" smtClean="0"/>
              <a:t>z klientského kódu zavoláme serverový kód</a:t>
            </a:r>
          </a:p>
          <a:p>
            <a:pPr lvl="1"/>
            <a:r>
              <a:rPr lang="cs-CZ" dirty="0" smtClean="0"/>
              <a:t>Klient – </a:t>
            </a:r>
            <a:r>
              <a:rPr lang="cs-CZ" dirty="0" err="1" smtClean="0"/>
              <a:t>JavaScript</a:t>
            </a:r>
            <a:endParaRPr lang="cs-CZ" dirty="0" smtClean="0"/>
          </a:p>
          <a:p>
            <a:pPr lvl="1"/>
            <a:r>
              <a:rPr lang="cs-CZ" dirty="0" smtClean="0"/>
              <a:t>Server – </a:t>
            </a:r>
            <a:r>
              <a:rPr lang="cs-CZ" dirty="0" err="1" smtClean="0"/>
              <a:t>Servlet</a:t>
            </a:r>
            <a:endParaRPr lang="cs-CZ" dirty="0" smtClean="0"/>
          </a:p>
          <a:p>
            <a:pPr lvl="1"/>
            <a:r>
              <a:rPr lang="cs-CZ" dirty="0" smtClean="0"/>
              <a:t>Komunikace pomocí </a:t>
            </a:r>
            <a:r>
              <a:rPr lang="cs-CZ" dirty="0" err="1" smtClean="0"/>
              <a:t>Ajax</a:t>
            </a:r>
            <a:endParaRPr lang="cs-CZ" dirty="0" smtClean="0"/>
          </a:p>
          <a:p>
            <a:pPr lvl="1"/>
            <a:r>
              <a:rPr lang="cs-CZ" dirty="0" smtClean="0"/>
              <a:t>Prostředníkem komunikace jsou </a:t>
            </a:r>
            <a:r>
              <a:rPr lang="cs-CZ" dirty="0" err="1" smtClean="0"/>
              <a:t>serializovatelné</a:t>
            </a:r>
            <a:r>
              <a:rPr lang="cs-CZ" dirty="0" smtClean="0"/>
              <a:t> objekty</a:t>
            </a:r>
          </a:p>
          <a:p>
            <a:pPr lvl="2"/>
            <a:r>
              <a:rPr lang="en-US" i="1" dirty="0" smtClean="0"/>
              <a:t>char</a:t>
            </a:r>
            <a:r>
              <a:rPr lang="en-US" dirty="0" smtClean="0"/>
              <a:t>, </a:t>
            </a:r>
            <a:r>
              <a:rPr lang="en-US" i="1" dirty="0" smtClean="0"/>
              <a:t>byte</a:t>
            </a:r>
            <a:r>
              <a:rPr lang="en-US" dirty="0" smtClean="0"/>
              <a:t>, </a:t>
            </a:r>
            <a:r>
              <a:rPr lang="en-US" i="1" dirty="0" smtClean="0"/>
              <a:t>short</a:t>
            </a:r>
            <a:r>
              <a:rPr lang="en-US" dirty="0" smtClean="0"/>
              <a:t>, </a:t>
            </a:r>
            <a:r>
              <a:rPr lang="en-US" i="1" dirty="0" err="1" smtClean="0"/>
              <a:t>int</a:t>
            </a:r>
            <a:r>
              <a:rPr lang="en-US" dirty="0" smtClean="0"/>
              <a:t>, </a:t>
            </a:r>
            <a:r>
              <a:rPr lang="en-US" i="1" dirty="0" smtClean="0"/>
              <a:t>long</a:t>
            </a:r>
            <a:r>
              <a:rPr lang="en-US" dirty="0" smtClean="0"/>
              <a:t>, </a:t>
            </a:r>
            <a:r>
              <a:rPr lang="en-US" i="1" dirty="0" err="1" smtClean="0"/>
              <a:t>boolean</a:t>
            </a:r>
            <a:r>
              <a:rPr lang="en-US" dirty="0" smtClean="0"/>
              <a:t>, </a:t>
            </a:r>
            <a:r>
              <a:rPr lang="en-US" i="1" dirty="0" smtClean="0"/>
              <a:t>float</a:t>
            </a:r>
            <a:r>
              <a:rPr lang="en-US" dirty="0" smtClean="0"/>
              <a:t>, </a:t>
            </a:r>
            <a:r>
              <a:rPr lang="en-US" i="1" dirty="0" smtClean="0"/>
              <a:t>double</a:t>
            </a:r>
            <a:endParaRPr lang="cs-CZ" i="1" dirty="0" smtClean="0"/>
          </a:p>
          <a:p>
            <a:pPr lvl="2"/>
            <a:r>
              <a:rPr lang="cs-CZ" i="1" dirty="0" err="1" smtClean="0"/>
              <a:t>String</a:t>
            </a:r>
            <a:r>
              <a:rPr lang="cs-CZ" dirty="0" smtClean="0"/>
              <a:t>, </a:t>
            </a:r>
            <a:r>
              <a:rPr lang="cs-CZ" i="1" dirty="0" err="1" smtClean="0"/>
              <a:t>Date</a:t>
            </a:r>
            <a:r>
              <a:rPr lang="cs-CZ" i="1" dirty="0" smtClean="0"/>
              <a:t>, </a:t>
            </a:r>
            <a:r>
              <a:rPr lang="en-US" i="1" dirty="0" smtClean="0"/>
              <a:t>Character</a:t>
            </a:r>
            <a:r>
              <a:rPr lang="en-US" dirty="0" smtClean="0"/>
              <a:t>, </a:t>
            </a:r>
            <a:r>
              <a:rPr lang="en-US" i="1" dirty="0" smtClean="0"/>
              <a:t>Byte</a:t>
            </a:r>
            <a:r>
              <a:rPr lang="en-US" dirty="0" smtClean="0"/>
              <a:t>, </a:t>
            </a:r>
            <a:r>
              <a:rPr lang="en-US" i="1" dirty="0" smtClean="0"/>
              <a:t>Short</a:t>
            </a:r>
            <a:r>
              <a:rPr lang="en-US" dirty="0" smtClean="0"/>
              <a:t>, </a:t>
            </a:r>
            <a:r>
              <a:rPr lang="en-US" i="1" dirty="0" smtClean="0"/>
              <a:t>Integer</a:t>
            </a:r>
            <a:r>
              <a:rPr lang="en-US" dirty="0" smtClean="0"/>
              <a:t>, </a:t>
            </a:r>
            <a:r>
              <a:rPr lang="en-US" i="1" dirty="0" smtClean="0"/>
              <a:t>Long</a:t>
            </a:r>
            <a:r>
              <a:rPr lang="en-US" dirty="0" smtClean="0"/>
              <a:t>, </a:t>
            </a:r>
            <a:r>
              <a:rPr lang="en-US" i="1" dirty="0" smtClean="0"/>
              <a:t>Boolean</a:t>
            </a:r>
            <a:r>
              <a:rPr lang="en-US" dirty="0" smtClean="0"/>
              <a:t>, </a:t>
            </a:r>
            <a:r>
              <a:rPr lang="en-US" i="1" dirty="0" smtClean="0"/>
              <a:t>Float</a:t>
            </a:r>
            <a:r>
              <a:rPr lang="en-US" dirty="0" smtClean="0"/>
              <a:t>, </a:t>
            </a:r>
            <a:r>
              <a:rPr lang="en-US" i="1" dirty="0" smtClean="0"/>
              <a:t>Double</a:t>
            </a:r>
            <a:endParaRPr lang="cs-CZ" i="1" dirty="0" smtClean="0"/>
          </a:p>
          <a:p>
            <a:pPr lvl="2"/>
            <a:r>
              <a:rPr lang="cs-CZ" dirty="0" smtClean="0"/>
              <a:t>pole </a:t>
            </a:r>
            <a:r>
              <a:rPr lang="cs-CZ" dirty="0" err="1" smtClean="0"/>
              <a:t>serializovatelných</a:t>
            </a:r>
            <a:r>
              <a:rPr lang="cs-CZ" dirty="0" smtClean="0"/>
              <a:t> hodnot</a:t>
            </a:r>
          </a:p>
          <a:p>
            <a:pPr lvl="2"/>
            <a:r>
              <a:rPr lang="cs-CZ" dirty="0" err="1" smtClean="0"/>
              <a:t>serializovatelná</a:t>
            </a:r>
            <a:r>
              <a:rPr lang="cs-CZ" dirty="0" smtClean="0"/>
              <a:t> třída  (definovaná uživatelem) (typu </a:t>
            </a:r>
            <a:r>
              <a:rPr lang="cs-CZ" i="1" dirty="0" err="1" smtClean="0"/>
              <a:t>IsSerializable</a:t>
            </a:r>
            <a:r>
              <a:rPr lang="cs-CZ" i="1" dirty="0" smtClean="0"/>
              <a:t> </a:t>
            </a:r>
            <a:r>
              <a:rPr lang="cs-CZ" dirty="0" smtClean="0"/>
              <a:t>nebo</a:t>
            </a:r>
            <a:r>
              <a:rPr lang="cs-CZ" i="1" dirty="0" smtClean="0"/>
              <a:t> </a:t>
            </a:r>
            <a:r>
              <a:rPr lang="cs-CZ" i="1" dirty="0" err="1" smtClean="0"/>
              <a:t>java.io.Serializable</a:t>
            </a:r>
            <a:r>
              <a:rPr lang="cs-CZ" dirty="0" smtClean="0"/>
              <a:t>)</a:t>
            </a:r>
          </a:p>
          <a:p>
            <a:pPr lvl="2"/>
            <a:r>
              <a:rPr lang="cs-CZ" dirty="0" smtClean="0"/>
              <a:t>třída, která má alespoň jednu </a:t>
            </a:r>
            <a:r>
              <a:rPr lang="cs-CZ" dirty="0" err="1" smtClean="0"/>
              <a:t>serializovatelnou</a:t>
            </a:r>
            <a:r>
              <a:rPr lang="cs-CZ" dirty="0" smtClean="0"/>
              <a:t> podtřídu</a:t>
            </a:r>
          </a:p>
          <a:p>
            <a:pPr lvl="2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GWT – co to je?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err="1" smtClean="0"/>
              <a:t>Google</a:t>
            </a:r>
            <a:r>
              <a:rPr lang="cs-CZ" dirty="0" smtClean="0"/>
              <a:t> Web </a:t>
            </a:r>
            <a:r>
              <a:rPr lang="cs-CZ" dirty="0" err="1" smtClean="0"/>
              <a:t>Toolkig</a:t>
            </a:r>
            <a:endParaRPr lang="cs-CZ" dirty="0" smtClean="0"/>
          </a:p>
          <a:p>
            <a:pPr lvl="1"/>
            <a:r>
              <a:rPr lang="cs-CZ" dirty="0" smtClean="0"/>
              <a:t>Překladač z jazyka Java do </a:t>
            </a:r>
            <a:r>
              <a:rPr lang="cs-CZ" dirty="0" err="1" smtClean="0"/>
              <a:t>JavaScript</a:t>
            </a:r>
            <a:r>
              <a:rPr lang="cs-CZ" dirty="0" smtClean="0"/>
              <a:t> </a:t>
            </a:r>
            <a:r>
              <a:rPr lang="en-US" dirty="0" smtClean="0"/>
              <a:t>+ HTML</a:t>
            </a:r>
          </a:p>
          <a:p>
            <a:pPr lvl="1"/>
            <a:r>
              <a:rPr lang="en-US" dirty="0" err="1" smtClean="0"/>
              <a:t>Sada</a:t>
            </a:r>
            <a:r>
              <a:rPr lang="en-US" dirty="0" smtClean="0"/>
              <a:t> JavaScript a Java </a:t>
            </a:r>
            <a:r>
              <a:rPr lang="en-US" dirty="0" err="1" smtClean="0"/>
              <a:t>skript</a:t>
            </a:r>
            <a:r>
              <a:rPr lang="cs-CZ" dirty="0" smtClean="0"/>
              <a:t>ů / tříd</a:t>
            </a:r>
          </a:p>
          <a:p>
            <a:pPr lvl="1"/>
            <a:r>
              <a:rPr lang="cs-CZ" dirty="0" smtClean="0"/>
              <a:t>Vývojové prostředí – SDK</a:t>
            </a:r>
          </a:p>
          <a:p>
            <a:pPr lvl="1"/>
            <a:r>
              <a:rPr lang="cs-CZ" dirty="0" smtClean="0"/>
              <a:t>Integrace s IDE – </a:t>
            </a:r>
            <a:r>
              <a:rPr lang="cs-CZ" dirty="0" err="1" smtClean="0"/>
              <a:t>Eclipse</a:t>
            </a:r>
            <a:r>
              <a:rPr lang="cs-CZ" dirty="0" smtClean="0"/>
              <a:t>, </a:t>
            </a:r>
            <a:r>
              <a:rPr lang="cs-CZ" dirty="0" err="1" smtClean="0"/>
              <a:t>Netbeans</a:t>
            </a:r>
            <a:r>
              <a:rPr lang="cs-CZ" dirty="0" smtClean="0"/>
              <a:t>, …</a:t>
            </a:r>
          </a:p>
          <a:p>
            <a:pPr lvl="1"/>
            <a:endParaRPr lang="cs-CZ" dirty="0" smtClean="0"/>
          </a:p>
          <a:p>
            <a:pPr>
              <a:buNone/>
            </a:pPr>
            <a:r>
              <a:rPr lang="cs-CZ" dirty="0" smtClean="0"/>
              <a:t>Myšlenka:</a:t>
            </a:r>
          </a:p>
          <a:p>
            <a:pPr>
              <a:buNone/>
            </a:pPr>
            <a:r>
              <a:rPr lang="cs-CZ" dirty="0" smtClean="0"/>
              <a:t>Programujme vše v jednom jazyce – Java</a:t>
            </a:r>
          </a:p>
          <a:p>
            <a:pPr>
              <a:buNone/>
            </a:pPr>
            <a:r>
              <a:rPr lang="cs-CZ" dirty="0" smtClean="0"/>
              <a:t>O klienta se postará překladač</a:t>
            </a:r>
          </a:p>
          <a:p>
            <a:pPr>
              <a:buNone/>
            </a:pPr>
            <a:r>
              <a:rPr lang="cs-CZ" dirty="0" smtClean="0"/>
              <a:t>Psaní uživatelského rozhraní podobně jako v Java Swing</a:t>
            </a:r>
          </a:p>
          <a:p>
            <a:pPr>
              <a:buNone/>
            </a:pPr>
            <a:r>
              <a:rPr lang="cs-CZ" dirty="0" smtClean="0"/>
              <a:t>Psaní „klasických“ ovladačů událostí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GWT – RPC pokračování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co je ve hře:</a:t>
            </a:r>
          </a:p>
          <a:p>
            <a:r>
              <a:rPr lang="cs-CZ" dirty="0" smtClean="0"/>
              <a:t>Synchronní rozhraní</a:t>
            </a:r>
          </a:p>
          <a:p>
            <a:r>
              <a:rPr lang="cs-CZ" dirty="0" smtClean="0"/>
              <a:t>Asynchronní rozhraní</a:t>
            </a:r>
          </a:p>
          <a:p>
            <a:r>
              <a:rPr lang="cs-CZ" dirty="0" smtClean="0"/>
              <a:t>Implementace </a:t>
            </a:r>
            <a:r>
              <a:rPr lang="cs-CZ" dirty="0" err="1" smtClean="0"/>
              <a:t>asychnronního</a:t>
            </a:r>
            <a:r>
              <a:rPr lang="cs-CZ" dirty="0" smtClean="0"/>
              <a:t> rozhraní na serveru</a:t>
            </a:r>
          </a:p>
          <a:p>
            <a:r>
              <a:rPr lang="cs-CZ" dirty="0" smtClean="0"/>
              <a:t>Volání asynchronního automaticky vygenerovaného kódu klientem</a:t>
            </a:r>
          </a:p>
          <a:p>
            <a:r>
              <a:rPr lang="cs-CZ" dirty="0" smtClean="0"/>
              <a:t>Implementace synchronního rozhraní serverem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Skupina 11"/>
          <p:cNvGrpSpPr/>
          <p:nvPr/>
        </p:nvGrpSpPr>
        <p:grpSpPr>
          <a:xfrm>
            <a:off x="-37644" y="2857496"/>
            <a:ext cx="5038272" cy="3571900"/>
            <a:chOff x="248108" y="3000372"/>
            <a:chExt cx="5038272" cy="3571900"/>
          </a:xfrm>
        </p:grpSpPr>
        <p:sp>
          <p:nvSpPr>
            <p:cNvPr id="10" name="Text Box 2"/>
            <p:cNvSpPr txBox="1">
              <a:spLocks noChangeArrowheads="1"/>
            </p:cNvSpPr>
            <p:nvPr/>
          </p:nvSpPr>
          <p:spPr bwMode="auto">
            <a:xfrm>
              <a:off x="357158" y="3245206"/>
              <a:ext cx="4929222" cy="3327066"/>
            </a:xfrm>
            <a:prstGeom prst="rect">
              <a:avLst/>
            </a:prstGeom>
            <a:solidFill>
              <a:srgbClr val="FCE2C8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square" lIns="90000" tIns="46800" rIns="90000" bIns="46800">
              <a:spAutoFit/>
            </a:bodyPr>
            <a:lstStyle/>
            <a:p>
              <a:pPr algn="l"/>
              <a:r>
                <a:rPr lang="cs-CZ" sz="1600" dirty="0" err="1" smtClean="0">
                  <a:solidFill>
                    <a:srgbClr val="0000E6"/>
                  </a:solidFill>
                  <a:latin typeface="Times New Roman"/>
                </a:rPr>
                <a:t>final</a:t>
              </a: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sz="1600" dirty="0" err="1" smtClean="0">
                  <a:solidFill>
                    <a:srgbClr val="000000"/>
                  </a:solidFill>
                  <a:latin typeface="Times New Roman"/>
                </a:rPr>
                <a:t>PozpatkuServiceAsync</a:t>
              </a: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sz="1600" dirty="0" err="1" smtClean="0">
                  <a:solidFill>
                    <a:srgbClr val="000000"/>
                  </a:solidFill>
                  <a:latin typeface="Times New Roman"/>
                </a:rPr>
                <a:t>pozpatkuServiceAsync</a:t>
              </a: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 =</a:t>
              </a:r>
              <a:br>
                <a:rPr lang="cs-CZ" sz="1600" dirty="0" smtClean="0">
                  <a:solidFill>
                    <a:srgbClr val="000000"/>
                  </a:solidFill>
                  <a:latin typeface="Times New Roman"/>
                </a:rPr>
              </a:b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                </a:t>
              </a:r>
              <a:r>
                <a:rPr lang="cs-CZ" sz="1600" dirty="0" err="1" smtClean="0">
                  <a:solidFill>
                    <a:srgbClr val="000000"/>
                  </a:solidFill>
                  <a:latin typeface="Times New Roman"/>
                </a:rPr>
                <a:t>GWT.create</a:t>
              </a: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(</a:t>
              </a:r>
              <a:r>
                <a:rPr lang="cs-CZ" sz="1600" dirty="0" err="1" smtClean="0">
                  <a:solidFill>
                    <a:srgbClr val="000000"/>
                  </a:solidFill>
                  <a:latin typeface="Times New Roman"/>
                </a:rPr>
                <a:t>PozpatkuService.</a:t>
              </a:r>
              <a:r>
                <a:rPr lang="cs-CZ" sz="1600" dirty="0" err="1" smtClean="0">
                  <a:solidFill>
                    <a:srgbClr val="0000E6"/>
                  </a:solidFill>
                  <a:latin typeface="Times New Roman"/>
                </a:rPr>
                <a:t>class</a:t>
              </a: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);</a:t>
              </a:r>
              <a:endParaRPr lang="en-US" sz="1600" dirty="0" smtClean="0">
                <a:solidFill>
                  <a:srgbClr val="000000"/>
                </a:solidFill>
                <a:latin typeface="Times New Roman"/>
              </a:endParaRPr>
            </a:p>
            <a:p>
              <a:pPr algn="l"/>
              <a:endParaRPr lang="en-US" sz="1600" dirty="0" smtClean="0">
                <a:solidFill>
                  <a:srgbClr val="000000"/>
                </a:solidFill>
                <a:latin typeface="Times New Roman"/>
              </a:endParaRPr>
            </a:p>
            <a:p>
              <a:pPr algn="l"/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sz="1600" dirty="0" err="1" smtClean="0">
                  <a:solidFill>
                    <a:srgbClr val="000000"/>
                  </a:solidFill>
                  <a:latin typeface="Times New Roman"/>
                </a:rPr>
                <a:t>pozpatkuServiceAsync.pozpatku</a:t>
              </a: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(</a:t>
              </a:r>
              <a:r>
                <a:rPr lang="cs-CZ" sz="1600" dirty="0" err="1" smtClean="0">
                  <a:solidFill>
                    <a:srgbClr val="000000"/>
                  </a:solidFill>
                  <a:latin typeface="Times New Roman"/>
                </a:rPr>
                <a:t>textbox.getText</a:t>
              </a: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(), </a:t>
              </a:r>
              <a:r>
                <a:rPr lang="cs-CZ" sz="1600" dirty="0" err="1" smtClean="0">
                  <a:solidFill>
                    <a:srgbClr val="0000E6"/>
                  </a:solidFill>
                  <a:latin typeface="Times New Roman"/>
                </a:rPr>
                <a:t>new</a:t>
              </a: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sz="1600" dirty="0" err="1" smtClean="0">
                  <a:solidFill>
                    <a:srgbClr val="000000"/>
                  </a:solidFill>
                  <a:latin typeface="Times New Roman"/>
                </a:rPr>
                <a:t>AsyncCallback</a:t>
              </a: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&lt;</a:t>
              </a:r>
              <a:r>
                <a:rPr lang="cs-CZ" sz="1600" dirty="0" err="1" smtClean="0">
                  <a:solidFill>
                    <a:srgbClr val="000000"/>
                  </a:solidFill>
                  <a:latin typeface="Times New Roman"/>
                </a:rPr>
                <a:t>String</a:t>
              </a: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&gt;() {</a:t>
              </a:r>
              <a:br>
                <a:rPr lang="cs-CZ" sz="1600" dirty="0" smtClean="0">
                  <a:solidFill>
                    <a:srgbClr val="000000"/>
                  </a:solidFill>
                  <a:latin typeface="Times New Roman"/>
                </a:rPr>
              </a:b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                    </a:t>
              </a:r>
              <a:r>
                <a:rPr lang="cs-CZ" sz="1600" dirty="0" smtClean="0">
                  <a:solidFill>
                    <a:srgbClr val="0000E6"/>
                  </a:solidFill>
                  <a:latin typeface="Times New Roman"/>
                </a:rPr>
                <a:t>public</a:t>
              </a: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sz="1600" dirty="0" err="1" smtClean="0">
                  <a:solidFill>
                    <a:srgbClr val="0000E6"/>
                  </a:solidFill>
                  <a:latin typeface="Times New Roman"/>
                </a:rPr>
                <a:t>void</a:t>
              </a: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sz="1600" dirty="0" err="1" smtClean="0">
                  <a:solidFill>
                    <a:srgbClr val="000000"/>
                  </a:solidFill>
                  <a:latin typeface="Times New Roman"/>
                </a:rPr>
                <a:t>onFailure</a:t>
              </a: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(</a:t>
              </a:r>
              <a:r>
                <a:rPr lang="cs-CZ" sz="1600" dirty="0" err="1" smtClean="0">
                  <a:solidFill>
                    <a:srgbClr val="000000"/>
                  </a:solidFill>
                  <a:latin typeface="Times New Roman"/>
                </a:rPr>
                <a:t>Throwable</a:t>
              </a: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sz="1600" dirty="0" err="1" smtClean="0">
                  <a:solidFill>
                    <a:srgbClr val="000000"/>
                  </a:solidFill>
                  <a:latin typeface="Times New Roman"/>
                </a:rPr>
                <a:t>caught</a:t>
              </a: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) {</a:t>
              </a:r>
              <a:br>
                <a:rPr lang="cs-CZ" sz="1600" dirty="0" smtClean="0">
                  <a:solidFill>
                    <a:srgbClr val="000000"/>
                  </a:solidFill>
                  <a:latin typeface="Times New Roman"/>
                </a:rPr>
              </a:br>
              <a:r>
                <a:rPr lang="en-US" sz="1600" dirty="0" smtClean="0">
                  <a:solidFill>
                    <a:srgbClr val="000000"/>
                  </a:solidFill>
                  <a:latin typeface="Times New Roman"/>
                </a:rPr>
                <a:t>			</a:t>
              </a:r>
              <a:r>
                <a:rPr lang="en-US" sz="1600" dirty="0" smtClean="0">
                  <a:solidFill>
                    <a:schemeClr val="bg1">
                      <a:lumMod val="65000"/>
                    </a:schemeClr>
                  </a:solidFill>
                  <a:latin typeface="Times New Roman"/>
                </a:rPr>
                <a:t>// </a:t>
              </a:r>
              <a:r>
                <a:rPr lang="en-US" sz="1600" dirty="0" err="1" smtClean="0">
                  <a:solidFill>
                    <a:schemeClr val="bg1">
                      <a:lumMod val="65000"/>
                    </a:schemeClr>
                  </a:solidFill>
                  <a:latin typeface="Times New Roman"/>
                </a:rPr>
                <a:t>udelej</a:t>
              </a:r>
              <a:r>
                <a:rPr lang="en-US" sz="1600" dirty="0" smtClean="0">
                  <a:solidFill>
                    <a:schemeClr val="bg1">
                      <a:lumMod val="65000"/>
                    </a:schemeClr>
                  </a:solidFill>
                  <a:latin typeface="Times New Roman"/>
                </a:rPr>
                <a:t> </a:t>
              </a:r>
              <a:r>
                <a:rPr lang="en-US" sz="1600" dirty="0" err="1" smtClean="0">
                  <a:solidFill>
                    <a:schemeClr val="bg1">
                      <a:lumMod val="65000"/>
                    </a:schemeClr>
                  </a:solidFill>
                  <a:latin typeface="Times New Roman"/>
                </a:rPr>
                <a:t>neco</a:t>
              </a:r>
              <a:r>
                <a:rPr lang="en-US" sz="1600" dirty="0" smtClean="0">
                  <a:solidFill>
                    <a:schemeClr val="bg1">
                      <a:lumMod val="65000"/>
                    </a:schemeClr>
                  </a:solidFill>
                  <a:latin typeface="Times New Roman"/>
                </a:rPr>
                <a:t> </a:t>
              </a:r>
              <a:r>
                <a:rPr lang="en-US" sz="1600" dirty="0" err="1" smtClean="0">
                  <a:solidFill>
                    <a:schemeClr val="bg1">
                      <a:lumMod val="65000"/>
                    </a:schemeClr>
                  </a:solidFill>
                  <a:latin typeface="Times New Roman"/>
                </a:rPr>
                <a:t>pri</a:t>
              </a:r>
              <a:r>
                <a:rPr lang="en-US" sz="1600" dirty="0" smtClean="0">
                  <a:solidFill>
                    <a:schemeClr val="bg1">
                      <a:lumMod val="65000"/>
                    </a:schemeClr>
                  </a:solidFill>
                  <a:latin typeface="Times New Roman"/>
                </a:rPr>
                <a:t> </a:t>
              </a:r>
              <a:r>
                <a:rPr lang="en-US" sz="1600" dirty="0" err="1" smtClean="0">
                  <a:solidFill>
                    <a:schemeClr val="bg1">
                      <a:lumMod val="65000"/>
                    </a:schemeClr>
                  </a:solidFill>
                  <a:latin typeface="Times New Roman"/>
                </a:rPr>
                <a:t>chybe</a:t>
              </a: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/>
              </a:r>
              <a:br>
                <a:rPr lang="cs-CZ" sz="1600" dirty="0" smtClean="0">
                  <a:solidFill>
                    <a:srgbClr val="000000"/>
                  </a:solidFill>
                  <a:latin typeface="Times New Roman"/>
                </a:rPr>
              </a:b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                    }</a:t>
              </a:r>
              <a:br>
                <a:rPr lang="cs-CZ" sz="1600" dirty="0" smtClean="0">
                  <a:solidFill>
                    <a:srgbClr val="000000"/>
                  </a:solidFill>
                  <a:latin typeface="Times New Roman"/>
                </a:rPr>
              </a:b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                    </a:t>
              </a:r>
              <a:r>
                <a:rPr lang="cs-CZ" sz="1600" dirty="0" smtClean="0">
                  <a:solidFill>
                    <a:srgbClr val="0000E6"/>
                  </a:solidFill>
                  <a:latin typeface="Times New Roman"/>
                </a:rPr>
                <a:t>public</a:t>
              </a: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sz="1600" dirty="0" err="1" smtClean="0">
                  <a:solidFill>
                    <a:srgbClr val="0000E6"/>
                  </a:solidFill>
                  <a:latin typeface="Times New Roman"/>
                </a:rPr>
                <a:t>void</a:t>
              </a: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sz="1600" dirty="0" err="1" smtClean="0">
                  <a:solidFill>
                    <a:srgbClr val="000000"/>
                  </a:solidFill>
                  <a:latin typeface="Times New Roman"/>
                </a:rPr>
                <a:t>onSuccess</a:t>
              </a: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(</a:t>
              </a:r>
              <a:r>
                <a:rPr lang="cs-CZ" sz="1600" dirty="0" err="1" smtClean="0">
                  <a:solidFill>
                    <a:srgbClr val="000000"/>
                  </a:solidFill>
                  <a:latin typeface="Times New Roman"/>
                </a:rPr>
                <a:t>String</a:t>
              </a: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sz="1600" dirty="0" err="1" smtClean="0">
                  <a:solidFill>
                    <a:srgbClr val="000000"/>
                  </a:solidFill>
                  <a:latin typeface="Times New Roman"/>
                </a:rPr>
                <a:t>result</a:t>
              </a: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) {</a:t>
              </a:r>
              <a:br>
                <a:rPr lang="cs-CZ" sz="1600" dirty="0" smtClean="0">
                  <a:solidFill>
                    <a:srgbClr val="000000"/>
                  </a:solidFill>
                  <a:latin typeface="Times New Roman"/>
                </a:rPr>
              </a:br>
              <a:r>
                <a:rPr lang="cs-CZ" sz="1600" dirty="0" smtClean="0">
                  <a:solidFill>
                    <a:schemeClr val="bg1">
                      <a:lumMod val="65000"/>
                    </a:schemeClr>
                  </a:solidFill>
                  <a:latin typeface="Times New Roman"/>
                </a:rPr>
                <a:t>                        </a:t>
              </a:r>
              <a:r>
                <a:rPr lang="en-US" sz="1600" dirty="0" smtClean="0">
                  <a:solidFill>
                    <a:schemeClr val="bg1">
                      <a:lumMod val="65000"/>
                    </a:schemeClr>
                  </a:solidFill>
                  <a:latin typeface="Times New Roman"/>
                </a:rPr>
                <a:t>// </a:t>
              </a:r>
              <a:r>
                <a:rPr lang="en-US" sz="1600" dirty="0" err="1" smtClean="0">
                  <a:solidFill>
                    <a:schemeClr val="bg1">
                      <a:lumMod val="65000"/>
                    </a:schemeClr>
                  </a:solidFill>
                  <a:latin typeface="Times New Roman"/>
                </a:rPr>
                <a:t>udelame</a:t>
              </a:r>
              <a:r>
                <a:rPr lang="en-US" sz="1600" dirty="0" smtClean="0">
                  <a:solidFill>
                    <a:schemeClr val="bg1">
                      <a:lumMod val="65000"/>
                    </a:schemeClr>
                  </a:solidFill>
                  <a:latin typeface="Times New Roman"/>
                </a:rPr>
                <a:t> </a:t>
              </a:r>
              <a:r>
                <a:rPr lang="en-US" sz="1600" dirty="0" err="1" smtClean="0">
                  <a:solidFill>
                    <a:schemeClr val="bg1">
                      <a:lumMod val="65000"/>
                    </a:schemeClr>
                  </a:solidFill>
                  <a:latin typeface="Times New Roman"/>
                </a:rPr>
                <a:t>neco</a:t>
              </a:r>
              <a:r>
                <a:rPr lang="en-US" sz="1600" dirty="0" smtClean="0">
                  <a:solidFill>
                    <a:schemeClr val="bg1">
                      <a:lumMod val="65000"/>
                    </a:schemeClr>
                  </a:solidFill>
                  <a:latin typeface="Times New Roman"/>
                </a:rPr>
                <a:t> s </a:t>
              </a:r>
              <a:r>
                <a:rPr lang="en-US" sz="1600" dirty="0" err="1" smtClean="0">
                  <a:solidFill>
                    <a:schemeClr val="bg1">
                      <a:lumMod val="65000"/>
                    </a:schemeClr>
                  </a:solidFill>
                  <a:latin typeface="Times New Roman"/>
                </a:rPr>
                <a:t>vracenym</a:t>
              </a:r>
              <a:r>
                <a:rPr lang="en-US" sz="1600" dirty="0" smtClean="0">
                  <a:solidFill>
                    <a:schemeClr val="bg1">
                      <a:lumMod val="65000"/>
                    </a:schemeClr>
                  </a:solidFill>
                  <a:latin typeface="Times New Roman"/>
                </a:rPr>
                <a:t> </a:t>
              </a:r>
              <a:r>
                <a:rPr lang="en-US" sz="1600" dirty="0" err="1" smtClean="0">
                  <a:solidFill>
                    <a:schemeClr val="bg1">
                      <a:lumMod val="65000"/>
                    </a:schemeClr>
                  </a:solidFill>
                  <a:latin typeface="Times New Roman"/>
                </a:rPr>
                <a:t>retezcem</a:t>
              </a: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/>
              </a:r>
              <a:br>
                <a:rPr lang="cs-CZ" sz="1600" dirty="0" smtClean="0">
                  <a:solidFill>
                    <a:srgbClr val="000000"/>
                  </a:solidFill>
                  <a:latin typeface="Times New Roman"/>
                </a:rPr>
              </a:b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                    }</a:t>
              </a:r>
              <a:br>
                <a:rPr lang="cs-CZ" sz="1600" dirty="0" smtClean="0">
                  <a:solidFill>
                    <a:srgbClr val="000000"/>
                  </a:solidFill>
                  <a:latin typeface="Times New Roman"/>
                </a:rPr>
              </a:b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                });</a:t>
              </a:r>
              <a:r>
                <a:rPr lang="cs-CZ" sz="1600" b="1" dirty="0" smtClean="0">
                  <a:solidFill>
                    <a:srgbClr val="000000"/>
                  </a:solidFill>
                  <a:latin typeface="Times New Roman"/>
                </a:rPr>
                <a:t/>
              </a:r>
              <a:br>
                <a:rPr lang="cs-CZ" sz="1600" b="1" dirty="0" smtClean="0">
                  <a:solidFill>
                    <a:srgbClr val="000000"/>
                  </a:solidFill>
                  <a:latin typeface="Times New Roman"/>
                </a:rPr>
              </a:br>
              <a:endParaRPr lang="cs-CZ" sz="1600" b="1" dirty="0" smtClean="0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11" name="TextovéPole 10"/>
            <p:cNvSpPr txBox="1"/>
            <p:nvPr/>
          </p:nvSpPr>
          <p:spPr>
            <a:xfrm>
              <a:off x="248108" y="3000372"/>
              <a:ext cx="1394934" cy="3099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solidFill>
                    <a:schemeClr val="tx1"/>
                  </a:solidFill>
                </a:rPr>
                <a:t>Klientsk</a:t>
              </a:r>
              <a:r>
                <a:rPr lang="cs-CZ" dirty="0" smtClean="0">
                  <a:solidFill>
                    <a:schemeClr val="tx1"/>
                  </a:solidFill>
                </a:rPr>
                <a:t>ý kód</a:t>
              </a: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GWT - RPC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 bwMode="auto">
          <a:xfrm>
            <a:off x="4786314" y="1071546"/>
            <a:ext cx="2571768" cy="7858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l"/>
            <a:r>
              <a:rPr lang="cs-CZ" dirty="0" smtClean="0">
                <a:solidFill>
                  <a:schemeClr val="tx1"/>
                </a:solidFill>
              </a:rPr>
              <a:t>Synchronní rozhraní</a:t>
            </a:r>
          </a:p>
          <a:p>
            <a:pPr algn="ctr"/>
            <a:endParaRPr lang="cs-CZ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String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pozpatku</a:t>
            </a:r>
            <a:r>
              <a:rPr lang="cs-CZ" dirty="0" smtClean="0">
                <a:solidFill>
                  <a:schemeClr val="tx1"/>
                </a:solidFill>
              </a:rPr>
              <a:t>(</a:t>
            </a:r>
            <a:r>
              <a:rPr lang="cs-CZ" dirty="0" err="1" smtClean="0">
                <a:solidFill>
                  <a:schemeClr val="tx1"/>
                </a:solidFill>
              </a:rPr>
              <a:t>string</a:t>
            </a:r>
            <a:r>
              <a:rPr lang="cs-CZ" dirty="0" smtClean="0">
                <a:solidFill>
                  <a:schemeClr val="tx1"/>
                </a:solidFill>
              </a:rPr>
              <a:t> s)</a:t>
            </a:r>
          </a:p>
        </p:txBody>
      </p:sp>
      <p:sp>
        <p:nvSpPr>
          <p:cNvPr id="7" name="Obdélník 6"/>
          <p:cNvSpPr/>
          <p:nvPr/>
        </p:nvSpPr>
        <p:spPr bwMode="auto">
          <a:xfrm>
            <a:off x="857224" y="1214422"/>
            <a:ext cx="2500330" cy="107157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rtlCol="0" anchor="t" anchorCtr="1">
            <a:noAutofit/>
          </a:bodyPr>
          <a:lstStyle/>
          <a:p>
            <a:pPr algn="l"/>
            <a:r>
              <a:rPr lang="cs-CZ" dirty="0" smtClean="0">
                <a:solidFill>
                  <a:schemeClr val="tx1"/>
                </a:solidFill>
              </a:rPr>
              <a:t>GWT</a:t>
            </a:r>
          </a:p>
          <a:p>
            <a:pPr algn="ctr"/>
            <a:endParaRPr lang="cs-CZ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PozpatkuServiceAsync</a:t>
            </a:r>
            <a:r>
              <a:rPr lang="cs-CZ" dirty="0" smtClean="0">
                <a:solidFill>
                  <a:schemeClr val="tx1"/>
                </a:solidFill>
              </a:rPr>
              <a:t/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create</a:t>
            </a:r>
            <a:r>
              <a:rPr lang="cs-CZ" dirty="0" smtClean="0">
                <a:solidFill>
                  <a:schemeClr val="tx1"/>
                </a:solidFill>
              </a:rPr>
              <a:t> (</a:t>
            </a:r>
            <a:r>
              <a:rPr lang="cs-CZ" dirty="0" err="1" smtClean="0">
                <a:solidFill>
                  <a:schemeClr val="tx1"/>
                </a:solidFill>
              </a:rPr>
              <a:t>Class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trida</a:t>
            </a:r>
            <a:r>
              <a:rPr lang="cs-CZ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2656721" y="714356"/>
            <a:ext cx="700833" cy="2928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Klient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4889116" y="714356"/>
            <a:ext cx="780983" cy="2928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Server</a:t>
            </a:r>
          </a:p>
        </p:txBody>
      </p:sp>
      <p:sp>
        <p:nvSpPr>
          <p:cNvPr id="16" name="Obdélník 15"/>
          <p:cNvSpPr/>
          <p:nvPr/>
        </p:nvSpPr>
        <p:spPr bwMode="auto">
          <a:xfrm>
            <a:off x="6858016" y="1928802"/>
            <a:ext cx="2286048" cy="92869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l"/>
            <a:r>
              <a:rPr lang="cs-CZ" dirty="0" err="1" smtClean="0">
                <a:solidFill>
                  <a:schemeClr val="tx1"/>
                </a:solidFill>
              </a:rPr>
              <a:t>RemoteServiceServlet</a:t>
            </a:r>
            <a:endParaRPr lang="cs-CZ" dirty="0" smtClean="0">
              <a:solidFill>
                <a:schemeClr val="tx1"/>
              </a:solidFill>
            </a:endParaRPr>
          </a:p>
          <a:p>
            <a:pPr algn="ctr"/>
            <a:endParaRPr lang="cs-CZ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processCall</a:t>
            </a:r>
            <a:r>
              <a:rPr lang="cs-CZ" dirty="0" smtClean="0">
                <a:solidFill>
                  <a:schemeClr val="tx1"/>
                </a:solidFill>
              </a:rPr>
              <a:t>(</a:t>
            </a:r>
            <a:r>
              <a:rPr lang="cs-CZ" dirty="0" err="1" smtClean="0">
                <a:solidFill>
                  <a:schemeClr val="tx1"/>
                </a:solidFill>
              </a:rPr>
              <a:t>String</a:t>
            </a:r>
            <a:r>
              <a:rPr lang="cs-CZ" dirty="0" smtClean="0">
                <a:solidFill>
                  <a:schemeClr val="tx1"/>
                </a:solidFill>
              </a:rPr>
              <a:t> s)</a:t>
            </a:r>
          </a:p>
          <a:p>
            <a:pPr algn="l">
              <a:buFont typeface="Arial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…</a:t>
            </a:r>
          </a:p>
        </p:txBody>
      </p:sp>
      <p:grpSp>
        <p:nvGrpSpPr>
          <p:cNvPr id="17" name="Skupina 16"/>
          <p:cNvGrpSpPr/>
          <p:nvPr/>
        </p:nvGrpSpPr>
        <p:grpSpPr>
          <a:xfrm>
            <a:off x="5214942" y="2857496"/>
            <a:ext cx="4047945" cy="3557858"/>
            <a:chOff x="200691" y="3000372"/>
            <a:chExt cx="4047945" cy="3557858"/>
          </a:xfrm>
        </p:grpSpPr>
        <p:sp>
          <p:nvSpPr>
            <p:cNvPr id="18" name="Text Box 2"/>
            <p:cNvSpPr txBox="1">
              <a:spLocks noChangeArrowheads="1"/>
            </p:cNvSpPr>
            <p:nvPr/>
          </p:nvSpPr>
          <p:spPr bwMode="auto">
            <a:xfrm>
              <a:off x="357158" y="3245206"/>
              <a:ext cx="3891478" cy="3313024"/>
            </a:xfrm>
            <a:prstGeom prst="rect">
              <a:avLst/>
            </a:prstGeom>
            <a:solidFill>
              <a:srgbClr val="FCE2C8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square" lIns="90000" tIns="46800" rIns="90000" bIns="46800">
              <a:spAutoFit/>
            </a:bodyPr>
            <a:lstStyle/>
            <a:p>
              <a:pPr algn="l"/>
              <a:r>
                <a:rPr lang="cs-CZ" sz="1600" dirty="0" smtClean="0">
                  <a:solidFill>
                    <a:srgbClr val="0000E6"/>
                  </a:solidFill>
                  <a:latin typeface="Times New Roman"/>
                </a:rPr>
                <a:t>public</a:t>
              </a: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sz="1600" dirty="0" err="1" smtClean="0">
                  <a:solidFill>
                    <a:srgbClr val="0000E6"/>
                  </a:solidFill>
                  <a:latin typeface="Times New Roman"/>
                </a:rPr>
                <a:t>class</a:t>
              </a: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sz="1600" dirty="0" err="1" smtClean="0">
                  <a:solidFill>
                    <a:srgbClr val="000000"/>
                  </a:solidFill>
                  <a:latin typeface="Times New Roman"/>
                </a:rPr>
                <a:t>PozpatkuServiceImpl</a:t>
              </a: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sz="1600" dirty="0" err="1" smtClean="0">
                  <a:solidFill>
                    <a:srgbClr val="0000E6"/>
                  </a:solidFill>
                  <a:latin typeface="Times New Roman"/>
                </a:rPr>
                <a:t>extends</a:t>
              </a: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sz="1600" dirty="0" err="1" smtClean="0">
                  <a:solidFill>
                    <a:srgbClr val="000000"/>
                  </a:solidFill>
                  <a:latin typeface="Times New Roman"/>
                </a:rPr>
                <a:t>RemoteServiceServlet</a:t>
              </a:r>
              <a:endParaRPr lang="cs-CZ" sz="1600" dirty="0" smtClean="0">
                <a:solidFill>
                  <a:srgbClr val="000000"/>
                </a:solidFill>
                <a:latin typeface="Times New Roman"/>
              </a:endParaRPr>
            </a:p>
            <a:p>
              <a:pPr algn="l"/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sz="1600" dirty="0" err="1" smtClean="0">
                  <a:solidFill>
                    <a:srgbClr val="0000E6"/>
                  </a:solidFill>
                  <a:latin typeface="Times New Roman"/>
                </a:rPr>
                <a:t>implements</a:t>
              </a: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sz="1600" dirty="0" err="1" smtClean="0">
                  <a:solidFill>
                    <a:srgbClr val="000000"/>
                  </a:solidFill>
                  <a:latin typeface="Times New Roman"/>
                </a:rPr>
                <a:t>PozpatkuService</a:t>
              </a: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 {</a:t>
              </a:r>
              <a:br>
                <a:rPr lang="cs-CZ" sz="1600" dirty="0" smtClean="0">
                  <a:solidFill>
                    <a:srgbClr val="000000"/>
                  </a:solidFill>
                  <a:latin typeface="Times New Roman"/>
                </a:rPr>
              </a:b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/>
              </a:r>
              <a:br>
                <a:rPr lang="cs-CZ" sz="1600" dirty="0" smtClean="0">
                  <a:solidFill>
                    <a:srgbClr val="000000"/>
                  </a:solidFill>
                  <a:latin typeface="Times New Roman"/>
                </a:rPr>
              </a:b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    </a:t>
              </a:r>
              <a:r>
                <a:rPr lang="cs-CZ" sz="1600" dirty="0" smtClean="0">
                  <a:solidFill>
                    <a:srgbClr val="0000E6"/>
                  </a:solidFill>
                  <a:latin typeface="Times New Roman"/>
                </a:rPr>
                <a:t>public</a:t>
              </a: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sz="1600" dirty="0" err="1" smtClean="0">
                  <a:solidFill>
                    <a:srgbClr val="000000"/>
                  </a:solidFill>
                  <a:latin typeface="Times New Roman"/>
                </a:rPr>
                <a:t>String</a:t>
              </a: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sz="1600" dirty="0" err="1" smtClean="0">
                  <a:solidFill>
                    <a:srgbClr val="000000"/>
                  </a:solidFill>
                  <a:latin typeface="Times New Roman"/>
                </a:rPr>
                <a:t>pozpatku</a:t>
              </a: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(</a:t>
              </a:r>
              <a:r>
                <a:rPr lang="cs-CZ" sz="1600" dirty="0" err="1" smtClean="0">
                  <a:solidFill>
                    <a:srgbClr val="000000"/>
                  </a:solidFill>
                  <a:latin typeface="Times New Roman"/>
                </a:rPr>
                <a:t>String</a:t>
              </a: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 s) {</a:t>
              </a:r>
              <a:br>
                <a:rPr lang="cs-CZ" sz="1600" dirty="0" smtClean="0">
                  <a:solidFill>
                    <a:srgbClr val="000000"/>
                  </a:solidFill>
                  <a:latin typeface="Times New Roman"/>
                </a:rPr>
              </a:b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        </a:t>
              </a:r>
              <a:r>
                <a:rPr lang="cs-CZ" sz="1600" dirty="0" err="1" smtClean="0">
                  <a:solidFill>
                    <a:srgbClr val="000000"/>
                  </a:solidFill>
                  <a:latin typeface="Times New Roman"/>
                </a:rPr>
                <a:t>StringBuffer</a:t>
              </a: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 reverse = </a:t>
              </a:r>
            </a:p>
            <a:p>
              <a:pPr algn="l"/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	</a:t>
              </a:r>
              <a:r>
                <a:rPr lang="cs-CZ" sz="1600" dirty="0" err="1" smtClean="0">
                  <a:solidFill>
                    <a:srgbClr val="0000E6"/>
                  </a:solidFill>
                  <a:latin typeface="Times New Roman"/>
                </a:rPr>
                <a:t>new</a:t>
              </a: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sz="1600" dirty="0" err="1" smtClean="0">
                  <a:solidFill>
                    <a:srgbClr val="000000"/>
                  </a:solidFill>
                  <a:latin typeface="Times New Roman"/>
                </a:rPr>
                <a:t>StringBuffer</a:t>
              </a: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(s.</a:t>
              </a:r>
              <a:r>
                <a:rPr lang="cs-CZ" sz="1600" dirty="0" err="1" smtClean="0">
                  <a:solidFill>
                    <a:srgbClr val="000000"/>
                  </a:solidFill>
                  <a:latin typeface="Times New Roman"/>
                </a:rPr>
                <a:t>length</a:t>
              </a: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());</a:t>
              </a:r>
              <a:br>
                <a:rPr lang="cs-CZ" sz="1600" dirty="0" smtClean="0">
                  <a:solidFill>
                    <a:srgbClr val="000000"/>
                  </a:solidFill>
                  <a:latin typeface="Times New Roman"/>
                </a:rPr>
              </a:b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        </a:t>
              </a:r>
              <a:r>
                <a:rPr lang="cs-CZ" sz="1600" dirty="0" err="1" smtClean="0">
                  <a:solidFill>
                    <a:srgbClr val="0000E6"/>
                  </a:solidFill>
                  <a:latin typeface="Times New Roman"/>
                </a:rPr>
                <a:t>for</a:t>
              </a: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 (</a:t>
              </a:r>
              <a:r>
                <a:rPr lang="cs-CZ" sz="1600" dirty="0" err="1" smtClean="0">
                  <a:solidFill>
                    <a:srgbClr val="0000E6"/>
                  </a:solidFill>
                  <a:latin typeface="Times New Roman"/>
                </a:rPr>
                <a:t>int</a:t>
              </a: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 i = (s.</a:t>
              </a:r>
              <a:r>
                <a:rPr lang="cs-CZ" sz="1600" dirty="0" err="1" smtClean="0">
                  <a:solidFill>
                    <a:srgbClr val="000000"/>
                  </a:solidFill>
                  <a:latin typeface="Times New Roman"/>
                </a:rPr>
                <a:t>length</a:t>
              </a: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() - 1); i &gt;= 0; i--) {</a:t>
              </a:r>
              <a:br>
                <a:rPr lang="cs-CZ" sz="1600" dirty="0" smtClean="0">
                  <a:solidFill>
                    <a:srgbClr val="000000"/>
                  </a:solidFill>
                  <a:latin typeface="Times New Roman"/>
                </a:rPr>
              </a:b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            reverse.</a:t>
              </a:r>
              <a:r>
                <a:rPr lang="cs-CZ" sz="1600" dirty="0" err="1" smtClean="0">
                  <a:solidFill>
                    <a:srgbClr val="000000"/>
                  </a:solidFill>
                  <a:latin typeface="Times New Roman"/>
                </a:rPr>
                <a:t>append</a:t>
              </a: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(s.</a:t>
              </a:r>
              <a:r>
                <a:rPr lang="cs-CZ" sz="1600" dirty="0" err="1" smtClean="0">
                  <a:solidFill>
                    <a:srgbClr val="000000"/>
                  </a:solidFill>
                  <a:latin typeface="Times New Roman"/>
                </a:rPr>
                <a:t>charAt</a:t>
              </a: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(i));</a:t>
              </a:r>
              <a:br>
                <a:rPr lang="cs-CZ" sz="1600" dirty="0" smtClean="0">
                  <a:solidFill>
                    <a:srgbClr val="000000"/>
                  </a:solidFill>
                  <a:latin typeface="Times New Roman"/>
                </a:rPr>
              </a:b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        }</a:t>
              </a:r>
              <a:br>
                <a:rPr lang="cs-CZ" sz="1600" dirty="0" smtClean="0">
                  <a:solidFill>
                    <a:srgbClr val="000000"/>
                  </a:solidFill>
                  <a:latin typeface="Times New Roman"/>
                </a:rPr>
              </a:b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        </a:t>
              </a:r>
              <a:r>
                <a:rPr lang="cs-CZ" sz="1600" dirty="0" err="1" smtClean="0">
                  <a:solidFill>
                    <a:srgbClr val="0000E6"/>
                  </a:solidFill>
                  <a:latin typeface="Times New Roman"/>
                </a:rPr>
                <a:t>return</a:t>
              </a: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 reverse.</a:t>
              </a:r>
              <a:r>
                <a:rPr lang="cs-CZ" sz="1600" dirty="0" err="1" smtClean="0">
                  <a:solidFill>
                    <a:srgbClr val="000000"/>
                  </a:solidFill>
                  <a:latin typeface="Times New Roman"/>
                </a:rPr>
                <a:t>toString</a:t>
              </a: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();</a:t>
              </a:r>
              <a:br>
                <a:rPr lang="cs-CZ" sz="1600" dirty="0" smtClean="0">
                  <a:solidFill>
                    <a:srgbClr val="000000"/>
                  </a:solidFill>
                  <a:latin typeface="Times New Roman"/>
                </a:rPr>
              </a:b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    }</a:t>
              </a:r>
              <a:br>
                <a:rPr lang="cs-CZ" sz="1600" dirty="0" smtClean="0">
                  <a:solidFill>
                    <a:srgbClr val="000000"/>
                  </a:solidFill>
                  <a:latin typeface="Times New Roman"/>
                </a:rPr>
              </a:b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}</a:t>
              </a:r>
              <a:endParaRPr lang="cs-CZ" sz="2000" dirty="0" smtClean="0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19" name="TextovéPole 18"/>
            <p:cNvSpPr txBox="1"/>
            <p:nvPr/>
          </p:nvSpPr>
          <p:spPr>
            <a:xfrm>
              <a:off x="200691" y="3000372"/>
              <a:ext cx="1489768" cy="3099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>
                  <a:solidFill>
                    <a:schemeClr val="tx1"/>
                  </a:solidFill>
                </a:rPr>
                <a:t>Serverový kód</a:t>
              </a:r>
            </a:p>
          </p:txBody>
        </p:sp>
      </p:grpSp>
      <p:sp>
        <p:nvSpPr>
          <p:cNvPr id="20" name="Volný tvar 19"/>
          <p:cNvSpPr/>
          <p:nvPr/>
        </p:nvSpPr>
        <p:spPr bwMode="auto">
          <a:xfrm>
            <a:off x="4172588" y="486827"/>
            <a:ext cx="1048780" cy="6247605"/>
          </a:xfrm>
          <a:custGeom>
            <a:avLst/>
            <a:gdLst>
              <a:gd name="connsiteX0" fmla="*/ 955466 w 1048780"/>
              <a:gd name="connsiteY0" fmla="*/ 6247605 h 6247605"/>
              <a:gd name="connsiteX1" fmla="*/ 943109 w 1048780"/>
              <a:gd name="connsiteY1" fmla="*/ 6099324 h 6247605"/>
              <a:gd name="connsiteX2" fmla="*/ 930753 w 1048780"/>
              <a:gd name="connsiteY2" fmla="*/ 6012827 h 6247605"/>
              <a:gd name="connsiteX3" fmla="*/ 943109 w 1048780"/>
              <a:gd name="connsiteY3" fmla="*/ 5839832 h 6247605"/>
              <a:gd name="connsiteX4" fmla="*/ 967823 w 1048780"/>
              <a:gd name="connsiteY4" fmla="*/ 5765692 h 6247605"/>
              <a:gd name="connsiteX5" fmla="*/ 980180 w 1048780"/>
              <a:gd name="connsiteY5" fmla="*/ 5728622 h 6247605"/>
              <a:gd name="connsiteX6" fmla="*/ 992536 w 1048780"/>
              <a:gd name="connsiteY6" fmla="*/ 5691551 h 6247605"/>
              <a:gd name="connsiteX7" fmla="*/ 1017250 w 1048780"/>
              <a:gd name="connsiteY7" fmla="*/ 5642124 h 6247605"/>
              <a:gd name="connsiteX8" fmla="*/ 1029607 w 1048780"/>
              <a:gd name="connsiteY8" fmla="*/ 5543270 h 6247605"/>
              <a:gd name="connsiteX9" fmla="*/ 1004893 w 1048780"/>
              <a:gd name="connsiteY9" fmla="*/ 4974859 h 6247605"/>
              <a:gd name="connsiteX10" fmla="*/ 967823 w 1048780"/>
              <a:gd name="connsiteY10" fmla="*/ 4616514 h 6247605"/>
              <a:gd name="connsiteX11" fmla="*/ 967823 w 1048780"/>
              <a:gd name="connsiteY11" fmla="*/ 3912178 h 6247605"/>
              <a:gd name="connsiteX12" fmla="*/ 980180 w 1048780"/>
              <a:gd name="connsiteY12" fmla="*/ 3813324 h 6247605"/>
              <a:gd name="connsiteX13" fmla="*/ 1004893 w 1048780"/>
              <a:gd name="connsiteY13" fmla="*/ 3492049 h 6247605"/>
              <a:gd name="connsiteX14" fmla="*/ 980180 w 1048780"/>
              <a:gd name="connsiteY14" fmla="*/ 2898924 h 6247605"/>
              <a:gd name="connsiteX15" fmla="*/ 955466 w 1048780"/>
              <a:gd name="connsiteY15" fmla="*/ 2763000 h 6247605"/>
              <a:gd name="connsiteX16" fmla="*/ 930753 w 1048780"/>
              <a:gd name="connsiteY16" fmla="*/ 2590005 h 6247605"/>
              <a:gd name="connsiteX17" fmla="*/ 906039 w 1048780"/>
              <a:gd name="connsiteY17" fmla="*/ 2478795 h 6247605"/>
              <a:gd name="connsiteX18" fmla="*/ 893682 w 1048780"/>
              <a:gd name="connsiteY18" fmla="*/ 2441724 h 6247605"/>
              <a:gd name="connsiteX19" fmla="*/ 868969 w 1048780"/>
              <a:gd name="connsiteY19" fmla="*/ 2404654 h 6247605"/>
              <a:gd name="connsiteX20" fmla="*/ 844255 w 1048780"/>
              <a:gd name="connsiteY20" fmla="*/ 2318157 h 6247605"/>
              <a:gd name="connsiteX21" fmla="*/ 819542 w 1048780"/>
              <a:gd name="connsiteY21" fmla="*/ 2281087 h 6247605"/>
              <a:gd name="connsiteX22" fmla="*/ 782471 w 1048780"/>
              <a:gd name="connsiteY22" fmla="*/ 2206946 h 6247605"/>
              <a:gd name="connsiteX23" fmla="*/ 770115 w 1048780"/>
              <a:gd name="connsiteY23" fmla="*/ 2169876 h 6247605"/>
              <a:gd name="connsiteX24" fmla="*/ 745401 w 1048780"/>
              <a:gd name="connsiteY24" fmla="*/ 2132805 h 6247605"/>
              <a:gd name="connsiteX25" fmla="*/ 720688 w 1048780"/>
              <a:gd name="connsiteY25" fmla="*/ 2046308 h 6247605"/>
              <a:gd name="connsiteX26" fmla="*/ 671261 w 1048780"/>
              <a:gd name="connsiteY26" fmla="*/ 1972168 h 6247605"/>
              <a:gd name="connsiteX27" fmla="*/ 646547 w 1048780"/>
              <a:gd name="connsiteY27" fmla="*/ 1935097 h 6247605"/>
              <a:gd name="connsiteX28" fmla="*/ 597120 w 1048780"/>
              <a:gd name="connsiteY28" fmla="*/ 1860957 h 6247605"/>
              <a:gd name="connsiteX29" fmla="*/ 584763 w 1048780"/>
              <a:gd name="connsiteY29" fmla="*/ 1811530 h 6247605"/>
              <a:gd name="connsiteX30" fmla="*/ 535336 w 1048780"/>
              <a:gd name="connsiteY30" fmla="*/ 1737389 h 6247605"/>
              <a:gd name="connsiteX31" fmla="*/ 473553 w 1048780"/>
              <a:gd name="connsiteY31" fmla="*/ 1626178 h 6247605"/>
              <a:gd name="connsiteX32" fmla="*/ 448839 w 1048780"/>
              <a:gd name="connsiteY32" fmla="*/ 1589108 h 6247605"/>
              <a:gd name="connsiteX33" fmla="*/ 411769 w 1048780"/>
              <a:gd name="connsiteY33" fmla="*/ 1502611 h 6247605"/>
              <a:gd name="connsiteX34" fmla="*/ 374698 w 1048780"/>
              <a:gd name="connsiteY34" fmla="*/ 1416114 h 6247605"/>
              <a:gd name="connsiteX35" fmla="*/ 349985 w 1048780"/>
              <a:gd name="connsiteY35" fmla="*/ 1379043 h 6247605"/>
              <a:gd name="connsiteX36" fmla="*/ 337628 w 1048780"/>
              <a:gd name="connsiteY36" fmla="*/ 1341973 h 6247605"/>
              <a:gd name="connsiteX37" fmla="*/ 312915 w 1048780"/>
              <a:gd name="connsiteY37" fmla="*/ 1304903 h 6247605"/>
              <a:gd name="connsiteX38" fmla="*/ 275844 w 1048780"/>
              <a:gd name="connsiteY38" fmla="*/ 1168978 h 6247605"/>
              <a:gd name="connsiteX39" fmla="*/ 251131 w 1048780"/>
              <a:gd name="connsiteY39" fmla="*/ 1131908 h 6247605"/>
              <a:gd name="connsiteX40" fmla="*/ 189347 w 1048780"/>
              <a:gd name="connsiteY40" fmla="*/ 934200 h 6247605"/>
              <a:gd name="connsiteX41" fmla="*/ 164634 w 1048780"/>
              <a:gd name="connsiteY41" fmla="*/ 884773 h 6247605"/>
              <a:gd name="connsiteX42" fmla="*/ 139920 w 1048780"/>
              <a:gd name="connsiteY42" fmla="*/ 785919 h 6247605"/>
              <a:gd name="connsiteX43" fmla="*/ 115207 w 1048780"/>
              <a:gd name="connsiteY43" fmla="*/ 699422 h 6247605"/>
              <a:gd name="connsiteX44" fmla="*/ 102850 w 1048780"/>
              <a:gd name="connsiteY44" fmla="*/ 612924 h 6247605"/>
              <a:gd name="connsiteX45" fmla="*/ 90493 w 1048780"/>
              <a:gd name="connsiteY45" fmla="*/ 575854 h 6247605"/>
              <a:gd name="connsiteX46" fmla="*/ 78136 w 1048780"/>
              <a:gd name="connsiteY46" fmla="*/ 489357 h 6247605"/>
              <a:gd name="connsiteX47" fmla="*/ 53423 w 1048780"/>
              <a:gd name="connsiteY47" fmla="*/ 390503 h 6247605"/>
              <a:gd name="connsiteX48" fmla="*/ 41066 w 1048780"/>
              <a:gd name="connsiteY48" fmla="*/ 254578 h 6247605"/>
              <a:gd name="connsiteX49" fmla="*/ 28709 w 1048780"/>
              <a:gd name="connsiteY49" fmla="*/ 217508 h 6247605"/>
              <a:gd name="connsiteX50" fmla="*/ 16353 w 1048780"/>
              <a:gd name="connsiteY50" fmla="*/ 106297 h 6247605"/>
              <a:gd name="connsiteX51" fmla="*/ 3996 w 1048780"/>
              <a:gd name="connsiteY51" fmla="*/ 7443 h 6247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048780" h="6247605">
                <a:moveTo>
                  <a:pt x="955466" y="6247605"/>
                </a:moveTo>
                <a:cubicBezTo>
                  <a:pt x="951347" y="6198178"/>
                  <a:pt x="948301" y="6148650"/>
                  <a:pt x="943109" y="6099324"/>
                </a:cubicBezTo>
                <a:cubicBezTo>
                  <a:pt x="940060" y="6070359"/>
                  <a:pt x="930753" y="6041952"/>
                  <a:pt x="930753" y="6012827"/>
                </a:cubicBezTo>
                <a:cubicBezTo>
                  <a:pt x="930753" y="5955015"/>
                  <a:pt x="934533" y="5897004"/>
                  <a:pt x="943109" y="5839832"/>
                </a:cubicBezTo>
                <a:cubicBezTo>
                  <a:pt x="946973" y="5814070"/>
                  <a:pt x="959585" y="5790405"/>
                  <a:pt x="967823" y="5765692"/>
                </a:cubicBezTo>
                <a:lnTo>
                  <a:pt x="980180" y="5728622"/>
                </a:lnTo>
                <a:cubicBezTo>
                  <a:pt x="984299" y="5716265"/>
                  <a:pt x="986711" y="5703201"/>
                  <a:pt x="992536" y="5691551"/>
                </a:cubicBezTo>
                <a:lnTo>
                  <a:pt x="1017250" y="5642124"/>
                </a:lnTo>
                <a:cubicBezTo>
                  <a:pt x="1021369" y="5609173"/>
                  <a:pt x="1029607" y="5576478"/>
                  <a:pt x="1029607" y="5543270"/>
                </a:cubicBezTo>
                <a:cubicBezTo>
                  <a:pt x="1029607" y="5079991"/>
                  <a:pt x="1048780" y="5194288"/>
                  <a:pt x="1004893" y="4974859"/>
                </a:cubicBezTo>
                <a:cubicBezTo>
                  <a:pt x="978010" y="4665694"/>
                  <a:pt x="995814" y="4784453"/>
                  <a:pt x="967823" y="4616514"/>
                </a:cubicBezTo>
                <a:cubicBezTo>
                  <a:pt x="943419" y="4299264"/>
                  <a:pt x="947979" y="4428104"/>
                  <a:pt x="967823" y="3912178"/>
                </a:cubicBezTo>
                <a:cubicBezTo>
                  <a:pt x="969099" y="3878995"/>
                  <a:pt x="976704" y="3846349"/>
                  <a:pt x="980180" y="3813324"/>
                </a:cubicBezTo>
                <a:cubicBezTo>
                  <a:pt x="993241" y="3689241"/>
                  <a:pt x="996180" y="3622746"/>
                  <a:pt x="1004893" y="3492049"/>
                </a:cubicBezTo>
                <a:cubicBezTo>
                  <a:pt x="988690" y="2827743"/>
                  <a:pt x="1016965" y="3174816"/>
                  <a:pt x="980180" y="2898924"/>
                </a:cubicBezTo>
                <a:cubicBezTo>
                  <a:pt x="964656" y="2782492"/>
                  <a:pt x="978933" y="2833399"/>
                  <a:pt x="955466" y="2763000"/>
                </a:cubicBezTo>
                <a:cubicBezTo>
                  <a:pt x="944727" y="2677091"/>
                  <a:pt x="945002" y="2668378"/>
                  <a:pt x="930753" y="2590005"/>
                </a:cubicBezTo>
                <a:cubicBezTo>
                  <a:pt x="924383" y="2554972"/>
                  <a:pt x="915955" y="2513501"/>
                  <a:pt x="906039" y="2478795"/>
                </a:cubicBezTo>
                <a:cubicBezTo>
                  <a:pt x="902461" y="2466271"/>
                  <a:pt x="899507" y="2453374"/>
                  <a:pt x="893682" y="2441724"/>
                </a:cubicBezTo>
                <a:cubicBezTo>
                  <a:pt x="887041" y="2428441"/>
                  <a:pt x="877207" y="2417011"/>
                  <a:pt x="868969" y="2404654"/>
                </a:cubicBezTo>
                <a:cubicBezTo>
                  <a:pt x="865009" y="2388816"/>
                  <a:pt x="853119" y="2335885"/>
                  <a:pt x="844255" y="2318157"/>
                </a:cubicBezTo>
                <a:cubicBezTo>
                  <a:pt x="837614" y="2304874"/>
                  <a:pt x="826183" y="2294370"/>
                  <a:pt x="819542" y="2281087"/>
                </a:cubicBezTo>
                <a:cubicBezTo>
                  <a:pt x="768388" y="2178777"/>
                  <a:pt x="853291" y="2313173"/>
                  <a:pt x="782471" y="2206946"/>
                </a:cubicBezTo>
                <a:cubicBezTo>
                  <a:pt x="778352" y="2194589"/>
                  <a:pt x="775940" y="2181526"/>
                  <a:pt x="770115" y="2169876"/>
                </a:cubicBezTo>
                <a:cubicBezTo>
                  <a:pt x="763473" y="2156593"/>
                  <a:pt x="751251" y="2146455"/>
                  <a:pt x="745401" y="2132805"/>
                </a:cubicBezTo>
                <a:cubicBezTo>
                  <a:pt x="733408" y="2104823"/>
                  <a:pt x="735712" y="2073351"/>
                  <a:pt x="720688" y="2046308"/>
                </a:cubicBezTo>
                <a:cubicBezTo>
                  <a:pt x="706264" y="2020344"/>
                  <a:pt x="687737" y="1996881"/>
                  <a:pt x="671261" y="1972168"/>
                </a:cubicBezTo>
                <a:cubicBezTo>
                  <a:pt x="663023" y="1959811"/>
                  <a:pt x="651243" y="1949186"/>
                  <a:pt x="646547" y="1935097"/>
                </a:cubicBezTo>
                <a:cubicBezTo>
                  <a:pt x="628664" y="1881449"/>
                  <a:pt x="643400" y="1907237"/>
                  <a:pt x="597120" y="1860957"/>
                </a:cubicBezTo>
                <a:cubicBezTo>
                  <a:pt x="593001" y="1844481"/>
                  <a:pt x="592358" y="1826720"/>
                  <a:pt x="584763" y="1811530"/>
                </a:cubicBezTo>
                <a:cubicBezTo>
                  <a:pt x="571480" y="1784964"/>
                  <a:pt x="535336" y="1737389"/>
                  <a:pt x="535336" y="1737389"/>
                </a:cubicBezTo>
                <a:cubicBezTo>
                  <a:pt x="513588" y="1672142"/>
                  <a:pt x="530204" y="1711155"/>
                  <a:pt x="473553" y="1626178"/>
                </a:cubicBezTo>
                <a:cubicBezTo>
                  <a:pt x="465315" y="1613821"/>
                  <a:pt x="453535" y="1603197"/>
                  <a:pt x="448839" y="1589108"/>
                </a:cubicBezTo>
                <a:cubicBezTo>
                  <a:pt x="419860" y="1502172"/>
                  <a:pt x="457576" y="1609496"/>
                  <a:pt x="411769" y="1502611"/>
                </a:cubicBezTo>
                <a:cubicBezTo>
                  <a:pt x="382062" y="1433295"/>
                  <a:pt x="421535" y="1498080"/>
                  <a:pt x="374698" y="1416114"/>
                </a:cubicBezTo>
                <a:cubicBezTo>
                  <a:pt x="367330" y="1403220"/>
                  <a:pt x="356627" y="1392326"/>
                  <a:pt x="349985" y="1379043"/>
                </a:cubicBezTo>
                <a:cubicBezTo>
                  <a:pt x="344160" y="1367393"/>
                  <a:pt x="343453" y="1353623"/>
                  <a:pt x="337628" y="1341973"/>
                </a:cubicBezTo>
                <a:cubicBezTo>
                  <a:pt x="330987" y="1328690"/>
                  <a:pt x="319556" y="1318186"/>
                  <a:pt x="312915" y="1304903"/>
                </a:cubicBezTo>
                <a:cubicBezTo>
                  <a:pt x="297066" y="1273204"/>
                  <a:pt x="284815" y="1182435"/>
                  <a:pt x="275844" y="1168978"/>
                </a:cubicBezTo>
                <a:lnTo>
                  <a:pt x="251131" y="1131908"/>
                </a:lnTo>
                <a:cubicBezTo>
                  <a:pt x="230603" y="1049798"/>
                  <a:pt x="230445" y="1043795"/>
                  <a:pt x="189347" y="934200"/>
                </a:cubicBezTo>
                <a:cubicBezTo>
                  <a:pt x="182879" y="916953"/>
                  <a:pt x="171890" y="901704"/>
                  <a:pt x="164634" y="884773"/>
                </a:cubicBezTo>
                <a:cubicBezTo>
                  <a:pt x="149346" y="849102"/>
                  <a:pt x="148848" y="826092"/>
                  <a:pt x="139920" y="785919"/>
                </a:cubicBezTo>
                <a:cubicBezTo>
                  <a:pt x="129577" y="739375"/>
                  <a:pt x="128966" y="740701"/>
                  <a:pt x="115207" y="699422"/>
                </a:cubicBezTo>
                <a:cubicBezTo>
                  <a:pt x="111088" y="670589"/>
                  <a:pt x="108562" y="641484"/>
                  <a:pt x="102850" y="612924"/>
                </a:cubicBezTo>
                <a:cubicBezTo>
                  <a:pt x="100296" y="600152"/>
                  <a:pt x="93047" y="588626"/>
                  <a:pt x="90493" y="575854"/>
                </a:cubicBezTo>
                <a:cubicBezTo>
                  <a:pt x="84781" y="547295"/>
                  <a:pt x="82924" y="518086"/>
                  <a:pt x="78136" y="489357"/>
                </a:cubicBezTo>
                <a:cubicBezTo>
                  <a:pt x="68194" y="429707"/>
                  <a:pt x="69340" y="438253"/>
                  <a:pt x="53423" y="390503"/>
                </a:cubicBezTo>
                <a:cubicBezTo>
                  <a:pt x="49304" y="345195"/>
                  <a:pt x="47500" y="299616"/>
                  <a:pt x="41066" y="254578"/>
                </a:cubicBezTo>
                <a:cubicBezTo>
                  <a:pt x="39224" y="241684"/>
                  <a:pt x="30850" y="230356"/>
                  <a:pt x="28709" y="217508"/>
                </a:cubicBezTo>
                <a:cubicBezTo>
                  <a:pt x="22577" y="180717"/>
                  <a:pt x="22024" y="143162"/>
                  <a:pt x="16353" y="106297"/>
                </a:cubicBezTo>
                <a:cubicBezTo>
                  <a:pt x="0" y="0"/>
                  <a:pt x="3996" y="113518"/>
                  <a:pt x="3996" y="7443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pitchFamily="32" charset="0"/>
              <a:buNone/>
              <a:tabLst/>
            </a:pPr>
            <a:endParaRPr kumimoji="0" lang="cs-CZ" sz="1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Verdana" pitchFamily="32" charset="0"/>
              <a:cs typeface="Arial Unicode MS" charset="0"/>
            </a:endParaRPr>
          </a:p>
        </p:txBody>
      </p:sp>
      <p:cxnSp>
        <p:nvCxnSpPr>
          <p:cNvPr id="22" name="Přímá spojovací šipka 21"/>
          <p:cNvCxnSpPr>
            <a:stCxn id="19" idx="3"/>
            <a:endCxn id="4" idx="2"/>
          </p:cNvCxnSpPr>
          <p:nvPr/>
        </p:nvCxnSpPr>
        <p:spPr bwMode="auto">
          <a:xfrm flipH="1" flipV="1">
            <a:off x="6072198" y="1857364"/>
            <a:ext cx="632512" cy="115511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Přímá spojovací šipka 23"/>
          <p:cNvCxnSpPr>
            <a:stCxn id="19" idx="3"/>
            <a:endCxn id="16" idx="1"/>
          </p:cNvCxnSpPr>
          <p:nvPr/>
        </p:nvCxnSpPr>
        <p:spPr bwMode="auto">
          <a:xfrm flipV="1">
            <a:off x="6704710" y="2393149"/>
            <a:ext cx="153306" cy="61932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Přímá spojovací šipka 25"/>
          <p:cNvCxnSpPr/>
          <p:nvPr/>
        </p:nvCxnSpPr>
        <p:spPr bwMode="auto">
          <a:xfrm rot="5400000" flipH="1" flipV="1">
            <a:off x="1035819" y="2821777"/>
            <a:ext cx="1357322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Sessions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 </a:t>
            </a:r>
            <a:r>
              <a:rPr lang="cs-CZ" dirty="0" err="1" smtClean="0"/>
              <a:t>Ajax</a:t>
            </a:r>
            <a:r>
              <a:rPr lang="cs-CZ" dirty="0" smtClean="0"/>
              <a:t> aplikací se stav aplikace ukládá u klienta.</a:t>
            </a:r>
          </a:p>
          <a:p>
            <a:r>
              <a:rPr lang="cs-CZ" dirty="0" smtClean="0"/>
              <a:t>Problém s obnovením celé stránky.</a:t>
            </a:r>
          </a:p>
          <a:p>
            <a:r>
              <a:rPr lang="cs-CZ" dirty="0" smtClean="0"/>
              <a:t>Potřeba udržování stavu i na serveru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Sessions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Obdélník 3"/>
          <p:cNvSpPr/>
          <p:nvPr/>
        </p:nvSpPr>
        <p:spPr bwMode="auto">
          <a:xfrm>
            <a:off x="1928794" y="4143380"/>
            <a:ext cx="3071834" cy="92869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l"/>
            <a:r>
              <a:rPr lang="cs-CZ" dirty="0" err="1" smtClean="0">
                <a:solidFill>
                  <a:schemeClr val="tx1"/>
                </a:solidFill>
              </a:rPr>
              <a:t>RemoteServiceServlet</a:t>
            </a:r>
            <a:endParaRPr lang="cs-CZ" dirty="0" smtClean="0">
              <a:solidFill>
                <a:schemeClr val="tx1"/>
              </a:solidFill>
            </a:endParaRPr>
          </a:p>
          <a:p>
            <a:pPr algn="ctr"/>
            <a:endParaRPr lang="cs-CZ" dirty="0" smtClean="0">
              <a:solidFill>
                <a:schemeClr val="tx1"/>
              </a:solidFill>
            </a:endParaRPr>
          </a:p>
          <a:p>
            <a:pPr algn="l"/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5" name="Obdélník 4"/>
          <p:cNvSpPr/>
          <p:nvPr/>
        </p:nvSpPr>
        <p:spPr bwMode="auto">
          <a:xfrm>
            <a:off x="1571604" y="2571744"/>
            <a:ext cx="3000396" cy="92869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l"/>
            <a:r>
              <a:rPr lang="cs-CZ" dirty="0" err="1" smtClean="0">
                <a:solidFill>
                  <a:schemeClr val="tx1"/>
                </a:solidFill>
              </a:rPr>
              <a:t>AbstractRemoteServiceServlet</a:t>
            </a:r>
            <a:endParaRPr lang="cs-CZ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 bwMode="auto">
          <a:xfrm>
            <a:off x="1214414" y="1142984"/>
            <a:ext cx="3000396" cy="92869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l"/>
            <a:r>
              <a:rPr lang="cs-CZ" dirty="0" err="1" smtClean="0">
                <a:solidFill>
                  <a:schemeClr val="tx1"/>
                </a:solidFill>
              </a:rPr>
              <a:t>HTTPServlet</a:t>
            </a:r>
            <a:endParaRPr lang="cs-CZ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cs-CZ" dirty="0" smtClean="0">
              <a:solidFill>
                <a:schemeClr val="tx1"/>
              </a:solidFill>
            </a:endParaRPr>
          </a:p>
        </p:txBody>
      </p:sp>
      <p:cxnSp>
        <p:nvCxnSpPr>
          <p:cNvPr id="8" name="Přímá spojovací šipka 7"/>
          <p:cNvCxnSpPr>
            <a:stCxn id="4" idx="0"/>
            <a:endCxn id="5" idx="2"/>
          </p:cNvCxnSpPr>
          <p:nvPr/>
        </p:nvCxnSpPr>
        <p:spPr bwMode="auto">
          <a:xfrm rot="16200000" flipV="1">
            <a:off x="2946786" y="3625454"/>
            <a:ext cx="642942" cy="39290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Přímá spojovací šipka 10"/>
          <p:cNvCxnSpPr>
            <a:stCxn id="5" idx="0"/>
            <a:endCxn id="6" idx="2"/>
          </p:cNvCxnSpPr>
          <p:nvPr/>
        </p:nvCxnSpPr>
        <p:spPr bwMode="auto">
          <a:xfrm rot="16200000" flipV="1">
            <a:off x="2643174" y="2143116"/>
            <a:ext cx="500066" cy="35719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Obdélník 9"/>
          <p:cNvSpPr/>
          <p:nvPr/>
        </p:nvSpPr>
        <p:spPr bwMode="auto">
          <a:xfrm>
            <a:off x="2428860" y="5643578"/>
            <a:ext cx="3071834" cy="92869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l"/>
            <a:r>
              <a:rPr lang="cs-CZ" dirty="0" err="1" smtClean="0">
                <a:solidFill>
                  <a:schemeClr val="tx1"/>
                </a:solidFill>
              </a:rPr>
              <a:t>PozpatkuServiceImpl</a:t>
            </a:r>
          </a:p>
        </p:txBody>
      </p:sp>
      <p:cxnSp>
        <p:nvCxnSpPr>
          <p:cNvPr id="13" name="Přímá spojovací šipka 12"/>
          <p:cNvCxnSpPr>
            <a:stCxn id="10" idx="0"/>
            <a:endCxn id="4" idx="2"/>
          </p:cNvCxnSpPr>
          <p:nvPr/>
        </p:nvCxnSpPr>
        <p:spPr bwMode="auto">
          <a:xfrm rot="16200000" flipV="1">
            <a:off x="3428992" y="5107793"/>
            <a:ext cx="571504" cy="50006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 se </a:t>
            </a:r>
            <a:r>
              <a:rPr lang="cs-CZ" dirty="0" err="1" smtClean="0"/>
              <a:t>session</a:t>
            </a:r>
            <a:r>
              <a:rPr lang="cs-CZ" dirty="0" smtClean="0"/>
              <a:t> na straně serveru</a:t>
            </a:r>
            <a:endParaRPr lang="cs-CZ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1406" y="857232"/>
            <a:ext cx="9072594" cy="4307655"/>
          </a:xfrm>
          <a:prstGeom prst="rect">
            <a:avLst/>
          </a:prstGeom>
          <a:solidFill>
            <a:srgbClr val="FCE2C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l"/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public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dirty="0" err="1" smtClean="0">
                <a:solidFill>
                  <a:srgbClr val="0000E6"/>
                </a:solidFill>
                <a:latin typeface="Times New Roman"/>
              </a:rPr>
              <a:t>class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PozpatkuServiceImpl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0000E6"/>
                </a:solidFill>
                <a:latin typeface="Times New Roman"/>
              </a:rPr>
              <a:t>extends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RemoteServiceServlet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0000E6"/>
                </a:solidFill>
                <a:latin typeface="Times New Roman"/>
              </a:rPr>
              <a:t>implements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PozpatkuService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{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600" b="1" dirty="0" smtClean="0">
                <a:solidFill>
                  <a:srgbClr val="0000E6"/>
                </a:solidFill>
                <a:latin typeface="Times New Roman"/>
              </a:rPr>
              <a:t>public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String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pozpatku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String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s) {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   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StringBuffer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reverse = </a:t>
            </a:r>
            <a:r>
              <a:rPr lang="cs-CZ" sz="1600" b="1" dirty="0" err="1" smtClean="0">
                <a:solidFill>
                  <a:srgbClr val="0000E6"/>
                </a:solidFill>
                <a:latin typeface="Times New Roman"/>
              </a:rPr>
              <a:t>new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StringBuffer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(s.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length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());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    </a:t>
            </a:r>
            <a:r>
              <a:rPr lang="cs-CZ" sz="1600" b="1" dirty="0" err="1" smtClean="0">
                <a:solidFill>
                  <a:srgbClr val="0000E6"/>
                </a:solidFill>
                <a:latin typeface="Times New Roman"/>
              </a:rPr>
              <a:t>for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(</a:t>
            </a:r>
            <a:r>
              <a:rPr lang="cs-CZ" sz="1600" b="1" dirty="0" err="1" smtClean="0">
                <a:solidFill>
                  <a:srgbClr val="0000E6"/>
                </a:solidFill>
                <a:latin typeface="Times New Roman"/>
              </a:rPr>
              <a:t>int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i = (s.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length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() - 1); i &gt;= 0; i--) {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        reverse.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append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(s.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charAt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(i));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    }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   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String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toReturn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= reverse.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toString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();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    </a:t>
            </a:r>
            <a:r>
              <a:rPr lang="cs-CZ" sz="1600" b="1" dirty="0" smtClean="0">
                <a:solidFill>
                  <a:srgbClr val="969696"/>
                </a:solidFill>
                <a:latin typeface="Times New Roman"/>
              </a:rPr>
              <a:t>// </a:t>
            </a:r>
            <a:r>
              <a:rPr lang="cs-CZ" sz="1600" b="1" dirty="0" err="1" smtClean="0">
                <a:solidFill>
                  <a:srgbClr val="969696"/>
                </a:solidFill>
                <a:latin typeface="Times New Roman"/>
              </a:rPr>
              <a:t>ulozim</a:t>
            </a:r>
            <a:r>
              <a:rPr lang="cs-CZ" sz="1600" b="1" dirty="0" smtClean="0">
                <a:solidFill>
                  <a:srgbClr val="969696"/>
                </a:solidFill>
                <a:latin typeface="Times New Roman"/>
              </a:rPr>
              <a:t> si </a:t>
            </a:r>
            <a:r>
              <a:rPr lang="cs-CZ" sz="1600" b="1" dirty="0" err="1" smtClean="0">
                <a:solidFill>
                  <a:srgbClr val="969696"/>
                </a:solidFill>
                <a:latin typeface="Times New Roman"/>
              </a:rPr>
              <a:t>posledni</a:t>
            </a:r>
            <a:r>
              <a:rPr lang="cs-CZ" sz="1600" b="1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969696"/>
                </a:solidFill>
                <a:latin typeface="Times New Roman"/>
              </a:rPr>
              <a:t>string</a:t>
            </a:r>
            <a:r>
              <a:rPr lang="cs-CZ" sz="1600" b="1" dirty="0" smtClean="0">
                <a:solidFill>
                  <a:srgbClr val="969696"/>
                </a:solidFill>
                <a:latin typeface="Times New Roman"/>
              </a:rPr>
              <a:t> do </a:t>
            </a:r>
            <a:r>
              <a:rPr lang="cs-CZ" sz="1600" b="1" dirty="0" err="1" smtClean="0">
                <a:solidFill>
                  <a:srgbClr val="969696"/>
                </a:solidFill>
                <a:latin typeface="Times New Roman"/>
              </a:rPr>
              <a:t>session</a:t>
            </a:r>
            <a:r>
              <a:rPr lang="cs-CZ" sz="1600" b="1" dirty="0" smtClean="0">
                <a:solidFill>
                  <a:srgbClr val="969696"/>
                </a:solidFill>
                <a:latin typeface="Times New Roman"/>
              </a:rPr>
              <a:t/>
            </a:r>
            <a:br>
              <a:rPr lang="cs-CZ" sz="1600" b="1" dirty="0" smtClean="0">
                <a:solidFill>
                  <a:srgbClr val="969696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   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getThreadLocalRequest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().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getSession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().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setAttribute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1600" b="1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600" b="1" dirty="0" err="1" smtClean="0">
                <a:solidFill>
                  <a:srgbClr val="CE7B00"/>
                </a:solidFill>
                <a:latin typeface="Times New Roman"/>
              </a:rPr>
              <a:t>lastString</a:t>
            </a:r>
            <a:r>
              <a:rPr lang="cs-CZ" sz="1600" b="1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toReturn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);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    </a:t>
            </a:r>
            <a:r>
              <a:rPr lang="cs-CZ" sz="1600" b="1" dirty="0" err="1" smtClean="0">
                <a:solidFill>
                  <a:srgbClr val="0000E6"/>
                </a:solidFill>
                <a:latin typeface="Times New Roman"/>
              </a:rPr>
              <a:t>return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toReturn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;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}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600" b="1" dirty="0" smtClean="0">
                <a:solidFill>
                  <a:srgbClr val="0000E6"/>
                </a:solidFill>
                <a:latin typeface="Times New Roman"/>
              </a:rPr>
              <a:t>public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String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getLast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() {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    </a:t>
            </a:r>
            <a:r>
              <a:rPr lang="cs-CZ" sz="1600" b="1" dirty="0" err="1" smtClean="0">
                <a:solidFill>
                  <a:srgbClr val="0000E6"/>
                </a:solidFill>
                <a:latin typeface="Times New Roman"/>
              </a:rPr>
              <a:t>return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(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String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)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getThreadLocalRequest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().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getSession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().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getAttribute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1600" b="1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600" b="1" dirty="0" err="1" smtClean="0">
                <a:solidFill>
                  <a:srgbClr val="CE7B00"/>
                </a:solidFill>
                <a:latin typeface="Times New Roman"/>
              </a:rPr>
              <a:t>lastString</a:t>
            </a:r>
            <a:r>
              <a:rPr lang="cs-CZ" sz="1600" b="1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);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}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}</a:t>
            </a:r>
            <a:endParaRPr lang="cs-CZ" sz="2000" b="1" dirty="0" smtClea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" name="Obdélníkový popisek 6"/>
          <p:cNvSpPr/>
          <p:nvPr/>
        </p:nvSpPr>
        <p:spPr bwMode="auto">
          <a:xfrm>
            <a:off x="6143636" y="1857364"/>
            <a:ext cx="1785950" cy="428628"/>
          </a:xfrm>
          <a:prstGeom prst="wedgeRectCallout">
            <a:avLst>
              <a:gd name="adj1" fmla="val -131225"/>
              <a:gd name="adj2" fmla="val 217146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rtlCol="0" anchor="t" anchorCtr="1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Nastavení </a:t>
            </a:r>
            <a:r>
              <a:rPr lang="cs-CZ" dirty="0" err="1" smtClean="0">
                <a:solidFill>
                  <a:schemeClr val="tx1"/>
                </a:solidFill>
              </a:rPr>
              <a:t>session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8" name="Obdélníkový popisek 7"/>
          <p:cNvSpPr/>
          <p:nvPr/>
        </p:nvSpPr>
        <p:spPr bwMode="auto">
          <a:xfrm>
            <a:off x="6429388" y="4857760"/>
            <a:ext cx="1785950" cy="428628"/>
          </a:xfrm>
          <a:prstGeom prst="wedgeRectCallout">
            <a:avLst>
              <a:gd name="adj1" fmla="val -142830"/>
              <a:gd name="adj2" fmla="val -90052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rtlCol="0" anchor="t" anchorCtr="1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Čtení </a:t>
            </a:r>
            <a:r>
              <a:rPr lang="cs-CZ" dirty="0" err="1" smtClean="0">
                <a:solidFill>
                  <a:schemeClr val="tx1"/>
                </a:solidFill>
              </a:rPr>
              <a:t>session</a:t>
            </a:r>
            <a:endParaRPr lang="cs-CZ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GWT a historie v prohlížeči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Problém: </a:t>
            </a:r>
            <a:r>
              <a:rPr lang="cs-CZ" dirty="0" err="1" smtClean="0"/>
              <a:t>Ajax</a:t>
            </a:r>
            <a:r>
              <a:rPr lang="cs-CZ" dirty="0" smtClean="0"/>
              <a:t> aplikace negenerují historii viditelnou pro prohlížeč</a:t>
            </a:r>
          </a:p>
          <a:p>
            <a:r>
              <a:rPr lang="cs-CZ" dirty="0" smtClean="0"/>
              <a:t>Řešení v GWT: </a:t>
            </a:r>
            <a:r>
              <a:rPr lang="cs-CZ" dirty="0" err="1" smtClean="0"/>
              <a:t>iframe</a:t>
            </a:r>
            <a:r>
              <a:rPr lang="cs-CZ" dirty="0" smtClean="0"/>
              <a:t>, ve kterém se historie bude schovávat</a:t>
            </a:r>
          </a:p>
          <a:p>
            <a:r>
              <a:rPr lang="cs-CZ" dirty="0" smtClean="0"/>
              <a:t>Jak to funguje: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 smtClean="0"/>
              <a:t>Do HTML se vloží </a:t>
            </a:r>
            <a:r>
              <a:rPr lang="cs-CZ" dirty="0" err="1" smtClean="0"/>
              <a:t>iframe</a:t>
            </a:r>
            <a:endParaRPr lang="cs-CZ" dirty="0" smtClean="0"/>
          </a:p>
          <a:p>
            <a:pPr marL="914400" lvl="1" indent="-457200">
              <a:buFont typeface="+mj-lt"/>
              <a:buAutoNum type="arabicPeriod"/>
            </a:pPr>
            <a:r>
              <a:rPr lang="cs-CZ" dirty="0" smtClean="0"/>
              <a:t>Na základě události X si do historie aktivně zapíšeme nějaký údaj (</a:t>
            </a:r>
            <a:r>
              <a:rPr lang="cs-CZ" dirty="0" err="1" smtClean="0"/>
              <a:t>String</a:t>
            </a:r>
            <a:r>
              <a:rPr lang="cs-CZ" dirty="0" smtClean="0"/>
              <a:t>)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 smtClean="0"/>
              <a:t>Na událost posunu v historii reaguji tak, že si z historie „vytáhnu“ příslušný </a:t>
            </a:r>
            <a:r>
              <a:rPr lang="cs-CZ" dirty="0" err="1" smtClean="0"/>
              <a:t>string</a:t>
            </a:r>
            <a:r>
              <a:rPr lang="cs-CZ" dirty="0" smtClean="0"/>
              <a:t> a podle něj nastavím aplikaci do příslušného stavu.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cs-CZ" dirty="0" smtClean="0"/>
              <a:t>Do HTML se vloží </a:t>
            </a:r>
            <a:r>
              <a:rPr lang="cs-CZ" dirty="0" err="1" smtClean="0"/>
              <a:t>iframe</a:t>
            </a:r>
            <a:endParaRPr lang="cs-CZ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406" y="857232"/>
            <a:ext cx="8858312" cy="3064366"/>
          </a:xfrm>
          <a:prstGeom prst="rect">
            <a:avLst/>
          </a:prstGeom>
          <a:solidFill>
            <a:srgbClr val="FCE2C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l"/>
            <a:r>
              <a:rPr lang="cs-CZ" sz="1600" dirty="0" smtClean="0">
                <a:solidFill>
                  <a:srgbClr val="628FB5"/>
                </a:solidFill>
                <a:latin typeface="Times New Roman"/>
              </a:rPr>
              <a:t>&lt;!DOCTYPE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dirty="0" smtClean="0">
                <a:solidFill>
                  <a:srgbClr val="628FB5"/>
                </a:solidFill>
                <a:latin typeface="Times New Roman"/>
              </a:rPr>
              <a:t>HTML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dirty="0" smtClean="0">
                <a:solidFill>
                  <a:srgbClr val="628FB5"/>
                </a:solidFill>
                <a:latin typeface="Times New Roman"/>
              </a:rPr>
              <a:t>PUBLIC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dirty="0" smtClean="0">
                <a:solidFill>
                  <a:srgbClr val="628FB5"/>
                </a:solidFill>
                <a:latin typeface="Times New Roman"/>
              </a:rPr>
              <a:t>"-//W3C//DTD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dirty="0" smtClean="0">
                <a:solidFill>
                  <a:srgbClr val="628FB5"/>
                </a:solidFill>
                <a:latin typeface="Times New Roman"/>
              </a:rPr>
              <a:t>HTML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dirty="0" smtClean="0">
                <a:solidFill>
                  <a:srgbClr val="628FB5"/>
                </a:solidFill>
                <a:latin typeface="Times New Roman"/>
              </a:rPr>
              <a:t>4.01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dirty="0" err="1" smtClean="0">
                <a:solidFill>
                  <a:srgbClr val="628FB5"/>
                </a:solidFill>
                <a:latin typeface="Times New Roman"/>
              </a:rPr>
              <a:t>Transitional</a:t>
            </a:r>
            <a:r>
              <a:rPr lang="cs-CZ" sz="1600" dirty="0" smtClean="0">
                <a:solidFill>
                  <a:srgbClr val="628FB5"/>
                </a:solidFill>
                <a:latin typeface="Times New Roman"/>
              </a:rPr>
              <a:t>//EN"&gt;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&lt;</a:t>
            </a:r>
            <a:r>
              <a:rPr lang="cs-CZ" sz="1600" dirty="0" err="1" smtClean="0">
                <a:solidFill>
                  <a:srgbClr val="0000E6"/>
                </a:solidFill>
                <a:latin typeface="Times New Roman"/>
              </a:rPr>
              <a:t>html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&gt;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&lt;</a:t>
            </a:r>
            <a:r>
              <a:rPr lang="cs-CZ" sz="1600" dirty="0" err="1" smtClean="0">
                <a:solidFill>
                  <a:srgbClr val="0000E6"/>
                </a:solidFill>
                <a:latin typeface="Times New Roman"/>
              </a:rPr>
              <a:t>head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&gt;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       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&lt;meta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dirty="0" err="1" smtClean="0">
                <a:solidFill>
                  <a:srgbClr val="009900"/>
                </a:solidFill>
                <a:latin typeface="Times New Roman"/>
              </a:rPr>
              <a:t>name</a:t>
            </a:r>
            <a:r>
              <a:rPr lang="cs-CZ" sz="1600" dirty="0" smtClean="0">
                <a:solidFill>
                  <a:srgbClr val="009900"/>
                </a:solidFill>
                <a:latin typeface="Times New Roman"/>
              </a:rPr>
              <a:t>=</a:t>
            </a:r>
            <a:r>
              <a:rPr lang="cs-CZ" sz="1600" dirty="0" smtClean="0">
                <a:solidFill>
                  <a:srgbClr val="CE7B00"/>
                </a:solidFill>
                <a:latin typeface="Times New Roman"/>
              </a:rPr>
              <a:t>'</a:t>
            </a:r>
            <a:r>
              <a:rPr lang="cs-CZ" sz="1600" dirty="0" err="1" smtClean="0">
                <a:solidFill>
                  <a:srgbClr val="CE7B00"/>
                </a:solidFill>
                <a:latin typeface="Times New Roman"/>
              </a:rPr>
              <a:t>gwt</a:t>
            </a:r>
            <a:r>
              <a:rPr lang="cs-CZ" sz="1600" dirty="0" smtClean="0">
                <a:solidFill>
                  <a:srgbClr val="CE7B00"/>
                </a:solidFill>
                <a:latin typeface="Times New Roman"/>
              </a:rPr>
              <a:t>:module'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dirty="0" err="1" smtClean="0">
                <a:solidFill>
                  <a:srgbClr val="009900"/>
                </a:solidFill>
                <a:latin typeface="Times New Roman"/>
              </a:rPr>
              <a:t>content</a:t>
            </a:r>
            <a:r>
              <a:rPr lang="cs-CZ" sz="1600" dirty="0" smtClean="0">
                <a:solidFill>
                  <a:srgbClr val="009900"/>
                </a:solidFill>
                <a:latin typeface="Times New Roman"/>
              </a:rPr>
              <a:t>=</a:t>
            </a:r>
            <a:r>
              <a:rPr lang="cs-CZ" sz="1600" dirty="0" smtClean="0">
                <a:solidFill>
                  <a:srgbClr val="CE7B00"/>
                </a:solidFill>
                <a:latin typeface="Times New Roman"/>
              </a:rPr>
              <a:t>'</a:t>
            </a:r>
            <a:r>
              <a:rPr lang="cs-CZ" sz="1600" dirty="0" err="1" smtClean="0">
                <a:solidFill>
                  <a:srgbClr val="CE7B00"/>
                </a:solidFill>
                <a:latin typeface="Times New Roman"/>
              </a:rPr>
              <a:t>cz.cvut.fel.</a:t>
            </a:r>
            <a:r>
              <a:rPr lang="cs-CZ" sz="1600" dirty="0" err="1" smtClean="0">
                <a:solidFill>
                  <a:srgbClr val="000000"/>
                </a:solidFill>
                <a:latin typeface="Times New Roman"/>
              </a:rPr>
              <a:t>Main</a:t>
            </a:r>
            <a:r>
              <a:rPr lang="cs-CZ" sz="1600" dirty="0" smtClean="0">
                <a:solidFill>
                  <a:srgbClr val="CE7B00"/>
                </a:solidFill>
                <a:latin typeface="Times New Roman"/>
              </a:rPr>
              <a:t>=</a:t>
            </a:r>
            <a:r>
              <a:rPr lang="cs-CZ" sz="1600" dirty="0" err="1" smtClean="0">
                <a:solidFill>
                  <a:srgbClr val="CE7B00"/>
                </a:solidFill>
                <a:latin typeface="Times New Roman"/>
              </a:rPr>
              <a:t>cz.cvut.fel.</a:t>
            </a:r>
            <a:r>
              <a:rPr lang="cs-CZ" sz="1600" dirty="0" err="1" smtClean="0">
                <a:solidFill>
                  <a:srgbClr val="000000"/>
                </a:solidFill>
                <a:latin typeface="Times New Roman"/>
              </a:rPr>
              <a:t>Main</a:t>
            </a:r>
            <a:r>
              <a:rPr lang="cs-CZ" sz="1600" dirty="0" smtClean="0">
                <a:solidFill>
                  <a:srgbClr val="CE7B00"/>
                </a:solidFill>
                <a:latin typeface="Times New Roman"/>
              </a:rPr>
              <a:t>'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&gt;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       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&lt;</a:t>
            </a:r>
            <a:r>
              <a:rPr lang="cs-CZ" sz="1600" dirty="0" err="1" smtClean="0">
                <a:solidFill>
                  <a:srgbClr val="0000E6"/>
                </a:solidFill>
                <a:latin typeface="Times New Roman"/>
              </a:rPr>
              <a:t>title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&gt;</a:t>
            </a:r>
            <a:r>
              <a:rPr lang="cs-CZ" sz="1600" dirty="0" err="1" smtClean="0">
                <a:solidFill>
                  <a:srgbClr val="000000"/>
                </a:solidFill>
                <a:latin typeface="Times New Roman"/>
              </a:rPr>
              <a:t>Main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&lt;/</a:t>
            </a:r>
            <a:r>
              <a:rPr lang="cs-CZ" sz="1600" dirty="0" err="1" smtClean="0">
                <a:solidFill>
                  <a:srgbClr val="0000E6"/>
                </a:solidFill>
                <a:latin typeface="Times New Roman"/>
              </a:rPr>
              <a:t>title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&gt;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&lt;/</a:t>
            </a:r>
            <a:r>
              <a:rPr lang="cs-CZ" sz="1600" dirty="0" err="1" smtClean="0">
                <a:solidFill>
                  <a:srgbClr val="0000E6"/>
                </a:solidFill>
                <a:latin typeface="Times New Roman"/>
              </a:rPr>
              <a:t>head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&gt;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&lt;body&gt;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       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&lt;</a:t>
            </a:r>
            <a:r>
              <a:rPr lang="cs-CZ" sz="1600" dirty="0" err="1" smtClean="0">
                <a:solidFill>
                  <a:srgbClr val="0000E6"/>
                </a:solidFill>
                <a:latin typeface="Times New Roman"/>
              </a:rPr>
              <a:t>script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dirty="0" smtClean="0">
                <a:solidFill>
                  <a:srgbClr val="009900"/>
                </a:solidFill>
                <a:latin typeface="Times New Roman"/>
              </a:rPr>
              <a:t>type=</a:t>
            </a:r>
            <a:r>
              <a:rPr lang="cs-CZ" sz="1600" dirty="0" smtClean="0">
                <a:solidFill>
                  <a:srgbClr val="CE7B00"/>
                </a:solidFill>
                <a:latin typeface="Times New Roman"/>
              </a:rPr>
              <a:t>"text/</a:t>
            </a:r>
            <a:r>
              <a:rPr lang="cs-CZ" sz="1600" dirty="0" err="1" smtClean="0">
                <a:solidFill>
                  <a:srgbClr val="CE7B00"/>
                </a:solidFill>
                <a:latin typeface="Times New Roman"/>
              </a:rPr>
              <a:t>javascript</a:t>
            </a:r>
            <a:r>
              <a:rPr lang="cs-CZ" sz="1600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 </a:t>
            </a:r>
            <a:r>
              <a:rPr lang="cs-CZ" sz="1600" dirty="0" err="1" smtClean="0">
                <a:solidFill>
                  <a:srgbClr val="009900"/>
                </a:solidFill>
                <a:latin typeface="Times New Roman"/>
              </a:rPr>
              <a:t>src</a:t>
            </a:r>
            <a:r>
              <a:rPr lang="cs-CZ" sz="1600" dirty="0" smtClean="0">
                <a:solidFill>
                  <a:srgbClr val="009900"/>
                </a:solidFill>
                <a:latin typeface="Times New Roman"/>
              </a:rPr>
              <a:t>=</a:t>
            </a:r>
            <a:r>
              <a:rPr lang="cs-CZ" sz="1600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600" dirty="0" err="1" smtClean="0">
                <a:solidFill>
                  <a:srgbClr val="CE7B00"/>
                </a:solidFill>
                <a:latin typeface="Times New Roman"/>
              </a:rPr>
              <a:t>cz.cvut.fel.</a:t>
            </a:r>
            <a:r>
              <a:rPr lang="cs-CZ" sz="1600" dirty="0" err="1" smtClean="0">
                <a:solidFill>
                  <a:srgbClr val="000000"/>
                </a:solidFill>
                <a:latin typeface="Times New Roman"/>
              </a:rPr>
              <a:t>Main</a:t>
            </a:r>
            <a:r>
              <a:rPr lang="cs-CZ" sz="1600" dirty="0" smtClean="0">
                <a:solidFill>
                  <a:srgbClr val="CE7B00"/>
                </a:solidFill>
                <a:latin typeface="Times New Roman"/>
              </a:rPr>
              <a:t>/</a:t>
            </a:r>
            <a:r>
              <a:rPr lang="cs-CZ" sz="1600" dirty="0" err="1" smtClean="0">
                <a:solidFill>
                  <a:srgbClr val="CE7B00"/>
                </a:solidFill>
                <a:latin typeface="Times New Roman"/>
              </a:rPr>
              <a:t>cz.cvut.fel.</a:t>
            </a:r>
            <a:r>
              <a:rPr lang="cs-CZ" sz="1600" dirty="0" err="1" smtClean="0">
                <a:solidFill>
                  <a:srgbClr val="000000"/>
                </a:solidFill>
                <a:latin typeface="Times New Roman"/>
              </a:rPr>
              <a:t>Main</a:t>
            </a:r>
            <a:r>
              <a:rPr lang="cs-CZ" sz="1600" dirty="0" err="1" smtClean="0">
                <a:solidFill>
                  <a:srgbClr val="CE7B00"/>
                </a:solidFill>
                <a:latin typeface="Times New Roman"/>
              </a:rPr>
              <a:t>.nocache.js</a:t>
            </a:r>
            <a:r>
              <a:rPr lang="cs-CZ" sz="1600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&gt;&lt;/</a:t>
            </a:r>
            <a:r>
              <a:rPr lang="cs-CZ" sz="1600" dirty="0" err="1" smtClean="0">
                <a:solidFill>
                  <a:srgbClr val="0000E6"/>
                </a:solidFill>
                <a:latin typeface="Times New Roman"/>
              </a:rPr>
              <a:t>script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&gt;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       </a:t>
            </a:r>
            <a:r>
              <a:rPr lang="cs-CZ" sz="1600" dirty="0" smtClean="0">
                <a:solidFill>
                  <a:srgbClr val="969696"/>
                </a:solidFill>
                <a:latin typeface="Times New Roman"/>
              </a:rPr>
              <a:t>&lt;!-- </a:t>
            </a:r>
            <a:r>
              <a:rPr lang="cs-CZ" sz="1600" dirty="0" err="1" smtClean="0">
                <a:solidFill>
                  <a:srgbClr val="969696"/>
                </a:solidFill>
                <a:latin typeface="Times New Roman"/>
              </a:rPr>
              <a:t>include</a:t>
            </a:r>
            <a:r>
              <a:rPr lang="cs-CZ" sz="16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600" dirty="0" err="1" smtClean="0">
                <a:solidFill>
                  <a:srgbClr val="969696"/>
                </a:solidFill>
                <a:latin typeface="Times New Roman"/>
              </a:rPr>
              <a:t>this</a:t>
            </a:r>
            <a:r>
              <a:rPr lang="cs-CZ" sz="16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600" dirty="0" err="1" smtClean="0">
                <a:solidFill>
                  <a:srgbClr val="969696"/>
                </a:solidFill>
                <a:latin typeface="Times New Roman"/>
              </a:rPr>
              <a:t>if</a:t>
            </a:r>
            <a:r>
              <a:rPr lang="cs-CZ" sz="16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600" dirty="0" err="1" smtClean="0">
                <a:solidFill>
                  <a:srgbClr val="969696"/>
                </a:solidFill>
                <a:latin typeface="Times New Roman"/>
              </a:rPr>
              <a:t>you</a:t>
            </a:r>
            <a:r>
              <a:rPr lang="cs-CZ" sz="16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600" dirty="0" err="1" smtClean="0">
                <a:solidFill>
                  <a:srgbClr val="969696"/>
                </a:solidFill>
                <a:latin typeface="Times New Roman"/>
              </a:rPr>
              <a:t>want</a:t>
            </a:r>
            <a:r>
              <a:rPr lang="cs-CZ" sz="16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600" dirty="0" err="1" smtClean="0">
                <a:solidFill>
                  <a:srgbClr val="969696"/>
                </a:solidFill>
                <a:latin typeface="Times New Roman"/>
              </a:rPr>
              <a:t>history</a:t>
            </a:r>
            <a:r>
              <a:rPr lang="cs-CZ" sz="1600" dirty="0" smtClean="0">
                <a:solidFill>
                  <a:srgbClr val="969696"/>
                </a:solidFill>
                <a:latin typeface="Times New Roman"/>
              </a:rPr>
              <a:t> support --&gt;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       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&lt;</a:t>
            </a:r>
            <a:r>
              <a:rPr lang="cs-CZ" sz="1600" dirty="0" err="1" smtClean="0">
                <a:solidFill>
                  <a:srgbClr val="0000E6"/>
                </a:solidFill>
                <a:latin typeface="Times New Roman"/>
              </a:rPr>
              <a:t>iframe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dirty="0" smtClean="0">
                <a:solidFill>
                  <a:srgbClr val="009900"/>
                </a:solidFill>
                <a:latin typeface="Times New Roman"/>
              </a:rPr>
              <a:t>id=</a:t>
            </a:r>
            <a:r>
              <a:rPr lang="cs-CZ" sz="1600" dirty="0" smtClean="0">
                <a:solidFill>
                  <a:srgbClr val="CE7B00"/>
                </a:solidFill>
                <a:latin typeface="Times New Roman"/>
              </a:rPr>
              <a:t>"__</a:t>
            </a:r>
            <a:r>
              <a:rPr lang="cs-CZ" sz="1600" dirty="0" err="1" smtClean="0">
                <a:solidFill>
                  <a:srgbClr val="CE7B00"/>
                </a:solidFill>
                <a:latin typeface="Times New Roman"/>
              </a:rPr>
              <a:t>gwt</a:t>
            </a:r>
            <a:r>
              <a:rPr lang="cs-CZ" sz="1600" dirty="0" smtClean="0">
                <a:solidFill>
                  <a:srgbClr val="CE7B00"/>
                </a:solidFill>
                <a:latin typeface="Times New Roman"/>
              </a:rPr>
              <a:t>_</a:t>
            </a:r>
            <a:r>
              <a:rPr lang="cs-CZ" sz="1600" dirty="0" err="1" smtClean="0">
                <a:solidFill>
                  <a:srgbClr val="CE7B00"/>
                </a:solidFill>
                <a:latin typeface="Times New Roman"/>
              </a:rPr>
              <a:t>historyFrame</a:t>
            </a:r>
            <a:r>
              <a:rPr lang="cs-CZ" sz="1600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dirty="0" smtClean="0">
                <a:solidFill>
                  <a:srgbClr val="009900"/>
                </a:solidFill>
                <a:latin typeface="Times New Roman"/>
              </a:rPr>
              <a:t>style=</a:t>
            </a:r>
            <a:r>
              <a:rPr lang="cs-CZ" sz="1600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600" dirty="0" err="1" smtClean="0">
                <a:solidFill>
                  <a:srgbClr val="0000FF"/>
                </a:solidFill>
                <a:latin typeface="Times New Roman"/>
              </a:rPr>
              <a:t>width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:0;</a:t>
            </a:r>
            <a:r>
              <a:rPr lang="cs-CZ" sz="1600" dirty="0" err="1" smtClean="0">
                <a:solidFill>
                  <a:srgbClr val="0000FF"/>
                </a:solidFill>
                <a:latin typeface="Times New Roman"/>
              </a:rPr>
              <a:t>height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:0;</a:t>
            </a:r>
            <a:r>
              <a:rPr lang="cs-CZ" sz="1600" dirty="0" err="1" smtClean="0">
                <a:solidFill>
                  <a:srgbClr val="0000FF"/>
                </a:solidFill>
                <a:latin typeface="Times New Roman"/>
              </a:rPr>
              <a:t>border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:0</a:t>
            </a:r>
            <a:r>
              <a:rPr lang="cs-CZ" sz="1600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&gt;&lt;/</a:t>
            </a:r>
            <a:r>
              <a:rPr lang="cs-CZ" sz="1600" dirty="0" err="1" smtClean="0">
                <a:solidFill>
                  <a:srgbClr val="0000E6"/>
                </a:solidFill>
                <a:latin typeface="Times New Roman"/>
              </a:rPr>
              <a:t>iframe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&gt;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&lt;/body&gt;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&lt;/</a:t>
            </a:r>
            <a:r>
              <a:rPr lang="cs-CZ" sz="1600" dirty="0" err="1" smtClean="0">
                <a:solidFill>
                  <a:srgbClr val="0000E6"/>
                </a:solidFill>
                <a:latin typeface="Times New Roman"/>
              </a:rPr>
              <a:t>html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&gt;</a:t>
            </a:r>
            <a:endParaRPr lang="cs-CZ" sz="2000" b="1" dirty="0" smtClea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Vývojový diagram: postup 4"/>
          <p:cNvSpPr/>
          <p:nvPr/>
        </p:nvSpPr>
        <p:spPr bwMode="auto">
          <a:xfrm>
            <a:off x="428596" y="3094480"/>
            <a:ext cx="6929486" cy="285752"/>
          </a:xfrm>
          <a:prstGeom prst="flowChartProcess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endParaRPr lang="cs-CZ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0988" y="-118872"/>
            <a:ext cx="8583612" cy="995346"/>
          </a:xfrm>
        </p:spPr>
        <p:txBody>
          <a:bodyPr/>
          <a:lstStyle/>
          <a:p>
            <a:pPr lvl="1"/>
            <a:r>
              <a:rPr lang="cs-CZ" dirty="0" smtClean="0"/>
              <a:t>Na základě události X si do historie aktivně zapíšeme nějaký údaj (</a:t>
            </a:r>
            <a:r>
              <a:rPr lang="cs-CZ" dirty="0" err="1" smtClean="0"/>
              <a:t>String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71406" y="1007576"/>
            <a:ext cx="8858312" cy="1572419"/>
          </a:xfrm>
          <a:prstGeom prst="rect">
            <a:avLst/>
          </a:prstGeom>
          <a:solidFill>
            <a:srgbClr val="FCE2C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l"/>
            <a:r>
              <a:rPr lang="cs-CZ" sz="1600" dirty="0" err="1" smtClean="0">
                <a:solidFill>
                  <a:srgbClr val="000000"/>
                </a:solidFill>
                <a:latin typeface="Times New Roman"/>
              </a:rPr>
              <a:t>textbox.addValueChangeHandler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1600" dirty="0" err="1" smtClean="0">
                <a:solidFill>
                  <a:srgbClr val="0000E6"/>
                </a:solidFill>
                <a:latin typeface="Times New Roman"/>
              </a:rPr>
              <a:t>new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dirty="0" err="1" smtClean="0">
                <a:solidFill>
                  <a:srgbClr val="000000"/>
                </a:solidFill>
                <a:latin typeface="Times New Roman"/>
              </a:rPr>
              <a:t>ValueChangeHandler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&lt;</a:t>
            </a:r>
            <a:r>
              <a:rPr lang="cs-CZ" sz="1600" dirty="0" err="1" smtClean="0">
                <a:solidFill>
                  <a:srgbClr val="000000"/>
                </a:solidFill>
                <a:latin typeface="Times New Roman"/>
              </a:rPr>
              <a:t>String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&gt;() {</a:t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           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public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dirty="0" err="1" smtClean="0">
                <a:solidFill>
                  <a:srgbClr val="0000E6"/>
                </a:solidFill>
                <a:latin typeface="Times New Roman"/>
              </a:rPr>
              <a:t>void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onValueChange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ValueChangeEvent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&lt;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String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&gt;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event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) {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           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History.newItem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1600" b="1" dirty="0" smtClean="0">
                <a:solidFill>
                  <a:srgbClr val="CE7B00"/>
                </a:solidFill>
                <a:latin typeface="Times New Roman"/>
              </a:rPr>
              <a:t>"text_"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+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event.getValue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());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        }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    });</a:t>
            </a:r>
            <a:endParaRPr lang="cs-CZ" sz="2000" b="1" dirty="0" smtClean="0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0988" y="76200"/>
            <a:ext cx="8583612" cy="1566850"/>
          </a:xfrm>
        </p:spPr>
        <p:txBody>
          <a:bodyPr/>
          <a:lstStyle/>
          <a:p>
            <a:r>
              <a:rPr lang="cs-CZ" dirty="0" smtClean="0"/>
              <a:t>Na událost posunu v historii reaguji tak, že si z historie „vytáhnu“ příslušný </a:t>
            </a:r>
            <a:r>
              <a:rPr lang="cs-CZ" dirty="0" err="1" smtClean="0"/>
              <a:t>string</a:t>
            </a:r>
            <a:r>
              <a:rPr lang="cs-CZ" dirty="0" smtClean="0"/>
              <a:t> a podle něj nastavím aplikaci do příslušného stavu</a:t>
            </a:r>
            <a:endParaRPr lang="cs-CZ" dirty="0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71406" y="1714488"/>
            <a:ext cx="8858312" cy="4307655"/>
          </a:xfrm>
          <a:prstGeom prst="rect">
            <a:avLst/>
          </a:prstGeom>
          <a:solidFill>
            <a:srgbClr val="FCE2C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l"/>
            <a:r>
              <a:rPr lang="cs-CZ" sz="1600" dirty="0" err="1" smtClean="0">
                <a:solidFill>
                  <a:srgbClr val="000000"/>
                </a:solidFill>
                <a:latin typeface="Times New Roman"/>
              </a:rPr>
              <a:t>History.addValueChangeHandler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1600" dirty="0" err="1" smtClean="0">
                <a:solidFill>
                  <a:srgbClr val="0000E6"/>
                </a:solidFill>
                <a:latin typeface="Times New Roman"/>
              </a:rPr>
              <a:t>new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dirty="0" err="1" smtClean="0">
                <a:solidFill>
                  <a:srgbClr val="000000"/>
                </a:solidFill>
                <a:latin typeface="Times New Roman"/>
              </a:rPr>
              <a:t>ValueChangeHandler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&lt;</a:t>
            </a:r>
            <a:r>
              <a:rPr lang="cs-CZ" sz="1600" dirty="0" err="1" smtClean="0">
                <a:solidFill>
                  <a:srgbClr val="000000"/>
                </a:solidFill>
                <a:latin typeface="Times New Roman"/>
              </a:rPr>
              <a:t>String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&gt;() {</a:t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           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public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dirty="0" err="1" smtClean="0">
                <a:solidFill>
                  <a:srgbClr val="0000E6"/>
                </a:solidFill>
                <a:latin typeface="Times New Roman"/>
              </a:rPr>
              <a:t>void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onValueChange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ValueChangeEvent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&lt;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String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&gt;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event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) {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           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String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historyToken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=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event.getValue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();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            </a:t>
            </a:r>
            <a:r>
              <a:rPr lang="cs-CZ" sz="1600" b="1" dirty="0" smtClean="0">
                <a:solidFill>
                  <a:srgbClr val="969696"/>
                </a:solidFill>
                <a:latin typeface="Times New Roman"/>
              </a:rPr>
              <a:t>// </a:t>
            </a:r>
            <a:r>
              <a:rPr lang="cs-CZ" sz="1600" b="1" dirty="0" err="1" smtClean="0">
                <a:solidFill>
                  <a:srgbClr val="969696"/>
                </a:solidFill>
                <a:latin typeface="Times New Roman"/>
              </a:rPr>
              <a:t>Parse</a:t>
            </a:r>
            <a:r>
              <a:rPr lang="cs-CZ" sz="1600" b="1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969696"/>
                </a:solidFill>
                <a:latin typeface="Times New Roman"/>
              </a:rPr>
              <a:t>the</a:t>
            </a:r>
            <a:r>
              <a:rPr lang="cs-CZ" sz="1600" b="1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969696"/>
                </a:solidFill>
                <a:latin typeface="Times New Roman"/>
              </a:rPr>
              <a:t>history</a:t>
            </a:r>
            <a:r>
              <a:rPr lang="cs-CZ" sz="1600" b="1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969696"/>
                </a:solidFill>
                <a:latin typeface="Times New Roman"/>
              </a:rPr>
              <a:t>token</a:t>
            </a:r>
            <a:r>
              <a:rPr lang="cs-CZ" sz="1600" b="1" dirty="0" smtClean="0">
                <a:solidFill>
                  <a:srgbClr val="969696"/>
                </a:solidFill>
                <a:latin typeface="Times New Roman"/>
              </a:rPr>
              <a:t/>
            </a:r>
            <a:br>
              <a:rPr lang="cs-CZ" sz="1600" b="1" dirty="0" smtClean="0">
                <a:solidFill>
                  <a:srgbClr val="969696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            </a:t>
            </a:r>
            <a:r>
              <a:rPr lang="cs-CZ" sz="1600" b="1" dirty="0" err="1" smtClean="0">
                <a:solidFill>
                  <a:srgbClr val="0000E6"/>
                </a:solidFill>
                <a:latin typeface="Times New Roman"/>
              </a:rPr>
              <a:t>if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(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historyToken.substring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(0, 5).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equals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1600" b="1" dirty="0" smtClean="0">
                <a:solidFill>
                  <a:srgbClr val="CE7B00"/>
                </a:solidFill>
                <a:latin typeface="Times New Roman"/>
              </a:rPr>
              <a:t>"text_"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)) {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               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String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historyString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=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                       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historyToken.substring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(5,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historyToken.length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());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                </a:t>
            </a:r>
            <a:r>
              <a:rPr lang="cs-CZ" sz="1600" b="1" dirty="0" smtClean="0">
                <a:solidFill>
                  <a:srgbClr val="969696"/>
                </a:solidFill>
                <a:latin typeface="Times New Roman"/>
              </a:rPr>
              <a:t>// </a:t>
            </a:r>
            <a:r>
              <a:rPr lang="cs-CZ" sz="1600" b="1" dirty="0" err="1" smtClean="0">
                <a:solidFill>
                  <a:srgbClr val="969696"/>
                </a:solidFill>
                <a:latin typeface="Times New Roman"/>
              </a:rPr>
              <a:t>Nastavime</a:t>
            </a:r>
            <a:r>
              <a:rPr lang="cs-CZ" sz="1600" b="1" dirty="0" smtClean="0">
                <a:solidFill>
                  <a:srgbClr val="969696"/>
                </a:solidFill>
                <a:latin typeface="Times New Roman"/>
              </a:rPr>
              <a:t> historickou hodnotu</a:t>
            </a:r>
            <a:br>
              <a:rPr lang="cs-CZ" sz="1600" b="1" dirty="0" smtClean="0">
                <a:solidFill>
                  <a:srgbClr val="969696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               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textbox.setText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1600" b="1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600" b="1" dirty="0" err="1" smtClean="0">
                <a:solidFill>
                  <a:srgbClr val="CE7B00"/>
                </a:solidFill>
                <a:latin typeface="Times New Roman"/>
              </a:rPr>
              <a:t>History</a:t>
            </a:r>
            <a:r>
              <a:rPr lang="cs-CZ" sz="1600" b="1" dirty="0" smtClean="0">
                <a:solidFill>
                  <a:srgbClr val="CE7B00"/>
                </a:solidFill>
                <a:latin typeface="Times New Roman"/>
              </a:rPr>
              <a:t>: "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+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historyString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);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            } </a:t>
            </a:r>
            <a:r>
              <a:rPr lang="cs-CZ" sz="1600" b="1" dirty="0" err="1" smtClean="0">
                <a:solidFill>
                  <a:srgbClr val="0000E6"/>
                </a:solidFill>
                <a:latin typeface="Times New Roman"/>
              </a:rPr>
              <a:t>else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{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               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textbox.setText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1600" b="1" dirty="0" smtClean="0">
                <a:solidFill>
                  <a:srgbClr val="CE7B00"/>
                </a:solidFill>
                <a:latin typeface="Times New Roman"/>
              </a:rPr>
              <a:t>""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);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            }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        }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    });</a:t>
            </a:r>
            <a:endParaRPr lang="cs-CZ" sz="2000" b="1" dirty="0" smtClean="0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Kompilace a </a:t>
            </a:r>
            <a:r>
              <a:rPr lang="cs-CZ" dirty="0" err="1" smtClean="0"/>
              <a:t>Debuging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Architektura – AJAX v hlavní roli</a:t>
            </a:r>
            <a:endParaRPr lang="cs-CZ" dirty="0"/>
          </a:p>
        </p:txBody>
      </p:sp>
      <p:sp>
        <p:nvSpPr>
          <p:cNvPr id="4" name="Mrak 3"/>
          <p:cNvSpPr/>
          <p:nvPr/>
        </p:nvSpPr>
        <p:spPr bwMode="auto">
          <a:xfrm>
            <a:off x="3000364" y="1000108"/>
            <a:ext cx="2357454" cy="1357322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 anchorCtr="1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Java kód</a:t>
            </a:r>
          </a:p>
        </p:txBody>
      </p:sp>
      <p:sp>
        <p:nvSpPr>
          <p:cNvPr id="5" name="Mrak 4"/>
          <p:cNvSpPr/>
          <p:nvPr/>
        </p:nvSpPr>
        <p:spPr bwMode="auto">
          <a:xfrm>
            <a:off x="500034" y="3286124"/>
            <a:ext cx="2357454" cy="1357322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 anchorCtr="1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Klientský kód</a:t>
            </a:r>
          </a:p>
        </p:txBody>
      </p:sp>
      <p:sp>
        <p:nvSpPr>
          <p:cNvPr id="8" name="Mrak 7"/>
          <p:cNvSpPr/>
          <p:nvPr/>
        </p:nvSpPr>
        <p:spPr bwMode="auto">
          <a:xfrm>
            <a:off x="5715008" y="3286124"/>
            <a:ext cx="2357454" cy="1357322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 anchorCtr="1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Server – </a:t>
            </a:r>
            <a:r>
              <a:rPr lang="cs-CZ" dirty="0" err="1" smtClean="0">
                <a:solidFill>
                  <a:schemeClr val="tx1"/>
                </a:solidFill>
              </a:rPr>
              <a:t>side</a:t>
            </a:r>
            <a:r>
              <a:rPr lang="cs-CZ" dirty="0" smtClean="0">
                <a:solidFill>
                  <a:schemeClr val="tx1"/>
                </a:solidFill>
              </a:rPr>
              <a:t/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Java kód</a:t>
            </a:r>
          </a:p>
        </p:txBody>
      </p:sp>
      <p:cxnSp>
        <p:nvCxnSpPr>
          <p:cNvPr id="10" name="Přímá spojovací šipka 9"/>
          <p:cNvCxnSpPr/>
          <p:nvPr/>
        </p:nvCxnSpPr>
        <p:spPr bwMode="auto">
          <a:xfrm rot="10800000" flipV="1">
            <a:off x="2143108" y="2071678"/>
            <a:ext cx="1285884" cy="107157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ovéPole 10"/>
          <p:cNvSpPr txBox="1"/>
          <p:nvPr/>
        </p:nvSpPr>
        <p:spPr>
          <a:xfrm rot="19200922">
            <a:off x="1543064" y="2319360"/>
            <a:ext cx="1383584" cy="510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Překlad do </a:t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err="1" smtClean="0">
                <a:solidFill>
                  <a:schemeClr val="tx1"/>
                </a:solidFill>
              </a:rPr>
              <a:t>JavaScript</a:t>
            </a:r>
            <a:r>
              <a:rPr lang="cs-CZ" dirty="0" smtClean="0">
                <a:solidFill>
                  <a:schemeClr val="tx1"/>
                </a:solidFill>
              </a:rPr>
              <a:t>, …</a:t>
            </a:r>
          </a:p>
        </p:txBody>
      </p:sp>
      <p:cxnSp>
        <p:nvCxnSpPr>
          <p:cNvPr id="12" name="Přímá spojovací šipka 11"/>
          <p:cNvCxnSpPr/>
          <p:nvPr/>
        </p:nvCxnSpPr>
        <p:spPr bwMode="auto">
          <a:xfrm>
            <a:off x="4929190" y="2143116"/>
            <a:ext cx="1571636" cy="10001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Obousměrná vodorovná šipka 15"/>
          <p:cNvSpPr/>
          <p:nvPr/>
        </p:nvSpPr>
        <p:spPr bwMode="auto">
          <a:xfrm>
            <a:off x="3357554" y="3786190"/>
            <a:ext cx="1928826" cy="285752"/>
          </a:xfrm>
          <a:prstGeom prst="leftRightArrow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3643306" y="3286124"/>
            <a:ext cx="1372363" cy="510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>
                <a:solidFill>
                  <a:schemeClr val="tx1"/>
                </a:solidFill>
              </a:rPr>
              <a:t>Anynchronní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komunikace</a:t>
            </a:r>
          </a:p>
        </p:txBody>
      </p:sp>
      <p:cxnSp>
        <p:nvCxnSpPr>
          <p:cNvPr id="19" name="Přímá spojovací šipka 18"/>
          <p:cNvCxnSpPr/>
          <p:nvPr/>
        </p:nvCxnSpPr>
        <p:spPr bwMode="auto">
          <a:xfrm rot="5400000">
            <a:off x="3964777" y="2750339"/>
            <a:ext cx="642942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80988" y="530209"/>
            <a:ext cx="8583612" cy="684213"/>
          </a:xfrm>
        </p:spPr>
        <p:txBody>
          <a:bodyPr/>
          <a:lstStyle/>
          <a:p>
            <a:r>
              <a:rPr lang="cs-CZ" dirty="0" err="1" smtClean="0"/>
              <a:t>Debugování</a:t>
            </a:r>
            <a:r>
              <a:rPr lang="cs-CZ" dirty="0" smtClean="0"/>
              <a:t> ve vývojovém módu (</a:t>
            </a:r>
            <a:r>
              <a:rPr lang="cs-CZ" dirty="0" err="1" smtClean="0"/>
              <a:t>Development</a:t>
            </a:r>
            <a:r>
              <a:rPr lang="cs-CZ" dirty="0" smtClean="0"/>
              <a:t> mode)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198452"/>
            <a:ext cx="8643998" cy="5088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000108"/>
            <a:ext cx="7912034" cy="528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Speed </a:t>
            </a:r>
            <a:r>
              <a:rPr lang="cs-CZ" dirty="0" err="1" smtClean="0"/>
              <a:t>Tracer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Zajímavý nástroj pro ladění výkonu</a:t>
            </a:r>
          </a:p>
          <a:p>
            <a:r>
              <a:rPr lang="cs-CZ" dirty="0" smtClean="0"/>
              <a:t>Pro Chrome</a:t>
            </a:r>
          </a:p>
          <a:p>
            <a:r>
              <a:rPr lang="cs-CZ" dirty="0" smtClean="0"/>
              <a:t>FF má </a:t>
            </a:r>
            <a:r>
              <a:rPr lang="cs-CZ" dirty="0" err="1" smtClean="0"/>
              <a:t>Firebug</a:t>
            </a:r>
            <a:r>
              <a:rPr lang="cs-CZ" dirty="0" smtClean="0"/>
              <a:t>, který umí něco podobného</a:t>
            </a:r>
          </a:p>
          <a:p>
            <a:endParaRPr lang="cs-CZ" dirty="0" smtClean="0"/>
          </a:p>
          <a:p>
            <a:r>
              <a:rPr lang="cs-CZ" dirty="0" smtClean="0"/>
              <a:t>Instalovat Chrome, instalovat </a:t>
            </a:r>
            <a:r>
              <a:rPr lang="cs-CZ" dirty="0" err="1" smtClean="0"/>
              <a:t>plugin</a:t>
            </a:r>
            <a:r>
              <a:rPr lang="cs-CZ" dirty="0" smtClean="0"/>
              <a:t> pro GWT, </a:t>
            </a:r>
            <a:r>
              <a:rPr lang="cs-CZ" dirty="0" err="1" smtClean="0"/>
              <a:t>SpeedTracer</a:t>
            </a:r>
            <a:endParaRPr lang="cs-CZ" dirty="0" smtClean="0"/>
          </a:p>
          <a:p>
            <a:r>
              <a:rPr lang="cs-CZ" dirty="0" smtClean="0"/>
              <a:t>Spustit Chrome s přepínačem </a:t>
            </a:r>
            <a:endParaRPr lang="en-US" dirty="0" smtClean="0"/>
          </a:p>
          <a:p>
            <a:pPr lvl="1">
              <a:buNone/>
            </a:pPr>
            <a:r>
              <a:rPr lang="cs-CZ" dirty="0" smtClean="0"/>
              <a:t>--</a:t>
            </a:r>
            <a:r>
              <a:rPr lang="cs-CZ" dirty="0" err="1" smtClean="0"/>
              <a:t>enable</a:t>
            </a:r>
            <a:r>
              <a:rPr lang="cs-CZ" dirty="0" smtClean="0"/>
              <a:t>-</a:t>
            </a:r>
            <a:r>
              <a:rPr lang="cs-CZ" dirty="0" err="1" smtClean="0"/>
              <a:t>extension</a:t>
            </a:r>
            <a:r>
              <a:rPr lang="cs-CZ" dirty="0" smtClean="0"/>
              <a:t>-</a:t>
            </a:r>
            <a:r>
              <a:rPr lang="cs-CZ" dirty="0" err="1" smtClean="0"/>
              <a:t>timeline</a:t>
            </a:r>
            <a:r>
              <a:rPr lang="cs-CZ" dirty="0" smtClean="0"/>
              <a:t>-</a:t>
            </a:r>
            <a:r>
              <a:rPr lang="cs-CZ" dirty="0" err="1" smtClean="0"/>
              <a:t>api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3875" y="95250"/>
            <a:ext cx="8096250" cy="666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3875" y="95250"/>
            <a:ext cx="8096250" cy="666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dokonce živá </a:t>
            </a:r>
            <a:r>
              <a:rPr lang="cs-CZ" dirty="0" smtClean="0">
                <a:sym typeface="Wingdings" pitchFamily="2" charset="2"/>
              </a:rPr>
              <a:t>:-)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GWT Moduly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93688" y="785794"/>
            <a:ext cx="8570912" cy="5286412"/>
          </a:xfrm>
        </p:spPr>
        <p:txBody>
          <a:bodyPr/>
          <a:lstStyle/>
          <a:p>
            <a:r>
              <a:rPr lang="cs-CZ" dirty="0" smtClean="0"/>
              <a:t>Projekt se v GWT dělí na moduly</a:t>
            </a:r>
          </a:p>
          <a:p>
            <a:r>
              <a:rPr lang="cs-CZ" dirty="0" smtClean="0"/>
              <a:t>Modul je ohraničená funkcionalita</a:t>
            </a:r>
          </a:p>
          <a:p>
            <a:r>
              <a:rPr lang="cs-CZ" dirty="0" smtClean="0"/>
              <a:t>Mají jmennou konvenci jako v Javě</a:t>
            </a:r>
          </a:p>
          <a:p>
            <a:r>
              <a:rPr lang="cs-CZ" dirty="0" smtClean="0"/>
              <a:t>Mají deskriptor s koncovkou .</a:t>
            </a:r>
            <a:r>
              <a:rPr lang="cs-CZ" dirty="0" err="1" smtClean="0"/>
              <a:t>gwt.xml</a:t>
            </a:r>
            <a:endParaRPr lang="cs-CZ" dirty="0" smtClean="0"/>
          </a:p>
          <a:p>
            <a:pPr lvl="1"/>
            <a:r>
              <a:rPr lang="cs-CZ" dirty="0" smtClean="0"/>
              <a:t>Zděděné moduly</a:t>
            </a:r>
          </a:p>
          <a:p>
            <a:pPr lvl="1"/>
            <a:r>
              <a:rPr lang="cs-CZ" dirty="0" err="1" smtClean="0"/>
              <a:t>Entry</a:t>
            </a:r>
            <a:r>
              <a:rPr lang="cs-CZ" dirty="0" smtClean="0"/>
              <a:t>-point </a:t>
            </a:r>
            <a:r>
              <a:rPr lang="cs-CZ" dirty="0" err="1" smtClean="0"/>
              <a:t>class</a:t>
            </a:r>
            <a:endParaRPr lang="cs-CZ" dirty="0" smtClean="0"/>
          </a:p>
          <a:p>
            <a:pPr lvl="1"/>
            <a:r>
              <a:rPr lang="cs-CZ" dirty="0" smtClean="0"/>
              <a:t>Zdrojové cesty</a:t>
            </a:r>
          </a:p>
          <a:p>
            <a:pPr lvl="2"/>
            <a:r>
              <a:rPr lang="cs-CZ" dirty="0" smtClean="0"/>
              <a:t>jen třídy v těchto cestách budou přeloženy do </a:t>
            </a:r>
            <a:r>
              <a:rPr lang="cs-CZ" dirty="0" err="1" smtClean="0"/>
              <a:t>JavaScriptu</a:t>
            </a:r>
            <a:r>
              <a:rPr lang="cs-CZ" dirty="0" smtClean="0"/>
              <a:t>. Pozor, toto je častý zdroj chyb – nepochopení.</a:t>
            </a:r>
          </a:p>
          <a:p>
            <a:pPr lvl="1"/>
            <a:r>
              <a:rPr lang="cs-CZ" dirty="0" smtClean="0"/>
              <a:t>Veřejné cesty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Externí </a:t>
            </a:r>
            <a:r>
              <a:rPr lang="cs-CZ" dirty="0" err="1" smtClean="0"/>
              <a:t>JavaScript</a:t>
            </a:r>
            <a:endParaRPr lang="cs-CZ" dirty="0" smtClean="0"/>
          </a:p>
          <a:p>
            <a:pPr lvl="1"/>
            <a:r>
              <a:rPr lang="cs-CZ" dirty="0" smtClean="0"/>
              <a:t>CSS</a:t>
            </a:r>
          </a:p>
          <a:p>
            <a:pPr lvl="1"/>
            <a:r>
              <a:rPr lang="cs-CZ" dirty="0" err="1" smtClean="0"/>
              <a:t>Servlety</a:t>
            </a:r>
            <a:r>
              <a:rPr lang="cs-CZ" dirty="0" smtClean="0"/>
              <a:t>, další „</a:t>
            </a:r>
            <a:r>
              <a:rPr lang="cs-CZ" dirty="0" err="1" smtClean="0"/>
              <a:t>property</a:t>
            </a:r>
            <a:r>
              <a:rPr lang="cs-CZ" dirty="0" smtClean="0"/>
              <a:t>“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to funguje?</a:t>
            </a:r>
            <a:endParaRPr lang="cs-CZ" dirty="0"/>
          </a:p>
        </p:txBody>
      </p:sp>
      <p:sp>
        <p:nvSpPr>
          <p:cNvPr id="3" name="Vývojový diagram: postup 2"/>
          <p:cNvSpPr/>
          <p:nvPr/>
        </p:nvSpPr>
        <p:spPr bwMode="auto">
          <a:xfrm>
            <a:off x="4290840" y="1323770"/>
            <a:ext cx="3134088" cy="567122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 anchorCtr="1"/>
          <a:lstStyle/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Main.gwt.xml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4" name="Vývojový diagram: postup 3"/>
          <p:cNvSpPr/>
          <p:nvPr/>
        </p:nvSpPr>
        <p:spPr bwMode="auto">
          <a:xfrm>
            <a:off x="428596" y="1285860"/>
            <a:ext cx="2143140" cy="71438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 anchorCtr="1"/>
          <a:lstStyle/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gwt.properties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6" name="Vývojový diagram: postup 5"/>
          <p:cNvSpPr/>
          <p:nvPr/>
        </p:nvSpPr>
        <p:spPr bwMode="auto">
          <a:xfrm>
            <a:off x="4290840" y="2895406"/>
            <a:ext cx="3134088" cy="567122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 anchorCtr="1"/>
          <a:lstStyle/>
          <a:p>
            <a:r>
              <a:rPr lang="cs-CZ" dirty="0" err="1" smtClean="0">
                <a:solidFill>
                  <a:schemeClr val="tx1"/>
                </a:solidFill>
              </a:rPr>
              <a:t>cz.cvut.fel.client.MainEntryPoint</a:t>
            </a:r>
            <a:endParaRPr lang="cs-CZ" dirty="0" smtClean="0">
              <a:solidFill>
                <a:schemeClr val="tx1"/>
              </a:solidFill>
            </a:endParaRPr>
          </a:p>
        </p:txBody>
      </p:sp>
      <p:cxnSp>
        <p:nvCxnSpPr>
          <p:cNvPr id="8" name="Zakřivená spojovací čára 7"/>
          <p:cNvCxnSpPr>
            <a:stCxn id="4" idx="2"/>
            <a:endCxn id="3" idx="2"/>
          </p:cNvCxnSpPr>
          <p:nvPr/>
        </p:nvCxnSpPr>
        <p:spPr bwMode="auto">
          <a:xfrm rot="5400000" flipH="1" flipV="1">
            <a:off x="3624351" y="-233293"/>
            <a:ext cx="109348" cy="4357718"/>
          </a:xfrm>
          <a:prstGeom prst="curvedConnector3">
            <a:avLst>
              <a:gd name="adj1" fmla="val -209057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/>
            <a:tailEnd type="arrow"/>
          </a:ln>
          <a:effectLst/>
        </p:spPr>
      </p:cxnSp>
      <p:sp>
        <p:nvSpPr>
          <p:cNvPr id="10" name="TextovéPole 9"/>
          <p:cNvSpPr txBox="1"/>
          <p:nvPr/>
        </p:nvSpPr>
        <p:spPr>
          <a:xfrm>
            <a:off x="3000364" y="2418473"/>
            <a:ext cx="1571636" cy="510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dirty="0" err="1" smtClean="0">
                <a:solidFill>
                  <a:schemeClr val="tx1"/>
                </a:solidFill>
              </a:rPr>
              <a:t>gwt.module</a:t>
            </a:r>
            <a:endParaRPr lang="cs-CZ" dirty="0" smtClean="0">
              <a:solidFill>
                <a:schemeClr val="tx1"/>
              </a:solidFill>
            </a:endParaRP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…</a:t>
            </a:r>
          </a:p>
        </p:txBody>
      </p:sp>
      <p:cxnSp>
        <p:nvCxnSpPr>
          <p:cNvPr id="12" name="Přímá spojovací šipka 11"/>
          <p:cNvCxnSpPr>
            <a:stCxn id="3" idx="2"/>
            <a:endCxn id="6" idx="0"/>
          </p:cNvCxnSpPr>
          <p:nvPr/>
        </p:nvCxnSpPr>
        <p:spPr bwMode="auto">
          <a:xfrm rot="5400000">
            <a:off x="5355627" y="2393149"/>
            <a:ext cx="1004514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ovéPole 12"/>
          <p:cNvSpPr txBox="1"/>
          <p:nvPr/>
        </p:nvSpPr>
        <p:spPr>
          <a:xfrm>
            <a:off x="6000760" y="2285993"/>
            <a:ext cx="1785950" cy="510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dirty="0" err="1" smtClean="0">
                <a:solidFill>
                  <a:schemeClr val="tx1"/>
                </a:solidFill>
              </a:rPr>
              <a:t>entry</a:t>
            </a:r>
            <a:r>
              <a:rPr lang="cs-CZ" dirty="0" smtClean="0">
                <a:solidFill>
                  <a:schemeClr val="tx1"/>
                </a:solidFill>
              </a:rPr>
              <a:t>-point </a:t>
            </a:r>
            <a:r>
              <a:rPr lang="cs-CZ" dirty="0" err="1" smtClean="0">
                <a:solidFill>
                  <a:schemeClr val="tx1"/>
                </a:solidFill>
              </a:rPr>
              <a:t>class</a:t>
            </a:r>
            <a:endParaRPr lang="cs-CZ" dirty="0" smtClean="0">
              <a:solidFill>
                <a:schemeClr val="tx1"/>
              </a:solidFill>
            </a:endParaRP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14" name="Pravá složená závorka 13"/>
          <p:cNvSpPr/>
          <p:nvPr/>
        </p:nvSpPr>
        <p:spPr bwMode="auto">
          <a:xfrm rot="5400000">
            <a:off x="3893339" y="107132"/>
            <a:ext cx="500066" cy="7429552"/>
          </a:xfrm>
          <a:prstGeom prst="rightBrace">
            <a:avLst>
              <a:gd name="adj1" fmla="val 52219"/>
              <a:gd name="adj2" fmla="val 49656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pitchFamily="32" charset="0"/>
              <a:buNone/>
              <a:tabLst/>
            </a:pPr>
            <a:endParaRPr kumimoji="0" lang="cs-CZ" sz="1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Verdana" pitchFamily="32" charset="0"/>
              <a:cs typeface="Arial Unicode MS" charset="0"/>
            </a:endParaRPr>
          </a:p>
        </p:txBody>
      </p:sp>
      <p:sp>
        <p:nvSpPr>
          <p:cNvPr id="18" name="Vývojový diagram: údaje 17"/>
          <p:cNvSpPr/>
          <p:nvPr/>
        </p:nvSpPr>
        <p:spPr bwMode="auto">
          <a:xfrm>
            <a:off x="2786050" y="4071942"/>
            <a:ext cx="2786082" cy="857256"/>
          </a:xfrm>
          <a:prstGeom prst="flowChartInputOutpu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 anchorCtr="1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GWT </a:t>
            </a:r>
            <a:r>
              <a:rPr lang="cs-CZ" dirty="0" err="1" smtClean="0">
                <a:solidFill>
                  <a:schemeClr val="tx1"/>
                </a:solidFill>
              </a:rPr>
              <a:t>Compiler</a:t>
            </a:r>
            <a:endParaRPr lang="cs-CZ" dirty="0" smtClean="0">
              <a:solidFill>
                <a:schemeClr val="tx1"/>
              </a:solidFill>
            </a:endParaRPr>
          </a:p>
        </p:txBody>
      </p:sp>
      <p:cxnSp>
        <p:nvCxnSpPr>
          <p:cNvPr id="20" name="Přímá spojovací šipka 19"/>
          <p:cNvCxnSpPr>
            <a:stCxn id="18" idx="4"/>
            <a:endCxn id="29" idx="0"/>
          </p:cNvCxnSpPr>
          <p:nvPr/>
        </p:nvCxnSpPr>
        <p:spPr bwMode="auto">
          <a:xfrm rot="5400000">
            <a:off x="3844386" y="5246959"/>
            <a:ext cx="652466" cy="1694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33" name="Skupina 32"/>
          <p:cNvGrpSpPr/>
          <p:nvPr/>
        </p:nvGrpSpPr>
        <p:grpSpPr>
          <a:xfrm>
            <a:off x="2571736" y="5286388"/>
            <a:ext cx="3205446" cy="1167198"/>
            <a:chOff x="2737346" y="5429264"/>
            <a:chExt cx="3205446" cy="1167198"/>
          </a:xfrm>
        </p:grpSpPr>
        <p:sp>
          <p:nvSpPr>
            <p:cNvPr id="24" name="Vývojový diagram: postup 23"/>
            <p:cNvSpPr/>
            <p:nvPr/>
          </p:nvSpPr>
          <p:spPr bwMode="auto">
            <a:xfrm>
              <a:off x="2737346" y="5429264"/>
              <a:ext cx="2620472" cy="567122"/>
            </a:xfrm>
            <a:prstGeom prst="flowChartProcess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ctr" anchorCtr="1"/>
            <a:lstStyle/>
            <a:p>
              <a:pPr algn="ctr"/>
              <a:r>
                <a:rPr lang="cs-CZ" dirty="0" smtClean="0">
                  <a:solidFill>
                    <a:schemeClr val="tx1"/>
                  </a:solidFill>
                </a:rPr>
                <a:t>HTLM+</a:t>
              </a:r>
              <a:r>
                <a:rPr lang="cs-CZ" dirty="0" err="1" smtClean="0">
                  <a:solidFill>
                    <a:schemeClr val="tx1"/>
                  </a:solidFill>
                </a:rPr>
                <a:t>JavaScript</a:t>
              </a:r>
              <a:endParaRPr lang="cs-CZ" dirty="0" smtClean="0">
                <a:solidFill>
                  <a:schemeClr val="tx1"/>
                </a:solidFill>
              </a:endParaRPr>
            </a:p>
          </p:txBody>
        </p:sp>
        <p:sp>
          <p:nvSpPr>
            <p:cNvPr id="28" name="Vývojový diagram: postup 27"/>
            <p:cNvSpPr/>
            <p:nvPr/>
          </p:nvSpPr>
          <p:spPr bwMode="auto">
            <a:xfrm>
              <a:off x="2880222" y="5572140"/>
              <a:ext cx="2620472" cy="567122"/>
            </a:xfrm>
            <a:prstGeom prst="flowChartProcess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ctr" anchorCtr="1"/>
            <a:lstStyle/>
            <a:p>
              <a:pPr algn="ctr"/>
              <a:r>
                <a:rPr lang="cs-CZ" dirty="0" smtClean="0">
                  <a:solidFill>
                    <a:schemeClr val="tx1"/>
                  </a:solidFill>
                </a:rPr>
                <a:t>HTLM+</a:t>
              </a:r>
              <a:r>
                <a:rPr lang="cs-CZ" dirty="0" err="1" smtClean="0">
                  <a:solidFill>
                    <a:schemeClr val="tx1"/>
                  </a:solidFill>
                </a:rPr>
                <a:t>JavaScript</a:t>
              </a:r>
              <a:endParaRPr lang="cs-CZ" dirty="0" smtClean="0">
                <a:solidFill>
                  <a:schemeClr val="tx1"/>
                </a:solidFill>
              </a:endParaRPr>
            </a:p>
          </p:txBody>
        </p:sp>
        <p:sp>
          <p:nvSpPr>
            <p:cNvPr id="29" name="Vývojový diagram: postup 28"/>
            <p:cNvSpPr/>
            <p:nvPr/>
          </p:nvSpPr>
          <p:spPr bwMode="auto">
            <a:xfrm>
              <a:off x="3017520" y="5724540"/>
              <a:ext cx="2620472" cy="567122"/>
            </a:xfrm>
            <a:prstGeom prst="flowChartProcess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ctr" anchorCtr="1"/>
            <a:lstStyle/>
            <a:p>
              <a:pPr algn="ctr"/>
              <a:r>
                <a:rPr lang="cs-CZ" dirty="0" smtClean="0">
                  <a:solidFill>
                    <a:schemeClr val="tx1"/>
                  </a:solidFill>
                </a:rPr>
                <a:t>HTLM+</a:t>
              </a:r>
              <a:r>
                <a:rPr lang="cs-CZ" dirty="0" err="1" smtClean="0">
                  <a:solidFill>
                    <a:schemeClr val="tx1"/>
                  </a:solidFill>
                </a:rPr>
                <a:t>JavaScript</a:t>
              </a:r>
              <a:endParaRPr lang="cs-CZ" dirty="0" smtClean="0">
                <a:solidFill>
                  <a:schemeClr val="tx1"/>
                </a:solidFill>
              </a:endParaRPr>
            </a:p>
          </p:txBody>
        </p:sp>
        <p:sp>
          <p:nvSpPr>
            <p:cNvPr id="30" name="Vývojový diagram: postup 29"/>
            <p:cNvSpPr/>
            <p:nvPr/>
          </p:nvSpPr>
          <p:spPr bwMode="auto">
            <a:xfrm>
              <a:off x="3169920" y="5876940"/>
              <a:ext cx="2620472" cy="567122"/>
            </a:xfrm>
            <a:prstGeom prst="flowChartProcess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ctr" anchorCtr="1"/>
            <a:lstStyle/>
            <a:p>
              <a:pPr algn="ctr"/>
              <a:r>
                <a:rPr lang="cs-CZ" dirty="0" smtClean="0">
                  <a:solidFill>
                    <a:schemeClr val="tx1"/>
                  </a:solidFill>
                </a:rPr>
                <a:t>HTLM+</a:t>
              </a:r>
              <a:r>
                <a:rPr lang="cs-CZ" dirty="0" err="1" smtClean="0">
                  <a:solidFill>
                    <a:schemeClr val="tx1"/>
                  </a:solidFill>
                </a:rPr>
                <a:t>JavaScript</a:t>
              </a:r>
              <a:endParaRPr lang="cs-CZ" dirty="0" smtClean="0">
                <a:solidFill>
                  <a:schemeClr val="tx1"/>
                </a:solidFill>
              </a:endParaRPr>
            </a:p>
          </p:txBody>
        </p:sp>
        <p:sp>
          <p:nvSpPr>
            <p:cNvPr id="31" name="Vývojový diagram: postup 30"/>
            <p:cNvSpPr/>
            <p:nvPr/>
          </p:nvSpPr>
          <p:spPr bwMode="auto">
            <a:xfrm>
              <a:off x="3322320" y="6029340"/>
              <a:ext cx="2620472" cy="567122"/>
            </a:xfrm>
            <a:prstGeom prst="flowChartProcess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ctr" anchorCtr="1"/>
            <a:lstStyle/>
            <a:p>
              <a:pPr algn="ctr"/>
              <a:r>
                <a:rPr lang="cs-CZ" dirty="0" smtClean="0">
                  <a:solidFill>
                    <a:schemeClr val="tx1"/>
                  </a:solidFill>
                </a:rPr>
                <a:t>HTLM+</a:t>
              </a:r>
              <a:r>
                <a:rPr lang="cs-CZ" dirty="0" err="1" smtClean="0">
                  <a:solidFill>
                    <a:schemeClr val="tx1"/>
                  </a:solidFill>
                </a:rPr>
                <a:t>JavaScript</a:t>
              </a:r>
              <a:endParaRPr lang="cs-CZ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34" name="Obdélníkový popisek 33"/>
          <p:cNvSpPr/>
          <p:nvPr/>
        </p:nvSpPr>
        <p:spPr bwMode="auto">
          <a:xfrm>
            <a:off x="6715140" y="5500702"/>
            <a:ext cx="2000264" cy="357190"/>
          </a:xfrm>
          <a:prstGeom prst="wedgeRectCallout">
            <a:avLst>
              <a:gd name="adj1" fmla="val -107802"/>
              <a:gd name="adj2" fmla="val -1327"/>
            </a:avLst>
          </a:prstGeom>
          <a:solidFill>
            <a:srgbClr val="FFEDB3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Defered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Binding</a:t>
            </a:r>
            <a:endParaRPr lang="cs-CZ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GWT </a:t>
            </a:r>
            <a:r>
              <a:rPr lang="cs-CZ" dirty="0" err="1" smtClean="0"/>
              <a:t>Properties</a:t>
            </a:r>
            <a:endParaRPr lang="cs-CZ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21920" y="928670"/>
            <a:ext cx="4378642" cy="4819525"/>
          </a:xfrm>
          <a:prstGeom prst="rect">
            <a:avLst/>
          </a:prstGeom>
          <a:solidFill>
            <a:srgbClr val="FCE2C8"/>
          </a:solidFill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l"/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#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The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name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of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the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module to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compile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err="1" smtClean="0">
                <a:solidFill>
                  <a:srgbClr val="000000"/>
                </a:solidFill>
                <a:latin typeface="Times New Roman"/>
              </a:rPr>
              <a:t>gwt.module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=</a:t>
            </a:r>
            <a:r>
              <a:rPr lang="cs-CZ" sz="1600" dirty="0" err="1" smtClean="0">
                <a:solidFill>
                  <a:srgbClr val="CE7B00"/>
                </a:solidFill>
                <a:latin typeface="Times New Roman"/>
              </a:rPr>
              <a:t>cz.cvut.fel.dama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#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Folder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within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the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web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app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context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path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where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the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output</a:t>
            </a:r>
            <a:r>
              <a:rPr lang="cs-CZ" sz="12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2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#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of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the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GWT module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compilation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will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be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stored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.</a:t>
            </a:r>
            <a:r>
              <a:rPr lang="cs-CZ" sz="12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2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#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This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setting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is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only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used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for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GWT 1.5.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For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newer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versions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please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use</a:t>
            </a:r>
            <a:r>
              <a:rPr lang="cs-CZ" sz="12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2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#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the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rename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-to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attribute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in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the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GWT module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file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(.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gwt.xml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).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err="1" smtClean="0">
                <a:solidFill>
                  <a:srgbClr val="000000"/>
                </a:solidFill>
                <a:latin typeface="Times New Roman"/>
              </a:rPr>
              <a:t>gwt.output.dir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=</a:t>
            </a:r>
            <a:r>
              <a:rPr lang="cs-CZ" sz="1600" dirty="0" smtClean="0">
                <a:solidFill>
                  <a:srgbClr val="CE7B00"/>
                </a:solidFill>
                <a:latin typeface="Times New Roman"/>
              </a:rPr>
              <a:t>/</a:t>
            </a:r>
            <a:r>
              <a:rPr lang="cs-CZ" sz="1600" dirty="0" err="1" smtClean="0">
                <a:solidFill>
                  <a:srgbClr val="CE7B00"/>
                </a:solidFill>
                <a:latin typeface="Times New Roman"/>
              </a:rPr>
              <a:t>cz.cvut.fel.dama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2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2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#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Script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output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style: OBF[USCATED], PRETTY,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or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DETAILED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err="1" smtClean="0">
                <a:solidFill>
                  <a:srgbClr val="000000"/>
                </a:solidFill>
                <a:latin typeface="Times New Roman"/>
              </a:rPr>
              <a:t>gwt.compiler.output.style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=</a:t>
            </a:r>
            <a:r>
              <a:rPr lang="cs-CZ" sz="1600" dirty="0" smtClean="0">
                <a:solidFill>
                  <a:srgbClr val="CE7B00"/>
                </a:solidFill>
                <a:latin typeface="Times New Roman"/>
              </a:rPr>
              <a:t>OBF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2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2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#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Additional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JVM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arguments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for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the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GWT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compiler</a:t>
            </a:r>
            <a:r>
              <a:rPr lang="cs-CZ" sz="12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2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err="1" smtClean="0">
                <a:solidFill>
                  <a:srgbClr val="000000"/>
                </a:solidFill>
                <a:latin typeface="Times New Roman"/>
              </a:rPr>
              <a:t>gwt.compiler.jvmargs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=</a:t>
            </a:r>
            <a:r>
              <a:rPr lang="cs-CZ" sz="1600" dirty="0" smtClean="0">
                <a:solidFill>
                  <a:srgbClr val="CE7B00"/>
                </a:solidFill>
                <a:latin typeface="Times New Roman"/>
              </a:rPr>
              <a:t>-Xmx256M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2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2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#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Specifies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the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number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of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local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workers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to use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whe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compiling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permutations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and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module(s)</a:t>
            </a:r>
            <a:r>
              <a:rPr lang="cs-CZ" sz="12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2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err="1" smtClean="0">
                <a:solidFill>
                  <a:srgbClr val="000000"/>
                </a:solidFill>
                <a:latin typeface="Times New Roman"/>
              </a:rPr>
              <a:t>gwt.compiler.local.workers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=</a:t>
            </a:r>
            <a:r>
              <a:rPr lang="cs-CZ" sz="1600" dirty="0" smtClean="0">
                <a:solidFill>
                  <a:srgbClr val="CE7B00"/>
                </a:solidFill>
                <a:latin typeface="Times New Roman"/>
              </a:rPr>
              <a:t>1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2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2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#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The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level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of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logging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detail: ERROR, WARN, INFO, TRACE, DEBUG,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err="1" smtClean="0">
                <a:solidFill>
                  <a:srgbClr val="000000"/>
                </a:solidFill>
                <a:latin typeface="Times New Roman"/>
              </a:rPr>
              <a:t>gwt.compiler.logLevel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=</a:t>
            </a:r>
            <a:r>
              <a:rPr lang="cs-CZ" sz="1600" dirty="0" smtClean="0">
                <a:solidFill>
                  <a:srgbClr val="CE7B00"/>
                </a:solidFill>
                <a:latin typeface="Times New Roman"/>
              </a:rPr>
              <a:t>WARN</a:t>
            </a:r>
            <a:endParaRPr lang="cs-CZ" sz="3600" b="1" dirty="0" smtClea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4622514" y="928671"/>
            <a:ext cx="4378642" cy="4696608"/>
          </a:xfrm>
          <a:prstGeom prst="rect">
            <a:avLst/>
          </a:prstGeom>
          <a:solidFill>
            <a:srgbClr val="FCE2C8"/>
          </a:solidFill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l"/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#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Script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output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style: OBF[USCATED], PRETTY,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or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DETAILED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err="1" smtClean="0">
                <a:solidFill>
                  <a:srgbClr val="000000"/>
                </a:solidFill>
                <a:latin typeface="Times New Roman"/>
              </a:rPr>
              <a:t>gwt.shell.output.style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=</a:t>
            </a:r>
            <a:r>
              <a:rPr lang="cs-CZ" sz="1600" dirty="0" smtClean="0">
                <a:solidFill>
                  <a:srgbClr val="CE7B00"/>
                </a:solidFill>
                <a:latin typeface="Times New Roman"/>
              </a:rPr>
              <a:t>OBF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2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2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#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The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level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of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logging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detail: ERROR, WARN, INFO, TRACE, DEBUG,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err="1" smtClean="0">
                <a:solidFill>
                  <a:srgbClr val="000000"/>
                </a:solidFill>
                <a:latin typeface="Times New Roman"/>
              </a:rPr>
              <a:t>gwt.shell.logLevel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=</a:t>
            </a:r>
            <a:r>
              <a:rPr lang="cs-CZ" sz="1600" dirty="0" smtClean="0">
                <a:solidFill>
                  <a:srgbClr val="CE7B00"/>
                </a:solidFill>
                <a:latin typeface="Times New Roman"/>
              </a:rPr>
              <a:t>WARN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2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2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#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Additional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JVM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arguments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for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the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GWT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shell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/GWT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hosted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mode (GWT 1.6)</a:t>
            </a:r>
            <a:r>
              <a:rPr lang="cs-CZ" sz="12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2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#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Add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-d32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here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and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use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at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least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GWT 1.7.1 to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debug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on a Mac</a:t>
            </a:r>
            <a:r>
              <a:rPr lang="cs-CZ" sz="12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2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# (32-bit JRE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is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required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by GWT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for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debugging)</a:t>
            </a:r>
            <a:r>
              <a:rPr lang="cs-CZ" sz="12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2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err="1" smtClean="0">
                <a:solidFill>
                  <a:srgbClr val="000000"/>
                </a:solidFill>
                <a:latin typeface="Times New Roman"/>
              </a:rPr>
              <a:t>gwt.shell.jvmargs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=</a:t>
            </a:r>
            <a:r>
              <a:rPr lang="cs-CZ" sz="1600" dirty="0" smtClean="0">
                <a:solidFill>
                  <a:srgbClr val="CE7B00"/>
                </a:solidFill>
                <a:latin typeface="Times New Roman"/>
              </a:rPr>
              <a:t>-Xmx256M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2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2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# GWT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version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: 1.5,1.6,1.7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or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2.0</a:t>
            </a:r>
            <a:r>
              <a:rPr lang="cs-CZ" sz="12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2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err="1" smtClean="0">
                <a:solidFill>
                  <a:srgbClr val="000000"/>
                </a:solidFill>
                <a:latin typeface="Times New Roman"/>
              </a:rPr>
              <a:t>gwt.version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=</a:t>
            </a:r>
            <a:r>
              <a:rPr lang="cs-CZ" sz="1600" dirty="0" smtClean="0">
                <a:solidFill>
                  <a:srgbClr val="CE7B00"/>
                </a:solidFill>
                <a:latin typeface="Times New Roman"/>
              </a:rPr>
              <a:t>2.0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2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2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# GWT 2.0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only</a:t>
            </a:r>
            <a:r>
              <a:rPr lang="cs-CZ" sz="12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2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#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Specifies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the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TCP port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for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the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code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server</a:t>
            </a:r>
            <a:r>
              <a:rPr lang="cs-CZ" sz="12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2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err="1" smtClean="0">
                <a:solidFill>
                  <a:srgbClr val="000000"/>
                </a:solidFill>
                <a:latin typeface="Times New Roman"/>
              </a:rPr>
              <a:t>gwt.shell.code.server.port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=</a:t>
            </a:r>
            <a:r>
              <a:rPr lang="cs-CZ" sz="1600" dirty="0" smtClean="0">
                <a:solidFill>
                  <a:srgbClr val="CE7B00"/>
                </a:solidFill>
                <a:latin typeface="Times New Roman"/>
              </a:rPr>
              <a:t>9997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1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1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100" dirty="0" smtClean="0">
                <a:solidFill>
                  <a:srgbClr val="969696"/>
                </a:solidFill>
                <a:latin typeface="Times New Roman"/>
              </a:rPr>
              <a:t># GWT 2.0 </a:t>
            </a:r>
            <a:r>
              <a:rPr lang="cs-CZ" sz="1100" dirty="0" err="1" smtClean="0">
                <a:solidFill>
                  <a:srgbClr val="969696"/>
                </a:solidFill>
                <a:latin typeface="Times New Roman"/>
              </a:rPr>
              <a:t>only</a:t>
            </a:r>
            <a:r>
              <a:rPr lang="cs-CZ" sz="11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1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100" dirty="0" smtClean="0">
                <a:solidFill>
                  <a:srgbClr val="969696"/>
                </a:solidFill>
                <a:latin typeface="Times New Roman"/>
              </a:rPr>
              <a:t># </a:t>
            </a:r>
            <a:r>
              <a:rPr lang="cs-CZ" sz="1100" dirty="0" err="1" smtClean="0">
                <a:solidFill>
                  <a:srgbClr val="969696"/>
                </a:solidFill>
                <a:latin typeface="Times New Roman"/>
              </a:rPr>
              <a:t>Specifies</a:t>
            </a:r>
            <a:r>
              <a:rPr lang="cs-CZ" sz="11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100" dirty="0" err="1" smtClean="0">
                <a:solidFill>
                  <a:srgbClr val="969696"/>
                </a:solidFill>
                <a:latin typeface="Times New Roman"/>
              </a:rPr>
              <a:t>the</a:t>
            </a:r>
            <a:r>
              <a:rPr lang="cs-CZ" sz="1100" dirty="0" smtClean="0">
                <a:solidFill>
                  <a:srgbClr val="969696"/>
                </a:solidFill>
                <a:latin typeface="Times New Roman"/>
              </a:rPr>
              <a:t> TCP port </a:t>
            </a:r>
            <a:r>
              <a:rPr lang="cs-CZ" sz="1100" dirty="0" err="1" smtClean="0">
                <a:solidFill>
                  <a:srgbClr val="969696"/>
                </a:solidFill>
                <a:latin typeface="Times New Roman"/>
              </a:rPr>
              <a:t>for</a:t>
            </a:r>
            <a:r>
              <a:rPr lang="cs-CZ" sz="11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100" dirty="0" err="1" smtClean="0">
                <a:solidFill>
                  <a:srgbClr val="969696"/>
                </a:solidFill>
                <a:latin typeface="Times New Roman"/>
              </a:rPr>
              <a:t>the</a:t>
            </a:r>
            <a:r>
              <a:rPr lang="cs-CZ" sz="11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100" dirty="0" err="1" smtClean="0">
                <a:solidFill>
                  <a:srgbClr val="969696"/>
                </a:solidFill>
                <a:latin typeface="Times New Roman"/>
              </a:rPr>
              <a:t>embedded</a:t>
            </a:r>
            <a:r>
              <a:rPr lang="cs-CZ" sz="1100" dirty="0" smtClean="0">
                <a:solidFill>
                  <a:srgbClr val="969696"/>
                </a:solidFill>
                <a:latin typeface="Times New Roman"/>
              </a:rPr>
              <a:t> web server</a:t>
            </a:r>
            <a:r>
              <a:rPr lang="cs-CZ" sz="11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1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err="1" smtClean="0">
                <a:solidFill>
                  <a:srgbClr val="000000"/>
                </a:solidFill>
                <a:latin typeface="Times New Roman"/>
              </a:rPr>
              <a:t>gwt.shell.port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=</a:t>
            </a:r>
            <a:r>
              <a:rPr lang="cs-CZ" sz="1600" dirty="0" smtClean="0">
                <a:solidFill>
                  <a:srgbClr val="CE7B00"/>
                </a:solidFill>
                <a:latin typeface="Times New Roman"/>
              </a:rPr>
              <a:t>8888</a:t>
            </a:r>
            <a:endParaRPr lang="en-US" sz="1600" dirty="0" smtClean="0">
              <a:solidFill>
                <a:srgbClr val="CE7B00"/>
              </a:solid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GWT  - module </a:t>
            </a:r>
            <a:r>
              <a:rPr lang="cs-CZ" dirty="0" err="1" smtClean="0"/>
              <a:t>entry</a:t>
            </a:r>
            <a:r>
              <a:rPr lang="cs-CZ" dirty="0" smtClean="0"/>
              <a:t> point</a:t>
            </a:r>
            <a:endParaRPr lang="cs-CZ" dirty="0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21920" y="928670"/>
            <a:ext cx="8807798" cy="5799602"/>
          </a:xfrm>
          <a:prstGeom prst="rect">
            <a:avLst/>
          </a:prstGeom>
          <a:solidFill>
            <a:srgbClr val="FCE2C8"/>
          </a:solidFill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l"/>
            <a:r>
              <a:rPr lang="cs-CZ" sz="1600" b="1" dirty="0" smtClean="0">
                <a:solidFill>
                  <a:srgbClr val="00007C"/>
                </a:solidFill>
                <a:latin typeface="Times New Roman"/>
              </a:rPr>
              <a:t>&lt;?</a:t>
            </a:r>
            <a:r>
              <a:rPr lang="cs-CZ" sz="1600" b="1" dirty="0" err="1" smtClean="0">
                <a:solidFill>
                  <a:srgbClr val="00007C"/>
                </a:solidFill>
                <a:latin typeface="Times New Roman"/>
              </a:rPr>
              <a:t>xml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version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="1.0"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encoding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="UTF-8"?&gt;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7C"/>
                </a:solidFill>
                <a:latin typeface="Times New Roman"/>
              </a:rPr>
              <a:t>&lt;!DOCTYPE module PUBLIC </a:t>
            </a:r>
            <a:r>
              <a:rPr lang="cs-CZ" sz="1600" b="1" dirty="0" smtClean="0">
                <a:solidFill>
                  <a:srgbClr val="CE7B00"/>
                </a:solidFill>
                <a:latin typeface="Times New Roman"/>
              </a:rPr>
              <a:t>"-//</a:t>
            </a:r>
            <a:r>
              <a:rPr lang="cs-CZ" sz="1600" b="1" dirty="0" err="1" smtClean="0">
                <a:solidFill>
                  <a:srgbClr val="CE7B00"/>
                </a:solidFill>
                <a:latin typeface="Times New Roman"/>
              </a:rPr>
              <a:t>Google</a:t>
            </a:r>
            <a:r>
              <a:rPr lang="cs-CZ" sz="1600" b="1" dirty="0" smtClean="0">
                <a:solidFill>
                  <a:srgbClr val="CE7B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CE7B00"/>
                </a:solidFill>
                <a:latin typeface="Times New Roman"/>
              </a:rPr>
              <a:t>Inc</a:t>
            </a:r>
            <a:r>
              <a:rPr lang="cs-CZ" sz="1600" b="1" dirty="0" smtClean="0">
                <a:solidFill>
                  <a:srgbClr val="CE7B00"/>
                </a:solidFill>
                <a:latin typeface="Times New Roman"/>
              </a:rPr>
              <a:t>.//DTD </a:t>
            </a:r>
            <a:r>
              <a:rPr lang="cs-CZ" sz="1600" b="1" dirty="0" err="1" smtClean="0">
                <a:solidFill>
                  <a:srgbClr val="CE7B00"/>
                </a:solidFill>
                <a:latin typeface="Times New Roman"/>
              </a:rPr>
              <a:t>Google</a:t>
            </a:r>
            <a:r>
              <a:rPr lang="cs-CZ" sz="1600" b="1" dirty="0" smtClean="0">
                <a:solidFill>
                  <a:srgbClr val="CE7B00"/>
                </a:solidFill>
                <a:latin typeface="Times New Roman"/>
              </a:rPr>
              <a:t> Web </a:t>
            </a:r>
            <a:r>
              <a:rPr lang="cs-CZ" sz="1600" b="1" dirty="0" err="1" smtClean="0">
                <a:solidFill>
                  <a:srgbClr val="CE7B00"/>
                </a:solidFill>
                <a:latin typeface="Times New Roman"/>
              </a:rPr>
              <a:t>Toolkit</a:t>
            </a:r>
            <a:r>
              <a:rPr lang="cs-CZ" sz="1600" b="1" dirty="0" smtClean="0">
                <a:solidFill>
                  <a:srgbClr val="CE7B00"/>
                </a:solidFill>
                <a:latin typeface="Times New Roman"/>
              </a:rPr>
              <a:t> 1.7.0//EN"</a:t>
            </a:r>
            <a:r>
              <a:rPr lang="cs-CZ" sz="1600" b="1" dirty="0" smtClean="0">
                <a:solidFill>
                  <a:srgbClr val="00007C"/>
                </a:solidFill>
                <a:latin typeface="Times New Roman"/>
              </a:rPr>
              <a:t> </a:t>
            </a:r>
            <a:r>
              <a:rPr lang="cs-CZ" sz="1600" b="1" dirty="0" smtClean="0">
                <a:solidFill>
                  <a:srgbClr val="CE7B00"/>
                </a:solidFill>
                <a:latin typeface="Times New Roman"/>
              </a:rPr>
              <a:t>"http://google-web-toolkit.googlecode.com/svn/tags/1.7.0/distro-source/core/src/gwt-module.dtd"</a:t>
            </a:r>
            <a:r>
              <a:rPr lang="cs-CZ" sz="1600" b="1" dirty="0" smtClean="0">
                <a:solidFill>
                  <a:srgbClr val="00007C"/>
                </a:solidFill>
                <a:latin typeface="Times New Roman"/>
              </a:rPr>
              <a:t>&gt;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E6"/>
                </a:solidFill>
                <a:latin typeface="Times New Roman"/>
              </a:rPr>
              <a:t>&lt;module&gt;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600" b="1" dirty="0" smtClean="0">
                <a:solidFill>
                  <a:srgbClr val="0000E6"/>
                </a:solidFill>
                <a:latin typeface="Times New Roman"/>
              </a:rPr>
              <a:t>&lt;</a:t>
            </a:r>
            <a:r>
              <a:rPr lang="cs-CZ" sz="1600" b="1" dirty="0" err="1" smtClean="0">
                <a:solidFill>
                  <a:srgbClr val="0000E6"/>
                </a:solidFill>
                <a:latin typeface="Times New Roman"/>
              </a:rPr>
              <a:t>inherits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009900"/>
                </a:solidFill>
                <a:latin typeface="Times New Roman"/>
              </a:rPr>
              <a:t>name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=</a:t>
            </a:r>
            <a:r>
              <a:rPr lang="cs-CZ" sz="1600" b="1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600" b="1" dirty="0" err="1" smtClean="0">
                <a:solidFill>
                  <a:srgbClr val="CE7B00"/>
                </a:solidFill>
                <a:latin typeface="Times New Roman"/>
              </a:rPr>
              <a:t>com.google.gwt.user.User</a:t>
            </a:r>
            <a:r>
              <a:rPr lang="cs-CZ" sz="1600" b="1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600" b="1" dirty="0" smtClean="0">
                <a:solidFill>
                  <a:srgbClr val="0000E6"/>
                </a:solidFill>
                <a:latin typeface="Times New Roman"/>
              </a:rPr>
              <a:t>/&gt;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600" b="1" dirty="0" smtClean="0">
                <a:solidFill>
                  <a:srgbClr val="0000E6"/>
                </a:solidFill>
                <a:latin typeface="Times New Roman"/>
              </a:rPr>
              <a:t>&lt;</a:t>
            </a:r>
            <a:r>
              <a:rPr lang="cs-CZ" sz="1600" b="1" dirty="0" err="1" smtClean="0">
                <a:solidFill>
                  <a:srgbClr val="0000E6"/>
                </a:solidFill>
                <a:latin typeface="Times New Roman"/>
              </a:rPr>
              <a:t>inherits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009900"/>
                </a:solidFill>
                <a:latin typeface="Times New Roman"/>
              </a:rPr>
              <a:t>name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=</a:t>
            </a:r>
            <a:r>
              <a:rPr lang="cs-CZ" sz="1600" b="1" dirty="0" smtClean="0">
                <a:solidFill>
                  <a:srgbClr val="CE7B00"/>
                </a:solidFill>
                <a:latin typeface="Times New Roman"/>
              </a:rPr>
              <a:t>'</a:t>
            </a:r>
            <a:r>
              <a:rPr lang="cs-CZ" sz="1600" b="1" dirty="0" err="1" smtClean="0">
                <a:solidFill>
                  <a:srgbClr val="CE7B00"/>
                </a:solidFill>
                <a:latin typeface="Times New Roman"/>
              </a:rPr>
              <a:t>com.google.gwt.user.theme.standard.Standard</a:t>
            </a:r>
            <a:r>
              <a:rPr lang="cs-CZ" sz="1600" b="1" dirty="0" smtClean="0">
                <a:solidFill>
                  <a:srgbClr val="CE7B00"/>
                </a:solidFill>
                <a:latin typeface="Times New Roman"/>
              </a:rPr>
              <a:t>'</a:t>
            </a:r>
            <a:r>
              <a:rPr lang="cs-CZ" sz="1600" b="1" dirty="0" smtClean="0">
                <a:solidFill>
                  <a:srgbClr val="0000E6"/>
                </a:solidFill>
                <a:latin typeface="Times New Roman"/>
              </a:rPr>
              <a:t>/&gt;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600" b="1" dirty="0" smtClean="0">
                <a:solidFill>
                  <a:srgbClr val="969696"/>
                </a:solidFill>
                <a:latin typeface="Times New Roman"/>
              </a:rPr>
              <a:t>&lt;!-- </a:t>
            </a:r>
            <a:r>
              <a:rPr lang="cs-CZ" sz="1600" b="1" dirty="0" err="1" smtClean="0">
                <a:solidFill>
                  <a:srgbClr val="969696"/>
                </a:solidFill>
                <a:latin typeface="Times New Roman"/>
              </a:rPr>
              <a:t>Inherit</a:t>
            </a:r>
            <a:r>
              <a:rPr lang="cs-CZ" sz="1600" b="1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969696"/>
                </a:solidFill>
                <a:latin typeface="Times New Roman"/>
              </a:rPr>
              <a:t>the</a:t>
            </a:r>
            <a:r>
              <a:rPr lang="cs-CZ" sz="1600" b="1" dirty="0" smtClean="0">
                <a:solidFill>
                  <a:srgbClr val="969696"/>
                </a:solidFill>
                <a:latin typeface="Times New Roman"/>
              </a:rPr>
              <a:t> default GWT style </a:t>
            </a:r>
            <a:r>
              <a:rPr lang="cs-CZ" sz="1600" b="1" dirty="0" err="1" smtClean="0">
                <a:solidFill>
                  <a:srgbClr val="969696"/>
                </a:solidFill>
                <a:latin typeface="Times New Roman"/>
              </a:rPr>
              <a:t>sheet</a:t>
            </a:r>
            <a:r>
              <a:rPr lang="cs-CZ" sz="1600" b="1" dirty="0" smtClean="0">
                <a:solidFill>
                  <a:srgbClr val="969696"/>
                </a:solidFill>
                <a:latin typeface="Times New Roman"/>
              </a:rPr>
              <a:t>. </a:t>
            </a:r>
            <a:r>
              <a:rPr lang="cs-CZ" sz="1600" b="1" dirty="0" err="1" smtClean="0">
                <a:solidFill>
                  <a:srgbClr val="969696"/>
                </a:solidFill>
                <a:latin typeface="Times New Roman"/>
              </a:rPr>
              <a:t>You</a:t>
            </a:r>
            <a:r>
              <a:rPr lang="cs-CZ" sz="1600" b="1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969696"/>
                </a:solidFill>
                <a:latin typeface="Times New Roman"/>
              </a:rPr>
              <a:t>can</a:t>
            </a:r>
            <a:r>
              <a:rPr lang="cs-CZ" sz="1600" b="1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969696"/>
                </a:solidFill>
                <a:latin typeface="Times New Roman"/>
              </a:rPr>
              <a:t>change</a:t>
            </a:r>
            <a:r>
              <a:rPr lang="cs-CZ" sz="1600" b="1" dirty="0" smtClean="0">
                <a:solidFill>
                  <a:srgbClr val="969696"/>
                </a:solidFill>
                <a:latin typeface="Times New Roman"/>
              </a:rPr>
              <a:t> --&gt;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600" b="1" dirty="0" smtClean="0">
                <a:solidFill>
                  <a:srgbClr val="969696"/>
                </a:solidFill>
                <a:latin typeface="Times New Roman"/>
              </a:rPr>
              <a:t>&lt;!-- </a:t>
            </a:r>
            <a:r>
              <a:rPr lang="cs-CZ" sz="1600" b="1" dirty="0" err="1" smtClean="0">
                <a:solidFill>
                  <a:srgbClr val="969696"/>
                </a:solidFill>
                <a:latin typeface="Times New Roman"/>
              </a:rPr>
              <a:t>the</a:t>
            </a:r>
            <a:r>
              <a:rPr lang="cs-CZ" sz="1600" b="1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969696"/>
                </a:solidFill>
                <a:latin typeface="Times New Roman"/>
              </a:rPr>
              <a:t>theme</a:t>
            </a:r>
            <a:r>
              <a:rPr lang="cs-CZ" sz="1600" b="1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969696"/>
                </a:solidFill>
                <a:latin typeface="Times New Roman"/>
              </a:rPr>
              <a:t>of</a:t>
            </a:r>
            <a:r>
              <a:rPr lang="cs-CZ" sz="1600" b="1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969696"/>
                </a:solidFill>
                <a:latin typeface="Times New Roman"/>
              </a:rPr>
              <a:t>your</a:t>
            </a:r>
            <a:r>
              <a:rPr lang="cs-CZ" sz="1600" b="1" dirty="0" smtClean="0">
                <a:solidFill>
                  <a:srgbClr val="969696"/>
                </a:solidFill>
                <a:latin typeface="Times New Roman"/>
              </a:rPr>
              <a:t> GWT </a:t>
            </a:r>
            <a:r>
              <a:rPr lang="cs-CZ" sz="1600" b="1" dirty="0" err="1" smtClean="0">
                <a:solidFill>
                  <a:srgbClr val="969696"/>
                </a:solidFill>
                <a:latin typeface="Times New Roman"/>
              </a:rPr>
              <a:t>application</a:t>
            </a:r>
            <a:r>
              <a:rPr lang="cs-CZ" sz="1600" b="1" dirty="0" smtClean="0">
                <a:solidFill>
                  <a:srgbClr val="969696"/>
                </a:solidFill>
                <a:latin typeface="Times New Roman"/>
              </a:rPr>
              <a:t> by </a:t>
            </a:r>
            <a:r>
              <a:rPr lang="cs-CZ" sz="1600" b="1" dirty="0" err="1" smtClean="0">
                <a:solidFill>
                  <a:srgbClr val="969696"/>
                </a:solidFill>
                <a:latin typeface="Times New Roman"/>
              </a:rPr>
              <a:t>uncommenting</a:t>
            </a:r>
            <a:r>
              <a:rPr lang="cs-CZ" sz="1600" b="1" dirty="0" smtClean="0">
                <a:solidFill>
                  <a:srgbClr val="969696"/>
                </a:solidFill>
                <a:latin typeface="Times New Roman"/>
              </a:rPr>
              <a:t> --&gt;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600" b="1" dirty="0" smtClean="0">
                <a:solidFill>
                  <a:srgbClr val="969696"/>
                </a:solidFill>
                <a:latin typeface="Times New Roman"/>
              </a:rPr>
              <a:t>&lt;!-- </a:t>
            </a:r>
            <a:r>
              <a:rPr lang="cs-CZ" sz="1600" b="1" dirty="0" err="1" smtClean="0">
                <a:solidFill>
                  <a:srgbClr val="969696"/>
                </a:solidFill>
                <a:latin typeface="Times New Roman"/>
              </a:rPr>
              <a:t>any</a:t>
            </a:r>
            <a:r>
              <a:rPr lang="cs-CZ" sz="1600" b="1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969696"/>
                </a:solidFill>
                <a:latin typeface="Times New Roman"/>
              </a:rPr>
              <a:t>one</a:t>
            </a:r>
            <a:r>
              <a:rPr lang="cs-CZ" sz="1600" b="1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969696"/>
                </a:solidFill>
                <a:latin typeface="Times New Roman"/>
              </a:rPr>
              <a:t>of</a:t>
            </a:r>
            <a:r>
              <a:rPr lang="cs-CZ" sz="1600" b="1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969696"/>
                </a:solidFill>
                <a:latin typeface="Times New Roman"/>
              </a:rPr>
              <a:t>the</a:t>
            </a:r>
            <a:r>
              <a:rPr lang="cs-CZ" sz="1600" b="1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969696"/>
                </a:solidFill>
                <a:latin typeface="Times New Roman"/>
              </a:rPr>
              <a:t>following</a:t>
            </a:r>
            <a:r>
              <a:rPr lang="cs-CZ" sz="1600" b="1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969696"/>
                </a:solidFill>
                <a:latin typeface="Times New Roman"/>
              </a:rPr>
              <a:t>lines</a:t>
            </a:r>
            <a:r>
              <a:rPr lang="cs-CZ" sz="1600" b="1" dirty="0" smtClean="0">
                <a:solidFill>
                  <a:srgbClr val="969696"/>
                </a:solidFill>
                <a:latin typeface="Times New Roman"/>
              </a:rPr>
              <a:t>. --&gt;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600" b="1" dirty="0" smtClean="0">
                <a:solidFill>
                  <a:srgbClr val="969696"/>
                </a:solidFill>
                <a:latin typeface="Times New Roman"/>
              </a:rPr>
              <a:t>&lt;!-- &lt;</a:t>
            </a:r>
            <a:r>
              <a:rPr lang="cs-CZ" sz="1600" b="1" dirty="0" err="1" smtClean="0">
                <a:solidFill>
                  <a:srgbClr val="969696"/>
                </a:solidFill>
                <a:latin typeface="Times New Roman"/>
              </a:rPr>
              <a:t>inherits</a:t>
            </a:r>
            <a:r>
              <a:rPr lang="cs-CZ" sz="1600" b="1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969696"/>
                </a:solidFill>
                <a:latin typeface="Times New Roman"/>
              </a:rPr>
              <a:t>name</a:t>
            </a:r>
            <a:r>
              <a:rPr lang="cs-CZ" sz="1600" b="1" dirty="0" smtClean="0">
                <a:solidFill>
                  <a:srgbClr val="969696"/>
                </a:solidFill>
                <a:latin typeface="Times New Roman"/>
              </a:rPr>
              <a:t>='</a:t>
            </a:r>
            <a:r>
              <a:rPr lang="cs-CZ" sz="1600" b="1" dirty="0" err="1" smtClean="0">
                <a:solidFill>
                  <a:srgbClr val="969696"/>
                </a:solidFill>
                <a:latin typeface="Times New Roman"/>
              </a:rPr>
              <a:t>com.google.gwt.user.theme.standard.Standard</a:t>
            </a:r>
            <a:r>
              <a:rPr lang="cs-CZ" sz="1600" b="1" dirty="0" smtClean="0">
                <a:solidFill>
                  <a:srgbClr val="969696"/>
                </a:solidFill>
                <a:latin typeface="Times New Roman"/>
              </a:rPr>
              <a:t>'/&gt; --&gt;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600" b="1" dirty="0" smtClean="0">
                <a:solidFill>
                  <a:srgbClr val="969696"/>
                </a:solidFill>
                <a:latin typeface="Times New Roman"/>
              </a:rPr>
              <a:t>&lt;!-- &lt;</a:t>
            </a:r>
            <a:r>
              <a:rPr lang="cs-CZ" sz="1600" b="1" dirty="0" err="1" smtClean="0">
                <a:solidFill>
                  <a:srgbClr val="969696"/>
                </a:solidFill>
                <a:latin typeface="Times New Roman"/>
              </a:rPr>
              <a:t>inherits</a:t>
            </a:r>
            <a:r>
              <a:rPr lang="cs-CZ" sz="1600" b="1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969696"/>
                </a:solidFill>
                <a:latin typeface="Times New Roman"/>
              </a:rPr>
              <a:t>name</a:t>
            </a:r>
            <a:r>
              <a:rPr lang="cs-CZ" sz="1600" b="1" dirty="0" smtClean="0">
                <a:solidFill>
                  <a:srgbClr val="969696"/>
                </a:solidFill>
                <a:latin typeface="Times New Roman"/>
              </a:rPr>
              <a:t>="</a:t>
            </a:r>
            <a:r>
              <a:rPr lang="cs-CZ" sz="1600" b="1" dirty="0" err="1" smtClean="0">
                <a:solidFill>
                  <a:srgbClr val="969696"/>
                </a:solidFill>
                <a:latin typeface="Times New Roman"/>
              </a:rPr>
              <a:t>com.google.gwt.user.theme.chrome.Chrome</a:t>
            </a:r>
            <a:r>
              <a:rPr lang="cs-CZ" sz="1600" b="1" dirty="0" smtClean="0">
                <a:solidFill>
                  <a:srgbClr val="969696"/>
                </a:solidFill>
                <a:latin typeface="Times New Roman"/>
              </a:rPr>
              <a:t>"/&gt; --&gt;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600" b="1" dirty="0" smtClean="0">
                <a:solidFill>
                  <a:srgbClr val="969696"/>
                </a:solidFill>
                <a:latin typeface="Times New Roman"/>
              </a:rPr>
              <a:t>&lt;!-- &lt;</a:t>
            </a:r>
            <a:r>
              <a:rPr lang="cs-CZ" sz="1600" b="1" dirty="0" err="1" smtClean="0">
                <a:solidFill>
                  <a:srgbClr val="969696"/>
                </a:solidFill>
                <a:latin typeface="Times New Roman"/>
              </a:rPr>
              <a:t>inherits</a:t>
            </a:r>
            <a:r>
              <a:rPr lang="cs-CZ" sz="1600" b="1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969696"/>
                </a:solidFill>
                <a:latin typeface="Times New Roman"/>
              </a:rPr>
              <a:t>name</a:t>
            </a:r>
            <a:r>
              <a:rPr lang="cs-CZ" sz="1600" b="1" dirty="0" smtClean="0">
                <a:solidFill>
                  <a:srgbClr val="969696"/>
                </a:solidFill>
                <a:latin typeface="Times New Roman"/>
              </a:rPr>
              <a:t>="</a:t>
            </a:r>
            <a:r>
              <a:rPr lang="cs-CZ" sz="1600" b="1" dirty="0" err="1" smtClean="0">
                <a:solidFill>
                  <a:srgbClr val="969696"/>
                </a:solidFill>
                <a:latin typeface="Times New Roman"/>
              </a:rPr>
              <a:t>com.google.gwt.user.theme.dark.Dark</a:t>
            </a:r>
            <a:r>
              <a:rPr lang="cs-CZ" sz="1600" b="1" dirty="0" smtClean="0">
                <a:solidFill>
                  <a:srgbClr val="969696"/>
                </a:solidFill>
                <a:latin typeface="Times New Roman"/>
              </a:rPr>
              <a:t>"/&gt; --&gt;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600" b="1" dirty="0" smtClean="0">
                <a:solidFill>
                  <a:srgbClr val="0000E6"/>
                </a:solidFill>
                <a:latin typeface="Times New Roman"/>
              </a:rPr>
              <a:t>&lt;</a:t>
            </a:r>
            <a:r>
              <a:rPr lang="cs-CZ" sz="1600" b="1" dirty="0" err="1" smtClean="0">
                <a:solidFill>
                  <a:srgbClr val="0000E6"/>
                </a:solidFill>
                <a:latin typeface="Times New Roman"/>
              </a:rPr>
              <a:t>entry</a:t>
            </a:r>
            <a:r>
              <a:rPr lang="cs-CZ" sz="1600" b="1" dirty="0" smtClean="0">
                <a:solidFill>
                  <a:srgbClr val="0000E6"/>
                </a:solidFill>
                <a:latin typeface="Times New Roman"/>
              </a:rPr>
              <a:t>-point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009900"/>
                </a:solidFill>
                <a:latin typeface="Times New Roman"/>
              </a:rPr>
              <a:t>class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=</a:t>
            </a:r>
            <a:r>
              <a:rPr lang="cs-CZ" sz="1600" b="1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600" b="1" dirty="0" err="1" smtClean="0">
                <a:solidFill>
                  <a:srgbClr val="CE7B00"/>
                </a:solidFill>
                <a:latin typeface="Times New Roman"/>
              </a:rPr>
              <a:t>cz.cvut.fel.client.damaEntryPoint</a:t>
            </a:r>
            <a:r>
              <a:rPr lang="cs-CZ" sz="1600" b="1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600" b="1" dirty="0" smtClean="0">
                <a:solidFill>
                  <a:srgbClr val="0000E6"/>
                </a:solidFill>
                <a:latin typeface="Times New Roman"/>
              </a:rPr>
              <a:t>/&gt;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600" b="1" dirty="0" smtClean="0">
                <a:solidFill>
                  <a:srgbClr val="0000E6"/>
                </a:solidFill>
                <a:latin typeface="Times New Roman"/>
              </a:rPr>
              <a:t>&lt;</a:t>
            </a:r>
            <a:r>
              <a:rPr lang="cs-CZ" sz="1600" b="1" dirty="0" err="1" smtClean="0">
                <a:solidFill>
                  <a:srgbClr val="0000E6"/>
                </a:solidFill>
                <a:latin typeface="Times New Roman"/>
              </a:rPr>
              <a:t>source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009900"/>
                </a:solidFill>
                <a:latin typeface="Times New Roman"/>
              </a:rPr>
              <a:t>path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=</a:t>
            </a:r>
            <a:r>
              <a:rPr lang="cs-CZ" sz="1600" b="1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600" b="1" dirty="0" err="1" smtClean="0">
                <a:solidFill>
                  <a:srgbClr val="CE7B00"/>
                </a:solidFill>
                <a:latin typeface="Times New Roman"/>
              </a:rPr>
              <a:t>client</a:t>
            </a:r>
            <a:r>
              <a:rPr lang="cs-CZ" sz="1600" b="1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600" b="1" dirty="0" smtClean="0">
                <a:solidFill>
                  <a:srgbClr val="0000E6"/>
                </a:solidFill>
                <a:latin typeface="Times New Roman"/>
              </a:rPr>
              <a:t>/&gt;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600" b="1" dirty="0" smtClean="0">
                <a:solidFill>
                  <a:srgbClr val="0000E6"/>
                </a:solidFill>
                <a:latin typeface="Times New Roman"/>
              </a:rPr>
              <a:t>&lt;</a:t>
            </a:r>
            <a:r>
              <a:rPr lang="cs-CZ" sz="1600" b="1" dirty="0" err="1" smtClean="0">
                <a:solidFill>
                  <a:srgbClr val="0000E6"/>
                </a:solidFill>
                <a:latin typeface="Times New Roman"/>
              </a:rPr>
              <a:t>source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009900"/>
                </a:solidFill>
                <a:latin typeface="Times New Roman"/>
              </a:rPr>
              <a:t>path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=</a:t>
            </a:r>
            <a:r>
              <a:rPr lang="cs-CZ" sz="1600" b="1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600" b="1" dirty="0" err="1" smtClean="0">
                <a:solidFill>
                  <a:srgbClr val="CE7B00"/>
                </a:solidFill>
                <a:latin typeface="Times New Roman"/>
              </a:rPr>
              <a:t>shared</a:t>
            </a:r>
            <a:r>
              <a:rPr lang="cs-CZ" sz="1600" b="1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600" b="1" dirty="0" smtClean="0">
                <a:solidFill>
                  <a:srgbClr val="0000E6"/>
                </a:solidFill>
                <a:latin typeface="Times New Roman"/>
              </a:rPr>
              <a:t>/&gt;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600" b="1" dirty="0" smtClean="0">
                <a:solidFill>
                  <a:srgbClr val="969696"/>
                </a:solidFill>
                <a:latin typeface="Times New Roman"/>
              </a:rPr>
              <a:t>&lt;!-- Do not </a:t>
            </a:r>
            <a:r>
              <a:rPr lang="cs-CZ" sz="1600" b="1" dirty="0" err="1" smtClean="0">
                <a:solidFill>
                  <a:srgbClr val="969696"/>
                </a:solidFill>
                <a:latin typeface="Times New Roman"/>
              </a:rPr>
              <a:t>define</a:t>
            </a:r>
            <a:r>
              <a:rPr lang="cs-CZ" sz="1600" b="1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969696"/>
                </a:solidFill>
                <a:latin typeface="Times New Roman"/>
              </a:rPr>
              <a:t>servlets</a:t>
            </a:r>
            <a:r>
              <a:rPr lang="cs-CZ" sz="1600" b="1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969696"/>
                </a:solidFill>
                <a:latin typeface="Times New Roman"/>
              </a:rPr>
              <a:t>here</a:t>
            </a:r>
            <a:r>
              <a:rPr lang="cs-CZ" sz="1600" b="1" dirty="0" smtClean="0">
                <a:solidFill>
                  <a:srgbClr val="969696"/>
                </a:solidFill>
                <a:latin typeface="Times New Roman"/>
              </a:rPr>
              <a:t>, use web.</a:t>
            </a:r>
            <a:r>
              <a:rPr lang="cs-CZ" sz="1600" b="1" dirty="0" err="1" smtClean="0">
                <a:solidFill>
                  <a:srgbClr val="969696"/>
                </a:solidFill>
                <a:latin typeface="Times New Roman"/>
              </a:rPr>
              <a:t>xml</a:t>
            </a:r>
            <a:r>
              <a:rPr lang="cs-CZ" sz="1600" b="1" dirty="0" smtClean="0">
                <a:solidFill>
                  <a:srgbClr val="969696"/>
                </a:solidFill>
                <a:latin typeface="Times New Roman"/>
              </a:rPr>
              <a:t> --&gt;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E6"/>
                </a:solidFill>
                <a:latin typeface="Times New Roman"/>
              </a:rPr>
              <a:t>&lt;/module&gt;</a:t>
            </a:r>
            <a:endParaRPr lang="cs-CZ" sz="2000" b="1" dirty="0" smtClean="0">
              <a:solidFill>
                <a:srgbClr val="0000E6"/>
              </a:solidFill>
              <a:latin typeface="Times New Roman"/>
            </a:endParaRPr>
          </a:p>
        </p:txBody>
      </p:sp>
      <p:sp>
        <p:nvSpPr>
          <p:cNvPr id="4" name="Čárový popisek 1 3"/>
          <p:cNvSpPr/>
          <p:nvPr/>
        </p:nvSpPr>
        <p:spPr bwMode="auto">
          <a:xfrm>
            <a:off x="7072330" y="4429132"/>
            <a:ext cx="1643074" cy="571504"/>
          </a:xfrm>
          <a:prstGeom prst="borderCallout1">
            <a:avLst>
              <a:gd name="adj1" fmla="val 62635"/>
              <a:gd name="adj2" fmla="val -13453"/>
              <a:gd name="adj3" fmla="val 101528"/>
              <a:gd name="adj4" fmla="val -93874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rtlCol="0" anchor="ctr" anchorCtr="0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Hlavní třída</a:t>
            </a:r>
          </a:p>
        </p:txBody>
      </p:sp>
      <p:sp>
        <p:nvSpPr>
          <p:cNvPr id="5" name="Čárový popisek 1 4"/>
          <p:cNvSpPr/>
          <p:nvPr/>
        </p:nvSpPr>
        <p:spPr bwMode="auto">
          <a:xfrm>
            <a:off x="7072330" y="5000636"/>
            <a:ext cx="1643074" cy="571504"/>
          </a:xfrm>
          <a:prstGeom prst="borderCallout1">
            <a:avLst>
              <a:gd name="adj1" fmla="val 62635"/>
              <a:gd name="adj2" fmla="val -13453"/>
              <a:gd name="adj3" fmla="val 99090"/>
              <a:gd name="adj4" fmla="val -266097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rtlCol="0" anchor="ctr" anchorCtr="0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Klientský </a:t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balíček</a:t>
            </a:r>
          </a:p>
        </p:txBody>
      </p:sp>
      <p:sp>
        <p:nvSpPr>
          <p:cNvPr id="6" name="Čárový popisek 1 5"/>
          <p:cNvSpPr/>
          <p:nvPr/>
        </p:nvSpPr>
        <p:spPr bwMode="auto">
          <a:xfrm>
            <a:off x="7072330" y="5643578"/>
            <a:ext cx="1643074" cy="714380"/>
          </a:xfrm>
          <a:prstGeom prst="borderCallout1">
            <a:avLst>
              <a:gd name="adj1" fmla="val 62635"/>
              <a:gd name="adj2" fmla="val -13453"/>
              <a:gd name="adj3" fmla="val 22778"/>
              <a:gd name="adj4" fmla="val -262944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rtlCol="0" anchor="ctr" anchorCtr="0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Třídy sdílené pro komunikaci se serverem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Zavádění kódu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dirty="0" smtClean="0"/>
              <a:t>Prohlížeč nahraje zaváděcí HTML stránku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Narazí na značku </a:t>
            </a:r>
            <a:br>
              <a:rPr lang="cs-CZ" dirty="0" smtClean="0"/>
            </a:br>
            <a:r>
              <a:rPr lang="en-US" i="1" dirty="0" smtClean="0"/>
              <a:t>&lt;script </a:t>
            </a:r>
            <a:r>
              <a:rPr lang="en-US" i="1" dirty="0" err="1" smtClean="0"/>
              <a:t>src</a:t>
            </a:r>
            <a:r>
              <a:rPr lang="en-US" i="1" dirty="0" smtClean="0"/>
              <a:t>=”&lt;Module Name&gt;.</a:t>
            </a:r>
            <a:r>
              <a:rPr lang="en-US" i="1" dirty="0" err="1" smtClean="0"/>
              <a:t>nocache.js</a:t>
            </a:r>
            <a:r>
              <a:rPr lang="en-US" i="1" dirty="0" smtClean="0"/>
              <a:t>”&gt;</a:t>
            </a:r>
            <a:r>
              <a:rPr lang="en-US" dirty="0" smtClean="0"/>
              <a:t> </a:t>
            </a:r>
            <a:r>
              <a:rPr lang="cs-CZ" dirty="0" smtClean="0"/>
              <a:t>, nahraje </a:t>
            </a:r>
            <a:r>
              <a:rPr lang="cs-CZ" dirty="0" err="1" smtClean="0"/>
              <a:t>JavaScript</a:t>
            </a:r>
            <a:endParaRPr lang="cs-CZ" dirty="0" smtClean="0"/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V </a:t>
            </a:r>
            <a:r>
              <a:rPr lang="cs-CZ" dirty="0" err="1" smtClean="0"/>
              <a:t>JavaScriptu</a:t>
            </a:r>
            <a:r>
              <a:rPr lang="cs-CZ" dirty="0" smtClean="0"/>
              <a:t> je obsaženo rozhodování o </a:t>
            </a:r>
            <a:r>
              <a:rPr lang="cs-CZ" dirty="0" err="1" smtClean="0"/>
              <a:t>derefed</a:t>
            </a:r>
            <a:r>
              <a:rPr lang="cs-CZ" dirty="0" smtClean="0"/>
              <a:t> </a:t>
            </a:r>
            <a:r>
              <a:rPr lang="cs-CZ" dirty="0" err="1" smtClean="0"/>
              <a:t>binding</a:t>
            </a:r>
            <a:r>
              <a:rPr lang="cs-CZ" dirty="0" smtClean="0"/>
              <a:t>, na základě kterého se nahraje příslušná verze .</a:t>
            </a:r>
            <a:r>
              <a:rPr lang="cs-CZ" dirty="0" err="1" smtClean="0"/>
              <a:t>cache.html</a:t>
            </a:r>
            <a:endParaRPr lang="cs-CZ" dirty="0" smtClean="0"/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.</a:t>
            </a:r>
            <a:r>
              <a:rPr lang="cs-CZ" dirty="0" err="1" smtClean="0"/>
              <a:t>cache.html</a:t>
            </a:r>
            <a:r>
              <a:rPr lang="cs-CZ" dirty="0" smtClean="0"/>
              <a:t> vytvoří skrytý &lt;</a:t>
            </a:r>
            <a:r>
              <a:rPr lang="cs-CZ" dirty="0" err="1" smtClean="0"/>
              <a:t>iframe</a:t>
            </a:r>
            <a:r>
              <a:rPr lang="cs-CZ" dirty="0" smtClean="0"/>
              <a:t>&gt; a nahraje se do něj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po nahrání .</a:t>
            </a:r>
            <a:r>
              <a:rPr lang="cs-CZ" dirty="0" err="1" smtClean="0"/>
              <a:t>cache.html</a:t>
            </a:r>
            <a:r>
              <a:rPr lang="cs-CZ" dirty="0" smtClean="0"/>
              <a:t> se spustí vlastní kód aplikace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6">
            <a:lumMod val="20000"/>
            <a:lumOff val="80000"/>
          </a:schemeClr>
        </a:solidFill>
        <a:ln w="12700">
          <a:solidFill>
            <a:schemeClr val="tx1"/>
          </a:solidFill>
          <a:miter lim="800000"/>
          <a:headEnd/>
          <a:tailEnd/>
        </a:ln>
        <a:effectLst/>
      </a:spPr>
      <a:bodyPr wrap="none" rtlCol="0" anchor="t" anchorCtr="1"/>
      <a:lstStyle>
        <a:defPPr algn="ctr">
          <a:defRPr dirty="0" smtClean="0">
            <a:solidFill>
              <a:schemeClr val="tx1"/>
            </a:solidFill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0" fontAlgn="base" latinLnBrk="0" hangingPunct="0">
          <a:lnSpc>
            <a:spcPct val="101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Verdana" pitchFamily="32" charset="0"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2" charset="0"/>
            <a:cs typeface="Arial Unicode MS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28162</TotalTime>
  <Words>868</Words>
  <Application>Microsoft Office PowerPoint</Application>
  <PresentationFormat>Předvádění na obrazovce (4:3)</PresentationFormat>
  <Paragraphs>205</Paragraphs>
  <Slides>34</Slides>
  <Notes>34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5" baseType="lpstr">
      <vt:lpstr>Office Theme</vt:lpstr>
      <vt:lpstr>Prezentace aplikace PowerPoint</vt:lpstr>
      <vt:lpstr>GWT – co to je?</vt:lpstr>
      <vt:lpstr>Architektura – AJAX v hlavní roli</vt:lpstr>
      <vt:lpstr>Ukázka</vt:lpstr>
      <vt:lpstr>GWT Moduly</vt:lpstr>
      <vt:lpstr>Jak to funguje?</vt:lpstr>
      <vt:lpstr>GWT Properties</vt:lpstr>
      <vt:lpstr>GWT  - module entry point</vt:lpstr>
      <vt:lpstr>Zavádění kódu</vt:lpstr>
      <vt:lpstr>Zaváděcí HTML stránka</vt:lpstr>
      <vt:lpstr>Jednoduchý začátek – klientský kód</vt:lpstr>
      <vt:lpstr>Jednoduchá implementace</vt:lpstr>
      <vt:lpstr>Uživatelské rozhraní</vt:lpstr>
      <vt:lpstr>UI podobné jiným Java technikám (Swing)</vt:lpstr>
      <vt:lpstr>POZOR</vt:lpstr>
      <vt:lpstr>Další prvky</vt:lpstr>
      <vt:lpstr>Události a jejich odchycení</vt:lpstr>
      <vt:lpstr>Komunikace se serverem</vt:lpstr>
      <vt:lpstr>GWT - RPC</vt:lpstr>
      <vt:lpstr>GWT – RPC pokračování</vt:lpstr>
      <vt:lpstr>GWT - RPC</vt:lpstr>
      <vt:lpstr>Sessions</vt:lpstr>
      <vt:lpstr>Sessions</vt:lpstr>
      <vt:lpstr>Práce se session na straně serveru</vt:lpstr>
      <vt:lpstr>GWT a historie v prohlížeči</vt:lpstr>
      <vt:lpstr>Do HTML se vloží iframe</vt:lpstr>
      <vt:lpstr>Na základě události X si do historie aktivně zapíšeme nějaký údaj (String)</vt:lpstr>
      <vt:lpstr>Na událost posunu v historii reaguji tak, že si z historie „vytáhnu“ příslušný string a podle něj nastavím aplikaci do příslušného stavu</vt:lpstr>
      <vt:lpstr>Kompilace a Debuging</vt:lpstr>
      <vt:lpstr>Debugování ve vývojovém módu (Development mode)</vt:lpstr>
      <vt:lpstr>Prezentace aplikace PowerPoint</vt:lpstr>
      <vt:lpstr>Speed Tracer 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 36 WWW</dc:title>
  <dc:creator>Martin Klima</dc:creator>
  <cp:lastModifiedBy>xklima</cp:lastModifiedBy>
  <cp:revision>104</cp:revision>
  <dcterms:modified xsi:type="dcterms:W3CDTF">2011-05-03T08:19:20Z</dcterms:modified>
</cp:coreProperties>
</file>