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77" r:id="rId3"/>
    <p:sldId id="278" r:id="rId4"/>
    <p:sldId id="279" r:id="rId5"/>
    <p:sldId id="281" r:id="rId6"/>
    <p:sldId id="303" r:id="rId7"/>
    <p:sldId id="304" r:id="rId8"/>
    <p:sldId id="282" r:id="rId9"/>
    <p:sldId id="284" r:id="rId10"/>
    <p:sldId id="283" r:id="rId11"/>
    <p:sldId id="285" r:id="rId12"/>
    <p:sldId id="302" r:id="rId13"/>
    <p:sldId id="280" r:id="rId14"/>
    <p:sldId id="308" r:id="rId15"/>
    <p:sldId id="286" r:id="rId16"/>
    <p:sldId id="305" r:id="rId17"/>
    <p:sldId id="306" r:id="rId18"/>
    <p:sldId id="307" r:id="rId19"/>
    <p:sldId id="287" r:id="rId20"/>
    <p:sldId id="288" r:id="rId21"/>
    <p:sldId id="309" r:id="rId22"/>
    <p:sldId id="289" r:id="rId23"/>
    <p:sldId id="290" r:id="rId24"/>
    <p:sldId id="293" r:id="rId25"/>
    <p:sldId id="310" r:id="rId26"/>
    <p:sldId id="291" r:id="rId27"/>
    <p:sldId id="292" r:id="rId28"/>
    <p:sldId id="294" r:id="rId29"/>
    <p:sldId id="295" r:id="rId30"/>
    <p:sldId id="296" r:id="rId31"/>
    <p:sldId id="297" r:id="rId32"/>
    <p:sldId id="298" r:id="rId33"/>
    <p:sldId id="300" r:id="rId34"/>
    <p:sldId id="299" r:id="rId35"/>
    <p:sldId id="301" r:id="rId36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95DCE8-6D8E-2F49-90B6-036F0A9C01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5DCE8-6D8E-2F49-90B6-036F0A9C01A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4888" y="4052888"/>
            <a:ext cx="8128000" cy="14224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6000" y="5608638"/>
            <a:ext cx="8128000" cy="7620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4888" y="4052888"/>
            <a:ext cx="254000" cy="1422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6000" y="5608638"/>
            <a:ext cx="254000" cy="7620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54667" y="4318000"/>
            <a:ext cx="7620000" cy="1100667"/>
          </a:xfrm>
        </p:spPr>
        <p:txBody>
          <a:bodyPr anchor="t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54667" y="5693833"/>
            <a:ext cx="7620000" cy="592667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7112000" y="7061200"/>
            <a:ext cx="2540000" cy="4064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21038" y="7061200"/>
            <a:ext cx="3860800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350963" y="7061200"/>
            <a:ext cx="1355725" cy="406400"/>
          </a:xfrm>
        </p:spPr>
        <p:txBody>
          <a:bodyPr/>
          <a:lstStyle>
            <a:lvl1pPr>
              <a:defRPr/>
            </a:lvl1pPr>
          </a:lstStyle>
          <a:p>
            <a:fld id="{2115FC82-35A5-924E-AE19-FE1AE33B8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A119B-E59E-044A-A10B-732FF9E03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08000" y="7059613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65137" y="7186613"/>
            <a:ext cx="212725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4032250" y="3557588"/>
            <a:ext cx="6502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4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5154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42F3D-0C26-7745-8870-E5CF70DD9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8000" y="1354667"/>
            <a:ext cx="9144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AFD3A-CE3B-2541-A938-FAE592455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6000" y="3132138"/>
            <a:ext cx="8128000" cy="14224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6000" y="3132138"/>
            <a:ext cx="254000" cy="1422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7" y="3302000"/>
            <a:ext cx="7620000" cy="1185333"/>
          </a:xfrm>
        </p:spPr>
        <p:txBody>
          <a:bodyPr anchor="t"/>
          <a:lstStyle>
            <a:lvl1pPr algn="r">
              <a:buNone/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334" y="4741333"/>
            <a:ext cx="7535333" cy="12700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112000" y="7061200"/>
            <a:ext cx="2540000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1038" y="7061200"/>
            <a:ext cx="3860800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9038" y="7061200"/>
            <a:ext cx="1689100" cy="406400"/>
          </a:xfrm>
        </p:spPr>
        <p:txBody>
          <a:bodyPr/>
          <a:lstStyle>
            <a:lvl1pPr>
              <a:defRPr/>
            </a:lvl1pPr>
          </a:lstStyle>
          <a:p>
            <a:fld id="{00A9E93D-9DE0-4C40-9081-CEC08D0A82B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4000"/>
            <a:ext cx="91440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8000" y="1354667"/>
            <a:ext cx="449072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46887" y="1351280"/>
            <a:ext cx="449072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ABFBD-FFF6-DD4C-B7AD-45792B9DFB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4000"/>
            <a:ext cx="9144000" cy="1016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28750"/>
            <a:ext cx="4489098" cy="7620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64667" y="1439333"/>
            <a:ext cx="4490861" cy="7620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8000" y="2370667"/>
            <a:ext cx="4487333" cy="44873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164667" y="2370667"/>
            <a:ext cx="4487333" cy="44873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7A28F-8FDC-7242-9E6E-9E29753CB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65137" y="7186613"/>
            <a:ext cx="212725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4000"/>
            <a:ext cx="91440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AB4EB-AE0E-C643-9100-9FA5E5AA84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508000" y="7059613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65137" y="7186613"/>
            <a:ext cx="212725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DAE61-F774-5C4A-897C-CC0C36DF65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08000" y="7059613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511550" y="3694113"/>
            <a:ext cx="6705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65137" y="7186613"/>
            <a:ext cx="212725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333" y="338667"/>
            <a:ext cx="2794000" cy="931333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027333" y="1354667"/>
            <a:ext cx="2794000" cy="5381626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38667" y="338667"/>
            <a:ext cx="6350000" cy="635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3B1EE-1D07-9548-84E0-08D2FDBEB8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08000" y="7059613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65137" y="7186613"/>
            <a:ext cx="212725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8000" y="557213"/>
            <a:ext cx="203200" cy="7620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56507"/>
            <a:ext cx="9144000" cy="749653"/>
          </a:xfrm>
          <a:ln>
            <a:solidFill>
              <a:schemeClr val="accent1"/>
            </a:solidFill>
          </a:ln>
        </p:spPr>
        <p:txBody>
          <a:bodyPr lIns="304797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000" y="2116667"/>
            <a:ext cx="9144000" cy="4744720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354667"/>
            <a:ext cx="9144000" cy="592667"/>
          </a:xfrm>
        </p:spPr>
        <p:txBody>
          <a:bodyPr anchor="ctr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98781-2413-4B4F-9BED-6DBDDCFE0136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08000" y="169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08000" y="1354138"/>
            <a:ext cx="9144000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112000" y="7062788"/>
            <a:ext cx="2543175" cy="406400"/>
          </a:xfrm>
          <a:prstGeom prst="rect">
            <a:avLst/>
          </a:prstGeom>
        </p:spPr>
        <p:txBody>
          <a:bodyPr vert="horz" lIns="101599" tIns="50799" rIns="101599" bIns="50799"/>
          <a:lstStyle>
            <a:lvl1pPr algn="l" eaLnBrk="1" latinLnBrk="0" hangingPunct="1">
              <a:defRPr kumimoji="0" sz="160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221038" y="7062788"/>
            <a:ext cx="3894137" cy="406400"/>
          </a:xfrm>
          <a:prstGeom prst="rect">
            <a:avLst/>
          </a:prstGeom>
        </p:spPr>
        <p:txBody>
          <a:bodyPr vert="horz" lIns="101599" tIns="50799" rIns="101599" bIns="50799"/>
          <a:lstStyle>
            <a:lvl1pPr algn="r" eaLnBrk="1" latinLnBrk="0" hangingPunct="1">
              <a:defRPr kumimoji="0" sz="160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81038" y="7062788"/>
            <a:ext cx="2200275" cy="406400"/>
          </a:xfrm>
          <a:prstGeom prst="rect">
            <a:avLst/>
          </a:prstGeom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61AD6672-92F6-EA46-9CC5-0A27A67DA9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508000" y="7059613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508000" y="1270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65137" y="7186613"/>
            <a:ext cx="212725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5" r:id="rId2"/>
    <p:sldLayoutId id="2147483810" r:id="rId3"/>
    <p:sldLayoutId id="2147483806" r:id="rId4"/>
    <p:sldLayoutId id="2147483807" r:id="rId5"/>
    <p:sldLayoutId id="2147483811" r:id="rId6"/>
    <p:sldLayoutId id="2147483812" r:id="rId7"/>
    <p:sldLayoutId id="2147483813" r:id="rId8"/>
    <p:sldLayoutId id="2147483814" r:id="rId9"/>
    <p:sldLayoutId id="2147483808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9pPr>
    </p:titleStyle>
    <p:bodyStyle>
      <a:lvl1pPr marL="303213" indent="-303213" algn="l" rtl="0" eaLnBrk="0" fontAlgn="base" hangingPunct="0">
        <a:spcBef>
          <a:spcPts val="663"/>
        </a:spcBef>
        <a:spcAft>
          <a:spcPct val="0"/>
        </a:spcAft>
        <a:buClr>
          <a:schemeClr val="accent1"/>
        </a:buClr>
        <a:buSzPct val="76000"/>
        <a:buFont typeface="Wingdings 3" charset="2"/>
        <a:buChar char=""/>
        <a:defRPr sz="2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08013" indent="-303213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6000"/>
        <a:buFont typeface="Wingdings 3" charset="2"/>
        <a:buChar char=""/>
        <a:defRPr sz="26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912813" indent="-252413" algn="l" rtl="0" eaLnBrk="0" fontAlgn="base" hangingPunct="0">
        <a:spcBef>
          <a:spcPts val="550"/>
        </a:spcBef>
        <a:spcAft>
          <a:spcPct val="0"/>
        </a:spcAft>
        <a:buClr>
          <a:srgbClr val="BCBCBC"/>
        </a:buClr>
        <a:buSzPct val="76000"/>
        <a:buFont typeface="Wingdings 3" charset="2"/>
        <a:buChar char="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7613" indent="-252413" algn="l" rtl="0" eaLnBrk="0" fontAlgn="base" hangingPunct="0">
        <a:spcBef>
          <a:spcPts val="450"/>
        </a:spcBef>
        <a:spcAft>
          <a:spcPct val="0"/>
        </a:spcAft>
        <a:buClr>
          <a:srgbClr val="8BA2B4"/>
        </a:buClr>
        <a:buSzPct val="70000"/>
        <a:buFont typeface="Wingdings" charset="2"/>
        <a:buChar char="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22413" indent="-252413" algn="l" rtl="0" eaLnBrk="0" fontAlgn="base" hangingPunct="0">
        <a:spcBef>
          <a:spcPts val="338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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828782" indent="-203198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980" indent="-203198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5178" indent="-203198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376" indent="-203198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amazonwebservices.com/AWSEC2/latest/APIReferenc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alculator.s3.amazonaws.com/calc5.html" TargetMode="External"/><Relationship Id="rId2" Type="http://schemas.openxmlformats.org/officeDocument/2006/relationships/hyperlink" Target="http://www.infoq.com/presentations/amazon-web-servi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ws.amazon.com/consol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84400" y="4495800"/>
            <a:ext cx="6616700" cy="914400"/>
          </a:xfrm>
        </p:spPr>
        <p:txBody>
          <a:bodyPr lIns="0" tIns="0" rIns="0" bIns="0">
            <a:normAutofit/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627C8A"/>
                </a:solidFill>
                <a:latin typeface="Georgia" charset="0"/>
                <a:ea typeface="ＭＳ Ｐゴシック" charset="-128"/>
                <a:cs typeface="ＭＳ Ｐゴシック" charset="-128"/>
              </a:rPr>
              <a:t>Amazon Web Services</a:t>
            </a:r>
            <a:endParaRPr lang="en-US" dirty="0">
              <a:solidFill>
                <a:srgbClr val="627C8A"/>
              </a:solidFill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2032000" y="57150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None/>
            </a:pPr>
            <a:r>
              <a:rPr lang="en-US" sz="2000" b="1">
                <a:solidFill>
                  <a:schemeClr val="tx2"/>
                </a:solidFill>
                <a:latin typeface="Bookman Old Style" charset="0"/>
              </a:rPr>
              <a:t>Jan Šedivý</a:t>
            </a:r>
            <a:endParaRPr lang="en-US" sz="2000">
              <a:solidFill>
                <a:schemeClr val="tx2"/>
              </a:solidFill>
              <a:latin typeface="Bookman Old Styl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S3.rb open </a:t>
            </a:r>
            <a:r>
              <a:rPr lang="en-US" dirty="0" err="1" smtClean="0"/>
              <a:t>file+headers</a:t>
            </a:r>
            <a:r>
              <a:rPr lang="en-US" dirty="0" smtClean="0"/>
              <a:t>, </a:t>
            </a:r>
            <a:r>
              <a:rPr lang="en-US" dirty="0" err="1" smtClean="0"/>
              <a:t>URL+key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3200" y="1354667"/>
            <a:ext cx="9956800" cy="54864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Datafile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File.open</a:t>
            </a:r>
            <a:r>
              <a:rPr lang="en-US" dirty="0" smtClean="0">
                <a:latin typeface="Courier"/>
                <a:cs typeface="Courier"/>
              </a:rPr>
              <a:t> (path)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Key = </a:t>
            </a:r>
            <a:r>
              <a:rPr lang="en-US" dirty="0" err="1" smtClean="0">
                <a:latin typeface="Courier"/>
                <a:cs typeface="Courier"/>
              </a:rPr>
              <a:t>path.basename</a:t>
            </a: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Conn.put</a:t>
            </a:r>
            <a:r>
              <a:rPr lang="en-US" dirty="0" smtClean="0">
                <a:latin typeface="Courier"/>
                <a:cs typeface="Courier"/>
              </a:rPr>
              <a:t> (BUCKET_NAME, key, </a:t>
            </a:r>
            <a:r>
              <a:rPr lang="en-US" dirty="0" err="1" smtClean="0">
                <a:latin typeface="Courier"/>
                <a:cs typeface="Courier"/>
              </a:rPr>
              <a:t>data.file.read,){“Content</a:t>
            </a:r>
            <a:r>
              <a:rPr lang="en-US" dirty="0" smtClean="0">
                <a:latin typeface="Courier"/>
                <a:cs typeface="Courier"/>
              </a:rPr>
              <a:t>-Type” =&gt; mime,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“Content-Length” =&gt;</a:t>
            </a:r>
            <a:r>
              <a:rPr lang="en-US" dirty="0" err="1" smtClean="0">
                <a:latin typeface="Courier"/>
                <a:cs typeface="Courier"/>
              </a:rPr>
              <a:t>File.size(path).to_s</a:t>
            </a:r>
            <a:r>
              <a:rPr lang="en-US" dirty="0" smtClean="0">
                <a:latin typeface="Courier"/>
                <a:cs typeface="Courier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“</a:t>
            </a:r>
            <a:r>
              <a:rPr lang="en-US" dirty="0" err="1" smtClean="0">
                <a:latin typeface="Courier"/>
                <a:cs typeface="Courier"/>
              </a:rPr>
              <a:t>x-amz-acl</a:t>
            </a:r>
            <a:r>
              <a:rPr lang="en-US" dirty="0" smtClean="0">
                <a:latin typeface="Courier"/>
                <a:cs typeface="Courier"/>
              </a:rPr>
              <a:t>” =&gt; “public-read”})</a:t>
            </a: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http://</a:t>
            </a:r>
            <a:r>
              <a:rPr lang="en-US" dirty="0" err="1" smtClean="0">
                <a:latin typeface="Courier"/>
                <a:cs typeface="Courier"/>
              </a:rPr>
              <a:t>assets.sample.com</a:t>
            </a:r>
            <a:r>
              <a:rPr lang="en-US" dirty="0" smtClean="0">
                <a:latin typeface="Courier"/>
                <a:cs typeface="Courier"/>
              </a:rPr>
              <a:t>/…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S3 </a:t>
            </a:r>
            <a:r>
              <a:rPr lang="en-US" dirty="0" err="1" smtClean="0"/>
              <a:t>libs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err="1" smtClean="0"/>
              <a:t>google</a:t>
            </a:r>
            <a:r>
              <a:rPr lang="en-US" dirty="0" smtClean="0"/>
              <a:t> and search for the service name + favorite language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S3 pricing</a:t>
            </a:r>
            <a:endParaRPr lang="en-US" dirty="0"/>
          </a:p>
        </p:txBody>
      </p:sp>
      <p:pic>
        <p:nvPicPr>
          <p:cNvPr id="4" name="Content Placeholder 3" descr="Screen shot 2011-04-10 at 5.47.07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31619" b="-31619"/>
          <a:stretch>
            <a:fillRect/>
          </a:stretch>
        </p:blipFill>
        <p:spPr>
          <a:xfrm>
            <a:off x="508000" y="7620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EC2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Virtual Compute Cloud (provision, kill, monitor)</a:t>
            </a:r>
          </a:p>
          <a:p>
            <a:r>
              <a:rPr lang="en-US" dirty="0" smtClean="0"/>
              <a:t>Root-level System Access</a:t>
            </a:r>
          </a:p>
          <a:p>
            <a:r>
              <a:rPr lang="en-US" dirty="0" smtClean="0"/>
              <a:t>Elastic Capacity</a:t>
            </a:r>
          </a:p>
          <a:p>
            <a:r>
              <a:rPr lang="en-US" dirty="0" smtClean="0"/>
              <a:t>Management API</a:t>
            </a:r>
          </a:p>
          <a:p>
            <a:r>
              <a:rPr lang="en-US" dirty="0" smtClean="0"/>
              <a:t>Scale in Minutes (provisioning in minutes, returns IP)</a:t>
            </a:r>
          </a:p>
          <a:p>
            <a:r>
              <a:rPr lang="en-US" dirty="0" smtClean="0"/>
              <a:t>Third party tools to manage automatically scaling</a:t>
            </a:r>
          </a:p>
          <a:p>
            <a:r>
              <a:rPr lang="en-US" dirty="0" smtClean="0"/>
              <a:t>Multiple instances sizes</a:t>
            </a:r>
          </a:p>
          <a:p>
            <a:r>
              <a:rPr lang="en-US" dirty="0" smtClean="0"/>
              <a:t>Network security (hardwire connectivity for three tier model)</a:t>
            </a:r>
          </a:p>
          <a:p>
            <a:endParaRPr lang="en-US" dirty="0" smtClean="0"/>
          </a:p>
          <a:p>
            <a:r>
              <a:rPr lang="en-US" dirty="0" smtClean="0"/>
              <a:t>You are charged per hour</a:t>
            </a:r>
          </a:p>
          <a:p>
            <a:r>
              <a:rPr lang="en-US" dirty="0" smtClean="0"/>
              <a:t>You are charged per GB of data transfer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AMIs</a:t>
            </a:r>
            <a:endParaRPr lang="en-US" dirty="0"/>
          </a:p>
        </p:txBody>
      </p:sp>
      <p:pic>
        <p:nvPicPr>
          <p:cNvPr id="4" name="Content Placeholder 3" descr="Screen shot 2011-04-11 at 8.21.31 A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6063" b="-16063"/>
          <a:stretch>
            <a:fillRect/>
          </a:stretch>
        </p:blipFill>
        <p:spPr>
          <a:xfrm>
            <a:off x="3683000" y="457200"/>
            <a:ext cx="6477000" cy="3886200"/>
          </a:xfrm>
        </p:spPr>
      </p:pic>
      <p:pic>
        <p:nvPicPr>
          <p:cNvPr id="5" name="Picture 4" descr="Screen shot 2011-04-11 at 8.23.3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0"/>
            <a:ext cx="6299200" cy="4049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8800" y="4191000"/>
            <a:ext cx="242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Regions</a:t>
            </a:r>
          </a:p>
          <a:p>
            <a:r>
              <a:rPr lang="en-US" dirty="0" smtClean="0"/>
              <a:t>Availability zones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types of EC2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Standard instances</a:t>
            </a:r>
          </a:p>
          <a:p>
            <a:pPr>
              <a:buNone/>
            </a:pPr>
            <a:r>
              <a:rPr lang="en-US" sz="2000" dirty="0" smtClean="0"/>
              <a:t>Instances of this family are well suited for most applications.</a:t>
            </a:r>
            <a:endParaRPr lang="en-US" dirty="0" smtClean="0"/>
          </a:p>
          <a:p>
            <a:pPr lvl="1"/>
            <a:r>
              <a:rPr lang="en-US" dirty="0" smtClean="0"/>
              <a:t>Small Instance (Default) 1.7 GB of memory, 1 EC2 Compute Unit (1 virtual core with 1 EC2 Compute Unit), 160 GB of local instance storage, 32-bit platform</a:t>
            </a:r>
          </a:p>
          <a:p>
            <a:pPr lvl="1"/>
            <a:r>
              <a:rPr lang="en-US" dirty="0" smtClean="0"/>
              <a:t>Large Instance 7.5 GB of memory, 4 EC2 Compute Units (2 virtual cores with 2 EC2 Compute Units each), 850 GB of local instance storage, 64-bit platform</a:t>
            </a:r>
          </a:p>
          <a:p>
            <a:pPr lvl="1"/>
            <a:r>
              <a:rPr lang="en-US" dirty="0" smtClean="0"/>
              <a:t>Extra Large Instance 15 GB of memory, 8 EC2 Compute Units (4 virtual cores with 2 EC2 Compute Units each), 1690 GB of local instance storage, 64-bit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Micro Instances</a:t>
            </a:r>
          </a:p>
          <a:p>
            <a:pPr>
              <a:buNone/>
            </a:pPr>
            <a:r>
              <a:rPr lang="en-US" dirty="0" smtClean="0"/>
              <a:t>small amount CPU allow to burst CPU when available.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Micro Instance 613 MB of memory, up to 2 </a:t>
            </a:r>
            <a:r>
              <a:rPr lang="en-US" dirty="0" err="1" smtClean="0"/>
              <a:t>ECUs</a:t>
            </a:r>
            <a:r>
              <a:rPr lang="en-US" dirty="0" smtClean="0"/>
              <a:t> (for short periodic bursts), EBS storage only, 32-bit or 64-bit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High-Memory Instances</a:t>
            </a:r>
          </a:p>
          <a:p>
            <a:r>
              <a:rPr lang="en-US" sz="2400" dirty="0" smtClean="0"/>
              <a:t>Instances of this family offer large memory sizes for high throughput applications, including database and memory caching applications.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High-Memory Extra Large Instance 17.1 GB memory, 6.5 ECU (2 virtual cores with 3.25 EC2 Compute Units each), 420 GB of local instance storage, 64-bit platform</a:t>
            </a:r>
          </a:p>
          <a:p>
            <a:pPr lvl="1"/>
            <a:r>
              <a:rPr lang="en-US" sz="2400" dirty="0" smtClean="0"/>
              <a:t>High-Memory Double Extra Large Instance 34.2 GB of memory, 13 EC2 Compute Units (4 virtual cores with 3.25 EC2 Compute Units each), 850 GB of local instance storage, 64-bit platform</a:t>
            </a:r>
          </a:p>
          <a:p>
            <a:pPr lvl="1"/>
            <a:r>
              <a:rPr lang="en-US" sz="2400" dirty="0" smtClean="0"/>
              <a:t>High-Memory Quadruple Extra Large Instance 68.4 GB of memory, 26 EC2 Compute Units (8 virtual cores with 3.25 EC2 Compute Units each), 1690 GB of local instance storage, 64-bit platform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High-CPU Instances</a:t>
            </a:r>
          </a:p>
          <a:p>
            <a:endParaRPr lang="en-US" dirty="0" smtClean="0"/>
          </a:p>
          <a:p>
            <a:r>
              <a:rPr lang="en-US" sz="2000" dirty="0" smtClean="0"/>
              <a:t>Instances of this family have proportionally more CPU resources than memory (RAM) and are well suited for compute-intensive applications.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High-CPU Medium Instance 1.7 GB of memory, 5 EC2 Compute Units (2 virtual cores with 2.5 EC2 Compute Units each), 350 GB of local instance storage, 32-bit platform</a:t>
            </a:r>
          </a:p>
          <a:p>
            <a:pPr lvl="1"/>
            <a:r>
              <a:rPr lang="en-US" dirty="0" smtClean="0"/>
              <a:t>High-CPU Extra Large Instance 7 GB of memory, 20 EC2 Compute Units (8 virtual cores with 2.5 EC2 Compute Units each), 1690 GB of local instance storage, 64-bit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2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Amazon Machine Image (AMI)</a:t>
            </a:r>
          </a:p>
          <a:p>
            <a:pPr lvl="1"/>
            <a:r>
              <a:rPr lang="en-US" sz="2000" dirty="0" smtClean="0"/>
              <a:t>Bootable root disk stored in S3</a:t>
            </a:r>
          </a:p>
          <a:p>
            <a:pPr lvl="1"/>
            <a:r>
              <a:rPr lang="en-US" sz="2000" dirty="0" err="1" smtClean="0"/>
              <a:t>Pree</a:t>
            </a:r>
            <a:r>
              <a:rPr lang="en-US" sz="2000" dirty="0" smtClean="0"/>
              <a:t>-defined or user-built – catalog</a:t>
            </a:r>
          </a:p>
          <a:p>
            <a:pPr lvl="1"/>
            <a:r>
              <a:rPr lang="en-US" sz="2000" dirty="0" smtClean="0"/>
              <a:t>OS: Fedora, Centos, </a:t>
            </a:r>
            <a:r>
              <a:rPr lang="en-US" sz="2000" dirty="0" err="1" smtClean="0"/>
              <a:t>Gentoo</a:t>
            </a:r>
            <a:r>
              <a:rPr lang="en-US" sz="2000" dirty="0" smtClean="0"/>
              <a:t>, </a:t>
            </a:r>
            <a:r>
              <a:rPr lang="en-US" sz="2000" dirty="0" err="1" smtClean="0"/>
              <a:t>Debian</a:t>
            </a:r>
            <a:r>
              <a:rPr lang="en-US" sz="2000" dirty="0" smtClean="0"/>
              <a:t>, </a:t>
            </a:r>
            <a:r>
              <a:rPr lang="en-US" sz="2000" dirty="0" err="1" smtClean="0"/>
              <a:t>Ubuntu</a:t>
            </a:r>
            <a:r>
              <a:rPr lang="en-US" sz="2000" dirty="0" smtClean="0"/>
              <a:t>, Win …</a:t>
            </a:r>
          </a:p>
          <a:p>
            <a:pPr lvl="1"/>
            <a:r>
              <a:rPr lang="en-US" sz="2000" dirty="0" smtClean="0"/>
              <a:t>App Stack: LAMP, </a:t>
            </a:r>
            <a:r>
              <a:rPr lang="en-US" sz="2000" dirty="0" err="1" smtClean="0"/>
              <a:t>Hadoop</a:t>
            </a:r>
            <a:endParaRPr lang="en-US" sz="2000" dirty="0" smtClean="0"/>
          </a:p>
          <a:p>
            <a:r>
              <a:rPr lang="en-US" sz="2400" dirty="0" smtClean="0"/>
              <a:t>Instance</a:t>
            </a:r>
          </a:p>
          <a:p>
            <a:pPr lvl="1"/>
            <a:r>
              <a:rPr lang="en-US" sz="2000" dirty="0" smtClean="0"/>
              <a:t>Running copy of an AMI</a:t>
            </a:r>
          </a:p>
          <a:p>
            <a:pPr lvl="1"/>
            <a:r>
              <a:rPr lang="en-US" sz="2000" dirty="0" smtClean="0"/>
              <a:t>Launch &lt; 2min</a:t>
            </a:r>
          </a:p>
          <a:p>
            <a:pPr lvl="1"/>
            <a:r>
              <a:rPr lang="en-US" sz="2000" dirty="0" smtClean="0"/>
              <a:t>Start/stop under program control</a:t>
            </a:r>
          </a:p>
          <a:p>
            <a:r>
              <a:rPr lang="en-US" sz="2400" dirty="0" smtClean="0"/>
              <a:t>Network security model:</a:t>
            </a:r>
          </a:p>
          <a:p>
            <a:pPr lvl="1"/>
            <a:r>
              <a:rPr lang="en-US" sz="2000" dirty="0" smtClean="0"/>
              <a:t>Explicit access control</a:t>
            </a:r>
          </a:p>
          <a:p>
            <a:pPr lvl="1"/>
            <a:r>
              <a:rPr lang="en-US" sz="2000" dirty="0" smtClean="0"/>
              <a:t>Security groups</a:t>
            </a:r>
          </a:p>
          <a:p>
            <a:r>
              <a:rPr lang="en-US" sz="2400" dirty="0" smtClean="0"/>
              <a:t>Inter-service bandwidth 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Application building blogs</a:t>
            </a:r>
          </a:p>
          <a:p>
            <a:r>
              <a:rPr lang="en-US" dirty="0" smtClean="0"/>
              <a:t>Stable API</a:t>
            </a:r>
          </a:p>
          <a:p>
            <a:r>
              <a:rPr lang="en-US" dirty="0" smtClean="0"/>
              <a:t>Proven Amazon infrastructure</a:t>
            </a:r>
          </a:p>
          <a:p>
            <a:r>
              <a:rPr lang="en-US" dirty="0" smtClean="0"/>
              <a:t>Long-term investment</a:t>
            </a:r>
          </a:p>
          <a:p>
            <a:endParaRPr lang="en-US" dirty="0" smtClean="0"/>
          </a:p>
          <a:p>
            <a:r>
              <a:rPr lang="en-US" dirty="0" smtClean="0"/>
              <a:t>Keeping large sites scalable, operational</a:t>
            </a:r>
          </a:p>
          <a:p>
            <a:r>
              <a:rPr lang="en-US" dirty="0" smtClean="0"/>
              <a:t>Adding new services on regular basis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EC2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http://docs.amazonwebservices.com/AWSEC2/latest/APIReference/</a:t>
            </a:r>
            <a:endParaRPr lang="en-US" dirty="0" smtClean="0"/>
          </a:p>
          <a:p>
            <a:r>
              <a:rPr lang="en-US" dirty="0" err="1" smtClean="0"/>
              <a:t>AMIs</a:t>
            </a:r>
            <a:endParaRPr lang="en-US" dirty="0" smtClean="0"/>
          </a:p>
          <a:p>
            <a:r>
              <a:rPr lang="en-US" dirty="0" smtClean="0"/>
              <a:t>Instances</a:t>
            </a:r>
          </a:p>
          <a:p>
            <a:r>
              <a:rPr lang="en-US" dirty="0" err="1" smtClean="0"/>
              <a:t>Keypairs</a:t>
            </a:r>
            <a:endParaRPr lang="en-US" dirty="0" smtClean="0"/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Elastic Block Storage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Elastic Block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EBS are HD which can be attached to running </a:t>
            </a:r>
            <a:r>
              <a:rPr lang="en-US" dirty="0" err="1" smtClean="0"/>
              <a:t>AMIs</a:t>
            </a:r>
            <a:endParaRPr lang="en-US" dirty="0"/>
          </a:p>
        </p:txBody>
      </p:sp>
      <p:pic>
        <p:nvPicPr>
          <p:cNvPr id="4" name="Picture 3" descr="Screen shot 2011-04-11 at 8.28.2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981200"/>
            <a:ext cx="2800936" cy="2171700"/>
          </a:xfrm>
          <a:prstGeom prst="rect">
            <a:avLst/>
          </a:prstGeom>
        </p:spPr>
      </p:pic>
      <p:pic>
        <p:nvPicPr>
          <p:cNvPr id="5" name="Picture 4" descr="Screen shot 2011-04-11 at 8.29.4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4267200"/>
            <a:ext cx="7366000" cy="3193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8600" y="2209800"/>
            <a:ext cx="37625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a snapshot and save it</a:t>
            </a:r>
          </a:p>
          <a:p>
            <a:r>
              <a:rPr lang="en-US" dirty="0" smtClean="0"/>
              <a:t>Create </a:t>
            </a:r>
          </a:p>
          <a:p>
            <a:r>
              <a:rPr lang="en-US" dirty="0" smtClean="0"/>
              <a:t>Detach</a:t>
            </a:r>
          </a:p>
          <a:p>
            <a:r>
              <a:rPr lang="en-US" dirty="0" smtClean="0"/>
              <a:t>Attach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Load-Management and Load Balancing Tools:</a:t>
            </a:r>
          </a:p>
          <a:p>
            <a:pPr lvl="1"/>
            <a:r>
              <a:rPr lang="en-US" dirty="0" smtClean="0"/>
              <a:t>Right scale</a:t>
            </a:r>
          </a:p>
          <a:p>
            <a:pPr lvl="1"/>
            <a:r>
              <a:rPr lang="en-US" dirty="0" err="1" smtClean="0"/>
              <a:t>WeoCeo</a:t>
            </a:r>
            <a:endParaRPr lang="en-US" dirty="0" smtClean="0"/>
          </a:p>
          <a:p>
            <a:r>
              <a:rPr lang="en-US" dirty="0" smtClean="0"/>
              <a:t>Processing management</a:t>
            </a:r>
          </a:p>
          <a:p>
            <a:pPr lvl="1"/>
            <a:r>
              <a:rPr lang="en-US" dirty="0" err="1" smtClean="0"/>
              <a:t>Cruxy</a:t>
            </a:r>
            <a:r>
              <a:rPr lang="en-US" dirty="0" smtClean="0"/>
              <a:t> – Media </a:t>
            </a:r>
            <a:r>
              <a:rPr lang="en-US" dirty="0" err="1" smtClean="0"/>
              <a:t>transcoding</a:t>
            </a:r>
            <a:endParaRPr lang="en-US" dirty="0" smtClean="0"/>
          </a:p>
          <a:p>
            <a:pPr lvl="1"/>
            <a:r>
              <a:rPr lang="en-US" dirty="0" err="1" smtClean="0"/>
              <a:t>Padango</a:t>
            </a:r>
            <a:r>
              <a:rPr lang="en-US" dirty="0" smtClean="0"/>
              <a:t> – Podcast management</a:t>
            </a:r>
          </a:p>
          <a:p>
            <a:r>
              <a:rPr lang="en-US" dirty="0" smtClean="0"/>
              <a:t>Science Research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err="1" smtClean="0"/>
              <a:t>mpiBLAST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Firefox plug in</a:t>
            </a:r>
            <a:endParaRPr lang="en-US" dirty="0"/>
          </a:p>
        </p:txBody>
      </p:sp>
      <p:pic>
        <p:nvPicPr>
          <p:cNvPr id="4" name="Content Placeholder 3" descr="Screen shot 2011-04-08 at 6.05.19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2887" r="-128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 to the 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Relational Database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Amazon RDS web service</a:t>
            </a:r>
          </a:p>
          <a:p>
            <a:r>
              <a:rPr lang="en-US" dirty="0" smtClean="0"/>
              <a:t>set up, operate, and scale a relational database</a:t>
            </a:r>
          </a:p>
          <a:p>
            <a:r>
              <a:rPr lang="en-US" dirty="0" smtClean="0"/>
              <a:t>Amazon RDS </a:t>
            </a:r>
            <a:r>
              <a:rPr lang="en-US" dirty="0" err="1" smtClean="0"/>
              <a:t>MySQL</a:t>
            </a:r>
            <a:r>
              <a:rPr lang="en-US" dirty="0" smtClean="0"/>
              <a:t> compatible </a:t>
            </a:r>
          </a:p>
          <a:p>
            <a:r>
              <a:rPr lang="en-US" dirty="0" smtClean="0"/>
              <a:t>Amazon RDS automatically patches the database software</a:t>
            </a:r>
          </a:p>
          <a:p>
            <a:r>
              <a:rPr lang="en-US" dirty="0" smtClean="0"/>
              <a:t>backs up your database, storing the backups for a user-defined retention period and enabling point-in-time recovery. </a:t>
            </a:r>
          </a:p>
          <a:p>
            <a:r>
              <a:rPr lang="en-US" dirty="0" smtClean="0"/>
              <a:t>Scalability, replication</a:t>
            </a:r>
          </a:p>
          <a:p>
            <a:r>
              <a:rPr lang="en-US" dirty="0" smtClean="0"/>
              <a:t>no up-front investments required, and you pay only for the resources you use.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Queue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Scalable queuing</a:t>
            </a:r>
          </a:p>
          <a:p>
            <a:r>
              <a:rPr lang="en-US" dirty="0" smtClean="0"/>
              <a:t>Elastic capacity</a:t>
            </a:r>
          </a:p>
          <a:p>
            <a:r>
              <a:rPr lang="en-US" dirty="0" smtClean="0"/>
              <a:t>Reliable, Simple, Secure</a:t>
            </a:r>
          </a:p>
          <a:p>
            <a:endParaRPr lang="en-US" dirty="0" smtClean="0"/>
          </a:p>
          <a:p>
            <a:r>
              <a:rPr lang="en-US" dirty="0" smtClean="0"/>
              <a:t>Inter-process messaging, data buffering, scalable architecture component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SQS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</a:p>
          <a:p>
            <a:pPr lvl="1"/>
            <a:r>
              <a:rPr lang="en-US" dirty="0" err="1" smtClean="0"/>
              <a:t>ListQueues</a:t>
            </a:r>
            <a:endParaRPr lang="en-US" dirty="0" smtClean="0"/>
          </a:p>
          <a:p>
            <a:pPr lvl="1"/>
            <a:r>
              <a:rPr lang="en-US" dirty="0" err="1" smtClean="0"/>
              <a:t>DeleteQueue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Messages</a:t>
            </a:r>
          </a:p>
          <a:p>
            <a:pPr lvl="1"/>
            <a:r>
              <a:rPr lang="en-US" dirty="0" err="1" smtClean="0"/>
              <a:t>SendMessage</a:t>
            </a:r>
            <a:endParaRPr lang="en-US" dirty="0" smtClean="0"/>
          </a:p>
          <a:p>
            <a:pPr lvl="1"/>
            <a:r>
              <a:rPr lang="en-US" dirty="0" err="1" smtClean="0"/>
              <a:t>ReceiveMessage</a:t>
            </a:r>
            <a:endParaRPr lang="en-US" dirty="0" smtClean="0"/>
          </a:p>
          <a:p>
            <a:pPr lvl="1"/>
            <a:r>
              <a:rPr lang="en-US" dirty="0" err="1" smtClean="0"/>
              <a:t>DeleteMessage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services - cooperation</a:t>
            </a:r>
            <a:endParaRPr lang="en-US" dirty="0"/>
          </a:p>
        </p:txBody>
      </p:sp>
      <p:pic>
        <p:nvPicPr>
          <p:cNvPr id="4" name="Content Placeholder 3" descr="Screen shot 2011-04-08 at 6.18.04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450" r="-445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Distribute Data Store</a:t>
            </a:r>
          </a:p>
          <a:p>
            <a:r>
              <a:rPr lang="en-US" dirty="0" smtClean="0"/>
              <a:t>Structured Storage</a:t>
            </a:r>
          </a:p>
          <a:p>
            <a:r>
              <a:rPr lang="en-US" dirty="0" smtClean="0"/>
              <a:t>Fully indexed</a:t>
            </a:r>
          </a:p>
          <a:p>
            <a:r>
              <a:rPr lang="en-US" dirty="0" smtClean="0"/>
              <a:t>Redundant</a:t>
            </a:r>
          </a:p>
          <a:p>
            <a:r>
              <a:rPr lang="en-US" dirty="0" smtClean="0"/>
              <a:t>Scalable</a:t>
            </a:r>
          </a:p>
          <a:p>
            <a:r>
              <a:rPr lang="en-US" dirty="0" smtClean="0"/>
              <a:t>Elastic capacity</a:t>
            </a:r>
          </a:p>
          <a:p>
            <a:r>
              <a:rPr lang="en-US" dirty="0" err="1" smtClean="0"/>
              <a:t>Quere</a:t>
            </a:r>
            <a:r>
              <a:rPr lang="en-US" dirty="0" smtClean="0"/>
              <a:t> language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developers facing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70% of Web development effort is:</a:t>
            </a:r>
          </a:p>
          <a:p>
            <a:pPr lvl="1"/>
            <a:r>
              <a:rPr lang="en-US" dirty="0" smtClean="0"/>
              <a:t>Data centers</a:t>
            </a:r>
          </a:p>
          <a:p>
            <a:pPr lvl="1"/>
            <a:r>
              <a:rPr lang="en-US" dirty="0" smtClean="0"/>
              <a:t>Bandwidth, power, cooling</a:t>
            </a:r>
          </a:p>
          <a:p>
            <a:pPr lvl="1"/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Staffing</a:t>
            </a:r>
          </a:p>
          <a:p>
            <a:r>
              <a:rPr lang="en-US" dirty="0" smtClean="0"/>
              <a:t>Scaling is difficult and expensive</a:t>
            </a:r>
          </a:p>
          <a:p>
            <a:pPr lvl="1"/>
            <a:r>
              <a:rPr lang="en-US" dirty="0" smtClean="0"/>
              <a:t>Large upfront investments</a:t>
            </a:r>
          </a:p>
          <a:p>
            <a:pPr lvl="1"/>
            <a:r>
              <a:rPr lang="en-US" dirty="0" smtClean="0"/>
              <a:t>Invest ahead of demand</a:t>
            </a:r>
          </a:p>
          <a:p>
            <a:pPr lvl="1"/>
            <a:r>
              <a:rPr lang="en-US" dirty="0" smtClean="0"/>
              <a:t>Load unpredictable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is based on research of Amazon between developers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DB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Domain</a:t>
            </a:r>
          </a:p>
          <a:p>
            <a:pPr lvl="1"/>
            <a:r>
              <a:rPr lang="en-US" dirty="0" smtClean="0"/>
              <a:t>Collection of similar items (no schema)</a:t>
            </a:r>
          </a:p>
          <a:p>
            <a:pPr lvl="1"/>
            <a:r>
              <a:rPr lang="en-US" dirty="0" smtClean="0"/>
              <a:t>Query language</a:t>
            </a:r>
          </a:p>
          <a:p>
            <a:pPr lvl="1"/>
            <a:r>
              <a:rPr lang="en-US" dirty="0" smtClean="0"/>
              <a:t>Any number of items per domain (10GB)</a:t>
            </a:r>
          </a:p>
          <a:p>
            <a:pPr lvl="1"/>
            <a:r>
              <a:rPr lang="en-US" dirty="0" smtClean="0"/>
              <a:t>100 domains per account</a:t>
            </a:r>
          </a:p>
          <a:p>
            <a:r>
              <a:rPr lang="en-US" dirty="0" smtClean="0"/>
              <a:t>Item</a:t>
            </a:r>
          </a:p>
          <a:p>
            <a:pPr lvl="1"/>
            <a:r>
              <a:rPr lang="en-US" dirty="0" smtClean="0"/>
              <a:t>Collection of key-value pairs (attributes)</a:t>
            </a:r>
          </a:p>
          <a:p>
            <a:pPr lvl="1"/>
            <a:r>
              <a:rPr lang="en-US" dirty="0" smtClean="0"/>
              <a:t>Multiple values per attribute</a:t>
            </a:r>
          </a:p>
          <a:p>
            <a:pPr lvl="1"/>
            <a:r>
              <a:rPr lang="en-US" dirty="0" smtClean="0"/>
              <a:t>Up to 256 attributes per item</a:t>
            </a:r>
          </a:p>
          <a:p>
            <a:pPr lvl="1"/>
            <a:r>
              <a:rPr lang="en-US" dirty="0" smtClean="0"/>
              <a:t>Up to 1024 bytes per value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SimpleDB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Domains</a:t>
            </a:r>
          </a:p>
          <a:p>
            <a:pPr lvl="1"/>
            <a:r>
              <a:rPr lang="en-US" dirty="0" err="1" smtClean="0"/>
              <a:t>CreateDomain</a:t>
            </a:r>
            <a:endParaRPr lang="en-US" dirty="0" smtClean="0"/>
          </a:p>
          <a:p>
            <a:pPr lvl="1"/>
            <a:r>
              <a:rPr lang="en-US" dirty="0" err="1" smtClean="0"/>
              <a:t>ListDomains</a:t>
            </a:r>
            <a:endParaRPr lang="en-US" dirty="0" smtClean="0"/>
          </a:p>
          <a:p>
            <a:pPr lvl="1"/>
            <a:r>
              <a:rPr lang="en-US" dirty="0" err="1" smtClean="0"/>
              <a:t>DeleteDomain</a:t>
            </a:r>
            <a:endParaRPr lang="en-US" dirty="0" smtClean="0"/>
          </a:p>
          <a:p>
            <a:r>
              <a:rPr lang="en-US" dirty="0" smtClean="0"/>
              <a:t>Items</a:t>
            </a:r>
          </a:p>
          <a:p>
            <a:pPr lvl="1"/>
            <a:r>
              <a:rPr lang="en-US" dirty="0" err="1" smtClean="0"/>
              <a:t>PutAttributes</a:t>
            </a:r>
            <a:endParaRPr lang="en-US" dirty="0" smtClean="0"/>
          </a:p>
          <a:p>
            <a:pPr lvl="1"/>
            <a:r>
              <a:rPr lang="en-US" dirty="0" err="1" smtClean="0"/>
              <a:t>GetAttributes</a:t>
            </a:r>
            <a:endParaRPr lang="en-US" dirty="0" smtClean="0"/>
          </a:p>
          <a:p>
            <a:r>
              <a:rPr lang="en-US" dirty="0" smtClean="0"/>
              <a:t>Query Sample</a:t>
            </a:r>
          </a:p>
          <a:p>
            <a:pPr lvl="1"/>
            <a:r>
              <a:rPr lang="en-US" dirty="0" smtClean="0"/>
              <a:t>[‘Title’=‘The Right Stuff’]</a:t>
            </a:r>
          </a:p>
          <a:p>
            <a:pPr lvl="1"/>
            <a:r>
              <a:rPr lang="en-US" dirty="0" smtClean="0"/>
              <a:t>[‘Number of Pagers’ &lt;‘00310’]</a:t>
            </a:r>
          </a:p>
          <a:p>
            <a:pPr lvl="1"/>
            <a:r>
              <a:rPr lang="en-US" sz="1700" dirty="0" smtClean="0"/>
              <a:t>[‘Year’ &gt;’1950’ and ‘Year’,’1960’ or ‘Year’ starts-with ‘193’ or ‘Year’ = ‘2007’]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Free Usage 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1700" dirty="0" smtClean="0"/>
              <a:t>750 hours of Amazon EC2 Linux Micro Instance usage (613 MB of memory and 32-bit and 64-bit platform support) – enough hours to run continuously each month*</a:t>
            </a:r>
          </a:p>
          <a:p>
            <a:pPr lvl="1"/>
            <a:r>
              <a:rPr lang="en-US" sz="1700" dirty="0" smtClean="0"/>
              <a:t>750 hours of an Elastic Load Balancer plus 15 GB data processing*</a:t>
            </a:r>
          </a:p>
          <a:p>
            <a:pPr lvl="1"/>
            <a:r>
              <a:rPr lang="en-US" sz="1700" dirty="0" smtClean="0"/>
              <a:t>10 GB of Amazon Elastic Block Storage, plus 1 million I/Os, 1 GB of snapshot storage, 10,000 snapshot Get Requests and 1,000 snapshot Put Requests*</a:t>
            </a:r>
          </a:p>
          <a:p>
            <a:pPr lvl="1"/>
            <a:r>
              <a:rPr lang="en-US" sz="1700" dirty="0" smtClean="0"/>
              <a:t>5 GB of Amazon S3 standard storage, 20,000 Get Requests, and 2,000 Put Requests*</a:t>
            </a:r>
          </a:p>
          <a:p>
            <a:pPr lvl="1"/>
            <a:r>
              <a:rPr lang="en-US" sz="1700" dirty="0" smtClean="0"/>
              <a:t>30 GB per of internet data transfer (15 GB of data transfer “in” and 15 GB of data transfer “out” across all services except Amazon </a:t>
            </a:r>
            <a:r>
              <a:rPr lang="en-US" sz="1700" dirty="0" err="1" smtClean="0"/>
              <a:t>CloudFront</a:t>
            </a:r>
            <a:r>
              <a:rPr lang="en-US" sz="1700" dirty="0" smtClean="0"/>
              <a:t>)*</a:t>
            </a:r>
          </a:p>
          <a:p>
            <a:pPr lvl="1"/>
            <a:r>
              <a:rPr lang="en-US" sz="1700" dirty="0" smtClean="0"/>
              <a:t>25 Amazon </a:t>
            </a:r>
            <a:r>
              <a:rPr lang="en-US" sz="1700" dirty="0" err="1" smtClean="0"/>
              <a:t>SimpleDB</a:t>
            </a:r>
            <a:r>
              <a:rPr lang="en-US" sz="1700" dirty="0" smtClean="0"/>
              <a:t> Machine Hours and 1 GB of Storage**</a:t>
            </a:r>
          </a:p>
          <a:p>
            <a:pPr lvl="1"/>
            <a:r>
              <a:rPr lang="en-US" sz="1700" dirty="0" smtClean="0"/>
              <a:t>100,000 Requests of Amazon Simple Queue Service**</a:t>
            </a:r>
          </a:p>
          <a:p>
            <a:pPr lvl="1"/>
            <a:r>
              <a:rPr lang="en-US" sz="1700" dirty="0" smtClean="0"/>
              <a:t>100,000 Requests, 100,000 HTTP notifications and 1,000 email notifications for Amazon Simple Notification Service**</a:t>
            </a:r>
          </a:p>
          <a:p>
            <a:pPr lvl="1"/>
            <a:r>
              <a:rPr lang="en-US" sz="1700" dirty="0" smtClean="0"/>
              <a:t>10 Amazon </a:t>
            </a:r>
            <a:r>
              <a:rPr lang="en-US" sz="1700" dirty="0" err="1" smtClean="0"/>
              <a:t>Cloudwatch</a:t>
            </a:r>
            <a:r>
              <a:rPr lang="en-US" sz="1700" dirty="0" smtClean="0"/>
              <a:t> alarms**</a:t>
            </a:r>
          </a:p>
          <a:p>
            <a:pPr marL="457200" indent="-457200"/>
            <a:r>
              <a:rPr lang="en-US" sz="2000" dirty="0" smtClean="0"/>
              <a:t>In addition to these services, the AWS Management Console is available at no charge to help you build and manage your application on AWS.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4-09 at 9.44.1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50" y="977900"/>
            <a:ext cx="3295650" cy="3288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69863"/>
            <a:ext cx="9144000" cy="896937"/>
          </a:xfrm>
        </p:spPr>
        <p:txBody>
          <a:bodyPr/>
          <a:lstStyle/>
          <a:p>
            <a:r>
              <a:rPr lang="en-US" dirty="0" smtClean="0"/>
              <a:t>Free start</a:t>
            </a:r>
            <a:endParaRPr lang="en-US" dirty="0"/>
          </a:p>
        </p:txBody>
      </p:sp>
      <p:pic>
        <p:nvPicPr>
          <p:cNvPr id="4" name="Content Placeholder 3" descr="Screen shot 2011-04-09 at 9.43.41 AM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32060" r="-32060"/>
          <a:stretch>
            <a:fillRect/>
          </a:stretch>
        </p:blipFill>
        <p:spPr>
          <a:xfrm>
            <a:off x="1193800" y="4114800"/>
            <a:ext cx="5359400" cy="3215640"/>
          </a:xfrm>
        </p:spPr>
      </p:pic>
      <p:pic>
        <p:nvPicPr>
          <p:cNvPr id="6" name="Picture 5" descr="Screen shot 2011-04-09 at 9.44.0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1066800"/>
            <a:ext cx="3200400" cy="3229039"/>
          </a:xfrm>
          <a:prstGeom prst="rect">
            <a:avLst/>
          </a:prstGeom>
        </p:spPr>
      </p:pic>
      <p:pic>
        <p:nvPicPr>
          <p:cNvPr id="5" name="Picture 4" descr="Screen shot 2011-04-09 at 9.43.51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00" y="4114800"/>
            <a:ext cx="3259500" cy="3295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Public Data Sets on 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Federal Reserve Economic Data - Fred</a:t>
            </a:r>
          </a:p>
          <a:p>
            <a:r>
              <a:rPr lang="en-US" sz="2400" dirty="0" smtClean="0"/>
              <a:t>Database of 20,059 U.S. economic time series.</a:t>
            </a:r>
          </a:p>
          <a:p>
            <a:r>
              <a:rPr lang="en-US" sz="2400" dirty="0" smtClean="0"/>
              <a:t>Transportation Databases</a:t>
            </a:r>
          </a:p>
          <a:p>
            <a:r>
              <a:rPr lang="en-US" sz="2400" dirty="0" smtClean="0"/>
              <a:t>Various transportation statistics</a:t>
            </a:r>
          </a:p>
          <a:p>
            <a:r>
              <a:rPr lang="en-US" sz="2400" dirty="0" smtClean="0"/>
              <a:t>Labor Statistics Databases</a:t>
            </a:r>
          </a:p>
          <a:p>
            <a:r>
              <a:rPr lang="en-US" sz="2400" dirty="0" smtClean="0"/>
              <a:t>Various Labor Statistics</a:t>
            </a:r>
          </a:p>
          <a:p>
            <a:r>
              <a:rPr lang="en-US" sz="2400" dirty="0" smtClean="0"/>
              <a:t>2000 US Census</a:t>
            </a:r>
          </a:p>
          <a:p>
            <a:r>
              <a:rPr lang="en-US" sz="2400" dirty="0" smtClean="0"/>
              <a:t>Data from the 2000 US Census</a:t>
            </a:r>
          </a:p>
          <a:p>
            <a:r>
              <a:rPr lang="en-US" sz="2400" dirty="0" smtClean="0"/>
              <a:t>2003-2006 US Economic Data</a:t>
            </a:r>
          </a:p>
          <a:p>
            <a:r>
              <a:rPr lang="en-US" sz="2400" dirty="0" smtClean="0"/>
              <a:t>US Economic Data for years 2003 to 2006</a:t>
            </a:r>
          </a:p>
          <a:p>
            <a:r>
              <a:rPr lang="en-US" sz="2400" dirty="0" smtClean="0"/>
              <a:t>Business and Industry Summary Data</a:t>
            </a:r>
          </a:p>
          <a:p>
            <a:r>
              <a:rPr lang="en-US" sz="2400" dirty="0" smtClean="0"/>
              <a:t>US Business and Industry Summary Data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http://www.infoq.com/presentations/amazon-web-services</a:t>
            </a:r>
            <a:endParaRPr lang="en-US" dirty="0" smtClean="0"/>
          </a:p>
          <a:p>
            <a:r>
              <a:rPr lang="en-US" dirty="0" smtClean="0"/>
              <a:t>Cost calculator </a:t>
            </a:r>
            <a:r>
              <a:rPr lang="en-US" dirty="0" smtClean="0">
                <a:hlinkClick r:id="rId3"/>
              </a:rPr>
              <a:t>http://calculator.s3.amazonaws.com/calc5.html</a:t>
            </a:r>
            <a:endParaRPr lang="en-US" dirty="0" smtClean="0"/>
          </a:p>
          <a:p>
            <a:r>
              <a:rPr lang="en-US" dirty="0" smtClean="0"/>
              <a:t>AWS Management control</a:t>
            </a:r>
            <a:r>
              <a:rPr lang="en-US" dirty="0" smtClean="0">
                <a:hlinkClick r:id="rId4"/>
              </a:rPr>
              <a:t> http://</a:t>
            </a:r>
            <a:r>
              <a:rPr lang="en-US" dirty="0" err="1" smtClean="0">
                <a:hlinkClick r:id="rId4"/>
              </a:rPr>
              <a:t>aws.amazon.com</a:t>
            </a:r>
            <a:r>
              <a:rPr lang="en-US" dirty="0" smtClean="0">
                <a:hlinkClick r:id="rId4"/>
              </a:rPr>
              <a:t>/console/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Simple Storage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Objects </a:t>
            </a:r>
          </a:p>
          <a:p>
            <a:pPr lvl="1"/>
            <a:r>
              <a:rPr lang="en-US" sz="2000" dirty="0" smtClean="0"/>
              <a:t>Opaque data to be stored (1 byte ..5G)</a:t>
            </a:r>
          </a:p>
          <a:p>
            <a:pPr lvl="1"/>
            <a:r>
              <a:rPr lang="en-US" sz="2000" dirty="0" smtClean="0"/>
              <a:t>Authenticated access</a:t>
            </a:r>
          </a:p>
          <a:p>
            <a:r>
              <a:rPr lang="en-US" sz="2400" dirty="0" smtClean="0"/>
              <a:t>Buckets – containers for objects</a:t>
            </a:r>
          </a:p>
          <a:p>
            <a:pPr lvl="1"/>
            <a:r>
              <a:rPr lang="en-US" sz="2000" dirty="0" smtClean="0"/>
              <a:t>Object container – any number of objects – object is a file on local PC</a:t>
            </a:r>
          </a:p>
          <a:p>
            <a:pPr lvl="1"/>
            <a:r>
              <a:rPr lang="en-US" sz="2000" dirty="0" smtClean="0"/>
              <a:t>Set permissions </a:t>
            </a:r>
          </a:p>
          <a:p>
            <a:pPr lvl="1"/>
            <a:r>
              <a:rPr lang="en-US" sz="2000" dirty="0" smtClean="0"/>
              <a:t>100 buckets per account</a:t>
            </a:r>
          </a:p>
          <a:p>
            <a:r>
              <a:rPr lang="en-US" sz="2400" dirty="0" smtClean="0"/>
              <a:t>Keys</a:t>
            </a:r>
          </a:p>
          <a:p>
            <a:pPr lvl="1"/>
            <a:r>
              <a:rPr lang="en-US" sz="2000" dirty="0" smtClean="0"/>
              <a:t>Unique object identifier with bucket</a:t>
            </a:r>
          </a:p>
          <a:p>
            <a:pPr lvl="1"/>
            <a:r>
              <a:rPr lang="en-US" sz="2000" dirty="0" smtClean="0"/>
              <a:t>Up to 1024 bytes long</a:t>
            </a:r>
          </a:p>
          <a:p>
            <a:pPr lvl="1"/>
            <a:r>
              <a:rPr lang="en-US" sz="2000" dirty="0" smtClean="0"/>
              <a:t>Flat object model</a:t>
            </a:r>
          </a:p>
          <a:p>
            <a:r>
              <a:rPr lang="en-US" sz="2400" dirty="0" smtClean="0"/>
              <a:t>Object based interface</a:t>
            </a:r>
          </a:p>
          <a:p>
            <a:pPr lvl="1"/>
            <a:r>
              <a:rPr lang="en-US" sz="2100" dirty="0" smtClean="0"/>
              <a:t>REST, </a:t>
            </a:r>
            <a:r>
              <a:rPr lang="en-US" sz="2100" dirty="0" smtClean="0"/>
              <a:t> SOAP</a:t>
            </a:r>
            <a:endParaRPr lang="en-US" sz="2100" dirty="0" smtClean="0"/>
          </a:p>
          <a:p>
            <a:pPr lvl="1"/>
            <a:r>
              <a:rPr lang="en-US" sz="2000" dirty="0" smtClean="0"/>
              <a:t>URL addressability – every object has URL</a:t>
            </a:r>
          </a:p>
          <a:p>
            <a:pPr lvl="1"/>
            <a:r>
              <a:rPr lang="en-US" sz="2000" dirty="0" smtClean="0"/>
              <a:t>Bit Torrent seed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97600" y="5715000"/>
            <a:ext cx="396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99.999999999% durability and 99.99% availability of objects over a given year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S3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Service</a:t>
            </a:r>
          </a:p>
          <a:p>
            <a:pPr lvl="1"/>
            <a:r>
              <a:rPr lang="en-US" sz="1800" dirty="0" err="1" smtClean="0"/>
              <a:t>ListAllMyBuckets</a:t>
            </a:r>
            <a:endParaRPr lang="en-US" sz="1800" dirty="0" smtClean="0"/>
          </a:p>
          <a:p>
            <a:r>
              <a:rPr lang="en-US" sz="2000" dirty="0" smtClean="0"/>
              <a:t>Buckets</a:t>
            </a:r>
          </a:p>
          <a:p>
            <a:pPr lvl="1"/>
            <a:r>
              <a:rPr lang="en-US" sz="1800" dirty="0" err="1" smtClean="0"/>
              <a:t>CreateBucket</a:t>
            </a:r>
            <a:endParaRPr lang="en-US" sz="1800" dirty="0" smtClean="0"/>
          </a:p>
          <a:p>
            <a:pPr lvl="1"/>
            <a:r>
              <a:rPr lang="en-US" sz="1800" dirty="0" err="1" smtClean="0"/>
              <a:t>DeleteBucket</a:t>
            </a:r>
            <a:endParaRPr lang="en-US" sz="1800" dirty="0" smtClean="0"/>
          </a:p>
          <a:p>
            <a:pPr lvl="1"/>
            <a:r>
              <a:rPr lang="en-US" sz="1800" dirty="0" err="1" smtClean="0"/>
              <a:t>ListBucket</a:t>
            </a:r>
            <a:endParaRPr lang="en-US" sz="1800" dirty="0" smtClean="0"/>
          </a:p>
          <a:p>
            <a:pPr lvl="1"/>
            <a:r>
              <a:rPr lang="en-US" sz="1800" dirty="0" err="1" smtClean="0"/>
              <a:t>GetBucketAccesControlPolicy</a:t>
            </a:r>
            <a:endParaRPr lang="en-US" sz="1800" dirty="0" smtClean="0"/>
          </a:p>
          <a:p>
            <a:pPr lvl="1"/>
            <a:r>
              <a:rPr lang="en-US" sz="1800" dirty="0" err="1" smtClean="0"/>
              <a:t>SetBucketAccesControlPolicy</a:t>
            </a:r>
            <a:endParaRPr lang="en-US" sz="1800" dirty="0" smtClean="0"/>
          </a:p>
          <a:p>
            <a:r>
              <a:rPr lang="en-US" sz="2000" dirty="0" smtClean="0"/>
              <a:t>Objects</a:t>
            </a:r>
          </a:p>
          <a:p>
            <a:pPr lvl="1"/>
            <a:r>
              <a:rPr lang="en-US" sz="1800" dirty="0" err="1" smtClean="0"/>
              <a:t>PutObject</a:t>
            </a:r>
            <a:endParaRPr lang="en-US" sz="1800" dirty="0" smtClean="0"/>
          </a:p>
          <a:p>
            <a:pPr lvl="1"/>
            <a:r>
              <a:rPr lang="en-US" sz="1800" dirty="0" err="1" smtClean="0"/>
              <a:t>PutObjectInline</a:t>
            </a:r>
            <a:endParaRPr lang="en-US" sz="1800" dirty="0" smtClean="0"/>
          </a:p>
          <a:p>
            <a:pPr lvl="1"/>
            <a:r>
              <a:rPr lang="en-US" sz="1800" dirty="0" err="1" smtClean="0"/>
              <a:t>GetObject</a:t>
            </a:r>
            <a:endParaRPr lang="en-US" sz="1800" dirty="0" smtClean="0"/>
          </a:p>
          <a:p>
            <a:pPr lvl="1"/>
            <a:r>
              <a:rPr lang="en-US" sz="1800" dirty="0" err="1" smtClean="0"/>
              <a:t>GetObjectExtended</a:t>
            </a:r>
            <a:endParaRPr lang="en-US" sz="1800" dirty="0" smtClean="0"/>
          </a:p>
          <a:p>
            <a:pPr lvl="1"/>
            <a:r>
              <a:rPr lang="en-US" sz="1800" dirty="0" err="1" smtClean="0"/>
              <a:t>DeleteObject</a:t>
            </a:r>
            <a:endParaRPr lang="en-US" sz="1800" dirty="0" smtClean="0"/>
          </a:p>
          <a:p>
            <a:pPr lvl="1"/>
            <a:r>
              <a:rPr lang="en-US" sz="1800" dirty="0" err="1" smtClean="0"/>
              <a:t>GetObjectAccesControlPolicy</a:t>
            </a:r>
            <a:endParaRPr lang="en-US" sz="1800" dirty="0" smtClean="0"/>
          </a:p>
          <a:p>
            <a:pPr lvl="1"/>
            <a:r>
              <a:rPr lang="en-US" sz="1800" dirty="0" err="1" smtClean="0"/>
              <a:t>SetObjectAccesControlPolicy</a:t>
            </a:r>
            <a:endParaRPr lang="en-US" sz="18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bucket</a:t>
            </a:r>
            <a:endParaRPr lang="en-US" dirty="0"/>
          </a:p>
        </p:txBody>
      </p:sp>
      <p:pic>
        <p:nvPicPr>
          <p:cNvPr id="4" name="Content Placeholder 3" descr="Screen shot 2011-04-10 at 5.53.02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7371" b="-7371"/>
          <a:stretch>
            <a:fillRect/>
          </a:stretch>
        </p:blipFill>
        <p:spPr>
          <a:xfrm>
            <a:off x="2184400" y="2286000"/>
            <a:ext cx="68580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584200" y="1295400"/>
            <a:ext cx="4160113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Management console web page</a:t>
            </a:r>
          </a:p>
          <a:p>
            <a:pPr>
              <a:buFont typeface="Arial"/>
              <a:buChar char="•"/>
            </a:pPr>
            <a:r>
              <a:rPr lang="en-US" dirty="0" smtClean="0"/>
              <a:t>Select S3</a:t>
            </a:r>
          </a:p>
          <a:p>
            <a:pPr>
              <a:buFont typeface="Arial"/>
              <a:buChar char="•"/>
            </a:pPr>
            <a:r>
              <a:rPr lang="en-US" dirty="0" smtClean="0"/>
              <a:t>Sign in</a:t>
            </a:r>
            <a:endParaRPr lang="en-US" dirty="0"/>
          </a:p>
        </p:txBody>
      </p:sp>
      <p:pic>
        <p:nvPicPr>
          <p:cNvPr id="6" name="Picture 5" descr="Screen shot 2011-04-10 at 5.57.1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6324600"/>
            <a:ext cx="9499600" cy="85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object a bucket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4200" y="1295400"/>
            <a:ext cx="4160113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Management console web page</a:t>
            </a:r>
          </a:p>
          <a:p>
            <a:pPr>
              <a:buFont typeface="Arial"/>
              <a:buChar char="•"/>
            </a:pPr>
            <a:r>
              <a:rPr lang="en-US" dirty="0" smtClean="0"/>
              <a:t>Upload file</a:t>
            </a:r>
          </a:p>
          <a:p>
            <a:pPr>
              <a:buFont typeface="Arial"/>
              <a:buChar char="•"/>
            </a:pPr>
            <a:r>
              <a:rPr lang="en-US" dirty="0" smtClean="0"/>
              <a:t>Set permissions</a:t>
            </a:r>
            <a:endParaRPr lang="en-US" dirty="0"/>
          </a:p>
        </p:txBody>
      </p:sp>
      <p:pic>
        <p:nvPicPr>
          <p:cNvPr id="6" name="Picture 5" descr="Screen shot 2011-04-10 at 5.57.1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6324600"/>
            <a:ext cx="9499600" cy="857392"/>
          </a:xfrm>
          <a:prstGeom prst="rect">
            <a:avLst/>
          </a:prstGeom>
        </p:spPr>
      </p:pic>
      <p:pic>
        <p:nvPicPr>
          <p:cNvPr id="8" name="Content Placeholder 7" descr="Screen shot 2011-04-10 at 6.03.04 PM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-2829" b="-2829"/>
          <a:stretch>
            <a:fillRect/>
          </a:stretch>
        </p:blipFill>
        <p:spPr>
          <a:xfrm>
            <a:off x="3098800" y="2590800"/>
            <a:ext cx="6172200" cy="3703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S3.rb create a </a:t>
            </a:r>
            <a:r>
              <a:rPr lang="en-US" dirty="0" err="1" smtClean="0"/>
              <a:t>conn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Require ‘S3”</a:t>
            </a: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AWS_ACCESS_KEY = ‘&lt;your key&gt;’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AWS_SECRET_ACCESS_KEY = ‘&lt;your key&gt;’</a:t>
            </a: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Conn = S3:: </a:t>
            </a:r>
            <a:r>
              <a:rPr lang="en-US" dirty="0" err="1" smtClean="0">
                <a:latin typeface="Courier"/>
                <a:cs typeface="Courier"/>
              </a:rPr>
              <a:t>AWSAuthConnection.new</a:t>
            </a: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(AWS_ACCESS_KEY_ID,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AWS_SECRET_ACCESS_KEY,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False)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BUCKET_NAME = ‘</a:t>
            </a:r>
            <a:r>
              <a:rPr lang="en-US" dirty="0" err="1" smtClean="0">
                <a:latin typeface="Courier"/>
                <a:cs typeface="Courier"/>
              </a:rPr>
              <a:t>assets.example.com</a:t>
            </a:r>
            <a:r>
              <a:rPr lang="en-US" dirty="0" smtClean="0">
                <a:latin typeface="Courier"/>
                <a:cs typeface="Courier"/>
              </a:rPr>
              <a:t>’</a:t>
            </a: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Conn.create_bucket</a:t>
            </a:r>
            <a:r>
              <a:rPr lang="en-US" dirty="0" smtClean="0">
                <a:latin typeface="Courier"/>
                <a:cs typeface="Courier"/>
              </a:rPr>
              <a:t> (BUCKET_NAME)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S3.rb create bucket,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BUCKET_NAME = ‘</a:t>
            </a:r>
            <a:r>
              <a:rPr lang="en-US" dirty="0" err="1" smtClean="0">
                <a:latin typeface="Courier"/>
                <a:cs typeface="Courier"/>
              </a:rPr>
              <a:t>assets.example.com</a:t>
            </a:r>
            <a:r>
              <a:rPr lang="en-US" dirty="0" smtClean="0">
                <a:latin typeface="Courier"/>
                <a:cs typeface="Courier"/>
              </a:rPr>
              <a:t>’</a:t>
            </a: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Conn.create_bucket</a:t>
            </a:r>
            <a:r>
              <a:rPr lang="en-US" dirty="0" smtClean="0">
                <a:latin typeface="Courier"/>
                <a:cs typeface="Courier"/>
              </a:rPr>
              <a:t> (BUCKET_NAME)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15907</TotalTime>
  <Words>1375</Words>
  <Application>Microsoft Office PowerPoint</Application>
  <PresentationFormat>Custom</PresentationFormat>
  <Paragraphs>257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Origin</vt:lpstr>
      <vt:lpstr>Slide 1</vt:lpstr>
      <vt:lpstr>AWS </vt:lpstr>
      <vt:lpstr>What are developers facing</vt:lpstr>
      <vt:lpstr>Amazon Simple Storage Service</vt:lpstr>
      <vt:lpstr>S3 API</vt:lpstr>
      <vt:lpstr>Create a bucket</vt:lpstr>
      <vt:lpstr>Add object a bucket</vt:lpstr>
      <vt:lpstr>S3.rb create a conn object</vt:lpstr>
      <vt:lpstr>S3.rb create bucket, </vt:lpstr>
      <vt:lpstr>S3.rb open file+headers, URL+key</vt:lpstr>
      <vt:lpstr>S3 libs</vt:lpstr>
      <vt:lpstr>S3 pricing</vt:lpstr>
      <vt:lpstr>EC2 service</vt:lpstr>
      <vt:lpstr>AMIs</vt:lpstr>
      <vt:lpstr>Several types of EC2 instances</vt:lpstr>
      <vt:lpstr>AMI</vt:lpstr>
      <vt:lpstr>AMI</vt:lpstr>
      <vt:lpstr>AMI</vt:lpstr>
      <vt:lpstr>EC 2 concept</vt:lpstr>
      <vt:lpstr>EC2 API</vt:lpstr>
      <vt:lpstr>Amazon Elastic Block Storage</vt:lpstr>
      <vt:lpstr>Services</vt:lpstr>
      <vt:lpstr>Firefox plug in</vt:lpstr>
      <vt:lpstr>SSH to the AMI</vt:lpstr>
      <vt:lpstr>Amazon Relational Database Service</vt:lpstr>
      <vt:lpstr>Simple Queue Service</vt:lpstr>
      <vt:lpstr>SQS API</vt:lpstr>
      <vt:lpstr>AWS services - cooperation</vt:lpstr>
      <vt:lpstr>Simple DB</vt:lpstr>
      <vt:lpstr>Simple DB concepts</vt:lpstr>
      <vt:lpstr>SimpleDB API</vt:lpstr>
      <vt:lpstr>AWS Free Usage Tier</vt:lpstr>
      <vt:lpstr>Free start</vt:lpstr>
      <vt:lpstr>Available Public Data Sets on AWS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sedivy</cp:lastModifiedBy>
  <cp:revision>39</cp:revision>
  <dcterms:created xsi:type="dcterms:W3CDTF">2011-04-10T15:30:41Z</dcterms:created>
  <dcterms:modified xsi:type="dcterms:W3CDTF">2011-04-11T14:12:50Z</dcterms:modified>
</cp:coreProperties>
</file>