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4" r:id="rId14"/>
    <p:sldId id="272" r:id="rId15"/>
    <p:sldId id="269" r:id="rId16"/>
    <p:sldId id="270" r:id="rId17"/>
    <p:sldId id="267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35DC-BB32-4D66-81CD-3CD8F6230873}" type="datetimeFigureOut">
              <a:rPr lang="cs-CZ" smtClean="0"/>
              <a:t>15. 4. 2015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56C79-BADC-4A13-AB4F-B5583294A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8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Pozor, časové razítko</a:t>
            </a:r>
            <a:r>
              <a:rPr lang="cs-CZ" baseline="0" dirty="0" smtClean="0"/>
              <a:t> je logická věc, nikoli odraz reálného času. Ten se může na různých instancích lišit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56C79-BADC-4A13-AB4F-B5583294A08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44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WA2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Klíma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68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Distribuovan</a:t>
            </a:r>
            <a:r>
              <a:rPr lang="cs-CZ" dirty="0" smtClean="0"/>
              <a:t>é systémy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83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Cloud</a:t>
            </a:r>
            <a:r>
              <a:rPr lang="cs-CZ" dirty="0" smtClean="0"/>
              <a:t> je paralelní distribuovaný systém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940152" y="1484784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40152" y="3789040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75656" y="2636912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stCxn id="6" idx="3"/>
            <a:endCxn id="4" idx="1"/>
          </p:cNvCxnSpPr>
          <p:nvPr/>
        </p:nvCxnSpPr>
        <p:spPr>
          <a:xfrm flipV="1">
            <a:off x="3059832" y="2361739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6" idx="3"/>
            <a:endCxn id="5" idx="1"/>
          </p:cNvCxnSpPr>
          <p:nvPr/>
        </p:nvCxnSpPr>
        <p:spPr>
          <a:xfrm>
            <a:off x="3059832" y="3513867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2"/>
            <a:endCxn id="5" idx="0"/>
          </p:cNvCxnSpPr>
          <p:nvPr/>
        </p:nvCxnSpPr>
        <p:spPr>
          <a:xfrm>
            <a:off x="6732240" y="3238693"/>
            <a:ext cx="0" cy="550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23528" y="4581128"/>
            <a:ext cx="4163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Syst</a:t>
            </a:r>
            <a:r>
              <a:rPr lang="cs-CZ" dirty="0" err="1" smtClean="0"/>
              <a:t>ém</a:t>
            </a:r>
            <a:r>
              <a:rPr lang="cs-CZ" dirty="0" smtClean="0"/>
              <a:t> ve velké míře využívá zasílání zpráv</a:t>
            </a:r>
          </a:p>
          <a:p>
            <a:r>
              <a:rPr lang="cs-CZ" dirty="0" smtClean="0"/>
              <a:t>Je nutné zaručit správné pořadí</a:t>
            </a:r>
          </a:p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805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Časové razítko</a:t>
            </a:r>
            <a:endParaRPr lang="cs-CZ" dirty="0"/>
          </a:p>
        </p:txBody>
      </p:sp>
      <p:grpSp>
        <p:nvGrpSpPr>
          <p:cNvPr id="1031" name="Skupina 1030"/>
          <p:cNvGrpSpPr/>
          <p:nvPr/>
        </p:nvGrpSpPr>
        <p:grpSpPr>
          <a:xfrm>
            <a:off x="6693049" y="2564904"/>
            <a:ext cx="903287" cy="649287"/>
            <a:chOff x="8723313" y="3024188"/>
            <a:chExt cx="903287" cy="649287"/>
          </a:xfrm>
        </p:grpSpPr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4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6693049" y="4908649"/>
            <a:ext cx="903287" cy="649287"/>
            <a:chOff x="8723313" y="3024188"/>
            <a:chExt cx="903287" cy="649287"/>
          </a:xfrm>
        </p:grpSpPr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2269934" y="3741534"/>
            <a:ext cx="903287" cy="649287"/>
            <a:chOff x="8723313" y="3024188"/>
            <a:chExt cx="903287" cy="649287"/>
          </a:xfrm>
        </p:grpSpPr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032" name="Čárový popisek 1 1031"/>
          <p:cNvSpPr/>
          <p:nvPr/>
        </p:nvSpPr>
        <p:spPr>
          <a:xfrm>
            <a:off x="3347864" y="1916832"/>
            <a:ext cx="2088232" cy="324036"/>
          </a:xfrm>
          <a:prstGeom prst="borderCallout1">
            <a:avLst>
              <a:gd name="adj1" fmla="val 111134"/>
              <a:gd name="adj2" fmla="val 34500"/>
              <a:gd name="adj3" fmla="val 293908"/>
              <a:gd name="adj4" fmla="val 4643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Komunikační kanál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Posílání zpráv mezi procesy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043608" y="2015957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51520" y="187194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P1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1043608" y="3086785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51520" y="294276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P1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1043608" y="3950881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51520" y="380686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P2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1269028" y="1484784"/>
            <a:ext cx="453906" cy="603181"/>
            <a:chOff x="1269028" y="2177747"/>
            <a:chExt cx="453906" cy="603181"/>
          </a:xfrm>
        </p:grpSpPr>
        <p:sp>
          <p:nvSpPr>
            <p:cNvPr id="10" name="Ovál 9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délník 10"/>
                <p:cNvSpPr/>
                <p:nvPr/>
              </p:nvSpPr>
              <p:spPr>
                <a:xfrm>
                  <a:off x="1269028" y="2177747"/>
                  <a:ext cx="453906" cy="38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1" name="Obdélník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3906" cy="38715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Skupina 12"/>
          <p:cNvGrpSpPr/>
          <p:nvPr/>
        </p:nvGrpSpPr>
        <p:grpSpPr>
          <a:xfrm>
            <a:off x="2123728" y="1484784"/>
            <a:ext cx="458715" cy="603181"/>
            <a:chOff x="1269028" y="2177747"/>
            <a:chExt cx="458715" cy="603181"/>
          </a:xfrm>
        </p:grpSpPr>
        <p:sp>
          <p:nvSpPr>
            <p:cNvPr id="14" name="Ovál 13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délník 14"/>
                <p:cNvSpPr/>
                <p:nvPr/>
              </p:nvSpPr>
              <p:spPr>
                <a:xfrm>
                  <a:off x="1269028" y="2177747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5" name="Obdélník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8010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Skupina 15"/>
          <p:cNvGrpSpPr/>
          <p:nvPr/>
        </p:nvGrpSpPr>
        <p:grpSpPr>
          <a:xfrm>
            <a:off x="4031940" y="1484784"/>
            <a:ext cx="458715" cy="603181"/>
            <a:chOff x="1269028" y="2177747"/>
            <a:chExt cx="458715" cy="603181"/>
          </a:xfrm>
        </p:grpSpPr>
        <p:sp>
          <p:nvSpPr>
            <p:cNvPr id="17" name="Ovál 16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bdélník 17"/>
                <p:cNvSpPr/>
                <p:nvPr/>
              </p:nvSpPr>
              <p:spPr>
                <a:xfrm>
                  <a:off x="1269028" y="2177747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8" name="Obdélník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8151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Skupina 18"/>
          <p:cNvGrpSpPr/>
          <p:nvPr/>
        </p:nvGrpSpPr>
        <p:grpSpPr>
          <a:xfrm>
            <a:off x="5868144" y="1484784"/>
            <a:ext cx="458715" cy="603181"/>
            <a:chOff x="1269028" y="2177747"/>
            <a:chExt cx="458715" cy="603181"/>
          </a:xfrm>
        </p:grpSpPr>
        <p:sp>
          <p:nvSpPr>
            <p:cNvPr id="20" name="Ovál 19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bdélník 20"/>
                <p:cNvSpPr/>
                <p:nvPr/>
              </p:nvSpPr>
              <p:spPr>
                <a:xfrm>
                  <a:off x="1269028" y="2177747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1" name="Obdélník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7895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Skupina 27"/>
          <p:cNvGrpSpPr/>
          <p:nvPr/>
        </p:nvGrpSpPr>
        <p:grpSpPr>
          <a:xfrm>
            <a:off x="1403648" y="2564904"/>
            <a:ext cx="453906" cy="603181"/>
            <a:chOff x="1403648" y="3833931"/>
            <a:chExt cx="453906" cy="603181"/>
          </a:xfrm>
        </p:grpSpPr>
        <p:cxnSp>
          <p:nvCxnSpPr>
            <p:cNvPr id="25" name="Přímá spojnice 24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bdélník 26"/>
                <p:cNvSpPr/>
                <p:nvPr/>
              </p:nvSpPr>
              <p:spPr>
                <a:xfrm>
                  <a:off x="1403648" y="3833931"/>
                  <a:ext cx="453906" cy="38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7" name="Obdélník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3906" cy="3871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Skupina 28"/>
          <p:cNvGrpSpPr/>
          <p:nvPr/>
        </p:nvGrpSpPr>
        <p:grpSpPr>
          <a:xfrm>
            <a:off x="2051720" y="2564904"/>
            <a:ext cx="458715" cy="603181"/>
            <a:chOff x="1403648" y="3833931"/>
            <a:chExt cx="458715" cy="603181"/>
          </a:xfrm>
        </p:grpSpPr>
        <p:cxnSp>
          <p:nvCxnSpPr>
            <p:cNvPr id="30" name="Přímá spojnice 29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délník 30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1" name="Obdélník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Skupina 31"/>
          <p:cNvGrpSpPr/>
          <p:nvPr/>
        </p:nvGrpSpPr>
        <p:grpSpPr>
          <a:xfrm>
            <a:off x="3678139" y="2564904"/>
            <a:ext cx="458715" cy="603181"/>
            <a:chOff x="1403648" y="3833931"/>
            <a:chExt cx="458715" cy="603181"/>
          </a:xfrm>
        </p:grpSpPr>
        <p:cxnSp>
          <p:nvCxnSpPr>
            <p:cNvPr id="33" name="Přímá spojnice 32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délník 33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4" name="Obdélník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Skupina 34"/>
          <p:cNvGrpSpPr/>
          <p:nvPr/>
        </p:nvGrpSpPr>
        <p:grpSpPr>
          <a:xfrm>
            <a:off x="5004048" y="2564904"/>
            <a:ext cx="458715" cy="603181"/>
            <a:chOff x="1403648" y="3833931"/>
            <a:chExt cx="458715" cy="603181"/>
          </a:xfrm>
        </p:grpSpPr>
        <p:cxnSp>
          <p:nvCxnSpPr>
            <p:cNvPr id="36" name="Přímá spojnice 35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Obdélník 36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7" name="Obdélník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8" name="Přímá spojnice 37"/>
          <p:cNvCxnSpPr/>
          <p:nvPr/>
        </p:nvCxnSpPr>
        <p:spPr>
          <a:xfrm>
            <a:off x="1043608" y="4824269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251520" y="468025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P3</a:t>
            </a:r>
            <a:endParaRPr lang="cs-CZ" dirty="0"/>
          </a:p>
        </p:txBody>
      </p:sp>
      <p:grpSp>
        <p:nvGrpSpPr>
          <p:cNvPr id="41" name="Skupina 40"/>
          <p:cNvGrpSpPr/>
          <p:nvPr/>
        </p:nvGrpSpPr>
        <p:grpSpPr>
          <a:xfrm>
            <a:off x="1809029" y="3431550"/>
            <a:ext cx="458715" cy="603181"/>
            <a:chOff x="1403648" y="3833931"/>
            <a:chExt cx="458715" cy="603181"/>
          </a:xfrm>
        </p:grpSpPr>
        <p:cxnSp>
          <p:nvCxnSpPr>
            <p:cNvPr id="42" name="Přímá spojnice 41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bdélník 42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3" name="Obdélník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Skupina 43"/>
          <p:cNvGrpSpPr/>
          <p:nvPr/>
        </p:nvGrpSpPr>
        <p:grpSpPr>
          <a:xfrm>
            <a:off x="2745133" y="3431550"/>
            <a:ext cx="458715" cy="603181"/>
            <a:chOff x="1403648" y="3833931"/>
            <a:chExt cx="458715" cy="603181"/>
          </a:xfrm>
        </p:grpSpPr>
        <p:cxnSp>
          <p:nvCxnSpPr>
            <p:cNvPr id="45" name="Přímá spojnice 44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Obdélník 45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6" name="Obdélník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Skupina 46"/>
          <p:cNvGrpSpPr/>
          <p:nvPr/>
        </p:nvGrpSpPr>
        <p:grpSpPr>
          <a:xfrm>
            <a:off x="3275856" y="3431550"/>
            <a:ext cx="458715" cy="603181"/>
            <a:chOff x="1403648" y="3833931"/>
            <a:chExt cx="458715" cy="603181"/>
          </a:xfrm>
        </p:grpSpPr>
        <p:cxnSp>
          <p:nvCxnSpPr>
            <p:cNvPr id="48" name="Přímá spojnice 47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Obdélník 48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9" name="Obdélník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Skupina 49"/>
          <p:cNvGrpSpPr/>
          <p:nvPr/>
        </p:nvGrpSpPr>
        <p:grpSpPr>
          <a:xfrm>
            <a:off x="6201517" y="3431550"/>
            <a:ext cx="458715" cy="603181"/>
            <a:chOff x="1403648" y="3833931"/>
            <a:chExt cx="458715" cy="603181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Obdélník 51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2" name="Obdélník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Skupina 52"/>
          <p:cNvGrpSpPr/>
          <p:nvPr/>
        </p:nvGrpSpPr>
        <p:grpSpPr>
          <a:xfrm>
            <a:off x="2411760" y="4310082"/>
            <a:ext cx="458715" cy="603181"/>
            <a:chOff x="1403648" y="3833931"/>
            <a:chExt cx="458715" cy="603181"/>
          </a:xfrm>
        </p:grpSpPr>
        <p:cxnSp>
          <p:nvCxnSpPr>
            <p:cNvPr id="54" name="Přímá spojnice 53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Obdélník 54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5" name="Obdélník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Skupina 55"/>
          <p:cNvGrpSpPr/>
          <p:nvPr/>
        </p:nvGrpSpPr>
        <p:grpSpPr>
          <a:xfrm>
            <a:off x="3059832" y="4310082"/>
            <a:ext cx="458715" cy="603181"/>
            <a:chOff x="1403648" y="3833931"/>
            <a:chExt cx="458715" cy="603181"/>
          </a:xfrm>
        </p:grpSpPr>
        <p:cxnSp>
          <p:nvCxnSpPr>
            <p:cNvPr id="57" name="Přímá spojnice 56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Obdélník 57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8" name="Obdélník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Skupina 58"/>
          <p:cNvGrpSpPr/>
          <p:nvPr/>
        </p:nvGrpSpPr>
        <p:grpSpPr>
          <a:xfrm>
            <a:off x="4329309" y="4310082"/>
            <a:ext cx="458715" cy="603181"/>
            <a:chOff x="1403648" y="3833931"/>
            <a:chExt cx="458715" cy="603181"/>
          </a:xfrm>
        </p:grpSpPr>
        <p:cxnSp>
          <p:nvCxnSpPr>
            <p:cNvPr id="60" name="Přímá spojnice 59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délník 60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1" name="Obdélník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Skupina 61"/>
          <p:cNvGrpSpPr/>
          <p:nvPr/>
        </p:nvGrpSpPr>
        <p:grpSpPr>
          <a:xfrm>
            <a:off x="5508104" y="4310082"/>
            <a:ext cx="458715" cy="603181"/>
            <a:chOff x="1403648" y="3833931"/>
            <a:chExt cx="458715" cy="603181"/>
          </a:xfrm>
        </p:grpSpPr>
        <p:cxnSp>
          <p:nvCxnSpPr>
            <p:cNvPr id="63" name="Přímá spojnice 62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bdélník 63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4" name="Obdélník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6" name="Přímá spojnice se šipkou 65"/>
          <p:cNvCxnSpPr/>
          <p:nvPr/>
        </p:nvCxnSpPr>
        <p:spPr>
          <a:xfrm>
            <a:off x="1630601" y="3086785"/>
            <a:ext cx="394452" cy="839934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2281077" y="3086785"/>
            <a:ext cx="346707" cy="1737484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>
            <a:off x="2961157" y="3950881"/>
            <a:ext cx="314699" cy="854370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491881" y="3086785"/>
            <a:ext cx="402282" cy="864096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545333" y="3086785"/>
            <a:ext cx="674739" cy="1737484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se šipkou 82"/>
          <p:cNvCxnSpPr/>
          <p:nvPr/>
        </p:nvCxnSpPr>
        <p:spPr>
          <a:xfrm flipV="1">
            <a:off x="5724129" y="3950881"/>
            <a:ext cx="693412" cy="873388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971600" y="5734997"/>
            <a:ext cx="94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Lok</a:t>
            </a:r>
            <a:r>
              <a:rPr lang="cs-CZ" dirty="0" err="1" smtClean="0"/>
              <a:t>ální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87" name="Ovál 86"/>
          <p:cNvSpPr/>
          <p:nvPr/>
        </p:nvSpPr>
        <p:spPr>
          <a:xfrm>
            <a:off x="2158597" y="5965829"/>
            <a:ext cx="184666" cy="18466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3203848" y="587727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Send</a:t>
            </a:r>
            <a:endParaRPr lang="cs-CZ" dirty="0"/>
          </a:p>
        </p:txBody>
      </p:sp>
      <p:cxnSp>
        <p:nvCxnSpPr>
          <p:cNvPr id="89" name="Přímá spojnice 88"/>
          <p:cNvCxnSpPr/>
          <p:nvPr/>
        </p:nvCxnSpPr>
        <p:spPr>
          <a:xfrm>
            <a:off x="4211960" y="59492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/>
          <p:nvPr/>
        </p:nvCxnSpPr>
        <p:spPr>
          <a:xfrm flipV="1">
            <a:off x="4211961" y="5661248"/>
            <a:ext cx="278694" cy="396045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317282" y="5877272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Receive</a:t>
            </a:r>
            <a:endParaRPr lang="cs-CZ" dirty="0"/>
          </a:p>
        </p:txBody>
      </p:sp>
      <p:cxnSp>
        <p:nvCxnSpPr>
          <p:cNvPr id="94" name="Přímá spojnice 93"/>
          <p:cNvCxnSpPr/>
          <p:nvPr/>
        </p:nvCxnSpPr>
        <p:spPr>
          <a:xfrm>
            <a:off x="6660232" y="59492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/>
          <p:nvPr/>
        </p:nvCxnSpPr>
        <p:spPr>
          <a:xfrm>
            <a:off x="6325395" y="5734997"/>
            <a:ext cx="334837" cy="326941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52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Lamportův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dva procesy spolu nijak nekomunikují, pak není nutné, </a:t>
            </a:r>
            <a:r>
              <a:rPr lang="cs-CZ" dirty="0" smtClean="0"/>
              <a:t>aby jejich </a:t>
            </a:r>
            <a:r>
              <a:rPr lang="cs-CZ" dirty="0"/>
              <a:t>hodiny byly synchronizovány, protože případné rozdíly </a:t>
            </a:r>
            <a:r>
              <a:rPr lang="cs-CZ" dirty="0" smtClean="0"/>
              <a:t>stejně nejsou </a:t>
            </a:r>
            <a:r>
              <a:rPr lang="cs-CZ" dirty="0"/>
              <a:t>pozorovatelné a nezpůsobují žádné problémy.</a:t>
            </a:r>
          </a:p>
          <a:p>
            <a:r>
              <a:rPr lang="cs-CZ" dirty="0" smtClean="0"/>
              <a:t>Není </a:t>
            </a:r>
            <a:r>
              <a:rPr lang="cs-CZ" dirty="0"/>
              <a:t>důležité, aby se procesy shodly na přesném čase, ale aby se </a:t>
            </a:r>
            <a:r>
              <a:rPr lang="cs-CZ" dirty="0" smtClean="0"/>
              <a:t>shodly na </a:t>
            </a:r>
            <a:r>
              <a:rPr lang="cs-CZ" dirty="0"/>
              <a:t>pořadí, v jakém se staly jednotlivé události.</a:t>
            </a:r>
          </a:p>
        </p:txBody>
      </p:sp>
    </p:spTree>
    <p:extLst>
      <p:ext uri="{BB962C8B-B14F-4D97-AF65-F5344CB8AC3E}">
        <p14:creationId xmlns:p14="http://schemas.microsoft.com/office/powerpoint/2010/main" val="275220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Rozlišujeme pojmy </a:t>
            </a:r>
            <a:r>
              <a:rPr lang="cs-CZ" i="1" dirty="0" err="1" smtClean="0"/>
              <a:t>send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receiv</a:t>
            </a:r>
            <a:r>
              <a:rPr lang="cs-CZ" i="1" dirty="0" err="1"/>
              <a:t>e</a:t>
            </a:r>
            <a:endParaRPr lang="cs-CZ" i="1" dirty="0" smtClean="0"/>
          </a:p>
          <a:p>
            <a:r>
              <a:rPr lang="cs-CZ" i="1" dirty="0" smtClean="0"/>
              <a:t>Pro danou zprávu víme, že </a:t>
            </a:r>
            <a:r>
              <a:rPr lang="cs-CZ" i="1" dirty="0" err="1" smtClean="0"/>
              <a:t>send</a:t>
            </a:r>
            <a:r>
              <a:rPr lang="en-US" dirty="0"/>
              <a:t> </a:t>
            </a:r>
            <a:r>
              <a:rPr lang="en-US" dirty="0" smtClean="0"/>
              <a:t>-&gt; </a:t>
            </a:r>
            <a:r>
              <a:rPr lang="cs-CZ" i="1" dirty="0" err="1" smtClean="0"/>
              <a:t>receive</a:t>
            </a:r>
            <a:endParaRPr lang="en-US" i="1" dirty="0" smtClean="0"/>
          </a:p>
          <a:p>
            <a:r>
              <a:rPr lang="en-US" dirty="0" err="1"/>
              <a:t>Probl</a:t>
            </a:r>
            <a:r>
              <a:rPr lang="cs-CZ" dirty="0" err="1" smtClean="0"/>
              <a:t>ém</a:t>
            </a:r>
            <a:r>
              <a:rPr lang="cs-CZ" dirty="0" smtClean="0"/>
              <a:t> dělá komunikační kanál, který může prohodit pořadí doručení</a:t>
            </a:r>
            <a:endParaRPr lang="en-US" i="1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22" y="2996952"/>
            <a:ext cx="8207926" cy="300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Čárový popisek 1 3"/>
          <p:cNvSpPr/>
          <p:nvPr/>
        </p:nvSpPr>
        <p:spPr bwMode="auto">
          <a:xfrm>
            <a:off x="7596336" y="2564904"/>
            <a:ext cx="1440160" cy="648072"/>
          </a:xfrm>
          <a:prstGeom prst="borderCallout1">
            <a:avLst>
              <a:gd name="adj1" fmla="val 18750"/>
              <a:gd name="adj2" fmla="val -8333"/>
              <a:gd name="adj3" fmla="val 283494"/>
              <a:gd name="adj4" fmla="val -118867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Porušení kauzality</a:t>
            </a:r>
          </a:p>
        </p:txBody>
      </p:sp>
    </p:spTree>
    <p:extLst>
      <p:ext uri="{BB962C8B-B14F-4D97-AF65-F5344CB8AC3E}">
        <p14:creationId xmlns:p14="http://schemas.microsoft.com/office/powerpoint/2010/main" val="144463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hodiny – </a:t>
            </a:r>
            <a:r>
              <a:rPr lang="cs-CZ" dirty="0" err="1" smtClean="0"/>
              <a:t>Lamportovy</a:t>
            </a:r>
            <a:r>
              <a:rPr lang="cs-CZ" dirty="0" smtClean="0"/>
              <a:t> hodiny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000" dirty="0" smtClean="0"/>
                  <a:t>Logické hodiny (</a:t>
                </a:r>
                <a:r>
                  <a:rPr lang="cs-CZ" sz="2000" dirty="0" err="1" smtClean="0"/>
                  <a:t>Logical</a:t>
                </a:r>
                <a:r>
                  <a:rPr lang="cs-CZ" sz="2000" dirty="0" smtClean="0"/>
                  <a:t> </a:t>
                </a:r>
                <a:r>
                  <a:rPr lang="cs-CZ" sz="2000" dirty="0" err="1" smtClean="0"/>
                  <a:t>Clock</a:t>
                </a:r>
                <a:r>
                  <a:rPr lang="cs-CZ" sz="2000" dirty="0" smtClean="0"/>
                  <a:t>) LC se používají jako abstrakce při nepřítomnosti globálních hodin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Každý proces si pamatuje číslo (</a:t>
                </a:r>
                <a:r>
                  <a:rPr lang="cs-CZ" sz="2000" dirty="0" err="1" smtClean="0"/>
                  <a:t>integer</a:t>
                </a:r>
                <a:r>
                  <a:rPr lang="cs-CZ" sz="2000" dirty="0" smtClean="0"/>
                  <a:t>), které představuje jeho lokální čas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Aktualizuje si ho podle tohoto algoritmu: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𝐿𝐶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𝐿𝐶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+1                                 	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is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a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local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event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or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a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𝑠𝑒𝑛𝑑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event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max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𝐿𝐶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𝑇𝑆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𝑟𝑒𝑐𝑒𝑖𝑣𝑒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                                 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en-US" sz="2400" i="1" dirty="0"/>
                  <a:t> </a:t>
                </a:r>
                <a:endParaRPr lang="cs-CZ" sz="2400" dirty="0"/>
              </a:p>
              <a:p>
                <a:pPr marL="0" indent="271463">
                  <a:buNone/>
                </a:pPr>
                <a:r>
                  <a:rPr lang="en-US" sz="2000" i="1" dirty="0">
                    <a:latin typeface="Cambria" panose="02040503050406030204" pitchFamily="18" charset="0"/>
                  </a:rPr>
                  <a:t>TS(m) = LC(send(m</a:t>
                </a:r>
                <a:r>
                  <a:rPr lang="en-US" sz="2000" i="1" dirty="0" smtClean="0">
                    <a:latin typeface="Cambria" panose="02040503050406030204" pitchFamily="18" charset="0"/>
                  </a:rPr>
                  <a:t>))</a:t>
                </a:r>
                <a:endParaRPr lang="cs-CZ" sz="2000" dirty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  <a:blipFill rotWithShape="0">
                <a:blip r:embed="rId2"/>
                <a:stretch>
                  <a:fillRect l="-776" t="-809" r="-4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83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Logick</a:t>
            </a:r>
            <a:r>
              <a:rPr lang="cs-CZ" dirty="0" smtClean="0"/>
              <a:t>é hodiny – </a:t>
            </a:r>
            <a:r>
              <a:rPr lang="cs-CZ" dirty="0" err="1" smtClean="0"/>
              <a:t>Lamportovy</a:t>
            </a:r>
            <a:r>
              <a:rPr lang="cs-CZ" dirty="0" smtClean="0"/>
              <a:t> hodiny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7" y="1556792"/>
            <a:ext cx="8770193" cy="396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29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1. Kauzalitu lokálních událostí je</a:t>
                </a:r>
                <a:r>
                  <a:rPr lang="en-US" dirty="0" smtClean="0"/>
                  <a:t> </a:t>
                </a:r>
                <a:r>
                  <a:rPr lang="cs-CZ" dirty="0" smtClean="0"/>
                  <a:t>možné vyčíst z historie procesů: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𝑖𝑓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∈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and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𝑘</m:t>
                      </m:r>
                      <m:r>
                        <a:rPr lang="cs-CZ" i="1">
                          <a:latin typeface="Cambria Math"/>
                        </a:rPr>
                        <m:t>&lt;</m:t>
                      </m:r>
                      <m:r>
                        <a:rPr lang="cs-CZ" i="1">
                          <a:latin typeface="Cambria Math"/>
                        </a:rPr>
                        <m:t>𝑙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then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cs-CZ" dirty="0" smtClean="0"/>
                  <a:t>2. Kauzalita komunikačních událostí: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𝑖𝑓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𝑠𝑒𝑛𝑑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latin typeface="Cambria Math"/>
                        </a:rPr>
                        <m:t>𝑟𝑒𝑐𝑒𝑖𝑣𝑒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then</m:t>
                      </m:r>
                      <m:r>
                        <a:rPr lang="cs-CZ" sz="280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 3. Tranzitivita kauzálních vztahů: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𝑖𝑓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and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then</m:t>
                      </m:r>
                      <m:r>
                        <a:rPr lang="cs-CZ" sz="280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94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62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logických hodin </a:t>
            </a:r>
            <a:r>
              <a:rPr lang="cs-CZ" dirty="0" err="1" smtClean="0"/>
              <a:t>NEmůžeme</a:t>
            </a:r>
            <a:r>
              <a:rPr lang="cs-CZ" dirty="0" smtClean="0"/>
              <a:t> vyřešit globální pořadí zpráv</a:t>
            </a:r>
          </a:p>
          <a:p>
            <a:r>
              <a:rPr lang="cs-CZ" dirty="0" smtClean="0"/>
              <a:t>Můžeme ale zajistit jejich správné pořadí na úrovni procesů</a:t>
            </a:r>
          </a:p>
          <a:p>
            <a:pPr lvl="1"/>
            <a:r>
              <a:rPr lang="cs-CZ" dirty="0"/>
              <a:t>Relace → </a:t>
            </a:r>
            <a:r>
              <a:rPr lang="cs-CZ" dirty="0" smtClean="0"/>
              <a:t>je </a:t>
            </a:r>
            <a:r>
              <a:rPr lang="cs-CZ" dirty="0"/>
              <a:t>ostré částečné uspořádání. Jestliže se události x a </a:t>
            </a:r>
            <a:r>
              <a:rPr lang="cs-CZ" dirty="0" smtClean="0"/>
              <a:t>y staly </a:t>
            </a:r>
            <a:r>
              <a:rPr lang="cs-CZ" dirty="0"/>
              <a:t>ve dvou procesech, které spolu nekomunikují, pak neplatí ani x → </a:t>
            </a:r>
            <a:r>
              <a:rPr lang="cs-CZ" dirty="0" smtClean="0"/>
              <a:t>y ani </a:t>
            </a:r>
            <a:r>
              <a:rPr lang="cs-CZ" dirty="0"/>
              <a:t>y → x; říkáme, že události jsou </a:t>
            </a:r>
            <a:r>
              <a:rPr lang="cs-CZ" dirty="0" err="1"/>
              <a:t>konkurentní</a:t>
            </a:r>
            <a:r>
              <a:rPr lang="cs-CZ" dirty="0"/>
              <a:t>, tj. </a:t>
            </a:r>
            <a:r>
              <a:rPr lang="cs-CZ" dirty="0" smtClean="0"/>
              <a:t>nedá se </a:t>
            </a:r>
            <a:r>
              <a:rPr lang="cs-CZ" dirty="0"/>
              <a:t>nic říci o </a:t>
            </a:r>
            <a:r>
              <a:rPr lang="cs-CZ" dirty="0" smtClean="0"/>
              <a:t>tom, </a:t>
            </a:r>
            <a:r>
              <a:rPr lang="pt-BR" dirty="0" smtClean="0"/>
              <a:t>která </a:t>
            </a:r>
            <a:r>
              <a:rPr lang="pt-BR" dirty="0"/>
              <a:t>se událost se stala první</a:t>
            </a:r>
            <a:endParaRPr lang="cs-CZ" dirty="0"/>
          </a:p>
          <a:p>
            <a:r>
              <a:rPr lang="cs-CZ" dirty="0" smtClean="0"/>
              <a:t>Globální uspořádání událostí lze udělat poměrně </a:t>
            </a:r>
            <a:r>
              <a:rPr lang="cs-CZ" dirty="0" err="1" smtClean="0"/>
              <a:t>jednoduš</a:t>
            </a:r>
            <a:r>
              <a:rPr lang="en-US" dirty="0" smtClean="0"/>
              <a:t>e</a:t>
            </a:r>
            <a:endParaRPr lang="cs-CZ" dirty="0" smtClean="0"/>
          </a:p>
          <a:p>
            <a:pPr lvl="1"/>
            <a:r>
              <a:rPr lang="cs-CZ" dirty="0" smtClean="0"/>
              <a:t>Pokud C(x)</a:t>
            </a:r>
            <a:r>
              <a:rPr lang="en-US" dirty="0" smtClean="0"/>
              <a:t>&lt;C(y) =&gt; x</a:t>
            </a:r>
            <a:r>
              <a:rPr lang="cs-CZ" dirty="0"/>
              <a:t> </a:t>
            </a:r>
            <a:r>
              <a:rPr lang="cs-CZ" dirty="0" smtClean="0"/>
              <a:t>→</a:t>
            </a:r>
            <a:r>
              <a:rPr lang="en-US" dirty="0" smtClean="0"/>
              <a:t>y</a:t>
            </a:r>
          </a:p>
          <a:p>
            <a:pPr lvl="1"/>
            <a:r>
              <a:rPr lang="en-US" dirty="0" err="1" smtClean="0"/>
              <a:t>Pokud</a:t>
            </a:r>
            <a:r>
              <a:rPr lang="en-US" dirty="0" smtClean="0"/>
              <a:t> C(x) = C(y),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cs-CZ" dirty="0" err="1" smtClean="0"/>
              <a:t>žujeme</a:t>
            </a:r>
            <a:r>
              <a:rPr lang="cs-CZ" dirty="0" smtClean="0"/>
              <a:t> druhotné globální uspořádání P, pokud P(x)</a:t>
            </a:r>
            <a:r>
              <a:rPr lang="en-US" dirty="0" smtClean="0"/>
              <a:t> &lt; P(y) =&gt; x</a:t>
            </a:r>
            <a:r>
              <a:rPr lang="cs-CZ" dirty="0"/>
              <a:t> </a:t>
            </a:r>
            <a:r>
              <a:rPr lang="cs-CZ" dirty="0" smtClean="0"/>
              <a:t>→</a:t>
            </a:r>
            <a:r>
              <a:rPr lang="en-US" dirty="0" smtClean="0"/>
              <a:t>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Vylepšení (paralelizace) části systému</a:t>
            </a:r>
          </a:p>
          <a:p>
            <a:pPr lvl="1"/>
            <a:r>
              <a:rPr lang="cs-CZ" i="1" dirty="0" smtClean="0"/>
              <a:t>Předpokládáme, že program má část, která se nedá paralelizovat  (sekvenční) a část, kterou můžeme rozložit na více strojů.</a:t>
            </a:r>
          </a:p>
          <a:p>
            <a:pPr lvl="1"/>
            <a:r>
              <a:rPr lang="cs-CZ" i="1" dirty="0" smtClean="0"/>
              <a:t>Zrychlení výpočtu je potom dané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Amdalhl’s</a:t>
            </a:r>
            <a:r>
              <a:rPr lang="en-US" dirty="0" smtClean="0"/>
              <a:t> law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0" i="1" dirty="0" smtClean="0"/>
              </a:p>
              <a:p>
                <a:pPr marL="0" lvl="2" indent="0">
                  <a:buNone/>
                </a:pPr>
                <a:r>
                  <a:rPr lang="cs-CZ" i="1" dirty="0" smtClean="0"/>
                  <a:t>B – část algoritmu, který je sekvenční</a:t>
                </a:r>
              </a:p>
              <a:p>
                <a:pPr marL="0" lvl="2" indent="0">
                  <a:buNone/>
                </a:pPr>
                <a:r>
                  <a:rPr lang="cs-CZ" i="1" dirty="0" smtClean="0"/>
                  <a:t>n – počet paralelních strojů</a:t>
                </a:r>
                <a:endParaRPr lang="en-US" b="0" i="1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 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Máme 5 </a:t>
                </a:r>
                <a:r>
                  <a:rPr lang="cs-CZ" dirty="0" err="1" smtClean="0"/>
                  <a:t>parale</a:t>
                </a:r>
                <a:r>
                  <a:rPr lang="en-US" dirty="0" smtClean="0"/>
                  <a:t>l</a:t>
                </a:r>
                <a:r>
                  <a:rPr lang="cs-CZ" dirty="0" err="1" smtClean="0"/>
                  <a:t>ních</a:t>
                </a:r>
                <a:r>
                  <a:rPr lang="cs-CZ" dirty="0" smtClean="0"/>
                  <a:t> strojů, </a:t>
                </a:r>
              </a:p>
              <a:p>
                <a:r>
                  <a:rPr lang="cs-CZ" dirty="0" smtClean="0"/>
                  <a:t>30% algoritmu je striktně sekvenční</a:t>
                </a:r>
              </a:p>
              <a:p>
                <a:r>
                  <a:rPr lang="cs-CZ" dirty="0" smtClean="0"/>
                  <a:t>70% lze paralelizovat</a:t>
                </a:r>
              </a:p>
              <a:p>
                <a:r>
                  <a:rPr lang="cs-CZ" dirty="0" smtClean="0"/>
                  <a:t>Jaký bude výkonový zisk (zrychlení)?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0,3+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(1−0,3)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=2,27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</a:t>
            </a:r>
            <a:r>
              <a:rPr lang="cs-CZ" dirty="0" err="1" smtClean="0"/>
              <a:t>šechny</a:t>
            </a:r>
            <a:r>
              <a:rPr lang="cs-CZ" dirty="0" smtClean="0"/>
              <a:t> paralelní části zpracovávají stejně velkou část úlohy.</a:t>
            </a:r>
          </a:p>
          <a:p>
            <a:pPr marL="0" indent="0">
              <a:buNone/>
            </a:pPr>
            <a:r>
              <a:rPr lang="cs-CZ" dirty="0" smtClean="0"/>
              <a:t>Úloha je tedy na takto velké části dělitelná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Nepočítá se </a:t>
            </a:r>
            <a:r>
              <a:rPr lang="cs-CZ" dirty="0" err="1" smtClean="0"/>
              <a:t>overhead</a:t>
            </a:r>
            <a:r>
              <a:rPr lang="cs-CZ" dirty="0" smtClean="0"/>
              <a:t>, který je potřeba pro přípravu paralelizace.</a:t>
            </a:r>
          </a:p>
          <a:p>
            <a:pPr marL="0" indent="0">
              <a:buNone/>
            </a:pPr>
            <a:r>
              <a:rPr lang="cs-CZ" dirty="0" smtClean="0"/>
              <a:t>Nepočítá se se synchronizací procesů.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často je třeba dokončit všechny úlohy a 	teprve pak začít řešit další kroky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1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Při paralelizaci dále řešíme problémy</a:t>
            </a:r>
          </a:p>
          <a:p>
            <a:pPr marL="457200" lvl="1" indent="0">
              <a:buNone/>
            </a:pPr>
            <a:r>
              <a:rPr lang="cs-CZ" dirty="0" err="1" smtClean="0"/>
              <a:t>Race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(pořadí událostí)</a:t>
            </a:r>
          </a:p>
          <a:p>
            <a:pPr marL="457200" lvl="1" indent="0">
              <a:buNone/>
            </a:pPr>
            <a:r>
              <a:rPr lang="cs-CZ" dirty="0" smtClean="0"/>
              <a:t>Sdílené zdroje -&gt; zámky</a:t>
            </a:r>
          </a:p>
          <a:p>
            <a:pPr marL="457200" lvl="1" indent="0">
              <a:buNone/>
            </a:pPr>
            <a:r>
              <a:rPr lang="cs-CZ" dirty="0" err="1" smtClean="0"/>
              <a:t>Deadlock</a:t>
            </a:r>
            <a:r>
              <a:rPr lang="cs-CZ" dirty="0" smtClean="0"/>
              <a:t>(s)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už máte znát: </a:t>
            </a:r>
            <a:r>
              <a:rPr lang="cs-CZ" i="1" dirty="0" err="1" smtClean="0"/>
              <a:t>Coffman</a:t>
            </a:r>
            <a:r>
              <a:rPr lang="cs-CZ" i="1" dirty="0" smtClean="0"/>
              <a:t> </a:t>
            </a:r>
            <a:r>
              <a:rPr lang="cs-CZ" i="1" dirty="0" err="1" smtClean="0"/>
              <a:t>conditions</a:t>
            </a:r>
            <a:endParaRPr lang="cs-CZ" dirty="0" smtClean="0"/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i="1" dirty="0"/>
              <a:t>Mutual exclusion. </a:t>
            </a:r>
            <a:r>
              <a:rPr lang="en-US" dirty="0"/>
              <a:t>At least one resource must be </a:t>
            </a:r>
            <a:r>
              <a:rPr lang="en-US" dirty="0" err="1"/>
              <a:t>nonsharable</a:t>
            </a:r>
            <a:r>
              <a:rPr lang="en-US" dirty="0"/>
              <a:t>, and only one process/thread may use</a:t>
            </a:r>
          </a:p>
          <a:p>
            <a:pPr marL="0" indent="0">
              <a:buNone/>
            </a:pPr>
            <a:r>
              <a:rPr lang="en-US" dirty="0"/>
              <a:t>the resource at any given time.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i="1" dirty="0"/>
              <a:t>Hold and wait. </a:t>
            </a:r>
            <a:r>
              <a:rPr lang="en-US" dirty="0"/>
              <a:t>At least one process/thread must hold one or more resources and wait for others.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i="1" dirty="0"/>
              <a:t>No preemption. </a:t>
            </a:r>
            <a:r>
              <a:rPr lang="en-US" dirty="0"/>
              <a:t>The scheduler or a monitor should not be able to force a process/thread holding a</a:t>
            </a:r>
          </a:p>
          <a:p>
            <a:pPr marL="0" indent="0">
              <a:buNone/>
            </a:pPr>
            <a:r>
              <a:rPr lang="cs-CZ" dirty="0" err="1"/>
              <a:t>resource</a:t>
            </a:r>
            <a:r>
              <a:rPr lang="cs-CZ" dirty="0"/>
              <a:t> to </a:t>
            </a:r>
            <a:r>
              <a:rPr lang="cs-CZ" dirty="0" err="1"/>
              <a:t>relinquish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i="1" dirty="0"/>
              <a:t>Circular wait. </a:t>
            </a:r>
            <a:r>
              <a:rPr lang="en-US" dirty="0"/>
              <a:t>Given the set of </a:t>
            </a:r>
            <a:r>
              <a:rPr lang="en-US" i="1" dirty="0"/>
              <a:t>n </a:t>
            </a:r>
            <a:r>
              <a:rPr lang="en-US" dirty="0"/>
              <a:t>processes/threads {</a:t>
            </a:r>
            <a:r>
              <a:rPr lang="en-US" i="1" dirty="0"/>
              <a:t>P</a:t>
            </a:r>
            <a:r>
              <a:rPr lang="en-US" dirty="0"/>
              <a:t>1</a:t>
            </a:r>
            <a:r>
              <a:rPr lang="en-US" i="1" dirty="0"/>
              <a:t>, P</a:t>
            </a:r>
            <a:r>
              <a:rPr lang="en-US" dirty="0"/>
              <a:t>2</a:t>
            </a:r>
            <a:r>
              <a:rPr lang="en-US" i="1" dirty="0"/>
              <a:t>, P</a:t>
            </a:r>
            <a:r>
              <a:rPr lang="en-US" dirty="0"/>
              <a:t>3</a:t>
            </a:r>
            <a:r>
              <a:rPr lang="en-US" i="1" dirty="0"/>
              <a:t>, . . . , </a:t>
            </a:r>
            <a:r>
              <a:rPr lang="en-US" i="1" dirty="0" err="1"/>
              <a:t>Pn</a:t>
            </a:r>
            <a:r>
              <a:rPr lang="en-US" dirty="0"/>
              <a:t>}</a:t>
            </a:r>
            <a:r>
              <a:rPr lang="en-US" i="1" dirty="0"/>
              <a:t>, P</a:t>
            </a:r>
            <a:r>
              <a:rPr lang="en-US" dirty="0"/>
              <a:t>1 should wait for a</a:t>
            </a:r>
          </a:p>
          <a:p>
            <a:pPr marL="0" indent="0">
              <a:buNone/>
            </a:pPr>
            <a:r>
              <a:rPr lang="en-US" dirty="0"/>
              <a:t>resource held by </a:t>
            </a:r>
            <a:r>
              <a:rPr lang="en-US" i="1" dirty="0"/>
              <a:t>P</a:t>
            </a:r>
            <a:r>
              <a:rPr lang="en-US" dirty="0"/>
              <a:t>2</a:t>
            </a:r>
            <a:r>
              <a:rPr lang="en-US" i="1" dirty="0"/>
              <a:t>, P</a:t>
            </a:r>
            <a:r>
              <a:rPr lang="en-US" dirty="0"/>
              <a:t>2 should wait for a resource held by </a:t>
            </a:r>
            <a:r>
              <a:rPr lang="en-US" i="1" dirty="0"/>
              <a:t>P</a:t>
            </a:r>
            <a:r>
              <a:rPr lang="en-US" dirty="0"/>
              <a:t>3, and so on and </a:t>
            </a:r>
            <a:r>
              <a:rPr lang="en-US" i="1" dirty="0" err="1"/>
              <a:t>Pn</a:t>
            </a:r>
            <a:r>
              <a:rPr lang="en-US" i="1" dirty="0"/>
              <a:t> </a:t>
            </a:r>
            <a:r>
              <a:rPr lang="en-US" dirty="0"/>
              <a:t>should wait</a:t>
            </a:r>
          </a:p>
          <a:p>
            <a:pPr marL="0" indent="0">
              <a:buNone/>
            </a:pPr>
            <a:r>
              <a:rPr lang="en-US" dirty="0"/>
              <a:t>for a resource held by </a:t>
            </a:r>
            <a:r>
              <a:rPr lang="en-US" i="1" dirty="0"/>
              <a:t>P</a:t>
            </a:r>
            <a:r>
              <a:rPr lang="en-US" dirty="0"/>
              <a:t>1.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87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ještě další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Livelock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Nejméně dva procesy stále mění svůj stav na základě událostí. Nikdy se nikam nedopracují, přestože pořád běží.</a:t>
            </a:r>
          </a:p>
          <a:p>
            <a:pPr marL="0" indent="0">
              <a:buNone/>
            </a:pPr>
            <a:r>
              <a:rPr lang="cs-CZ" dirty="0" smtClean="0"/>
              <a:t>Modelová situace: Hodující filozofové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Paralelizace na různých úrovních</a:t>
            </a:r>
          </a:p>
          <a:p>
            <a:pPr lvl="1"/>
            <a:r>
              <a:rPr lang="cs-CZ" dirty="0" smtClean="0"/>
              <a:t>Bitová (délka slova)</a:t>
            </a:r>
          </a:p>
          <a:p>
            <a:pPr lvl="1"/>
            <a:r>
              <a:rPr lang="cs-CZ" dirty="0" smtClean="0"/>
              <a:t>Instrukční (</a:t>
            </a:r>
            <a:r>
              <a:rPr lang="cs-CZ" dirty="0" err="1" smtClean="0"/>
              <a:t>pipeline</a:t>
            </a:r>
            <a:r>
              <a:rPr lang="cs-CZ" dirty="0" smtClean="0"/>
              <a:t>, RISC/CISC)</a:t>
            </a:r>
          </a:p>
          <a:p>
            <a:pPr lvl="1"/>
            <a:r>
              <a:rPr lang="cs-CZ" dirty="0" smtClean="0"/>
              <a:t>Data/</a:t>
            </a:r>
            <a:r>
              <a:rPr lang="cs-CZ" dirty="0" err="1" smtClean="0"/>
              <a:t>Loop</a:t>
            </a:r>
            <a:r>
              <a:rPr lang="cs-CZ" dirty="0" smtClean="0"/>
              <a:t> (provádění několika cyklů paralelně)</a:t>
            </a:r>
          </a:p>
          <a:p>
            <a:pPr lvl="1"/>
            <a:r>
              <a:rPr lang="cs-CZ" dirty="0" err="1" smtClean="0"/>
              <a:t>Task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37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Architektury podle Michaela </a:t>
            </a:r>
            <a:r>
              <a:rPr lang="cs-CZ" dirty="0" err="1" smtClean="0"/>
              <a:t>Flynna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SISD</a:t>
            </a:r>
          </a:p>
          <a:p>
            <a:pPr lvl="1"/>
            <a:r>
              <a:rPr lang="cs-CZ" dirty="0" smtClean="0"/>
              <a:t>Single </a:t>
            </a:r>
            <a:r>
              <a:rPr lang="cs-CZ" dirty="0" err="1" smtClean="0"/>
              <a:t>Instuction</a:t>
            </a:r>
            <a:r>
              <a:rPr lang="cs-CZ" dirty="0" smtClean="0"/>
              <a:t>, Single Data</a:t>
            </a:r>
          </a:p>
          <a:p>
            <a:r>
              <a:rPr lang="cs-CZ" dirty="0" smtClean="0"/>
              <a:t>SIMD</a:t>
            </a:r>
          </a:p>
          <a:p>
            <a:pPr lvl="1"/>
            <a:r>
              <a:rPr lang="cs-CZ" dirty="0" smtClean="0"/>
              <a:t>Single </a:t>
            </a:r>
            <a:r>
              <a:rPr lang="cs-CZ" dirty="0" err="1" smtClean="0"/>
              <a:t>Instruction</a:t>
            </a:r>
            <a:r>
              <a:rPr lang="cs-CZ" dirty="0" smtClean="0"/>
              <a:t>, </a:t>
            </a:r>
            <a:r>
              <a:rPr lang="cs-CZ" dirty="0" err="1" smtClean="0"/>
              <a:t>Multiple</a:t>
            </a:r>
            <a:r>
              <a:rPr lang="cs-CZ" dirty="0" smtClean="0"/>
              <a:t> Data</a:t>
            </a:r>
          </a:p>
          <a:p>
            <a:pPr lvl="2"/>
            <a:r>
              <a:rPr lang="cs-CZ" dirty="0" smtClean="0"/>
              <a:t>Intel MMX instrukce, GPU</a:t>
            </a:r>
          </a:p>
          <a:p>
            <a:r>
              <a:rPr lang="cs-CZ" dirty="0" smtClean="0"/>
              <a:t>MIMD</a:t>
            </a:r>
          </a:p>
          <a:p>
            <a:pPr lvl="1"/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Instruction</a:t>
            </a:r>
            <a:r>
              <a:rPr lang="cs-CZ" dirty="0" smtClean="0"/>
              <a:t>, </a:t>
            </a:r>
            <a:r>
              <a:rPr lang="cs-CZ" dirty="0" err="1" smtClean="0"/>
              <a:t>Multiple</a:t>
            </a:r>
            <a:r>
              <a:rPr lang="cs-CZ" dirty="0" smtClean="0"/>
              <a:t> Data</a:t>
            </a:r>
          </a:p>
          <a:p>
            <a:pPr lvl="2"/>
            <a:r>
              <a:rPr lang="cs-CZ" dirty="0" smtClean="0"/>
              <a:t>Otázka sdílení paměti: 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(UMA), </a:t>
            </a:r>
            <a:r>
              <a:rPr lang="cs-CZ" dirty="0" err="1" smtClean="0"/>
              <a:t>Cache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(COMA), Non-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(NUMA)</a:t>
            </a:r>
          </a:p>
          <a:p>
            <a:pPr lvl="2"/>
            <a:r>
              <a:rPr lang="cs-CZ" dirty="0" smtClean="0"/>
              <a:t>http://www.top500.org/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148064" y="3140968"/>
            <a:ext cx="3712189" cy="504056"/>
            <a:chOff x="2627785" y="4005064"/>
            <a:chExt cx="3712189" cy="504056"/>
          </a:xfrm>
        </p:grpSpPr>
        <p:sp>
          <p:nvSpPr>
            <p:cNvPr id="4" name="Šipka doprava 3"/>
            <p:cNvSpPr/>
            <p:nvPr/>
          </p:nvSpPr>
          <p:spPr>
            <a:xfrm rot="10800000">
              <a:off x="2627785" y="4005064"/>
              <a:ext cx="936104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3923928" y="4077072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Cloudové</a:t>
              </a:r>
              <a:r>
                <a:rPr lang="cs-CZ" dirty="0" smtClean="0"/>
                <a:t> architektury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17023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uvodni slovo Klima</Template>
  <TotalTime>17123</TotalTime>
  <Words>674</Words>
  <Application>Microsoft Office PowerPoint</Application>
  <PresentationFormat>On-screen Show (4:3)</PresentationFormat>
  <Paragraphs>130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Times</vt:lpstr>
      <vt:lpstr>Wingdings</vt:lpstr>
      <vt:lpstr>dcgi</vt:lpstr>
      <vt:lpstr>WA2</vt:lpstr>
      <vt:lpstr>Paralelizace</vt:lpstr>
      <vt:lpstr>Amdalhl’s law</vt:lpstr>
      <vt:lpstr>Příklad</vt:lpstr>
      <vt:lpstr>Diskuse</vt:lpstr>
      <vt:lpstr>Diskuse pokračování</vt:lpstr>
      <vt:lpstr>A ještě další potíže</vt:lpstr>
      <vt:lpstr>Paralelní architektury</vt:lpstr>
      <vt:lpstr>Architektury podle Michaela Flynna</vt:lpstr>
      <vt:lpstr>Distribuované systémy</vt:lpstr>
      <vt:lpstr>Cloud je paralelní distribuovaný systém</vt:lpstr>
      <vt:lpstr>Posílání zpráv mezi procesy</vt:lpstr>
      <vt:lpstr>Lamportův princip</vt:lpstr>
      <vt:lpstr>Kauzalita</vt:lpstr>
      <vt:lpstr>Logické hodiny – Lamportovy hodiny</vt:lpstr>
      <vt:lpstr>Logické hodiny – Lamportovy hodiny</vt:lpstr>
      <vt:lpstr>Události</vt:lpstr>
      <vt:lpstr>Logické hodiny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WA2</dc:title>
  <dc:creator>Martin Klima</dc:creator>
  <cp:lastModifiedBy>Martin Klíma</cp:lastModifiedBy>
  <cp:revision>28</cp:revision>
  <dcterms:created xsi:type="dcterms:W3CDTF">2014-02-16T16:28:09Z</dcterms:created>
  <dcterms:modified xsi:type="dcterms:W3CDTF">2015-04-15T06:05:02Z</dcterms:modified>
</cp:coreProperties>
</file>